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64" r:id="rId9"/>
    <p:sldId id="2146847057" r:id="rId10"/>
    <p:sldId id="2146847060" r:id="rId11"/>
    <p:sldId id="2146847063" r:id="rId12"/>
    <p:sldId id="2146847065"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489B99-703A-045D-F7C8-238B24307D18}" v="2" dt="2025-03-04T05:50:34.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48"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oySherly/EDUNE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133284"/>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JOY SHERLY J</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JOY SHERLY J</a:t>
            </a:r>
          </a:p>
          <a:p>
            <a:r>
              <a:rPr lang="en-US" sz="2000" b="1" dirty="0">
                <a:solidFill>
                  <a:schemeClr val="accent1">
                    <a:lumMod val="75000"/>
                  </a:schemeClr>
                </a:solidFill>
                <a:latin typeface="Arial"/>
                <a:cs typeface="Arial"/>
              </a:rPr>
              <a:t>College Name &amp; Department : M .</a:t>
            </a:r>
            <a:r>
              <a:rPr lang="en-US" sz="2000" b="1" dirty="0" err="1">
                <a:solidFill>
                  <a:schemeClr val="accent1">
                    <a:lumMod val="75000"/>
                  </a:schemeClr>
                </a:solidFill>
                <a:latin typeface="Arial"/>
                <a:cs typeface="Arial"/>
              </a:rPr>
              <a:t>Kumarasamy</a:t>
            </a:r>
            <a:r>
              <a:rPr lang="en-US" sz="2000" b="1" dirty="0">
                <a:solidFill>
                  <a:schemeClr val="accent1">
                    <a:lumMod val="75000"/>
                  </a:schemeClr>
                </a:solidFill>
                <a:latin typeface="Arial"/>
                <a:cs typeface="Arial"/>
              </a:rPr>
              <a:t> College Of Engineering &amp; Electronics And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3220813"/>
          </a:xfrm>
        </p:spPr>
        <p:txBody>
          <a:bodyPr/>
          <a:lstStyle/>
          <a:p>
            <a:pPr marL="0" indent="0" algn="just">
              <a:buNone/>
            </a:pPr>
            <a:r>
              <a:rPr lang="en-US" dirty="0"/>
              <a:t>Steganography is a secure and discreet method for hiding sensitive data within digital media. It enhances privacy by ensuring covert communication without altering the visible appearance of the carrier file. Combining encryption with steganography adds an extra layer of protection, making hidden data resistant to cyber threats. Its applications span across  cybersecurity, finance, and digital watermarking. As digital security threats continue to evolve, steganography remains a reliable, future-proof solution for safeguarding confidential information. This technique plays a crucial role in modern data protection and secure communication.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327660" y="-1783080"/>
            <a:ext cx="11283147" cy="7758430"/>
          </a:xfrm>
        </p:spPr>
        <p:txBody>
          <a:bodyPr/>
          <a:lstStyle/>
          <a:p>
            <a:pPr marL="305435" indent="-305435"/>
            <a:r>
              <a:rPr lang="en-IN" dirty="0">
                <a:ea typeface="+mn-lt"/>
                <a:cs typeface="+mn-lt"/>
                <a:hlinkClick r:id="rId2"/>
              </a:rPr>
              <a:t>https://github.com/JoySherly/EDUNET.git</a:t>
            </a:r>
            <a:endParaRPr lang="en-US"/>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pPr>
              <a:buFont typeface="Wingdings" panose="05000000000000000000" pitchFamily="2" charset="2"/>
              <a:buChar char="q"/>
            </a:pPr>
            <a:r>
              <a:rPr lang="en-US" sz="2000" b="1" dirty="0">
                <a:latin typeface="Arial"/>
                <a:ea typeface="+mn-lt"/>
                <a:cs typeface="Arial"/>
              </a:rPr>
              <a:t>Problem Statement </a:t>
            </a:r>
          </a:p>
          <a:p>
            <a:pPr>
              <a:buFont typeface="Wingdings" panose="05000000000000000000" pitchFamily="2" charset="2"/>
              <a:buChar char="q"/>
            </a:pPr>
            <a:r>
              <a:rPr lang="en-US" sz="2000" b="1" dirty="0">
                <a:latin typeface="Arial"/>
                <a:ea typeface="+mn-lt"/>
                <a:cs typeface="Arial"/>
              </a:rPr>
              <a:t>Technology used</a:t>
            </a:r>
            <a:endParaRPr lang="en-US" dirty="0">
              <a:latin typeface="Arial"/>
              <a:cs typeface="Arial"/>
            </a:endParaRPr>
          </a:p>
          <a:p>
            <a:pPr>
              <a:buFont typeface="Wingdings" panose="05000000000000000000" pitchFamily="2" charset="2"/>
              <a:buChar char="q"/>
            </a:pPr>
            <a:r>
              <a:rPr lang="en-US" sz="2000" b="1" dirty="0">
                <a:latin typeface="Arial"/>
                <a:ea typeface="+mn-lt"/>
                <a:cs typeface="+mn-lt"/>
              </a:rPr>
              <a:t>Wow factor </a:t>
            </a:r>
            <a:endParaRPr lang="en-US" sz="2000" dirty="0">
              <a:latin typeface="Arial"/>
              <a:ea typeface="+mn-lt"/>
              <a:cs typeface="+mn-lt"/>
            </a:endParaRPr>
          </a:p>
          <a:p>
            <a:pPr>
              <a:buFont typeface="Wingdings" panose="05000000000000000000" pitchFamily="2" charset="2"/>
              <a:buChar char="q"/>
            </a:pPr>
            <a:r>
              <a:rPr lang="en-US" sz="2000" b="1" dirty="0">
                <a:latin typeface="Arial"/>
                <a:ea typeface="+mn-lt"/>
                <a:cs typeface="+mn-lt"/>
              </a:rPr>
              <a:t>End users</a:t>
            </a:r>
          </a:p>
          <a:p>
            <a:pPr>
              <a:buFont typeface="Wingdings" panose="05000000000000000000" pitchFamily="2" charset="2"/>
              <a:buChar char="q"/>
            </a:pPr>
            <a:r>
              <a:rPr lang="en-US" sz="2000" b="1" dirty="0">
                <a:latin typeface="Arial"/>
                <a:ea typeface="+mn-lt"/>
                <a:cs typeface="+mn-lt"/>
              </a:rPr>
              <a:t>Result</a:t>
            </a:r>
          </a:p>
          <a:p>
            <a:pPr>
              <a:buFont typeface="Wingdings" panose="05000000000000000000" pitchFamily="2" charset="2"/>
              <a:buChar char="q"/>
            </a:pPr>
            <a:r>
              <a:rPr lang="en-US" sz="2000" b="1" dirty="0">
                <a:latin typeface="Arial"/>
                <a:ea typeface="+mn-lt"/>
                <a:cs typeface="+mn-lt"/>
              </a:rPr>
              <a:t>Conclusion</a:t>
            </a:r>
          </a:p>
          <a:p>
            <a:pPr>
              <a:buFont typeface="Wingdings" panose="05000000000000000000" pitchFamily="2" charset="2"/>
              <a:buChar char="q"/>
            </a:pPr>
            <a:r>
              <a:rPr lang="en-US" sz="2000" b="1" dirty="0">
                <a:latin typeface="Arial"/>
                <a:ea typeface="+mn-lt"/>
                <a:cs typeface="+mn-lt"/>
              </a:rPr>
              <a:t>Git-hub Link</a:t>
            </a:r>
          </a:p>
          <a:p>
            <a:pPr marL="0" indent="0">
              <a:buNone/>
            </a:pPr>
            <a:endParaRPr lang="en-US" sz="2000" b="1" dirty="0">
              <a:latin typeface="Arial"/>
              <a:ea typeface="+mn-lt"/>
              <a:cs typeface="+mn-lt"/>
            </a:endParaRP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3501516"/>
          </a:xfrm>
        </p:spPr>
        <p:txBody>
          <a:bodyPr>
            <a:normAutofit/>
          </a:bodyPr>
          <a:lstStyle/>
          <a:p>
            <a:pPr marL="0" indent="0" algn="just">
              <a:buNone/>
            </a:pPr>
            <a:r>
              <a:rPr lang="en-US" sz="2200" dirty="0"/>
              <a:t>	In the digital world, secure data transmission is crucial to prevent unauthorized access. Traditional encryption methods can be easily detected, making hidden communication vulnerable. Steganography offers a solution by embedding secret data within images without altering their appearance. However, many existing techniques lack robustness against steganalysis and potential security breaches..</a:t>
            </a:r>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7" name="Content Placeholder 6">
            <a:extLst>
              <a:ext uri="{FF2B5EF4-FFF2-40B4-BE49-F238E27FC236}">
                <a16:creationId xmlns:a16="http://schemas.microsoft.com/office/drawing/2014/main" id="{7C31EB39-05FA-7402-6799-E54CBE37475D}"/>
              </a:ext>
            </a:extLst>
          </p:cNvPr>
          <p:cNvSpPr>
            <a:spLocks noGrp="1"/>
          </p:cNvSpPr>
          <p:nvPr>
            <p:ph idx="1"/>
          </p:nvPr>
        </p:nvSpPr>
        <p:spPr/>
        <p:txBody>
          <a:bodyPr/>
          <a:lstStyle/>
          <a:p>
            <a:pPr>
              <a:buFont typeface="Wingdings" panose="05000000000000000000" pitchFamily="2" charset="2"/>
              <a:buChar char="Ø"/>
            </a:pPr>
            <a:r>
              <a:rPr lang="en-IN" sz="2200" dirty="0"/>
              <a:t>Language: Python</a:t>
            </a:r>
          </a:p>
          <a:p>
            <a:pPr>
              <a:buFont typeface="Wingdings" panose="05000000000000000000" pitchFamily="2" charset="2"/>
              <a:buChar char="Ø"/>
            </a:pPr>
            <a:r>
              <a:rPr lang="en-IN" sz="2200" dirty="0"/>
              <a:t>Platform: Windows</a:t>
            </a:r>
          </a:p>
          <a:p>
            <a:pPr>
              <a:buFont typeface="Wingdings" panose="05000000000000000000" pitchFamily="2" charset="2"/>
              <a:buChar char="Ø"/>
            </a:pPr>
            <a:r>
              <a:rPr lang="en-IN" sz="2200" dirty="0"/>
              <a:t>Libraries used</a:t>
            </a:r>
          </a:p>
          <a:p>
            <a:pPr>
              <a:buFont typeface="Wingdings" panose="05000000000000000000" pitchFamily="2" charset="2"/>
              <a:buChar char="Ø"/>
            </a:pPr>
            <a:r>
              <a:rPr lang="en-IN" sz="2200" dirty="0"/>
              <a:t>Image Processing:</a:t>
            </a:r>
          </a:p>
          <a:p>
            <a:pPr>
              <a:buFont typeface="Wingdings" panose="05000000000000000000" pitchFamily="2" charset="2"/>
              <a:buChar char="Ø"/>
            </a:pPr>
            <a:r>
              <a:rPr lang="en-IN" sz="2200" dirty="0"/>
              <a:t>OpenCV – Used for image manipulation and pre processing</a:t>
            </a:r>
          </a:p>
          <a:p>
            <a:pPr>
              <a:buFont typeface="Wingdings" panose="05000000000000000000" pitchFamily="2" charset="2"/>
              <a:buChar char="Ø"/>
            </a:pPr>
            <a:r>
              <a:rPr lang="en-IN" sz="2200" dirty="0"/>
              <a:t>Steganography Techniques:</a:t>
            </a:r>
          </a:p>
          <a:p>
            <a:pPr>
              <a:buFont typeface="Wingdings" panose="05000000000000000000" pitchFamily="2" charset="2"/>
              <a:buChar char="Ø"/>
            </a:pPr>
            <a:r>
              <a:rPr lang="en-IN" sz="2200" dirty="0" err="1"/>
              <a:t>Stegno</a:t>
            </a:r>
            <a:r>
              <a:rPr lang="en-IN" sz="2200" dirty="0"/>
              <a:t> – To perform LSB (Least Significant Bit) steganography</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47CB-A4CE-2E72-3054-96552A52AE35}"/>
              </a:ext>
            </a:extLst>
          </p:cNvPr>
          <p:cNvSpPr>
            <a:spLocks noGrp="1"/>
          </p:cNvSpPr>
          <p:nvPr>
            <p:ph type="title"/>
          </p:nvPr>
        </p:nvSpPr>
        <p:spPr/>
        <p:txBody>
          <a:bodyPr/>
          <a:lstStyle/>
          <a:p>
            <a:r>
              <a:rPr lang="en-IN" dirty="0">
                <a:solidFill>
                  <a:schemeClr val="accent1"/>
                </a:solidFill>
              </a:rPr>
              <a:t>WOW FACTORS</a:t>
            </a:r>
          </a:p>
        </p:txBody>
      </p:sp>
      <p:sp>
        <p:nvSpPr>
          <p:cNvPr id="3" name="Content Placeholder 2">
            <a:extLst>
              <a:ext uri="{FF2B5EF4-FFF2-40B4-BE49-F238E27FC236}">
                <a16:creationId xmlns:a16="http://schemas.microsoft.com/office/drawing/2014/main" id="{490D8FD8-9F40-5AD1-6BB5-91FB7B70E1A5}"/>
              </a:ext>
            </a:extLst>
          </p:cNvPr>
          <p:cNvSpPr>
            <a:spLocks noGrp="1"/>
          </p:cNvSpPr>
          <p:nvPr>
            <p:ph idx="1"/>
          </p:nvPr>
        </p:nvSpPr>
        <p:spPr>
          <a:xfrm>
            <a:off x="491614" y="-422787"/>
            <a:ext cx="11119194" cy="6840589"/>
          </a:xfrm>
        </p:spPr>
        <p:txBody>
          <a:bodyPr/>
          <a:lstStyle/>
          <a:p>
            <a:r>
              <a:rPr lang="en-IN" sz="2200" dirty="0"/>
              <a:t>Hides data invisibly using techniques like LSB, DCT, and wavelet transform.</a:t>
            </a:r>
          </a:p>
          <a:p>
            <a:r>
              <a:rPr lang="en-IN" sz="2200" dirty="0"/>
              <a:t>Enhances security with encryption and resists steganalysis detection.</a:t>
            </a:r>
          </a:p>
          <a:p>
            <a:r>
              <a:rPr lang="en-IN" sz="2200" dirty="0"/>
              <a:t>Supports multiple formats (images, audio, video, text) with lossless recovery.</a:t>
            </a:r>
          </a:p>
          <a:p>
            <a:r>
              <a:rPr lang="en-US" sz="2200" dirty="0"/>
              <a:t>Maintains data integrity with lossless recovery and resistance to modifications like compression or resizing.</a:t>
            </a:r>
            <a:endParaRPr lang="en-IN" sz="2200" dirty="0"/>
          </a:p>
          <a:p>
            <a:endParaRPr lang="en-IN" dirty="0"/>
          </a:p>
        </p:txBody>
      </p:sp>
    </p:spTree>
    <p:extLst>
      <p:ext uri="{BB962C8B-B14F-4D97-AF65-F5344CB8AC3E}">
        <p14:creationId xmlns:p14="http://schemas.microsoft.com/office/powerpoint/2010/main" val="128265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11029615" cy="3250309"/>
          </a:xfrm>
        </p:spPr>
        <p:txBody>
          <a:bodyPr>
            <a:normAutofit/>
          </a:bodyPr>
          <a:lstStyle/>
          <a:p>
            <a:pPr>
              <a:buFont typeface="Wingdings" panose="05000000000000000000" pitchFamily="2" charset="2"/>
              <a:buChar char="Ø"/>
            </a:pPr>
            <a:r>
              <a:rPr lang="en-US" sz="2200" dirty="0"/>
              <a:t>Helps protect sensitive information from cyber threats and unauthorized interception.</a:t>
            </a:r>
          </a:p>
          <a:p>
            <a:pPr>
              <a:buFont typeface="Wingdings" panose="05000000000000000000" pitchFamily="2" charset="2"/>
              <a:buChar char="Ø"/>
            </a:pPr>
            <a:r>
              <a:rPr lang="en-US" sz="2200" dirty="0"/>
              <a:t>Enables safe sharing of sensitive reports without detection or censorship.</a:t>
            </a:r>
          </a:p>
          <a:p>
            <a:pPr>
              <a:buFont typeface="Wingdings" panose="05000000000000000000" pitchFamily="2" charset="2"/>
              <a:buChar char="Ø"/>
            </a:pPr>
            <a:r>
              <a:rPr lang="en-US" sz="2200" dirty="0"/>
              <a:t>Used to investigate cybercrimes, detect hidden threats, and track illegal activities.</a:t>
            </a:r>
          </a:p>
          <a:p>
            <a:pPr>
              <a:buFont typeface="Wingdings" panose="05000000000000000000" pitchFamily="2" charset="2"/>
              <a:buChar char="Ø"/>
            </a:pPr>
            <a:r>
              <a:rPr lang="en-US" sz="2200" dirty="0"/>
              <a:t>Combining encryption and steganography ensures that even if the hidden data is detected, it remains unreadable without the decryption key</a:t>
            </a:r>
            <a:r>
              <a:rPr lang="en-US" sz="1800" dirty="0"/>
              <a:t>.</a:t>
            </a: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CFB85656-823F-7F34-33F8-BB0B3ACD3733}"/>
              </a:ext>
            </a:extLst>
          </p:cNvPr>
          <p:cNvPicPr>
            <a:picLocks noGrp="1" noChangeAspect="1"/>
          </p:cNvPicPr>
          <p:nvPr>
            <p:ph idx="1"/>
          </p:nvPr>
        </p:nvPicPr>
        <p:blipFill>
          <a:blip r:embed="rId2"/>
          <a:srcRect l="-1782" t="-7692" r="39458" b="64728"/>
          <a:stretch/>
        </p:blipFill>
        <p:spPr>
          <a:xfrm>
            <a:off x="1341711" y="1232452"/>
            <a:ext cx="6160302" cy="2316993"/>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BC55DC-C637-FE94-9502-8C19A6DFC6EB}"/>
              </a:ext>
            </a:extLst>
          </p:cNvPr>
          <p:cNvPicPr>
            <a:picLocks noChangeAspect="1"/>
          </p:cNvPicPr>
          <p:nvPr/>
        </p:nvPicPr>
        <p:blipFill>
          <a:blip r:embed="rId2"/>
          <a:srcRect l="1" r="29750" b="57506"/>
          <a:stretch/>
        </p:blipFill>
        <p:spPr>
          <a:xfrm>
            <a:off x="997430" y="1342663"/>
            <a:ext cx="6942610" cy="2314937"/>
          </a:xfrm>
          <a:prstGeom prst="rect">
            <a:avLst/>
          </a:prstGeom>
        </p:spPr>
      </p:pic>
    </p:spTree>
    <p:extLst>
      <p:ext uri="{BB962C8B-B14F-4D97-AF65-F5344CB8AC3E}">
        <p14:creationId xmlns:p14="http://schemas.microsoft.com/office/powerpoint/2010/main" val="377106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C010D-7D3E-6376-DF15-621F102B639D}"/>
              </a:ext>
            </a:extLst>
          </p:cNvPr>
          <p:cNvPicPr>
            <a:picLocks noChangeAspect="1"/>
          </p:cNvPicPr>
          <p:nvPr/>
        </p:nvPicPr>
        <p:blipFill>
          <a:blip r:embed="rId2"/>
          <a:srcRect t="3689" b="11819"/>
          <a:stretch/>
        </p:blipFill>
        <p:spPr>
          <a:xfrm>
            <a:off x="1543664" y="1209368"/>
            <a:ext cx="9478297" cy="4955458"/>
          </a:xfrm>
          <a:prstGeom prst="rect">
            <a:avLst/>
          </a:prstGeom>
        </p:spPr>
      </p:pic>
    </p:spTree>
    <p:extLst>
      <p:ext uri="{BB962C8B-B14F-4D97-AF65-F5344CB8AC3E}">
        <p14:creationId xmlns:p14="http://schemas.microsoft.com/office/powerpoint/2010/main" val="312645983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192</TotalTime>
  <Words>374</Words>
  <Application>Microsoft Office PowerPoint</Application>
  <PresentationFormat>Widescreen</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Mahendra Prasad</cp:lastModifiedBy>
  <cp:revision>36</cp:revision>
  <dcterms:created xsi:type="dcterms:W3CDTF">2021-05-26T16:50:10Z</dcterms:created>
  <dcterms:modified xsi:type="dcterms:W3CDTF">2025-03-04T05:50:49Z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