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E473-AB91-4C54-A387-21AE57C75A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C451-667E-4B31-B4C5-ED0CCC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Identity-based </a:t>
            </a:r>
            <a:r>
              <a:rPr lang="en-US" dirty="0" smtClean="0"/>
              <a:t>Digital Signature</a:t>
            </a:r>
            <a:endParaRPr lang="en-US" dirty="0"/>
          </a:p>
        </p:txBody>
      </p:sp>
      <p:pic>
        <p:nvPicPr>
          <p:cNvPr id="6" name="Picture 4" descr="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3" y="2175309"/>
            <a:ext cx="6797998" cy="344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151572" y="1690688"/>
                <a:ext cx="4831881" cy="4008083"/>
              </a:xfrm>
              <a:prstGeom prst="roundRect">
                <a:avLst>
                  <a:gd name="adj" fmla="val 13386"/>
                </a:avLst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Public Key Generation (PKG) owns a master private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𝑷𝑲𝑮</m:t>
                        </m:r>
                      </m:sub>
                    </m:sSub>
                  </m:oMath>
                </a14:m>
                <a:r>
                  <a:rPr lang="en-US" dirty="0" smtClean="0"/>
                  <a:t> and a master public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𝑷𝑲𝑮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dirty="0" smtClean="0"/>
                  <a:t>Alice </a:t>
                </a:r>
                <a:r>
                  <a:rPr lang="en-US" altLang="en-US" dirty="0"/>
                  <a:t>authenticates with the PKG and receives her private key </a:t>
                </a:r>
                <a14:m>
                  <m:oMath xmlns:m="http://schemas.openxmlformats.org/officeDocument/2006/math">
                    <m:r>
                      <a:rPr lang="en-US" altLang="en-US" b="1" i="1" dirty="0" smtClean="0"/>
                      <m:t>𝒔</m:t>
                    </m:r>
                    <m:sSub>
                      <m:sSubPr>
                        <m:ctrlPr>
                          <a:rPr lang="en-US" altLang="en-US" b="1" i="1" dirty="0" smtClean="0"/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 dirty="0" smtClean="0"/>
                            </m:ctrlPr>
                          </m:sSubPr>
                          <m:e>
                            <m:r>
                              <a:rPr lang="en-US" altLang="en-US" b="1" i="1" dirty="0" smtClean="0"/>
                              <m:t>𝒌</m:t>
                            </m:r>
                          </m:e>
                          <m:sub>
                            <m:r>
                              <a:rPr lang="en-US" altLang="en-US" b="1" i="1" dirty="0" smtClean="0"/>
                              <m:t>𝑰𝑫</m:t>
                            </m:r>
                          </m:sub>
                        </m:sSub>
                      </m:e>
                      <m:sub>
                        <m:r>
                          <a:rPr lang="en-US" altLang="en-US" b="1" i="1" dirty="0" smtClean="0"/>
                          <m:t>𝑨𝒍𝒊𝒄𝒆</m:t>
                        </m:r>
                      </m:sub>
                    </m:sSub>
                  </m:oMath>
                </a14:m>
                <a:r>
                  <a:rPr lang="en-US" altLang="en-US" dirty="0" smtClean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dirty="0" smtClean="0"/>
                  <a:t>Alice use</a:t>
                </a:r>
                <a:r>
                  <a:rPr lang="en-AU" altLang="en-US" dirty="0" smtClean="0"/>
                  <a:t> </a:t>
                </a:r>
                <a:r>
                  <a:rPr lang="en-AU" altLang="en-US" dirty="0"/>
                  <a:t>her private key </a:t>
                </a:r>
                <a:r>
                  <a:rPr lang="en-AU" altLang="en-US" dirty="0" smtClean="0"/>
                  <a:t>to generates </a:t>
                </a:r>
                <a:r>
                  <a:rPr lang="en-AU" altLang="en-US" dirty="0"/>
                  <a:t>a signature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U" altLang="en-US" dirty="0" smtClean="0"/>
                  <a:t> (sigma) </a:t>
                </a:r>
                <a:r>
                  <a:rPr lang="en-AU" altLang="en-US" dirty="0"/>
                  <a:t>and transmits it to Bob along with the message </a:t>
                </a:r>
                <a:r>
                  <a:rPr lang="en-AU" altLang="en-US" b="1" dirty="0"/>
                  <a:t>M</a:t>
                </a:r>
                <a:r>
                  <a:rPr lang="en-AU" alt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dirty="0"/>
                  <a:t>Bob checks whether </a:t>
                </a:r>
                <a:r>
                  <a:rPr lang="en-US" altLang="en-US" dirty="0" smtClean="0"/>
                  <a:t>signature </a:t>
                </a:r>
                <a14:m>
                  <m:oMath xmlns:m="http://schemas.openxmlformats.org/officeDocument/2006/math">
                    <m:r>
                      <a:rPr lang="en-US" altLang="en-US" b="1" i="1"/>
                      <m:t>𝝈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genuine </a:t>
                </a:r>
                <a:r>
                  <a:rPr lang="en-US" altLang="en-US" dirty="0" smtClean="0"/>
                  <a:t>signature </a:t>
                </a:r>
                <a:r>
                  <a:rPr lang="en-US" altLang="en-US" dirty="0"/>
                  <a:t>on </a:t>
                </a:r>
                <a:r>
                  <a:rPr lang="en-US" altLang="en-US" b="1" dirty="0"/>
                  <a:t>M</a:t>
                </a:r>
                <a:r>
                  <a:rPr lang="en-US" altLang="en-US" dirty="0"/>
                  <a:t> using Alice</a:t>
                </a:r>
                <a:r>
                  <a:rPr lang="ja-JP" altLang="en-US" dirty="0"/>
                  <a:t>’</a:t>
                </a:r>
                <a:r>
                  <a:rPr lang="en-US" altLang="ja-JP" dirty="0"/>
                  <a:t>s identity</a:t>
                </a:r>
                <a14:m>
                  <m:oMath xmlns:m="http://schemas.openxmlformats.org/officeDocument/2006/math">
                    <m:r>
                      <a:rPr lang="en-US" altLang="ja-JP" i="1" dirty="0" smtClean="0"/>
                      <m:t> </m:t>
                    </m:r>
                    <m:r>
                      <a:rPr lang="en-US" altLang="ja-JP" b="1" i="1" dirty="0" err="1" smtClean="0"/>
                      <m:t>𝑰</m:t>
                    </m:r>
                    <m:sSub>
                      <m:sSubPr>
                        <m:ctrlPr>
                          <a:rPr lang="en-US" altLang="ja-JP" b="1" i="1" dirty="0" err="1" smtClean="0"/>
                        </m:ctrlPr>
                      </m:sSubPr>
                      <m:e>
                        <m:r>
                          <a:rPr lang="en-US" altLang="ja-JP" b="1" i="1" dirty="0" err="1" smtClean="0"/>
                          <m:t>𝑫</m:t>
                        </m:r>
                      </m:e>
                      <m:sub>
                        <m:r>
                          <a:rPr lang="en-US" altLang="ja-JP" b="1" i="1" dirty="0" err="1" smtClean="0"/>
                          <m:t>𝑨𝒍𝒊𝒄𝒆</m:t>
                        </m:r>
                      </m:sub>
                    </m:sSub>
                    <m:r>
                      <a:rPr lang="en-US" altLang="ja-JP" i="1" dirty="0" smtClean="0"/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:r>
                  <a:rPr lang="en-US" altLang="ja-JP" dirty="0" smtClean="0"/>
                  <a:t>public key of PKG </a:t>
                </a:r>
                <a14:m>
                  <m:oMath xmlns:m="http://schemas.openxmlformats.org/officeDocument/2006/math">
                    <m:r>
                      <a:rPr lang="en-US" altLang="ja-JP" b="1" i="1" dirty="0" smtClean="0"/>
                      <m:t>𝒑</m:t>
                    </m:r>
                    <m:sSub>
                      <m:sSubPr>
                        <m:ctrlPr>
                          <a:rPr lang="en-US" altLang="ja-JP" b="1" i="1" dirty="0" smtClean="0"/>
                        </m:ctrlPr>
                      </m:sSubPr>
                      <m:e>
                        <m:r>
                          <a:rPr lang="en-US" altLang="ja-JP" b="1" i="1" dirty="0" smtClean="0"/>
                          <m:t>𝒌</m:t>
                        </m:r>
                      </m:e>
                      <m:sub>
                        <m:r>
                          <a:rPr lang="en-US" altLang="ja-JP" b="1" i="1" dirty="0" smtClean="0"/>
                          <m:t>𝑷𝑲𝑮</m:t>
                        </m:r>
                      </m:sub>
                    </m:sSub>
                  </m:oMath>
                </a14:m>
                <a:r>
                  <a:rPr lang="en-US" altLang="ja-JP" dirty="0" smtClean="0"/>
                  <a:t>.</a:t>
                </a:r>
                <a:endParaRPr lang="en-US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72" y="1690688"/>
                <a:ext cx="4831881" cy="4008083"/>
              </a:xfrm>
              <a:prstGeom prst="roundRect">
                <a:avLst>
                  <a:gd name="adj" fmla="val 13386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Bob </a:t>
            </a:r>
            <a:r>
              <a:rPr lang="en-AU" dirty="0" smtClean="0"/>
              <a:t>verifies </a:t>
            </a:r>
            <a:r>
              <a:rPr lang="en-AU" dirty="0"/>
              <a:t>the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3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Given e, n, ID, (</a:t>
            </a:r>
            <a:r>
              <a:rPr lang="en-US" altLang="en-US" sz="2400" dirty="0" err="1"/>
              <a:t>s,t</a:t>
            </a:r>
            <a:r>
              <a:rPr lang="en-US" altLang="en-US" sz="2400" dirty="0"/>
              <a:t>), </a:t>
            </a:r>
            <a:r>
              <a:rPr lang="en-US" altLang="en-US" sz="2400" dirty="0" smtClean="0"/>
              <a:t>M, verify </a:t>
            </a:r>
            <a:r>
              <a:rPr lang="en-US" altLang="en-US" sz="2400" dirty="0"/>
              <a:t>if s</a:t>
            </a:r>
            <a:r>
              <a:rPr lang="en-US" altLang="en-US" sz="2400" baseline="30000" dirty="0"/>
              <a:t>e</a:t>
            </a:r>
            <a:r>
              <a:rPr lang="en-US" altLang="en-US" sz="2400" dirty="0"/>
              <a:t>=ID </a:t>
            </a:r>
            <a:r>
              <a:rPr lang="en-US" altLang="en-US" sz="2400" dirty="0" err="1"/>
              <a:t>t</a:t>
            </a:r>
            <a:r>
              <a:rPr lang="en-US" altLang="en-US" sz="2400" baseline="30000" dirty="0" err="1"/>
              <a:t>H</a:t>
            </a:r>
            <a:r>
              <a:rPr lang="en-US" altLang="en-US" sz="2400" baseline="30000" dirty="0"/>
              <a:t>(</a:t>
            </a:r>
            <a:r>
              <a:rPr lang="en-US" altLang="en-US" sz="2400" baseline="30000" dirty="0" err="1"/>
              <a:t>t,m</a:t>
            </a:r>
            <a:r>
              <a:rPr lang="en-US" altLang="en-US" sz="2400" baseline="30000" dirty="0"/>
              <a:t>) </a:t>
            </a:r>
            <a:r>
              <a:rPr lang="en-US" altLang="en-US" sz="2400" dirty="0">
                <a:cs typeface="Arial" panose="020B0604020202020204" pitchFamily="34" charset="0"/>
              </a:rPr>
              <a:t>(mod n)        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1" y="2503169"/>
            <a:ext cx="10396467" cy="29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84" y="1690688"/>
            <a:ext cx="9896475" cy="4219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347537" y="2810577"/>
            <a:ext cx="972151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507" y="3128211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No.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09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key pair of PKG based on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Choose </a:t>
            </a:r>
            <a:r>
              <a:rPr lang="en-US" altLang="en-US" sz="2400" dirty="0"/>
              <a:t>RSA modulus </a:t>
            </a:r>
            <a:r>
              <a:rPr lang="en-US" altLang="en-US" sz="2400" dirty="0" smtClean="0"/>
              <a:t>n=</a:t>
            </a:r>
            <a:r>
              <a:rPr lang="en-US" altLang="en-US" sz="2400" dirty="0" err="1" smtClean="0"/>
              <a:t>pq</a:t>
            </a:r>
            <a:r>
              <a:rPr lang="en-US" altLang="en-US" sz="2400" dirty="0" smtClean="0"/>
              <a:t>; </a:t>
            </a:r>
          </a:p>
          <a:p>
            <a:r>
              <a:rPr lang="en-US" altLang="en-US" sz="2400" dirty="0" smtClean="0">
                <a:cs typeface="Arial" panose="020B0604020202020204" pitchFamily="34" charset="0"/>
              </a:rPr>
              <a:t>Choose </a:t>
            </a:r>
            <a:r>
              <a:rPr lang="en-US" altLang="en-US" sz="2400" dirty="0">
                <a:cs typeface="Arial" panose="020B0604020202020204" pitchFamily="34" charset="0"/>
              </a:rPr>
              <a:t>a pair (</a:t>
            </a:r>
            <a:r>
              <a:rPr lang="en-US" altLang="en-US" sz="2400" dirty="0" err="1">
                <a:cs typeface="Arial" panose="020B0604020202020204" pitchFamily="34" charset="0"/>
              </a:rPr>
              <a:t>e,d</a:t>
            </a:r>
            <a:r>
              <a:rPr lang="en-US" altLang="en-US" sz="2400" dirty="0">
                <a:cs typeface="Arial" panose="020B0604020202020204" pitchFamily="34" charset="0"/>
              </a:rPr>
              <a:t>) such </a:t>
            </a:r>
            <a:r>
              <a:rPr lang="en-US" altLang="en-US" sz="2400" dirty="0" smtClean="0">
                <a:cs typeface="Arial" panose="020B0604020202020204" pitchFamily="34" charset="0"/>
              </a:rPr>
              <a:t>that </a:t>
            </a:r>
            <a:r>
              <a:rPr lang="en-US" altLang="en-US" sz="2400" dirty="0" err="1" smtClean="0">
                <a:cs typeface="Arial" panose="020B0604020202020204" pitchFamily="34" charset="0"/>
              </a:rPr>
              <a:t>gcd</a:t>
            </a:r>
            <a:r>
              <a:rPr lang="en-US" altLang="en-US" sz="2400" dirty="0" smtClean="0">
                <a:cs typeface="Arial" panose="020B0604020202020204" pitchFamily="34" charset="0"/>
              </a:rPr>
              <a:t>(e</a:t>
            </a:r>
            <a:r>
              <a:rPr lang="en-US" altLang="en-US" sz="2400" dirty="0">
                <a:cs typeface="Arial" panose="020B0604020202020204" pitchFamily="34" charset="0"/>
              </a:rPr>
              <a:t>,(p-1)(q-1))=1 and </a:t>
            </a:r>
            <a:r>
              <a:rPr lang="en-US" altLang="en-US" sz="2400" dirty="0" err="1">
                <a:cs typeface="Arial" panose="020B0604020202020204" pitchFamily="34" charset="0"/>
              </a:rPr>
              <a:t>ed</a:t>
            </a:r>
            <a:r>
              <a:rPr lang="en-US" altLang="en-US" sz="2400" dirty="0">
                <a:cs typeface="Arial" panose="020B0604020202020204" pitchFamily="34" charset="0"/>
              </a:rPr>
              <a:t>=1 (mod (p-1)(q-1))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06" y="2315678"/>
            <a:ext cx="8724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4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key pair of PKG based on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Choose </a:t>
            </a:r>
            <a:r>
              <a:rPr lang="en-US" altLang="en-US" sz="2400" dirty="0"/>
              <a:t>RSA modulus </a:t>
            </a:r>
            <a:r>
              <a:rPr lang="en-US" altLang="en-US" sz="2400" dirty="0" smtClean="0"/>
              <a:t>n=</a:t>
            </a:r>
            <a:r>
              <a:rPr lang="en-US" altLang="en-US" sz="2400" dirty="0" err="1" smtClean="0"/>
              <a:t>pq</a:t>
            </a:r>
            <a:r>
              <a:rPr lang="en-US" altLang="en-US" sz="2400" dirty="0" smtClean="0"/>
              <a:t>; </a:t>
            </a:r>
          </a:p>
          <a:p>
            <a:r>
              <a:rPr lang="en-US" altLang="en-US" sz="2400" dirty="0" smtClean="0">
                <a:cs typeface="Arial" panose="020B0604020202020204" pitchFamily="34" charset="0"/>
              </a:rPr>
              <a:t>Choose </a:t>
            </a:r>
            <a:r>
              <a:rPr lang="en-US" altLang="en-US" sz="2400" dirty="0">
                <a:cs typeface="Arial" panose="020B0604020202020204" pitchFamily="34" charset="0"/>
              </a:rPr>
              <a:t>a pair (</a:t>
            </a:r>
            <a:r>
              <a:rPr lang="en-US" altLang="en-US" sz="2400" dirty="0" err="1">
                <a:cs typeface="Arial" panose="020B0604020202020204" pitchFamily="34" charset="0"/>
              </a:rPr>
              <a:t>e,d</a:t>
            </a:r>
            <a:r>
              <a:rPr lang="en-US" altLang="en-US" sz="2400" dirty="0">
                <a:cs typeface="Arial" panose="020B0604020202020204" pitchFamily="34" charset="0"/>
              </a:rPr>
              <a:t>) such </a:t>
            </a:r>
            <a:r>
              <a:rPr lang="en-US" altLang="en-US" sz="2400" dirty="0" smtClean="0">
                <a:cs typeface="Arial" panose="020B0604020202020204" pitchFamily="34" charset="0"/>
              </a:rPr>
              <a:t>that </a:t>
            </a:r>
            <a:r>
              <a:rPr lang="en-US" altLang="en-US" sz="2400" dirty="0" err="1" smtClean="0">
                <a:cs typeface="Arial" panose="020B0604020202020204" pitchFamily="34" charset="0"/>
              </a:rPr>
              <a:t>gcd</a:t>
            </a:r>
            <a:r>
              <a:rPr lang="en-US" altLang="en-US" sz="2400" dirty="0" smtClean="0">
                <a:cs typeface="Arial" panose="020B0604020202020204" pitchFamily="34" charset="0"/>
              </a:rPr>
              <a:t>(e</a:t>
            </a:r>
            <a:r>
              <a:rPr lang="en-US" altLang="en-US" sz="2400" dirty="0">
                <a:cs typeface="Arial" panose="020B0604020202020204" pitchFamily="34" charset="0"/>
              </a:rPr>
              <a:t>,(p-1)(q-1))=1 and </a:t>
            </a:r>
            <a:r>
              <a:rPr lang="en-US" altLang="en-US" sz="2400" dirty="0" err="1">
                <a:cs typeface="Arial" panose="020B0604020202020204" pitchFamily="34" charset="0"/>
              </a:rPr>
              <a:t>ed</a:t>
            </a:r>
            <a:r>
              <a:rPr lang="en-US" altLang="en-US" sz="2400" dirty="0">
                <a:cs typeface="Arial" panose="020B0604020202020204" pitchFamily="34" charset="0"/>
              </a:rPr>
              <a:t>=1 (mod (p-1)(q-1))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9343"/>
            <a:ext cx="9858375" cy="46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Generate Alice’s secret key given Alice’s </a:t>
            </a:r>
            <a:r>
              <a:rPr lang="en-US" altLang="en-US" dirty="0" smtClean="0">
                <a:cs typeface="Arial" panose="020B0604020202020204" pitchFamily="34" charset="0"/>
              </a:rPr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cs typeface="Arial" panose="020B0604020202020204" pitchFamily="34" charset="0"/>
              </a:rPr>
              <a:t>Given </a:t>
            </a:r>
            <a:r>
              <a:rPr lang="en-US" altLang="en-US" sz="2400" dirty="0">
                <a:cs typeface="Arial" panose="020B0604020202020204" pitchFamily="34" charset="0"/>
              </a:rPr>
              <a:t>ID, compute </a:t>
            </a:r>
            <a:r>
              <a:rPr lang="en-US" altLang="en-US" sz="2400" dirty="0" err="1">
                <a:cs typeface="Arial" panose="020B0604020202020204" pitchFamily="34" charset="0"/>
              </a:rPr>
              <a:t>sk</a:t>
            </a:r>
            <a:r>
              <a:rPr lang="en-US" altLang="en-US" sz="2400" dirty="0">
                <a:cs typeface="Arial" panose="020B0604020202020204" pitchFamily="34" charset="0"/>
              </a:rPr>
              <a:t>=</a:t>
            </a:r>
            <a:r>
              <a:rPr lang="en-US" altLang="en-US" sz="2400" dirty="0" err="1">
                <a:cs typeface="Arial" panose="020B0604020202020204" pitchFamily="34" charset="0"/>
              </a:rPr>
              <a:t>ID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(mod n)//sign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Public parameter: (</a:t>
            </a:r>
            <a:r>
              <a:rPr lang="en-US" altLang="en-US" sz="2400" dirty="0" err="1">
                <a:cs typeface="Arial" panose="020B0604020202020204" pitchFamily="34" charset="0"/>
              </a:rPr>
              <a:t>n,e</a:t>
            </a:r>
            <a:r>
              <a:rPr lang="en-US" altLang="en-US" sz="2400" dirty="0">
                <a:cs typeface="Arial" panose="020B0604020202020204" pitchFamily="34" charset="0"/>
              </a:rPr>
              <a:t>)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9934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Alice </a:t>
            </a:r>
            <a:r>
              <a:rPr lang="en-AU" dirty="0" smtClean="0"/>
              <a:t>computes </a:t>
            </a:r>
            <a:r>
              <a:rPr lang="en-AU" dirty="0"/>
              <a:t>signature(s, t).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Choose a random </a:t>
            </a:r>
            <a:r>
              <a:rPr lang="en-US" altLang="en-US" sz="2400" dirty="0" smtClean="0"/>
              <a:t>r, </a:t>
            </a:r>
            <a:r>
              <a:rPr lang="en-US" altLang="en-US" sz="2400" dirty="0" smtClean="0">
                <a:cs typeface="Arial" panose="020B0604020202020204" pitchFamily="34" charset="0"/>
              </a:rPr>
              <a:t>Compute </a:t>
            </a:r>
            <a:r>
              <a:rPr lang="en-US" altLang="en-US" sz="2400" dirty="0">
                <a:cs typeface="Arial" panose="020B0604020202020204" pitchFamily="34" charset="0"/>
              </a:rPr>
              <a:t>t=r</a:t>
            </a:r>
            <a:r>
              <a:rPr lang="en-US" altLang="en-US" sz="2400" baseline="30000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 (mod n), s= </a:t>
            </a:r>
            <a:r>
              <a:rPr lang="en-US" altLang="en-US" sz="2400" dirty="0" err="1">
                <a:cs typeface="Arial" panose="020B0604020202020204" pitchFamily="34" charset="0"/>
              </a:rPr>
              <a:t>sk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H</a:t>
            </a:r>
            <a:r>
              <a:rPr lang="en-US" altLang="en-US" sz="2400" baseline="30000" dirty="0">
                <a:cs typeface="Arial" panose="020B0604020202020204" pitchFamily="34" charset="0"/>
              </a:rPr>
              <a:t>(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t,m</a:t>
            </a:r>
            <a:r>
              <a:rPr lang="en-US" altLang="en-US" sz="2400" baseline="30000" dirty="0">
                <a:cs typeface="Arial" panose="020B0604020202020204" pitchFamily="34" charset="0"/>
              </a:rPr>
              <a:t>)</a:t>
            </a:r>
            <a:r>
              <a:rPr lang="en-US" altLang="en-US" sz="2400" dirty="0">
                <a:cs typeface="Arial" panose="020B0604020202020204" pitchFamily="34" charset="0"/>
              </a:rPr>
              <a:t> (mod n)</a:t>
            </a:r>
            <a:endParaRPr lang="en-US" altLang="en-US" sz="2400" baseline="300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2495399"/>
            <a:ext cx="7690034" cy="31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7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Alice </a:t>
            </a:r>
            <a:r>
              <a:rPr lang="en-AU" dirty="0" smtClean="0"/>
              <a:t>computes </a:t>
            </a:r>
            <a:r>
              <a:rPr lang="en-AU" dirty="0"/>
              <a:t>signature(s, t).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Choose a random </a:t>
            </a:r>
            <a:r>
              <a:rPr lang="en-US" altLang="en-US" sz="2400" dirty="0" smtClean="0"/>
              <a:t>r, </a:t>
            </a:r>
            <a:r>
              <a:rPr lang="en-US" altLang="en-US" sz="2400" dirty="0" smtClean="0">
                <a:cs typeface="Arial" panose="020B0604020202020204" pitchFamily="34" charset="0"/>
              </a:rPr>
              <a:t>Compute </a:t>
            </a:r>
            <a:r>
              <a:rPr lang="en-US" altLang="en-US" sz="2400" dirty="0">
                <a:cs typeface="Arial" panose="020B0604020202020204" pitchFamily="34" charset="0"/>
              </a:rPr>
              <a:t>t=r</a:t>
            </a:r>
            <a:r>
              <a:rPr lang="en-US" altLang="en-US" sz="2400" baseline="30000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 (mod n), s= </a:t>
            </a:r>
            <a:r>
              <a:rPr lang="en-US" altLang="en-US" sz="2400" dirty="0" err="1">
                <a:cs typeface="Arial" panose="020B0604020202020204" pitchFamily="34" charset="0"/>
              </a:rPr>
              <a:t>sk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H</a:t>
            </a:r>
            <a:r>
              <a:rPr lang="en-US" altLang="en-US" sz="2400" baseline="30000" dirty="0">
                <a:cs typeface="Arial" panose="020B0604020202020204" pitchFamily="34" charset="0"/>
              </a:rPr>
              <a:t>(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t,m</a:t>
            </a:r>
            <a:r>
              <a:rPr lang="en-US" altLang="en-US" sz="2400" baseline="30000" dirty="0">
                <a:cs typeface="Arial" panose="020B0604020202020204" pitchFamily="34" charset="0"/>
              </a:rPr>
              <a:t>)</a:t>
            </a:r>
            <a:r>
              <a:rPr lang="en-US" altLang="en-US" sz="2400" dirty="0">
                <a:cs typeface="Arial" panose="020B0604020202020204" pitchFamily="34" charset="0"/>
              </a:rPr>
              <a:t> (mod n)</a:t>
            </a:r>
            <a:endParaRPr lang="en-US" altLang="en-US" sz="2400" baseline="300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12" y="1841451"/>
            <a:ext cx="8524875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32" y="3995601"/>
            <a:ext cx="7667625" cy="1809750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>
            <a:off x="250256" y="2219611"/>
            <a:ext cx="760396" cy="2406315"/>
          </a:xfrm>
          <a:prstGeom prst="curvedRightArrow">
            <a:avLst>
              <a:gd name="adj1" fmla="val 19855"/>
              <a:gd name="adj2" fmla="val 61026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362" y="2086538"/>
            <a:ext cx="6126531" cy="297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Alice </a:t>
            </a:r>
            <a:r>
              <a:rPr lang="en-AU" dirty="0" smtClean="0"/>
              <a:t>computes </a:t>
            </a:r>
            <a:r>
              <a:rPr lang="en-AU" dirty="0"/>
              <a:t>signature(s, t).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Choose a random </a:t>
            </a:r>
            <a:r>
              <a:rPr lang="en-US" altLang="en-US" sz="2400" dirty="0" smtClean="0"/>
              <a:t>r, </a:t>
            </a:r>
            <a:r>
              <a:rPr lang="en-US" altLang="en-US" sz="2400" dirty="0" smtClean="0">
                <a:cs typeface="Arial" panose="020B0604020202020204" pitchFamily="34" charset="0"/>
              </a:rPr>
              <a:t>Compute </a:t>
            </a:r>
            <a:r>
              <a:rPr lang="en-US" altLang="en-US" sz="2400" dirty="0">
                <a:cs typeface="Arial" panose="020B0604020202020204" pitchFamily="34" charset="0"/>
              </a:rPr>
              <a:t>t=r</a:t>
            </a:r>
            <a:r>
              <a:rPr lang="en-US" altLang="en-US" sz="2400" baseline="30000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 (mod n), s= </a:t>
            </a:r>
            <a:r>
              <a:rPr lang="en-US" altLang="en-US" sz="2400" dirty="0" err="1">
                <a:cs typeface="Arial" panose="020B0604020202020204" pitchFamily="34" charset="0"/>
              </a:rPr>
              <a:t>sk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H</a:t>
            </a:r>
            <a:r>
              <a:rPr lang="en-US" altLang="en-US" sz="2400" baseline="30000" dirty="0">
                <a:cs typeface="Arial" panose="020B0604020202020204" pitchFamily="34" charset="0"/>
              </a:rPr>
              <a:t>(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t,m</a:t>
            </a:r>
            <a:r>
              <a:rPr lang="en-US" altLang="en-US" sz="2400" baseline="30000" dirty="0">
                <a:cs typeface="Arial" panose="020B0604020202020204" pitchFamily="34" charset="0"/>
              </a:rPr>
              <a:t>)</a:t>
            </a:r>
            <a:r>
              <a:rPr lang="en-US" altLang="en-US" sz="2400" dirty="0">
                <a:cs typeface="Arial" panose="020B0604020202020204" pitchFamily="34" charset="0"/>
              </a:rPr>
              <a:t> (mod n)</a:t>
            </a:r>
            <a:endParaRPr lang="en-US" altLang="en-US" sz="2400" baseline="300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51" y="2117557"/>
            <a:ext cx="7147746" cy="42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Alice </a:t>
            </a:r>
            <a:r>
              <a:rPr lang="en-AU" dirty="0" smtClean="0"/>
              <a:t>computes </a:t>
            </a:r>
            <a:r>
              <a:rPr lang="en-AU" dirty="0"/>
              <a:t>signature(s, t).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Choose a random </a:t>
            </a:r>
            <a:r>
              <a:rPr lang="en-US" altLang="en-US" sz="2400" dirty="0" smtClean="0"/>
              <a:t>r, </a:t>
            </a:r>
            <a:r>
              <a:rPr lang="en-US" altLang="en-US" sz="2400" dirty="0" smtClean="0">
                <a:cs typeface="Arial" panose="020B0604020202020204" pitchFamily="34" charset="0"/>
              </a:rPr>
              <a:t>Compute </a:t>
            </a:r>
            <a:r>
              <a:rPr lang="en-US" altLang="en-US" sz="2400" dirty="0">
                <a:cs typeface="Arial" panose="020B0604020202020204" pitchFamily="34" charset="0"/>
              </a:rPr>
              <a:t>t=r</a:t>
            </a:r>
            <a:r>
              <a:rPr lang="en-US" altLang="en-US" sz="2400" baseline="30000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 (mod n), s= </a:t>
            </a:r>
            <a:r>
              <a:rPr lang="en-US" altLang="en-US" sz="2400" dirty="0" err="1">
                <a:cs typeface="Arial" panose="020B0604020202020204" pitchFamily="34" charset="0"/>
              </a:rPr>
              <a:t>sk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H</a:t>
            </a:r>
            <a:r>
              <a:rPr lang="en-US" altLang="en-US" sz="2400" baseline="30000" dirty="0">
                <a:cs typeface="Arial" panose="020B0604020202020204" pitchFamily="34" charset="0"/>
              </a:rPr>
              <a:t>(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t,m</a:t>
            </a:r>
            <a:r>
              <a:rPr lang="en-US" altLang="en-US" sz="2400" baseline="30000" dirty="0">
                <a:cs typeface="Arial" panose="020B0604020202020204" pitchFamily="34" charset="0"/>
              </a:rPr>
              <a:t>)</a:t>
            </a:r>
            <a:r>
              <a:rPr lang="en-US" altLang="en-US" sz="2400" dirty="0">
                <a:cs typeface="Arial" panose="020B0604020202020204" pitchFamily="34" charset="0"/>
              </a:rPr>
              <a:t> (mod n)</a:t>
            </a:r>
            <a:endParaRPr lang="en-US" altLang="en-US" sz="2400" baseline="300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657475"/>
            <a:ext cx="11534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9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Office Theme</vt:lpstr>
      <vt:lpstr>Identity-based Digital Signature</vt:lpstr>
      <vt:lpstr>Choose message</vt:lpstr>
      <vt:lpstr>Generate key pair of PKG based on RSA</vt:lpstr>
      <vt:lpstr>Generate key pair of PKG based on RSA</vt:lpstr>
      <vt:lpstr>Generate Alice’s secret key given Alice’s ID</vt:lpstr>
      <vt:lpstr>Alice computes signature(s, t).</vt:lpstr>
      <vt:lpstr>Alice computes signature(s, t).</vt:lpstr>
      <vt:lpstr>Alice computes signature(s, t).</vt:lpstr>
      <vt:lpstr>Alice computes signature(s, t).</vt:lpstr>
      <vt:lpstr>Bob verifies the validity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Shamir Identity-based Digital Signature</dc:title>
  <dc:creator>Xiaoning Liu</dc:creator>
  <cp:lastModifiedBy>Xiaoning Liu</cp:lastModifiedBy>
  <cp:revision>22</cp:revision>
  <dcterms:created xsi:type="dcterms:W3CDTF">2019-10-04T02:34:15Z</dcterms:created>
  <dcterms:modified xsi:type="dcterms:W3CDTF">2019-10-04T03:31:27Z</dcterms:modified>
</cp:coreProperties>
</file>