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62" r:id="rId2"/>
    <p:sldId id="501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</p:sldIdLst>
  <p:sldSz cx="9144000" cy="6858000" type="screen4x3"/>
  <p:notesSz cx="7086600" cy="942975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2606" autoAdjust="0"/>
  </p:normalViewPr>
  <p:slideViewPr>
    <p:cSldViewPr>
      <p:cViewPr varScale="1">
        <p:scale>
          <a:sx n="113" d="100"/>
          <a:sy n="113" d="100"/>
        </p:scale>
        <p:origin x="-22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6" y="0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958263"/>
            <a:ext cx="30702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6" y="8958263"/>
            <a:ext cx="30702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59DBB0-8B89-48F1-BE2E-7C0DAEA848D6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94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B0FC6-4046-479A-911D-FD9DBBA44FA3}" type="datetimeFigureOut">
              <a:rPr lang="en-AU" smtClean="0"/>
              <a:pPr/>
              <a:t>8/08/18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708025"/>
            <a:ext cx="4714875" cy="3535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479925"/>
            <a:ext cx="5670550" cy="424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56675"/>
            <a:ext cx="3070225" cy="471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8956675"/>
            <a:ext cx="3070225" cy="471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014FF-01F7-47CB-AFFE-9356DF0CC68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29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014FF-01F7-47CB-AFFE-9356DF0CC689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85C16-6F61-4807-ABD3-719C35444BB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014FF-01F7-47CB-AFFE-9356DF0CC689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10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014FF-01F7-47CB-AFFE-9356DF0CC689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98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to solve  m x + n y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m,n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one begins with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rows  [m   1    0], [n   0    1], representing the two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equations  m = 1m + 0n,  n = 0m + 1n. Then one executes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Euclidean algorithm on the numbers in the first column,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doing the same operations in parallel on the other columns,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an example:  d =  x(80) + y(62)  proceeds as: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in equation form   | in row form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---------------------+------------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80 =   1(80) + 0(62) | 80   1   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62 =   0(80) + 1(62) | 62   0   1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row1 -   row2  -&gt;   18 =   1(80) - 1(62) | 18   1  -1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row2 - 3 row3  -&gt;   8 =  -3(80) + 4(62) |  8  -3   4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row3 - 2 row4  -&gt;    2 =   7(80) - 9(62) |  2   7  -9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row4 - 4 row5  -&gt;  0 = -31(80) -40(62) |  0 -31  40</a:t>
            </a:r>
          </a:p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Above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Euclidean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row1 row2 row3 row4 row5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namely:  80,  62,  18,   8,   2  = Euclidean remainder sequence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|    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   62-3(18) = 8, the 2nd step in Euclidean algorithm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becomes:   row2 -3 row3 = row4  on the identity-augmented matrix.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effect we have row-reduced the first two rows to the last two.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matrix effecting the reduction is in the bottom right corner.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starts as the identity, and is multiplied by each elementary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operation matrix, hence it accumulates the product of all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row operations, namely: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[  7 -9] [ 80  1  0]  =  [2   7  -9]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[-31 40] [ 62  0  1]     [0 -31  40]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1 is the particular  solution  2 =   7(80) -  9(62)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2 is the homogeneous solution  0 = -31(80) + 40(62),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 general solution is any linear combination of the two: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n row1 + m row2  -&gt;  2n = (7n-31m) 80 + (40m-9n) 62</a:t>
            </a:r>
          </a:p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reduction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tackle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arbitrary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Diophantine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equations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generalize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easily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coefficient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rings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possessing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Euclidean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polynomial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rings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F[x]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field, 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Z[i].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analogous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Hermite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Smith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form, 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invariant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lattice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reduction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Farey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mediants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Stern-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Brocot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diatomic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014FF-01F7-47CB-AFFE-9356DF0CC689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81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to solve  m x + n y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m,n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one begins with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rows  [m   1    0], [n   0    1], representing the two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equations  m = 1m + 0n,  n = 0m + 1n. Then one executes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Euclidean algorithm on the numbers in the first column,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doing the same operations in parallel on the other columns,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an example:  d =  x(80) + y(62)  proceeds as: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in equation form   | in row form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---------------------+------------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80 =   1(80) + 0(62) | 80   1   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62 =   0(80) + 1(62) | 62   0   1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row1 -   row2  -&gt;   18 =   1(80) - 1(62) | 18   1  -1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row2 - 3 row3  -&gt;   8 =  -3(80) + 4(62) |  8  -3   4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row3 - 2 row4  -&gt;    2 =   7(80) - 9(62) |  2   7  -9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row4 - 4 row5  -&gt;  0 = -31(80) -40(62) |  0 -31  40</a:t>
            </a:r>
          </a:p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Above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Euclidean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row1 row2 row3 row4 row5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namely:  80,  62,  18,   8,   2  = Euclidean remainder sequence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|    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   62-3(18) = 8, the 2nd step in Euclidean algorithm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becomes:   row2 -3 row3 = row4  on the identity-augmented matrix.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effect we have row-reduced the first two rows to the last two.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matrix effecting the reduction is in the bottom right corner.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starts as the identity, and is multiplied by each elementary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operation matrix, hence it accumulates the product of all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row operations, namely: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[  7 -9] [ 80  1  0]  =  [2   7  -9]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[-31 40] [ 62  0  1]     [0 -31  40]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1 is the particular  solution  2 =   7(80) -  9(62)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2 is the homogeneous solution  0 = -31(80) + 40(62),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 general solution is any linear combination of the two: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n row1 + m row2  -&gt;  2n = (7n-31m) 80 + (40m-9n) 62</a:t>
            </a:r>
          </a:p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reduction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tackle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arbitrary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Diophantine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equations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generalize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easily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coefficient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rings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possessing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Euclidean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polynomial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rings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F[x]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field, 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Z[i].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analogous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Hermite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Smith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form, 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invariant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lattice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reduction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Farey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mediants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Stern-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Brocot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diatomic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014FF-01F7-47CB-AFFE-9356DF0CC689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81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2B2CE-DFBF-4319-90E3-433F701CB47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2B2CE-DFBF-4319-90E3-433F701CB47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B726E-3C36-42EB-BCC1-68772E02F5D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224997-87D7-404E-8F8F-EBF0131F27B5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3077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0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400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FAFC50D-25AF-44F6-86CA-CAF98BF3CD0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4D591-2703-48D7-90C7-BDEB13E8991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D3748-958C-4778-86EE-E3CC8108B6D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59F39-19B1-4EFE-B93E-FB45782751F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6B24A-7F71-43E2-841F-74A4477050D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CB765-9150-4F54-9962-E758F95A24B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51296-6072-48E6-9378-EC7EBF0D46C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B65B2-7E60-48A8-9CE8-71C1C096F26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8BAD5-C850-4E54-A5C2-28DD74A4540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45CA3-F20D-45E8-81C1-E275D573DAF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4D0B8-0D56-4D53-AAC2-496C4DA4F10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shape">
            <a:fillToRect l="14166" t="5554" r="835" b="77779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1143000" cy="6856413"/>
            <a:chOff x="0" y="0"/>
            <a:chExt cx="720" cy="4319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0" y="2016"/>
              <a:ext cx="720" cy="23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2053" name="Picture 5"/>
            <p:cNvPicPr>
              <a:picLocks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312"/>
              <a:ext cx="720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5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FFA88F7-4C56-46F0-B076-F2EEB25B9586}" type="slidenum">
              <a:rPr lang="en-AU"/>
              <a:pPr/>
              <a:t>‹#›</a:t>
            </a:fld>
            <a:endParaRPr lang="en-A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b57zGAkNKIc" TargetMode="Externa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n4j0iS6A2R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p5gn2hj51h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fz1vxq5ts5I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sL-YtCqDS90" TargetMode="External"/><Relationship Id="rId3" Type="http://schemas.openxmlformats.org/officeDocument/2006/relationships/hyperlink" Target="https://www.youtube.com/watch?v=_IwMX1zwcU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ROCray7RTqM" TargetMode="External"/><Relationship Id="rId3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828800" y="1066800"/>
            <a:ext cx="7315200" cy="2116138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Comic Sans MS" pitchFamily="66" charset="0"/>
              </a:rPr>
              <a:t>Part Two: </a:t>
            </a:r>
            <a:br>
              <a:rPr lang="en-US" sz="4000" b="1" dirty="0" smtClean="0">
                <a:latin typeface="Comic Sans MS" pitchFamily="66" charset="0"/>
              </a:rPr>
            </a:br>
            <a:r>
              <a:rPr lang="en-US" sz="4000" b="1" dirty="0" smtClean="0">
                <a:latin typeface="Comic Sans MS" pitchFamily="66" charset="0"/>
              </a:rPr>
              <a:t>Encryption Principles</a:t>
            </a:r>
            <a:endParaRPr lang="en-AU" sz="4000" b="1" dirty="0">
              <a:latin typeface="Comic Sans MS" pitchFamily="66" charset="0"/>
            </a:endParaRP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00400"/>
            <a:ext cx="7232650" cy="2743200"/>
          </a:xfrm>
        </p:spPr>
        <p:txBody>
          <a:bodyPr/>
          <a:lstStyle/>
          <a:p>
            <a:pPr algn="ctr"/>
            <a:r>
              <a:rPr lang="en-AU" b="1" dirty="0" smtClean="0">
                <a:latin typeface="Comic Sans MS" pitchFamily="66" charset="0"/>
              </a:rPr>
              <a:t>Chapter 2.3</a:t>
            </a:r>
          </a:p>
          <a:p>
            <a:pPr algn="ctr"/>
            <a:r>
              <a:rPr lang="en-AU" b="1" dirty="0" smtClean="0">
                <a:latin typeface="Comic Sans MS" pitchFamily="66" charset="0"/>
              </a:rPr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15184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1143000" y="247650"/>
            <a:ext cx="8001000" cy="838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RSA Public Key Cryptosystem</a:t>
            </a: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1143000" y="1219200"/>
            <a:ext cx="8001000" cy="532453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Method for Obtaining Digital Signatures and Public-Key Cryptosystems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R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 L. 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Rivest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A. Shamir and L. 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Adleman</a:t>
            </a: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5000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Communications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of ACM </a:t>
            </a:r>
            <a:endParaRPr lang="en-US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5000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vol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 21 , no. 2, pp. 120-126, 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1978</a:t>
            </a:r>
          </a:p>
          <a:p>
            <a:pPr algn="ctr">
              <a:spcBef>
                <a:spcPct val="5000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https://www.youtube.com/watch?v=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b57zGAkNKIc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048000"/>
            <a:ext cx="4753354" cy="18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6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1143000" y="247650"/>
            <a:ext cx="8001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RSA</a:t>
            </a: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1176338" y="1143000"/>
            <a:ext cx="7967662" cy="3506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just">
              <a:spcBef>
                <a:spcPct val="50000"/>
              </a:spcBef>
              <a:buFontTx/>
              <a:buAutoNum type="arabicPeriod"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Key generation  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Encryption  </a:t>
            </a:r>
          </a:p>
          <a:p>
            <a:pPr marL="457200" indent="-457200" algn="just">
              <a:spcBef>
                <a:spcPct val="50000"/>
              </a:spcBef>
              <a:buFontTx/>
              <a:buAutoNum type="arabicPeriod"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Decryption 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Digital signature generation</a:t>
            </a:r>
          </a:p>
          <a:p>
            <a:pPr marL="457200" indent="-457200" algn="just">
              <a:spcBef>
                <a:spcPct val="50000"/>
              </a:spcBef>
              <a:buFontTx/>
              <a:buAutoNum type="arabicPeriod"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Digital signature verification</a:t>
            </a:r>
            <a:endParaRPr lang="en-US" sz="3200" b="1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955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1143000" y="247650"/>
            <a:ext cx="8001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RSA: Key </a:t>
            </a:r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Generation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176338" y="1143000"/>
            <a:ext cx="7967662" cy="575542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747713" indent="-747713" algn="just">
              <a:spcBef>
                <a:spcPct val="50000"/>
              </a:spcBef>
              <a:buFontTx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Choose two distinct prime numbers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p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and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q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randomly.  </a:t>
            </a:r>
          </a:p>
          <a:p>
            <a:pPr marL="747713" indent="-747713">
              <a:spcBef>
                <a:spcPct val="50000"/>
              </a:spcBef>
              <a:buFontTx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Compute the product n=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p·q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and                     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(n)=(p-1)(q-1).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hlinkClick r:id="rId2"/>
              </a:rPr>
              <a:t>https://www.youtube.com/watch?v=</a:t>
            </a:r>
            <a:r>
              <a:rPr lang="en-US" sz="16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hlinkClick r:id="rId2"/>
              </a:rPr>
              <a:t>n4j0iS6A2Rc</a:t>
            </a:r>
            <a:r>
              <a:rPr lang="en-US" sz="16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747713" indent="-747713" algn="just">
              <a:spcBef>
                <a:spcPct val="50000"/>
              </a:spcBef>
              <a:buFontTx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Choose an integer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randomly such that         0&lt;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&lt;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 and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(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,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))=1.</a:t>
            </a:r>
          </a:p>
          <a:p>
            <a:pPr marL="747713" indent="-747713" algn="l">
              <a:spcBef>
                <a:spcPct val="50000"/>
              </a:spcBef>
              <a:buFontTx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Compute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such that 0&lt;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&lt;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 and               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e·d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=1 (mod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)).</a:t>
            </a:r>
          </a:p>
          <a:p>
            <a:pPr marL="747713" indent="-747713" algn="just">
              <a:spcBef>
                <a:spcPct val="50000"/>
              </a:spcBef>
              <a:buFontTx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Publish (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n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,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), keep (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p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,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q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,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 secret.</a:t>
            </a:r>
          </a:p>
          <a:p>
            <a:pPr marL="747713" indent="-747713" algn="l"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Note: 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– public key (or encryption key) 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         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 - private key (or decryption key) 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 </a:t>
            </a: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177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1143000" y="247650"/>
            <a:ext cx="8001000" cy="628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RSA: </a:t>
            </a:r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Encryption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990600" y="5303838"/>
            <a:ext cx="7967663" cy="155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sz="3200" b="1" i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    </a:t>
            </a:r>
            <a:r>
              <a:rPr lang="en-US" sz="3200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l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is the greatest integer such that 2</a:t>
            </a:r>
            <a:r>
              <a:rPr lang="en-US" sz="3200" b="1" i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l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&lt;n      </a:t>
            </a:r>
            <a:r>
              <a:rPr lang="en-US" sz="3200" b="1" i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</a:t>
            </a:r>
            <a:r>
              <a:rPr lang="en-US" sz="3200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m&lt;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2</a:t>
            </a:r>
            <a:r>
              <a:rPr lang="en-US" sz="3200" b="1" i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l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&lt;n</a:t>
            </a:r>
            <a:r>
              <a:rPr lang="en-US" sz="3200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                                          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Encryption: </a:t>
            </a:r>
            <a:r>
              <a:rPr 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c=E(m, e)=m</a:t>
            </a:r>
            <a:r>
              <a:rPr lang="en-US" sz="3200" b="1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sz="3200" b="1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(mod n)</a:t>
            </a:r>
          </a:p>
        </p:txBody>
      </p:sp>
      <p:sp>
        <p:nvSpPr>
          <p:cNvPr id="286725" name="Line 5"/>
          <p:cNvSpPr>
            <a:spLocks noChangeShapeType="1"/>
          </p:cNvSpPr>
          <p:nvPr/>
        </p:nvSpPr>
        <p:spPr bwMode="auto">
          <a:xfrm>
            <a:off x="612775" y="2190750"/>
            <a:ext cx="7353300" cy="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533400" y="1524000"/>
            <a:ext cx="7512050" cy="47625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27" name="Line 7"/>
          <p:cNvSpPr>
            <a:spLocks noChangeShapeType="1"/>
          </p:cNvSpPr>
          <p:nvPr/>
        </p:nvSpPr>
        <p:spPr bwMode="auto">
          <a:xfrm flipV="1">
            <a:off x="2212975" y="1466850"/>
            <a:ext cx="1588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488950" y="15240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6729" name="Line 9"/>
          <p:cNvSpPr>
            <a:spLocks noChangeShapeType="1"/>
          </p:cNvSpPr>
          <p:nvPr/>
        </p:nvSpPr>
        <p:spPr bwMode="auto">
          <a:xfrm flipV="1">
            <a:off x="3954463" y="1447800"/>
            <a:ext cx="1587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2230438" y="15049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6731" name="Line 11"/>
          <p:cNvSpPr>
            <a:spLocks noChangeShapeType="1"/>
          </p:cNvSpPr>
          <p:nvPr/>
        </p:nvSpPr>
        <p:spPr bwMode="auto">
          <a:xfrm flipV="1">
            <a:off x="5678488" y="1466850"/>
            <a:ext cx="1587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32" name="Text Box 12"/>
          <p:cNvSpPr txBox="1">
            <a:spLocks noChangeArrowheads="1"/>
          </p:cNvSpPr>
          <p:nvPr/>
        </p:nvSpPr>
        <p:spPr bwMode="auto">
          <a:xfrm>
            <a:off x="3954463" y="15240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6733" name="Line 13"/>
          <p:cNvSpPr>
            <a:spLocks noChangeShapeType="1"/>
          </p:cNvSpPr>
          <p:nvPr/>
        </p:nvSpPr>
        <p:spPr bwMode="auto">
          <a:xfrm flipV="1">
            <a:off x="7419975" y="1447800"/>
            <a:ext cx="1588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34" name="Text Box 14"/>
          <p:cNvSpPr txBox="1">
            <a:spLocks noChangeArrowheads="1"/>
          </p:cNvSpPr>
          <p:nvPr/>
        </p:nvSpPr>
        <p:spPr bwMode="auto">
          <a:xfrm>
            <a:off x="5695950" y="15049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6735" name="Rectangle 15"/>
          <p:cNvSpPr>
            <a:spLocks noChangeArrowheads="1"/>
          </p:cNvSpPr>
          <p:nvPr/>
        </p:nvSpPr>
        <p:spPr bwMode="auto">
          <a:xfrm>
            <a:off x="8039100" y="1524000"/>
            <a:ext cx="1104900" cy="47625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36" name="Text Box 16"/>
          <p:cNvSpPr txBox="1">
            <a:spLocks noChangeArrowheads="1"/>
          </p:cNvSpPr>
          <p:nvPr/>
        </p:nvSpPr>
        <p:spPr bwMode="auto">
          <a:xfrm>
            <a:off x="7399338" y="15240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6737" name="Rectangle 17"/>
          <p:cNvSpPr>
            <a:spLocks noChangeArrowheads="1"/>
          </p:cNvSpPr>
          <p:nvPr/>
        </p:nvSpPr>
        <p:spPr bwMode="auto">
          <a:xfrm>
            <a:off x="527050" y="4286250"/>
            <a:ext cx="8616950" cy="476250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38" name="Line 18"/>
          <p:cNvSpPr>
            <a:spLocks noChangeShapeType="1"/>
          </p:cNvSpPr>
          <p:nvPr/>
        </p:nvSpPr>
        <p:spPr bwMode="auto">
          <a:xfrm flipV="1">
            <a:off x="2233613" y="4248150"/>
            <a:ext cx="1587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39" name="Text Box 19"/>
          <p:cNvSpPr txBox="1">
            <a:spLocks noChangeArrowheads="1"/>
          </p:cNvSpPr>
          <p:nvPr/>
        </p:nvSpPr>
        <p:spPr bwMode="auto">
          <a:xfrm>
            <a:off x="509588" y="43053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6740" name="Line 20"/>
          <p:cNvSpPr>
            <a:spLocks noChangeShapeType="1"/>
          </p:cNvSpPr>
          <p:nvPr/>
        </p:nvSpPr>
        <p:spPr bwMode="auto">
          <a:xfrm flipV="1">
            <a:off x="3975100" y="4229100"/>
            <a:ext cx="1588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41" name="Text Box 21"/>
          <p:cNvSpPr txBox="1">
            <a:spLocks noChangeArrowheads="1"/>
          </p:cNvSpPr>
          <p:nvPr/>
        </p:nvSpPr>
        <p:spPr bwMode="auto">
          <a:xfrm>
            <a:off x="2251075" y="42862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 </a:t>
            </a:r>
            <a:r>
              <a:rPr lang="en-US">
                <a:solidFill>
                  <a:schemeClr val="bg2"/>
                </a:solidFill>
              </a:rPr>
              <a:t>bits</a:t>
            </a:r>
          </a:p>
        </p:txBody>
      </p:sp>
      <p:sp>
        <p:nvSpPr>
          <p:cNvPr id="286742" name="Line 22"/>
          <p:cNvSpPr>
            <a:spLocks noChangeShapeType="1"/>
          </p:cNvSpPr>
          <p:nvPr/>
        </p:nvSpPr>
        <p:spPr bwMode="auto">
          <a:xfrm flipV="1">
            <a:off x="5699125" y="4248150"/>
            <a:ext cx="1588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43" name="Text Box 23"/>
          <p:cNvSpPr txBox="1">
            <a:spLocks noChangeArrowheads="1"/>
          </p:cNvSpPr>
          <p:nvPr/>
        </p:nvSpPr>
        <p:spPr bwMode="auto">
          <a:xfrm>
            <a:off x="3975100" y="43053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6744" name="Line 24"/>
          <p:cNvSpPr>
            <a:spLocks noChangeShapeType="1"/>
          </p:cNvSpPr>
          <p:nvPr/>
        </p:nvSpPr>
        <p:spPr bwMode="auto">
          <a:xfrm flipV="1">
            <a:off x="7440613" y="4229100"/>
            <a:ext cx="1587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45" name="Text Box 25"/>
          <p:cNvSpPr txBox="1">
            <a:spLocks noChangeArrowheads="1"/>
          </p:cNvSpPr>
          <p:nvPr/>
        </p:nvSpPr>
        <p:spPr bwMode="auto">
          <a:xfrm>
            <a:off x="5716588" y="42862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6746" name="Text Box 26"/>
          <p:cNvSpPr txBox="1">
            <a:spLocks noChangeArrowheads="1"/>
          </p:cNvSpPr>
          <p:nvPr/>
        </p:nvSpPr>
        <p:spPr bwMode="auto">
          <a:xfrm>
            <a:off x="7419975" y="43053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6747" name="Rectangle 27"/>
          <p:cNvSpPr>
            <a:spLocks noChangeArrowheads="1"/>
          </p:cNvSpPr>
          <p:nvPr/>
        </p:nvSpPr>
        <p:spPr bwMode="auto">
          <a:xfrm>
            <a:off x="788988" y="2628900"/>
            <a:ext cx="1090612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48" name="Text Box 28"/>
          <p:cNvSpPr txBox="1">
            <a:spLocks noChangeArrowheads="1"/>
          </p:cNvSpPr>
          <p:nvPr/>
        </p:nvSpPr>
        <p:spPr bwMode="auto">
          <a:xfrm>
            <a:off x="806450" y="285750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6749" name="AutoShape 29"/>
          <p:cNvSpPr>
            <a:spLocks noChangeArrowheads="1"/>
          </p:cNvSpPr>
          <p:nvPr/>
        </p:nvSpPr>
        <p:spPr bwMode="auto">
          <a:xfrm>
            <a:off x="1069975" y="1962150"/>
            <a:ext cx="449263" cy="690563"/>
          </a:xfrm>
          <a:prstGeom prst="downArrow">
            <a:avLst>
              <a:gd name="adj1" fmla="val 50000"/>
              <a:gd name="adj2" fmla="val 3842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0" name="AutoShape 30"/>
          <p:cNvSpPr>
            <a:spLocks noChangeArrowheads="1"/>
          </p:cNvSpPr>
          <p:nvPr/>
        </p:nvSpPr>
        <p:spPr bwMode="auto">
          <a:xfrm>
            <a:off x="1104900" y="3505200"/>
            <a:ext cx="449263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1" name="Rectangle 31"/>
          <p:cNvSpPr>
            <a:spLocks noChangeArrowheads="1"/>
          </p:cNvSpPr>
          <p:nvPr/>
        </p:nvSpPr>
        <p:spPr bwMode="auto">
          <a:xfrm>
            <a:off x="2547938" y="2667000"/>
            <a:ext cx="1090612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2" name="Text Box 32"/>
          <p:cNvSpPr txBox="1">
            <a:spLocks noChangeArrowheads="1"/>
          </p:cNvSpPr>
          <p:nvPr/>
        </p:nvSpPr>
        <p:spPr bwMode="auto">
          <a:xfrm>
            <a:off x="2565400" y="289560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6753" name="AutoShape 33"/>
          <p:cNvSpPr>
            <a:spLocks noChangeArrowheads="1"/>
          </p:cNvSpPr>
          <p:nvPr/>
        </p:nvSpPr>
        <p:spPr bwMode="auto">
          <a:xfrm>
            <a:off x="2828925" y="2000250"/>
            <a:ext cx="449263" cy="690563"/>
          </a:xfrm>
          <a:prstGeom prst="downArrow">
            <a:avLst>
              <a:gd name="adj1" fmla="val 50000"/>
              <a:gd name="adj2" fmla="val 3842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4" name="AutoShape 34"/>
          <p:cNvSpPr>
            <a:spLocks noChangeArrowheads="1"/>
          </p:cNvSpPr>
          <p:nvPr/>
        </p:nvSpPr>
        <p:spPr bwMode="auto">
          <a:xfrm>
            <a:off x="2863850" y="3543300"/>
            <a:ext cx="449263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5" name="Rectangle 35"/>
          <p:cNvSpPr>
            <a:spLocks noChangeArrowheads="1"/>
          </p:cNvSpPr>
          <p:nvPr/>
        </p:nvSpPr>
        <p:spPr bwMode="auto">
          <a:xfrm>
            <a:off x="4271963" y="2686050"/>
            <a:ext cx="1090612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6" name="Text Box 36"/>
          <p:cNvSpPr txBox="1">
            <a:spLocks noChangeArrowheads="1"/>
          </p:cNvSpPr>
          <p:nvPr/>
        </p:nvSpPr>
        <p:spPr bwMode="auto">
          <a:xfrm>
            <a:off x="4289425" y="291465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6757" name="AutoShape 37"/>
          <p:cNvSpPr>
            <a:spLocks noChangeArrowheads="1"/>
          </p:cNvSpPr>
          <p:nvPr/>
        </p:nvSpPr>
        <p:spPr bwMode="auto">
          <a:xfrm>
            <a:off x="4552950" y="2019300"/>
            <a:ext cx="449263" cy="690563"/>
          </a:xfrm>
          <a:prstGeom prst="downArrow">
            <a:avLst>
              <a:gd name="adj1" fmla="val 50000"/>
              <a:gd name="adj2" fmla="val 3842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8" name="AutoShape 38"/>
          <p:cNvSpPr>
            <a:spLocks noChangeArrowheads="1"/>
          </p:cNvSpPr>
          <p:nvPr/>
        </p:nvSpPr>
        <p:spPr bwMode="auto">
          <a:xfrm>
            <a:off x="4587875" y="3562350"/>
            <a:ext cx="449263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9" name="Rectangle 39"/>
          <p:cNvSpPr>
            <a:spLocks noChangeArrowheads="1"/>
          </p:cNvSpPr>
          <p:nvPr/>
        </p:nvSpPr>
        <p:spPr bwMode="auto">
          <a:xfrm>
            <a:off x="6048375" y="2647950"/>
            <a:ext cx="1090613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0" name="Text Box 40"/>
          <p:cNvSpPr txBox="1">
            <a:spLocks noChangeArrowheads="1"/>
          </p:cNvSpPr>
          <p:nvPr/>
        </p:nvSpPr>
        <p:spPr bwMode="auto">
          <a:xfrm>
            <a:off x="6065838" y="287655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6761" name="AutoShape 41"/>
          <p:cNvSpPr>
            <a:spLocks noChangeArrowheads="1"/>
          </p:cNvSpPr>
          <p:nvPr/>
        </p:nvSpPr>
        <p:spPr bwMode="auto">
          <a:xfrm>
            <a:off x="6329363" y="1981200"/>
            <a:ext cx="449262" cy="690563"/>
          </a:xfrm>
          <a:prstGeom prst="downArrow">
            <a:avLst>
              <a:gd name="adj1" fmla="val 50000"/>
              <a:gd name="adj2" fmla="val 3842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2" name="AutoShape 42"/>
          <p:cNvSpPr>
            <a:spLocks noChangeArrowheads="1"/>
          </p:cNvSpPr>
          <p:nvPr/>
        </p:nvSpPr>
        <p:spPr bwMode="auto">
          <a:xfrm>
            <a:off x="6364288" y="3524250"/>
            <a:ext cx="449262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3" name="Rectangle 43"/>
          <p:cNvSpPr>
            <a:spLocks noChangeArrowheads="1"/>
          </p:cNvSpPr>
          <p:nvPr/>
        </p:nvSpPr>
        <p:spPr bwMode="auto">
          <a:xfrm>
            <a:off x="7737475" y="2647950"/>
            <a:ext cx="1090613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4" name="Text Box 44"/>
          <p:cNvSpPr txBox="1">
            <a:spLocks noChangeArrowheads="1"/>
          </p:cNvSpPr>
          <p:nvPr/>
        </p:nvSpPr>
        <p:spPr bwMode="auto">
          <a:xfrm>
            <a:off x="7772400" y="289560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6765" name="AutoShape 45"/>
          <p:cNvSpPr>
            <a:spLocks noChangeArrowheads="1"/>
          </p:cNvSpPr>
          <p:nvPr/>
        </p:nvSpPr>
        <p:spPr bwMode="auto">
          <a:xfrm>
            <a:off x="8035925" y="2000250"/>
            <a:ext cx="447675" cy="690563"/>
          </a:xfrm>
          <a:prstGeom prst="downArrow">
            <a:avLst>
              <a:gd name="adj1" fmla="val 50000"/>
              <a:gd name="adj2" fmla="val 38564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6" name="AutoShape 46"/>
          <p:cNvSpPr>
            <a:spLocks noChangeArrowheads="1"/>
          </p:cNvSpPr>
          <p:nvPr/>
        </p:nvSpPr>
        <p:spPr bwMode="auto">
          <a:xfrm>
            <a:off x="8070850" y="3543300"/>
            <a:ext cx="449263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7" name="Line 47"/>
          <p:cNvSpPr>
            <a:spLocks noChangeShapeType="1"/>
          </p:cNvSpPr>
          <p:nvPr/>
        </p:nvSpPr>
        <p:spPr bwMode="auto">
          <a:xfrm>
            <a:off x="7948613" y="222885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8" name="Line 48"/>
          <p:cNvSpPr>
            <a:spLocks noChangeShapeType="1"/>
          </p:cNvSpPr>
          <p:nvPr/>
        </p:nvSpPr>
        <p:spPr bwMode="auto">
          <a:xfrm>
            <a:off x="6135688" y="220980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9" name="Line 49"/>
          <p:cNvSpPr>
            <a:spLocks noChangeShapeType="1"/>
          </p:cNvSpPr>
          <p:nvPr/>
        </p:nvSpPr>
        <p:spPr bwMode="auto">
          <a:xfrm>
            <a:off x="4376738" y="220980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0" name="Line 50"/>
          <p:cNvSpPr>
            <a:spLocks noChangeShapeType="1"/>
          </p:cNvSpPr>
          <p:nvPr/>
        </p:nvSpPr>
        <p:spPr bwMode="auto">
          <a:xfrm>
            <a:off x="2670175" y="222885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1" name="Line 51"/>
          <p:cNvSpPr>
            <a:spLocks noChangeShapeType="1"/>
          </p:cNvSpPr>
          <p:nvPr/>
        </p:nvSpPr>
        <p:spPr bwMode="auto">
          <a:xfrm>
            <a:off x="911225" y="220980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2" name="Rectangle 52"/>
          <p:cNvSpPr>
            <a:spLocks noChangeArrowheads="1"/>
          </p:cNvSpPr>
          <p:nvPr/>
        </p:nvSpPr>
        <p:spPr bwMode="auto">
          <a:xfrm>
            <a:off x="228600" y="1905000"/>
            <a:ext cx="3651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endParaRPr lang="en-US" sz="3200" b="1" baseline="-25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73" name="Rectangle 53"/>
          <p:cNvSpPr>
            <a:spLocks noChangeArrowheads="1"/>
          </p:cNvSpPr>
          <p:nvPr/>
        </p:nvSpPr>
        <p:spPr bwMode="auto">
          <a:xfrm>
            <a:off x="6280150" y="930275"/>
            <a:ext cx="26352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M={m,…}</a:t>
            </a:r>
            <a:endParaRPr lang="en-US" sz="3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74" name="Rectangle 54"/>
          <p:cNvSpPr>
            <a:spLocks noChangeArrowheads="1"/>
          </p:cNvSpPr>
          <p:nvPr/>
        </p:nvSpPr>
        <p:spPr bwMode="auto">
          <a:xfrm>
            <a:off x="6367463" y="4778375"/>
            <a:ext cx="2395537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C={c,…}</a:t>
            </a:r>
            <a:endParaRPr lang="en-US" sz="3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75" name="Text Box 55"/>
          <p:cNvSpPr txBox="1">
            <a:spLocks noChangeArrowheads="1"/>
          </p:cNvSpPr>
          <p:nvPr/>
        </p:nvSpPr>
        <p:spPr bwMode="auto">
          <a:xfrm>
            <a:off x="1066800" y="4800600"/>
            <a:ext cx="37338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Looking up (n,e)</a:t>
            </a:r>
          </a:p>
        </p:txBody>
      </p:sp>
    </p:spTree>
    <p:extLst>
      <p:ext uri="{BB962C8B-B14F-4D97-AF65-F5344CB8AC3E}">
        <p14:creationId xmlns:p14="http://schemas.microsoft.com/office/powerpoint/2010/main" val="234518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1143000" y="247650"/>
            <a:ext cx="8001000" cy="628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RSA: </a:t>
            </a:r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Decryption 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1176338" y="4814888"/>
            <a:ext cx="7967662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Decryption: 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D(c, d)=c</a:t>
            </a:r>
            <a:r>
              <a:rPr lang="en-US" sz="3200" b="1" baseline="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</a:t>
            </a:r>
            <a:r>
              <a:rPr lang="en-US" sz="3200" b="1" baseline="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=m (mod n)</a:t>
            </a:r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>
            <a:off x="612775" y="2190750"/>
            <a:ext cx="7353300" cy="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506413" y="1504950"/>
            <a:ext cx="8637587" cy="476250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51" name="Line 7"/>
          <p:cNvSpPr>
            <a:spLocks noChangeShapeType="1"/>
          </p:cNvSpPr>
          <p:nvPr/>
        </p:nvSpPr>
        <p:spPr bwMode="auto">
          <a:xfrm flipV="1">
            <a:off x="2212975" y="1466850"/>
            <a:ext cx="1588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488950" y="15240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 </a:t>
            </a:r>
            <a:r>
              <a:rPr lang="en-US">
                <a:solidFill>
                  <a:schemeClr val="bg2"/>
                </a:solidFill>
              </a:rPr>
              <a:t>bits</a:t>
            </a:r>
          </a:p>
        </p:txBody>
      </p:sp>
      <p:sp>
        <p:nvSpPr>
          <p:cNvPr id="287753" name="Line 9"/>
          <p:cNvSpPr>
            <a:spLocks noChangeShapeType="1"/>
          </p:cNvSpPr>
          <p:nvPr/>
        </p:nvSpPr>
        <p:spPr bwMode="auto">
          <a:xfrm flipV="1">
            <a:off x="3954463" y="1447800"/>
            <a:ext cx="1587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54" name="Text Box 10"/>
          <p:cNvSpPr txBox="1">
            <a:spLocks noChangeArrowheads="1"/>
          </p:cNvSpPr>
          <p:nvPr/>
        </p:nvSpPr>
        <p:spPr bwMode="auto">
          <a:xfrm>
            <a:off x="2230438" y="15049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 </a:t>
            </a:r>
            <a:r>
              <a:rPr lang="en-US">
                <a:solidFill>
                  <a:schemeClr val="bg2"/>
                </a:solidFill>
              </a:rPr>
              <a:t>bits</a:t>
            </a:r>
          </a:p>
        </p:txBody>
      </p:sp>
      <p:sp>
        <p:nvSpPr>
          <p:cNvPr id="287755" name="Line 11"/>
          <p:cNvSpPr>
            <a:spLocks noChangeShapeType="1"/>
          </p:cNvSpPr>
          <p:nvPr/>
        </p:nvSpPr>
        <p:spPr bwMode="auto">
          <a:xfrm flipV="1">
            <a:off x="5678488" y="1466850"/>
            <a:ext cx="1587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56" name="Text Box 12"/>
          <p:cNvSpPr txBox="1">
            <a:spLocks noChangeArrowheads="1"/>
          </p:cNvSpPr>
          <p:nvPr/>
        </p:nvSpPr>
        <p:spPr bwMode="auto">
          <a:xfrm>
            <a:off x="3954463" y="15240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7757" name="Line 13"/>
          <p:cNvSpPr>
            <a:spLocks noChangeShapeType="1"/>
          </p:cNvSpPr>
          <p:nvPr/>
        </p:nvSpPr>
        <p:spPr bwMode="auto">
          <a:xfrm flipV="1">
            <a:off x="7419975" y="1447800"/>
            <a:ext cx="1588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5695950" y="15049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7399338" y="15240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 </a:t>
            </a:r>
            <a:r>
              <a:rPr lang="en-US">
                <a:solidFill>
                  <a:schemeClr val="bg2"/>
                </a:solidFill>
              </a:rPr>
              <a:t>bits</a:t>
            </a:r>
          </a:p>
        </p:txBody>
      </p:sp>
      <p:sp>
        <p:nvSpPr>
          <p:cNvPr id="287760" name="Rectangle 16"/>
          <p:cNvSpPr>
            <a:spLocks noChangeArrowheads="1"/>
          </p:cNvSpPr>
          <p:nvPr/>
        </p:nvSpPr>
        <p:spPr bwMode="auto">
          <a:xfrm>
            <a:off x="527050" y="4286250"/>
            <a:ext cx="7512050" cy="47625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61" name="Line 17"/>
          <p:cNvSpPr>
            <a:spLocks noChangeShapeType="1"/>
          </p:cNvSpPr>
          <p:nvPr/>
        </p:nvSpPr>
        <p:spPr bwMode="auto">
          <a:xfrm flipV="1">
            <a:off x="2233613" y="4248150"/>
            <a:ext cx="1587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62" name="Text Box 18"/>
          <p:cNvSpPr txBox="1">
            <a:spLocks noChangeArrowheads="1"/>
          </p:cNvSpPr>
          <p:nvPr/>
        </p:nvSpPr>
        <p:spPr bwMode="auto">
          <a:xfrm>
            <a:off x="509588" y="43053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7763" name="Line 19"/>
          <p:cNvSpPr>
            <a:spLocks noChangeShapeType="1"/>
          </p:cNvSpPr>
          <p:nvPr/>
        </p:nvSpPr>
        <p:spPr bwMode="auto">
          <a:xfrm flipV="1">
            <a:off x="3975100" y="4229100"/>
            <a:ext cx="1588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64" name="Text Box 20"/>
          <p:cNvSpPr txBox="1">
            <a:spLocks noChangeArrowheads="1"/>
          </p:cNvSpPr>
          <p:nvPr/>
        </p:nvSpPr>
        <p:spPr bwMode="auto">
          <a:xfrm>
            <a:off x="2251075" y="42862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5699125" y="4248150"/>
            <a:ext cx="1588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66" name="Text Box 22"/>
          <p:cNvSpPr txBox="1">
            <a:spLocks noChangeArrowheads="1"/>
          </p:cNvSpPr>
          <p:nvPr/>
        </p:nvSpPr>
        <p:spPr bwMode="auto">
          <a:xfrm>
            <a:off x="3975100" y="43053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 flipV="1">
            <a:off x="7440613" y="4229100"/>
            <a:ext cx="1587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68" name="Text Box 24"/>
          <p:cNvSpPr txBox="1">
            <a:spLocks noChangeArrowheads="1"/>
          </p:cNvSpPr>
          <p:nvPr/>
        </p:nvSpPr>
        <p:spPr bwMode="auto">
          <a:xfrm>
            <a:off x="5716588" y="42862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 </a:t>
            </a:r>
            <a:r>
              <a:rPr lang="en-US">
                <a:solidFill>
                  <a:schemeClr val="bg2"/>
                </a:solidFill>
              </a:rPr>
              <a:t>bits</a:t>
            </a:r>
          </a:p>
        </p:txBody>
      </p:sp>
      <p:sp>
        <p:nvSpPr>
          <p:cNvPr id="287769" name="Rectangle 25"/>
          <p:cNvSpPr>
            <a:spLocks noChangeArrowheads="1"/>
          </p:cNvSpPr>
          <p:nvPr/>
        </p:nvSpPr>
        <p:spPr bwMode="auto">
          <a:xfrm>
            <a:off x="8039100" y="4286250"/>
            <a:ext cx="1104900" cy="47625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70" name="Text Box 26"/>
          <p:cNvSpPr txBox="1">
            <a:spLocks noChangeArrowheads="1"/>
          </p:cNvSpPr>
          <p:nvPr/>
        </p:nvSpPr>
        <p:spPr bwMode="auto">
          <a:xfrm>
            <a:off x="7419975" y="43053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 </a:t>
            </a:r>
            <a:r>
              <a:rPr lang="en-US">
                <a:solidFill>
                  <a:schemeClr val="bg2"/>
                </a:solidFill>
              </a:rPr>
              <a:t>bits</a:t>
            </a:r>
          </a:p>
        </p:txBody>
      </p:sp>
      <p:sp>
        <p:nvSpPr>
          <p:cNvPr id="287771" name="Rectangle 27"/>
          <p:cNvSpPr>
            <a:spLocks noChangeArrowheads="1"/>
          </p:cNvSpPr>
          <p:nvPr/>
        </p:nvSpPr>
        <p:spPr bwMode="auto">
          <a:xfrm>
            <a:off x="788988" y="2628900"/>
            <a:ext cx="1090612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72" name="Text Box 28"/>
          <p:cNvSpPr txBox="1">
            <a:spLocks noChangeArrowheads="1"/>
          </p:cNvSpPr>
          <p:nvPr/>
        </p:nvSpPr>
        <p:spPr bwMode="auto">
          <a:xfrm>
            <a:off x="806450" y="285750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7773" name="AutoShape 29"/>
          <p:cNvSpPr>
            <a:spLocks noChangeArrowheads="1"/>
          </p:cNvSpPr>
          <p:nvPr/>
        </p:nvSpPr>
        <p:spPr bwMode="auto">
          <a:xfrm>
            <a:off x="1069975" y="1962150"/>
            <a:ext cx="449263" cy="690563"/>
          </a:xfrm>
          <a:prstGeom prst="downArrow">
            <a:avLst>
              <a:gd name="adj1" fmla="val 50000"/>
              <a:gd name="adj2" fmla="val 3842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74" name="AutoShape 30"/>
          <p:cNvSpPr>
            <a:spLocks noChangeArrowheads="1"/>
          </p:cNvSpPr>
          <p:nvPr/>
        </p:nvSpPr>
        <p:spPr bwMode="auto">
          <a:xfrm>
            <a:off x="1104900" y="3505200"/>
            <a:ext cx="449263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75" name="Rectangle 31"/>
          <p:cNvSpPr>
            <a:spLocks noChangeArrowheads="1"/>
          </p:cNvSpPr>
          <p:nvPr/>
        </p:nvSpPr>
        <p:spPr bwMode="auto">
          <a:xfrm>
            <a:off x="2547938" y="2667000"/>
            <a:ext cx="1090612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2565400" y="289560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7777" name="AutoShape 33"/>
          <p:cNvSpPr>
            <a:spLocks noChangeArrowheads="1"/>
          </p:cNvSpPr>
          <p:nvPr/>
        </p:nvSpPr>
        <p:spPr bwMode="auto">
          <a:xfrm>
            <a:off x="2828925" y="2000250"/>
            <a:ext cx="449263" cy="690563"/>
          </a:xfrm>
          <a:prstGeom prst="downArrow">
            <a:avLst>
              <a:gd name="adj1" fmla="val 50000"/>
              <a:gd name="adj2" fmla="val 3842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78" name="AutoShape 34"/>
          <p:cNvSpPr>
            <a:spLocks noChangeArrowheads="1"/>
          </p:cNvSpPr>
          <p:nvPr/>
        </p:nvSpPr>
        <p:spPr bwMode="auto">
          <a:xfrm>
            <a:off x="2863850" y="3543300"/>
            <a:ext cx="449263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79" name="Rectangle 35"/>
          <p:cNvSpPr>
            <a:spLocks noChangeArrowheads="1"/>
          </p:cNvSpPr>
          <p:nvPr/>
        </p:nvSpPr>
        <p:spPr bwMode="auto">
          <a:xfrm>
            <a:off x="4271963" y="2686050"/>
            <a:ext cx="1090612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80" name="Text Box 36"/>
          <p:cNvSpPr txBox="1">
            <a:spLocks noChangeArrowheads="1"/>
          </p:cNvSpPr>
          <p:nvPr/>
        </p:nvSpPr>
        <p:spPr bwMode="auto">
          <a:xfrm>
            <a:off x="4289425" y="291465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7781" name="AutoShape 37"/>
          <p:cNvSpPr>
            <a:spLocks noChangeArrowheads="1"/>
          </p:cNvSpPr>
          <p:nvPr/>
        </p:nvSpPr>
        <p:spPr bwMode="auto">
          <a:xfrm>
            <a:off x="4552950" y="2019300"/>
            <a:ext cx="449263" cy="690563"/>
          </a:xfrm>
          <a:prstGeom prst="downArrow">
            <a:avLst>
              <a:gd name="adj1" fmla="val 50000"/>
              <a:gd name="adj2" fmla="val 3842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82" name="AutoShape 38"/>
          <p:cNvSpPr>
            <a:spLocks noChangeArrowheads="1"/>
          </p:cNvSpPr>
          <p:nvPr/>
        </p:nvSpPr>
        <p:spPr bwMode="auto">
          <a:xfrm>
            <a:off x="4587875" y="3562350"/>
            <a:ext cx="449263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83" name="Rectangle 39"/>
          <p:cNvSpPr>
            <a:spLocks noChangeArrowheads="1"/>
          </p:cNvSpPr>
          <p:nvPr/>
        </p:nvSpPr>
        <p:spPr bwMode="auto">
          <a:xfrm>
            <a:off x="6048375" y="2647950"/>
            <a:ext cx="1090613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84" name="Text Box 40"/>
          <p:cNvSpPr txBox="1">
            <a:spLocks noChangeArrowheads="1"/>
          </p:cNvSpPr>
          <p:nvPr/>
        </p:nvSpPr>
        <p:spPr bwMode="auto">
          <a:xfrm>
            <a:off x="6065838" y="287655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7785" name="AutoShape 41"/>
          <p:cNvSpPr>
            <a:spLocks noChangeArrowheads="1"/>
          </p:cNvSpPr>
          <p:nvPr/>
        </p:nvSpPr>
        <p:spPr bwMode="auto">
          <a:xfrm>
            <a:off x="6329363" y="1981200"/>
            <a:ext cx="449262" cy="690563"/>
          </a:xfrm>
          <a:prstGeom prst="downArrow">
            <a:avLst>
              <a:gd name="adj1" fmla="val 50000"/>
              <a:gd name="adj2" fmla="val 3842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86" name="AutoShape 42"/>
          <p:cNvSpPr>
            <a:spLocks noChangeArrowheads="1"/>
          </p:cNvSpPr>
          <p:nvPr/>
        </p:nvSpPr>
        <p:spPr bwMode="auto">
          <a:xfrm>
            <a:off x="6364288" y="3524250"/>
            <a:ext cx="449262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87" name="Rectangle 43"/>
          <p:cNvSpPr>
            <a:spLocks noChangeArrowheads="1"/>
          </p:cNvSpPr>
          <p:nvPr/>
        </p:nvSpPr>
        <p:spPr bwMode="auto">
          <a:xfrm>
            <a:off x="7737475" y="2647950"/>
            <a:ext cx="1090613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88" name="Text Box 44"/>
          <p:cNvSpPr txBox="1">
            <a:spLocks noChangeArrowheads="1"/>
          </p:cNvSpPr>
          <p:nvPr/>
        </p:nvSpPr>
        <p:spPr bwMode="auto">
          <a:xfrm>
            <a:off x="7772400" y="289560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7789" name="AutoShape 45"/>
          <p:cNvSpPr>
            <a:spLocks noChangeArrowheads="1"/>
          </p:cNvSpPr>
          <p:nvPr/>
        </p:nvSpPr>
        <p:spPr bwMode="auto">
          <a:xfrm>
            <a:off x="8035925" y="2000250"/>
            <a:ext cx="447675" cy="690563"/>
          </a:xfrm>
          <a:prstGeom prst="downArrow">
            <a:avLst>
              <a:gd name="adj1" fmla="val 50000"/>
              <a:gd name="adj2" fmla="val 38564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90" name="AutoShape 46"/>
          <p:cNvSpPr>
            <a:spLocks noChangeArrowheads="1"/>
          </p:cNvSpPr>
          <p:nvPr/>
        </p:nvSpPr>
        <p:spPr bwMode="auto">
          <a:xfrm>
            <a:off x="8070850" y="3543300"/>
            <a:ext cx="449263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91" name="Line 47"/>
          <p:cNvSpPr>
            <a:spLocks noChangeShapeType="1"/>
          </p:cNvSpPr>
          <p:nvPr/>
        </p:nvSpPr>
        <p:spPr bwMode="auto">
          <a:xfrm>
            <a:off x="7948613" y="222885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92" name="Line 48"/>
          <p:cNvSpPr>
            <a:spLocks noChangeShapeType="1"/>
          </p:cNvSpPr>
          <p:nvPr/>
        </p:nvSpPr>
        <p:spPr bwMode="auto">
          <a:xfrm>
            <a:off x="6135688" y="220980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93" name="Line 49"/>
          <p:cNvSpPr>
            <a:spLocks noChangeShapeType="1"/>
          </p:cNvSpPr>
          <p:nvPr/>
        </p:nvSpPr>
        <p:spPr bwMode="auto">
          <a:xfrm>
            <a:off x="4376738" y="220980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94" name="Line 50"/>
          <p:cNvSpPr>
            <a:spLocks noChangeShapeType="1"/>
          </p:cNvSpPr>
          <p:nvPr/>
        </p:nvSpPr>
        <p:spPr bwMode="auto">
          <a:xfrm>
            <a:off x="2670175" y="222885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95" name="Line 51"/>
          <p:cNvSpPr>
            <a:spLocks noChangeShapeType="1"/>
          </p:cNvSpPr>
          <p:nvPr/>
        </p:nvSpPr>
        <p:spPr bwMode="auto">
          <a:xfrm>
            <a:off x="911225" y="220980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96" name="Rectangle 52"/>
          <p:cNvSpPr>
            <a:spLocks noChangeArrowheads="1"/>
          </p:cNvSpPr>
          <p:nvPr/>
        </p:nvSpPr>
        <p:spPr bwMode="auto">
          <a:xfrm>
            <a:off x="0" y="1825625"/>
            <a:ext cx="4095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</a:t>
            </a:r>
            <a:endParaRPr lang="en-US" sz="3200" b="1" baseline="-25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7797" name="Rectangle 53"/>
          <p:cNvSpPr>
            <a:spLocks noChangeArrowheads="1"/>
          </p:cNvSpPr>
          <p:nvPr/>
        </p:nvSpPr>
        <p:spPr bwMode="auto">
          <a:xfrm>
            <a:off x="6280150" y="930275"/>
            <a:ext cx="26352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C={c,…}</a:t>
            </a:r>
            <a:endParaRPr lang="en-US" sz="3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7798" name="Rectangle 54"/>
          <p:cNvSpPr>
            <a:spLocks noChangeArrowheads="1"/>
          </p:cNvSpPr>
          <p:nvPr/>
        </p:nvSpPr>
        <p:spPr bwMode="auto">
          <a:xfrm>
            <a:off x="6248400" y="4800600"/>
            <a:ext cx="26352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M={m,…}</a:t>
            </a:r>
            <a:endParaRPr lang="en-US" sz="3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87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506413" y="1657350"/>
            <a:ext cx="8637587" cy="47625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8018463" y="1657350"/>
            <a:ext cx="1104900" cy="47625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1143000" y="247650"/>
            <a:ext cx="8001000" cy="628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RSA: </a:t>
            </a:r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Signing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1176338" y="5715000"/>
            <a:ext cx="7967662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Signing: </a:t>
            </a:r>
            <a:r>
              <a:rPr 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s=D(m, d)=m</a:t>
            </a:r>
            <a:r>
              <a:rPr lang="en-US" sz="32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</a:t>
            </a:r>
            <a:r>
              <a:rPr lang="en-US" sz="32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(mod n)</a:t>
            </a:r>
            <a:endParaRPr lang="en-US" sz="3200" b="1" baseline="30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>
            <a:off x="612775" y="2343150"/>
            <a:ext cx="7353300" cy="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 flipV="1">
            <a:off x="2212975" y="1619250"/>
            <a:ext cx="1588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488950" y="16764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 flipV="1">
            <a:off x="3954463" y="1600200"/>
            <a:ext cx="1587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79" name="Text Box 11"/>
          <p:cNvSpPr txBox="1">
            <a:spLocks noChangeArrowheads="1"/>
          </p:cNvSpPr>
          <p:nvPr/>
        </p:nvSpPr>
        <p:spPr bwMode="auto">
          <a:xfrm>
            <a:off x="2230438" y="16573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8780" name="Line 12"/>
          <p:cNvSpPr>
            <a:spLocks noChangeShapeType="1"/>
          </p:cNvSpPr>
          <p:nvPr/>
        </p:nvSpPr>
        <p:spPr bwMode="auto">
          <a:xfrm flipV="1">
            <a:off x="5678488" y="1619250"/>
            <a:ext cx="1587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3954463" y="16764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8782" name="Line 14"/>
          <p:cNvSpPr>
            <a:spLocks noChangeShapeType="1"/>
          </p:cNvSpPr>
          <p:nvPr/>
        </p:nvSpPr>
        <p:spPr bwMode="auto">
          <a:xfrm flipV="1">
            <a:off x="7419975" y="1600200"/>
            <a:ext cx="1588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83" name="Text Box 15"/>
          <p:cNvSpPr txBox="1">
            <a:spLocks noChangeArrowheads="1"/>
          </p:cNvSpPr>
          <p:nvPr/>
        </p:nvSpPr>
        <p:spPr bwMode="auto">
          <a:xfrm>
            <a:off x="5695950" y="16573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8784" name="Text Box 16"/>
          <p:cNvSpPr txBox="1">
            <a:spLocks noChangeArrowheads="1"/>
          </p:cNvSpPr>
          <p:nvPr/>
        </p:nvSpPr>
        <p:spPr bwMode="auto">
          <a:xfrm>
            <a:off x="7399338" y="16764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8785" name="Rectangle 17"/>
          <p:cNvSpPr>
            <a:spLocks noChangeArrowheads="1"/>
          </p:cNvSpPr>
          <p:nvPr/>
        </p:nvSpPr>
        <p:spPr bwMode="auto">
          <a:xfrm>
            <a:off x="527050" y="4438650"/>
            <a:ext cx="8616950" cy="476250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86" name="Line 18"/>
          <p:cNvSpPr>
            <a:spLocks noChangeShapeType="1"/>
          </p:cNvSpPr>
          <p:nvPr/>
        </p:nvSpPr>
        <p:spPr bwMode="auto">
          <a:xfrm flipV="1">
            <a:off x="2233613" y="4400550"/>
            <a:ext cx="1587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87" name="Text Box 19"/>
          <p:cNvSpPr txBox="1">
            <a:spLocks noChangeArrowheads="1"/>
          </p:cNvSpPr>
          <p:nvPr/>
        </p:nvSpPr>
        <p:spPr bwMode="auto">
          <a:xfrm>
            <a:off x="509588" y="44577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8788" name="Line 20"/>
          <p:cNvSpPr>
            <a:spLocks noChangeShapeType="1"/>
          </p:cNvSpPr>
          <p:nvPr/>
        </p:nvSpPr>
        <p:spPr bwMode="auto">
          <a:xfrm flipV="1">
            <a:off x="3975100" y="4381500"/>
            <a:ext cx="1588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2251075" y="44386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8790" name="Line 22"/>
          <p:cNvSpPr>
            <a:spLocks noChangeShapeType="1"/>
          </p:cNvSpPr>
          <p:nvPr/>
        </p:nvSpPr>
        <p:spPr bwMode="auto">
          <a:xfrm flipV="1">
            <a:off x="5699125" y="4400550"/>
            <a:ext cx="1588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91" name="Text Box 23"/>
          <p:cNvSpPr txBox="1">
            <a:spLocks noChangeArrowheads="1"/>
          </p:cNvSpPr>
          <p:nvPr/>
        </p:nvSpPr>
        <p:spPr bwMode="auto">
          <a:xfrm>
            <a:off x="3975100" y="44577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8792" name="Line 24"/>
          <p:cNvSpPr>
            <a:spLocks noChangeShapeType="1"/>
          </p:cNvSpPr>
          <p:nvPr/>
        </p:nvSpPr>
        <p:spPr bwMode="auto">
          <a:xfrm flipV="1">
            <a:off x="7440613" y="4381500"/>
            <a:ext cx="1587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93" name="Text Box 25"/>
          <p:cNvSpPr txBox="1">
            <a:spLocks noChangeArrowheads="1"/>
          </p:cNvSpPr>
          <p:nvPr/>
        </p:nvSpPr>
        <p:spPr bwMode="auto">
          <a:xfrm>
            <a:off x="5716588" y="44386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8794" name="Text Box 26"/>
          <p:cNvSpPr txBox="1">
            <a:spLocks noChangeArrowheads="1"/>
          </p:cNvSpPr>
          <p:nvPr/>
        </p:nvSpPr>
        <p:spPr bwMode="auto">
          <a:xfrm>
            <a:off x="7419975" y="44577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8795" name="Rectangle 27"/>
          <p:cNvSpPr>
            <a:spLocks noChangeArrowheads="1"/>
          </p:cNvSpPr>
          <p:nvPr/>
        </p:nvSpPr>
        <p:spPr bwMode="auto">
          <a:xfrm>
            <a:off x="788988" y="2781300"/>
            <a:ext cx="1090612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96" name="Text Box 28"/>
          <p:cNvSpPr txBox="1">
            <a:spLocks noChangeArrowheads="1"/>
          </p:cNvSpPr>
          <p:nvPr/>
        </p:nvSpPr>
        <p:spPr bwMode="auto">
          <a:xfrm>
            <a:off x="806450" y="300990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8797" name="AutoShape 29"/>
          <p:cNvSpPr>
            <a:spLocks noChangeArrowheads="1"/>
          </p:cNvSpPr>
          <p:nvPr/>
        </p:nvSpPr>
        <p:spPr bwMode="auto">
          <a:xfrm>
            <a:off x="1069975" y="2114550"/>
            <a:ext cx="449263" cy="690563"/>
          </a:xfrm>
          <a:prstGeom prst="downArrow">
            <a:avLst>
              <a:gd name="adj1" fmla="val 50000"/>
              <a:gd name="adj2" fmla="val 3842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98" name="AutoShape 30"/>
          <p:cNvSpPr>
            <a:spLocks noChangeArrowheads="1"/>
          </p:cNvSpPr>
          <p:nvPr/>
        </p:nvSpPr>
        <p:spPr bwMode="auto">
          <a:xfrm>
            <a:off x="1104900" y="3657600"/>
            <a:ext cx="449263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99" name="Rectangle 31"/>
          <p:cNvSpPr>
            <a:spLocks noChangeArrowheads="1"/>
          </p:cNvSpPr>
          <p:nvPr/>
        </p:nvSpPr>
        <p:spPr bwMode="auto">
          <a:xfrm>
            <a:off x="2547938" y="2819400"/>
            <a:ext cx="1090612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00" name="Text Box 32"/>
          <p:cNvSpPr txBox="1">
            <a:spLocks noChangeArrowheads="1"/>
          </p:cNvSpPr>
          <p:nvPr/>
        </p:nvSpPr>
        <p:spPr bwMode="auto">
          <a:xfrm>
            <a:off x="2565400" y="304800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8801" name="AutoShape 33"/>
          <p:cNvSpPr>
            <a:spLocks noChangeArrowheads="1"/>
          </p:cNvSpPr>
          <p:nvPr/>
        </p:nvSpPr>
        <p:spPr bwMode="auto">
          <a:xfrm>
            <a:off x="2828925" y="2152650"/>
            <a:ext cx="449263" cy="690563"/>
          </a:xfrm>
          <a:prstGeom prst="downArrow">
            <a:avLst>
              <a:gd name="adj1" fmla="val 50000"/>
              <a:gd name="adj2" fmla="val 3842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02" name="AutoShape 34"/>
          <p:cNvSpPr>
            <a:spLocks noChangeArrowheads="1"/>
          </p:cNvSpPr>
          <p:nvPr/>
        </p:nvSpPr>
        <p:spPr bwMode="auto">
          <a:xfrm>
            <a:off x="2863850" y="3695700"/>
            <a:ext cx="449263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03" name="Rectangle 35"/>
          <p:cNvSpPr>
            <a:spLocks noChangeArrowheads="1"/>
          </p:cNvSpPr>
          <p:nvPr/>
        </p:nvSpPr>
        <p:spPr bwMode="auto">
          <a:xfrm>
            <a:off x="4271963" y="2838450"/>
            <a:ext cx="1090612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04" name="Text Box 36"/>
          <p:cNvSpPr txBox="1">
            <a:spLocks noChangeArrowheads="1"/>
          </p:cNvSpPr>
          <p:nvPr/>
        </p:nvSpPr>
        <p:spPr bwMode="auto">
          <a:xfrm>
            <a:off x="4289425" y="306705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8805" name="AutoShape 37"/>
          <p:cNvSpPr>
            <a:spLocks noChangeArrowheads="1"/>
          </p:cNvSpPr>
          <p:nvPr/>
        </p:nvSpPr>
        <p:spPr bwMode="auto">
          <a:xfrm>
            <a:off x="4552950" y="2171700"/>
            <a:ext cx="449263" cy="690563"/>
          </a:xfrm>
          <a:prstGeom prst="downArrow">
            <a:avLst>
              <a:gd name="adj1" fmla="val 50000"/>
              <a:gd name="adj2" fmla="val 3842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06" name="AutoShape 38"/>
          <p:cNvSpPr>
            <a:spLocks noChangeArrowheads="1"/>
          </p:cNvSpPr>
          <p:nvPr/>
        </p:nvSpPr>
        <p:spPr bwMode="auto">
          <a:xfrm>
            <a:off x="4587875" y="3714750"/>
            <a:ext cx="449263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07" name="Rectangle 39"/>
          <p:cNvSpPr>
            <a:spLocks noChangeArrowheads="1"/>
          </p:cNvSpPr>
          <p:nvPr/>
        </p:nvSpPr>
        <p:spPr bwMode="auto">
          <a:xfrm>
            <a:off x="6048375" y="2800350"/>
            <a:ext cx="1090613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08" name="Text Box 40"/>
          <p:cNvSpPr txBox="1">
            <a:spLocks noChangeArrowheads="1"/>
          </p:cNvSpPr>
          <p:nvPr/>
        </p:nvSpPr>
        <p:spPr bwMode="auto">
          <a:xfrm>
            <a:off x="6065838" y="302895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8809" name="AutoShape 41"/>
          <p:cNvSpPr>
            <a:spLocks noChangeArrowheads="1"/>
          </p:cNvSpPr>
          <p:nvPr/>
        </p:nvSpPr>
        <p:spPr bwMode="auto">
          <a:xfrm>
            <a:off x="6329363" y="2133600"/>
            <a:ext cx="449262" cy="690563"/>
          </a:xfrm>
          <a:prstGeom prst="downArrow">
            <a:avLst>
              <a:gd name="adj1" fmla="val 50000"/>
              <a:gd name="adj2" fmla="val 3842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10" name="AutoShape 42"/>
          <p:cNvSpPr>
            <a:spLocks noChangeArrowheads="1"/>
          </p:cNvSpPr>
          <p:nvPr/>
        </p:nvSpPr>
        <p:spPr bwMode="auto">
          <a:xfrm>
            <a:off x="6364288" y="3676650"/>
            <a:ext cx="449262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11" name="Rectangle 43"/>
          <p:cNvSpPr>
            <a:spLocks noChangeArrowheads="1"/>
          </p:cNvSpPr>
          <p:nvPr/>
        </p:nvSpPr>
        <p:spPr bwMode="auto">
          <a:xfrm>
            <a:off x="7737475" y="2800350"/>
            <a:ext cx="1090613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12" name="Text Box 44"/>
          <p:cNvSpPr txBox="1">
            <a:spLocks noChangeArrowheads="1"/>
          </p:cNvSpPr>
          <p:nvPr/>
        </p:nvSpPr>
        <p:spPr bwMode="auto">
          <a:xfrm>
            <a:off x="7772400" y="304800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8813" name="AutoShape 45"/>
          <p:cNvSpPr>
            <a:spLocks noChangeArrowheads="1"/>
          </p:cNvSpPr>
          <p:nvPr/>
        </p:nvSpPr>
        <p:spPr bwMode="auto">
          <a:xfrm>
            <a:off x="8035925" y="2152650"/>
            <a:ext cx="447675" cy="690563"/>
          </a:xfrm>
          <a:prstGeom prst="downArrow">
            <a:avLst>
              <a:gd name="adj1" fmla="val 50000"/>
              <a:gd name="adj2" fmla="val 38564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14" name="AutoShape 46"/>
          <p:cNvSpPr>
            <a:spLocks noChangeArrowheads="1"/>
          </p:cNvSpPr>
          <p:nvPr/>
        </p:nvSpPr>
        <p:spPr bwMode="auto">
          <a:xfrm>
            <a:off x="8070850" y="3695700"/>
            <a:ext cx="449263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15" name="Line 47"/>
          <p:cNvSpPr>
            <a:spLocks noChangeShapeType="1"/>
          </p:cNvSpPr>
          <p:nvPr/>
        </p:nvSpPr>
        <p:spPr bwMode="auto">
          <a:xfrm>
            <a:off x="7948613" y="238125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16" name="Line 48"/>
          <p:cNvSpPr>
            <a:spLocks noChangeShapeType="1"/>
          </p:cNvSpPr>
          <p:nvPr/>
        </p:nvSpPr>
        <p:spPr bwMode="auto">
          <a:xfrm>
            <a:off x="6135688" y="236220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17" name="Line 49"/>
          <p:cNvSpPr>
            <a:spLocks noChangeShapeType="1"/>
          </p:cNvSpPr>
          <p:nvPr/>
        </p:nvSpPr>
        <p:spPr bwMode="auto">
          <a:xfrm>
            <a:off x="4376738" y="236220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18" name="Line 50"/>
          <p:cNvSpPr>
            <a:spLocks noChangeShapeType="1"/>
          </p:cNvSpPr>
          <p:nvPr/>
        </p:nvSpPr>
        <p:spPr bwMode="auto">
          <a:xfrm>
            <a:off x="2670175" y="238125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19" name="Line 51"/>
          <p:cNvSpPr>
            <a:spLocks noChangeShapeType="1"/>
          </p:cNvSpPr>
          <p:nvPr/>
        </p:nvSpPr>
        <p:spPr bwMode="auto">
          <a:xfrm>
            <a:off x="911225" y="236220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20" name="Rectangle 52"/>
          <p:cNvSpPr>
            <a:spLocks noChangeArrowheads="1"/>
          </p:cNvSpPr>
          <p:nvPr/>
        </p:nvSpPr>
        <p:spPr bwMode="auto">
          <a:xfrm>
            <a:off x="0" y="1978025"/>
            <a:ext cx="4095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</a:t>
            </a:r>
            <a:endParaRPr lang="en-US" sz="3200" b="1" baseline="-25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8821" name="Rectangle 53"/>
          <p:cNvSpPr>
            <a:spLocks noChangeArrowheads="1"/>
          </p:cNvSpPr>
          <p:nvPr/>
        </p:nvSpPr>
        <p:spPr bwMode="auto">
          <a:xfrm>
            <a:off x="6280150" y="1082675"/>
            <a:ext cx="25590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M={m,…}</a:t>
            </a:r>
            <a:endParaRPr lang="en-US" sz="3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8822" name="Rectangle 54"/>
          <p:cNvSpPr>
            <a:spLocks noChangeArrowheads="1"/>
          </p:cNvSpPr>
          <p:nvPr/>
        </p:nvSpPr>
        <p:spPr bwMode="auto">
          <a:xfrm>
            <a:off x="6367463" y="4930775"/>
            <a:ext cx="2776537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S={s,…}</a:t>
            </a:r>
          </a:p>
        </p:txBody>
      </p:sp>
    </p:spTree>
    <p:extLst>
      <p:ext uri="{BB962C8B-B14F-4D97-AF65-F5344CB8AC3E}">
        <p14:creationId xmlns:p14="http://schemas.microsoft.com/office/powerpoint/2010/main" val="203910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1143000" y="247650"/>
            <a:ext cx="8001000" cy="628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RSA: </a:t>
            </a:r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Verifying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176338" y="5546725"/>
            <a:ext cx="7967662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Verifying: 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E(s, e)=s</a:t>
            </a:r>
            <a:r>
              <a:rPr lang="en-US" sz="3200" b="1" baseline="2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3200" b="1" baseline="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=m (mod n)</a:t>
            </a:r>
            <a:endParaRPr lang="en-US" sz="3200" b="1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sp>
        <p:nvSpPr>
          <p:cNvPr id="289797" name="Line 5"/>
          <p:cNvSpPr>
            <a:spLocks noChangeShapeType="1"/>
          </p:cNvSpPr>
          <p:nvPr/>
        </p:nvSpPr>
        <p:spPr bwMode="auto">
          <a:xfrm>
            <a:off x="612775" y="2133600"/>
            <a:ext cx="7353300" cy="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506413" y="1447800"/>
            <a:ext cx="8637587" cy="476250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 flipV="1">
            <a:off x="2212975" y="1409700"/>
            <a:ext cx="1588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488950" y="14668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 </a:t>
            </a:r>
            <a:r>
              <a:rPr lang="en-US">
                <a:solidFill>
                  <a:schemeClr val="bg2"/>
                </a:solidFill>
              </a:rPr>
              <a:t>bits</a:t>
            </a:r>
          </a:p>
        </p:txBody>
      </p:sp>
      <p:sp>
        <p:nvSpPr>
          <p:cNvPr id="289801" name="Line 9"/>
          <p:cNvSpPr>
            <a:spLocks noChangeShapeType="1"/>
          </p:cNvSpPr>
          <p:nvPr/>
        </p:nvSpPr>
        <p:spPr bwMode="auto">
          <a:xfrm flipV="1">
            <a:off x="3954463" y="1390650"/>
            <a:ext cx="1587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2" name="Text Box 10"/>
          <p:cNvSpPr txBox="1">
            <a:spLocks noChangeArrowheads="1"/>
          </p:cNvSpPr>
          <p:nvPr/>
        </p:nvSpPr>
        <p:spPr bwMode="auto">
          <a:xfrm>
            <a:off x="2230438" y="14478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 </a:t>
            </a:r>
            <a:r>
              <a:rPr lang="en-US">
                <a:solidFill>
                  <a:schemeClr val="bg2"/>
                </a:solidFill>
              </a:rPr>
              <a:t>bits</a:t>
            </a:r>
          </a:p>
        </p:txBody>
      </p:sp>
      <p:sp>
        <p:nvSpPr>
          <p:cNvPr id="289803" name="Line 11"/>
          <p:cNvSpPr>
            <a:spLocks noChangeShapeType="1"/>
          </p:cNvSpPr>
          <p:nvPr/>
        </p:nvSpPr>
        <p:spPr bwMode="auto">
          <a:xfrm flipV="1">
            <a:off x="5678488" y="1409700"/>
            <a:ext cx="1587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3954463" y="14668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9805" name="Line 13"/>
          <p:cNvSpPr>
            <a:spLocks noChangeShapeType="1"/>
          </p:cNvSpPr>
          <p:nvPr/>
        </p:nvSpPr>
        <p:spPr bwMode="auto">
          <a:xfrm flipV="1">
            <a:off x="7419975" y="1390650"/>
            <a:ext cx="1588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6" name="Text Box 14"/>
          <p:cNvSpPr txBox="1">
            <a:spLocks noChangeArrowheads="1"/>
          </p:cNvSpPr>
          <p:nvPr/>
        </p:nvSpPr>
        <p:spPr bwMode="auto">
          <a:xfrm>
            <a:off x="5695950" y="14478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9807" name="Text Box 15"/>
          <p:cNvSpPr txBox="1">
            <a:spLocks noChangeArrowheads="1"/>
          </p:cNvSpPr>
          <p:nvPr/>
        </p:nvSpPr>
        <p:spPr bwMode="auto">
          <a:xfrm>
            <a:off x="7399338" y="14668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 </a:t>
            </a:r>
            <a:r>
              <a:rPr lang="en-US">
                <a:solidFill>
                  <a:schemeClr val="bg2"/>
                </a:solidFill>
              </a:rPr>
              <a:t>bits</a:t>
            </a:r>
          </a:p>
        </p:txBody>
      </p:sp>
      <p:sp>
        <p:nvSpPr>
          <p:cNvPr id="289808" name="Rectangle 16"/>
          <p:cNvSpPr>
            <a:spLocks noChangeArrowheads="1"/>
          </p:cNvSpPr>
          <p:nvPr/>
        </p:nvSpPr>
        <p:spPr bwMode="auto">
          <a:xfrm>
            <a:off x="527050" y="4229100"/>
            <a:ext cx="7512050" cy="47625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 flipV="1">
            <a:off x="2233613" y="4191000"/>
            <a:ext cx="1587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0" name="Text Box 18"/>
          <p:cNvSpPr txBox="1">
            <a:spLocks noChangeArrowheads="1"/>
          </p:cNvSpPr>
          <p:nvPr/>
        </p:nvSpPr>
        <p:spPr bwMode="auto">
          <a:xfrm>
            <a:off x="509588" y="42481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3975100" y="4171950"/>
            <a:ext cx="1588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2" name="Text Box 20"/>
          <p:cNvSpPr txBox="1">
            <a:spLocks noChangeArrowheads="1"/>
          </p:cNvSpPr>
          <p:nvPr/>
        </p:nvSpPr>
        <p:spPr bwMode="auto">
          <a:xfrm>
            <a:off x="2251075" y="42291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9813" name="Line 21"/>
          <p:cNvSpPr>
            <a:spLocks noChangeShapeType="1"/>
          </p:cNvSpPr>
          <p:nvPr/>
        </p:nvSpPr>
        <p:spPr bwMode="auto">
          <a:xfrm flipV="1">
            <a:off x="5699125" y="4191000"/>
            <a:ext cx="1588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3975100" y="42481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</a:t>
            </a:r>
            <a:r>
              <a:rPr lang="en-US">
                <a:solidFill>
                  <a:schemeClr val="bg2"/>
                </a:solidFill>
              </a:rPr>
              <a:t> bits</a:t>
            </a:r>
          </a:p>
        </p:txBody>
      </p:sp>
      <p:sp>
        <p:nvSpPr>
          <p:cNvPr id="289815" name="Line 23"/>
          <p:cNvSpPr>
            <a:spLocks noChangeShapeType="1"/>
          </p:cNvSpPr>
          <p:nvPr/>
        </p:nvSpPr>
        <p:spPr bwMode="auto">
          <a:xfrm flipV="1">
            <a:off x="7440613" y="4171950"/>
            <a:ext cx="1587" cy="5143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6" name="Text Box 24"/>
          <p:cNvSpPr txBox="1">
            <a:spLocks noChangeArrowheads="1"/>
          </p:cNvSpPr>
          <p:nvPr/>
        </p:nvSpPr>
        <p:spPr bwMode="auto">
          <a:xfrm>
            <a:off x="5716588" y="422910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 </a:t>
            </a:r>
            <a:r>
              <a:rPr lang="en-US">
                <a:solidFill>
                  <a:schemeClr val="bg2"/>
                </a:solidFill>
              </a:rPr>
              <a:t>bits</a:t>
            </a:r>
          </a:p>
        </p:txBody>
      </p:sp>
      <p:sp>
        <p:nvSpPr>
          <p:cNvPr id="289817" name="Rectangle 25"/>
          <p:cNvSpPr>
            <a:spLocks noChangeArrowheads="1"/>
          </p:cNvSpPr>
          <p:nvPr/>
        </p:nvSpPr>
        <p:spPr bwMode="auto">
          <a:xfrm>
            <a:off x="8039100" y="4229100"/>
            <a:ext cx="1104900" cy="47625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7419975" y="4248150"/>
            <a:ext cx="1724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l </a:t>
            </a:r>
            <a:r>
              <a:rPr lang="en-US">
                <a:solidFill>
                  <a:schemeClr val="bg2"/>
                </a:solidFill>
              </a:rPr>
              <a:t>bits</a:t>
            </a:r>
          </a:p>
        </p:txBody>
      </p:sp>
      <p:sp>
        <p:nvSpPr>
          <p:cNvPr id="289819" name="Rectangle 27"/>
          <p:cNvSpPr>
            <a:spLocks noChangeArrowheads="1"/>
          </p:cNvSpPr>
          <p:nvPr/>
        </p:nvSpPr>
        <p:spPr bwMode="auto">
          <a:xfrm>
            <a:off x="788988" y="2571750"/>
            <a:ext cx="1090612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20" name="Text Box 28"/>
          <p:cNvSpPr txBox="1">
            <a:spLocks noChangeArrowheads="1"/>
          </p:cNvSpPr>
          <p:nvPr/>
        </p:nvSpPr>
        <p:spPr bwMode="auto">
          <a:xfrm>
            <a:off x="806450" y="280035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9821" name="AutoShape 29"/>
          <p:cNvSpPr>
            <a:spLocks noChangeArrowheads="1"/>
          </p:cNvSpPr>
          <p:nvPr/>
        </p:nvSpPr>
        <p:spPr bwMode="auto">
          <a:xfrm>
            <a:off x="1069975" y="1905000"/>
            <a:ext cx="449263" cy="690563"/>
          </a:xfrm>
          <a:prstGeom prst="downArrow">
            <a:avLst>
              <a:gd name="adj1" fmla="val 50000"/>
              <a:gd name="adj2" fmla="val 3842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22" name="AutoShape 30"/>
          <p:cNvSpPr>
            <a:spLocks noChangeArrowheads="1"/>
          </p:cNvSpPr>
          <p:nvPr/>
        </p:nvSpPr>
        <p:spPr bwMode="auto">
          <a:xfrm>
            <a:off x="1104900" y="3448050"/>
            <a:ext cx="449263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23" name="Rectangle 31"/>
          <p:cNvSpPr>
            <a:spLocks noChangeArrowheads="1"/>
          </p:cNvSpPr>
          <p:nvPr/>
        </p:nvSpPr>
        <p:spPr bwMode="auto">
          <a:xfrm>
            <a:off x="2547938" y="2609850"/>
            <a:ext cx="1090612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24" name="Text Box 32"/>
          <p:cNvSpPr txBox="1">
            <a:spLocks noChangeArrowheads="1"/>
          </p:cNvSpPr>
          <p:nvPr/>
        </p:nvSpPr>
        <p:spPr bwMode="auto">
          <a:xfrm>
            <a:off x="2565400" y="283845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9825" name="AutoShape 33"/>
          <p:cNvSpPr>
            <a:spLocks noChangeArrowheads="1"/>
          </p:cNvSpPr>
          <p:nvPr/>
        </p:nvSpPr>
        <p:spPr bwMode="auto">
          <a:xfrm>
            <a:off x="2828925" y="1943100"/>
            <a:ext cx="449263" cy="690563"/>
          </a:xfrm>
          <a:prstGeom prst="downArrow">
            <a:avLst>
              <a:gd name="adj1" fmla="val 50000"/>
              <a:gd name="adj2" fmla="val 3842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26" name="AutoShape 34"/>
          <p:cNvSpPr>
            <a:spLocks noChangeArrowheads="1"/>
          </p:cNvSpPr>
          <p:nvPr/>
        </p:nvSpPr>
        <p:spPr bwMode="auto">
          <a:xfrm>
            <a:off x="2863850" y="3486150"/>
            <a:ext cx="449263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27" name="Rectangle 35"/>
          <p:cNvSpPr>
            <a:spLocks noChangeArrowheads="1"/>
          </p:cNvSpPr>
          <p:nvPr/>
        </p:nvSpPr>
        <p:spPr bwMode="auto">
          <a:xfrm>
            <a:off x="4271963" y="2628900"/>
            <a:ext cx="1090612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28" name="Text Box 36"/>
          <p:cNvSpPr txBox="1">
            <a:spLocks noChangeArrowheads="1"/>
          </p:cNvSpPr>
          <p:nvPr/>
        </p:nvSpPr>
        <p:spPr bwMode="auto">
          <a:xfrm>
            <a:off x="4289425" y="285750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9829" name="AutoShape 37"/>
          <p:cNvSpPr>
            <a:spLocks noChangeArrowheads="1"/>
          </p:cNvSpPr>
          <p:nvPr/>
        </p:nvSpPr>
        <p:spPr bwMode="auto">
          <a:xfrm>
            <a:off x="4552950" y="1962150"/>
            <a:ext cx="449263" cy="690563"/>
          </a:xfrm>
          <a:prstGeom prst="downArrow">
            <a:avLst>
              <a:gd name="adj1" fmla="val 50000"/>
              <a:gd name="adj2" fmla="val 3842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30" name="AutoShape 38"/>
          <p:cNvSpPr>
            <a:spLocks noChangeArrowheads="1"/>
          </p:cNvSpPr>
          <p:nvPr/>
        </p:nvSpPr>
        <p:spPr bwMode="auto">
          <a:xfrm>
            <a:off x="4587875" y="3505200"/>
            <a:ext cx="449263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31" name="Rectangle 39"/>
          <p:cNvSpPr>
            <a:spLocks noChangeArrowheads="1"/>
          </p:cNvSpPr>
          <p:nvPr/>
        </p:nvSpPr>
        <p:spPr bwMode="auto">
          <a:xfrm>
            <a:off x="6048375" y="2590800"/>
            <a:ext cx="1090613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32" name="Text Box 40"/>
          <p:cNvSpPr txBox="1">
            <a:spLocks noChangeArrowheads="1"/>
          </p:cNvSpPr>
          <p:nvPr/>
        </p:nvSpPr>
        <p:spPr bwMode="auto">
          <a:xfrm>
            <a:off x="6065838" y="281940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9833" name="AutoShape 41"/>
          <p:cNvSpPr>
            <a:spLocks noChangeArrowheads="1"/>
          </p:cNvSpPr>
          <p:nvPr/>
        </p:nvSpPr>
        <p:spPr bwMode="auto">
          <a:xfrm>
            <a:off x="6329363" y="1924050"/>
            <a:ext cx="449262" cy="690563"/>
          </a:xfrm>
          <a:prstGeom prst="downArrow">
            <a:avLst>
              <a:gd name="adj1" fmla="val 50000"/>
              <a:gd name="adj2" fmla="val 3842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34" name="AutoShape 42"/>
          <p:cNvSpPr>
            <a:spLocks noChangeArrowheads="1"/>
          </p:cNvSpPr>
          <p:nvPr/>
        </p:nvSpPr>
        <p:spPr bwMode="auto">
          <a:xfrm>
            <a:off x="6364288" y="3467100"/>
            <a:ext cx="449262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35" name="Rectangle 43"/>
          <p:cNvSpPr>
            <a:spLocks noChangeArrowheads="1"/>
          </p:cNvSpPr>
          <p:nvPr/>
        </p:nvSpPr>
        <p:spPr bwMode="auto">
          <a:xfrm>
            <a:off x="7737475" y="2590800"/>
            <a:ext cx="1090613" cy="8763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36" name="Text Box 44"/>
          <p:cNvSpPr txBox="1">
            <a:spLocks noChangeArrowheads="1"/>
          </p:cNvSpPr>
          <p:nvPr/>
        </p:nvSpPr>
        <p:spPr bwMode="auto">
          <a:xfrm>
            <a:off x="7772400" y="2838450"/>
            <a:ext cx="11080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</a:t>
            </a:r>
          </a:p>
        </p:txBody>
      </p:sp>
      <p:sp>
        <p:nvSpPr>
          <p:cNvPr id="289837" name="AutoShape 45"/>
          <p:cNvSpPr>
            <a:spLocks noChangeArrowheads="1"/>
          </p:cNvSpPr>
          <p:nvPr/>
        </p:nvSpPr>
        <p:spPr bwMode="auto">
          <a:xfrm>
            <a:off x="8035925" y="1943100"/>
            <a:ext cx="447675" cy="690563"/>
          </a:xfrm>
          <a:prstGeom prst="downArrow">
            <a:avLst>
              <a:gd name="adj1" fmla="val 50000"/>
              <a:gd name="adj2" fmla="val 38564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38" name="AutoShape 46"/>
          <p:cNvSpPr>
            <a:spLocks noChangeArrowheads="1"/>
          </p:cNvSpPr>
          <p:nvPr/>
        </p:nvSpPr>
        <p:spPr bwMode="auto">
          <a:xfrm>
            <a:off x="8070850" y="3486150"/>
            <a:ext cx="449263" cy="766763"/>
          </a:xfrm>
          <a:prstGeom prst="downArrow">
            <a:avLst>
              <a:gd name="adj1" fmla="val 50000"/>
              <a:gd name="adj2" fmla="val 42668"/>
            </a:avLst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39" name="Line 47"/>
          <p:cNvSpPr>
            <a:spLocks noChangeShapeType="1"/>
          </p:cNvSpPr>
          <p:nvPr/>
        </p:nvSpPr>
        <p:spPr bwMode="auto">
          <a:xfrm>
            <a:off x="7948613" y="217170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135688" y="215265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41" name="Line 49"/>
          <p:cNvSpPr>
            <a:spLocks noChangeShapeType="1"/>
          </p:cNvSpPr>
          <p:nvPr/>
        </p:nvSpPr>
        <p:spPr bwMode="auto">
          <a:xfrm>
            <a:off x="4376738" y="215265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2670175" y="217170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43" name="Line 51"/>
          <p:cNvSpPr>
            <a:spLocks noChangeShapeType="1"/>
          </p:cNvSpPr>
          <p:nvPr/>
        </p:nvSpPr>
        <p:spPr bwMode="auto">
          <a:xfrm>
            <a:off x="911225" y="2152650"/>
            <a:ext cx="0" cy="438150"/>
          </a:xfrm>
          <a:prstGeom prst="line">
            <a:avLst/>
          </a:prstGeom>
          <a:noFill/>
          <a:ln w="41275" cap="sq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44" name="Rectangle 52"/>
          <p:cNvSpPr>
            <a:spLocks noChangeArrowheads="1"/>
          </p:cNvSpPr>
          <p:nvPr/>
        </p:nvSpPr>
        <p:spPr bwMode="auto">
          <a:xfrm>
            <a:off x="0" y="1768475"/>
            <a:ext cx="3651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endParaRPr lang="en-US" sz="3200" b="1" baseline="-25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9845" name="Rectangle 53"/>
          <p:cNvSpPr>
            <a:spLocks noChangeArrowheads="1"/>
          </p:cNvSpPr>
          <p:nvPr/>
        </p:nvSpPr>
        <p:spPr bwMode="auto">
          <a:xfrm>
            <a:off x="6280150" y="873125"/>
            <a:ext cx="25590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S={s,…}</a:t>
            </a:r>
            <a:endParaRPr lang="en-US" sz="3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9846" name="Rectangle 54"/>
          <p:cNvSpPr>
            <a:spLocks noChangeArrowheads="1"/>
          </p:cNvSpPr>
          <p:nvPr/>
        </p:nvSpPr>
        <p:spPr bwMode="auto">
          <a:xfrm>
            <a:off x="6367463" y="4721225"/>
            <a:ext cx="2547937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M={m,…}</a:t>
            </a:r>
            <a:endParaRPr lang="en-US" sz="3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9847" name="Text Box 55"/>
          <p:cNvSpPr txBox="1">
            <a:spLocks noChangeArrowheads="1"/>
          </p:cNvSpPr>
          <p:nvPr/>
        </p:nvSpPr>
        <p:spPr bwMode="auto">
          <a:xfrm>
            <a:off x="838200" y="4876800"/>
            <a:ext cx="37338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Looking up (n,e)</a:t>
            </a:r>
          </a:p>
        </p:txBody>
      </p:sp>
    </p:spTree>
    <p:extLst>
      <p:ext uri="{BB962C8B-B14F-4D97-AF65-F5344CB8AC3E}">
        <p14:creationId xmlns:p14="http://schemas.microsoft.com/office/powerpoint/2010/main" val="206670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0" y="381000"/>
            <a:ext cx="3200400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Question</a:t>
            </a:r>
          </a:p>
        </p:txBody>
      </p:sp>
      <p:pic>
        <p:nvPicPr>
          <p:cNvPr id="290821" name="Picture 5" descr="C:\WINDOWS\Application Data\Microsoft\Media Catalog\Downloaded Clips\cl82\j0326228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0"/>
            <a:ext cx="1655762" cy="1844675"/>
          </a:xfrm>
          <a:prstGeom prst="rect">
            <a:avLst/>
          </a:prstGeom>
          <a:noFill/>
        </p:spPr>
      </p:pic>
      <p:pic>
        <p:nvPicPr>
          <p:cNvPr id="290822" name="Picture 6" descr="C:\WINDOWS\Application Data\Microsoft\Media Catalog\Downloaded Clips\cl82\j0326226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0"/>
            <a:ext cx="1689100" cy="1887538"/>
          </a:xfrm>
          <a:prstGeom prst="rect">
            <a:avLst/>
          </a:prstGeom>
          <a:noFill/>
        </p:spPr>
      </p:pic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1243013" y="2133600"/>
            <a:ext cx="8129587" cy="3962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 How to determine whether                         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(e,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(n))=1?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2. How to compute d such that                             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e·d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=1 (mod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(n))?</a:t>
            </a:r>
          </a:p>
          <a:p>
            <a:pPr marL="457200" indent="-45720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3. D(E(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m,e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),d)=m? E(D(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m,d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),e)=m?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4. How to compute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x</a:t>
            </a:r>
            <a:r>
              <a:rPr lang="en-US" sz="3200" b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(mod n) or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x</a:t>
            </a:r>
            <a:r>
              <a:rPr lang="en-US" sz="3200" b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(mod n) efficiently?</a:t>
            </a:r>
          </a:p>
        </p:txBody>
      </p:sp>
    </p:spTree>
    <p:extLst>
      <p:ext uri="{BB962C8B-B14F-4D97-AF65-F5344CB8AC3E}">
        <p14:creationId xmlns:p14="http://schemas.microsoft.com/office/powerpoint/2010/main" val="296194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838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Example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1143000" y="990600"/>
            <a:ext cx="8001000" cy="5702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p=37, q=23, n=p*q=851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(n)=(p-1)*(q-1)=(37-1)*(23-1)=792 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Case 1:     1&lt;e=75&lt;792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              gcd(75,792)=3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              75 cannot be used as a public key 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Case 2:     1&lt;e=35&lt;792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              gcd(35,792)=1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               35  can be used as a public key</a:t>
            </a:r>
            <a:endParaRPr lang="en-US" sz="2800" b="1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2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1143000" y="152400"/>
            <a:ext cx="8001000" cy="590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Euclidean Algorithm</a:t>
            </a: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1295400" y="4087813"/>
            <a:ext cx="7593013" cy="2770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Theorem: 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(a, b)=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(b, a (mod b)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</a:t>
            </a:r>
            <a:endParaRPr lang="en-US" sz="3200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algn="l">
              <a:spcBef>
                <a:spcPct val="50000"/>
              </a:spcBef>
            </a:pP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(792,75)=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(75, 792 (mod 75))=(75,42)  </a:t>
            </a:r>
          </a:p>
          <a:p>
            <a:pPr algn="l"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=(42,75 (mod 42))=(42, 33)</a:t>
            </a:r>
          </a:p>
          <a:p>
            <a:pPr algn="l"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=(33,42(mod 33))=(33, 9)</a:t>
            </a:r>
          </a:p>
          <a:p>
            <a:pPr algn="l"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=(9, 33 (mod 9))=(9,6)=(6,3)=(3,0)=3</a:t>
            </a: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pic>
        <p:nvPicPr>
          <p:cNvPr id="2928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14400"/>
            <a:ext cx="7696200" cy="3041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493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ChangeArrowheads="1"/>
          </p:cNvSpPr>
          <p:nvPr/>
        </p:nvSpPr>
        <p:spPr bwMode="auto">
          <a:xfrm>
            <a:off x="1143000" y="1295400"/>
            <a:ext cx="7772400" cy="48768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1206500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rgbClr val="FFC000"/>
                </a:solidFill>
                <a:latin typeface="Comic Sans MS" pitchFamily="66" charset="0"/>
              </a:rPr>
              <a:t> Internet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494693" y="4800600"/>
          <a:ext cx="93491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Bitmap Image" r:id="rId4" imgW="666667" imgH="752381" progId="PBrush">
                  <p:embed/>
                </p:oleObj>
              </mc:Choice>
              <mc:Fallback>
                <p:oleObj name="Bitmap Image" r:id="rId4" imgW="666667" imgH="75238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693" y="4800600"/>
                        <a:ext cx="93491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485901" y="2971800"/>
          <a:ext cx="93491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6" imgW="666667" imgH="752381" progId="PBrush">
                  <p:embed/>
                </p:oleObj>
              </mc:Choice>
              <mc:Fallback>
                <p:oleObj name="Bitmap Image" r:id="rId6" imgW="666667" imgH="75238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1" y="2971800"/>
                        <a:ext cx="93491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484435" y="1371600"/>
          <a:ext cx="87190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7" imgW="666667" imgH="752381" progId="PBrush">
                  <p:embed/>
                </p:oleObj>
              </mc:Choice>
              <mc:Fallback>
                <p:oleObj name="Bitmap Image" r:id="rId7" imgW="666667" imgH="75238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435" y="1371600"/>
                        <a:ext cx="87190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641480" y="2590800"/>
          <a:ext cx="1463919" cy="1833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8" imgW="914286" imgH="1057423" progId="PBrush">
                  <p:embed/>
                </p:oleObj>
              </mc:Choice>
              <mc:Fallback>
                <p:oleObj name="Bitmap Image" r:id="rId8" imgW="914286" imgH="105742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480" y="2590800"/>
                        <a:ext cx="1463919" cy="1833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Line 8"/>
          <p:cNvSpPr>
            <a:spLocks noChangeShapeType="1"/>
          </p:cNvSpPr>
          <p:nvPr/>
        </p:nvSpPr>
        <p:spPr bwMode="auto">
          <a:xfrm>
            <a:off x="2209800" y="3581400"/>
            <a:ext cx="533400" cy="0"/>
          </a:xfrm>
          <a:prstGeom prst="line">
            <a:avLst/>
          </a:prstGeom>
          <a:noFill/>
          <a:ln w="12700" cap="sq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>
            <a:off x="2133600" y="5257800"/>
            <a:ext cx="609600" cy="0"/>
          </a:xfrm>
          <a:prstGeom prst="line">
            <a:avLst/>
          </a:prstGeom>
          <a:noFill/>
          <a:ln w="12700" cap="sq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19468" name="Line 10"/>
          <p:cNvSpPr>
            <a:spLocks noChangeShapeType="1"/>
          </p:cNvSpPr>
          <p:nvPr/>
        </p:nvSpPr>
        <p:spPr bwMode="auto">
          <a:xfrm>
            <a:off x="2133600" y="1905000"/>
            <a:ext cx="609600" cy="0"/>
          </a:xfrm>
          <a:prstGeom prst="line">
            <a:avLst/>
          </a:prstGeom>
          <a:noFill/>
          <a:ln w="12700" cap="sq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19469" name="Line 11"/>
          <p:cNvSpPr>
            <a:spLocks noChangeShapeType="1"/>
          </p:cNvSpPr>
          <p:nvPr/>
        </p:nvSpPr>
        <p:spPr bwMode="auto">
          <a:xfrm flipV="1">
            <a:off x="2743200" y="1905000"/>
            <a:ext cx="0" cy="3352800"/>
          </a:xfrm>
          <a:prstGeom prst="line">
            <a:avLst/>
          </a:prstGeom>
          <a:noFill/>
          <a:ln w="12700" cap="sq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19470" name="Line 12"/>
          <p:cNvSpPr>
            <a:spLocks noChangeShapeType="1"/>
          </p:cNvSpPr>
          <p:nvPr/>
        </p:nvSpPr>
        <p:spPr bwMode="auto">
          <a:xfrm>
            <a:off x="2743200" y="3581400"/>
            <a:ext cx="990600" cy="0"/>
          </a:xfrm>
          <a:prstGeom prst="line">
            <a:avLst/>
          </a:prstGeom>
          <a:noFill/>
          <a:ln w="57150" cap="sq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19471" name="Line 13"/>
          <p:cNvSpPr>
            <a:spLocks noChangeShapeType="1"/>
          </p:cNvSpPr>
          <p:nvPr/>
        </p:nvSpPr>
        <p:spPr bwMode="auto">
          <a:xfrm>
            <a:off x="4876800" y="3505200"/>
            <a:ext cx="1905000" cy="0"/>
          </a:xfrm>
          <a:prstGeom prst="line">
            <a:avLst/>
          </a:prstGeom>
          <a:noFill/>
          <a:ln w="57150" cap="sq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9400" y="2590800"/>
            <a:ext cx="2037183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3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1143000" y="304800"/>
            <a:ext cx="8001000" cy="590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Cont.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1143000" y="1066800"/>
            <a:ext cx="8001000" cy="55707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Find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(792, 35).                                 </a:t>
            </a:r>
          </a:p>
          <a:p>
            <a:pPr algn="l">
              <a:spcBef>
                <a:spcPct val="50000"/>
              </a:spcBef>
            </a:pP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(792,35)            792=22*35+22                        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(35,22)              35=1*22+13                                 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(22,13)              22=1*13+9                                   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(13,9)                13=1*9+4                                     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(9,4)                  9=2*4+1                          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(4,1)                  4=4*1+0                         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(1,0)=1</a:t>
            </a:r>
          </a:p>
          <a:p>
            <a:pPr>
              <a:spcBef>
                <a:spcPct val="50000"/>
              </a:spcBef>
            </a:pP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(792, 35)=1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hlinkClick r:id="rId2"/>
              </a:rPr>
              <a:t>https://www.youtube.com/watch?v=</a:t>
            </a:r>
            <a:r>
              <a:rPr lang="en-US" sz="16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hlinkClick r:id="rId2"/>
              </a:rPr>
              <a:t>p5gn2hj51hs</a:t>
            </a:r>
            <a:r>
              <a:rPr lang="en-US" sz="16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algn="l"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Note: 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(n,0)=n for any integer n because 0=0*n.</a:t>
            </a:r>
          </a:p>
        </p:txBody>
      </p:sp>
    </p:spTree>
    <p:extLst>
      <p:ext uri="{BB962C8B-B14F-4D97-AF65-F5344CB8AC3E}">
        <p14:creationId xmlns:p14="http://schemas.microsoft.com/office/powerpoint/2010/main" val="302652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1066800" y="228600"/>
            <a:ext cx="8077200" cy="838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How to Choose Public Key e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1143000" y="1447800"/>
            <a:ext cx="8001000" cy="3505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1319213" indent="-1319213"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Step 1: Choose an integer e such that 0&lt;e&lt;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 randomly. </a:t>
            </a:r>
          </a:p>
          <a:p>
            <a:pPr marL="1319213" indent="-1319213"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Step 2: Calculate gcd (e, 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(n)) using Euclidean Algorithm.</a:t>
            </a:r>
          </a:p>
          <a:p>
            <a:pPr marL="1319213" indent="-1319213"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Step 3: If gcd (e, 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(n))=1, stop. Otherwise, go to Step 1. </a:t>
            </a:r>
          </a:p>
        </p:txBody>
      </p:sp>
    </p:spTree>
    <p:extLst>
      <p:ext uri="{BB962C8B-B14F-4D97-AF65-F5344CB8AC3E}">
        <p14:creationId xmlns:p14="http://schemas.microsoft.com/office/powerpoint/2010/main" val="323025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1219200" y="0"/>
            <a:ext cx="7924800" cy="838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Extended Euclidean Algorithm</a:t>
            </a: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1143000" y="1219200"/>
            <a:ext cx="8001000" cy="18158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For any two integers a and b, there are two integers x and y such that  </a:t>
            </a:r>
            <a:endParaRPr lang="en-US" sz="3200" b="1" dirty="0" smtClean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algn="l">
              <a:spcBef>
                <a:spcPct val="50000"/>
              </a:spcBef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     a • x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+ b • y =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(a, b)</a:t>
            </a:r>
          </a:p>
        </p:txBody>
      </p:sp>
    </p:spTree>
    <p:extLst>
      <p:ext uri="{BB962C8B-B14F-4D97-AF65-F5344CB8AC3E}">
        <p14:creationId xmlns:p14="http://schemas.microsoft.com/office/powerpoint/2010/main" val="93979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838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Iterative Method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1143000" y="838200"/>
            <a:ext cx="8001000" cy="569386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Find x and y such that 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792*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x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+35*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y=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(792,35) 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792=22*35+22      1=9-2*4=9-2*(13-9)=3*9-2*13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35=22+13                =3*(22-13)-2*13=3*22-5*13 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22=13+9                  = 3*22-5*(35-22)=8*22-5*35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13=9+4                    =8*(792-22*35)-5*35        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9=2*4+1                  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=8*792 -181*35  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792*8+35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*(-181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)=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1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hlinkClick r:id="rId2"/>
              </a:rPr>
              <a:t>https://www.youtube.com/watch?v=</a:t>
            </a:r>
            <a:r>
              <a:rPr lang="en-US" sz="16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hlinkClick r:id="rId2"/>
              </a:rPr>
              <a:t>fz1vxq5ts5I</a:t>
            </a:r>
            <a:r>
              <a:rPr lang="en-US" sz="16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</a:t>
            </a:r>
            <a:endParaRPr lang="en-US" sz="1600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35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*(-181)=1 (mod 792)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 -181=792-181=611 (mod 792) </a:t>
            </a:r>
          </a:p>
        </p:txBody>
      </p:sp>
    </p:spTree>
    <p:extLst>
      <p:ext uri="{BB962C8B-B14F-4D97-AF65-F5344CB8AC3E}">
        <p14:creationId xmlns:p14="http://schemas.microsoft.com/office/powerpoint/2010/main" val="386793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838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Table Method (Magic Box)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990600"/>
            <a:ext cx="8001000" cy="569386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            240*x+46*y =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(240, 46)</a:t>
            </a:r>
          </a:p>
          <a:p>
            <a:pPr marL="457200" indent="-457200" algn="l">
              <a:spcBef>
                <a:spcPct val="50000"/>
              </a:spcBef>
            </a:pPr>
            <a:endParaRPr lang="en-US" sz="2800" b="1" dirty="0" smtClean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</a:pP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</a:pPr>
            <a:endParaRPr lang="en-US" sz="2800" b="1" dirty="0" smtClean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</a:pP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</a:pPr>
            <a:endParaRPr lang="en-US" sz="2800" b="1" dirty="0" smtClean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</a:pP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              240 *(-9) + 46*47 = 2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05000"/>
            <a:ext cx="68707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9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838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Cont.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447800"/>
          <a:ext cx="6096000" cy="3627119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/>
                        <a:t>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120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800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800" b="1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800" b="1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-5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800" b="1"/>
                        <a:t>-4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800" b="1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/>
                        <a:t>-26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-9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838200"/>
            <a:ext cx="8001000" cy="569386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          120*x+23*y =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(120,23)</a:t>
            </a:r>
          </a:p>
          <a:p>
            <a:pPr marL="457200" indent="-457200" algn="l">
              <a:spcBef>
                <a:spcPct val="50000"/>
              </a:spcBef>
            </a:pPr>
            <a:endParaRPr lang="en-US" sz="2800" b="1" dirty="0" smtClean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</a:pPr>
            <a:endParaRPr lang="en-US" sz="2800" b="1" dirty="0" smtClean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</a:pPr>
            <a:endParaRPr lang="en-US" sz="2800" b="1" dirty="0" smtClean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</a:pPr>
            <a:endParaRPr lang="en-US" sz="2800" b="1" dirty="0" smtClean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</a:pPr>
            <a:endParaRPr lang="en-US" sz="2800" b="1" dirty="0" smtClean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</a:pPr>
            <a:endParaRPr lang="en-US" sz="2800" b="1" dirty="0" smtClean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                120 *(-9) + 23*47 = 1</a:t>
            </a:r>
          </a:p>
          <a:p>
            <a:pPr marL="457200" indent="-457200" algn="l">
              <a:spcBef>
                <a:spcPct val="50000"/>
              </a:spcBef>
            </a:pP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2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1143000" y="228600"/>
            <a:ext cx="8001000" cy="99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How to Compute Private Key d 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1143000" y="1447800"/>
            <a:ext cx="8001000" cy="4770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gcd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(e,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(n))=1 </a:t>
            </a:r>
          </a:p>
          <a:p>
            <a:pPr marL="457200" indent="-457200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    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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 • 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x +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e 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• y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=1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(extended Euclidean …)</a:t>
            </a:r>
          </a:p>
          <a:p>
            <a:pPr marL="457200" indent="-457200" algn="l">
              <a:spcBef>
                <a:spcPct val="50000"/>
              </a:spcBef>
              <a:buFont typeface="Wingdings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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e 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• y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 1 (mod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(n))</a:t>
            </a:r>
          </a:p>
          <a:p>
            <a:pPr marL="457200" indent="-457200" algn="l">
              <a:spcBef>
                <a:spcPct val="50000"/>
              </a:spcBef>
              <a:buFont typeface="Wingdings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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d 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 y </a:t>
            </a:r>
            <a:endParaRPr lang="en-US" sz="3200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  <a:buFont typeface="Wingdings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Note: d is the multiplicative inverse of e modular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.</a:t>
            </a:r>
          </a:p>
          <a:p>
            <a:pPr marL="457200" indent="-457200" algn="l">
              <a:spcBef>
                <a:spcPct val="50000"/>
              </a:spcBef>
              <a:buFont typeface="Wingdings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</a:t>
            </a:r>
            <a:endParaRPr lang="en-US" sz="3200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41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1143000" y="228600"/>
            <a:ext cx="800100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Extended Euler’s Theorem</a:t>
            </a:r>
          </a:p>
        </p:txBody>
      </p:sp>
      <p:pic>
        <p:nvPicPr>
          <p:cNvPr id="299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8001000" cy="3084513"/>
          </a:xfrm>
          <a:prstGeom prst="rect">
            <a:avLst/>
          </a:prstGeom>
          <a:noFill/>
        </p:spPr>
      </p:pic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1254125" y="4191000"/>
            <a:ext cx="7889875" cy="2713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If p and q are two distinct primes, n=p*q, then for all m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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{0,1,…,n-1}</a:t>
            </a:r>
          </a:p>
          <a:p>
            <a:pPr marL="457200" indent="-457200">
              <a:spcBef>
                <a:spcPct val="50000"/>
              </a:spcBef>
            </a:pP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m</a:t>
            </a:r>
            <a:r>
              <a:rPr lang="en-US" sz="4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4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(n)+1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=m (mod n)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    where 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(n)=(p-1)*(q-1).</a:t>
            </a:r>
          </a:p>
        </p:txBody>
      </p:sp>
    </p:spTree>
    <p:extLst>
      <p:ext uri="{BB962C8B-B14F-4D97-AF65-F5344CB8AC3E}">
        <p14:creationId xmlns:p14="http://schemas.microsoft.com/office/powerpoint/2010/main" val="1969343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143000" y="247650"/>
            <a:ext cx="8001000" cy="628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RSA: D(E(m,e),d)=m  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1219200" y="1143000"/>
            <a:ext cx="6977063" cy="49704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D(c, d)=c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=(m</a:t>
            </a:r>
            <a:r>
              <a:rPr lang="en-US" sz="3200" b="1" baseline="2000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</a:t>
            </a:r>
            <a:r>
              <a:rPr lang="en-US" sz="3200" b="1" baseline="20000">
                <a:effectLst>
                  <a:outerShdw blurRad="38100" dist="38100" dir="2700000" algn="tl">
                    <a:srgbClr val="000000"/>
                  </a:outerShdw>
                </a:effectLst>
              </a:rPr>
              <a:t>d 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(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c=E(m, e)=m</a:t>
            </a:r>
            <a:r>
              <a:rPr lang="en-US" sz="2000" b="1" baseline="2000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(mod n) - encrypt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ed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(n)•k+1   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e*d=1 (mod 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(n)) – key generation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(n)•k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•m= 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(n)•(k-1)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•m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(n)+1</a:t>
            </a:r>
            <a:endParaRPr lang="en-US" sz="3200" b="1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(n)•(k-1)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•m (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m</a:t>
            </a:r>
            <a:r>
              <a:rPr lang="en-US" sz="20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20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(n)+1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=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m (mod n) - Euler’s Theorem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=m (mod n)</a:t>
            </a:r>
          </a:p>
        </p:txBody>
      </p:sp>
    </p:spTree>
    <p:extLst>
      <p:ext uri="{BB962C8B-B14F-4D97-AF65-F5344CB8AC3E}">
        <p14:creationId xmlns:p14="http://schemas.microsoft.com/office/powerpoint/2010/main" val="2323473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1143000" y="247650"/>
            <a:ext cx="8001000" cy="628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RSA: E(D(m,d),e)=m  </a:t>
            </a: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1219200" y="1143000"/>
            <a:ext cx="6977063" cy="49704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E(s, e)=s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=(m</a:t>
            </a:r>
            <a:r>
              <a:rPr lang="en-US" sz="3200" b="1" baseline="200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</a:t>
            </a:r>
            <a:r>
              <a:rPr lang="en-US" sz="3200" b="1" baseline="20000">
                <a:effectLst>
                  <a:outerShdw blurRad="38100" dist="38100" dir="2700000" algn="tl">
                    <a:srgbClr val="000000"/>
                  </a:outerShdw>
                </a:effectLst>
              </a:rPr>
              <a:t>e 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(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s=D(m, d)=m</a:t>
            </a:r>
            <a:r>
              <a:rPr lang="en-US" sz="2000" b="1" baseline="200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sz="2000" b="1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(mod n) - decryption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de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=m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ed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(n)•k+1   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e*d=1 (mod 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(n)) – key generation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(n)•k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•m= 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(n)•(k-1)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•m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(n)+1</a:t>
            </a:r>
            <a:endParaRPr lang="en-US" sz="3200" b="1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(n)•(k-1)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•m (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m</a:t>
            </a:r>
            <a:r>
              <a:rPr lang="en-US" sz="20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20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(n)+1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=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m (mod n) - Euler’s Theorem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=m (mod n)</a:t>
            </a:r>
          </a:p>
        </p:txBody>
      </p:sp>
    </p:spTree>
    <p:extLst>
      <p:ext uri="{BB962C8B-B14F-4D97-AF65-F5344CB8AC3E}">
        <p14:creationId xmlns:p14="http://schemas.microsoft.com/office/powerpoint/2010/main" val="359939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775" y="1524000"/>
            <a:ext cx="7724775" cy="4343400"/>
          </a:xfrm>
          <a:prstGeom prst="rect">
            <a:avLst/>
          </a:prstGeom>
          <a:noFill/>
        </p:spPr>
      </p:pic>
      <p:sp>
        <p:nvSpPr>
          <p:cNvPr id="321539" name="Rectangle 3"/>
          <p:cNvSpPr>
            <a:spLocks noGrp="1" noChangeArrowheads="1"/>
          </p:cNvSpPr>
          <p:nvPr>
            <p:ph type="title"/>
          </p:nvPr>
        </p:nvSpPr>
        <p:spPr>
          <a:xfrm>
            <a:off x="1108075" y="285750"/>
            <a:ext cx="8035925" cy="1009650"/>
          </a:xfrm>
        </p:spPr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Conventional </a:t>
            </a:r>
            <a:r>
              <a:rPr lang="en-US" sz="4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Encryption</a:t>
            </a:r>
          </a:p>
        </p:txBody>
      </p:sp>
      <p:sp>
        <p:nvSpPr>
          <p:cNvPr id="321540" name="AutoShape 4"/>
          <p:cNvSpPr>
            <a:spLocks noChangeArrowheads="1"/>
          </p:cNvSpPr>
          <p:nvPr/>
        </p:nvSpPr>
        <p:spPr bwMode="auto">
          <a:xfrm>
            <a:off x="3887788" y="4438650"/>
            <a:ext cx="2273300" cy="390525"/>
          </a:xfrm>
          <a:prstGeom prst="rightArrow">
            <a:avLst>
              <a:gd name="adj1" fmla="val 50000"/>
              <a:gd name="adj2" fmla="val 145528"/>
            </a:avLst>
          </a:prstGeom>
          <a:gradFill rotWithShape="0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541" name="AutoShape 5"/>
          <p:cNvSpPr>
            <a:spLocks noChangeArrowheads="1"/>
          </p:cNvSpPr>
          <p:nvPr/>
        </p:nvSpPr>
        <p:spPr bwMode="auto">
          <a:xfrm rot="-2425991">
            <a:off x="3544888" y="3033713"/>
            <a:ext cx="825500" cy="454025"/>
          </a:xfrm>
          <a:prstGeom prst="leftArrow">
            <a:avLst>
              <a:gd name="adj1" fmla="val 50000"/>
              <a:gd name="adj2" fmla="val 45455"/>
            </a:avLst>
          </a:prstGeom>
          <a:gradFill rotWithShape="0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542" name="AutoShape 6"/>
          <p:cNvSpPr>
            <a:spLocks noChangeArrowheads="1"/>
          </p:cNvSpPr>
          <p:nvPr/>
        </p:nvSpPr>
        <p:spPr bwMode="auto">
          <a:xfrm rot="1738239">
            <a:off x="5543550" y="2970213"/>
            <a:ext cx="838200" cy="466725"/>
          </a:xfrm>
          <a:prstGeom prst="rightArrow">
            <a:avLst>
              <a:gd name="adj1" fmla="val 50000"/>
              <a:gd name="adj2" fmla="val 44898"/>
            </a:avLst>
          </a:prstGeom>
          <a:gradFill rotWithShape="0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543" name="AutoShape 7"/>
          <p:cNvSpPr>
            <a:spLocks noChangeArrowheads="1"/>
          </p:cNvSpPr>
          <p:nvPr/>
        </p:nvSpPr>
        <p:spPr bwMode="auto">
          <a:xfrm>
            <a:off x="1143000" y="4400550"/>
            <a:ext cx="1271588" cy="333375"/>
          </a:xfrm>
          <a:prstGeom prst="rightArrow">
            <a:avLst>
              <a:gd name="adj1" fmla="val 50000"/>
              <a:gd name="adj2" fmla="val 95357"/>
            </a:avLst>
          </a:prstGeom>
          <a:gradFill rotWithShape="0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544" name="AutoShape 8"/>
          <p:cNvSpPr>
            <a:spLocks noChangeArrowheads="1"/>
          </p:cNvSpPr>
          <p:nvPr/>
        </p:nvSpPr>
        <p:spPr bwMode="auto">
          <a:xfrm>
            <a:off x="7591425" y="4495800"/>
            <a:ext cx="1112838" cy="352425"/>
          </a:xfrm>
          <a:prstGeom prst="rightArrow">
            <a:avLst>
              <a:gd name="adj1" fmla="val 50000"/>
              <a:gd name="adj2" fmla="val 78941"/>
            </a:avLst>
          </a:prstGeom>
          <a:gradFill rotWithShape="0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0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1265238" y="0"/>
            <a:ext cx="7262812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RSA (example)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1219200" y="838200"/>
            <a:ext cx="7924800" cy="57554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1.  p=3,q=17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n=3•17=51,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(n)=(3-1)(17-1)=32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=7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, e*d=1 (mod 32), d=23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 7•23=161=1 (mod 32)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4. m=2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Encryption: c= m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sz="3200" b="1" baseline="2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 2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7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=26(mod 51)    Decryption: m= c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</a:t>
            </a:r>
            <a:r>
              <a:rPr lang="en-US" sz="3200" b="1" baseline="2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 26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23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 2(mod 51) Signing: s= m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</a:t>
            </a:r>
            <a:r>
              <a:rPr lang="en-US" sz="3200" b="1" baseline="2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 2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23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=26(mod 51)    Verifying: m= s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 26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7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 2(mod 51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814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1265238" y="0"/>
            <a:ext cx="7262812" cy="1219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Cont.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7924800" cy="26776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Computation of  </a:t>
            </a:r>
            <a:r>
              <a:rPr lang="en-US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x</a:t>
            </a:r>
            <a:r>
              <a:rPr lang="en-US" b="1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mod n) </a:t>
            </a:r>
            <a:endParaRPr lang="en-US" b="1" dirty="0" smtClean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hlinkClick r:id="rId2"/>
              </a:rPr>
              <a:t>https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hlinkClick r:id="rId2"/>
              </a:rPr>
              <a:t>://www.youtube.com/watch?v=sL-YtCqDS90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</a:t>
            </a:r>
          </a:p>
          <a:p>
            <a:pPr marL="457200" indent="-457200">
              <a:spcBef>
                <a:spcPct val="50000"/>
              </a:spcBef>
            </a:pPr>
            <a:endParaRPr lang="en-US" b="1" dirty="0" smtClean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RSA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(another example)  </a:t>
            </a: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  <a:hlinkClick r:id="rId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hlinkClick r:id="rId3"/>
              </a:rPr>
              <a:t>https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hlinkClick r:id="rId3"/>
              </a:rPr>
              <a:t>://www.youtube.com/watch?v=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hlinkClick r:id="rId3"/>
              </a:rPr>
              <a:t>_IwMX1zwcUE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</a:t>
            </a: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4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1143000" y="0"/>
            <a:ext cx="775811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Fast Exponentiation 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1219200" y="838200"/>
            <a:ext cx="7439025" cy="155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Consider computing c = m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(mod n) where  e = e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·2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+ e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r-1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·2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r-1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+…+ e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1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·2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1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+ e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0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and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sz="3200" b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i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=0 or 1 (i.e., e=(e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r-1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…e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1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0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))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1143000" y="3429000"/>
            <a:ext cx="7437438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2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, 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4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=(m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2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2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, 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8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=(m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4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)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2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, …….</a:t>
            </a: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1143000" y="4038600"/>
            <a:ext cx="8001000" cy="2528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3200" b="1" dirty="0">
                <a:ea typeface="Times New Roman" charset="0"/>
                <a:cs typeface="Times New Roman" charset="0"/>
              </a:rPr>
              <a:t>For example,  </a:t>
            </a:r>
          </a:p>
          <a:p>
            <a:pPr algn="just" eaLnBrk="0" hangingPunct="0"/>
            <a:r>
              <a:rPr lang="en-US" sz="3200" b="1" dirty="0">
                <a:ea typeface="Times New Roman" charset="0"/>
                <a:cs typeface="Times New Roman" charset="0"/>
              </a:rPr>
              <a:t>26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23 </a:t>
            </a:r>
            <a:r>
              <a:rPr lang="en-US" sz="3200" b="1" dirty="0">
                <a:ea typeface="Times New Roman" charset="0"/>
                <a:cs typeface="Times New Roman" charset="0"/>
              </a:rPr>
              <a:t>= 26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(10111)</a:t>
            </a:r>
            <a:r>
              <a:rPr lang="en-US" sz="3200" b="1" dirty="0">
                <a:ea typeface="Times New Roman" charset="0"/>
                <a:cs typeface="Times New Roman" charset="0"/>
              </a:rPr>
              <a:t>= 26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16+4+2+1</a:t>
            </a:r>
          </a:p>
          <a:p>
            <a:pPr algn="just" eaLnBrk="0" hangingPunct="0"/>
            <a:r>
              <a:rPr lang="en-US" sz="3200" b="1" dirty="0">
                <a:ea typeface="Times New Roman" charset="0"/>
                <a:cs typeface="Times New Roman" charset="0"/>
              </a:rPr>
              <a:t>= ((((26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</a:t>
            </a:r>
            <a:r>
              <a:rPr lang="en-US" sz="3200" b="1" dirty="0">
                <a:ea typeface="Times New Roman" charset="0"/>
                <a:cs typeface="Times New Roman" charset="0"/>
              </a:rPr>
              <a:t>) 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</a:t>
            </a:r>
            <a:r>
              <a:rPr lang="en-US" sz="3200" b="1" dirty="0">
                <a:ea typeface="Times New Roman" charset="0"/>
                <a:cs typeface="Times New Roman" charset="0"/>
              </a:rPr>
              <a:t>) 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</a:t>
            </a:r>
            <a:r>
              <a:rPr lang="en-US" sz="3200" b="1" dirty="0">
                <a:ea typeface="Times New Roman" charset="0"/>
                <a:cs typeface="Times New Roman" charset="0"/>
              </a:rPr>
              <a:t>) 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</a:t>
            </a:r>
            <a:r>
              <a:rPr lang="en-US" sz="3200" b="1" dirty="0">
                <a:ea typeface="Times New Roman" charset="0"/>
                <a:cs typeface="Times New Roman" charset="0"/>
              </a:rPr>
              <a:t>) ·(26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</a:t>
            </a:r>
            <a:r>
              <a:rPr lang="en-US" sz="3200" b="1" dirty="0">
                <a:ea typeface="Times New Roman" charset="0"/>
                <a:cs typeface="Times New Roman" charset="0"/>
              </a:rPr>
              <a:t>)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 </a:t>
            </a:r>
            <a:r>
              <a:rPr lang="en-US" sz="3200" b="1" dirty="0">
                <a:ea typeface="Times New Roman" charset="0"/>
                <a:cs typeface="Times New Roman" charset="0"/>
              </a:rPr>
              <a:t>·26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</a:t>
            </a:r>
            <a:r>
              <a:rPr lang="en-US" sz="3200" b="1" dirty="0">
                <a:ea typeface="Times New Roman" charset="0"/>
                <a:cs typeface="Times New Roman" charset="0"/>
              </a:rPr>
              <a:t>·26 (mod 51)</a:t>
            </a:r>
          </a:p>
          <a:p>
            <a:pPr algn="just" eaLnBrk="0" hangingPunct="0"/>
            <a:r>
              <a:rPr lang="en-US" sz="3200" b="1" dirty="0">
                <a:ea typeface="Times New Roman" charset="0"/>
                <a:cs typeface="Times New Roman" charset="0"/>
              </a:rPr>
              <a:t>26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</a:t>
            </a:r>
            <a:r>
              <a:rPr lang="en-US" sz="3200" b="1" dirty="0">
                <a:ea typeface="Times New Roman" charset="0"/>
                <a:cs typeface="Times New Roman" charset="0"/>
              </a:rPr>
              <a:t>=13, (26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</a:t>
            </a:r>
            <a:r>
              <a:rPr lang="en-US" sz="3200" b="1" dirty="0">
                <a:ea typeface="Times New Roman" charset="0"/>
                <a:cs typeface="Times New Roman" charset="0"/>
              </a:rPr>
              <a:t>)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 </a:t>
            </a:r>
            <a:r>
              <a:rPr lang="en-US" sz="3200" b="1" dirty="0">
                <a:ea typeface="Times New Roman" charset="0"/>
                <a:cs typeface="Times New Roman" charset="0"/>
              </a:rPr>
              <a:t>=13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</a:t>
            </a:r>
            <a:r>
              <a:rPr lang="en-US" sz="3200" b="1" dirty="0">
                <a:ea typeface="Times New Roman" charset="0"/>
                <a:cs typeface="Times New Roman" charset="0"/>
              </a:rPr>
              <a:t>=16, (((26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</a:t>
            </a:r>
            <a:r>
              <a:rPr lang="en-US" sz="3200" b="1" dirty="0">
                <a:ea typeface="Times New Roman" charset="0"/>
                <a:cs typeface="Times New Roman" charset="0"/>
              </a:rPr>
              <a:t>) 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</a:t>
            </a:r>
            <a:r>
              <a:rPr lang="en-US" sz="3200" b="1" dirty="0">
                <a:ea typeface="Times New Roman" charset="0"/>
                <a:cs typeface="Times New Roman" charset="0"/>
              </a:rPr>
              <a:t>) 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</a:t>
            </a:r>
            <a:r>
              <a:rPr lang="en-US" sz="3200" b="1" dirty="0">
                <a:ea typeface="Times New Roman" charset="0"/>
                <a:cs typeface="Times New Roman" charset="0"/>
              </a:rPr>
              <a:t>)=16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</a:t>
            </a:r>
            <a:r>
              <a:rPr lang="en-US" sz="3200" b="1" dirty="0">
                <a:ea typeface="Times New Roman" charset="0"/>
                <a:cs typeface="Times New Roman" charset="0"/>
              </a:rPr>
              <a:t>=1</a:t>
            </a:r>
          </a:p>
          <a:p>
            <a:pPr algn="just" eaLnBrk="0" hangingPunct="0"/>
            <a:r>
              <a:rPr lang="en-US" sz="3200" b="1" dirty="0">
                <a:ea typeface="Times New Roman" charset="0"/>
                <a:cs typeface="Times New Roman" charset="0"/>
              </a:rPr>
              <a:t>26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23</a:t>
            </a:r>
            <a:r>
              <a:rPr lang="en-US" sz="3200" b="1" dirty="0">
                <a:ea typeface="Times New Roman" charset="0"/>
                <a:cs typeface="Times New Roman" charset="0"/>
              </a:rPr>
              <a:t>=1·16</a:t>
            </a:r>
            <a:r>
              <a:rPr lang="en-US" sz="3200" b="1" baseline="30000" dirty="0">
                <a:ea typeface="Times New Roman" charset="0"/>
                <a:cs typeface="Times New Roman" charset="0"/>
              </a:rPr>
              <a:t> </a:t>
            </a:r>
            <a:r>
              <a:rPr lang="en-US" sz="3200" b="1" dirty="0">
                <a:ea typeface="Times New Roman" charset="0"/>
                <a:cs typeface="Times New Roman" charset="0"/>
              </a:rPr>
              <a:t>·13·26=5408=2 (mod 51)</a:t>
            </a:r>
          </a:p>
        </p:txBody>
      </p:sp>
      <p:graphicFrame>
        <p:nvGraphicFramePr>
          <p:cNvPr id="303111" name="Object 7"/>
          <p:cNvGraphicFramePr>
            <a:graphicFrameLocks noChangeAspect="1"/>
          </p:cNvGraphicFramePr>
          <p:nvPr/>
        </p:nvGraphicFramePr>
        <p:xfrm>
          <a:off x="1143000" y="2640013"/>
          <a:ext cx="779462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768400" imgH="253800" progId="Equation.3">
                  <p:embed/>
                </p:oleObj>
              </mc:Choice>
              <mc:Fallback>
                <p:oleObj name="Equation" r:id="rId3" imgW="2768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40013"/>
                        <a:ext cx="7794625" cy="8366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96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1265238" y="0"/>
            <a:ext cx="7262812" cy="933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Security of RSA </a:t>
            </a: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1195388" y="933450"/>
            <a:ext cx="7634287" cy="56372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747713" indent="-747713"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1. Difficulty in factorizing the large modulus n</a:t>
            </a:r>
          </a:p>
          <a:p>
            <a:pPr marL="747713" indent="-747713"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User: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p,q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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n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p•q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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(n)=(p-1)(q-1)</a:t>
            </a:r>
            <a:endParaRPr lang="en-US" sz="3200" b="1" baseline="-25000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  <a:sym typeface="Wingdings" charset="2"/>
            </a:endParaRPr>
          </a:p>
          <a:p>
            <a:pPr marL="747713" indent="-747713"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             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ee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*d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=1 (mod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(n))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d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</a:t>
            </a:r>
          </a:p>
          <a:p>
            <a:pPr marL="747713" indent="-747713"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Adversary: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n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hardp,q</a:t>
            </a:r>
            <a:endParaRPr lang="en-US" sz="3200" b="1" dirty="0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  <a:sym typeface="Wingdings" charset="2"/>
            </a:endParaRPr>
          </a:p>
          <a:p>
            <a:pPr marL="747713" indent="-747713" algn="l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              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n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hard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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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(n),  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hardd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</a:t>
            </a:r>
          </a:p>
          <a:p>
            <a:pPr marL="747713" indent="-747713" algn="l"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Note: For n with 200-digit, factorization of n will take over 100 years.  The best record in the integer factorization is: thousands of networked computers factorized 155-digit n successfully. </a:t>
            </a:r>
          </a:p>
        </p:txBody>
      </p:sp>
    </p:spTree>
    <p:extLst>
      <p:ext uri="{BB962C8B-B14F-4D97-AF65-F5344CB8AC3E}">
        <p14:creationId xmlns:p14="http://schemas.microsoft.com/office/powerpoint/2010/main" val="137734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1265238" y="0"/>
            <a:ext cx="7262812" cy="933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Cont.</a:t>
            </a:r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1195388" y="933450"/>
            <a:ext cx="7634287" cy="5275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747713" indent="-747713"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2. Difficulty in solving discrete logarithm problem</a:t>
            </a:r>
          </a:p>
          <a:p>
            <a:pPr marL="747713" indent="-747713"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Symbol" charset="2"/>
              </a:rPr>
              <a:t>     Adversary:  c=E(m, e)=m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e</a:t>
            </a:r>
            <a:r>
              <a:rPr lang="en-US" sz="3200" b="1" baseline="20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(mod n)</a:t>
            </a:r>
          </a:p>
          <a:p>
            <a:pPr marL="747713" indent="-747713"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 (m, c),  m=c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d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(mod n) 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hardd</a:t>
            </a:r>
            <a:endParaRPr lang="en-US" sz="32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7713" indent="-747713" algn="l">
              <a:spcBef>
                <a:spcPct val="50000"/>
              </a:spcBef>
            </a:pPr>
            <a:r>
              <a:rPr lang="en-US" sz="8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</a:t>
            </a:r>
          </a:p>
          <a:p>
            <a:pPr marL="747713" indent="-747713"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     n with 200-bit, 2.7 • 10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11 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steps</a:t>
            </a:r>
          </a:p>
          <a:p>
            <a:pPr marL="747713" indent="-747713" algn="l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     n with 664-bit, 1.2 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• 10</a:t>
            </a:r>
            <a:r>
              <a:rPr 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23 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steps</a:t>
            </a:r>
          </a:p>
          <a:p>
            <a:pPr marL="747713" indent="-747713" algn="l">
              <a:spcBef>
                <a:spcPct val="50000"/>
              </a:spcBef>
            </a:pPr>
            <a:endParaRPr lang="en-US" sz="800" b="1"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  <a:sym typeface="Wingdings" charset="2"/>
            </a:endParaRPr>
          </a:p>
          <a:p>
            <a:pPr marL="747713" indent="-747713" algn="l">
              <a:spcBef>
                <a:spcPct val="50000"/>
              </a:spcBef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  <a:sym typeface="Wingdings" charset="2"/>
              </a:rPr>
              <a:t>Note: Discrete logarithm problem is even harder than integer factorization problem.</a:t>
            </a:r>
          </a:p>
        </p:txBody>
      </p:sp>
    </p:spTree>
    <p:extLst>
      <p:ext uri="{BB962C8B-B14F-4D97-AF65-F5344CB8AC3E}">
        <p14:creationId xmlns:p14="http://schemas.microsoft.com/office/powerpoint/2010/main" val="1218903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143000" y="0"/>
            <a:ext cx="8001000" cy="99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RSA Security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196752"/>
            <a:ext cx="73448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800" dirty="0"/>
              <a:t>In RSA, a </a:t>
            </a:r>
            <a:r>
              <a:rPr lang="en-US" sz="2800" dirty="0" err="1"/>
              <a:t>ciphertext</a:t>
            </a:r>
            <a:r>
              <a:rPr lang="en-US" sz="2800" dirty="0"/>
              <a:t> sent from Alice to Bob is C=10. Bob’s public key is e=5, n=</a:t>
            </a:r>
            <a:r>
              <a:rPr lang="en-US" sz="2800" dirty="0" smtClean="0"/>
              <a:t>35. </a:t>
            </a:r>
            <a:r>
              <a:rPr lang="en-US" sz="2800" dirty="0"/>
              <a:t>What is the plaintext M?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 </a:t>
            </a:r>
          </a:p>
          <a:p>
            <a:pPr algn="l"/>
            <a:r>
              <a:rPr lang="en-US" sz="2800" dirty="0"/>
              <a:t>35=5*7, </a:t>
            </a:r>
            <a:r>
              <a:rPr lang="en-US" sz="2800" dirty="0">
                <a:sym typeface="Symbol"/>
              </a:rPr>
              <a:t></a:t>
            </a:r>
            <a:r>
              <a:rPr lang="en-US" sz="2800" dirty="0"/>
              <a:t>(n)=(5-1)(7-1)=24 </a:t>
            </a:r>
          </a:p>
          <a:p>
            <a:pPr algn="l"/>
            <a:r>
              <a:rPr lang="en-US" sz="2800" dirty="0" err="1"/>
              <a:t>ed</a:t>
            </a:r>
            <a:r>
              <a:rPr lang="en-US" sz="2800" dirty="0"/>
              <a:t>=5d=1(mod 24) </a:t>
            </a:r>
            <a:r>
              <a:rPr lang="en-US" sz="2800" dirty="0">
                <a:sym typeface="Wingdings"/>
              </a:rPr>
              <a:t></a:t>
            </a:r>
            <a:r>
              <a:rPr lang="en-US" sz="2800" dirty="0"/>
              <a:t> d=5</a:t>
            </a:r>
          </a:p>
          <a:p>
            <a:pPr algn="l"/>
            <a:r>
              <a:rPr lang="en-US" sz="2800" dirty="0"/>
              <a:t>M=C</a:t>
            </a:r>
            <a:r>
              <a:rPr lang="en-US" sz="2800" baseline="30000" dirty="0"/>
              <a:t>5 </a:t>
            </a:r>
            <a:r>
              <a:rPr lang="en-US" sz="2800" dirty="0"/>
              <a:t>= 10</a:t>
            </a:r>
            <a:r>
              <a:rPr lang="en-US" sz="2800" baseline="30000" dirty="0"/>
              <a:t>5</a:t>
            </a:r>
            <a:r>
              <a:rPr lang="en-US" sz="2800" dirty="0"/>
              <a:t>= 5 (mod 35) 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(</a:t>
            </a:r>
            <a:r>
              <a:rPr lang="en-US" sz="2800" dirty="0"/>
              <a:t>Verifying:  C=M</a:t>
            </a:r>
            <a:r>
              <a:rPr lang="en-US" sz="2800" baseline="30000" dirty="0"/>
              <a:t>5 </a:t>
            </a:r>
            <a:r>
              <a:rPr lang="en-US" sz="2800" dirty="0"/>
              <a:t>= 5</a:t>
            </a:r>
            <a:r>
              <a:rPr lang="en-US" sz="2800" baseline="30000" dirty="0"/>
              <a:t>5</a:t>
            </a:r>
            <a:r>
              <a:rPr lang="en-US" sz="2800" dirty="0"/>
              <a:t>= 10 (mod 35) 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1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3609975"/>
            <a:ext cx="908685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6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64113"/>
            <a:ext cx="9113838" cy="13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143000" y="0"/>
            <a:ext cx="8001000" cy="99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RSA Example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119675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We choose a 512-bit </a:t>
            </a:r>
            <a:r>
              <a:rPr lang="en-US" sz="2800" i="1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p</a:t>
            </a:r>
            <a:r>
              <a:rPr lang="en-US" sz="2800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 and </a:t>
            </a:r>
            <a:r>
              <a:rPr lang="en-US" sz="2800" i="1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q</a:t>
            </a:r>
            <a:r>
              <a:rPr lang="en-US" sz="2800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, calculate </a:t>
            </a:r>
            <a:r>
              <a:rPr lang="en-US" sz="2800" i="1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n</a:t>
            </a:r>
            <a:r>
              <a:rPr lang="en-US" sz="2800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 and </a:t>
            </a:r>
            <a:r>
              <a:rPr lang="en-US" sz="2800" dirty="0">
                <a:effectLst>
                  <a:outerShdw blurRad="38100" dist="38100" dir="2700000" sx="0" sy="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sz="2800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(</a:t>
            </a:r>
            <a:r>
              <a:rPr lang="en-US" sz="2800" i="1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n</a:t>
            </a:r>
            <a:r>
              <a:rPr lang="en-US" sz="2800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), then choose </a:t>
            </a:r>
            <a:r>
              <a:rPr lang="en-US" sz="2800" i="1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e</a:t>
            </a:r>
            <a:r>
              <a:rPr lang="en-US" sz="2800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 and test for relative </a:t>
            </a:r>
            <a:r>
              <a:rPr lang="en-US" sz="2800" dirty="0" err="1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primeness</a:t>
            </a:r>
            <a:r>
              <a:rPr lang="en-US" sz="2800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 with </a:t>
            </a:r>
            <a:r>
              <a:rPr lang="en-US" sz="2800" dirty="0">
                <a:effectLst>
                  <a:outerShdw blurRad="38100" dist="38100" dir="2700000" sx="0" sy="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sz="2800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(</a:t>
            </a:r>
            <a:r>
              <a:rPr lang="en-US" sz="2800" i="1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n</a:t>
            </a:r>
            <a:r>
              <a:rPr lang="en-US" sz="2800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). The integer </a:t>
            </a:r>
            <a:r>
              <a:rPr lang="en-US" sz="2800" i="1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p</a:t>
            </a:r>
            <a:r>
              <a:rPr lang="en-US" sz="2800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 is a 159-digit number.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5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30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8" y="1752600"/>
            <a:ext cx="9040812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2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188" y="4343400"/>
            <a:ext cx="9040812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143000" y="247650"/>
            <a:ext cx="8001000" cy="742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Cont.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1124744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dirty="0">
                <a:effectLst>
                  <a:outerShdw blurRad="38100" dist="38100" dir="2700000" sx="0" sy="0" algn="tl">
                    <a:srgbClr val="C0C0C0"/>
                  </a:outerShdw>
                </a:effectLst>
                <a:ea typeface="宋体" charset="-122"/>
              </a:rPr>
              <a:t>The modulus </a:t>
            </a:r>
            <a:r>
              <a:rPr lang="en-US" altLang="zh-CN" i="1" dirty="0">
                <a:effectLst>
                  <a:outerShdw blurRad="38100" dist="38100" dir="2700000" sx="0" sy="0" algn="tl">
                    <a:srgbClr val="C0C0C0"/>
                  </a:outerShdw>
                </a:effectLst>
                <a:ea typeface="宋体" charset="-122"/>
              </a:rPr>
              <a:t>n</a:t>
            </a:r>
            <a:r>
              <a:rPr lang="en-US" altLang="zh-CN" dirty="0">
                <a:effectLst>
                  <a:outerShdw blurRad="38100" dist="38100" dir="2700000" sx="0" sy="0" algn="tl">
                    <a:srgbClr val="C0C0C0"/>
                  </a:outerShdw>
                </a:effectLst>
                <a:ea typeface="宋体" charset="-122"/>
              </a:rPr>
              <a:t> = </a:t>
            </a:r>
            <a:r>
              <a:rPr lang="en-US" altLang="zh-CN" i="1" dirty="0">
                <a:effectLst>
                  <a:outerShdw blurRad="38100" dist="38100" dir="2700000" sx="0" sy="0" algn="tl">
                    <a:srgbClr val="C0C0C0"/>
                  </a:outerShdw>
                </a:effectLst>
                <a:ea typeface="宋体" charset="-122"/>
              </a:rPr>
              <a:t>p</a:t>
            </a:r>
            <a:r>
              <a:rPr lang="en-US" altLang="zh-CN" dirty="0">
                <a:effectLst>
                  <a:outerShdw blurRad="38100" dist="38100" dir="2700000" sx="0" sy="0" algn="tl">
                    <a:srgbClr val="C0C0C0"/>
                  </a:outerShdw>
                </a:effectLst>
                <a:ea typeface="宋体" charset="-122"/>
              </a:rPr>
              <a:t> × </a:t>
            </a:r>
            <a:r>
              <a:rPr lang="en-US" altLang="zh-CN" i="1" dirty="0">
                <a:effectLst>
                  <a:outerShdw blurRad="38100" dist="38100" dir="2700000" sx="0" sy="0" algn="tl">
                    <a:srgbClr val="C0C0C0"/>
                  </a:outerShdw>
                </a:effectLst>
                <a:ea typeface="宋体" charset="-122"/>
              </a:rPr>
              <a:t>q</a:t>
            </a:r>
            <a:r>
              <a:rPr lang="en-US" altLang="zh-CN" dirty="0">
                <a:effectLst>
                  <a:outerShdw blurRad="38100" dist="38100" dir="2700000" sx="0" sy="0" algn="tl">
                    <a:srgbClr val="C0C0C0"/>
                  </a:outerShdw>
                </a:effectLst>
                <a:ea typeface="宋体" charset="-122"/>
              </a:rPr>
              <a:t>. It has 309 digits.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3573016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>
                  <a:outerShdw blurRad="38100" dist="38100" dir="2700000" sx="0" sy="0" algn="tl">
                    <a:srgbClr val="C0C0C0"/>
                  </a:outerShdw>
                </a:effectLst>
                <a:latin typeface="Symbol" pitchFamily="18" charset="2"/>
                <a:ea typeface="宋体" charset="-122"/>
              </a:rPr>
              <a:t>f</a:t>
            </a:r>
            <a:r>
              <a:rPr lang="en-US" altLang="zh-CN" dirty="0">
                <a:effectLst>
                  <a:outerShdw blurRad="38100" dist="38100" dir="2700000" sx="0" sy="0" algn="tl">
                    <a:srgbClr val="C0C0C0"/>
                  </a:outerShdw>
                </a:effectLst>
                <a:ea typeface="宋体" charset="-122"/>
              </a:rPr>
              <a:t>(</a:t>
            </a:r>
            <a:r>
              <a:rPr lang="en-US" altLang="zh-CN" i="1" dirty="0">
                <a:effectLst>
                  <a:outerShdw blurRad="38100" dist="38100" dir="2700000" sx="0" sy="0" algn="tl">
                    <a:srgbClr val="C0C0C0"/>
                  </a:outerShdw>
                </a:effectLst>
                <a:ea typeface="宋体" charset="-122"/>
              </a:rPr>
              <a:t>n</a:t>
            </a:r>
            <a:r>
              <a:rPr lang="en-US" altLang="zh-CN" dirty="0">
                <a:effectLst>
                  <a:outerShdw blurRad="38100" dist="38100" dir="2700000" sx="0" sy="0" algn="tl">
                    <a:srgbClr val="C0C0C0"/>
                  </a:outerShdw>
                </a:effectLst>
                <a:ea typeface="宋体" charset="-122"/>
              </a:rPr>
              <a:t>) = (</a:t>
            </a:r>
            <a:r>
              <a:rPr lang="en-US" altLang="zh-CN" i="1" dirty="0">
                <a:effectLst>
                  <a:outerShdw blurRad="38100" dist="38100" dir="2700000" sx="0" sy="0" algn="tl">
                    <a:srgbClr val="C0C0C0"/>
                  </a:outerShdw>
                </a:effectLst>
                <a:ea typeface="宋体" charset="-122"/>
              </a:rPr>
              <a:t>p</a:t>
            </a:r>
            <a:r>
              <a:rPr lang="en-US" altLang="zh-CN" dirty="0">
                <a:effectLst>
                  <a:outerShdw blurRad="38100" dist="38100" dir="2700000" sx="0" sy="0" algn="tl">
                    <a:srgbClr val="C0C0C0"/>
                  </a:outerShdw>
                </a:effectLst>
                <a:ea typeface="宋体" charset="-122"/>
              </a:rPr>
              <a:t> − 1)(</a:t>
            </a:r>
            <a:r>
              <a:rPr lang="en-US" altLang="zh-CN" i="1" dirty="0">
                <a:effectLst>
                  <a:outerShdw blurRad="38100" dist="38100" dir="2700000" sx="0" sy="0" algn="tl">
                    <a:srgbClr val="C0C0C0"/>
                  </a:outerShdw>
                </a:effectLst>
                <a:ea typeface="宋体" charset="-122"/>
              </a:rPr>
              <a:t>q</a:t>
            </a:r>
            <a:r>
              <a:rPr lang="en-US" altLang="zh-CN" dirty="0">
                <a:effectLst>
                  <a:outerShdw blurRad="38100" dist="38100" dir="2700000" sx="0" sy="0" algn="tl">
                    <a:srgbClr val="C0C0C0"/>
                  </a:outerShdw>
                </a:effectLst>
                <a:ea typeface="宋体" charset="-122"/>
              </a:rPr>
              <a:t> − 1) has 309 digits.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9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4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124200"/>
            <a:ext cx="906780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143000" y="247650"/>
            <a:ext cx="8001000" cy="819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Cont.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1340768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Bob chooses e = 35535 and tests it to make sure it is relatively prime with </a:t>
            </a:r>
            <a:r>
              <a:rPr lang="en-US" dirty="0">
                <a:effectLst>
                  <a:outerShdw blurRad="38100" dist="38100" dir="2700000" sx="0" sy="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(n). He then finds the inverse of </a:t>
            </a:r>
            <a:r>
              <a:rPr lang="en-US" i="1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e</a:t>
            </a:r>
            <a:r>
              <a:rPr lang="en-US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 modulo </a:t>
            </a:r>
            <a:r>
              <a:rPr lang="en-US" dirty="0">
                <a:effectLst>
                  <a:outerShdw blurRad="38100" dist="38100" dir="2700000" sx="0" sy="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(n), i.e., </a:t>
            </a:r>
            <a:r>
              <a:rPr lang="en-US" i="1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d</a:t>
            </a:r>
            <a:r>
              <a:rPr lang="en-US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6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7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" y="2578100"/>
            <a:ext cx="9013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0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63" y="4419600"/>
            <a:ext cx="9113837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143000" y="247650"/>
            <a:ext cx="8001000" cy="742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Cont.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1196752"/>
            <a:ext cx="784887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dirty="0">
                <a:effectLst>
                  <a:outerShdw blurRad="38100" dist="38100" dir="2700000" sx="0" sy="0" algn="tl">
                    <a:srgbClr val="C0C0C0"/>
                  </a:outerShdw>
                </a:effectLst>
                <a:ea typeface="宋体" charset="-122"/>
              </a:rPr>
              <a:t>Alice wants to send the message “THIS IS A TEST”, which can be changed to a numeric value using the 00−26 encoding scheme (26 is the space character).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3645024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The </a:t>
            </a:r>
            <a:r>
              <a:rPr lang="en-US" dirty="0" err="1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ciphertext</a:t>
            </a:r>
            <a:r>
              <a:rPr lang="en-US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 calculated by Alice is c = m</a:t>
            </a:r>
            <a:r>
              <a:rPr lang="en-US" i="1" baseline="30000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e</a:t>
            </a:r>
            <a:r>
              <a:rPr lang="en-US" dirty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(mod n) which </a:t>
            </a:r>
            <a:r>
              <a:rPr lang="en-US" dirty="0" smtClean="0">
                <a:effectLst>
                  <a:outerShdw blurRad="38100" dist="38100" dir="2700000" sx="0" sy="0" algn="tl">
                    <a:srgbClr val="C0C0C0"/>
                  </a:outerShdw>
                </a:effectLst>
              </a:rPr>
              <a:t>is</a:t>
            </a:r>
            <a:endParaRPr lang="en-US" dirty="0">
              <a:effectLst>
                <a:outerShdw blurRad="38100" dist="38100" dir="2700000" sx="0" sy="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923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15" name="Rectangle 11"/>
          <p:cNvSpPr>
            <a:spLocks noChangeArrowheads="1"/>
          </p:cNvSpPr>
          <p:nvPr/>
        </p:nvSpPr>
        <p:spPr bwMode="auto">
          <a:xfrm>
            <a:off x="1219200" y="990600"/>
            <a:ext cx="7924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sz="4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New Directions in Cryptography</a:t>
            </a:r>
          </a:p>
          <a:p>
            <a:pPr eaLnBrk="0" hangingPunct="0">
              <a:spcBef>
                <a:spcPct val="20000"/>
              </a:spcBef>
            </a:pPr>
            <a:endParaRPr kumimoji="1"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0" hangingPunct="0">
              <a:spcBef>
                <a:spcPct val="20000"/>
              </a:spcBef>
            </a:pPr>
            <a:r>
              <a:rPr kumimoji="1"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W</a:t>
            </a: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  <a:r>
              <a:rPr kumimoji="1"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Diffie</a:t>
            </a: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and M. Hellman</a:t>
            </a:r>
          </a:p>
          <a:p>
            <a:pPr eaLnBrk="0" hangingPunct="0">
              <a:spcBef>
                <a:spcPct val="20000"/>
              </a:spcBef>
            </a:pPr>
            <a:endParaRPr kumimoji="1"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0" hangingPunct="0">
              <a:spcBef>
                <a:spcPct val="20000"/>
              </a:spcBef>
            </a:pPr>
            <a:endParaRPr kumimoji="1"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0" hangingPunct="0">
              <a:spcBef>
                <a:spcPct val="20000"/>
              </a:spcBef>
            </a:pPr>
            <a:endParaRPr kumimoji="1"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0" hangingPunct="0">
              <a:spcBef>
                <a:spcPct val="20000"/>
              </a:spcBef>
            </a:pPr>
            <a:endParaRPr kumimoji="1"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0" hangingPunct="0">
              <a:spcBef>
                <a:spcPct val="20000"/>
              </a:spcBef>
            </a:pPr>
            <a:endParaRPr kumimoji="1"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0" hangingPunct="0">
              <a:spcBef>
                <a:spcPct val="20000"/>
              </a:spcBef>
            </a:pPr>
            <a:endParaRPr kumimoji="1"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0" hangingPunct="0">
              <a:spcBef>
                <a:spcPct val="20000"/>
              </a:spcBef>
            </a:pPr>
            <a:r>
              <a:rPr kumimoji="1"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IEEE Trans. Inform. Theory</a:t>
            </a:r>
          </a:p>
          <a:p>
            <a:pPr algn="ctr" eaLnBrk="0" hangingPunct="0">
              <a:spcBef>
                <a:spcPct val="20000"/>
              </a:spcBef>
            </a:pP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vol. IT-22, no. 6, pp. 644-654, 1976</a:t>
            </a:r>
            <a:r>
              <a:rPr kumimoji="1"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algn="ctr" eaLnBrk="0" hangingPunct="0">
              <a:spcBef>
                <a:spcPct val="20000"/>
              </a:spcBef>
            </a:pPr>
            <a:r>
              <a:rPr kumimoji="1" lang="en-US" b="1" dirty="0"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https://www.youtube.com/watch?v=</a:t>
            </a:r>
            <a:r>
              <a:rPr kumimoji="1"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ROCray7RTqM</a:t>
            </a:r>
            <a:r>
              <a:rPr kumimoji="1"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kumimoji="1"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0" hangingPunct="0">
              <a:spcBef>
                <a:spcPct val="20000"/>
              </a:spcBef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1265238" y="0"/>
            <a:ext cx="7878762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Introduction of Public Key Idea </a:t>
            </a:r>
          </a:p>
        </p:txBody>
      </p:sp>
      <p:sp>
        <p:nvSpPr>
          <p:cNvPr id="277512" name="Rectangle 8"/>
          <p:cNvSpPr>
            <a:spLocks noChangeArrowheads="1"/>
          </p:cNvSpPr>
          <p:nvPr/>
        </p:nvSpPr>
        <p:spPr bwMode="auto">
          <a:xfrm>
            <a:off x="914400" y="4343400"/>
            <a:ext cx="8229600" cy="2089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endParaRPr lang="en-US" b="1" i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819400"/>
            <a:ext cx="331089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1143000" y="247650"/>
            <a:ext cx="8001000" cy="819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Times New Roman" charset="0"/>
                <a:cs typeface="Times New Roman" charset="0"/>
              </a:rPr>
              <a:t>Problem with Small Message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Times New Roman" charset="0"/>
              <a:cs typeface="Times New Roman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15616" y="1524000"/>
            <a:ext cx="792088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1" indent="-355600" algn="l">
              <a:spcBef>
                <a:spcPct val="20000"/>
              </a:spcBef>
              <a:defRPr/>
            </a:pPr>
            <a:r>
              <a:rPr lang="en-US" sz="2800" kern="0" dirty="0" smtClean="0"/>
              <a:t>Consider a small message m &lt;T, its </a:t>
            </a:r>
            <a:r>
              <a:rPr lang="en-US" sz="2800" kern="0" dirty="0" err="1" smtClean="0"/>
              <a:t>ciphertext</a:t>
            </a:r>
            <a:r>
              <a:rPr lang="en-US" sz="2800" kern="0" dirty="0" smtClean="0"/>
              <a:t> is</a:t>
            </a:r>
          </a:p>
          <a:p>
            <a:pPr marL="355600" lvl="1" indent="-355600" algn="l">
              <a:spcBef>
                <a:spcPct val="20000"/>
              </a:spcBef>
              <a:defRPr/>
            </a:pPr>
            <a:r>
              <a:rPr lang="en-US" sz="2800" kern="0" dirty="0"/>
              <a:t> </a:t>
            </a:r>
            <a:r>
              <a:rPr lang="en-US" sz="2800" kern="0" dirty="0" smtClean="0"/>
              <a:t>   c=m</a:t>
            </a:r>
            <a:r>
              <a:rPr lang="en-US" sz="2800" kern="0" baseline="30000" dirty="0" smtClean="0"/>
              <a:t>e</a:t>
            </a:r>
            <a:r>
              <a:rPr lang="en-US" sz="2800" kern="0" dirty="0" smtClean="0"/>
              <a:t> (mod n), </a:t>
            </a:r>
          </a:p>
          <a:p>
            <a:pPr marL="355600" lvl="1" indent="-355600" algn="l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 smtClean="0"/>
              <a:t>give (e, n) and c   </a:t>
            </a:r>
          </a:p>
          <a:p>
            <a:pPr marL="355600" lvl="1" indent="-355600" algn="l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 smtClean="0"/>
              <a:t>exhaustive searching m&lt;T such that  </a:t>
            </a:r>
          </a:p>
          <a:p>
            <a:pPr marL="355600" lvl="1" indent="-355600" algn="l">
              <a:spcBef>
                <a:spcPct val="20000"/>
              </a:spcBef>
              <a:defRPr/>
            </a:pPr>
            <a:r>
              <a:rPr lang="en-US" sz="2800" kern="0" dirty="0"/>
              <a:t> </a:t>
            </a:r>
            <a:r>
              <a:rPr lang="en-US" sz="2800" kern="0" dirty="0" smtClean="0"/>
              <a:t>       c=m</a:t>
            </a:r>
            <a:r>
              <a:rPr lang="en-US" sz="2800" kern="0" baseline="30000" dirty="0" smtClean="0"/>
              <a:t>e</a:t>
            </a:r>
            <a:r>
              <a:rPr lang="en-US" sz="2800" kern="0" dirty="0" smtClean="0"/>
              <a:t> (mod n) </a:t>
            </a:r>
          </a:p>
          <a:p>
            <a:pPr marL="355600" lvl="1" indent="-355600" algn="l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 smtClean="0"/>
              <a:t>solution: c=(</a:t>
            </a:r>
            <a:r>
              <a:rPr lang="en-US" sz="2800" kern="0" dirty="0" err="1" smtClean="0"/>
              <a:t>m|r</a:t>
            </a:r>
            <a:r>
              <a:rPr lang="en-US" sz="2800" kern="0" dirty="0" smtClean="0"/>
              <a:t>)</a:t>
            </a:r>
            <a:r>
              <a:rPr lang="en-US" sz="2800" kern="0" baseline="30000" dirty="0" smtClean="0"/>
              <a:t>e</a:t>
            </a:r>
            <a:r>
              <a:rPr lang="en-US" sz="2800" kern="0" dirty="0" smtClean="0"/>
              <a:t> (mod n) where r is a random number.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0525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1265238" y="0"/>
            <a:ext cx="7878762" cy="1219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en-US"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 Key Cryptosystem</a:t>
            </a:r>
          </a:p>
        </p:txBody>
      </p:sp>
      <p:pic>
        <p:nvPicPr>
          <p:cNvPr id="2785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87463"/>
            <a:ext cx="7467600" cy="5570537"/>
          </a:xfrm>
          <a:prstGeom prst="rect">
            <a:avLst/>
          </a:prstGeom>
          <a:noFill/>
        </p:spPr>
      </p:pic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5029200" y="4267200"/>
            <a:ext cx="1447800" cy="381000"/>
          </a:xfrm>
          <a:prstGeom prst="rect">
            <a:avLst/>
          </a:prstGeom>
          <a:solidFill>
            <a:srgbClr val="33CC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public keys</a:t>
            </a:r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4876800" y="6400800"/>
            <a:ext cx="1447800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private key</a:t>
            </a:r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5257800" y="2819400"/>
            <a:ext cx="1447800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private key</a:t>
            </a:r>
          </a:p>
        </p:txBody>
      </p:sp>
      <p:sp>
        <p:nvSpPr>
          <p:cNvPr id="278537" name="Rectangle 9"/>
          <p:cNvSpPr>
            <a:spLocks noChangeArrowheads="1"/>
          </p:cNvSpPr>
          <p:nvPr/>
        </p:nvSpPr>
        <p:spPr bwMode="auto">
          <a:xfrm>
            <a:off x="7239000" y="4724400"/>
            <a:ext cx="1447800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private key</a:t>
            </a:r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2133600" y="3276600"/>
            <a:ext cx="1447800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private key</a:t>
            </a:r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1828800" y="5715000"/>
            <a:ext cx="1447800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private key</a:t>
            </a:r>
          </a:p>
        </p:txBody>
      </p:sp>
    </p:spTree>
    <p:extLst>
      <p:ext uri="{BB962C8B-B14F-4D97-AF65-F5344CB8AC3E}">
        <p14:creationId xmlns:p14="http://schemas.microsoft.com/office/powerpoint/2010/main" val="4174462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1247775" y="247650"/>
            <a:ext cx="7297738" cy="666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 Key Encryption Scheme</a:t>
            </a:r>
          </a:p>
        </p:txBody>
      </p:sp>
      <p:pic>
        <p:nvPicPr>
          <p:cNvPr id="2795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143000"/>
            <a:ext cx="8001000" cy="5392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588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1247775" y="247650"/>
            <a:ext cx="7297738" cy="666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Mailboxes</a:t>
            </a:r>
          </a:p>
        </p:txBody>
      </p:sp>
      <p:pic>
        <p:nvPicPr>
          <p:cNvPr id="28058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47800"/>
            <a:ext cx="4953000" cy="4362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952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1026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81603" name="Rectangle 1027"/>
          <p:cNvSpPr>
            <a:spLocks noChangeArrowheads="1"/>
          </p:cNvSpPr>
          <p:nvPr/>
        </p:nvSpPr>
        <p:spPr bwMode="auto">
          <a:xfrm>
            <a:off x="1247775" y="247650"/>
            <a:ext cx="7297738" cy="819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Digital Signature </a:t>
            </a:r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Scheme</a:t>
            </a:r>
          </a:p>
        </p:txBody>
      </p:sp>
      <p:pic>
        <p:nvPicPr>
          <p:cNvPr id="281604" name="Picture 1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363663"/>
            <a:ext cx="7162800" cy="5221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740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 sz="12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sz="1100" b="1">
              <a:latin typeface="Flintstones BT" charset="0"/>
              <a:ea typeface="Times New Roman" charset="0"/>
              <a:cs typeface="Times New Roman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1219200" y="304800"/>
            <a:ext cx="7297738" cy="666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Handwriting Signature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243013" y="1295400"/>
            <a:ext cx="7900987" cy="487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Suppose that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a doctor has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signed a prescription. Then, ideally, his signature has the following characteristics: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90000"/>
            </a:pPr>
            <a:endParaRPr lang="en-US" sz="1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20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Only signer may produce this signature.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Anyone may verify that this signature is his. </a:t>
            </a:r>
          </a:p>
        </p:txBody>
      </p:sp>
    </p:spTree>
    <p:extLst>
      <p:ext uri="{BB962C8B-B14F-4D97-AF65-F5344CB8AC3E}">
        <p14:creationId xmlns:p14="http://schemas.microsoft.com/office/powerpoint/2010/main" val="387100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ck And Key">
  <a:themeElements>
    <a:clrScheme name="Lock And Key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Lock And Ke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ock And Key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Designs\Lock And Key.pot</Template>
  <TotalTime>3485</TotalTime>
  <Words>3708</Words>
  <Application>Microsoft Macintosh PowerPoint</Application>
  <PresentationFormat>On-screen Show (4:3)</PresentationFormat>
  <Paragraphs>453</Paragraphs>
  <Slides>40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Lock And Key</vt:lpstr>
      <vt:lpstr>Microsoft Equation</vt:lpstr>
      <vt:lpstr>Bitmap Image</vt:lpstr>
      <vt:lpstr>Part Two:  Encryption Principles</vt:lpstr>
      <vt:lpstr> Internet</vt:lpstr>
      <vt:lpstr>Conventional Encryption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 &amp; Mathematics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Password-Authenticated Key Agreement from IBE</dc:title>
  <dc:creator>Victoria University</dc:creator>
  <cp:lastModifiedBy>Xun Yi</cp:lastModifiedBy>
  <cp:revision>206</cp:revision>
  <cp:lastPrinted>1601-01-01T00:00:00Z</cp:lastPrinted>
  <dcterms:created xsi:type="dcterms:W3CDTF">2011-08-09T11:31:56Z</dcterms:created>
  <dcterms:modified xsi:type="dcterms:W3CDTF">2018-08-08T02:05:56Z</dcterms:modified>
</cp:coreProperties>
</file>