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95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9083-F1F0-4513-B1E5-D340CAD1ACE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F91C5-1FE5-4DEB-BEB6-D6F6A7EB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91C5-1FE5-4DEB-BEB6-D6F6A7EBA7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dirty="0" smtClean="0"/>
              <a:t>(Number Theory).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dirty="0" smtClean="0"/>
              <a:t>Y = </a:t>
            </a:r>
            <a:r>
              <a:rPr lang="en-AU" dirty="0" err="1" smtClean="0"/>
              <a:t>g^x</a:t>
            </a:r>
            <a:r>
              <a:rPr lang="en-AU" dirty="0" smtClean="0"/>
              <a:t> (mod q)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dirty="0" err="1" smtClean="0"/>
              <a:t>Gcd</a:t>
            </a:r>
            <a:r>
              <a:rPr lang="en-AU" dirty="0" smtClean="0"/>
              <a:t>(</a:t>
            </a:r>
            <a:r>
              <a:rPr lang="en-AU" dirty="0" err="1" smtClean="0"/>
              <a:t>y,q</a:t>
            </a:r>
            <a:r>
              <a:rPr lang="en-AU" dirty="0" smtClean="0"/>
              <a:t>)=1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91C5-1FE5-4DEB-BEB6-D6F6A7EBA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dirty="0" smtClean="0"/>
              <a:t>(Number Theory).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dirty="0" smtClean="0"/>
              <a:t>Y = </a:t>
            </a:r>
            <a:r>
              <a:rPr lang="en-AU" dirty="0" err="1" smtClean="0"/>
              <a:t>g^x</a:t>
            </a:r>
            <a:r>
              <a:rPr lang="en-AU" dirty="0" smtClean="0"/>
              <a:t> (mod q)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dirty="0" err="1" smtClean="0"/>
              <a:t>Gcd</a:t>
            </a:r>
            <a:r>
              <a:rPr lang="en-AU" dirty="0" smtClean="0"/>
              <a:t>(</a:t>
            </a:r>
            <a:r>
              <a:rPr lang="en-AU" dirty="0" err="1" smtClean="0"/>
              <a:t>y,q</a:t>
            </a:r>
            <a:r>
              <a:rPr lang="en-AU" dirty="0" smtClean="0"/>
              <a:t>)=1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91C5-1FE5-4DEB-BEB6-D6F6A7EBA7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9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91C5-1FE5-4DEB-BEB6-D6F6A7EBA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3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91C5-1FE5-4DEB-BEB6-D6F6A7EBA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91C5-1FE5-4DEB-BEB6-D6F6A7EBA7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91C5-1FE5-4DEB-BEB6-D6F6A7EBA7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91C5-1FE5-4DEB-BEB6-D6F6A7EBA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8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4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B41D-0CD1-4433-BCAA-F7F78346C5C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BC5B-5B62-48D1-A411-19298049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Discovered by Whitfield </a:t>
            </a:r>
            <a:r>
              <a:rPr lang="en-US" altLang="x-none" b="1" dirty="0" err="1"/>
              <a:t>Diffie</a:t>
            </a:r>
            <a:r>
              <a:rPr lang="en-US" altLang="x-none" dirty="0"/>
              <a:t> and Martin </a:t>
            </a:r>
            <a:r>
              <a:rPr lang="en-US" altLang="x-none" b="1" dirty="0"/>
              <a:t>Hellman</a:t>
            </a:r>
          </a:p>
          <a:p>
            <a:pPr lvl="1"/>
            <a:r>
              <a:rPr lang="en-US" dirty="0" err="1" smtClean="0"/>
              <a:t>Diffie</a:t>
            </a:r>
            <a:r>
              <a:rPr lang="en-US" dirty="0" smtClean="0"/>
              <a:t> and Hellman won the 2015 Turing Award (the Nobel Prize of computing), “for fundamental contributions to modern cryptography”. </a:t>
            </a:r>
          </a:p>
          <a:p>
            <a:r>
              <a:rPr lang="en-AU" dirty="0" smtClean="0"/>
              <a:t>Applications</a:t>
            </a:r>
          </a:p>
          <a:p>
            <a:pPr lvl="1"/>
            <a:r>
              <a:rPr lang="en-US" altLang="x-none" dirty="0"/>
              <a:t>Secure Sockets Layer (SSL)/Transport Layer Security (TLS)</a:t>
            </a:r>
          </a:p>
          <a:p>
            <a:pPr lvl="1"/>
            <a:r>
              <a:rPr lang="en-US" altLang="x-none" dirty="0"/>
              <a:t>Secure Shell (SSH)</a:t>
            </a:r>
          </a:p>
          <a:p>
            <a:pPr lvl="1"/>
            <a:r>
              <a:rPr lang="en-US" altLang="x-none" dirty="0"/>
              <a:t>Internet Protocol Security (</a:t>
            </a:r>
            <a:r>
              <a:rPr lang="en-US" altLang="x-none" dirty="0" err="1"/>
              <a:t>IPSec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Public Key Infrastructure (PKI)</a:t>
            </a:r>
          </a:p>
          <a:p>
            <a:pPr lvl="1"/>
            <a:endParaRPr lang="en-US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5"/>
    </mc:Choice>
    <mc:Fallback>
      <p:transition spd="slow" advTm="8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Protocol overview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6" y="1690688"/>
            <a:ext cx="6203729" cy="4608512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45179" y="1690688"/>
            <a:ext cx="54944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Overview the protocol step-by-step</a:t>
            </a:r>
            <a:endParaRPr lang="en-AU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dirty="0" smtClean="0"/>
              <a:t>Two large numbers q and g (publicly available):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q is a prime number;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g is the primitive root modulo q.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dirty="0" smtClean="0"/>
              <a:t>Users pick private values x and y.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Both compute public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dirty="0" smtClean="0"/>
              <a:t>h</a:t>
            </a:r>
            <a:r>
              <a:rPr lang="da-DK" baseline="-25000" dirty="0" smtClean="0"/>
              <a:t>A</a:t>
            </a:r>
            <a:r>
              <a:rPr lang="da-DK" dirty="0" smtClean="0"/>
              <a:t> </a:t>
            </a:r>
            <a:r>
              <a:rPr lang="da-DK" dirty="0"/>
              <a:t>= </a:t>
            </a:r>
            <a:r>
              <a:rPr lang="da-DK" dirty="0" smtClean="0"/>
              <a:t>g</a:t>
            </a:r>
            <a:r>
              <a:rPr lang="da-DK" baseline="30000" dirty="0" smtClean="0"/>
              <a:t>x</a:t>
            </a:r>
            <a:r>
              <a:rPr lang="da-DK" dirty="0" smtClean="0"/>
              <a:t> </a:t>
            </a:r>
            <a:r>
              <a:rPr lang="da-DK" dirty="0"/>
              <a:t>mod </a:t>
            </a:r>
            <a:r>
              <a:rPr lang="da-DK" dirty="0" smtClean="0"/>
              <a:t>q,</a:t>
            </a:r>
            <a:endParaRPr lang="da-DK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dirty="0" smtClean="0"/>
              <a:t>h</a:t>
            </a:r>
            <a:r>
              <a:rPr lang="da-DK" baseline="-25000" dirty="0" smtClean="0"/>
              <a:t>B</a:t>
            </a:r>
            <a:r>
              <a:rPr lang="da-DK" dirty="0" smtClean="0"/>
              <a:t> </a:t>
            </a:r>
            <a:r>
              <a:rPr lang="da-DK" dirty="0"/>
              <a:t>= </a:t>
            </a:r>
            <a:r>
              <a:rPr lang="da-DK" dirty="0" smtClean="0"/>
              <a:t>g</a:t>
            </a:r>
            <a:r>
              <a:rPr lang="da-DK" baseline="30000" dirty="0" smtClean="0"/>
              <a:t>y</a:t>
            </a:r>
            <a:r>
              <a:rPr lang="da-DK" dirty="0" smtClean="0"/>
              <a:t> </a:t>
            </a:r>
            <a:r>
              <a:rPr lang="da-DK" dirty="0"/>
              <a:t>mod </a:t>
            </a:r>
            <a:r>
              <a:rPr lang="da-DK" dirty="0" smtClean="0"/>
              <a:t>q.</a:t>
            </a:r>
            <a:endParaRPr lang="da-DK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dirty="0" smtClean="0"/>
              <a:t>Public values </a:t>
            </a:r>
            <a:r>
              <a:rPr lang="da-DK" dirty="0" smtClean="0"/>
              <a:t>h</a:t>
            </a:r>
            <a:r>
              <a:rPr lang="da-DK" baseline="-25000" dirty="0" smtClean="0"/>
              <a:t>A</a:t>
            </a:r>
            <a:r>
              <a:rPr lang="da-DK" dirty="0" smtClean="0"/>
              <a:t> and h</a:t>
            </a:r>
            <a:r>
              <a:rPr lang="da-DK" baseline="-25000" dirty="0" smtClean="0"/>
              <a:t>B </a:t>
            </a:r>
            <a:r>
              <a:rPr lang="da-DK" dirty="0" smtClean="0"/>
              <a:t>are exchanged.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smtClean="0"/>
              <a:t>k</a:t>
            </a:r>
            <a:r>
              <a:rPr lang="da-DK" baseline="-25000" dirty="0" smtClean="0"/>
              <a:t>A</a:t>
            </a:r>
            <a:r>
              <a:rPr lang="da-DK" dirty="0" smtClean="0"/>
              <a:t> = k</a:t>
            </a:r>
            <a:r>
              <a:rPr lang="da-DK" baseline="-25000" dirty="0" smtClean="0"/>
              <a:t>B</a:t>
            </a:r>
            <a:r>
              <a:rPr lang="da-DK" dirty="0" smtClean="0"/>
              <a:t> = g</a:t>
            </a:r>
            <a:r>
              <a:rPr lang="da-DK" baseline="30000" dirty="0" smtClean="0"/>
              <a:t>xy</a:t>
            </a:r>
            <a:endParaRPr lang="en-AU" baseline="30000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3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1"/>
    </mc:Choice>
    <mc:Fallback>
      <p:transition spd="slow" advTm="6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 overview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6" y="1690688"/>
            <a:ext cx="6203729" cy="4608512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45179" y="1690688"/>
            <a:ext cx="549442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 the previous protocol overview in mind…</a:t>
            </a:r>
          </a:p>
          <a:p>
            <a:endParaRPr lang="en-US" b="1" dirty="0"/>
          </a:p>
          <a:p>
            <a:r>
              <a:rPr lang="en-US" b="1" dirty="0" smtClean="0"/>
              <a:t>Functions we need to implement:</a:t>
            </a:r>
          </a:p>
          <a:p>
            <a:endParaRPr lang="en-US" b="1" baseline="30000" dirty="0"/>
          </a:p>
          <a:p>
            <a:pPr marL="342900" indent="-342900">
              <a:buFont typeface="+mj-lt"/>
              <a:buAutoNum type="arabicPeriod"/>
            </a:pPr>
            <a:r>
              <a:rPr lang="en-AU" b="1" i="1" dirty="0" smtClean="0"/>
              <a:t>Key generation</a:t>
            </a:r>
            <a:r>
              <a:rPr lang="en-AU" dirty="0" smtClean="0"/>
              <a:t>: public keys, private keys.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Alice’s </a:t>
            </a:r>
            <a:r>
              <a:rPr lang="en-AU" dirty="0" err="1" smtClean="0"/>
              <a:t>pubKey</a:t>
            </a:r>
            <a:r>
              <a:rPr lang="en-AU" dirty="0" smtClean="0"/>
              <a:t> = </a:t>
            </a:r>
            <a:r>
              <a:rPr lang="da-DK" b="1" dirty="0" smtClean="0"/>
              <a:t>h</a:t>
            </a:r>
            <a:r>
              <a:rPr lang="da-DK" b="1" baseline="-25000" dirty="0" smtClean="0"/>
              <a:t>A</a:t>
            </a:r>
            <a:r>
              <a:rPr lang="en-AU" dirty="0" smtClean="0"/>
              <a:t>, </a:t>
            </a:r>
            <a:r>
              <a:rPr lang="en-AU" dirty="0" err="1" smtClean="0"/>
              <a:t>priKey</a:t>
            </a:r>
            <a:r>
              <a:rPr lang="en-AU" dirty="0" smtClean="0"/>
              <a:t> = 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Bob’s </a:t>
            </a:r>
            <a:r>
              <a:rPr lang="en-AU" dirty="0" err="1" smtClean="0"/>
              <a:t>pubKey</a:t>
            </a:r>
            <a:r>
              <a:rPr lang="en-AU" dirty="0" smtClean="0"/>
              <a:t> = </a:t>
            </a:r>
            <a:r>
              <a:rPr lang="da-DK" b="1" dirty="0" smtClean="0"/>
              <a:t>h</a:t>
            </a:r>
            <a:r>
              <a:rPr lang="da-DK" b="1" baseline="-25000" dirty="0" smtClean="0"/>
              <a:t>B</a:t>
            </a:r>
            <a:r>
              <a:rPr lang="en-AU" dirty="0" smtClean="0"/>
              <a:t>, </a:t>
            </a:r>
            <a:r>
              <a:rPr lang="en-AU" dirty="0" err="1" smtClean="0"/>
              <a:t>priKey</a:t>
            </a:r>
            <a:r>
              <a:rPr lang="en-AU" dirty="0" smtClean="0"/>
              <a:t> = 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1" dirty="0" smtClean="0"/>
              <a:t>Exchange</a:t>
            </a:r>
            <a:r>
              <a:rPr lang="en-US" dirty="0" smtClean="0"/>
              <a:t> public keys.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1" dirty="0"/>
              <a:t>Compute the shared </a:t>
            </a:r>
            <a:r>
              <a:rPr lang="en-US" b="1" i="1" dirty="0" smtClean="0"/>
              <a:t>secret </a:t>
            </a:r>
            <a:r>
              <a:rPr lang="da-DK" dirty="0" smtClean="0"/>
              <a:t>k</a:t>
            </a:r>
            <a:r>
              <a:rPr lang="da-DK" baseline="-25000" dirty="0" smtClean="0"/>
              <a:t>A</a:t>
            </a:r>
            <a:r>
              <a:rPr lang="da-DK" dirty="0" smtClean="0"/>
              <a:t> , k</a:t>
            </a:r>
            <a:r>
              <a:rPr lang="da-DK" baseline="-25000" dirty="0" smtClean="0"/>
              <a:t>B.</a:t>
            </a:r>
            <a:r>
              <a:rPr lang="da-DK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b="1" i="1" dirty="0" smtClean="0"/>
              <a:t>Verify</a:t>
            </a:r>
            <a:r>
              <a:rPr lang="da-DK" b="1" dirty="0" smtClean="0"/>
              <a:t> </a:t>
            </a:r>
            <a:r>
              <a:rPr lang="da-DK" dirty="0" smtClean="0"/>
              <a:t>if </a:t>
            </a:r>
            <a:r>
              <a:rPr lang="da-DK" dirty="0"/>
              <a:t>k</a:t>
            </a:r>
            <a:r>
              <a:rPr lang="da-DK" baseline="-25000" dirty="0"/>
              <a:t>A</a:t>
            </a:r>
            <a:r>
              <a:rPr lang="da-DK" dirty="0"/>
              <a:t> </a:t>
            </a:r>
            <a:r>
              <a:rPr lang="da-DK" dirty="0" smtClean="0"/>
              <a:t>= k</a:t>
            </a:r>
            <a:r>
              <a:rPr lang="da-DK" baseline="-25000" dirty="0" smtClean="0"/>
              <a:t>B.</a:t>
            </a:r>
            <a:r>
              <a:rPr lang="da-DK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dirty="0" smtClean="0"/>
              <a:t>If so, they can use it as their shared encryption key to encrypt data, network packages, etc.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0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15"/>
    </mc:Choice>
    <mc:Fallback>
      <p:transition spd="slow" advTm="7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packages for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java.security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javax.crypto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1547812"/>
            <a:ext cx="8086725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75" y="4976813"/>
            <a:ext cx="6162675" cy="1200150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4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16"/>
    </mc:Choice>
    <mc:Fallback>
      <p:transition spd="slow" advTm="7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functions to generate</a:t>
            </a:r>
            <a:r>
              <a:rPr lang="en-US" dirty="0" smtClean="0"/>
              <a:t> Alice’s key pair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1592328"/>
            <a:ext cx="8777288" cy="51132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2525" y="3009900"/>
            <a:ext cx="3438525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591050" y="3238500"/>
            <a:ext cx="6953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72087" y="309776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Be aware that we use 2048 bits keys.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0" y="2571750"/>
            <a:ext cx="1514475" cy="4820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10475" y="2809875"/>
            <a:ext cx="6953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05800" y="1962197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We need to specify the </a:t>
            </a:r>
            <a:r>
              <a:rPr lang="en-US" b="1" i="1" dirty="0" err="1" smtClean="0">
                <a:solidFill>
                  <a:srgbClr val="C00000"/>
                </a:solidFill>
              </a:rPr>
              <a:t>KeyPairGenerator</a:t>
            </a:r>
            <a:r>
              <a:rPr lang="en-US" b="1" i="1" dirty="0" smtClean="0">
                <a:solidFill>
                  <a:srgbClr val="C00000"/>
                </a:solidFill>
              </a:rPr>
              <a:t> instance is used for </a:t>
            </a:r>
            <a:r>
              <a:rPr lang="en-US" b="1" i="1" dirty="0" err="1" smtClean="0">
                <a:solidFill>
                  <a:srgbClr val="C00000"/>
                </a:solidFill>
              </a:rPr>
              <a:t>Diffie</a:t>
            </a:r>
            <a:r>
              <a:rPr lang="en-US" b="1" i="1" dirty="0" smtClean="0">
                <a:solidFill>
                  <a:srgbClr val="C00000"/>
                </a:solidFill>
              </a:rPr>
              <a:t>-Hellman key exchange.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5799" y="5104361"/>
            <a:ext cx="3686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We need to initialize Alice’s </a:t>
            </a:r>
            <a:r>
              <a:rPr lang="en-US" b="1" i="1" dirty="0" err="1" smtClean="0">
                <a:solidFill>
                  <a:srgbClr val="C00000"/>
                </a:solidFill>
              </a:rPr>
              <a:t>KeyAgreement</a:t>
            </a:r>
            <a:r>
              <a:rPr lang="en-US" b="1" i="1" dirty="0" smtClean="0">
                <a:solidFill>
                  <a:srgbClr val="C00000"/>
                </a:solidFill>
              </a:rPr>
              <a:t>, so that Alice can agree Bob’s public key and generate the shared secret.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00"/>
    </mc:Choice>
    <mc:Fallback>
      <p:transition spd="slow" advTm="9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functions to generate Bob’s key pair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5"/>
          <a:srcRect b="1919"/>
          <a:stretch/>
        </p:blipFill>
        <p:spPr bwMode="auto">
          <a:xfrm>
            <a:off x="569324" y="1333472"/>
            <a:ext cx="6954598" cy="1944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17590" y="1791377"/>
            <a:ext cx="407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>
                <a:solidFill>
                  <a:srgbClr val="C00000"/>
                </a:solidFill>
              </a:rPr>
              <a:t>First, Bob needs to get the </a:t>
            </a:r>
            <a:r>
              <a:rPr lang="en-AU" b="1" i="1" dirty="0" err="1">
                <a:solidFill>
                  <a:srgbClr val="C00000"/>
                </a:solidFill>
              </a:rPr>
              <a:t>Diffie</a:t>
            </a:r>
            <a:r>
              <a:rPr lang="en-AU" b="1" i="1" dirty="0">
                <a:solidFill>
                  <a:srgbClr val="C00000"/>
                </a:solidFill>
              </a:rPr>
              <a:t>-Hellman parameters.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569324" y="3375204"/>
            <a:ext cx="7531067" cy="34827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69112" y="3687262"/>
            <a:ext cx="366408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AU" b="1" i="1" dirty="0">
                <a:solidFill>
                  <a:srgbClr val="C00000"/>
                </a:solidFill>
                <a:ea typeface="MS Mincho"/>
                <a:cs typeface="Times New Roman" panose="02020603050405020304" pitchFamily="18" charset="0"/>
              </a:rPr>
              <a:t>Afterwards, Bob generates his key pair. Unlike Alice, Bob uses DH parameters to initialize his key pair.</a:t>
            </a:r>
            <a:endParaRPr lang="en-US" b="1" i="1" dirty="0">
              <a:solidFill>
                <a:srgbClr val="C00000"/>
              </a:solidFill>
              <a:effectLst/>
              <a:ea typeface="MS Mincho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0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96"/>
    </mc:Choice>
    <mc:Fallback>
      <p:transition spd="slow" advTm="11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shared secret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8625" y="1791377"/>
            <a:ext cx="42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 smtClean="0">
                <a:solidFill>
                  <a:srgbClr val="C00000"/>
                </a:solidFill>
              </a:rPr>
              <a:t>Alice and Bob need to do Key Agreement.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9112" y="3687262"/>
            <a:ext cx="3664088" cy="991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AU" b="1" i="1" dirty="0" smtClean="0">
                <a:solidFill>
                  <a:srgbClr val="C00000"/>
                </a:solidFill>
                <a:ea typeface="MS Mincho"/>
                <a:cs typeface="Times New Roman" panose="02020603050405020304" pitchFamily="18" charset="0"/>
              </a:rPr>
              <a:t>Based on the agreed keys, Alice and Bob generate the shared secret.</a:t>
            </a:r>
            <a:endParaRPr lang="en-US" b="1" i="1" dirty="0">
              <a:solidFill>
                <a:srgbClr val="C00000"/>
              </a:solidFill>
              <a:effectLst/>
              <a:ea typeface="MS Mincho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825500" y="1532694"/>
            <a:ext cx="7077894" cy="168675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3332858"/>
            <a:ext cx="7099378" cy="3067942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1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12"/>
    </mc:Choice>
    <mc:Fallback>
      <p:transition spd="slow" advTm="11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 the keys as byte[] and Base64 String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83" y="1504949"/>
            <a:ext cx="8263967" cy="19937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0147" y="1690688"/>
            <a:ext cx="423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 smtClean="0">
                <a:solidFill>
                  <a:srgbClr val="C00000"/>
                </a:solidFill>
              </a:rPr>
              <a:t>Originally, Alice’s key pair is two objects in </a:t>
            </a:r>
            <a:r>
              <a:rPr lang="en-AU" b="1" i="1" dirty="0" err="1" smtClean="0">
                <a:solidFill>
                  <a:srgbClr val="C00000"/>
                </a:solidFill>
              </a:rPr>
              <a:t>PublicKey</a:t>
            </a:r>
            <a:r>
              <a:rPr lang="en-AU" b="1" i="1" dirty="0" smtClean="0">
                <a:solidFill>
                  <a:srgbClr val="C00000"/>
                </a:solidFill>
              </a:rPr>
              <a:t> and </a:t>
            </a:r>
            <a:r>
              <a:rPr lang="en-AU" b="1" i="1" dirty="0" err="1" smtClean="0">
                <a:solidFill>
                  <a:srgbClr val="C00000"/>
                </a:solidFill>
              </a:rPr>
              <a:t>PrivateKey</a:t>
            </a:r>
            <a:r>
              <a:rPr lang="en-AU" b="1" i="1" dirty="0" smtClean="0">
                <a:solidFill>
                  <a:srgbClr val="C00000"/>
                </a:solidFill>
              </a:rPr>
              <a:t> formats.</a:t>
            </a:r>
          </a:p>
          <a:p>
            <a:r>
              <a:rPr lang="en-AU" b="1" i="1" dirty="0" smtClean="0">
                <a:solidFill>
                  <a:srgbClr val="C00000"/>
                </a:solidFill>
              </a:rPr>
              <a:t>We need to convert them to </a:t>
            </a:r>
            <a:r>
              <a:rPr lang="en-AU" b="1" i="1" smtClean="0">
                <a:solidFill>
                  <a:srgbClr val="C00000"/>
                </a:solidFill>
              </a:rPr>
              <a:t>byte arrays.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15037"/>
            <a:ext cx="8791575" cy="8469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96947" y="5099697"/>
            <a:ext cx="423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 smtClean="0">
                <a:solidFill>
                  <a:srgbClr val="C00000"/>
                </a:solidFill>
              </a:rPr>
              <a:t>To print out the byte array, we can encode the array as a String in Base64 format, or other formats as you may choose.  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1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62"/>
    </mc:Choice>
    <mc:Fallback>
      <p:transition spd="slow" advTm="11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429</Words>
  <Application>Microsoft Office PowerPoint</Application>
  <PresentationFormat>Widescreen</PresentationFormat>
  <Paragraphs>67</Paragraphs>
  <Slides>8</Slides>
  <Notes>8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Mincho</vt:lpstr>
      <vt:lpstr>Arial</vt:lpstr>
      <vt:lpstr>Calibri</vt:lpstr>
      <vt:lpstr>Calibri Light</vt:lpstr>
      <vt:lpstr>Times New Roman</vt:lpstr>
      <vt:lpstr>Office Theme</vt:lpstr>
      <vt:lpstr>Diffie-Hellman Key Exchange</vt:lpstr>
      <vt:lpstr>Protocol overview</vt:lpstr>
      <vt:lpstr>Implementation overview</vt:lpstr>
      <vt:lpstr>Java packages for key generation</vt:lpstr>
      <vt:lpstr>Atomic functions to generate Alice’s key pair</vt:lpstr>
      <vt:lpstr>Atomic functions to generate Bob’s key pair </vt:lpstr>
      <vt:lpstr>Generating the shared secret</vt:lpstr>
      <vt:lpstr>Encode the keys as byte[] and Base64 String</vt:lpstr>
    </vt:vector>
  </TitlesOfParts>
  <Company>RMIT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Xiaoning Liu</dc:creator>
  <cp:lastModifiedBy>Xiaoning Liu</cp:lastModifiedBy>
  <cp:revision>68</cp:revision>
  <dcterms:created xsi:type="dcterms:W3CDTF">2019-08-23T02:48:36Z</dcterms:created>
  <dcterms:modified xsi:type="dcterms:W3CDTF">2019-09-12T00:59:53Z</dcterms:modified>
</cp:coreProperties>
</file>