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57" r:id="rId2"/>
    <p:sldId id="558" r:id="rId3"/>
    <p:sldId id="560" r:id="rId4"/>
    <p:sldId id="561" r:id="rId5"/>
    <p:sldId id="563" r:id="rId6"/>
    <p:sldId id="564" r:id="rId7"/>
    <p:sldId id="565" r:id="rId8"/>
    <p:sldId id="567" r:id="rId9"/>
    <p:sldId id="569" r:id="rId10"/>
    <p:sldId id="571" r:id="rId11"/>
  </p:sldIdLst>
  <p:sldSz cx="9144000" cy="6858000" type="screen4x3"/>
  <p:notesSz cx="7086600" cy="10223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3" autoAdjust="0"/>
    <p:restoredTop sz="91905" autoAdjust="0"/>
  </p:normalViewPr>
  <p:slideViewPr>
    <p:cSldViewPr>
      <p:cViewPr varScale="1">
        <p:scale>
          <a:sx n="117" d="100"/>
          <a:sy n="117" d="100"/>
        </p:scale>
        <p:origin x="1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6" tIns="47458" rIns="94916" bIns="47458" numCol="1" anchor="t" anchorCtr="0" compatLnSpc="1">
            <a:prstTxWarp prst="textNoShape">
              <a:avLst/>
            </a:prstTxWarp>
          </a:bodyPr>
          <a:lstStyle>
            <a:lvl1pPr algn="l" defTabSz="949325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18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6" tIns="47458" rIns="94916" bIns="47458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6" tIns="47458" rIns="94916" bIns="47458" numCol="1" anchor="b" anchorCtr="0" compatLnSpc="1">
            <a:prstTxWarp prst="textNoShape">
              <a:avLst/>
            </a:prstTxWarp>
          </a:bodyPr>
          <a:lstStyle>
            <a:lvl1pPr algn="l" defTabSz="949325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12325"/>
            <a:ext cx="30718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6" tIns="47458" rIns="94916" bIns="47458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fld id="{4A0655FA-7A79-4BCE-835D-0C07B206E3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28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2E548-7D5A-4CA1-B95E-4134D26561B0}" type="datetimeFigureOut">
              <a:rPr lang="en-AU" smtClean="0"/>
              <a:pPr/>
              <a:t>29/8/19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7CE5-2968-4544-8100-ECEA896565E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98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7CE5-2968-4544-8100-ECEA896565E3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71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11269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27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64CF6B9-38FD-4E97-A8E2-77D21D01C6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593D0-1E1A-4440-93DC-F7AE9D2620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D1747-6934-44D3-84E6-85AB3008D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9EF53-3BA1-4933-B770-59224963A1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2A282-EAAD-4D8F-AAA6-AF0D234609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238A4-B303-4D94-BB34-B11D598C2B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6AA21-B5B9-4795-9C1E-86ED0CA14E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A1F7F-976A-4753-8466-D78722B4A3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9CBE4-9D46-464B-B575-E153370C0F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59CE-5E84-4946-BF83-025E55BA9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1359-9533-44EC-9333-B70B72A8CA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14166" t="5554" r="835" b="77779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026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1024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244" name="Rectangle 1028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10245" name="Picture 1029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46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8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49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50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1096F2-27FB-4E76-A99A-64CCA816994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28800" y="1066800"/>
            <a:ext cx="7315200" cy="2116138"/>
          </a:xfrm>
        </p:spPr>
        <p:txBody>
          <a:bodyPr/>
          <a:lstStyle/>
          <a:p>
            <a:pPr algn="ctr"/>
            <a:r>
              <a:rPr lang="en-US" sz="4000" b="1" dirty="0">
                <a:latin typeface="Comic Sans MS" pitchFamily="66" charset="0"/>
              </a:rPr>
              <a:t>Part Three: </a:t>
            </a:r>
            <a:br>
              <a:rPr lang="en-US" sz="4000" b="1" dirty="0">
                <a:latin typeface="Comic Sans MS" pitchFamily="66" charset="0"/>
              </a:rPr>
            </a:br>
            <a:r>
              <a:rPr lang="en-US" sz="4000" b="1" dirty="0">
                <a:latin typeface="Comic Sans MS" pitchFamily="66" charset="0"/>
              </a:rPr>
              <a:t>Cloud Security Practices</a:t>
            </a:r>
            <a:endParaRPr lang="en-AU" sz="4000" b="1" dirty="0">
              <a:latin typeface="Comic Sans MS" pitchFamily="66" charset="0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00400"/>
            <a:ext cx="7232650" cy="2743200"/>
          </a:xfrm>
        </p:spPr>
        <p:txBody>
          <a:bodyPr/>
          <a:lstStyle/>
          <a:p>
            <a:pPr algn="ctr"/>
            <a:r>
              <a:rPr lang="en-AU" b="1" dirty="0">
                <a:latin typeface="Comic Sans MS" pitchFamily="66" charset="0"/>
              </a:rPr>
              <a:t>Chapter 3.1</a:t>
            </a:r>
          </a:p>
          <a:p>
            <a:pPr algn="ctr"/>
            <a:r>
              <a:rPr lang="en-AU" b="1" dirty="0">
                <a:latin typeface="Comic Sans MS" pitchFamily="66" charset="0"/>
              </a:rPr>
              <a:t>Key Management</a:t>
            </a:r>
          </a:p>
        </p:txBody>
      </p:sp>
    </p:spTree>
    <p:extLst>
      <p:ext uri="{BB962C8B-B14F-4D97-AF65-F5344CB8AC3E}">
        <p14:creationId xmlns:p14="http://schemas.microsoft.com/office/powerpoint/2010/main" val="110248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137" y="146866"/>
            <a:ext cx="7549344" cy="1371600"/>
          </a:xfrm>
        </p:spPr>
        <p:txBody>
          <a:bodyPr/>
          <a:lstStyle/>
          <a:p>
            <a:r>
              <a:rPr lang="en-US" dirty="0"/>
              <a:t>Man-in-the-middle Attack</a:t>
            </a:r>
            <a:endParaRPr lang="en-US" sz="2400" dirty="0"/>
          </a:p>
        </p:txBody>
      </p:sp>
      <p:sp>
        <p:nvSpPr>
          <p:cNvPr id="281605" name="Line 5"/>
          <p:cNvSpPr>
            <a:spLocks noChangeShapeType="1"/>
          </p:cNvSpPr>
          <p:nvPr/>
        </p:nvSpPr>
        <p:spPr bwMode="auto">
          <a:xfrm>
            <a:off x="1668016" y="308992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5249416" y="308992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 flipH="1">
            <a:off x="5249416" y="415672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 flipH="1">
            <a:off x="1668016" y="415672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1619672" y="3573016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B,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b</a:t>
            </a:r>
            <a:r>
              <a:rPr lang="en-US" sz="2800" baseline="30000" dirty="0">
                <a:latin typeface="Comic Sans MS" pitchFamily="66" charset="0"/>
              </a:rPr>
              <a:t>’</a:t>
            </a:r>
            <a:r>
              <a:rPr lang="en-US" sz="2800" dirty="0">
                <a:latin typeface="Comic Sans MS" pitchFamily="66" charset="0"/>
              </a:rPr>
              <a:t> 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2123728" y="2420888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A,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a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5724128" y="2420888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A,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a</a:t>
            </a:r>
            <a:r>
              <a:rPr lang="en-US" sz="2800" baseline="30000" dirty="0">
                <a:latin typeface="Comic Sans MS" pitchFamily="66" charset="0"/>
              </a:rPr>
              <a:t>’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5148064" y="3573016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B,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b</a:t>
            </a:r>
            <a:r>
              <a:rPr lang="en-US" sz="2800" dirty="0">
                <a:latin typeface="Comic Sans MS" pitchFamily="66" charset="0"/>
              </a:rPr>
              <a:t> 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1115616" y="3284984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 dirty="0">
                <a:latin typeface="Comic Sans MS" pitchFamily="66" charset="0"/>
              </a:rPr>
              <a:t>A</a:t>
            </a: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8244408" y="3284984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4716016" y="248032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>
                <a:latin typeface="Comic Sans MS" pitchFamily="66" charset="0"/>
              </a:rPr>
              <a:t>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91816" y="4977946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g</a:t>
            </a:r>
            <a:r>
              <a:rPr lang="en-US" sz="2800" baseline="30000" dirty="0">
                <a:latin typeface="Comic Sans MS" pitchFamily="66" charset="0"/>
              </a:rPr>
              <a:t>ab’</a:t>
            </a:r>
            <a:r>
              <a:rPr lang="en-US" sz="2800" dirty="0">
                <a:latin typeface="Comic Sans MS" pitchFamily="66" charset="0"/>
              </a:rPr>
              <a:t>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860032" y="5122693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a’b</a:t>
            </a:r>
            <a:r>
              <a:rPr lang="en-US" sz="2800" dirty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0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8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8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500"/>
                                        <p:tgtEl>
                                          <p:spTgt spid="28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nimBg="1"/>
      <p:bldP spid="281606" grpId="0" animBg="1"/>
      <p:bldP spid="281609" grpId="0" animBg="1"/>
      <p:bldP spid="281610" grpId="0" animBg="1"/>
      <p:bldP spid="281611" grpId="0"/>
      <p:bldP spid="281612" grpId="0"/>
      <p:bldP spid="281613" grpId="0" build="allAtOnce"/>
      <p:bldP spid="281614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5616" y="1844824"/>
            <a:ext cx="7920880" cy="4114800"/>
          </a:xfrm>
        </p:spPr>
        <p:txBody>
          <a:bodyPr/>
          <a:lstStyle/>
          <a:p>
            <a:r>
              <a:rPr lang="en-US" altLang="x-none" sz="2700" dirty="0"/>
              <a:t>Discovered by Whitfield </a:t>
            </a:r>
            <a:r>
              <a:rPr lang="en-US" altLang="x-none" sz="2700" dirty="0" err="1"/>
              <a:t>Diffie</a:t>
            </a:r>
            <a:r>
              <a:rPr lang="en-US" altLang="x-none" sz="2700" dirty="0"/>
              <a:t> and Martin Hellman</a:t>
            </a:r>
          </a:p>
          <a:p>
            <a:pPr lvl="1"/>
            <a:r>
              <a:rPr lang="en-US" altLang="x-none" sz="2400" dirty="0"/>
              <a:t>“New Directions in Cryptography”</a:t>
            </a:r>
          </a:p>
          <a:p>
            <a:pPr lvl="1"/>
            <a:endParaRPr lang="en-US" altLang="x-none" sz="2400" dirty="0"/>
          </a:p>
          <a:p>
            <a:r>
              <a:rPr lang="en-US" altLang="x-none" sz="2700" dirty="0" err="1"/>
              <a:t>Diffie</a:t>
            </a:r>
            <a:r>
              <a:rPr lang="en-US" altLang="x-none" sz="2700" dirty="0"/>
              <a:t>-Hellman key agreement protocol</a:t>
            </a:r>
          </a:p>
          <a:p>
            <a:pPr lvl="1"/>
            <a:r>
              <a:rPr lang="en-US" altLang="x-none" sz="2400" dirty="0"/>
              <a:t>Exponential key agreement</a:t>
            </a:r>
          </a:p>
          <a:p>
            <a:pPr lvl="1"/>
            <a:r>
              <a:rPr lang="en-US" altLang="x-none" sz="2400" dirty="0"/>
              <a:t>Allows two users to exchange a secret key</a:t>
            </a:r>
          </a:p>
          <a:p>
            <a:pPr lvl="1"/>
            <a:r>
              <a:rPr lang="en-US" altLang="x-none" sz="2400" dirty="0"/>
              <a:t>Requires no prior secrets</a:t>
            </a:r>
          </a:p>
          <a:p>
            <a:pPr lvl="1"/>
            <a:r>
              <a:rPr lang="en-US" altLang="x-none" sz="2400" dirty="0"/>
              <a:t>Real-time over an untrusted network</a:t>
            </a:r>
          </a:p>
          <a:p>
            <a:pPr lvl="1"/>
            <a:endParaRPr lang="en-US" altLang="x-none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15616" y="404664"/>
            <a:ext cx="7772400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x-none" b="1" kern="0" dirty="0" err="1"/>
              <a:t>Diffie</a:t>
            </a:r>
            <a:r>
              <a:rPr lang="en-US" altLang="x-none" b="1" kern="0" dirty="0"/>
              <a:t>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13419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Introduction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484784"/>
            <a:ext cx="7772400" cy="3240360"/>
          </a:xfrm>
        </p:spPr>
        <p:txBody>
          <a:bodyPr/>
          <a:lstStyle/>
          <a:p>
            <a:r>
              <a:rPr lang="en-US" altLang="x-none" sz="2800" dirty="0"/>
              <a:t>Based on the difficulty of computing discrete logarithms of large numbers.</a:t>
            </a:r>
          </a:p>
          <a:p>
            <a:endParaRPr lang="en-US" altLang="x-none" sz="2800" dirty="0">
              <a:solidFill>
                <a:srgbClr val="FF3300"/>
              </a:solidFill>
            </a:endParaRPr>
          </a:p>
          <a:p>
            <a:r>
              <a:rPr lang="en-US" altLang="x-none" sz="2800" dirty="0"/>
              <a:t>Requires two large numbers, one prime (P), and (G), a primitive root of P</a:t>
            </a:r>
          </a:p>
        </p:txBody>
      </p:sp>
    </p:spTree>
    <p:extLst>
      <p:ext uri="{BB962C8B-B14F-4D97-AF65-F5344CB8AC3E}">
        <p14:creationId xmlns:p14="http://schemas.microsoft.com/office/powerpoint/2010/main" val="123838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Implementation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800"/>
              <a:t>P and G are both publicly available numbers</a:t>
            </a:r>
          </a:p>
          <a:p>
            <a:pPr lvl="1"/>
            <a:r>
              <a:rPr lang="en-US" altLang="x-none"/>
              <a:t>P is at least 512 bits</a:t>
            </a:r>
          </a:p>
          <a:p>
            <a:r>
              <a:rPr lang="en-US" altLang="x-none" sz="2800"/>
              <a:t>Users pick private values a and b</a:t>
            </a:r>
          </a:p>
          <a:p>
            <a:r>
              <a:rPr lang="en-US" altLang="x-none" sz="2800"/>
              <a:t>Compute public values</a:t>
            </a:r>
          </a:p>
          <a:p>
            <a:pPr lvl="1"/>
            <a:r>
              <a:rPr lang="en-US" altLang="x-none"/>
              <a:t>x = g</a:t>
            </a:r>
            <a:r>
              <a:rPr lang="en-US" altLang="x-none" baseline="30000"/>
              <a:t>a </a:t>
            </a:r>
            <a:r>
              <a:rPr lang="en-US" altLang="x-none"/>
              <a:t>mod p</a:t>
            </a:r>
          </a:p>
          <a:p>
            <a:pPr lvl="1"/>
            <a:r>
              <a:rPr lang="en-US" altLang="x-none"/>
              <a:t>y = g</a:t>
            </a:r>
            <a:r>
              <a:rPr lang="en-US" altLang="x-none" baseline="30000"/>
              <a:t>b </a:t>
            </a:r>
            <a:r>
              <a:rPr lang="en-US" altLang="x-none"/>
              <a:t>mod p</a:t>
            </a:r>
          </a:p>
          <a:p>
            <a:r>
              <a:rPr lang="en-US" altLang="x-none" sz="2800"/>
              <a:t>Public values x and y are exchanged</a:t>
            </a:r>
          </a:p>
          <a:p>
            <a:pPr lvl="1"/>
            <a:endParaRPr lang="en-US" altLang="x-none">
              <a:solidFill>
                <a:srgbClr val="FFFFFF"/>
              </a:solidFill>
            </a:endParaRP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62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800" dirty="0"/>
              <a:t>Compute</a:t>
            </a:r>
            <a:r>
              <a:rPr lang="en-US" altLang="x-none" sz="2800" b="1" dirty="0">
                <a:solidFill>
                  <a:srgbClr val="FFFFFF"/>
                </a:solidFill>
              </a:rPr>
              <a:t> </a:t>
            </a:r>
            <a:r>
              <a:rPr lang="en-US" altLang="x-none" sz="2800" dirty="0"/>
              <a:t>shared, private key</a:t>
            </a:r>
          </a:p>
          <a:p>
            <a:pPr lvl="1"/>
            <a:r>
              <a:rPr lang="en-US" altLang="x-none" dirty="0" err="1"/>
              <a:t>k</a:t>
            </a:r>
            <a:r>
              <a:rPr lang="en-US" altLang="x-none" baseline="-25000" dirty="0" err="1"/>
              <a:t>a</a:t>
            </a:r>
            <a:r>
              <a:rPr lang="en-US" altLang="x-none" dirty="0"/>
              <a:t> = </a:t>
            </a:r>
            <a:r>
              <a:rPr lang="en-US" altLang="x-none" dirty="0" err="1"/>
              <a:t>y</a:t>
            </a:r>
            <a:r>
              <a:rPr lang="en-US" altLang="x-none" baseline="30000" dirty="0" err="1"/>
              <a:t>a</a:t>
            </a:r>
            <a:r>
              <a:rPr lang="en-US" altLang="x-none" dirty="0"/>
              <a:t> mod p</a:t>
            </a:r>
          </a:p>
          <a:p>
            <a:pPr lvl="1"/>
            <a:r>
              <a:rPr lang="en-US" altLang="x-none" dirty="0"/>
              <a:t>k</a:t>
            </a:r>
            <a:r>
              <a:rPr lang="en-US" altLang="x-none" baseline="-25000" dirty="0"/>
              <a:t>b</a:t>
            </a:r>
            <a:r>
              <a:rPr lang="en-US" altLang="x-none" dirty="0"/>
              <a:t> = </a:t>
            </a:r>
            <a:r>
              <a:rPr lang="en-US" altLang="x-none" dirty="0" err="1"/>
              <a:t>x</a:t>
            </a:r>
            <a:r>
              <a:rPr lang="en-US" altLang="x-none" baseline="30000" dirty="0" err="1"/>
              <a:t>b</a:t>
            </a:r>
            <a:r>
              <a:rPr lang="en-US" altLang="x-none" dirty="0"/>
              <a:t> mod p</a:t>
            </a:r>
          </a:p>
          <a:p>
            <a:pPr lvl="1"/>
            <a:endParaRPr lang="en-US" altLang="x-none" dirty="0"/>
          </a:p>
          <a:p>
            <a:r>
              <a:rPr lang="en-US" altLang="x-none" sz="2800" dirty="0"/>
              <a:t>Algebraically it can be shown that </a:t>
            </a:r>
            <a:r>
              <a:rPr lang="en-US" altLang="x-none" sz="2800" dirty="0" err="1"/>
              <a:t>k</a:t>
            </a:r>
            <a:r>
              <a:rPr lang="en-US" altLang="x-none" sz="2800" baseline="-25000" dirty="0" err="1"/>
              <a:t>a</a:t>
            </a:r>
            <a:r>
              <a:rPr lang="en-US" altLang="x-none" sz="2800" dirty="0"/>
              <a:t> = k</a:t>
            </a:r>
            <a:r>
              <a:rPr lang="en-US" altLang="x-none" sz="2800" baseline="-25000" dirty="0"/>
              <a:t>b</a:t>
            </a:r>
            <a:r>
              <a:rPr lang="en-US" altLang="x-none" sz="2800" dirty="0"/>
              <a:t>=g</a:t>
            </a:r>
            <a:r>
              <a:rPr lang="en-US" altLang="x-none" sz="2800" baseline="30000" dirty="0"/>
              <a:t>ab</a:t>
            </a:r>
            <a:r>
              <a:rPr lang="en-US" altLang="x-none" sz="2800" dirty="0"/>
              <a:t> </a:t>
            </a:r>
          </a:p>
          <a:p>
            <a:pPr lvl="1"/>
            <a:r>
              <a:rPr lang="en-US" altLang="x-none" dirty="0"/>
              <a:t>Users now have a symmetric secret key to encrypt</a:t>
            </a:r>
          </a:p>
          <a:p>
            <a:pPr lvl="1"/>
            <a:endParaRPr lang="en-US" altLang="x-none" dirty="0"/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4124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Implementation</a:t>
            </a:r>
          </a:p>
        </p:txBody>
      </p:sp>
      <p:pic>
        <p:nvPicPr>
          <p:cNvPr id="34820" name="Picture 4" descr="C:\Documents and Settings\rlochrid\Desktop\diffie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6270625" cy="43894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34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28800"/>
            <a:ext cx="7772400" cy="4114800"/>
          </a:xfrm>
        </p:spPr>
        <p:txBody>
          <a:bodyPr/>
          <a:lstStyle/>
          <a:p>
            <a:r>
              <a:rPr lang="en-US" altLang="x-none"/>
              <a:t>Two Internet users, Alice and Bob wish to have a secure conversation.  </a:t>
            </a:r>
          </a:p>
          <a:p>
            <a:pPr lvl="1"/>
            <a:r>
              <a:rPr lang="en-US" altLang="x-none" dirty="0"/>
              <a:t>They decide to use the </a:t>
            </a:r>
            <a:r>
              <a:rPr lang="en-US" altLang="x-none" dirty="0" err="1"/>
              <a:t>Diffie</a:t>
            </a:r>
            <a:r>
              <a:rPr lang="en-US" altLang="x-none" dirty="0"/>
              <a:t>-Hellman protocol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67073"/>
              </p:ext>
            </p:extLst>
          </p:nvPr>
        </p:nvGraphicFramePr>
        <p:xfrm>
          <a:off x="1187624" y="3665850"/>
          <a:ext cx="7918276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Photo Editor Photo" r:id="rId3" imgW="5714286" imgH="1162212" progId="MSPhotoEd.3">
                  <p:embed/>
                </p:oleObj>
              </mc:Choice>
              <mc:Fallback>
                <p:oleObj name="Photo Editor Photo" r:id="rId3" imgW="5714286" imgH="116221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665850"/>
                        <a:ext cx="7918276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03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772400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Alice and Bob get public numbers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 = 23,  G = 9</a:t>
            </a:r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Alice and Bob compute public values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X  =  9</a:t>
            </a:r>
            <a:r>
              <a:rPr lang="en-US" altLang="x-none" baseline="30000" dirty="0"/>
              <a:t>4</a:t>
            </a:r>
            <a:r>
              <a:rPr lang="en-US" altLang="x-none" dirty="0"/>
              <a:t> mod 23 =  6561 mod 23  =  6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Y  =  9</a:t>
            </a:r>
            <a:r>
              <a:rPr lang="en-US" altLang="x-none" baseline="30000" dirty="0"/>
              <a:t>3 </a:t>
            </a:r>
            <a:r>
              <a:rPr lang="en-US" altLang="x-none" dirty="0"/>
              <a:t>mod 23</a:t>
            </a:r>
            <a:r>
              <a:rPr lang="en-US" altLang="x-none" baseline="30000" dirty="0"/>
              <a:t>  </a:t>
            </a:r>
            <a:r>
              <a:rPr lang="en-US" altLang="x-none" dirty="0"/>
              <a:t>=  729 mod 23    =  16</a:t>
            </a:r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Alice and Bob exchange public numbers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Alice and Bob compute </a:t>
            </a:r>
            <a:r>
              <a:rPr lang="en-US" altLang="x-none" dirty="0" err="1"/>
              <a:t>k</a:t>
            </a:r>
            <a:r>
              <a:rPr lang="en-US" altLang="x-none" baseline="-25000" dirty="0" err="1"/>
              <a:t>a</a:t>
            </a:r>
            <a:r>
              <a:rPr lang="en-US" altLang="x-none" dirty="0"/>
              <a:t>=k</a:t>
            </a:r>
            <a:r>
              <a:rPr lang="en-US" altLang="x-none" baseline="-25000" dirty="0"/>
              <a:t>b</a:t>
            </a:r>
            <a:r>
              <a:rPr lang="en-US" altLang="x-none" dirty="0"/>
              <a:t>=16</a:t>
            </a:r>
            <a:r>
              <a:rPr lang="en-US" altLang="x-none" baseline="30000" dirty="0"/>
              <a:t>4</a:t>
            </a:r>
            <a:r>
              <a:rPr lang="en-US" altLang="x-none" dirty="0"/>
              <a:t>=6</a:t>
            </a:r>
            <a:r>
              <a:rPr lang="en-US" altLang="x-none" baseline="30000" dirty="0"/>
              <a:t>3</a:t>
            </a:r>
            <a:r>
              <a:rPr lang="en-US" altLang="x-none" dirty="0"/>
              <a:t>=9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8720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Applications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772400" cy="4114800"/>
          </a:xfrm>
        </p:spPr>
        <p:txBody>
          <a:bodyPr/>
          <a:lstStyle/>
          <a:p>
            <a:r>
              <a:rPr lang="en-US" altLang="x-none" dirty="0" err="1"/>
              <a:t>Diffie</a:t>
            </a:r>
            <a:r>
              <a:rPr lang="en-US" altLang="x-none" dirty="0"/>
              <a:t>-Hellman is currently used in many protocols, namely:</a:t>
            </a:r>
          </a:p>
          <a:p>
            <a:pPr lvl="1"/>
            <a:r>
              <a:rPr lang="en-US" altLang="x-none" dirty="0"/>
              <a:t>Secure Sockets Layer (SSL)/Transport Layer Security (TLS)</a:t>
            </a:r>
          </a:p>
          <a:p>
            <a:pPr lvl="1"/>
            <a:r>
              <a:rPr lang="en-US" altLang="x-none" dirty="0"/>
              <a:t>Secure Shell (SSH)</a:t>
            </a:r>
          </a:p>
          <a:p>
            <a:pPr lvl="1"/>
            <a:r>
              <a:rPr lang="en-US" altLang="x-none" dirty="0"/>
              <a:t>Internet Protocol Security (</a:t>
            </a:r>
            <a:r>
              <a:rPr lang="en-US" altLang="x-none" dirty="0" err="1"/>
              <a:t>IPSec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10059415"/>
      </p:ext>
    </p:extLst>
  </p:cSld>
  <p:clrMapOvr>
    <a:masterClrMapping/>
  </p:clrMapOvr>
</p:sld>
</file>

<file path=ppt/theme/theme1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5555</TotalTime>
  <Words>301</Words>
  <Application>Microsoft Macintosh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Comic Sans MS</vt:lpstr>
      <vt:lpstr>Symbol</vt:lpstr>
      <vt:lpstr>Times New Roman</vt:lpstr>
      <vt:lpstr>Lock And Key</vt:lpstr>
      <vt:lpstr>Photo Editor Photo</vt:lpstr>
      <vt:lpstr>Part Three:  Cloud Security Practices</vt:lpstr>
      <vt:lpstr>PowerPoint Presentation</vt:lpstr>
      <vt:lpstr>Introduction</vt:lpstr>
      <vt:lpstr>Implementation</vt:lpstr>
      <vt:lpstr>Implementation</vt:lpstr>
      <vt:lpstr>Implementation</vt:lpstr>
      <vt:lpstr>Example</vt:lpstr>
      <vt:lpstr>Example</vt:lpstr>
      <vt:lpstr>Applications</vt:lpstr>
      <vt:lpstr>Man-in-the-middle Attack</vt:lpstr>
    </vt:vector>
  </TitlesOfParts>
  <Company>Nanyang Tech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Commerce Technology (remainder parts)  Lectured by  Dr.Yi Xun E-mail: exyi@ntu.edu.sg Office: S4-A3-36</dc:title>
  <dc:creator>School of EEE</dc:creator>
  <cp:lastModifiedBy>Xun Yi</cp:lastModifiedBy>
  <cp:revision>196</cp:revision>
  <dcterms:created xsi:type="dcterms:W3CDTF">2001-01-28T23:22:07Z</dcterms:created>
  <dcterms:modified xsi:type="dcterms:W3CDTF">2019-08-29T03:52:07Z</dcterms:modified>
</cp:coreProperties>
</file>