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9" r:id="rId7"/>
    <p:sldId id="260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FB5A-D981-4482-8CBD-476AED5285C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2F65-2BD8-42D2-9F32-53341BAC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altLang="zh-CN" dirty="0" smtClean="0"/>
              <a:t>erberos network authentication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Kerberos is a network authentication protocol,</a:t>
            </a:r>
          </a:p>
          <a:p>
            <a:pPr lvl="1"/>
            <a:r>
              <a:rPr lang="en-AU" dirty="0" smtClean="0"/>
              <a:t>Provides reliable authentication over open and insecure network.</a:t>
            </a:r>
          </a:p>
          <a:p>
            <a:r>
              <a:rPr lang="en-AU" dirty="0" smtClean="0"/>
              <a:t>Use secret-key cryptography, </a:t>
            </a:r>
          </a:p>
          <a:p>
            <a:pPr lvl="1"/>
            <a:r>
              <a:rPr lang="en-AU" dirty="0"/>
              <a:t>e</a:t>
            </a:r>
            <a:r>
              <a:rPr lang="en-AU" dirty="0" smtClean="0"/>
              <a:t>.g., AES;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client can prove its identity to a server (and vice versa</a:t>
            </a:r>
            <a:r>
              <a:rPr lang="en-AU" dirty="0" smtClean="0"/>
              <a:t>).</a:t>
            </a:r>
          </a:p>
          <a:p>
            <a:pPr lvl="1"/>
            <a:r>
              <a:rPr lang="en-AU" dirty="0" smtClean="0"/>
              <a:t>Afterwards, encrypt all of their communications to assure privacy and data integrity as they go about their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91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{K</a:t>
            </a:r>
            <a:r>
              <a:rPr lang="en-US" sz="2000" baseline="-25000" dirty="0"/>
              <a:t>C,TGS</a:t>
            </a:r>
            <a:r>
              <a:rPr lang="en-US" sz="2000" dirty="0"/>
              <a:t>, TGS}K</a:t>
            </a:r>
            <a:r>
              <a:rPr lang="en-US" sz="2000" baseline="-25000" dirty="0"/>
              <a:t>C</a:t>
            </a:r>
            <a:r>
              <a:rPr lang="en-US" sz="2000" dirty="0" smtClean="0"/>
              <a:t>= {</a:t>
            </a:r>
            <a:r>
              <a:rPr lang="en-AU" sz="2000" dirty="0"/>
              <a:t>0123456712345678234567893456789a0123456712345678234567893456789a0100</a:t>
            </a:r>
            <a:r>
              <a:rPr lang="en-US" sz="2000" dirty="0" smtClean="0"/>
              <a:t>}K</a:t>
            </a:r>
            <a:r>
              <a:rPr lang="en-US" sz="2000" baseline="-25000" dirty="0" smtClean="0"/>
              <a:t>C</a:t>
            </a:r>
            <a:endParaRPr lang="en-US" sz="2000" dirty="0"/>
          </a:p>
          <a:p>
            <a:r>
              <a:rPr lang="en-US" sz="2000" dirty="0" smtClean="0"/>
              <a:t>=</a:t>
            </a:r>
            <a:r>
              <a:rPr lang="en-AU" sz="2000" dirty="0" smtClean="0"/>
              <a:t>xaIMFXLB9LIXpwaf2YRiSakN7J3zfUyZb/ejreYgnCJ8Gd16es1PybDnehWz190tv9ii5rLvjhw9wP7dlVkruitM1wzlvXUcgOOmMtrmbFk</a:t>
            </a:r>
            <a:r>
              <a:rPr lang="en-AU" sz="2000" dirty="0"/>
              <a:t>=}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42" y="2688480"/>
            <a:ext cx="9287482" cy="4023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4142" y="2688480"/>
            <a:ext cx="8172393" cy="9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04106" y="2880778"/>
            <a:ext cx="450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i="1" baseline="-25000" dirty="0">
                <a:solidFill>
                  <a:srgbClr val="FF0000"/>
                </a:solidFill>
              </a:rPr>
              <a:t>C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4807" y="4716655"/>
            <a:ext cx="4600229" cy="9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201" y="4876171"/>
            <a:ext cx="1451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i="1" baseline="-25000" dirty="0">
                <a:solidFill>
                  <a:srgbClr val="FF0000"/>
                </a:solidFill>
              </a:rPr>
              <a:t>C,TGS</a:t>
            </a:r>
            <a:r>
              <a:rPr lang="en-US" sz="2400" b="1" i="1" dirty="0">
                <a:solidFill>
                  <a:srgbClr val="FF0000"/>
                </a:solidFill>
              </a:rPr>
              <a:t>, TGS</a:t>
            </a:r>
          </a:p>
        </p:txBody>
      </p:sp>
    </p:spTree>
    <p:extLst>
      <p:ext uri="{BB962C8B-B14F-4D97-AF65-F5344CB8AC3E}">
        <p14:creationId xmlns:p14="http://schemas.microsoft.com/office/powerpoint/2010/main" val="42911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Phases Kerberos </a:t>
            </a:r>
            <a:r>
              <a:rPr lang="en-AU" dirty="0" smtClean="0"/>
              <a:t>protocol</a:t>
            </a:r>
            <a:endParaRPr lang="en-US" dirty="0"/>
          </a:p>
        </p:txBody>
      </p:sp>
      <p:pic>
        <p:nvPicPr>
          <p:cNvPr id="3" name="Picture 2" descr="C:\rmit\googledrive\INTE2401\lab\lab8\kerberos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9" y="1484713"/>
            <a:ext cx="6886155" cy="500422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182998" y="1586430"/>
            <a:ext cx="46491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Three phases: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FF0000"/>
                </a:solidFill>
              </a:rPr>
              <a:t>Phase 1</a:t>
            </a:r>
          </a:p>
          <a:p>
            <a:pPr lvl="1"/>
            <a:r>
              <a:rPr lang="en-US" dirty="0"/>
              <a:t>client gets a Ticket-Granting Ticket (TGT) from the </a:t>
            </a:r>
            <a:r>
              <a:rPr lang="en-US" dirty="0" smtClean="0"/>
              <a:t>KDC;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00B050"/>
                </a:solidFill>
              </a:rPr>
              <a:t>Phase 2</a:t>
            </a:r>
          </a:p>
          <a:p>
            <a:pPr lvl="1"/>
            <a:r>
              <a:rPr lang="en-AU" dirty="0"/>
              <a:t>client uses the TGT to get a Ticket for </a:t>
            </a:r>
            <a:r>
              <a:rPr lang="en-AU" dirty="0" smtClean="0"/>
              <a:t>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chemeClr val="accent5"/>
                </a:solidFill>
              </a:rPr>
              <a:t>Phase 3</a:t>
            </a:r>
          </a:p>
          <a:p>
            <a:pPr lvl="1"/>
            <a:r>
              <a:rPr lang="en-US" dirty="0"/>
              <a:t>client communicates with </a:t>
            </a:r>
            <a:r>
              <a:rPr lang="en-US" dirty="0" smtClean="0"/>
              <a:t>server.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the completion of 3 phases, the client and server are able to establish a trustworthy connection, and encrypted communication if required. </a:t>
            </a:r>
          </a:p>
          <a:p>
            <a:pPr lvl="1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63556" y="4946574"/>
            <a:ext cx="159744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b="1" i="1" dirty="0" smtClean="0">
                <a:solidFill>
                  <a:schemeClr val="bg1"/>
                </a:solidFill>
              </a:rPr>
              <a:t>Id is 0001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041" y="5056743"/>
            <a:ext cx="159744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b="1" i="1" dirty="0" smtClean="0">
                <a:solidFill>
                  <a:schemeClr val="bg1"/>
                </a:solidFill>
              </a:rPr>
              <a:t>Id is 0010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888" y="2299498"/>
            <a:ext cx="159744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b="1" i="1" dirty="0" smtClean="0">
                <a:solidFill>
                  <a:schemeClr val="bg1"/>
                </a:solidFill>
              </a:rPr>
              <a:t>Id is 0011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3752" y="2299498"/>
            <a:ext cx="159744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400" b="1" i="1" dirty="0" smtClean="0">
                <a:solidFill>
                  <a:schemeClr val="bg1"/>
                </a:solidFill>
              </a:rPr>
              <a:t>Id is 0100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2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Secret keys</a:t>
            </a:r>
            <a:endParaRPr lang="en-US" dirty="0"/>
          </a:p>
        </p:txBody>
      </p:sp>
      <p:pic>
        <p:nvPicPr>
          <p:cNvPr id="3" name="Picture 2" descr="C:\rmit\googledrive\INTE2401\lab\lab8\kerberos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9" y="1484713"/>
            <a:ext cx="6886155" cy="500422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079254" y="1690688"/>
            <a:ext cx="52431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Secret keys - </a:t>
            </a:r>
            <a:r>
              <a:rPr lang="en-AU" b="1" dirty="0" smtClean="0">
                <a:solidFill>
                  <a:srgbClr val="00B050"/>
                </a:solidFill>
              </a:rPr>
              <a:t>64 hex digits (32 hex bytes, or 256 bits) </a:t>
            </a:r>
            <a:r>
              <a:rPr lang="en-AU" b="1" dirty="0" smtClean="0"/>
              <a:t>derived from </a:t>
            </a:r>
            <a:r>
              <a:rPr lang="en-AU" b="1" dirty="0" smtClean="0">
                <a:solidFill>
                  <a:srgbClr val="FF0000"/>
                </a:solidFill>
              </a:rPr>
              <a:t>your student no.</a:t>
            </a:r>
          </a:p>
          <a:p>
            <a:r>
              <a:rPr lang="en-AU" b="1" dirty="0" smtClean="0"/>
              <a:t>e.g., student no. = </a:t>
            </a:r>
            <a:r>
              <a:rPr lang="en-AU" b="1" dirty="0" smtClean="0">
                <a:solidFill>
                  <a:srgbClr val="FF0000"/>
                </a:solidFill>
              </a:rPr>
              <a:t>s3701234 </a:t>
            </a:r>
            <a:r>
              <a:rPr lang="en-A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F3701234</a:t>
            </a:r>
            <a:endParaRPr lang="en-AU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K</a:t>
            </a:r>
            <a:r>
              <a:rPr lang="en-AU" baseline="-25000" dirty="0" smtClean="0"/>
              <a:t>C</a:t>
            </a:r>
            <a:r>
              <a:rPr lang="en-A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F3701234F3701234F3701234F3701234F3701234F3701234F3701234F3701234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K</a:t>
            </a:r>
            <a:r>
              <a:rPr lang="en-AU" baseline="-25000" dirty="0" smtClean="0"/>
              <a:t>TGS</a:t>
            </a:r>
            <a:r>
              <a:rPr lang="en-A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1234F3701234F3701234F3701234F3701234F3701234F3701234F3701234F370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</a:t>
            </a:r>
            <a:r>
              <a:rPr lang="en-AU" baseline="-25000" dirty="0"/>
              <a:t>S</a:t>
            </a:r>
            <a:r>
              <a:rPr lang="en-A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4321073F4321073F4321073F4321073F4321073F4321073F4321073F4321073F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1178805" y="5816906"/>
            <a:ext cx="914400" cy="6059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</p:cNvCxnSpPr>
          <p:nvPr/>
        </p:nvCxnSpPr>
        <p:spPr>
          <a:xfrm flipV="1">
            <a:off x="2093205" y="2974554"/>
            <a:ext cx="5321147" cy="31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32058" y="5816906"/>
            <a:ext cx="914400" cy="6059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09272" y="5266063"/>
            <a:ext cx="793215" cy="85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26236" y="1718230"/>
            <a:ext cx="619244" cy="6059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54198" y="2038120"/>
            <a:ext cx="2095038" cy="206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201" y="1558486"/>
            <a:ext cx="11285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Session keys - </a:t>
            </a:r>
            <a:r>
              <a:rPr lang="en-AU" b="1" dirty="0" smtClean="0">
                <a:solidFill>
                  <a:srgbClr val="00B050"/>
                </a:solidFill>
              </a:rPr>
              <a:t>64 hex digits (32 hex bytes, or 256 bits)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Session key K</a:t>
            </a:r>
            <a:r>
              <a:rPr lang="en-AU" baseline="-25000" dirty="0"/>
              <a:t>C,TGS</a:t>
            </a:r>
            <a:r>
              <a:rPr lang="en-A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0123456712345678234567893456789a0123456712345678234567893456789a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Session key K</a:t>
            </a:r>
            <a:r>
              <a:rPr lang="en-AU" baseline="-25000" dirty="0"/>
              <a:t>C,S</a:t>
            </a:r>
            <a:r>
              <a:rPr lang="en-A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a9876543987654328765432176543210a9876543987654328765432176543210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Session key </a:t>
            </a:r>
            <a:r>
              <a:rPr lang="en-AU" dirty="0" err="1"/>
              <a:t>sk</a:t>
            </a:r>
            <a:r>
              <a:rPr lang="en-A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0123456701234567012345670123456701234567012345670123456701234567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Timestamp </a:t>
            </a:r>
            <a:r>
              <a:rPr lang="en-US" dirty="0" err="1" smtClean="0"/>
              <a:t>ts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1536755037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27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201" y="1558486"/>
            <a:ext cx="11285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T</a:t>
            </a:r>
            <a:r>
              <a:rPr lang="en-US" baseline="-25000" dirty="0"/>
              <a:t>C,TGS </a:t>
            </a:r>
            <a:r>
              <a:rPr lang="en-US" dirty="0"/>
              <a:t>= {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C,TGS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}: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0123456712345678234567893456789a0123456712345678234567893456789a</a:t>
            </a:r>
            <a:r>
              <a:rPr lang="en-AU" dirty="0">
                <a:solidFill>
                  <a:srgbClr val="00B050"/>
                </a:solidFill>
              </a:rPr>
              <a:t>0001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Ticket </a:t>
            </a:r>
            <a:r>
              <a:rPr lang="en-US" dirty="0"/>
              <a:t>T</a:t>
            </a:r>
            <a:r>
              <a:rPr lang="en-US" baseline="-25000" dirty="0"/>
              <a:t>C,S </a:t>
            </a:r>
            <a:r>
              <a:rPr lang="en-US" dirty="0"/>
              <a:t>= {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>
                <a:solidFill>
                  <a:srgbClr val="FF0000"/>
                </a:solidFill>
              </a:rPr>
              <a:t>C,S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}: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a9876543987654328765432176543210a9876543987654328765432176543210</a:t>
            </a:r>
            <a:r>
              <a:rPr lang="en-AU" dirty="0">
                <a:solidFill>
                  <a:srgbClr val="00B050"/>
                </a:solidFill>
              </a:rPr>
              <a:t>0001</a:t>
            </a: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989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Phase 1 </a:t>
            </a:r>
            <a:r>
              <a:rPr lang="en-AU" dirty="0" smtClean="0"/>
              <a:t>of Kerberos protocol</a:t>
            </a:r>
            <a:endParaRPr lang="en-US" dirty="0"/>
          </a:p>
        </p:txBody>
      </p:sp>
      <p:pic>
        <p:nvPicPr>
          <p:cNvPr id="3" name="Picture 2" descr="C:\rmit\googledrive\INTE2401\lab\lab8\kerberos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51" y="1605898"/>
            <a:ext cx="6886155" cy="500422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08443" y="3470313"/>
            <a:ext cx="16635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388" y="2731649"/>
            <a:ext cx="42829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Tag ①: Client sends a request to the KDC for a “ticket-granting ticket” (TGT</a:t>
            </a:r>
            <a:r>
              <a:rPr lang="en-AU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 smtClean="0"/>
              <a:t>C, TGS</a:t>
            </a:r>
            <a:r>
              <a:rPr lang="en-US" b="1" strike="sngStrike" dirty="0" smtClean="0"/>
              <a:t>, Lt, </a:t>
            </a:r>
            <a:r>
              <a:rPr lang="en-US" b="1" strike="sngStrike" dirty="0" err="1" smtClean="0"/>
              <a:t>n</a:t>
            </a:r>
            <a:r>
              <a:rPr lang="en-US" b="1" strike="sngStrike" baseline="-25000" dirty="0" err="1" smtClean="0"/>
              <a:t>C</a:t>
            </a:r>
            <a:endParaRPr lang="en-US" b="1" strike="sngStrike" baseline="-25000" dirty="0" smtClean="0"/>
          </a:p>
          <a:p>
            <a:endParaRPr lang="en-AU" b="1" dirty="0" smtClean="0">
              <a:solidFill>
                <a:srgbClr val="FF0000"/>
              </a:solidFill>
            </a:endParaRPr>
          </a:p>
          <a:p>
            <a:endParaRPr lang="en-AU" b="1" dirty="0">
              <a:solidFill>
                <a:srgbClr val="FF0000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Tag ②: </a:t>
            </a:r>
            <a:r>
              <a:rPr lang="en-US" b="1" dirty="0">
                <a:solidFill>
                  <a:srgbClr val="FF0000"/>
                </a:solidFill>
              </a:rPr>
              <a:t>KDC responds to </a:t>
            </a:r>
            <a:r>
              <a:rPr lang="en-US" b="1" dirty="0" smtClean="0">
                <a:solidFill>
                  <a:srgbClr val="FF0000"/>
                </a:solidFill>
              </a:rPr>
              <a:t>client.</a:t>
            </a:r>
          </a:p>
          <a:p>
            <a:r>
              <a:rPr lang="en-US" sz="2000" b="1" dirty="0" smtClean="0"/>
              <a:t>{K</a:t>
            </a:r>
            <a:r>
              <a:rPr lang="en-US" sz="2000" b="1" baseline="-25000" dirty="0" smtClean="0"/>
              <a:t>C,TGS</a:t>
            </a:r>
            <a:r>
              <a:rPr lang="en-US" sz="2000" b="1" dirty="0" smtClean="0"/>
              <a:t>, TGS, </a:t>
            </a:r>
            <a:r>
              <a:rPr lang="en-US" sz="2000" b="1" strike="sngStrike" dirty="0" smtClean="0"/>
              <a:t>Lt, </a:t>
            </a:r>
            <a:r>
              <a:rPr lang="en-US" sz="2000" b="1" strike="sngStrike" dirty="0" err="1" smtClean="0"/>
              <a:t>n</a:t>
            </a:r>
            <a:r>
              <a:rPr lang="en-US" sz="2000" b="1" strike="sngStrike" baseline="-25000" dirty="0" err="1" smtClean="0"/>
              <a:t>C</a:t>
            </a:r>
            <a:r>
              <a:rPr lang="en-US" sz="2000" b="1" dirty="0" smtClean="0"/>
              <a:t>}K</a:t>
            </a:r>
            <a:r>
              <a:rPr lang="en-US" sz="2000" b="1" baseline="-25000" dirty="0" smtClean="0"/>
              <a:t>C </a:t>
            </a:r>
            <a:r>
              <a:rPr lang="en-US" sz="2000" b="1" dirty="0" smtClean="0"/>
              <a:t>,{T</a:t>
            </a:r>
            <a:r>
              <a:rPr lang="en-US" sz="2000" b="1" baseline="-25000" dirty="0" smtClean="0"/>
              <a:t>C,TGS</a:t>
            </a:r>
            <a:r>
              <a:rPr lang="en-US" sz="2000" b="1" dirty="0" smtClean="0"/>
              <a:t>}K</a:t>
            </a:r>
            <a:r>
              <a:rPr lang="en-US" sz="2000" b="1" baseline="-25000" dirty="0" smtClean="0"/>
              <a:t>TGS</a:t>
            </a:r>
          </a:p>
          <a:p>
            <a:r>
              <a:rPr lang="en-US" b="1" dirty="0" smtClean="0"/>
              <a:t>where T</a:t>
            </a:r>
            <a:r>
              <a:rPr lang="en-US" b="1" baseline="-25000" dirty="0" smtClean="0"/>
              <a:t>C,TGS </a:t>
            </a:r>
            <a:r>
              <a:rPr lang="en-US" b="1" dirty="0" smtClean="0"/>
              <a:t>={K</a:t>
            </a:r>
            <a:r>
              <a:rPr lang="en-US" b="1" baseline="-25000" dirty="0" smtClean="0"/>
              <a:t>C,TGS</a:t>
            </a:r>
            <a:r>
              <a:rPr lang="en-US" b="1" dirty="0" smtClean="0"/>
              <a:t>, C, </a:t>
            </a:r>
            <a:r>
              <a:rPr lang="en-US" b="1" strike="sngStrike" dirty="0" smtClean="0"/>
              <a:t>Lt …</a:t>
            </a:r>
            <a:r>
              <a:rPr lang="en-US" b="1" dirty="0" smtClean="0"/>
              <a:t>}</a:t>
            </a:r>
            <a:endParaRPr lang="en-US" b="1" baseline="-25000" dirty="0" smtClean="0"/>
          </a:p>
          <a:p>
            <a:endParaRPr lang="en-AU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0829" y="4406747"/>
            <a:ext cx="1399142" cy="34152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172858" y="4748270"/>
            <a:ext cx="27542" cy="727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8689" y="5495862"/>
            <a:ext cx="23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 ticket with key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8629" y="4427227"/>
            <a:ext cx="941024" cy="32104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09141" y="4748271"/>
            <a:ext cx="201517" cy="747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589" y="5475383"/>
            <a:ext cx="236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Phase 2 of </a:t>
            </a:r>
            <a:r>
              <a:rPr lang="en-AU" dirty="0" smtClean="0"/>
              <a:t>Kerberos protocol</a:t>
            </a:r>
            <a:endParaRPr lang="en-US" dirty="0"/>
          </a:p>
        </p:txBody>
      </p:sp>
      <p:pic>
        <p:nvPicPr>
          <p:cNvPr id="3" name="Picture 2" descr="C:\rmit\googledrive\INTE2401\lab\lab8\kerberos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9" y="1539796"/>
            <a:ext cx="6886155" cy="500422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338044" y="3558448"/>
            <a:ext cx="334912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289" y="2610464"/>
            <a:ext cx="4596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Tag ③: </a:t>
            </a:r>
            <a:r>
              <a:rPr lang="en-US" b="1" dirty="0">
                <a:solidFill>
                  <a:srgbClr val="00B050"/>
                </a:solidFill>
              </a:rPr>
              <a:t>Client requests a ticket to communicate with server from the ticket-granting service (TGS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b="1" dirty="0"/>
              <a:t>{</a:t>
            </a:r>
            <a:r>
              <a:rPr lang="en-US" b="1" dirty="0" err="1"/>
              <a:t>ts</a:t>
            </a:r>
            <a:r>
              <a:rPr lang="en-US" b="1" dirty="0"/>
              <a:t> …}K</a:t>
            </a:r>
            <a:r>
              <a:rPr lang="en-US" b="1" baseline="-25000" dirty="0"/>
              <a:t>C,TGS</a:t>
            </a:r>
            <a:r>
              <a:rPr lang="en-US" b="1" dirty="0"/>
              <a:t> , {T</a:t>
            </a:r>
            <a:r>
              <a:rPr lang="en-US" b="1" baseline="-25000" dirty="0"/>
              <a:t>C,TGS</a:t>
            </a:r>
            <a:r>
              <a:rPr lang="en-US" b="1" dirty="0"/>
              <a:t>}K</a:t>
            </a:r>
            <a:r>
              <a:rPr lang="en-US" b="1" baseline="-25000" dirty="0"/>
              <a:t>TGS</a:t>
            </a:r>
            <a:r>
              <a:rPr lang="en-US" b="1" dirty="0"/>
              <a:t>, S, </a:t>
            </a:r>
            <a:r>
              <a:rPr lang="en-US" b="1" strike="sngStrike" dirty="0"/>
              <a:t>Lt, </a:t>
            </a:r>
            <a:r>
              <a:rPr lang="en-US" b="1" strike="sngStrike" dirty="0" err="1"/>
              <a:t>n</a:t>
            </a:r>
            <a:r>
              <a:rPr lang="en-US" b="1" strike="sngStrike" baseline="-25000" dirty="0" err="1"/>
              <a:t>C</a:t>
            </a:r>
            <a:endParaRPr lang="en-US" b="1" strike="sngStrike" baseline="-25000" dirty="0"/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Tag ④: TGS returns a ticket for client to talk to </a:t>
            </a:r>
            <a:r>
              <a:rPr lang="en-AU" b="1" dirty="0" smtClean="0">
                <a:solidFill>
                  <a:srgbClr val="00B050"/>
                </a:solidFill>
              </a:rPr>
              <a:t>server</a:t>
            </a:r>
            <a:r>
              <a:rPr lang="en-AU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{</a:t>
            </a:r>
            <a:r>
              <a:rPr lang="en-US" b="1" dirty="0"/>
              <a:t>K</a:t>
            </a:r>
            <a:r>
              <a:rPr lang="en-US" b="1" baseline="-25000" dirty="0"/>
              <a:t>C,S</a:t>
            </a:r>
            <a:r>
              <a:rPr lang="en-US" b="1" dirty="0"/>
              <a:t>, S</a:t>
            </a:r>
            <a:r>
              <a:rPr lang="en-US" b="1" strike="sngStrike" dirty="0"/>
              <a:t>, Lt, </a:t>
            </a:r>
            <a:r>
              <a:rPr lang="en-US" b="1" strike="sngStrike" dirty="0" err="1"/>
              <a:t>n</a:t>
            </a:r>
            <a:r>
              <a:rPr lang="en-US" b="1" strike="sngStrike" baseline="-25000" dirty="0" err="1"/>
              <a:t>C</a:t>
            </a:r>
            <a:r>
              <a:rPr lang="en-US" b="1" dirty="0"/>
              <a:t>}K</a:t>
            </a:r>
            <a:r>
              <a:rPr lang="en-US" b="1" baseline="-25000" dirty="0"/>
              <a:t>C,TGS</a:t>
            </a:r>
            <a:r>
              <a:rPr lang="en-US" b="1" dirty="0"/>
              <a:t>,{T</a:t>
            </a:r>
            <a:r>
              <a:rPr lang="en-US" b="1" baseline="-25000" dirty="0"/>
              <a:t>C,S</a:t>
            </a:r>
            <a:r>
              <a:rPr lang="en-US" b="1" dirty="0"/>
              <a:t>}K</a:t>
            </a:r>
            <a:r>
              <a:rPr lang="en-US" b="1" baseline="-25000" dirty="0"/>
              <a:t>S</a:t>
            </a:r>
            <a:endParaRPr lang="en-AU" b="1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3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Phase 3 of </a:t>
            </a:r>
            <a:r>
              <a:rPr lang="en-AU" dirty="0" smtClean="0"/>
              <a:t>Kerberos protocol</a:t>
            </a:r>
            <a:endParaRPr lang="en-US" dirty="0"/>
          </a:p>
        </p:txBody>
      </p:sp>
      <p:pic>
        <p:nvPicPr>
          <p:cNvPr id="3" name="Picture 2" descr="C:\rmit\googledrive\INTE2401\lab\lab8\kerberos_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9" y="1539796"/>
            <a:ext cx="6886155" cy="500422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971142" y="3283027"/>
            <a:ext cx="1685581" cy="11567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289" y="2610464"/>
            <a:ext cx="4596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5"/>
                </a:solidFill>
              </a:rPr>
              <a:t>Tag ⑤: Client sends the ticket to server along with an authenticator to establish a shared </a:t>
            </a:r>
            <a:r>
              <a:rPr lang="en-AU" b="1" dirty="0" smtClean="0">
                <a:solidFill>
                  <a:schemeClr val="accent5"/>
                </a:solidFill>
              </a:rPr>
              <a:t>secret;</a:t>
            </a:r>
          </a:p>
          <a:p>
            <a:r>
              <a:rPr lang="en-US" dirty="0"/>
              <a:t>{</a:t>
            </a:r>
            <a:r>
              <a:rPr lang="en-US" b="1" dirty="0"/>
              <a:t>C, </a:t>
            </a:r>
            <a:r>
              <a:rPr lang="en-US" b="1" dirty="0" err="1"/>
              <a:t>ts</a:t>
            </a:r>
            <a:r>
              <a:rPr lang="en-US" b="1" dirty="0"/>
              <a:t>, </a:t>
            </a:r>
            <a:r>
              <a:rPr lang="en-US" b="1" dirty="0" err="1"/>
              <a:t>sk</a:t>
            </a:r>
            <a:r>
              <a:rPr lang="en-US" b="1" dirty="0"/>
              <a:t>}K</a:t>
            </a:r>
            <a:r>
              <a:rPr lang="en-US" b="1" baseline="-25000" dirty="0"/>
              <a:t>C,S</a:t>
            </a:r>
            <a:r>
              <a:rPr lang="en-US" b="1" dirty="0"/>
              <a:t>, {T</a:t>
            </a:r>
            <a:r>
              <a:rPr lang="en-US" b="1" baseline="-25000" dirty="0"/>
              <a:t>C,S</a:t>
            </a:r>
            <a:r>
              <a:rPr lang="en-US" b="1" dirty="0"/>
              <a:t>}K</a:t>
            </a:r>
            <a:r>
              <a:rPr lang="en-US" b="1" baseline="-25000" dirty="0"/>
              <a:t>S</a:t>
            </a:r>
            <a:r>
              <a:rPr lang="en-US" b="1" dirty="0"/>
              <a:t>={K</a:t>
            </a:r>
            <a:r>
              <a:rPr lang="en-US" b="1" baseline="-25000" dirty="0"/>
              <a:t>C,S</a:t>
            </a:r>
            <a:r>
              <a:rPr lang="en-US" b="1" dirty="0"/>
              <a:t>, C}K</a:t>
            </a:r>
            <a:r>
              <a:rPr lang="en-US" b="1" baseline="-25000" dirty="0"/>
              <a:t>S</a:t>
            </a:r>
            <a:endParaRPr lang="en-US" b="1" dirty="0" smtClean="0">
              <a:solidFill>
                <a:schemeClr val="accent5"/>
              </a:solidFill>
            </a:endParaRP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endParaRPr lang="en-AU" b="1" dirty="0">
              <a:solidFill>
                <a:schemeClr val="accent5"/>
              </a:solidFill>
            </a:endParaRPr>
          </a:p>
          <a:p>
            <a:r>
              <a:rPr lang="en-AU" dirty="0">
                <a:solidFill>
                  <a:schemeClr val="accent5"/>
                </a:solidFill>
              </a:rPr>
              <a:t>T</a:t>
            </a:r>
            <a:r>
              <a:rPr lang="en-AU" b="1" dirty="0">
                <a:solidFill>
                  <a:schemeClr val="accent5"/>
                </a:solidFill>
              </a:rPr>
              <a:t>ag ⑥: </a:t>
            </a:r>
            <a:r>
              <a:rPr lang="en-US" b="1" dirty="0">
                <a:solidFill>
                  <a:schemeClr val="accent5"/>
                </a:solidFill>
              </a:rPr>
              <a:t>Server decrypts the ticket to obtain the K</a:t>
            </a:r>
            <a:r>
              <a:rPr lang="en-US" b="1" baseline="-25000" dirty="0">
                <a:solidFill>
                  <a:schemeClr val="accent5"/>
                </a:solidFill>
              </a:rPr>
              <a:t>C,S </a:t>
            </a:r>
            <a:r>
              <a:rPr lang="en-US" b="1" dirty="0">
                <a:solidFill>
                  <a:schemeClr val="accent5"/>
                </a:solidFill>
              </a:rPr>
              <a:t>and replies to client with proof of possession of the shared </a:t>
            </a:r>
            <a:r>
              <a:rPr lang="en-US" b="1" dirty="0" smtClean="0">
                <a:solidFill>
                  <a:schemeClr val="accent5"/>
                </a:solidFill>
              </a:rPr>
              <a:t>secret</a:t>
            </a:r>
          </a:p>
          <a:p>
            <a:r>
              <a:rPr lang="en-US" b="1" dirty="0"/>
              <a:t>{</a:t>
            </a:r>
            <a:r>
              <a:rPr lang="en-US" b="1" dirty="0" err="1"/>
              <a:t>ts</a:t>
            </a:r>
            <a:r>
              <a:rPr lang="en-US" b="1" dirty="0"/>
              <a:t>, </a:t>
            </a:r>
            <a:r>
              <a:rPr lang="en-US" b="1" dirty="0" err="1"/>
              <a:t>sk</a:t>
            </a:r>
            <a:r>
              <a:rPr lang="en-US" b="1" dirty="0"/>
              <a:t>}K</a:t>
            </a:r>
            <a:r>
              <a:rPr lang="en-US" b="1" baseline="-25000" dirty="0"/>
              <a:t>C,S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Online AES encryption to demo Kerberos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187" y="1690688"/>
            <a:ext cx="7809047" cy="49717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445745" y="4285561"/>
            <a:ext cx="1288973" cy="517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455" y="3800819"/>
            <a:ext cx="27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>
                <a:solidFill>
                  <a:srgbClr val="FF0000"/>
                </a:solidFill>
              </a:rPr>
              <a:t>Choose CBC mode for AES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6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Wingdings</vt:lpstr>
      <vt:lpstr>Office Theme</vt:lpstr>
      <vt:lpstr>Kerberos network authentication protocol</vt:lpstr>
      <vt:lpstr>Phases Kerberos protocol</vt:lpstr>
      <vt:lpstr>Secret keys</vt:lpstr>
      <vt:lpstr>Session keys</vt:lpstr>
      <vt:lpstr>Tickets</vt:lpstr>
      <vt:lpstr>Phase 1 of Kerberos protocol</vt:lpstr>
      <vt:lpstr>Phase 2 of Kerberos protocol</vt:lpstr>
      <vt:lpstr>Phase 3 of Kerberos protocol</vt:lpstr>
      <vt:lpstr>Online AES encryption to demo Kerberos</vt:lpstr>
      <vt:lpstr>Example 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 network authentication protocol</dc:title>
  <dc:creator>Xiaoning Liu</dc:creator>
  <cp:lastModifiedBy>Xiaoning Liu</cp:lastModifiedBy>
  <cp:revision>24</cp:revision>
  <dcterms:created xsi:type="dcterms:W3CDTF">2019-09-19T03:31:14Z</dcterms:created>
  <dcterms:modified xsi:type="dcterms:W3CDTF">2019-09-19T09:12:51Z</dcterms:modified>
</cp:coreProperties>
</file>