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8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2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457" r:id="rId2"/>
    <p:sldId id="572" r:id="rId3"/>
    <p:sldId id="574" r:id="rId4"/>
    <p:sldId id="404" r:id="rId5"/>
    <p:sldId id="475" r:id="rId6"/>
    <p:sldId id="476" r:id="rId7"/>
    <p:sldId id="521" r:id="rId8"/>
    <p:sldId id="522" r:id="rId9"/>
    <p:sldId id="480" r:id="rId10"/>
    <p:sldId id="481" r:id="rId11"/>
    <p:sldId id="482" r:id="rId12"/>
    <p:sldId id="483" r:id="rId13"/>
    <p:sldId id="484" r:id="rId14"/>
    <p:sldId id="485" r:id="rId15"/>
    <p:sldId id="489" r:id="rId16"/>
    <p:sldId id="490" r:id="rId17"/>
    <p:sldId id="491" r:id="rId18"/>
    <p:sldId id="537" r:id="rId19"/>
    <p:sldId id="523" r:id="rId20"/>
    <p:sldId id="525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495" r:id="rId32"/>
    <p:sldId id="496" r:id="rId33"/>
    <p:sldId id="497" r:id="rId34"/>
    <p:sldId id="500" r:id="rId35"/>
    <p:sldId id="501" r:id="rId36"/>
    <p:sldId id="502" r:id="rId37"/>
    <p:sldId id="558" r:id="rId38"/>
    <p:sldId id="560" r:id="rId39"/>
    <p:sldId id="561" r:id="rId40"/>
    <p:sldId id="563" r:id="rId41"/>
    <p:sldId id="564" r:id="rId42"/>
    <p:sldId id="565" r:id="rId43"/>
    <p:sldId id="567" r:id="rId44"/>
    <p:sldId id="569" r:id="rId45"/>
    <p:sldId id="571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</p:sldIdLst>
  <p:sldSz cx="9144000" cy="6858000" type="screen4x3"/>
  <p:notesSz cx="7086600" cy="10223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91905" autoAdjust="0"/>
  </p:normalViewPr>
  <p:slideViewPr>
    <p:cSldViewPr>
      <p:cViewPr varScale="1">
        <p:scale>
          <a:sx n="117" d="100"/>
          <a:sy n="117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t" anchorCtr="0" compatLnSpc="1">
            <a:prstTxWarp prst="textNoShape">
              <a:avLst/>
            </a:prstTxWarp>
          </a:bodyPr>
          <a:lstStyle>
            <a:lvl1pPr algn="l" defTabSz="949325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18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b" anchorCtr="0" compatLnSpc="1">
            <a:prstTxWarp prst="textNoShape">
              <a:avLst/>
            </a:prstTxWarp>
          </a:bodyPr>
          <a:lstStyle>
            <a:lvl1pPr algn="l" defTabSz="949325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12325"/>
            <a:ext cx="30718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6" tIns="47458" rIns="94916" bIns="47458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4A0655FA-7A79-4BCE-835D-0C07B206E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8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E548-7D5A-4CA1-B95E-4134D26561B0}" type="datetimeFigureOut">
              <a:rPr lang="en-AU" smtClean="0"/>
              <a:pPr/>
              <a:t>19/9/19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7CE5-2968-4544-8100-ECEA896565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8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D30233D-9F41-BC4E-99F7-E56E8B0FA046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latin typeface="Times New Roman" charset="0"/>
              </a:rPr>
              <a:t>Note that a network with n entities has O(n^2) keys. Question: what ways could you handle distributing new keys?</a:t>
            </a:r>
          </a:p>
        </p:txBody>
      </p:sp>
    </p:spTree>
    <p:extLst>
      <p:ext uri="{BB962C8B-B14F-4D97-AF65-F5344CB8AC3E}">
        <p14:creationId xmlns:p14="http://schemas.microsoft.com/office/powerpoint/2010/main" val="146027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AC774-97AF-994E-B04B-EA5174FE47AB}" type="slidenum">
              <a:rPr lang="en-US"/>
              <a:pPr/>
              <a:t>12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18217-5264-3D43-9D4F-FA3904732B46}" type="slidenum">
              <a:rPr lang="en-US"/>
              <a:pPr/>
              <a:t>13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BA92-864D-844A-9CED-5D27C611FBF4}" type="slidenum">
              <a:rPr lang="en-US"/>
              <a:pPr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A2CF3-6409-A14F-AB2F-4B0B68626EE5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CC6B4-EB88-9B4A-9375-2ADA263A60C3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8CCD-4679-8744-B835-6B46D964BC70}" type="slidenum">
              <a:rPr lang="en-US"/>
              <a:pPr/>
              <a:t>17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A416-5D3E-3448-8B87-112C42220070}" type="slidenum">
              <a:rPr lang="en-US"/>
              <a:pPr/>
              <a:t>18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CF6B8-40F8-DD40-8B3E-0AA6B144ED0F}" type="slidenum">
              <a:rPr lang="en-US"/>
              <a:pPr/>
              <a:t>19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EC7C1-0E23-E94F-AB4F-D2C5A5922643}" type="slidenum">
              <a:rPr lang="en-US"/>
              <a:pPr/>
              <a:t>20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AC774-97AF-994E-B04B-EA5174FE47AB}" type="slidenum">
              <a:rPr lang="en-US"/>
              <a:pPr/>
              <a:t>21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2F4194-1C19-3D44-9C48-C215652D653A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18217-5264-3D43-9D4F-FA3904732B46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BA92-864D-844A-9CED-5D27C611FBF4}" type="slidenum">
              <a:rPr lang="en-US"/>
              <a:pPr/>
              <a:t>23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4AAFC-15FD-2D47-99D7-AAE6297366C7}" type="slidenum">
              <a:rPr lang="en-US"/>
              <a:pPr/>
              <a:t>24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D84BB-B4B8-0840-8396-B105517EC047}" type="slidenum">
              <a:rPr lang="en-US"/>
              <a:pPr/>
              <a:t>25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A5488-79BD-D948-9F5B-28D7D9FED3B6}" type="slidenum">
              <a:rPr lang="en-US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A2CF3-6409-A14F-AB2F-4B0B68626EE5}" type="slidenum">
              <a:rPr lang="en-US"/>
              <a:pPr/>
              <a:t>27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CC6B4-EB88-9B4A-9375-2ADA263A60C3}" type="slidenum">
              <a:rPr lang="en-US"/>
              <a:pPr/>
              <a:t>28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8CCD-4679-8744-B835-6B46D964BC70}" type="slidenum">
              <a:rPr lang="en-US"/>
              <a:pPr/>
              <a:t>29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D3C3A-025C-3940-9F01-5D6A75AEB327}" type="slidenum">
              <a:rPr lang="en-US"/>
              <a:pPr/>
              <a:t>30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BBBF1-2337-FD4D-86B0-5ECB2F64A52C}" type="slidenum">
              <a:rPr lang="en-US"/>
              <a:pPr/>
              <a:t>31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70FD-03AA-234C-B893-50B722700F87}" type="slidenum">
              <a:rPr lang="en-US"/>
              <a:pPr/>
              <a:t>5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uses Microsoft Passport to authenticate users and help them to access protected resources and services.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5DE2B-7829-D54C-B6E1-64F2966AB0D6}" type="slidenum">
              <a:rPr lang="en-US"/>
              <a:pPr/>
              <a:t>32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EC700-D8DC-2B4D-A943-DD106C43E47C}" type="slidenum">
              <a:rPr lang="en-US"/>
              <a:pPr/>
              <a:t>33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4E26D-DC4D-6F44-BFE9-28B3AAFF5D98}" type="slidenum">
              <a:rPr lang="en-US"/>
              <a:pPr/>
              <a:t>34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RNG – Random number generation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931EB-E4F4-8F4C-8328-D84438947D61}" type="slidenum">
              <a:rPr lang="en-US"/>
              <a:pPr/>
              <a:t>35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41345-E627-6E4E-947E-EE6539350609}" type="slidenum">
              <a:rPr lang="en-US"/>
              <a:pPr/>
              <a:t>36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CE5-2968-4544-8100-ECEA896565E3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710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macOS</a:t>
            </a:r>
            <a:r>
              <a:rPr lang="en-US" dirty="0"/>
              <a:t> Trust Store contains trusted root certificates that are preinstalled with </a:t>
            </a:r>
            <a:r>
              <a:rPr lang="en-US" dirty="0" err="1"/>
              <a:t>macOS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support.apple.com</a:t>
            </a:r>
            <a:r>
              <a:rPr lang="en-US" dirty="0"/>
              <a:t>/en-au/HT207189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031C-3B75-264B-B2EF-70CC4F820D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ITU - International Telecommunication Union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ISO - International Organization for Standardization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RSADSI stands for RSA Data Security, Inc.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CE5-2968-4544-8100-ECEA896565E3}" type="slidenum">
              <a:rPr lang="en-AU" smtClean="0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75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8E644-08F6-C140-B3A8-AC958B439CEB}" type="slidenum">
              <a:rPr lang="en-US"/>
              <a:pPr/>
              <a:t>6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A416-5D3E-3448-8B87-112C42220070}" type="slidenum">
              <a:rPr lang="en-US"/>
              <a:pPr/>
              <a:t>7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CF6B8-40F8-DD40-8B3E-0AA6B144ED0F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3F64D-FFE5-DB47-BD9E-EDA0C1AFD9B4}" type="slidenum">
              <a:rPr lang="en-US"/>
              <a:pPr/>
              <a:t>9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EC7C1-0E23-E94F-AB4F-D2C5A5922643}" type="slidenum">
              <a:rPr lang="en-US"/>
              <a:pPr/>
              <a:t>10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0D64B-C743-904A-BDA3-CF8375C7D4A3}" type="slidenum">
              <a:rPr lang="en-US"/>
              <a:pPr/>
              <a:t>11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1269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7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4CF6B9-38FD-4E97-A8E2-77D21D01C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593D0-1E1A-4440-93DC-F7AE9D262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D1747-6934-44D3-84E6-85AB3008D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16083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70438" y="1524000"/>
            <a:ext cx="4162425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70438" y="3962400"/>
            <a:ext cx="4162425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D6D08-5C47-7E40-B952-417BAAA9FFE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65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9EF53-3BA1-4933-B770-59224963A1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2A282-EAAD-4D8F-AAA6-AF0D234609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238A4-B303-4D94-BB34-B11D598C2B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6AA21-B5B9-4795-9C1E-86ED0CA14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A1F7F-976A-4753-8466-D78722B4A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CBE4-9D46-464B-B575-E153370C0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59CE-5E84-4946-BF83-025E55BA9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1359-9533-44EC-9333-B70B72A8CA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14166" t="5554" r="835" b="7777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026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24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0245" name="Picture 1029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4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4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5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096F2-27FB-4E76-A99A-64CCA816994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4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4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3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notesSlide" Target="../notesSlides/notesSlide17.xml"/><Relationship Id="rId2" Type="http://schemas.openxmlformats.org/officeDocument/2006/relationships/tags" Target="../tags/tag53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4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3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24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4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3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notesSlide" Target="../notesSlides/notesSlide27.xml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4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3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notesSlide" Target="../notesSlides/notesSlide28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pBCJ8vS7T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-rtxrEz_E8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id-info.com/get/1.2.840.113549.1.1.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4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28800" y="1066800"/>
            <a:ext cx="7315200" cy="2116138"/>
          </a:xfrm>
        </p:spPr>
        <p:txBody>
          <a:bodyPr/>
          <a:lstStyle/>
          <a:p>
            <a:pPr algn="ctr"/>
            <a:r>
              <a:rPr lang="en-US" sz="4000" b="1" dirty="0">
                <a:latin typeface="Comic Sans MS" pitchFamily="66" charset="0"/>
              </a:rPr>
              <a:t>Part Three: </a:t>
            </a:r>
            <a:br>
              <a:rPr lang="en-US" sz="4000" b="1" dirty="0">
                <a:latin typeface="Comic Sans MS" pitchFamily="66" charset="0"/>
              </a:rPr>
            </a:br>
            <a:r>
              <a:rPr lang="en-US" sz="4000" b="1" dirty="0">
                <a:latin typeface="Comic Sans MS" pitchFamily="66" charset="0"/>
              </a:rPr>
              <a:t>Cloud Security Practices</a:t>
            </a:r>
            <a:endParaRPr lang="en-AU" sz="4000" b="1" dirty="0">
              <a:latin typeface="Comic Sans MS" pitchFamily="66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00400"/>
            <a:ext cx="7232650" cy="2743200"/>
          </a:xfrm>
        </p:spPr>
        <p:txBody>
          <a:bodyPr/>
          <a:lstStyle/>
          <a:p>
            <a:pPr algn="ctr"/>
            <a:r>
              <a:rPr lang="en-AU" b="1" dirty="0">
                <a:latin typeface="Comic Sans MS" pitchFamily="66" charset="0"/>
              </a:rPr>
              <a:t>Chapter 3.1</a:t>
            </a:r>
          </a:p>
          <a:p>
            <a:pPr algn="ctr"/>
            <a:r>
              <a:rPr lang="en-AU" b="1" dirty="0">
                <a:latin typeface="Comic Sans MS" pitchFamily="66" charset="0"/>
              </a:rPr>
              <a:t>Key Management</a:t>
            </a:r>
          </a:p>
        </p:txBody>
      </p:sp>
    </p:spTree>
    <p:extLst>
      <p:ext uri="{BB962C8B-B14F-4D97-AF65-F5344CB8AC3E}">
        <p14:creationId xmlns:p14="http://schemas.microsoft.com/office/powerpoint/2010/main" val="110248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404664"/>
            <a:ext cx="7848872" cy="695325"/>
          </a:xfrm>
        </p:spPr>
        <p:txBody>
          <a:bodyPr/>
          <a:lstStyle/>
          <a:p>
            <a:r>
              <a:rPr lang="en-US" sz="4400" dirty="0"/>
              <a:t>Simplified Kerberos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09023" y="1556792"/>
            <a:ext cx="7920880" cy="35972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Assume client C wishes to authenticate to and communicate with server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C gets a Ticket from the AS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Phase 2</a:t>
            </a:r>
            <a:r>
              <a:rPr lang="en-US" dirty="0"/>
              <a:t>: C communicates with S</a:t>
            </a:r>
          </a:p>
        </p:txBody>
      </p:sp>
    </p:spTree>
    <p:extLst>
      <p:ext uri="{BB962C8B-B14F-4D97-AF65-F5344CB8AC3E}">
        <p14:creationId xmlns:p14="http://schemas.microsoft.com/office/powerpoint/2010/main" val="21446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0"/>
            <a:ext cx="7772400" cy="1052736"/>
          </a:xfrm>
        </p:spPr>
        <p:txBody>
          <a:bodyPr/>
          <a:lstStyle/>
          <a:p>
            <a:r>
              <a:rPr lang="en-US" dirty="0"/>
              <a:t>Protocol Definitions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066800"/>
            <a:ext cx="7608714" cy="5458544"/>
          </a:xfrm>
        </p:spPr>
        <p:txBody>
          <a:bodyPr/>
          <a:lstStyle/>
          <a:p>
            <a:r>
              <a:rPr lang="en-US" dirty="0"/>
              <a:t>C = client </a:t>
            </a:r>
          </a:p>
          <a:p>
            <a:r>
              <a:rPr lang="en-US" dirty="0"/>
              <a:t>S = server</a:t>
            </a:r>
          </a:p>
          <a:p>
            <a:r>
              <a:rPr lang="en-US" dirty="0"/>
              <a:t>TGS = ticket-granting service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=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secret key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x,y</a:t>
            </a:r>
            <a:r>
              <a:rPr lang="en-US" dirty="0"/>
              <a:t> = session key for x and y</a:t>
            </a:r>
          </a:p>
          <a:p>
            <a:r>
              <a:rPr lang="en-US" dirty="0"/>
              <a:t>{m}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r>
              <a:rPr lang="en-US" dirty="0"/>
              <a:t> = m encrypted in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secret key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x,y</a:t>
            </a:r>
            <a:r>
              <a:rPr lang="en-US" dirty="0"/>
              <a:t> =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ticket to use y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x,y</a:t>
            </a:r>
            <a:r>
              <a:rPr lang="en-US" dirty="0"/>
              <a:t> = authenticator from x to y</a:t>
            </a:r>
          </a:p>
          <a:p>
            <a:r>
              <a:rPr lang="en-US" dirty="0" err="1"/>
              <a:t>n</a:t>
            </a:r>
            <a:r>
              <a:rPr lang="en-US" baseline="-25000" dirty="0" err="1"/>
              <a:t>x</a:t>
            </a:r>
            <a:r>
              <a:rPr lang="en-US" dirty="0"/>
              <a:t> = a nonce generated by 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3082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848872" cy="641350"/>
          </a:xfrm>
        </p:spPr>
        <p:txBody>
          <a:bodyPr/>
          <a:lstStyle/>
          <a:p>
            <a:r>
              <a:rPr lang="en-US" sz="4000" dirty="0"/>
              <a:t>Simplified Kerberos Protocol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19200"/>
            <a:ext cx="7680722" cy="5018112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 from AS for S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dirty="0"/>
              <a:t>C sends a request to the AS for S</a:t>
            </a:r>
          </a:p>
          <a:p>
            <a:pPr marL="1112838" lvl="1" indent="-533400"/>
            <a:r>
              <a:rPr lang="en-US" dirty="0"/>
              <a:t>A ticket is used to talk to S</a:t>
            </a:r>
          </a:p>
          <a:p>
            <a:pPr marL="1112838" lvl="1" indent="-533400"/>
            <a:r>
              <a:rPr lang="en-US" dirty="0"/>
              <a:t>A ticket is relatively long-lived (8-24 hours typically)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AS: C,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            where Lt denotes lifetime.  </a:t>
            </a:r>
          </a:p>
          <a:p>
            <a:pPr marL="609600" indent="-609600">
              <a:buFont typeface="Wingdings" charset="0"/>
              <a:buNone/>
            </a:pPr>
            <a:r>
              <a:rPr lang="en-US" dirty="0"/>
              <a:t>Sent in the clear! </a:t>
            </a:r>
          </a:p>
        </p:txBody>
      </p:sp>
    </p:spTree>
    <p:extLst>
      <p:ext uri="{BB962C8B-B14F-4D97-AF65-F5344CB8AC3E}">
        <p14:creationId xmlns:p14="http://schemas.microsoft.com/office/powerpoint/2010/main" val="95543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1112" y="116632"/>
            <a:ext cx="7992888" cy="641350"/>
          </a:xfrm>
        </p:spPr>
        <p:txBody>
          <a:bodyPr/>
          <a:lstStyle/>
          <a:p>
            <a:r>
              <a:rPr lang="en-US" sz="4000" dirty="0"/>
              <a:t>Simplified Kerberos Protocol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066800"/>
            <a:ext cx="7680722" cy="5472113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 from AS for S</a:t>
            </a:r>
          </a:p>
          <a:p>
            <a:pPr marL="609600" indent="-609600">
              <a:buFont typeface="Wingdings" charset="0"/>
              <a:buAutoNum type="arabicPeriod" startAt="2"/>
            </a:pPr>
            <a:r>
              <a:rPr lang="en-US" dirty="0"/>
              <a:t>AS responds with two items</a:t>
            </a:r>
          </a:p>
          <a:p>
            <a:pPr marL="1112838" lvl="1" indent="-533400"/>
            <a:r>
              <a:rPr lang="en-US" dirty="0"/>
              <a:t>A ticket</a:t>
            </a:r>
          </a:p>
          <a:p>
            <a:pPr marL="1031875" lvl="2" indent="0">
              <a:buNone/>
            </a:pPr>
            <a:r>
              <a:rPr lang="en-US" dirty="0"/>
              <a:t>A ticket for C to talk to S</a:t>
            </a:r>
          </a:p>
          <a:p>
            <a:pPr marL="1112838" lvl="1" indent="-533400"/>
            <a:r>
              <a:rPr lang="en-US" dirty="0"/>
              <a:t>A copy of the session key to use to talk to S, encrypted in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shared key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AS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{K</a:t>
            </a:r>
            <a:r>
              <a:rPr lang="en-US" baseline="-25000" dirty="0"/>
              <a:t>C,S</a:t>
            </a:r>
            <a:r>
              <a:rPr lang="en-US" dirty="0"/>
              <a:t>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...}K</a:t>
            </a:r>
            <a:r>
              <a:rPr lang="en-US" baseline="-25000" dirty="0"/>
              <a:t>C </a:t>
            </a:r>
            <a:r>
              <a:rPr lang="en-US" dirty="0"/>
              <a:t>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where T</a:t>
            </a:r>
            <a:r>
              <a:rPr lang="en-US" baseline="-25000" dirty="0"/>
              <a:t>C,S </a:t>
            </a:r>
            <a:r>
              <a:rPr lang="en-US" dirty="0"/>
              <a:t>= {K</a:t>
            </a:r>
            <a:r>
              <a:rPr lang="en-US" baseline="-25000" dirty="0"/>
              <a:t>C,S</a:t>
            </a:r>
            <a:r>
              <a:rPr lang="en-US" dirty="0"/>
              <a:t>, C, Lt … }</a:t>
            </a:r>
          </a:p>
          <a:p>
            <a:pPr marL="1112838" lvl="1" indent="-533400"/>
            <a:r>
              <a:rPr lang="en-US" dirty="0"/>
              <a:t>Only the 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C,S</a:t>
            </a:r>
          </a:p>
        </p:txBody>
      </p:sp>
    </p:spTree>
    <p:extLst>
      <p:ext uri="{BB962C8B-B14F-4D97-AF65-F5344CB8AC3E}">
        <p14:creationId xmlns:p14="http://schemas.microsoft.com/office/powerpoint/2010/main" val="208432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7491" y="571080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16632"/>
            <a:ext cx="7381701" cy="695325"/>
          </a:xfrm>
        </p:spPr>
        <p:txBody>
          <a:bodyPr/>
          <a:lstStyle/>
          <a:p>
            <a:r>
              <a:rPr lang="en-US" sz="4400" dirty="0"/>
              <a:t>Picture of Simplified  Kerberos 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3091" y="1443608"/>
            <a:ext cx="2514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Authentication Server </a:t>
            </a: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(AS)</a:t>
            </a:r>
          </a:p>
        </p:txBody>
      </p:sp>
      <p:sp>
        <p:nvSpPr>
          <p:cNvPr id="2048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982291" y="3196208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34691" y="3272408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58086" y="3645024"/>
            <a:ext cx="241874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C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 AS: C, S, Lt,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39952" y="3501008"/>
            <a:ext cx="48799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AS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 C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sz="1800" b="1" dirty="0">
                <a:latin typeface="Arial" charset="0"/>
              </a:rPr>
              <a:t>{</a:t>
            </a:r>
            <a:r>
              <a:rPr lang="en-US" sz="1800" b="1" dirty="0" err="1">
                <a:latin typeface="Arial" charset="0"/>
              </a:rPr>
              <a:t>K</a:t>
            </a:r>
            <a:r>
              <a:rPr lang="en-US" sz="1800" b="1" baseline="-25000" dirty="0" err="1"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S, Lt,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…}K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{T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S</a:t>
            </a:r>
          </a:p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where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en-US" sz="1800" b="1" dirty="0">
                <a:latin typeface="Arial" charset="0"/>
              </a:rPr>
              <a:t>{</a:t>
            </a:r>
            <a:r>
              <a:rPr lang="en-US" sz="1800" b="1" dirty="0" err="1">
                <a:latin typeface="Arial" charset="0"/>
              </a:rPr>
              <a:t>K</a:t>
            </a:r>
            <a:r>
              <a:rPr lang="en-US" sz="1800" b="1" baseline="-25000" dirty="0" err="1"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C, Lt …}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492" name="Picture 12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91" y="2129408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3" name="Picture 13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91" y="4491608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3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/>
          <a:lstStyle/>
          <a:p>
            <a:r>
              <a:rPr lang="en-US" sz="4000" dirty="0"/>
              <a:t>Simplified Kerberos Protocol (3)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417638"/>
            <a:ext cx="7608714" cy="48783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communicates with 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 sends the ticket to S along with an authenticator to establish a shared secret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S: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…}K</a:t>
            </a:r>
            <a:r>
              <a:rPr lang="en-US" baseline="-25000" dirty="0"/>
              <a:t>C,S</a:t>
            </a:r>
            <a:r>
              <a:rPr lang="en-US" dirty="0"/>
              <a:t> 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c,s</a:t>
            </a:r>
            <a:r>
              <a:rPr lang="en-US" dirty="0"/>
              <a:t> =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579438" lvl="1" indent="0">
              <a:buNone/>
            </a:pPr>
            <a:r>
              <a:rPr lang="en-US" dirty="0"/>
              <a:t>      </a:t>
            </a:r>
            <a:r>
              <a:rPr lang="en-US" dirty="0" err="1"/>
              <a:t>ts</a:t>
            </a:r>
            <a:r>
              <a:rPr lang="en-US" dirty="0"/>
              <a:t> - a timestamp, </a:t>
            </a:r>
            <a:r>
              <a:rPr lang="en-US" dirty="0" err="1"/>
              <a:t>sk</a:t>
            </a:r>
            <a:r>
              <a:rPr lang="en-US" dirty="0"/>
              <a:t> - a session key </a:t>
            </a:r>
          </a:p>
          <a:p>
            <a:pPr marL="1112838" lvl="1" indent="-533400"/>
            <a:r>
              <a:rPr lang="en-US" dirty="0"/>
              <a:t>S decrypts the ticket T</a:t>
            </a:r>
            <a:r>
              <a:rPr lang="en-US" baseline="-25000" dirty="0"/>
              <a:t>C,S</a:t>
            </a:r>
            <a:r>
              <a:rPr lang="en-US" dirty="0"/>
              <a:t> to get the shared secret K</a:t>
            </a:r>
            <a:r>
              <a:rPr lang="en-US" baseline="-25000" dirty="0"/>
              <a:t>C,S </a:t>
            </a:r>
            <a:r>
              <a:rPr lang="en-US" dirty="0"/>
              <a:t>needed to communicate securely with 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5270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228600"/>
            <a:ext cx="7696597" cy="641350"/>
          </a:xfrm>
        </p:spPr>
        <p:txBody>
          <a:bodyPr/>
          <a:lstStyle/>
          <a:p>
            <a:r>
              <a:rPr lang="en-US" sz="4000" dirty="0"/>
              <a:t>Simplified Kerberos Protocol (4)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68760"/>
            <a:ext cx="8028384" cy="4911725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communicates with S</a:t>
            </a:r>
          </a:p>
          <a:p>
            <a:pPr marL="609600" indent="-609600">
              <a:buFont typeface="+mj-lt"/>
              <a:buAutoNum type="arabicPeriod" startAt="4"/>
            </a:pPr>
            <a:r>
              <a:rPr lang="en-US" dirty="0"/>
              <a:t>S decrypts the ticket to obtain the K</a:t>
            </a:r>
            <a:r>
              <a:rPr lang="en-US" baseline="-25000" dirty="0"/>
              <a:t>C,S </a:t>
            </a:r>
            <a:r>
              <a:rPr lang="en-US" dirty="0"/>
              <a:t>and replies to C with proof of possession of the shared secret (optional step)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	Notice that S had to decrypt the authenticator, extract the timestamp &amp; session key, and re-encrypt the timestamp &amp; session key with 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9478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9400" y="38242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0"/>
            <a:ext cx="8172450" cy="1409700"/>
          </a:xfrm>
        </p:spPr>
        <p:txBody>
          <a:bodyPr/>
          <a:lstStyle/>
          <a:p>
            <a:r>
              <a:rPr lang="en-US" dirty="0"/>
              <a:t>Picture of Simplified Kerberos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3657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Server</a:t>
            </a:r>
          </a:p>
        </p:txBody>
      </p:sp>
      <p:sp>
        <p:nvSpPr>
          <p:cNvPr id="286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895600" y="32004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4290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67744" y="2060848"/>
            <a:ext cx="495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C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 S: </a:t>
            </a:r>
            <a:r>
              <a:rPr lang="en-US" sz="1800" b="1" dirty="0">
                <a:latin typeface="Arial" charset="0"/>
              </a:rPr>
              <a:t>{C, </a:t>
            </a:r>
            <a:r>
              <a:rPr lang="en-US" sz="1800" b="1" dirty="0" err="1">
                <a:latin typeface="Arial" charset="0"/>
              </a:rPr>
              <a:t>ts</a:t>
            </a:r>
            <a:r>
              <a:rPr lang="en-US" sz="1800" b="1" dirty="0">
                <a:latin typeface="Arial" charset="0"/>
              </a:rPr>
              <a:t>, </a:t>
            </a:r>
            <a:r>
              <a:rPr lang="en-US" sz="1800" b="1" dirty="0" err="1">
                <a:latin typeface="Arial" charset="0"/>
              </a:rPr>
              <a:t>sk</a:t>
            </a:r>
            <a:r>
              <a:rPr lang="en-US" sz="1800" b="1" dirty="0">
                <a:latin typeface="Arial" charset="0"/>
              </a:rPr>
              <a:t> … }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, {T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where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A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= {C,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sk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… }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31461" y="3861048"/>
            <a:ext cx="2573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{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sk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…}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dirty="0">
                <a:latin typeface="Arial" charset="0"/>
              </a:rPr>
              <a:t> : C </a:t>
            </a:r>
            <a:r>
              <a:rPr lang="en-US" sz="1800" b="1" dirty="0">
                <a:latin typeface="Arial" charset="0"/>
                <a:sym typeface="Wingdings"/>
              </a:rPr>
              <a:t></a:t>
            </a:r>
            <a:r>
              <a:rPr lang="en-US" sz="1800" b="1" dirty="0">
                <a:latin typeface="Arial" charset="0"/>
                <a:sym typeface="Wingdings" charset="0"/>
              </a:rPr>
              <a:t> S</a:t>
            </a:r>
            <a:r>
              <a:rPr lang="en-US" sz="1800" b="1" dirty="0">
                <a:latin typeface="Arial" charset="0"/>
              </a:rPr>
              <a:t> 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3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0800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9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32634"/>
            <a:ext cx="7772400" cy="1206500"/>
          </a:xfrm>
        </p:spPr>
        <p:txBody>
          <a:bodyPr/>
          <a:lstStyle/>
          <a:p>
            <a:r>
              <a:rPr lang="en-US" dirty="0"/>
              <a:t>Kerberos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196752"/>
            <a:ext cx="7536706" cy="5153025"/>
          </a:xfrm>
        </p:spPr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The Key Distribution Center (KDC)</a:t>
            </a:r>
          </a:p>
          <a:p>
            <a:r>
              <a:rPr lang="en-US" dirty="0"/>
              <a:t>Ticket Granting Server (TGS)</a:t>
            </a:r>
          </a:p>
          <a:p>
            <a:r>
              <a:rPr lang="en-US" dirty="0"/>
              <a:t> Centralized trust model</a:t>
            </a:r>
          </a:p>
          <a:p>
            <a:pPr lvl="1"/>
            <a:r>
              <a:rPr lang="en-US" dirty="0"/>
              <a:t>KDC is trusted by all clients &amp; servers</a:t>
            </a:r>
          </a:p>
          <a:p>
            <a:pPr lvl="1"/>
            <a:r>
              <a:rPr lang="en-US" dirty="0"/>
              <a:t>KDC shares a secret, symmetric key with each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63505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3608" y="908720"/>
            <a:ext cx="31683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Center (KDC)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(Database: 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TGS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algn="ctr">
              <a:spcBef>
                <a:spcPct val="0"/>
              </a:spcBef>
            </a:pPr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32619" y="5832376"/>
            <a:ext cx="30073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15616" y="3458"/>
            <a:ext cx="8172450" cy="695325"/>
          </a:xfrm>
        </p:spPr>
        <p:txBody>
          <a:bodyPr/>
          <a:lstStyle/>
          <a:p>
            <a:r>
              <a:rPr lang="en-US" sz="4400" dirty="0"/>
              <a:t>Picture of </a:t>
            </a:r>
            <a:r>
              <a:rPr lang="en-US" dirty="0"/>
              <a:t> </a:t>
            </a:r>
            <a:r>
              <a:rPr lang="en-US" sz="4400" dirty="0"/>
              <a:t>Kerberos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75376" y="5527576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Server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/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527176" y="3012976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679576" y="3089176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289176" y="3012976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3136776" y="2860576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517776" y="49179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517776" y="51465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55976" y="1124744"/>
            <a:ext cx="30963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Ticket Granting Server (TGS)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(Database: 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TGS,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algn="ctr">
              <a:spcBef>
                <a:spcPct val="0"/>
              </a:spcBef>
            </a:pPr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14353" name="Picture 17" descr="SQL sm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76" y="2098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SQL sm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576" y="4384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5" name="Picture 19" descr="SQL sm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76" y="19461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PC sm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44607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1872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x-none"/>
              <a:t>Key Distribution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68372"/>
            <a:ext cx="7772400" cy="540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Have network with n entities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Add one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Must generate n new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Each other entity must securely get its new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Big headache managing n</a:t>
            </a:r>
            <a:r>
              <a:rPr lang="en-US" altLang="x-none"/>
              <a:t>(n-1)/2 </a:t>
            </a:r>
            <a:r>
              <a:rPr lang="en-US" altLang="x-none" dirty="0"/>
              <a:t>keys!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One solution: use a central </a:t>
            </a:r>
            <a:r>
              <a:rPr lang="en-US" altLang="x-none" dirty="0" err="1"/>
              <a:t>keyserver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Needs n secret keys between entities and </a:t>
            </a:r>
            <a:r>
              <a:rPr lang="en-US" altLang="x-none" dirty="0" err="1"/>
              <a:t>keyserver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Generates session keys as needed</a:t>
            </a:r>
          </a:p>
        </p:txBody>
      </p:sp>
    </p:spTree>
    <p:extLst>
      <p:ext uri="{BB962C8B-B14F-4D97-AF65-F5344CB8AC3E}">
        <p14:creationId xmlns:p14="http://schemas.microsoft.com/office/powerpoint/2010/main" val="142910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116632"/>
            <a:ext cx="7552581" cy="695325"/>
          </a:xfrm>
        </p:spPr>
        <p:txBody>
          <a:bodyPr/>
          <a:lstStyle/>
          <a:p>
            <a:r>
              <a:rPr lang="en-US" sz="4400" dirty="0"/>
              <a:t>Kerberos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23120" y="1196752"/>
            <a:ext cx="7920880" cy="35972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Assume client C wishes to authenticate to and communicate with server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C gets a Ticket-Granting Ticket (TGT) from the KDC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Phase 2</a:t>
            </a:r>
            <a:r>
              <a:rPr lang="en-US" dirty="0"/>
              <a:t>: C uses the TGT to get a Ticket for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Phase 3</a:t>
            </a:r>
            <a:r>
              <a:rPr lang="en-US" dirty="0"/>
              <a:t>: C communicates with S</a:t>
            </a:r>
          </a:p>
        </p:txBody>
      </p:sp>
    </p:spTree>
    <p:extLst>
      <p:ext uri="{BB962C8B-B14F-4D97-AF65-F5344CB8AC3E}">
        <p14:creationId xmlns:p14="http://schemas.microsoft.com/office/powerpoint/2010/main" val="427660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/>
          <a:lstStyle/>
          <a:p>
            <a:r>
              <a:rPr lang="en-US" sz="4000" dirty="0"/>
              <a:t>Kerberos Protocol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19200"/>
            <a:ext cx="7680722" cy="5018112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Ticket-Granting Ticket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dirty="0"/>
              <a:t>C sends a request to the KDC for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ticket-granting ticket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(TGT)</a:t>
            </a:r>
          </a:p>
          <a:p>
            <a:pPr marL="1112838" lvl="1" indent="-533400"/>
            <a:r>
              <a:rPr lang="en-US" dirty="0"/>
              <a:t>A TGT is a ticket used to talk to the special ticket-granting service</a:t>
            </a:r>
          </a:p>
          <a:p>
            <a:pPr marL="1112838" lvl="1" indent="-533400"/>
            <a:r>
              <a:rPr lang="en-US" dirty="0"/>
              <a:t>A TGT is relatively long-lived (8-24 hours typically)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KDC: C, TGS,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Sent in the clear! </a:t>
            </a:r>
          </a:p>
        </p:txBody>
      </p:sp>
    </p:spTree>
    <p:extLst>
      <p:ext uri="{BB962C8B-B14F-4D97-AF65-F5344CB8AC3E}">
        <p14:creationId xmlns:p14="http://schemas.microsoft.com/office/powerpoint/2010/main" val="92170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1112" y="116632"/>
            <a:ext cx="7992888" cy="641350"/>
          </a:xfrm>
        </p:spPr>
        <p:txBody>
          <a:bodyPr/>
          <a:lstStyle/>
          <a:p>
            <a:r>
              <a:rPr lang="en-US" sz="4000" dirty="0"/>
              <a:t>Kerberos Protocol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066800"/>
            <a:ext cx="7920880" cy="5791200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Ticket-Granting Ticket</a:t>
            </a:r>
          </a:p>
          <a:p>
            <a:pPr marL="609600" indent="-609600">
              <a:buFont typeface="Wingdings" charset="0"/>
              <a:buAutoNum type="arabicPeriod" startAt="2"/>
            </a:pPr>
            <a:r>
              <a:rPr lang="en-US" dirty="0"/>
              <a:t>KDC responds with two items</a:t>
            </a:r>
          </a:p>
          <a:p>
            <a:pPr marL="1112838" lvl="1" indent="-533400"/>
            <a:r>
              <a:rPr lang="en-US" dirty="0"/>
              <a:t>The ticket-granting ticket</a:t>
            </a:r>
          </a:p>
          <a:p>
            <a:pPr marL="1031875" lvl="2" indent="0">
              <a:buNone/>
            </a:pPr>
            <a:r>
              <a:rPr lang="en-US" dirty="0"/>
              <a:t> A ticket for C to talk to TGS</a:t>
            </a:r>
          </a:p>
          <a:p>
            <a:pPr marL="1112838" lvl="1" indent="-533400"/>
            <a:r>
              <a:rPr lang="en-US" dirty="0"/>
              <a:t>A copy of the session key to use to talk to TGS, encrypted in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shared key</a:t>
            </a:r>
          </a:p>
          <a:p>
            <a:pPr marL="579438" lvl="1" indent="0">
              <a:buNone/>
            </a:pPr>
            <a:r>
              <a:rPr lang="en-US" sz="2400" dirty="0"/>
              <a:t>KDC </a:t>
            </a:r>
            <a:r>
              <a:rPr lang="en-US" sz="2400" dirty="0">
                <a:sym typeface="Wingdings" charset="0"/>
              </a:rPr>
              <a:t> C</a:t>
            </a:r>
            <a:r>
              <a:rPr lang="en-US" sz="2400" dirty="0"/>
              <a:t>: {K</a:t>
            </a:r>
            <a:r>
              <a:rPr lang="en-US" sz="2400" baseline="-25000" dirty="0"/>
              <a:t>C,TGS</a:t>
            </a:r>
            <a:r>
              <a:rPr lang="en-US" sz="2400" dirty="0"/>
              <a:t>, TGS, Lt, </a:t>
            </a:r>
            <a:r>
              <a:rPr lang="en-US" sz="2400" dirty="0" err="1"/>
              <a:t>n</a:t>
            </a:r>
            <a:r>
              <a:rPr lang="en-US" sz="2400" baseline="-25000" dirty="0" err="1"/>
              <a:t>C</a:t>
            </a:r>
            <a:r>
              <a:rPr lang="en-US" sz="2400" dirty="0"/>
              <a:t>}K</a:t>
            </a:r>
            <a:r>
              <a:rPr lang="en-US" sz="2400" baseline="-25000" dirty="0"/>
              <a:t>C </a:t>
            </a:r>
            <a:r>
              <a:rPr lang="en-US" sz="2400" dirty="0"/>
              <a:t>,{T</a:t>
            </a:r>
            <a:r>
              <a:rPr lang="en-US" sz="2400" baseline="-25000" dirty="0"/>
              <a:t>C,TGS</a:t>
            </a:r>
            <a:r>
              <a:rPr lang="en-US" sz="2400" dirty="0"/>
              <a:t>}K</a:t>
            </a:r>
            <a:r>
              <a:rPr lang="en-US" sz="2400" baseline="-25000" dirty="0"/>
              <a:t>TGS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where T</a:t>
            </a:r>
            <a:r>
              <a:rPr lang="en-US" baseline="-25000" dirty="0"/>
              <a:t>C,TGS </a:t>
            </a:r>
            <a:r>
              <a:rPr lang="en-US" dirty="0"/>
              <a:t>={K</a:t>
            </a:r>
            <a:r>
              <a:rPr lang="en-US" baseline="-25000" dirty="0"/>
              <a:t>C,TGS</a:t>
            </a:r>
            <a:r>
              <a:rPr lang="en-US" dirty="0"/>
              <a:t>, C, Lt …}</a:t>
            </a:r>
            <a:endParaRPr lang="en-US" baseline="-25000" dirty="0"/>
          </a:p>
          <a:p>
            <a:pPr marL="1112838" lvl="1" indent="-533400"/>
            <a:r>
              <a:rPr lang="en-US" dirty="0"/>
              <a:t>Only the TGS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C,TGS</a:t>
            </a:r>
          </a:p>
        </p:txBody>
      </p:sp>
    </p:spTree>
    <p:extLst>
      <p:ext uri="{BB962C8B-B14F-4D97-AF65-F5344CB8AC3E}">
        <p14:creationId xmlns:p14="http://schemas.microsoft.com/office/powerpoint/2010/main" val="3001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7491" y="571080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16632"/>
            <a:ext cx="7381701" cy="695325"/>
          </a:xfrm>
        </p:spPr>
        <p:txBody>
          <a:bodyPr/>
          <a:lstStyle/>
          <a:p>
            <a:r>
              <a:rPr lang="en-US" sz="4400" dirty="0"/>
              <a:t>Picture of Kerberos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3091" y="1443608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Center (KDC)</a:t>
            </a:r>
          </a:p>
        </p:txBody>
      </p:sp>
      <p:sp>
        <p:nvSpPr>
          <p:cNvPr id="2048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982291" y="3196208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34691" y="3272408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5424" y="3573016"/>
            <a:ext cx="292726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C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 KDC: C, TGS, Lt,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39952" y="3501008"/>
            <a:ext cx="500404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KDC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 C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: {K</a:t>
            </a:r>
            <a:r>
              <a:rPr lang="en-US" sz="1600" b="1" i="0" baseline="-25000" dirty="0">
                <a:solidFill>
                  <a:schemeClr val="tx1"/>
                </a:solidFill>
                <a:latin typeface="Arial" charset="0"/>
              </a:rPr>
              <a:t>C,TGS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TGS,Lt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sz="1600" b="1" i="0" baseline="-25000" dirty="0" err="1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600" b="1" i="0" baseline="-250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, {T</a:t>
            </a:r>
            <a:r>
              <a:rPr lang="en-US" sz="1600" b="1" i="0" baseline="-25000" dirty="0">
                <a:solidFill>
                  <a:schemeClr val="tx1"/>
                </a:solidFill>
                <a:latin typeface="Arial" charset="0"/>
              </a:rPr>
              <a:t>C,TGS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600" b="1" i="0" baseline="-25000" dirty="0">
                <a:solidFill>
                  <a:schemeClr val="tx1"/>
                </a:solidFill>
                <a:latin typeface="Arial" charset="0"/>
              </a:rPr>
              <a:t>TGS</a:t>
            </a:r>
          </a:p>
          <a:p>
            <a:pPr>
              <a:spcBef>
                <a:spcPct val="0"/>
              </a:spcBef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where 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1800" b="1" baseline="-25000" dirty="0">
                <a:latin typeface="Arial" charset="0"/>
              </a:rPr>
              <a:t>,TGS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= {K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C,TGS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C, Lt …}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492" name="Picture 12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91" y="2129408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3" name="Picture 13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91" y="4491608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9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7" y="116632"/>
            <a:ext cx="8028384" cy="641350"/>
          </a:xfrm>
        </p:spPr>
        <p:txBody>
          <a:bodyPr/>
          <a:lstStyle/>
          <a:p>
            <a:r>
              <a:rPr lang="en-US" sz="4000" dirty="0"/>
              <a:t>Kerberos Protocol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052736"/>
            <a:ext cx="7956376" cy="4824536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sz="2800" dirty="0"/>
              <a:t>Phase 2: C gets a Ticket for S</a:t>
            </a:r>
          </a:p>
          <a:p>
            <a:pPr marL="609600" indent="-609600">
              <a:buFont typeface="Wingdings" charset="0"/>
              <a:buAutoNum type="arabicPeriod" startAt="3"/>
            </a:pPr>
            <a:r>
              <a:rPr lang="en-US" sz="2800" dirty="0"/>
              <a:t>C requests a ticket to communicate with S from the ticket-granting service (TGS)</a:t>
            </a:r>
          </a:p>
          <a:p>
            <a:pPr marL="1112838" lvl="1" indent="-533400"/>
            <a:r>
              <a:rPr lang="en-US" sz="2400" dirty="0"/>
              <a:t>C sends TGT to S along with an authenticator requesting a ticket from C to 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sz="2800" dirty="0"/>
              <a:t>C </a:t>
            </a:r>
            <a:r>
              <a:rPr lang="en-US" sz="2800" dirty="0">
                <a:sym typeface="Wingdings" charset="0"/>
              </a:rPr>
              <a:t></a:t>
            </a:r>
            <a:r>
              <a:rPr lang="en-US" sz="2800" dirty="0"/>
              <a:t>  TGS: {</a:t>
            </a:r>
            <a:r>
              <a:rPr lang="en-US" sz="2800" dirty="0" err="1"/>
              <a:t>ts</a:t>
            </a:r>
            <a:r>
              <a:rPr lang="en-US" sz="2800" dirty="0"/>
              <a:t> …}K</a:t>
            </a:r>
            <a:r>
              <a:rPr lang="en-US" sz="2800" baseline="-25000" dirty="0"/>
              <a:t>C,TGS</a:t>
            </a:r>
            <a:r>
              <a:rPr lang="en-US" sz="2800" dirty="0"/>
              <a:t> , {T</a:t>
            </a:r>
            <a:r>
              <a:rPr lang="en-US" sz="2800" baseline="-25000" dirty="0"/>
              <a:t>C,TGS</a:t>
            </a:r>
            <a:r>
              <a:rPr lang="en-US" sz="2800" dirty="0"/>
              <a:t>}K</a:t>
            </a:r>
            <a:r>
              <a:rPr lang="en-US" sz="2800" baseline="-25000" dirty="0"/>
              <a:t>TGS</a:t>
            </a:r>
            <a:r>
              <a:rPr lang="en-US" sz="2800" dirty="0"/>
              <a:t>, S, Lt, </a:t>
            </a:r>
            <a:r>
              <a:rPr lang="en-US" sz="2800" dirty="0" err="1"/>
              <a:t>n</a:t>
            </a:r>
            <a:r>
              <a:rPr lang="en-US" sz="2800" baseline="-25000" dirty="0" err="1"/>
              <a:t>C</a:t>
            </a:r>
            <a:endParaRPr lang="en-US" sz="2800" baseline="-25000" dirty="0"/>
          </a:p>
          <a:p>
            <a:pPr marL="1112838" lvl="1" indent="-533400"/>
            <a:r>
              <a:rPr lang="en-US" sz="2400" dirty="0"/>
              <a:t>First part proves to TGS that C knows the session key</a:t>
            </a:r>
          </a:p>
          <a:p>
            <a:pPr marL="1112838" lvl="1" indent="-533400"/>
            <a:r>
              <a:rPr lang="en-US" sz="2400" dirty="0"/>
              <a:t>Second part is the TGT C got from the KDC</a:t>
            </a:r>
          </a:p>
        </p:txBody>
      </p:sp>
    </p:spTree>
    <p:extLst>
      <p:ext uri="{BB962C8B-B14F-4D97-AF65-F5344CB8AC3E}">
        <p14:creationId xmlns:p14="http://schemas.microsoft.com/office/powerpoint/2010/main" val="329494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/>
          <a:lstStyle/>
          <a:p>
            <a:r>
              <a:rPr lang="en-US" sz="4000" dirty="0"/>
              <a:t>Kerberos Protocol 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417638"/>
            <a:ext cx="7536706" cy="42052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gets a Ticket for S</a:t>
            </a:r>
          </a:p>
          <a:p>
            <a:pPr marL="609600" indent="-609600">
              <a:buFont typeface="Wingdings" charset="0"/>
              <a:buAutoNum type="arabicPeriod" startAt="4"/>
            </a:pPr>
            <a:r>
              <a:rPr lang="en-US" dirty="0"/>
              <a:t>TGS returns a ticket for C to talk to S</a:t>
            </a:r>
          </a:p>
          <a:p>
            <a:pPr marL="609600" indent="-609600">
              <a:buFont typeface="Wingdings" charset="0"/>
              <a:buNone/>
            </a:pPr>
            <a:r>
              <a:rPr lang="en-US" dirty="0"/>
              <a:t>	(Just like step 2 above...)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TGS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{K</a:t>
            </a:r>
            <a:r>
              <a:rPr lang="en-US" baseline="-25000" dirty="0"/>
              <a:t>C,S</a:t>
            </a:r>
            <a:r>
              <a:rPr lang="en-US" dirty="0"/>
              <a:t>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}K</a:t>
            </a:r>
            <a:r>
              <a:rPr lang="en-US" baseline="-25000" dirty="0"/>
              <a:t>C,TGS</a:t>
            </a:r>
            <a:r>
              <a:rPr lang="en-US" dirty="0"/>
              <a:t>,{T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  <a:r>
              <a:rPr lang="en-US" dirty="0"/>
              <a:t> </a:t>
            </a:r>
            <a:endParaRPr lang="en-US" baseline="-25000" dirty="0"/>
          </a:p>
          <a:p>
            <a:pPr marL="1112838" lvl="1" indent="-533400"/>
            <a:r>
              <a:rPr lang="en-US" dirty="0"/>
              <a:t>Only 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C,S</a:t>
            </a:r>
          </a:p>
          <a:p>
            <a:pPr marL="609600" indent="-609600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1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3664" y="5541864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623" y="228600"/>
            <a:ext cx="7381701" cy="695325"/>
          </a:xfrm>
        </p:spPr>
        <p:txBody>
          <a:bodyPr/>
          <a:lstStyle/>
          <a:p>
            <a:r>
              <a:rPr lang="en-US" sz="4400" dirty="0"/>
              <a:t>Picture of Kerberos 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081264" y="3012976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3928864" y="2860576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48064" y="1412776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Ticket Granting Server (TGS)</a:t>
            </a:r>
          </a:p>
        </p:txBody>
      </p:sp>
      <p:sp>
        <p:nvSpPr>
          <p:cNvPr id="24585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576" y="2492896"/>
            <a:ext cx="52565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C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 TGS: </a:t>
            </a:r>
            <a:r>
              <a:rPr lang="en-US" sz="1800" b="1" dirty="0">
                <a:latin typeface="Arial" charset="0"/>
              </a:rPr>
              <a:t>= {</a:t>
            </a:r>
            <a:r>
              <a:rPr lang="en-US" sz="1800" b="1" dirty="0" err="1">
                <a:latin typeface="Arial" charset="0"/>
              </a:rPr>
              <a:t>ts</a:t>
            </a:r>
            <a:r>
              <a:rPr lang="en-US" sz="1800" b="1" dirty="0">
                <a:latin typeface="Arial" charset="0"/>
              </a:rPr>
              <a:t> …}K</a:t>
            </a:r>
            <a:r>
              <a:rPr lang="en-US" sz="1800" b="1" baseline="-25000" dirty="0">
                <a:latin typeface="Arial" charset="0"/>
              </a:rPr>
              <a:t>C,TGS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{T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C,TGS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TGS</a:t>
            </a:r>
            <a:r>
              <a:rPr lang="en-US" sz="1800" dirty="0"/>
              <a:t>,</a:t>
            </a:r>
          </a:p>
          <a:p>
            <a:r>
              <a:rPr lang="en-US" sz="1800" b="1" dirty="0"/>
              <a:t>S, Lt, </a:t>
            </a:r>
            <a:r>
              <a:rPr lang="en-US" sz="1800" b="1" dirty="0" err="1"/>
              <a:t>n</a:t>
            </a:r>
            <a:r>
              <a:rPr lang="en-US" sz="1800" b="1" baseline="-25000" dirty="0" err="1"/>
              <a:t>C</a:t>
            </a:r>
            <a:endParaRPr lang="en-US" sz="1800" b="1" baseline="-25000" dirty="0"/>
          </a:p>
          <a:p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7926" y="4077072"/>
            <a:ext cx="4496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TGS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 C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sz="1800" b="1" dirty="0">
                <a:latin typeface="Arial" charset="0"/>
              </a:rPr>
              <a:t>{K</a:t>
            </a:r>
            <a:r>
              <a:rPr lang="en-US" sz="1800" b="1" baseline="-25000" dirty="0">
                <a:latin typeface="Arial" charset="0"/>
              </a:rPr>
              <a:t>C,S</a:t>
            </a:r>
            <a:r>
              <a:rPr lang="en-US" sz="1800" dirty="0"/>
              <a:t>, S, Lt, </a:t>
            </a:r>
            <a:r>
              <a:rPr lang="en-US" sz="1800" dirty="0" err="1"/>
              <a:t>n</a:t>
            </a:r>
            <a:r>
              <a:rPr lang="en-US" sz="1800" baseline="-25000" dirty="0" err="1"/>
              <a:t>C</a:t>
            </a:r>
            <a:r>
              <a:rPr lang="en-US" sz="1800" b="1" dirty="0">
                <a:latin typeface="Arial" charset="0"/>
              </a:rPr>
              <a:t>}K</a:t>
            </a:r>
            <a:r>
              <a:rPr lang="en-US" sz="1800" b="1" baseline="-25000" dirty="0">
                <a:latin typeface="Arial" charset="0"/>
              </a:rPr>
              <a:t>C,TGS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{T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587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64" y="2098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4" y="43083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/>
          <a:lstStyle/>
          <a:p>
            <a:r>
              <a:rPr lang="en-US" sz="4000" dirty="0"/>
              <a:t>Kerberos Protocol (5)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417638"/>
            <a:ext cx="7608714" cy="48783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3: C communicates with S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C sends the ticket to S along with an authenticator to establish a shared secret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S: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…}K</a:t>
            </a:r>
            <a:r>
              <a:rPr lang="en-US" baseline="-25000" dirty="0"/>
              <a:t>C,S</a:t>
            </a:r>
            <a:r>
              <a:rPr lang="en-US" dirty="0"/>
              <a:t>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c,s</a:t>
            </a:r>
            <a:r>
              <a:rPr lang="en-US" dirty="0"/>
              <a:t> =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,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1112838" lvl="1" indent="-533400"/>
            <a:r>
              <a:rPr lang="en-US" dirty="0"/>
              <a:t>S decrypts the ticket T</a:t>
            </a:r>
            <a:r>
              <a:rPr lang="en-US" baseline="-25000" dirty="0"/>
              <a:t>C,S</a:t>
            </a:r>
            <a:r>
              <a:rPr lang="en-US" dirty="0"/>
              <a:t> to get the shared secret K</a:t>
            </a:r>
            <a:r>
              <a:rPr lang="en-US" baseline="-25000" dirty="0"/>
              <a:t>C,S </a:t>
            </a:r>
            <a:r>
              <a:rPr lang="en-US" dirty="0"/>
              <a:t>needed to communicate securely with 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5545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228600"/>
            <a:ext cx="7696597" cy="641350"/>
          </a:xfrm>
        </p:spPr>
        <p:txBody>
          <a:bodyPr/>
          <a:lstStyle/>
          <a:p>
            <a:r>
              <a:rPr lang="en-US" sz="4000" dirty="0"/>
              <a:t>Kerberos Protocol (6)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68760"/>
            <a:ext cx="8028384" cy="4911725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3: C communicates with S</a:t>
            </a:r>
          </a:p>
          <a:p>
            <a:pPr marL="609600" indent="-609600">
              <a:buFont typeface="Wingdings" charset="0"/>
              <a:buAutoNum type="arabicPeriod" startAt="6"/>
            </a:pPr>
            <a:r>
              <a:rPr lang="en-US" dirty="0"/>
              <a:t>S decrypts the ticket to obtain the K</a:t>
            </a:r>
            <a:r>
              <a:rPr lang="en-US" baseline="-25000" dirty="0"/>
              <a:t>C,S </a:t>
            </a:r>
            <a:r>
              <a:rPr lang="en-US" dirty="0"/>
              <a:t>and replies to C with proof of possession of the shared secret (optional step)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,…}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	Notice that S had to decrypt the authenticator, extract the timestamp &amp; session key, and re-encrypt those two components with 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988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9400" y="38242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16632"/>
            <a:ext cx="8172450" cy="1409700"/>
          </a:xfrm>
        </p:spPr>
        <p:txBody>
          <a:bodyPr/>
          <a:lstStyle/>
          <a:p>
            <a:r>
              <a:rPr lang="en-US" dirty="0"/>
              <a:t>Picture of Kerberos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3657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Server</a:t>
            </a:r>
          </a:p>
        </p:txBody>
      </p:sp>
      <p:sp>
        <p:nvSpPr>
          <p:cNvPr id="286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895600" y="32004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4290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14600" y="1828800"/>
            <a:ext cx="495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C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 S: {C,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sk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…}K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, {T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}K</a:t>
            </a:r>
            <a:r>
              <a:rPr lang="en-US" sz="1800" b="1" i="0" baseline="-25000" dirty="0">
                <a:solidFill>
                  <a:schemeClr val="tx1"/>
                </a:solidFill>
                <a:latin typeface="Arial" charset="0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where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A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 = {C,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ts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sk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…}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18919" y="4281488"/>
            <a:ext cx="246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S 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  <a:sym typeface="Wingdings" charset="0"/>
              </a:rPr>
              <a:t> C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: {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ts,sk</a:t>
            </a:r>
            <a:r>
              <a:rPr lang="en-US" sz="1800" b="1" i="0" dirty="0">
                <a:solidFill>
                  <a:schemeClr val="tx1"/>
                </a:solidFill>
                <a:latin typeface="Arial" charset="0"/>
              </a:rPr>
              <a:t>, …}</a:t>
            </a:r>
            <a:r>
              <a:rPr lang="en-US" sz="1800" b="1" i="0" dirty="0" err="1">
                <a:solidFill>
                  <a:schemeClr val="tx1"/>
                </a:solidFill>
                <a:latin typeface="Arial" charset="0"/>
              </a:rPr>
              <a:t>K</a:t>
            </a:r>
            <a:r>
              <a:rPr lang="en-US" sz="1800" b="1" i="0" baseline="-25000" dirty="0" err="1">
                <a:solidFill>
                  <a:schemeClr val="tx1"/>
                </a:solidFill>
                <a:latin typeface="Arial" charset="0"/>
              </a:rPr>
              <a:t>c,s</a:t>
            </a:r>
            <a:endParaRPr lang="en-US" sz="1800" b="1" i="0" baseline="-250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3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0800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B8B03BC-6686-8541-AB86-407D1DFE559C}" type="slidenum">
              <a:rPr lang="en-US" altLang="x-none" sz="1200">
                <a:solidFill>
                  <a:schemeClr val="folHlink"/>
                </a:solidFill>
                <a:latin typeface="Arial" charset="0"/>
              </a:rPr>
              <a:pPr eaLnBrk="1" hangingPunct="1"/>
              <a:t>3</a:t>
            </a:fld>
            <a:endParaRPr lang="en-US" altLang="x-none" sz="12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799784" cy="1219200"/>
          </a:xfrm>
        </p:spPr>
        <p:txBody>
          <a:bodyPr/>
          <a:lstStyle/>
          <a:p>
            <a:pPr eaLnBrk="1" hangingPunct="1"/>
            <a:r>
              <a:rPr lang="en-US" altLang="x-none"/>
              <a:t>Key Distribution Center (KDC)</a:t>
            </a:r>
            <a:endParaRPr lang="en-US" altLang="x-none" sz="240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366838"/>
            <a:ext cx="7741047" cy="5158506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Alice, Bob need shared </a:t>
            </a:r>
            <a:r>
              <a:rPr lang="en-US" altLang="x-none" sz="2400" u="sng" dirty="0"/>
              <a:t>symmetric key</a:t>
            </a:r>
            <a:r>
              <a:rPr lang="en-US" altLang="x-none" sz="2400" dirty="0"/>
              <a:t>.</a:t>
            </a:r>
          </a:p>
          <a:p>
            <a:pPr eaLnBrk="1" hangingPunct="1"/>
            <a:r>
              <a:rPr lang="en-US" altLang="x-none" sz="2400" dirty="0">
                <a:solidFill>
                  <a:srgbClr val="FF0000"/>
                </a:solidFill>
              </a:rPr>
              <a:t>KDC:</a:t>
            </a:r>
            <a:r>
              <a:rPr lang="en-US" altLang="x-none" sz="2400" dirty="0"/>
              <a:t> server shares different secret key with </a:t>
            </a:r>
            <a:r>
              <a:rPr lang="en-US" altLang="x-none" sz="2400" i="1" dirty="0"/>
              <a:t>each </a:t>
            </a:r>
            <a:r>
              <a:rPr lang="en-US" altLang="x-none" sz="2400" dirty="0"/>
              <a:t>registered user (many users)</a:t>
            </a:r>
          </a:p>
          <a:p>
            <a:pPr eaLnBrk="1" hangingPunct="1"/>
            <a:r>
              <a:rPr lang="en-US" altLang="x-none" sz="2400" dirty="0"/>
              <a:t>Alice, Bob know own symmetric keys, K</a:t>
            </a:r>
            <a:r>
              <a:rPr lang="en-US" altLang="x-none" sz="2400" baseline="-25000" dirty="0"/>
              <a:t>A-KDC</a:t>
            </a:r>
            <a:r>
              <a:rPr lang="en-US" altLang="x-none" sz="2400" dirty="0"/>
              <a:t> K</a:t>
            </a:r>
            <a:r>
              <a:rPr lang="en-US" altLang="x-none" sz="2400" baseline="-25000" dirty="0"/>
              <a:t>B-KDC </a:t>
            </a:r>
            <a:r>
              <a:rPr lang="en-US" altLang="x-none" sz="2400" dirty="0"/>
              <a:t>, for communicating with KDC.</a:t>
            </a:r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60199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2848" y="1412776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Center (KDC)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6448" y="5694264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87623" y="228600"/>
            <a:ext cx="7381701" cy="695325"/>
          </a:xfrm>
        </p:spPr>
        <p:txBody>
          <a:bodyPr/>
          <a:lstStyle/>
          <a:p>
            <a:r>
              <a:rPr lang="en-US" sz="4400" dirty="0"/>
              <a:t>Picture of Kerberos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48848" y="5527576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Server</a:t>
            </a:r>
          </a:p>
        </p:txBody>
      </p:sp>
      <p:sp>
        <p:nvSpPr>
          <p:cNvPr id="3072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172048" y="3165376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324448" y="3241576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934048" y="3165376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3781648" y="3012976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62648" y="50703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162648" y="52989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00848" y="1565176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Ticket Granting Server (TGS)</a:t>
            </a:r>
          </a:p>
        </p:txBody>
      </p:sp>
      <p:sp>
        <p:nvSpPr>
          <p:cNvPr id="30737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95648" y="3546376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solidFill>
                  <a:schemeClr val="tx1"/>
                </a:solidFill>
                <a:latin typeface="Arial" charset="0"/>
              </a:rPr>
              <a:t>TGT Request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00648" y="35463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solidFill>
                  <a:schemeClr val="tx1"/>
                </a:solidFill>
                <a:latin typeface="Arial" charset="0"/>
              </a:rPr>
              <a:t>TGT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15048" y="2784376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solidFill>
                  <a:schemeClr val="tx1"/>
                </a:solidFill>
                <a:latin typeface="Arial" charset="0"/>
              </a:rPr>
              <a:t>Ticket</a:t>
            </a:r>
            <a:br>
              <a:rPr lang="en-US" sz="1800" i="0">
                <a:solidFill>
                  <a:schemeClr val="tx1"/>
                </a:solidFill>
                <a:latin typeface="Arial" charset="0"/>
              </a:rPr>
            </a:br>
            <a:r>
              <a:rPr lang="en-US" sz="1800" i="0">
                <a:solidFill>
                  <a:schemeClr val="tx1"/>
                </a:solidFill>
                <a:latin typeface="Arial" charset="0"/>
              </a:rPr>
              <a:t>Request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00848" y="3851176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solidFill>
                  <a:schemeClr val="tx1"/>
                </a:solidFill>
                <a:latin typeface="Arial" charset="0"/>
              </a:rPr>
              <a:t>Ticket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96048" y="4613176"/>
            <a:ext cx="260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solidFill>
                  <a:schemeClr val="tx1"/>
                </a:solidFill>
                <a:latin typeface="Arial" charset="0"/>
              </a:rPr>
              <a:t>Ticket + service request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53248" y="5451376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sz="1800" i="0">
                <a:solidFill>
                  <a:schemeClr val="tx1"/>
                </a:solidFill>
                <a:latin typeface="Arial"/>
              </a:rPr>
              <a:t>“</a:t>
            </a:r>
            <a:r>
              <a:rPr lang="en-US" sz="1800" i="0">
                <a:solidFill>
                  <a:schemeClr val="tx1"/>
                </a:solidFill>
                <a:latin typeface="Arial" charset="0"/>
              </a:rPr>
              <a:t>Do some stuff</a:t>
            </a:r>
            <a:r>
              <a:rPr lang="ja-JP" altLang="en-US" sz="1800" i="0">
                <a:solidFill>
                  <a:schemeClr val="tx1"/>
                </a:solidFill>
                <a:latin typeface="Arial"/>
              </a:rPr>
              <a:t>”</a:t>
            </a:r>
            <a:endParaRPr lang="en-US" sz="1800" i="0" baseline="-25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43" name="Picture 23" descr="SQL sm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48" y="44607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4" name="Picture 24" descr="PC sm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48" y="44607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5" name="Picture 25" descr="SQL sm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48" y="22509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6" name="Picture 26" descr="SQL sm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8" y="2098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0"/>
            <a:ext cx="7772400" cy="1206500"/>
          </a:xfrm>
        </p:spPr>
        <p:txBody>
          <a:bodyPr/>
          <a:lstStyle/>
          <a:p>
            <a:r>
              <a:rPr lang="en-US" dirty="0"/>
              <a:t>Thoughts on Kerberos 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052736"/>
            <a:ext cx="7776864" cy="5375275"/>
          </a:xfrm>
        </p:spPr>
        <p:txBody>
          <a:bodyPr/>
          <a:lstStyle/>
          <a:p>
            <a:r>
              <a:rPr lang="en-US" dirty="0"/>
              <a:t>Only the KDC needs to know the user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password (used to generate the shared secret)</a:t>
            </a:r>
          </a:p>
          <a:p>
            <a:pPr lvl="1"/>
            <a:r>
              <a:rPr lang="en-US" dirty="0"/>
              <a:t>You can have multiple KDCs for redundancy, but they all need to have a copy of the username/password database</a:t>
            </a:r>
          </a:p>
          <a:p>
            <a:r>
              <a:rPr lang="en-US" dirty="0"/>
              <a:t>Only the TGS needs to know the secret keys for the servers</a:t>
            </a:r>
          </a:p>
          <a:p>
            <a:pPr lvl="1"/>
            <a:r>
              <a:rPr lang="en-US" dirty="0"/>
              <a:t>You can split KDC from TGS, but it is common for those two services to reside on the same 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244509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Thoughts on Kerberos…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700808"/>
            <a:ext cx="7464698" cy="2947466"/>
          </a:xfrm>
        </p:spPr>
        <p:txBody>
          <a:bodyPr/>
          <a:lstStyle/>
          <a:p>
            <a:r>
              <a:rPr lang="en-US" dirty="0"/>
              <a:t>Cross-realm trust is possible</a:t>
            </a:r>
          </a:p>
          <a:p>
            <a:pPr lvl="1"/>
            <a:r>
              <a:rPr lang="en-US" dirty="0"/>
              <a:t>Just need to share a secret key between the KDCs for the two domains...</a:t>
            </a:r>
          </a:p>
          <a:p>
            <a:pPr lvl="1"/>
            <a:r>
              <a:rPr lang="en-US" dirty="0"/>
              <a:t>Once accomplished, a user in domain A can get a ticket for a service in domain B</a:t>
            </a:r>
          </a:p>
        </p:txBody>
      </p:sp>
    </p:spTree>
    <p:extLst>
      <p:ext uri="{BB962C8B-B14F-4D97-AF65-F5344CB8AC3E}">
        <p14:creationId xmlns:p14="http://schemas.microsoft.com/office/powerpoint/2010/main" val="319718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Thoughts on Kerberos…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556792"/>
            <a:ext cx="7608714" cy="4819674"/>
          </a:xfrm>
        </p:spPr>
        <p:txBody>
          <a:bodyPr/>
          <a:lstStyle/>
          <a:p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Time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very important in Kerberos</a:t>
            </a:r>
          </a:p>
          <a:p>
            <a:pPr lvl="1"/>
            <a:r>
              <a:rPr lang="en-US" dirty="0"/>
              <a:t>All participants in the domain need accurate clocks</a:t>
            </a:r>
          </a:p>
          <a:p>
            <a:pPr lvl="1"/>
            <a:r>
              <a:rPr lang="en-US" dirty="0"/>
              <a:t>Timestamps are used in authenticators to detect replay; if a host can be fooled about the current time, old authenticators could be replayed</a:t>
            </a:r>
          </a:p>
          <a:p>
            <a:pPr lvl="1"/>
            <a:r>
              <a:rPr lang="en-US" dirty="0"/>
              <a:t>Tickets tend to have lifetimes on the order of hours, and replays are possible during the lifetime of the ticket</a:t>
            </a:r>
          </a:p>
        </p:txBody>
      </p:sp>
    </p:spTree>
    <p:extLst>
      <p:ext uri="{BB962C8B-B14F-4D97-AF65-F5344CB8AC3E}">
        <p14:creationId xmlns:p14="http://schemas.microsoft.com/office/powerpoint/2010/main" val="2571488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188640"/>
            <a:ext cx="7336557" cy="968152"/>
          </a:xfrm>
        </p:spPr>
        <p:txBody>
          <a:bodyPr/>
          <a:lstStyle/>
          <a:p>
            <a:r>
              <a:rPr lang="en-US" dirty="0"/>
              <a:t>RNGs in Kerberos v4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19200"/>
            <a:ext cx="7848872" cy="5122863"/>
          </a:xfrm>
        </p:spPr>
        <p:txBody>
          <a:bodyPr/>
          <a:lstStyle/>
          <a:p>
            <a:pPr marL="609600" indent="-609600"/>
            <a:r>
              <a:rPr lang="en-US" dirty="0"/>
              <a:t>Session keys were generated from a PRNG seeded with the XOR of the following:</a:t>
            </a:r>
          </a:p>
          <a:p>
            <a:pPr marL="1112838" lvl="1" indent="-533400"/>
            <a:r>
              <a:rPr lang="en-US" dirty="0"/>
              <a:t>Time-of-day in seconds since 1/1/2018</a:t>
            </a:r>
          </a:p>
          <a:p>
            <a:pPr marL="1112838" lvl="1" indent="-533400"/>
            <a:r>
              <a:rPr lang="en-US" dirty="0"/>
              <a:t>Process ID of the Kerberos server process</a:t>
            </a:r>
          </a:p>
          <a:p>
            <a:pPr marL="1112838" lvl="1" indent="-533400"/>
            <a:r>
              <a:rPr lang="en-US" dirty="0"/>
              <a:t>Cumulative count of session keys generated</a:t>
            </a:r>
          </a:p>
          <a:p>
            <a:pPr marL="1112838" lvl="1" indent="-533400"/>
            <a:r>
              <a:rPr lang="en-US" dirty="0"/>
              <a:t>Fractional part of time-of-day seconds</a:t>
            </a:r>
          </a:p>
          <a:p>
            <a:pPr marL="1112838" lvl="1" indent="-533400"/>
            <a:r>
              <a:rPr lang="en-US" dirty="0" err="1"/>
              <a:t>Hostid</a:t>
            </a:r>
            <a:r>
              <a:rPr lang="en-US" dirty="0"/>
              <a:t> of the machine running the server</a:t>
            </a:r>
          </a:p>
        </p:txBody>
      </p:sp>
    </p:spTree>
    <p:extLst>
      <p:ext uri="{BB962C8B-B14F-4D97-AF65-F5344CB8AC3E}">
        <p14:creationId xmlns:p14="http://schemas.microsoft.com/office/powerpoint/2010/main" val="208826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228600"/>
            <a:ext cx="7696597" cy="641350"/>
          </a:xfrm>
        </p:spPr>
        <p:txBody>
          <a:bodyPr/>
          <a:lstStyle/>
          <a:p>
            <a:r>
              <a:rPr lang="en-US" sz="4000" dirty="0"/>
              <a:t>RNGs in Kerberos v4 (continued)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268760"/>
            <a:ext cx="7608714" cy="5179714"/>
          </a:xfrm>
        </p:spPr>
        <p:txBody>
          <a:bodyPr/>
          <a:lstStyle/>
          <a:p>
            <a:r>
              <a:rPr lang="en-US" dirty="0"/>
              <a:t>The seed is a 32-bit value, so while the session key is used for DES (64 bits long, normally 56 bits of entropy), it has only 32 bits of entropy</a:t>
            </a:r>
          </a:p>
          <a:p>
            <a:r>
              <a:rPr lang="en-US" dirty="0"/>
              <a:t>What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worse, the five values have predictable portions</a:t>
            </a:r>
          </a:p>
          <a:p>
            <a:pPr lvl="1"/>
            <a:r>
              <a:rPr lang="en-US" dirty="0"/>
              <a:t>Time is completely predictable</a:t>
            </a:r>
          </a:p>
          <a:p>
            <a:pPr lvl="1"/>
            <a:r>
              <a:rPr lang="en-US" dirty="0" err="1"/>
              <a:t>ProcessID</a:t>
            </a:r>
            <a:r>
              <a:rPr lang="en-US" dirty="0"/>
              <a:t> is mostly predictable</a:t>
            </a:r>
          </a:p>
          <a:p>
            <a:pPr lvl="1"/>
            <a:r>
              <a:rPr lang="en-US" dirty="0"/>
              <a:t>Even </a:t>
            </a:r>
            <a:r>
              <a:rPr lang="en-US" dirty="0" err="1"/>
              <a:t>hostID</a:t>
            </a:r>
            <a:r>
              <a:rPr lang="en-US" dirty="0"/>
              <a:t> has 12 predictable bits (of 32 total)</a:t>
            </a:r>
          </a:p>
        </p:txBody>
      </p:sp>
    </p:spTree>
    <p:extLst>
      <p:ext uri="{BB962C8B-B14F-4D97-AF65-F5344CB8AC3E}">
        <p14:creationId xmlns:p14="http://schemas.microsoft.com/office/powerpoint/2010/main" val="304519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9632" y="228600"/>
            <a:ext cx="7552581" cy="641350"/>
          </a:xfrm>
        </p:spPr>
        <p:txBody>
          <a:bodyPr/>
          <a:lstStyle/>
          <a:p>
            <a:r>
              <a:rPr lang="en-US" sz="4000" dirty="0"/>
              <a:t>RNGs in Kerberos v4 (continued)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417638"/>
            <a:ext cx="7680722" cy="4202112"/>
          </a:xfrm>
        </p:spPr>
        <p:txBody>
          <a:bodyPr/>
          <a:lstStyle/>
          <a:p>
            <a:r>
              <a:rPr lang="en-US" dirty="0"/>
              <a:t>Of the 32 seed bits, only 20 bits really change with any frequency, so Kerberos v4 keys (in the MIT implementation) only have 20 bits of randomness</a:t>
            </a:r>
          </a:p>
          <a:p>
            <a:pPr lvl="1"/>
            <a:r>
              <a:rPr lang="en-US" dirty="0"/>
              <a:t>They could be brute-force discovered in seconds</a:t>
            </a:r>
          </a:p>
          <a:p>
            <a:r>
              <a:rPr lang="en-US" dirty="0"/>
              <a:t>The hole was in the MIT Kerberos sources for </a:t>
            </a:r>
            <a:r>
              <a:rPr lang="en-US" i="1" dirty="0"/>
              <a:t>seven years!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7920880" cy="4114800"/>
          </a:xfrm>
        </p:spPr>
        <p:txBody>
          <a:bodyPr/>
          <a:lstStyle/>
          <a:p>
            <a:r>
              <a:rPr lang="en-US" altLang="x-none" sz="2700" dirty="0"/>
              <a:t>Discovered by Whitfield </a:t>
            </a:r>
            <a:r>
              <a:rPr lang="en-US" altLang="x-none" sz="2700" dirty="0" err="1"/>
              <a:t>Diffie</a:t>
            </a:r>
            <a:r>
              <a:rPr lang="en-US" altLang="x-none" sz="2700" dirty="0"/>
              <a:t> and Martin Hellman</a:t>
            </a:r>
          </a:p>
          <a:p>
            <a:pPr lvl="1"/>
            <a:r>
              <a:rPr lang="en-US" altLang="x-none" sz="2400" dirty="0"/>
              <a:t>“New Directions in Cryptography”</a:t>
            </a:r>
          </a:p>
          <a:p>
            <a:pPr lvl="1"/>
            <a:endParaRPr lang="en-US" altLang="x-none" sz="2400" dirty="0"/>
          </a:p>
          <a:p>
            <a:r>
              <a:rPr lang="en-US" altLang="x-none" sz="2700" dirty="0" err="1"/>
              <a:t>Diffie</a:t>
            </a:r>
            <a:r>
              <a:rPr lang="en-US" altLang="x-none" sz="2700" dirty="0"/>
              <a:t>-Hellman key agreement protocol</a:t>
            </a:r>
          </a:p>
          <a:p>
            <a:pPr lvl="1"/>
            <a:r>
              <a:rPr lang="en-US" altLang="x-none" sz="2400" dirty="0"/>
              <a:t>Exponential key agreement</a:t>
            </a:r>
          </a:p>
          <a:p>
            <a:pPr lvl="1"/>
            <a:r>
              <a:rPr lang="en-US" altLang="x-none" sz="2400" dirty="0"/>
              <a:t>Allows two users to exchange a secret key</a:t>
            </a:r>
          </a:p>
          <a:p>
            <a:pPr lvl="1"/>
            <a:r>
              <a:rPr lang="en-US" altLang="x-none" sz="2400" dirty="0"/>
              <a:t>Requires no prior secrets</a:t>
            </a:r>
          </a:p>
          <a:p>
            <a:pPr lvl="1"/>
            <a:r>
              <a:rPr lang="en-US" altLang="x-none" sz="2400" dirty="0"/>
              <a:t>Real-time over an untrusted network</a:t>
            </a:r>
          </a:p>
          <a:p>
            <a:pPr lvl="1"/>
            <a:endParaRPr lang="en-US" altLang="x-none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404664"/>
            <a:ext cx="77724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x-none" b="1" kern="0" dirty="0" err="1"/>
              <a:t>Diffie</a:t>
            </a:r>
            <a:r>
              <a:rPr lang="en-US" altLang="x-none" b="1" kern="0" dirty="0"/>
              <a:t>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34198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84784"/>
            <a:ext cx="7772400" cy="3240360"/>
          </a:xfrm>
        </p:spPr>
        <p:txBody>
          <a:bodyPr/>
          <a:lstStyle/>
          <a:p>
            <a:r>
              <a:rPr lang="en-US" altLang="x-none" sz="2800" dirty="0"/>
              <a:t>Based on the difficulty of computing discrete logarithms of large numbers.</a:t>
            </a:r>
          </a:p>
          <a:p>
            <a:endParaRPr lang="en-US" altLang="x-none" sz="2800" dirty="0">
              <a:solidFill>
                <a:srgbClr val="FF3300"/>
              </a:solidFill>
            </a:endParaRPr>
          </a:p>
          <a:p>
            <a:r>
              <a:rPr lang="en-US" altLang="x-none" sz="2800" dirty="0"/>
              <a:t>Requires two large numbers, one prime (P), and (G), a primitive root of P</a:t>
            </a:r>
          </a:p>
        </p:txBody>
      </p:sp>
    </p:spTree>
    <p:extLst>
      <p:ext uri="{BB962C8B-B14F-4D97-AF65-F5344CB8AC3E}">
        <p14:creationId xmlns:p14="http://schemas.microsoft.com/office/powerpoint/2010/main" val="123838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/>
              <a:t>P and G are both publicly available numbers</a:t>
            </a:r>
          </a:p>
          <a:p>
            <a:pPr lvl="1"/>
            <a:r>
              <a:rPr lang="en-US" altLang="x-none"/>
              <a:t>P is at least 512 bits</a:t>
            </a:r>
          </a:p>
          <a:p>
            <a:r>
              <a:rPr lang="en-US" altLang="x-none" sz="2800"/>
              <a:t>Users pick private values a and b</a:t>
            </a:r>
          </a:p>
          <a:p>
            <a:r>
              <a:rPr lang="en-US" altLang="x-none" sz="2800"/>
              <a:t>Compute public values</a:t>
            </a:r>
          </a:p>
          <a:p>
            <a:pPr lvl="1"/>
            <a:r>
              <a:rPr lang="en-US" altLang="x-none"/>
              <a:t>x = g</a:t>
            </a:r>
            <a:r>
              <a:rPr lang="en-US" altLang="x-none" baseline="30000"/>
              <a:t>a </a:t>
            </a:r>
            <a:r>
              <a:rPr lang="en-US" altLang="x-none"/>
              <a:t>mod p</a:t>
            </a:r>
          </a:p>
          <a:p>
            <a:pPr lvl="1"/>
            <a:r>
              <a:rPr lang="en-US" altLang="x-none"/>
              <a:t>y = g</a:t>
            </a:r>
            <a:r>
              <a:rPr lang="en-US" altLang="x-none" baseline="30000"/>
              <a:t>b </a:t>
            </a:r>
            <a:r>
              <a:rPr lang="en-US" altLang="x-none"/>
              <a:t>mod p</a:t>
            </a:r>
          </a:p>
          <a:p>
            <a:r>
              <a:rPr lang="en-US" altLang="x-none" sz="2800"/>
              <a:t>Public values x and y are exchanged</a:t>
            </a:r>
          </a:p>
          <a:p>
            <a:pPr lvl="1"/>
            <a:endParaRPr lang="en-US" altLang="x-none">
              <a:solidFill>
                <a:srgbClr val="FFFFFF"/>
              </a:solidFill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62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26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1200" b="1">
                <a:latin typeface="Arial" pitchFamily="34" charset="0"/>
                <a:cs typeface="Arial" pitchFamily="34" charset="0"/>
              </a:rPr>
              <a:t> </a:t>
            </a:r>
            <a:endParaRPr lang="en-US" sz="1100" b="1">
              <a:latin typeface="Flintstones BT" charset="0"/>
              <a:cs typeface="Times New Roman" pitchFamily="18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37923" name="Rectangle 1027"/>
          <p:cNvSpPr>
            <a:spLocks noChangeArrowheads="1"/>
          </p:cNvSpPr>
          <p:nvPr/>
        </p:nvSpPr>
        <p:spPr bwMode="auto">
          <a:xfrm>
            <a:off x="1219200" y="0"/>
            <a:ext cx="7924800" cy="933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l"/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mic Sans MS"/>
              </a:rPr>
              <a:t>What is Kerberos? </a:t>
            </a:r>
          </a:p>
        </p:txBody>
      </p:sp>
      <p:sp>
        <p:nvSpPr>
          <p:cNvPr id="337927" name="Text Box 1031"/>
          <p:cNvSpPr txBox="1">
            <a:spLocks noChangeArrowheads="1"/>
          </p:cNvSpPr>
          <p:nvPr/>
        </p:nvSpPr>
        <p:spPr bwMode="auto">
          <a:xfrm>
            <a:off x="1187624" y="1196752"/>
            <a:ext cx="7840092" cy="31085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Kerberos is a network authentication protocol. It is designed to provide strong authentication for client/server applications by using secret-key cryptography. </a:t>
            </a:r>
          </a:p>
          <a:p>
            <a:pPr algn="l">
              <a:spcBef>
                <a:spcPct val="50000"/>
              </a:spcBef>
            </a:pPr>
            <a:endParaRPr lang="en-US" sz="2800" dirty="0">
              <a:hlinkClick r:id="rId2"/>
            </a:endParaRPr>
          </a:p>
          <a:p>
            <a:pPr algn="l">
              <a:spcBef>
                <a:spcPct val="50000"/>
              </a:spcBef>
            </a:pPr>
            <a:r>
              <a:rPr lang="en-US" sz="2800" dirty="0">
                <a:hlinkClick r:id="rId2"/>
              </a:rPr>
              <a:t>https://www.youtube.com/watch?v=VpBCJ8vS7T0</a:t>
            </a:r>
            <a:r>
              <a:rPr lang="en-US" sz="2800" dirty="0"/>
              <a:t>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/>
              <a:t>Compute</a:t>
            </a:r>
            <a:r>
              <a:rPr lang="en-US" altLang="x-none" sz="2800" b="1" dirty="0">
                <a:solidFill>
                  <a:srgbClr val="FFFFFF"/>
                </a:solidFill>
              </a:rPr>
              <a:t> </a:t>
            </a:r>
            <a:r>
              <a:rPr lang="en-US" altLang="x-none" sz="2800" dirty="0"/>
              <a:t>shared, private key</a:t>
            </a:r>
          </a:p>
          <a:p>
            <a:pPr lvl="1"/>
            <a:r>
              <a:rPr lang="en-US" altLang="x-none" dirty="0" err="1"/>
              <a:t>k</a:t>
            </a:r>
            <a:r>
              <a:rPr lang="en-US" altLang="x-none" baseline="-25000" dirty="0" err="1"/>
              <a:t>a</a:t>
            </a:r>
            <a:r>
              <a:rPr lang="en-US" altLang="x-none" dirty="0"/>
              <a:t> = </a:t>
            </a:r>
            <a:r>
              <a:rPr lang="en-US" altLang="x-none" dirty="0" err="1"/>
              <a:t>y</a:t>
            </a:r>
            <a:r>
              <a:rPr lang="en-US" altLang="x-none" baseline="30000" dirty="0" err="1"/>
              <a:t>a</a:t>
            </a:r>
            <a:r>
              <a:rPr lang="en-US" altLang="x-none" dirty="0"/>
              <a:t> mod p</a:t>
            </a:r>
          </a:p>
          <a:p>
            <a:pPr lvl="1"/>
            <a:r>
              <a:rPr lang="en-US" altLang="x-none" dirty="0"/>
              <a:t>k</a:t>
            </a:r>
            <a:r>
              <a:rPr lang="en-US" altLang="x-none" baseline="-25000" dirty="0"/>
              <a:t>b</a:t>
            </a:r>
            <a:r>
              <a:rPr lang="en-US" altLang="x-none" dirty="0"/>
              <a:t> = </a:t>
            </a:r>
            <a:r>
              <a:rPr lang="en-US" altLang="x-none" dirty="0" err="1"/>
              <a:t>x</a:t>
            </a:r>
            <a:r>
              <a:rPr lang="en-US" altLang="x-none" baseline="30000" dirty="0" err="1"/>
              <a:t>b</a:t>
            </a:r>
            <a:r>
              <a:rPr lang="en-US" altLang="x-none" dirty="0"/>
              <a:t> mod p</a:t>
            </a:r>
          </a:p>
          <a:p>
            <a:pPr lvl="1"/>
            <a:endParaRPr lang="en-US" altLang="x-none" dirty="0"/>
          </a:p>
          <a:p>
            <a:r>
              <a:rPr lang="en-US" altLang="x-none" sz="2800" dirty="0"/>
              <a:t>Algebraically it can be shown that </a:t>
            </a:r>
            <a:r>
              <a:rPr lang="en-US" altLang="x-none" sz="2800" dirty="0" err="1"/>
              <a:t>k</a:t>
            </a:r>
            <a:r>
              <a:rPr lang="en-US" altLang="x-none" sz="2800" baseline="-25000" dirty="0" err="1"/>
              <a:t>a</a:t>
            </a:r>
            <a:r>
              <a:rPr lang="en-US" altLang="x-none" sz="2800" dirty="0"/>
              <a:t> = k</a:t>
            </a:r>
            <a:r>
              <a:rPr lang="en-US" altLang="x-none" sz="2800" baseline="-25000" dirty="0"/>
              <a:t>b</a:t>
            </a:r>
            <a:r>
              <a:rPr lang="en-US" altLang="x-none" sz="2800" dirty="0"/>
              <a:t>=g</a:t>
            </a:r>
            <a:r>
              <a:rPr lang="en-US" altLang="x-none" sz="2800" baseline="30000" dirty="0"/>
              <a:t>ab</a:t>
            </a:r>
            <a:r>
              <a:rPr lang="en-US" altLang="x-none" sz="2800" dirty="0"/>
              <a:t> </a:t>
            </a:r>
          </a:p>
          <a:p>
            <a:pPr lvl="1"/>
            <a:r>
              <a:rPr lang="en-US" altLang="x-none" dirty="0"/>
              <a:t>Users now have a symmetric secret key to encrypt</a:t>
            </a:r>
          </a:p>
          <a:p>
            <a:pPr lvl="1"/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41245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Implementation</a:t>
            </a:r>
          </a:p>
        </p:txBody>
      </p:sp>
      <p:pic>
        <p:nvPicPr>
          <p:cNvPr id="34820" name="Picture 4" descr="C:\Documents and Settings\rlochrid\Desktop\diffi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6270625" cy="43894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3450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28800"/>
            <a:ext cx="7772400" cy="4114800"/>
          </a:xfrm>
        </p:spPr>
        <p:txBody>
          <a:bodyPr/>
          <a:lstStyle/>
          <a:p>
            <a:r>
              <a:rPr lang="en-US" altLang="x-none"/>
              <a:t>Two Internet users, Alice and Bob wish to have a secure conversation.  </a:t>
            </a:r>
          </a:p>
          <a:p>
            <a:pPr lvl="1"/>
            <a:r>
              <a:rPr lang="en-US" altLang="x-none" dirty="0"/>
              <a:t>They decide to use the </a:t>
            </a:r>
            <a:r>
              <a:rPr lang="en-US" altLang="x-none" dirty="0" err="1"/>
              <a:t>Diffie</a:t>
            </a:r>
            <a:r>
              <a:rPr lang="en-US" altLang="x-none" dirty="0"/>
              <a:t>-Hellman protocol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7073"/>
              </p:ext>
            </p:extLst>
          </p:nvPr>
        </p:nvGraphicFramePr>
        <p:xfrm>
          <a:off x="1187624" y="3665850"/>
          <a:ext cx="7918276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Photo Editor Photo" r:id="rId3" imgW="5714286" imgH="1162212" progId="MSPhotoEd.3">
                  <p:embed/>
                </p:oleObj>
              </mc:Choice>
              <mc:Fallback>
                <p:oleObj name="Photo Editor Photo" r:id="rId3" imgW="5714286" imgH="116221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65850"/>
                        <a:ext cx="7918276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034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7724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Alice and Bob get public numbers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 = 23,  G = 9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Alice and Bob compute public values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X  =  9</a:t>
            </a:r>
            <a:r>
              <a:rPr lang="en-US" altLang="x-none" baseline="30000" dirty="0"/>
              <a:t>4</a:t>
            </a:r>
            <a:r>
              <a:rPr lang="en-US" altLang="x-none" dirty="0"/>
              <a:t> mod 23 =  6561 mod 23  =  6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Y  =  9</a:t>
            </a:r>
            <a:r>
              <a:rPr lang="en-US" altLang="x-none" baseline="30000" dirty="0"/>
              <a:t>3 </a:t>
            </a:r>
            <a:r>
              <a:rPr lang="en-US" altLang="x-none" dirty="0"/>
              <a:t>mod 23</a:t>
            </a:r>
            <a:r>
              <a:rPr lang="en-US" altLang="x-none" baseline="30000" dirty="0"/>
              <a:t>  </a:t>
            </a:r>
            <a:r>
              <a:rPr lang="en-US" altLang="x-none" dirty="0"/>
              <a:t>=  729 mod 23    =  16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Alice and Bob exchange public numbers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Alice and Bob compute </a:t>
            </a:r>
            <a:r>
              <a:rPr lang="en-US" altLang="x-none" dirty="0" err="1"/>
              <a:t>k</a:t>
            </a:r>
            <a:r>
              <a:rPr lang="en-US" altLang="x-none" baseline="-25000" dirty="0" err="1"/>
              <a:t>a</a:t>
            </a:r>
            <a:r>
              <a:rPr lang="en-US" altLang="x-none" dirty="0"/>
              <a:t>=k</a:t>
            </a:r>
            <a:r>
              <a:rPr lang="en-US" altLang="x-none" baseline="-25000" dirty="0"/>
              <a:t>b</a:t>
            </a:r>
            <a:r>
              <a:rPr lang="en-US" altLang="x-none" dirty="0"/>
              <a:t>=16</a:t>
            </a:r>
            <a:r>
              <a:rPr lang="en-US" altLang="x-none" baseline="30000" dirty="0"/>
              <a:t>4</a:t>
            </a:r>
            <a:r>
              <a:rPr lang="en-US" altLang="x-none" dirty="0"/>
              <a:t>=6</a:t>
            </a:r>
            <a:r>
              <a:rPr lang="en-US" altLang="x-none" baseline="30000" dirty="0"/>
              <a:t>3</a:t>
            </a:r>
            <a:r>
              <a:rPr lang="en-US" altLang="x-none" dirty="0"/>
              <a:t>=9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87205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altLang="x-none" sz="4800" b="1" i="0"/>
              <a:t>Applications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772400" cy="4114800"/>
          </a:xfrm>
        </p:spPr>
        <p:txBody>
          <a:bodyPr/>
          <a:lstStyle/>
          <a:p>
            <a:r>
              <a:rPr lang="en-US" altLang="x-none" dirty="0" err="1"/>
              <a:t>Diffie</a:t>
            </a:r>
            <a:r>
              <a:rPr lang="en-US" altLang="x-none" dirty="0"/>
              <a:t>-Hellman is currently used in many protocols, namely:</a:t>
            </a:r>
          </a:p>
          <a:p>
            <a:pPr lvl="1"/>
            <a:r>
              <a:rPr lang="en-US" altLang="x-none" dirty="0"/>
              <a:t>Secure Sockets Layer (SSL)/Transport Layer Security (TLS)</a:t>
            </a:r>
          </a:p>
          <a:p>
            <a:pPr lvl="1"/>
            <a:r>
              <a:rPr lang="en-US" altLang="x-none" dirty="0"/>
              <a:t>Secure Shell (SSH)</a:t>
            </a:r>
          </a:p>
          <a:p>
            <a:pPr lvl="1"/>
            <a:r>
              <a:rPr lang="en-US" altLang="x-none" dirty="0"/>
              <a:t>Internet Protocol Security (</a:t>
            </a:r>
            <a:r>
              <a:rPr lang="en-US" altLang="x-none" dirty="0" err="1"/>
              <a:t>IPSec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1005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137" y="146866"/>
            <a:ext cx="7549344" cy="1371600"/>
          </a:xfrm>
        </p:spPr>
        <p:txBody>
          <a:bodyPr/>
          <a:lstStyle/>
          <a:p>
            <a:r>
              <a:rPr lang="en-US" dirty="0"/>
              <a:t>Man-in-the-middle Attack</a:t>
            </a:r>
            <a:endParaRPr lang="en-US" sz="2400" dirty="0"/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1668016" y="30899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5249416" y="30899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 flipH="1">
            <a:off x="5249416" y="41567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 flipH="1">
            <a:off x="1668016" y="415672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1619672" y="357301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B,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b</a:t>
            </a:r>
            <a:r>
              <a:rPr lang="en-US" sz="2800" baseline="30000" dirty="0">
                <a:latin typeface="Comic Sans MS" pitchFamily="66" charset="0"/>
              </a:rPr>
              <a:t>’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2123728" y="242088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A,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5724128" y="242088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A,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</a:t>
            </a:r>
            <a:r>
              <a:rPr lang="en-US" sz="2800" baseline="30000" dirty="0">
                <a:latin typeface="Comic Sans MS" pitchFamily="66" charset="0"/>
              </a:rPr>
              <a:t>’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148064" y="3573016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B,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b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115616" y="3284984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dirty="0">
                <a:latin typeface="Comic Sans MS" pitchFamily="66" charset="0"/>
              </a:rPr>
              <a:t>A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8244408" y="3284984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4716016" y="248032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>
                <a:latin typeface="Comic Sans MS" pitchFamily="66" charset="0"/>
              </a:rPr>
              <a:t>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91816" y="497794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g</a:t>
            </a:r>
            <a:r>
              <a:rPr lang="en-US" sz="2800" baseline="30000" dirty="0">
                <a:latin typeface="Comic Sans MS" pitchFamily="66" charset="0"/>
              </a:rPr>
              <a:t>ab’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860032" y="5122693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g</a:t>
            </a:r>
            <a:r>
              <a:rPr lang="en-US" sz="2800" baseline="30000" dirty="0" err="1">
                <a:latin typeface="Comic Sans MS" pitchFamily="66" charset="0"/>
              </a:rPr>
              <a:t>a’b</a:t>
            </a:r>
            <a:r>
              <a:rPr lang="en-US" sz="28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0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500"/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  <p:bldP spid="281606" grpId="0" animBg="1"/>
      <p:bldP spid="281609" grpId="0" animBg="1"/>
      <p:bldP spid="281610" grpId="0" animBg="1"/>
      <p:bldP spid="281611" grpId="0"/>
      <p:bldP spid="281612" grpId="0"/>
      <p:bldP spid="281613" grpId="0" build="allAtOnce"/>
      <p:bldP spid="281614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39551" y="0"/>
            <a:ext cx="8604449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Public Key Infrastructure (PKI)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201800"/>
            <a:ext cx="72562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PKI is a framework that binds public keys with respective user identities by means of a certificate authority (CA). The purpose of a PKI is to facilitate the secure electronic transfer of information for a range of network activities such as e-commerce, internet banking and confidential email. </a:t>
            </a:r>
          </a:p>
          <a:p>
            <a:pPr algn="just"/>
            <a:endParaRPr lang="en-US" sz="1200" dirty="0"/>
          </a:p>
          <a:p>
            <a:r>
              <a:rPr lang="en-US" sz="2800" dirty="0">
                <a:hlinkClick r:id="rId2"/>
              </a:rPr>
              <a:t>https://www.youtube.com/watch?v=i-rtxrEz_E8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25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0"/>
            <a:ext cx="91440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Relying on Public Keys 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8001000" cy="5410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605434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08857" y="0"/>
            <a:ext cx="9035143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Public Key Certificate 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95388"/>
            <a:ext cx="8001000" cy="5434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143000" y="6324600"/>
            <a:ext cx="838200" cy="2286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8763000" y="6324600"/>
            <a:ext cx="381000" cy="2286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55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0" y="0"/>
            <a:ext cx="91440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Certificate Attributes 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80010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700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0"/>
            <a:ext cx="7772400" cy="1206500"/>
          </a:xfrm>
        </p:spPr>
        <p:txBody>
          <a:bodyPr/>
          <a:lstStyle/>
          <a:p>
            <a:r>
              <a:rPr lang="en-US" dirty="0"/>
              <a:t>Kerberos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417638"/>
            <a:ext cx="7680722" cy="4963690"/>
          </a:xfrm>
        </p:spPr>
        <p:txBody>
          <a:bodyPr/>
          <a:lstStyle/>
          <a:p>
            <a:r>
              <a:rPr lang="en-US" dirty="0"/>
              <a:t>Designed as part of MIT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Project Athena in the 1980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Kerberos v4 published in 1987</a:t>
            </a:r>
          </a:p>
          <a:p>
            <a:r>
              <a:rPr lang="en-US" dirty="0"/>
              <a:t>Migration to the IETF</a:t>
            </a:r>
          </a:p>
          <a:p>
            <a:pPr lvl="1"/>
            <a:r>
              <a:rPr lang="en-US" dirty="0"/>
              <a:t>RFC 1510 (Kerberos v5, 1993)</a:t>
            </a:r>
          </a:p>
          <a:p>
            <a:r>
              <a:rPr lang="en-US" dirty="0"/>
              <a:t>Used in a number of products</a:t>
            </a:r>
          </a:p>
          <a:p>
            <a:pPr lvl="1"/>
            <a:r>
              <a:rPr lang="en-US" dirty="0"/>
              <a:t>Example: part of Windows 2000</a:t>
            </a:r>
          </a:p>
          <a:p>
            <a:pPr lvl="1"/>
            <a:r>
              <a:rPr lang="en-US" dirty="0"/>
              <a:t>MS Passport is essentially Kerberos</a:t>
            </a:r>
          </a:p>
        </p:txBody>
      </p:sp>
    </p:spTree>
    <p:extLst>
      <p:ext uri="{BB962C8B-B14F-4D97-AF65-F5344CB8AC3E}">
        <p14:creationId xmlns:p14="http://schemas.microsoft.com/office/powerpoint/2010/main" val="415772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What’s a Public Key Certificate?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8001000" cy="313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718581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0"/>
            <a:ext cx="91440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Distinguished Name (DN)</a:t>
            </a:r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8001000" cy="502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537445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Distinguished Name Hierarchy</a:t>
            </a:r>
          </a:p>
        </p:txBody>
      </p:sp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6934200" cy="5303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524063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X. 509 Public Key Certificate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6400800" cy="5170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110203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Object Identifiers (OID)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8001000" cy="334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187624" y="558924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4"/>
              </a:rPr>
              <a:t>http://www.oid-info.com/get/1.2.840.113549.1.1.1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515719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RSA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47257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Certification Authority (CA)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08050"/>
            <a:ext cx="8001000" cy="5949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370002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Certificate Path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8001000" cy="5233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04589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8001000" cy="5083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990600" y="0"/>
            <a:ext cx="8153400" cy="83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Global X. 509 CA Hierarchy</a:t>
            </a:r>
          </a:p>
        </p:txBody>
      </p:sp>
    </p:spTree>
    <p:extLst>
      <p:ext uri="{BB962C8B-B14F-4D97-AF65-F5344CB8AC3E}">
        <p14:creationId xmlns:p14="http://schemas.microsoft.com/office/powerpoint/2010/main" val="1782733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Issuing Certificate with  Registration Authority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49413"/>
            <a:ext cx="6629400" cy="5208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710478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Issuing Certificate with  </a:t>
            </a: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Shared Initial Key</a:t>
            </a: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8001000" cy="412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9966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15134"/>
            <a:ext cx="7772400" cy="1206500"/>
          </a:xfrm>
        </p:spPr>
        <p:txBody>
          <a:bodyPr/>
          <a:lstStyle/>
          <a:p>
            <a:r>
              <a:rPr lang="en-US" dirty="0"/>
              <a:t>Kerberos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196752"/>
            <a:ext cx="7464698" cy="5328592"/>
          </a:xfrm>
        </p:spPr>
        <p:txBody>
          <a:bodyPr/>
          <a:lstStyle/>
          <a:p>
            <a:r>
              <a:rPr lang="en-US" dirty="0"/>
              <a:t>Designed for single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administration domain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machines &amp; users: users, client machines, server machines, and the Key Distribution Center (KDC)</a:t>
            </a:r>
          </a:p>
          <a:p>
            <a:r>
              <a:rPr lang="en-US" dirty="0"/>
              <a:t>No public key crypto </a:t>
            </a:r>
          </a:p>
          <a:p>
            <a:r>
              <a:rPr lang="en-US" dirty="0"/>
              <a:t>Provides key management, authentication &amp; encryption services</a:t>
            </a:r>
          </a:p>
          <a:p>
            <a:r>
              <a:rPr lang="ja-JP" altLang="en-US" dirty="0">
                <a:latin typeface="Arial"/>
              </a:rPr>
              <a:t>“</a:t>
            </a:r>
            <a:r>
              <a:rPr lang="en-US" dirty="0" err="1"/>
              <a:t>Kerberized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servers provide authorization on top of the authenticated identities</a:t>
            </a:r>
          </a:p>
        </p:txBody>
      </p:sp>
    </p:spTree>
    <p:extLst>
      <p:ext uri="{BB962C8B-B14F-4D97-AF65-F5344CB8AC3E}">
        <p14:creationId xmlns:p14="http://schemas.microsoft.com/office/powerpoint/2010/main" val="1500250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Certificate Revocation</a:t>
            </a: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8001000" cy="4516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73662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X. 509 CRL Format</a:t>
            </a:r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6305550" cy="5260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411760" y="3501008"/>
            <a:ext cx="547260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57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32634"/>
            <a:ext cx="7772400" cy="1206500"/>
          </a:xfrm>
        </p:spPr>
        <p:txBody>
          <a:bodyPr/>
          <a:lstStyle/>
          <a:p>
            <a:r>
              <a:rPr lang="en-US" dirty="0"/>
              <a:t>Simplified Kerberos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196752"/>
            <a:ext cx="7536706" cy="5153025"/>
          </a:xfrm>
        </p:spPr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The Authentication Server (AS)</a:t>
            </a:r>
          </a:p>
          <a:p>
            <a:r>
              <a:rPr lang="en-US" dirty="0"/>
              <a:t> Centralized trust model</a:t>
            </a:r>
          </a:p>
          <a:p>
            <a:pPr lvl="1"/>
            <a:r>
              <a:rPr lang="en-US" dirty="0"/>
              <a:t>AS is trusted by all clients &amp; servers</a:t>
            </a:r>
          </a:p>
          <a:p>
            <a:pPr lvl="1"/>
            <a:r>
              <a:rPr lang="en-US" dirty="0"/>
              <a:t>AS shares a secret, symmetric key with each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344405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42112" y="5832376"/>
            <a:ext cx="8971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Client 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16632"/>
            <a:ext cx="8172450" cy="695325"/>
          </a:xfrm>
        </p:spPr>
        <p:txBody>
          <a:bodyPr/>
          <a:lstStyle/>
          <a:p>
            <a:r>
              <a:rPr lang="en-US" sz="4400" dirty="0"/>
              <a:t>Picture of Simplified Kerberos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75376" y="5527576"/>
            <a:ext cx="106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Server K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endParaRPr lang="en-US" sz="2000" b="1" i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3289176" y="3012976"/>
            <a:ext cx="1981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136776" y="2860576"/>
            <a:ext cx="2057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517776" y="49179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517776" y="5146576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0" y="1052736"/>
            <a:ext cx="2514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Authentication Server (AS) </a:t>
            </a:r>
          </a:p>
          <a:p>
            <a:pPr algn="ctr">
              <a:spcBef>
                <a:spcPct val="0"/>
              </a:spcBef>
            </a:pP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(Database: K</a:t>
            </a:r>
            <a:r>
              <a:rPr lang="en-US" sz="2000" b="1" i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,K</a:t>
            </a:r>
            <a:r>
              <a:rPr lang="en-US" sz="2000" b="1" i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r>
              <a:rPr lang="en-US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  <p:pic>
        <p:nvPicPr>
          <p:cNvPr id="14353" name="Picture 17" descr="SQL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76" y="2098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SQL sm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576" y="4384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PC sm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44607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9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0"/>
            <a:ext cx="7772400" cy="1206500"/>
          </a:xfrm>
        </p:spPr>
        <p:txBody>
          <a:bodyPr/>
          <a:lstStyle/>
          <a:p>
            <a:r>
              <a:rPr lang="en-US" dirty="0"/>
              <a:t>Kerberos Credentials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417638"/>
            <a:ext cx="7848872" cy="4989512"/>
          </a:xfrm>
        </p:spPr>
        <p:txBody>
          <a:bodyPr/>
          <a:lstStyle/>
          <a:p>
            <a:r>
              <a:rPr lang="en-US" dirty="0"/>
              <a:t>Two types of credentials in Kerberos</a:t>
            </a:r>
          </a:p>
          <a:p>
            <a:pPr lvl="1"/>
            <a:r>
              <a:rPr lang="en-US" dirty="0"/>
              <a:t>Tickets</a:t>
            </a:r>
          </a:p>
          <a:p>
            <a:pPr lvl="1"/>
            <a:r>
              <a:rPr lang="en-US" dirty="0"/>
              <a:t>Authenticators</a:t>
            </a:r>
          </a:p>
          <a:p>
            <a:r>
              <a:rPr lang="en-US" dirty="0"/>
              <a:t>Tickets are credentials issued to a client for communication with a specific server</a:t>
            </a:r>
          </a:p>
          <a:p>
            <a:r>
              <a:rPr lang="en-US" dirty="0"/>
              <a:t>Authenticators are additional credentials that prove a client knows a key at a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326621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5689</TotalTime>
  <Words>2549</Words>
  <Application>Microsoft Macintosh PowerPoint</Application>
  <PresentationFormat>On-screen Show (4:3)</PresentationFormat>
  <Paragraphs>365</Paragraphs>
  <Slides>61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Flintstones BT</vt:lpstr>
      <vt:lpstr>Arial</vt:lpstr>
      <vt:lpstr>Calibri</vt:lpstr>
      <vt:lpstr>Comic Sans MS</vt:lpstr>
      <vt:lpstr>Symbol</vt:lpstr>
      <vt:lpstr>Times New Roman</vt:lpstr>
      <vt:lpstr>Wingdings</vt:lpstr>
      <vt:lpstr>Lock And Key</vt:lpstr>
      <vt:lpstr>Photo Editor Photo</vt:lpstr>
      <vt:lpstr>Part Three:  Cloud Security Practices</vt:lpstr>
      <vt:lpstr>Key Distribution</vt:lpstr>
      <vt:lpstr>Key Distribution Center (KDC)</vt:lpstr>
      <vt:lpstr>PowerPoint Presentation</vt:lpstr>
      <vt:lpstr>Kerberos History</vt:lpstr>
      <vt:lpstr>Kerberos  </vt:lpstr>
      <vt:lpstr>Simplified Kerberos Model</vt:lpstr>
      <vt:lpstr>Picture of Simplified Kerberos</vt:lpstr>
      <vt:lpstr>Kerberos Credentials</vt:lpstr>
      <vt:lpstr>Simplified Kerberos Protocol</vt:lpstr>
      <vt:lpstr>Protocol Definitions</vt:lpstr>
      <vt:lpstr>Simplified Kerberos Protocol (1)</vt:lpstr>
      <vt:lpstr>Simplified Kerberos Protocol (2)</vt:lpstr>
      <vt:lpstr>Picture of Simplified  Kerberos  </vt:lpstr>
      <vt:lpstr>Simplified Kerberos Protocol (3)</vt:lpstr>
      <vt:lpstr>Simplified Kerberos Protocol (4)</vt:lpstr>
      <vt:lpstr>Picture of Simplified Kerberos </vt:lpstr>
      <vt:lpstr>Kerberos Model</vt:lpstr>
      <vt:lpstr>Picture of  Kerberos </vt:lpstr>
      <vt:lpstr>Kerberos Protocol</vt:lpstr>
      <vt:lpstr>Kerberos Protocol (1)</vt:lpstr>
      <vt:lpstr>Kerberos Protocol (2)</vt:lpstr>
      <vt:lpstr>Picture of Kerberos</vt:lpstr>
      <vt:lpstr>Kerberos Protocol (3)</vt:lpstr>
      <vt:lpstr>Kerberos Protocol (4)</vt:lpstr>
      <vt:lpstr>Picture of Kerberos  </vt:lpstr>
      <vt:lpstr>Kerberos Protocol (5)</vt:lpstr>
      <vt:lpstr>Kerberos Protocol (6)</vt:lpstr>
      <vt:lpstr>Picture of Kerberos </vt:lpstr>
      <vt:lpstr>Picture of Kerberos </vt:lpstr>
      <vt:lpstr>Thoughts on Kerberos …</vt:lpstr>
      <vt:lpstr>Thoughts on Kerberos…</vt:lpstr>
      <vt:lpstr>Thoughts on Kerberos…</vt:lpstr>
      <vt:lpstr>RNGs in Kerberos v4</vt:lpstr>
      <vt:lpstr>RNGs in Kerberos v4 (continued)</vt:lpstr>
      <vt:lpstr>RNGs in Kerberos v4 (continued)</vt:lpstr>
      <vt:lpstr>PowerPoint Presentation</vt:lpstr>
      <vt:lpstr>Introduction</vt:lpstr>
      <vt:lpstr>Implementation</vt:lpstr>
      <vt:lpstr>Implementation</vt:lpstr>
      <vt:lpstr>Implementation</vt:lpstr>
      <vt:lpstr>Example</vt:lpstr>
      <vt:lpstr>Example</vt:lpstr>
      <vt:lpstr>Applications</vt:lpstr>
      <vt:lpstr>Man-in-the-middle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Nanyang Tech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Commerce Technology (remainder parts)  Lectured by  Dr.Yi Xun E-mail: exyi@ntu.edu.sg Office: S4-A3-36</dc:title>
  <dc:creator>School of EEE</dc:creator>
  <cp:lastModifiedBy>Xun Yi</cp:lastModifiedBy>
  <cp:revision>201</cp:revision>
  <dcterms:created xsi:type="dcterms:W3CDTF">2001-01-28T23:22:07Z</dcterms:created>
  <dcterms:modified xsi:type="dcterms:W3CDTF">2019-09-19T06:36:27Z</dcterms:modified>
</cp:coreProperties>
</file>