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8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4CCA-DB85-4A87-82B2-EDD3B9C02E4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88EE-3EA6-4D17-A665-B3BD47D4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crypto/xref-test/org/apache/commons/crypto/examples/CipherByteBufferExamp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authentication with secret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mutual authentication protocol </a:t>
            </a:r>
            <a:endParaRPr lang="en-AU" dirty="0" smtClean="0"/>
          </a:p>
          <a:p>
            <a:pPr lvl="1"/>
            <a:r>
              <a:rPr lang="en-AU" dirty="0" smtClean="0"/>
              <a:t>allow </a:t>
            </a:r>
            <a:r>
              <a:rPr lang="en-AU" dirty="0"/>
              <a:t>both parties in a communication link authenticate each </a:t>
            </a:r>
            <a:r>
              <a:rPr lang="en-AU" dirty="0" smtClean="0"/>
              <a:t>other;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server will grant access to legitimate </a:t>
            </a:r>
            <a:r>
              <a:rPr lang="en-AU" dirty="0" smtClean="0"/>
              <a:t>users;</a:t>
            </a:r>
          </a:p>
          <a:p>
            <a:r>
              <a:rPr lang="en-AU" dirty="0" smtClean="0"/>
              <a:t>Venerable to the </a:t>
            </a:r>
            <a:r>
              <a:rPr lang="en-AU" dirty="0"/>
              <a:t>reflection attack.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communication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914525"/>
            <a:ext cx="112585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example of AES encryption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38" y="1452813"/>
            <a:ext cx="9562821" cy="3446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8567"/>
          <a:stretch/>
        </p:blipFill>
        <p:spPr>
          <a:xfrm>
            <a:off x="1293945" y="4899258"/>
            <a:ext cx="6681480" cy="12763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414670" y="3176035"/>
            <a:ext cx="86871" cy="1635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Given example </a:t>
            </a:r>
            <a:r>
              <a:rPr lang="en-US" dirty="0"/>
              <a:t>of AES encryption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3" y="2177603"/>
            <a:ext cx="11257460" cy="23839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6348" y="3508513"/>
            <a:ext cx="576470" cy="1451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2198" y="4942991"/>
            <a:ext cx="52000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Replace with the plaintext (R1/R2/R3) to be encrypted in reflection attack</a:t>
            </a:r>
            <a:endParaRPr lang="en-US" altLang="en-US" sz="1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authentication with secret key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76399" y="1957386"/>
            <a:ext cx="7929613" cy="3915077"/>
            <a:chOff x="1676400" y="1919287"/>
            <a:chExt cx="5911850" cy="2755054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965325" y="1941513"/>
              <a:ext cx="730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b="1">
                  <a:solidFill>
                    <a:schemeClr val="accent2"/>
                  </a:solidFill>
                  <a:latin typeface="Arial" charset="0"/>
                  <a:ea typeface="+mn-ea"/>
                </a:rPr>
                <a:t>Alice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870700" y="1919287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b="1" dirty="0">
                  <a:solidFill>
                    <a:schemeClr val="accent2"/>
                  </a:solidFill>
                  <a:latin typeface="Arial" charset="0"/>
                  <a:ea typeface="+mn-ea"/>
                </a:rPr>
                <a:t>Bob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971800" y="2286000"/>
              <a:ext cx="358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335553" y="2018453"/>
              <a:ext cx="1047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I</a:t>
              </a:r>
              <a:r>
                <a:rPr lang="ja-JP" altLang="en-US" sz="1800" dirty="0"/>
                <a:t>’</a:t>
              </a:r>
              <a:r>
                <a:rPr lang="en-US" altLang="ja-JP" sz="1800" dirty="0"/>
                <a:t>m Alice</a:t>
              </a:r>
              <a:endParaRPr lang="en-US" altLang="en-US" sz="18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971800" y="28956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487953" y="2628053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R1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71800" y="33528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259353" y="3085253"/>
              <a:ext cx="100488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E(R1,K)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971800" y="39624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95600" y="45720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487953" y="3694853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R2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259353" y="4304453"/>
              <a:ext cx="100488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E(R2,K)</a:t>
              </a:r>
            </a:p>
          </p:txBody>
        </p:sp>
        <p:pic>
          <p:nvPicPr>
            <p:cNvPr id="16" name="Picture 16" descr="MCj042812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514600"/>
              <a:ext cx="806450" cy="97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7" descr="MCj042578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514600"/>
              <a:ext cx="901700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0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version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10680" y="2545882"/>
            <a:ext cx="7993715" cy="2083869"/>
            <a:chOff x="1685925" y="2286000"/>
            <a:chExt cx="5902325" cy="153352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889125" y="2322513"/>
              <a:ext cx="730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b="1">
                  <a:solidFill>
                    <a:schemeClr val="accent2"/>
                  </a:solidFill>
                  <a:latin typeface="Arial" charset="0"/>
                  <a:ea typeface="+mn-ea"/>
                </a:rPr>
                <a:t>Alice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959600" y="2300982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b="1" dirty="0">
                  <a:solidFill>
                    <a:schemeClr val="accent2"/>
                  </a:solidFill>
                  <a:latin typeface="Arial" charset="0"/>
                  <a:ea typeface="+mn-ea"/>
                </a:rPr>
                <a:t>Bob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895600" y="2667000"/>
              <a:ext cx="358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33800" y="2286000"/>
              <a:ext cx="1466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  <a:r>
                <a:rPr lang="ja-JP" altLang="en-US" sz="1800"/>
                <a:t>’</a:t>
              </a:r>
              <a:r>
                <a:rPr lang="en-US" altLang="ja-JP" sz="1800"/>
                <a:t>m Alice, R2</a:t>
              </a:r>
              <a:endParaRPr lang="en-US" altLang="en-US" sz="18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895600" y="32766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895600" y="37338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962400" y="3352800"/>
              <a:ext cx="100488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E(R1,K)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810000" y="2819400"/>
              <a:ext cx="14287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R1, E(R2,K)</a:t>
              </a:r>
            </a:p>
          </p:txBody>
        </p:sp>
        <p:pic>
          <p:nvPicPr>
            <p:cNvPr id="13" name="Picture 19" descr="MCj0425782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925" y="2836052"/>
              <a:ext cx="901700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0" descr="MCj0428127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841625"/>
              <a:ext cx="806450" cy="97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1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attack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3322" y="1830403"/>
            <a:ext cx="9607325" cy="3906299"/>
            <a:chOff x="-934021" y="1676400"/>
            <a:chExt cx="8065071" cy="341630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600199" y="1859756"/>
              <a:ext cx="819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b="1" dirty="0">
                  <a:solidFill>
                    <a:srgbClr val="FF3300"/>
                  </a:solidFill>
                  <a:latin typeface="Arial" charset="0"/>
                  <a:ea typeface="+mn-ea"/>
                </a:rPr>
                <a:t>Trudy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115050" y="1752600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b="1">
                  <a:solidFill>
                    <a:schemeClr val="accent2"/>
                  </a:solidFill>
                  <a:latin typeface="Arial" charset="0"/>
                  <a:ea typeface="+mn-ea"/>
                </a:rPr>
                <a:t>Bob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381250" y="2133600"/>
              <a:ext cx="358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00400" y="1676400"/>
              <a:ext cx="1466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  <a:r>
                <a:rPr lang="ja-JP" altLang="en-US" sz="1800"/>
                <a:t>’</a:t>
              </a:r>
              <a:r>
                <a:rPr lang="en-US" altLang="ja-JP" sz="1800"/>
                <a:t>m Alice, R2</a:t>
              </a:r>
              <a:endParaRPr lang="en-US" altLang="en-US" sz="18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381250" y="27432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-934021" y="2264516"/>
              <a:ext cx="2775521" cy="56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/>
                <a:t>Doesn</a:t>
              </a:r>
              <a:r>
                <a:rPr lang="ja-JP" altLang="en-US" sz="1800" dirty="0"/>
                <a:t>’</a:t>
              </a:r>
              <a:r>
                <a:rPr lang="en-US" altLang="ja-JP" sz="1800" dirty="0"/>
                <a:t>t know the key so can</a:t>
              </a:r>
              <a:r>
                <a:rPr lang="ja-JP" altLang="en-US" sz="1800" dirty="0"/>
                <a:t>’</a:t>
              </a:r>
              <a:r>
                <a:rPr lang="en-US" altLang="ja-JP" sz="1800" dirty="0"/>
                <a:t>t </a:t>
              </a:r>
              <a:r>
                <a:rPr lang="en-US" altLang="ja-JP" sz="1800" dirty="0" smtClean="0"/>
                <a:t>send </a:t>
              </a:r>
              <a:r>
                <a:rPr lang="en-US" altLang="en-US" sz="1800" dirty="0" smtClean="0"/>
                <a:t>E(R1,K</a:t>
              </a:r>
              <a:r>
                <a:rPr lang="en-US" altLang="en-US" sz="1800" dirty="0"/>
                <a:t>)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200400" y="2362200"/>
              <a:ext cx="14287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R1, E(R2,K)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708155" y="3748088"/>
              <a:ext cx="819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b="1" dirty="0">
                  <a:solidFill>
                    <a:srgbClr val="FF3300"/>
                  </a:solidFill>
                  <a:latin typeface="Arial" charset="0"/>
                  <a:ea typeface="+mn-ea"/>
                </a:rPr>
                <a:t>Trudy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6172200" y="3733800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b="1">
                  <a:solidFill>
                    <a:schemeClr val="accent2"/>
                  </a:solidFill>
                  <a:latin typeface="Arial" charset="0"/>
                  <a:ea typeface="+mn-ea"/>
                </a:rPr>
                <a:t>Bob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438400" y="4114800"/>
              <a:ext cx="358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200400" y="3657600"/>
              <a:ext cx="13731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  <a:r>
                <a:rPr lang="ja-JP" altLang="en-US" sz="1800"/>
                <a:t>’</a:t>
              </a:r>
              <a:r>
                <a:rPr lang="en-US" altLang="ja-JP" sz="1800"/>
                <a:t>m Lily, R1</a:t>
              </a:r>
              <a:endParaRPr lang="en-US" altLang="en-US" sz="18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438400" y="47244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-934021" y="4067175"/>
              <a:ext cx="1828800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Now use E(R1,K) in above attempt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276600" y="4267200"/>
              <a:ext cx="14287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x-none" sz="1800" dirty="0">
                  <a:latin typeface="Arial" charset="0"/>
                  <a:ea typeface="+mn-ea"/>
                </a:rPr>
                <a:t>R3, E(R1,K)</a:t>
              </a:r>
            </a:p>
          </p:txBody>
        </p:sp>
        <p:pic>
          <p:nvPicPr>
            <p:cNvPr id="18" name="Picture 21" descr="MCj042812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2286000"/>
              <a:ext cx="806450" cy="97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2" descr="MCj042812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4114800"/>
              <a:ext cx="806450" cy="97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3" descr="MCj0423848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1752600" y="4191000"/>
              <a:ext cx="608013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4" descr="MCj0423848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1600200" y="2286000"/>
              <a:ext cx="608013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ounded Rectangle 23"/>
          <p:cNvSpPr/>
          <p:nvPr/>
        </p:nvSpPr>
        <p:spPr>
          <a:xfrm>
            <a:off x="4342560" y="5513504"/>
            <a:ext cx="1463040" cy="5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x-none" sz="2000" b="1" dirty="0">
                <a:latin typeface="Arial" charset="0"/>
              </a:rPr>
              <a:t>E(R1,K)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0162597" y="2591812"/>
            <a:ext cx="1857715" cy="8289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x-none" sz="2000" b="1" dirty="0" smtClean="0">
                <a:latin typeface="Arial" charset="0"/>
              </a:rPr>
              <a:t>D(R1,K)=R1</a:t>
            </a:r>
          </a:p>
        </p:txBody>
      </p:sp>
    </p:spTree>
    <p:extLst>
      <p:ext uri="{BB962C8B-B14F-4D97-AF65-F5344CB8AC3E}">
        <p14:creationId xmlns:p14="http://schemas.microsoft.com/office/powerpoint/2010/main" val="42648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5494 -0.3428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9 – reflection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Apache crypto library </a:t>
            </a:r>
          </a:p>
          <a:p>
            <a:pPr lvl="1"/>
            <a:r>
              <a:rPr lang="en-US" dirty="0" smtClean="0"/>
              <a:t>AES encryption/decryption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https://commons.apache.org/proper/commons-crypto/xref-test/org/apache/commons/crypto/examples/CipherByteBufferExample.html</a:t>
            </a:r>
            <a:endParaRPr lang="en-US" dirty="0" smtClean="0"/>
          </a:p>
          <a:p>
            <a:pPr lvl="1"/>
            <a:r>
              <a:rPr lang="en-US" dirty="0" smtClean="0"/>
              <a:t>Crypto random generator</a:t>
            </a:r>
          </a:p>
          <a:p>
            <a:pPr lvl="1"/>
            <a:r>
              <a:rPr lang="en-US" dirty="0" smtClean="0"/>
              <a:t>Base64 encoding/decoding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numbers</a:t>
            </a:r>
          </a:p>
          <a:p>
            <a:pPr lvl="1"/>
            <a:r>
              <a:rPr lang="en-US" dirty="0" smtClean="0"/>
              <a:t>Challenges R1, R2, R3;</a:t>
            </a:r>
          </a:p>
          <a:p>
            <a:pPr lvl="1"/>
            <a:r>
              <a:rPr lang="en-US" dirty="0" smtClean="0"/>
              <a:t>Length 16 bytes (128 bits).</a:t>
            </a:r>
          </a:p>
          <a:p>
            <a:r>
              <a:rPr lang="en-US" dirty="0" smtClean="0"/>
              <a:t>Secret key K</a:t>
            </a:r>
          </a:p>
          <a:p>
            <a:pPr lvl="1"/>
            <a:r>
              <a:rPr lang="en-US" dirty="0" smtClean="0"/>
              <a:t>Student no. repeated 4 times;</a:t>
            </a:r>
          </a:p>
          <a:p>
            <a:pPr lvl="2"/>
            <a:r>
              <a:rPr lang="en-US" dirty="0" smtClean="0"/>
              <a:t>E.g., s1234567s1234567s1234567s1234567;</a:t>
            </a:r>
          </a:p>
          <a:p>
            <a:pPr lvl="1"/>
            <a:r>
              <a:rPr lang="en-US" dirty="0" smtClean="0"/>
              <a:t>Length 32 bytes (256 bits AES encryption key).</a:t>
            </a:r>
          </a:p>
          <a:p>
            <a:r>
              <a:rPr lang="en-US" dirty="0" smtClean="0"/>
              <a:t>Initial vector (iv)</a:t>
            </a:r>
          </a:p>
          <a:p>
            <a:pPr lvl="1"/>
            <a:r>
              <a:rPr lang="en-US" dirty="0" smtClean="0"/>
              <a:t>Student no. repeated twice;</a:t>
            </a:r>
          </a:p>
          <a:p>
            <a:pPr lvl="1"/>
            <a:r>
              <a:rPr lang="en-US" dirty="0" smtClean="0"/>
              <a:t>Length 16 bytes.</a:t>
            </a:r>
          </a:p>
          <a:p>
            <a:r>
              <a:rPr lang="en-US" dirty="0" smtClean="0"/>
              <a:t>AES mode - CBC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8567"/>
          <a:stretch/>
        </p:blipFill>
        <p:spPr>
          <a:xfrm>
            <a:off x="5126207" y="5254578"/>
            <a:ext cx="668148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1291408"/>
            <a:ext cx="77438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cryptographic random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79" y="1298474"/>
            <a:ext cx="8051984" cy="55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836" y="364331"/>
            <a:ext cx="541020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75" y="1690688"/>
            <a:ext cx="10201275" cy="51339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77439" y="5804034"/>
            <a:ext cx="6063916" cy="50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1780675" y="5544153"/>
            <a:ext cx="596764" cy="510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7538" y="4647566"/>
            <a:ext cx="24231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Replace with the given AES encryption example</a:t>
            </a:r>
            <a:endParaRPr lang="en-US" altLang="en-US" sz="1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627" y="220278"/>
            <a:ext cx="49911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809750"/>
            <a:ext cx="9772650" cy="32385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38200" y="3984859"/>
            <a:ext cx="6063916" cy="50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16226" y="4235116"/>
            <a:ext cx="221974" cy="883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8925" y="5298507"/>
            <a:ext cx="24231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Replace with the given AES encryption example</a:t>
            </a:r>
            <a:endParaRPr lang="en-US" altLang="en-US" sz="1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PGothic</vt:lpstr>
      <vt:lpstr>Arial</vt:lpstr>
      <vt:lpstr>Calibri</vt:lpstr>
      <vt:lpstr>Calibri Light</vt:lpstr>
      <vt:lpstr>Office Theme</vt:lpstr>
      <vt:lpstr>Mutual authentication with secret key</vt:lpstr>
      <vt:lpstr>Mutual authentication with secret key</vt:lpstr>
      <vt:lpstr>More efficient version</vt:lpstr>
      <vt:lpstr>Reflection attack</vt:lpstr>
      <vt:lpstr>Lab 9 – reflection attack </vt:lpstr>
      <vt:lpstr>Parameters</vt:lpstr>
      <vt:lpstr>Generate cryptographic random numbers</vt:lpstr>
      <vt:lpstr>Communication 1</vt:lpstr>
      <vt:lpstr>Communication 2</vt:lpstr>
      <vt:lpstr>Back to communication 1</vt:lpstr>
      <vt:lpstr>Given example of AES encryption</vt:lpstr>
      <vt:lpstr>Given example of AES encryption</vt:lpstr>
    </vt:vector>
  </TitlesOfParts>
  <Company>RMIT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authentication with secret key</dc:title>
  <dc:creator>Xiaoning Liu</dc:creator>
  <cp:lastModifiedBy>Xiaoning Liu</cp:lastModifiedBy>
  <cp:revision>29</cp:revision>
  <dcterms:created xsi:type="dcterms:W3CDTF">2019-09-26T01:12:30Z</dcterms:created>
  <dcterms:modified xsi:type="dcterms:W3CDTF">2019-09-26T07:03:43Z</dcterms:modified>
</cp:coreProperties>
</file>