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8" r:id="rId3"/>
    <p:sldId id="340" r:id="rId5"/>
    <p:sldId id="317" r:id="rId6"/>
    <p:sldId id="318" r:id="rId7"/>
    <p:sldId id="323" r:id="rId8"/>
    <p:sldId id="417" r:id="rId9"/>
    <p:sldId id="422" r:id="rId10"/>
    <p:sldId id="424" r:id="rId11"/>
    <p:sldId id="423" r:id="rId12"/>
    <p:sldId id="425" r:id="rId13"/>
    <p:sldId id="412" r:id="rId14"/>
    <p:sldId id="426" r:id="rId15"/>
    <p:sldId id="421" r:id="rId16"/>
    <p:sldId id="429" r:id="rId17"/>
    <p:sldId id="427" r:id="rId18"/>
    <p:sldId id="428" r:id="rId19"/>
    <p:sldId id="337" r:id="rId20"/>
  </p:sldIdLst>
  <p:sldSz cx="9144000" cy="5143500" type="screen16x9"/>
  <p:notesSz cx="6858000" cy="9144000"/>
  <p:defaultTextStyle>
    <a:defPPr>
      <a:defRPr lang="zh-CN"/>
    </a:defPPr>
    <a:lvl1pPr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630" indent="1162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530" indent="2305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430" indent="3448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330" indent="4591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D6E"/>
    <a:srgbClr val="E4484C"/>
    <a:srgbClr val="2E2E2E"/>
    <a:srgbClr val="FB565C"/>
    <a:srgbClr val="B31128"/>
    <a:srgbClr val="CE142F"/>
    <a:srgbClr val="EA2D49"/>
    <a:srgbClr val="5CA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88522" autoAdjust="0"/>
  </p:normalViewPr>
  <p:slideViewPr>
    <p:cSldViewPr snapToGrid="0">
      <p:cViewPr varScale="1">
        <p:scale>
          <a:sx n="90" d="100"/>
          <a:sy n="90" d="100"/>
        </p:scale>
        <p:origin x="508" y="44"/>
      </p:cViewPr>
      <p:guideLst>
        <p:guide orient="horz" pos="15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429342-02BD-48B8-951F-F916BBC9821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7FE2B6-6320-4E08-BBF2-751937A5A3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6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4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3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49867205-D124-464B-9ED3-1E45EB71053B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A17AD06-82A9-4616-AFBB-4F6921A8ABC2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F24426C5-B459-451E-9603-2A0E4C32C229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6CB6957F-9421-4759-A186-2EC440AF8511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6CB6957F-9421-4759-A186-2EC440AF8511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A17AD06-82A9-4616-AFBB-4F6921A8ABC2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757685" y="491075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itchFamily="2" charset="-122"/>
                <a:ea typeface="+mn-ea"/>
              </a:defRPr>
            </a:lvl1pPr>
          </a:lstStyle>
          <a:p>
            <a:pPr>
              <a:defRPr/>
            </a:pPr>
            <a:fld id="{EE597277-BDD0-44F1-A7BE-E70E35B88AC5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8AB562-27F9-49ED-AE60-242C89FC432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华文细黑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华文细黑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华文细黑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华文细黑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华文细黑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11"/>
          <p:cNvSpPr txBox="1">
            <a:spLocks noChangeArrowheads="1"/>
          </p:cNvSpPr>
          <p:nvPr/>
        </p:nvSpPr>
        <p:spPr bwMode="auto">
          <a:xfrm>
            <a:off x="1384300" y="2486614"/>
            <a:ext cx="637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机器学习大作业报告</a:t>
            </a:r>
            <a:endParaRPr lang="zh-CN" alt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1863" y="962025"/>
            <a:ext cx="4740275" cy="1414463"/>
          </a:xfrm>
          <a:prstGeom prst="rect">
            <a:avLst/>
          </a:prstGeom>
          <a:noFill/>
          <a:ln w="28575"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197" name="文本框 29"/>
          <p:cNvSpPr>
            <a:spLocks noChangeAspect="1"/>
          </p:cNvSpPr>
          <p:nvPr/>
        </p:nvSpPr>
        <p:spPr bwMode="auto">
          <a:xfrm>
            <a:off x="2406650" y="1095375"/>
            <a:ext cx="544513" cy="1166813"/>
          </a:xfrm>
          <a:custGeom>
            <a:avLst/>
            <a:gdLst>
              <a:gd name="T0" fmla="*/ 260658 w 655935"/>
              <a:gd name="T1" fmla="*/ 334586 h 1404000"/>
              <a:gd name="T2" fmla="*/ 306057 w 655935"/>
              <a:gd name="T3" fmla="*/ 345440 h 1404000"/>
              <a:gd name="T4" fmla="*/ 318479 w 655935"/>
              <a:gd name="T5" fmla="*/ 391114 h 1404000"/>
              <a:gd name="T6" fmla="*/ 318479 w 655935"/>
              <a:gd name="T7" fmla="*/ 431363 h 1404000"/>
              <a:gd name="T8" fmla="*/ 305605 w 655935"/>
              <a:gd name="T9" fmla="*/ 488569 h 1404000"/>
              <a:gd name="T10" fmla="*/ 260658 w 655935"/>
              <a:gd name="T11" fmla="*/ 497387 h 1404000"/>
              <a:gd name="T12" fmla="*/ 260658 w 655935"/>
              <a:gd name="T13" fmla="*/ 334586 h 1404000"/>
              <a:gd name="T14" fmla="*/ 70485 w 655935"/>
              <a:gd name="T15" fmla="*/ 209320 h 1404000"/>
              <a:gd name="T16" fmla="*/ 70485 w 655935"/>
              <a:gd name="T17" fmla="*/ 941473 h 1404000"/>
              <a:gd name="T18" fmla="*/ 260658 w 655935"/>
              <a:gd name="T19" fmla="*/ 941473 h 1404000"/>
              <a:gd name="T20" fmla="*/ 260658 w 655935"/>
              <a:gd name="T21" fmla="*/ 611349 h 1404000"/>
              <a:gd name="T22" fmla="*/ 309219 w 655935"/>
              <a:gd name="T23" fmla="*/ 625367 h 1404000"/>
              <a:gd name="T24" fmla="*/ 318479 w 655935"/>
              <a:gd name="T25" fmla="*/ 698176 h 1404000"/>
              <a:gd name="T26" fmla="*/ 318479 w 655935"/>
              <a:gd name="T27" fmla="*/ 941473 h 1404000"/>
              <a:gd name="T28" fmla="*/ 495101 w 655935"/>
              <a:gd name="T29" fmla="*/ 941473 h 1404000"/>
              <a:gd name="T30" fmla="*/ 495101 w 655935"/>
              <a:gd name="T31" fmla="*/ 748373 h 1404000"/>
              <a:gd name="T32" fmla="*/ 490358 w 655935"/>
              <a:gd name="T33" fmla="*/ 640064 h 1404000"/>
              <a:gd name="T34" fmla="*/ 466191 w 655935"/>
              <a:gd name="T35" fmla="*/ 596877 h 1404000"/>
              <a:gd name="T36" fmla="*/ 390302 w 655935"/>
              <a:gd name="T37" fmla="*/ 559342 h 1404000"/>
              <a:gd name="T38" fmla="*/ 473870 w 655935"/>
              <a:gd name="T39" fmla="*/ 524069 h 1404000"/>
              <a:gd name="T40" fmla="*/ 495101 w 655935"/>
              <a:gd name="T41" fmla="*/ 409203 h 1404000"/>
              <a:gd name="T42" fmla="*/ 465061 w 655935"/>
              <a:gd name="T43" fmla="*/ 272857 h 1404000"/>
              <a:gd name="T44" fmla="*/ 387366 w 655935"/>
              <a:gd name="T45" fmla="*/ 219721 h 1404000"/>
              <a:gd name="T46" fmla="*/ 205098 w 655935"/>
              <a:gd name="T47" fmla="*/ 209320 h 1404000"/>
              <a:gd name="T48" fmla="*/ 70485 w 655935"/>
              <a:gd name="T49" fmla="*/ 209320 h 1404000"/>
              <a:gd name="T50" fmla="*/ 0 w 655935"/>
              <a:gd name="T51" fmla="*/ 0 h 1404000"/>
              <a:gd name="T52" fmla="*/ 544513 w 655935"/>
              <a:gd name="T53" fmla="*/ 0 h 1404000"/>
              <a:gd name="T54" fmla="*/ 544513 w 655935"/>
              <a:gd name="T55" fmla="*/ 1166813 h 1404000"/>
              <a:gd name="T56" fmla="*/ 0 w 655935"/>
              <a:gd name="T57" fmla="*/ 1166813 h 1404000"/>
              <a:gd name="T58" fmla="*/ 0 w 655935"/>
              <a:gd name="T59" fmla="*/ 0 h 14040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5935" h="1404000">
                <a:moveTo>
                  <a:pt x="313996" y="402600"/>
                </a:moveTo>
                <a:cubicBezTo>
                  <a:pt x="340478" y="402600"/>
                  <a:pt x="358708" y="406953"/>
                  <a:pt x="368684" y="415660"/>
                </a:cubicBezTo>
                <a:cubicBezTo>
                  <a:pt x="378660" y="424366"/>
                  <a:pt x="383648" y="442686"/>
                  <a:pt x="383648" y="470619"/>
                </a:cubicBezTo>
                <a:lnTo>
                  <a:pt x="383648" y="519049"/>
                </a:lnTo>
                <a:cubicBezTo>
                  <a:pt x="383648" y="557865"/>
                  <a:pt x="378478" y="580810"/>
                  <a:pt x="368140" y="587884"/>
                </a:cubicBezTo>
                <a:cubicBezTo>
                  <a:pt x="357801" y="594958"/>
                  <a:pt x="339753" y="598495"/>
                  <a:pt x="313996" y="598495"/>
                </a:cubicBezTo>
                <a:lnTo>
                  <a:pt x="313996" y="402600"/>
                </a:lnTo>
                <a:close/>
                <a:moveTo>
                  <a:pt x="84908" y="251870"/>
                </a:moveTo>
                <a:lnTo>
                  <a:pt x="84908" y="1132853"/>
                </a:lnTo>
                <a:lnTo>
                  <a:pt x="313996" y="1132853"/>
                </a:lnTo>
                <a:lnTo>
                  <a:pt x="313996" y="735622"/>
                </a:lnTo>
                <a:cubicBezTo>
                  <a:pt x="345557" y="735622"/>
                  <a:pt x="365056" y="741245"/>
                  <a:pt x="372493" y="752490"/>
                </a:cubicBezTo>
                <a:cubicBezTo>
                  <a:pt x="379930" y="763736"/>
                  <a:pt x="383648" y="792939"/>
                  <a:pt x="383648" y="840099"/>
                </a:cubicBezTo>
                <a:lnTo>
                  <a:pt x="383648" y="1132853"/>
                </a:lnTo>
                <a:lnTo>
                  <a:pt x="596412" y="1132853"/>
                </a:lnTo>
                <a:lnTo>
                  <a:pt x="596412" y="900500"/>
                </a:lnTo>
                <a:cubicBezTo>
                  <a:pt x="596412" y="829397"/>
                  <a:pt x="594507" y="785956"/>
                  <a:pt x="590698" y="770175"/>
                </a:cubicBezTo>
                <a:cubicBezTo>
                  <a:pt x="586889" y="754395"/>
                  <a:pt x="577185" y="737073"/>
                  <a:pt x="561586" y="718209"/>
                </a:cubicBezTo>
                <a:cubicBezTo>
                  <a:pt x="545987" y="699345"/>
                  <a:pt x="515514" y="684290"/>
                  <a:pt x="470168" y="673044"/>
                </a:cubicBezTo>
                <a:cubicBezTo>
                  <a:pt x="520230" y="668328"/>
                  <a:pt x="553786" y="654180"/>
                  <a:pt x="570836" y="630600"/>
                </a:cubicBezTo>
                <a:cubicBezTo>
                  <a:pt x="587887" y="607020"/>
                  <a:pt x="596412" y="560949"/>
                  <a:pt x="596412" y="492385"/>
                </a:cubicBezTo>
                <a:cubicBezTo>
                  <a:pt x="596412" y="417292"/>
                  <a:pt x="584350" y="362605"/>
                  <a:pt x="560225" y="328323"/>
                </a:cubicBezTo>
                <a:cubicBezTo>
                  <a:pt x="536101" y="294041"/>
                  <a:pt x="504903" y="272729"/>
                  <a:pt x="466631" y="264385"/>
                </a:cubicBezTo>
                <a:cubicBezTo>
                  <a:pt x="428359" y="256041"/>
                  <a:pt x="355171" y="251870"/>
                  <a:pt x="247066" y="251870"/>
                </a:cubicBezTo>
                <a:lnTo>
                  <a:pt x="8490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8" name="文本框 30"/>
          <p:cNvSpPr>
            <a:spLocks noChangeAspect="1"/>
          </p:cNvSpPr>
          <p:nvPr/>
        </p:nvSpPr>
        <p:spPr bwMode="auto">
          <a:xfrm>
            <a:off x="3173413" y="1095375"/>
            <a:ext cx="544512" cy="1166813"/>
          </a:xfrm>
          <a:custGeom>
            <a:avLst/>
            <a:gdLst>
              <a:gd name="T0" fmla="*/ 125834 w 655935"/>
              <a:gd name="T1" fmla="*/ 209320 h 1404000"/>
              <a:gd name="T2" fmla="*/ 125834 w 655935"/>
              <a:gd name="T3" fmla="*/ 941473 h 1404000"/>
              <a:gd name="T4" fmla="*/ 455588 w 655935"/>
              <a:gd name="T5" fmla="*/ 941473 h 1404000"/>
              <a:gd name="T6" fmla="*/ 455588 w 655935"/>
              <a:gd name="T7" fmla="*/ 794952 h 1404000"/>
              <a:gd name="T8" fmla="*/ 316007 w 655935"/>
              <a:gd name="T9" fmla="*/ 794952 h 1404000"/>
              <a:gd name="T10" fmla="*/ 316007 w 655935"/>
              <a:gd name="T11" fmla="*/ 633959 h 1404000"/>
              <a:gd name="T12" fmla="*/ 434809 w 655935"/>
              <a:gd name="T13" fmla="*/ 633959 h 1404000"/>
              <a:gd name="T14" fmla="*/ 434809 w 655935"/>
              <a:gd name="T15" fmla="*/ 494674 h 1404000"/>
              <a:gd name="T16" fmla="*/ 316007 w 655935"/>
              <a:gd name="T17" fmla="*/ 494674 h 1404000"/>
              <a:gd name="T18" fmla="*/ 316007 w 655935"/>
              <a:gd name="T19" fmla="*/ 355841 h 1404000"/>
              <a:gd name="T20" fmla="*/ 442940 w 655935"/>
              <a:gd name="T21" fmla="*/ 355841 h 1404000"/>
              <a:gd name="T22" fmla="*/ 442940 w 655935"/>
              <a:gd name="T23" fmla="*/ 209320 h 1404000"/>
              <a:gd name="T24" fmla="*/ 125834 w 655935"/>
              <a:gd name="T25" fmla="*/ 209320 h 1404000"/>
              <a:gd name="T26" fmla="*/ 0 w 655935"/>
              <a:gd name="T27" fmla="*/ 0 h 1404000"/>
              <a:gd name="T28" fmla="*/ 544512 w 655935"/>
              <a:gd name="T29" fmla="*/ 0 h 1404000"/>
              <a:gd name="T30" fmla="*/ 544512 w 655935"/>
              <a:gd name="T31" fmla="*/ 1166813 h 1404000"/>
              <a:gd name="T32" fmla="*/ 0 w 655935"/>
              <a:gd name="T33" fmla="*/ 1166813 h 1404000"/>
              <a:gd name="T34" fmla="*/ 0 w 655935"/>
              <a:gd name="T35" fmla="*/ 0 h 1404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5935" h="1404000">
                <a:moveTo>
                  <a:pt x="151583" y="251870"/>
                </a:moveTo>
                <a:lnTo>
                  <a:pt x="151583" y="1132853"/>
                </a:lnTo>
                <a:lnTo>
                  <a:pt x="548815" y="1132853"/>
                </a:lnTo>
                <a:lnTo>
                  <a:pt x="548815" y="956548"/>
                </a:lnTo>
                <a:lnTo>
                  <a:pt x="380671" y="956548"/>
                </a:lnTo>
                <a:lnTo>
                  <a:pt x="380671" y="762829"/>
                </a:lnTo>
                <a:lnTo>
                  <a:pt x="523784" y="762829"/>
                </a:lnTo>
                <a:lnTo>
                  <a:pt x="523784" y="595230"/>
                </a:lnTo>
                <a:lnTo>
                  <a:pt x="380671" y="595230"/>
                </a:lnTo>
                <a:lnTo>
                  <a:pt x="380671" y="428175"/>
                </a:lnTo>
                <a:lnTo>
                  <a:pt x="533578" y="428175"/>
                </a:lnTo>
                <a:lnTo>
                  <a:pt x="533578" y="251870"/>
                </a:lnTo>
                <a:lnTo>
                  <a:pt x="151583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文本框 31"/>
          <p:cNvSpPr>
            <a:spLocks noChangeAspect="1"/>
          </p:cNvSpPr>
          <p:nvPr/>
        </p:nvSpPr>
        <p:spPr bwMode="auto">
          <a:xfrm>
            <a:off x="3938588" y="1095375"/>
            <a:ext cx="546100" cy="1166813"/>
          </a:xfrm>
          <a:custGeom>
            <a:avLst/>
            <a:gdLst>
              <a:gd name="T0" fmla="*/ 277278 w 655935"/>
              <a:gd name="T1" fmla="*/ 334586 h 1404000"/>
              <a:gd name="T2" fmla="*/ 326206 w 655935"/>
              <a:gd name="T3" fmla="*/ 345892 h 1404000"/>
              <a:gd name="T4" fmla="*/ 337985 w 655935"/>
              <a:gd name="T5" fmla="*/ 394732 h 1404000"/>
              <a:gd name="T6" fmla="*/ 337985 w 655935"/>
              <a:gd name="T7" fmla="*/ 454878 h 1404000"/>
              <a:gd name="T8" fmla="*/ 327792 w 655935"/>
              <a:gd name="T9" fmla="*/ 508467 h 1404000"/>
              <a:gd name="T10" fmla="*/ 291322 w 655935"/>
              <a:gd name="T11" fmla="*/ 521355 h 1404000"/>
              <a:gd name="T12" fmla="*/ 277278 w 655935"/>
              <a:gd name="T13" fmla="*/ 520903 h 1404000"/>
              <a:gd name="T14" fmla="*/ 277278 w 655935"/>
              <a:gd name="T15" fmla="*/ 334586 h 1404000"/>
              <a:gd name="T16" fmla="*/ 86550 w 655935"/>
              <a:gd name="T17" fmla="*/ 209320 h 1404000"/>
              <a:gd name="T18" fmla="*/ 86550 w 655935"/>
              <a:gd name="T19" fmla="*/ 941473 h 1404000"/>
              <a:gd name="T20" fmla="*/ 277278 w 655935"/>
              <a:gd name="T21" fmla="*/ 941473 h 1404000"/>
              <a:gd name="T22" fmla="*/ 277278 w 655935"/>
              <a:gd name="T23" fmla="*/ 646621 h 1404000"/>
              <a:gd name="T24" fmla="*/ 328472 w 655935"/>
              <a:gd name="T25" fmla="*/ 646621 h 1404000"/>
              <a:gd name="T26" fmla="*/ 429725 w 655935"/>
              <a:gd name="T27" fmla="*/ 629437 h 1404000"/>
              <a:gd name="T28" fmla="*/ 482957 w 655935"/>
              <a:gd name="T29" fmla="*/ 580145 h 1404000"/>
              <a:gd name="T30" fmla="*/ 497454 w 655935"/>
              <a:gd name="T31" fmla="*/ 477941 h 1404000"/>
              <a:gd name="T32" fmla="*/ 497454 w 655935"/>
              <a:gd name="T33" fmla="*/ 414178 h 1404000"/>
              <a:gd name="T34" fmla="*/ 489979 w 655935"/>
              <a:gd name="T35" fmla="*/ 312654 h 1404000"/>
              <a:gd name="T36" fmla="*/ 461437 w 655935"/>
              <a:gd name="T37" fmla="*/ 256804 h 1404000"/>
              <a:gd name="T38" fmla="*/ 398465 w 655935"/>
              <a:gd name="T39" fmla="*/ 221530 h 1404000"/>
              <a:gd name="T40" fmla="*/ 278638 w 655935"/>
              <a:gd name="T41" fmla="*/ 209320 h 1404000"/>
              <a:gd name="T42" fmla="*/ 86550 w 655935"/>
              <a:gd name="T43" fmla="*/ 209320 h 1404000"/>
              <a:gd name="T44" fmla="*/ 0 w 655935"/>
              <a:gd name="T45" fmla="*/ 0 h 1404000"/>
              <a:gd name="T46" fmla="*/ 546100 w 655935"/>
              <a:gd name="T47" fmla="*/ 0 h 1404000"/>
              <a:gd name="T48" fmla="*/ 546100 w 655935"/>
              <a:gd name="T49" fmla="*/ 1166813 h 1404000"/>
              <a:gd name="T50" fmla="*/ 0 w 655935"/>
              <a:gd name="T51" fmla="*/ 1166813 h 1404000"/>
              <a:gd name="T52" fmla="*/ 0 w 655935"/>
              <a:gd name="T53" fmla="*/ 0 h 14040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5935" h="1404000">
                <a:moveTo>
                  <a:pt x="333046" y="402600"/>
                </a:moveTo>
                <a:cubicBezTo>
                  <a:pt x="362793" y="402600"/>
                  <a:pt x="382383" y="407135"/>
                  <a:pt x="391815" y="416204"/>
                </a:cubicBezTo>
                <a:cubicBezTo>
                  <a:pt x="401247" y="425273"/>
                  <a:pt x="405963" y="444863"/>
                  <a:pt x="405963" y="474972"/>
                </a:cubicBezTo>
                <a:lnTo>
                  <a:pt x="405963" y="547345"/>
                </a:lnTo>
                <a:cubicBezTo>
                  <a:pt x="405963" y="579994"/>
                  <a:pt x="401882" y="601488"/>
                  <a:pt x="393719" y="611827"/>
                </a:cubicBezTo>
                <a:cubicBezTo>
                  <a:pt x="385557" y="622166"/>
                  <a:pt x="370956" y="627335"/>
                  <a:pt x="349915" y="627335"/>
                </a:cubicBezTo>
                <a:cubicBezTo>
                  <a:pt x="345199" y="627335"/>
                  <a:pt x="339576" y="627154"/>
                  <a:pt x="333046" y="626791"/>
                </a:cubicBezTo>
                <a:lnTo>
                  <a:pt x="333046" y="402600"/>
                </a:lnTo>
                <a:close/>
                <a:moveTo>
                  <a:pt x="103958" y="251870"/>
                </a:moveTo>
                <a:lnTo>
                  <a:pt x="103958" y="1132853"/>
                </a:lnTo>
                <a:lnTo>
                  <a:pt x="333046" y="1132853"/>
                </a:lnTo>
                <a:lnTo>
                  <a:pt x="333046" y="778065"/>
                </a:lnTo>
                <a:lnTo>
                  <a:pt x="394536" y="778065"/>
                </a:lnTo>
                <a:cubicBezTo>
                  <a:pt x="444598" y="778065"/>
                  <a:pt x="485137" y="771173"/>
                  <a:pt x="516154" y="757388"/>
                </a:cubicBezTo>
                <a:cubicBezTo>
                  <a:pt x="547171" y="743602"/>
                  <a:pt x="568483" y="723832"/>
                  <a:pt x="580092" y="698075"/>
                </a:cubicBezTo>
                <a:cubicBezTo>
                  <a:pt x="591700" y="672318"/>
                  <a:pt x="597505" y="631326"/>
                  <a:pt x="597505" y="575096"/>
                </a:cubicBezTo>
                <a:lnTo>
                  <a:pt x="597505" y="498371"/>
                </a:lnTo>
                <a:cubicBezTo>
                  <a:pt x="597505" y="443230"/>
                  <a:pt x="594512" y="402509"/>
                  <a:pt x="588526" y="376209"/>
                </a:cubicBezTo>
                <a:cubicBezTo>
                  <a:pt x="582540" y="349908"/>
                  <a:pt x="571113" y="327507"/>
                  <a:pt x="554244" y="309006"/>
                </a:cubicBezTo>
                <a:cubicBezTo>
                  <a:pt x="537376" y="290504"/>
                  <a:pt x="512163" y="276357"/>
                  <a:pt x="478607" y="266562"/>
                </a:cubicBezTo>
                <a:cubicBezTo>
                  <a:pt x="445051" y="256767"/>
                  <a:pt x="397075" y="251870"/>
                  <a:pt x="334679" y="251870"/>
                </a:cubicBezTo>
                <a:lnTo>
                  <a:pt x="10395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文本框 33"/>
          <p:cNvSpPr>
            <a:spLocks noChangeAspect="1"/>
          </p:cNvSpPr>
          <p:nvPr/>
        </p:nvSpPr>
        <p:spPr bwMode="auto">
          <a:xfrm>
            <a:off x="4705350" y="1095375"/>
            <a:ext cx="546100" cy="1166813"/>
          </a:xfrm>
          <a:custGeom>
            <a:avLst/>
            <a:gdLst>
              <a:gd name="T0" fmla="*/ 278858 w 655935"/>
              <a:gd name="T1" fmla="*/ 317853 h 1404000"/>
              <a:gd name="T2" fmla="*/ 302190 w 655935"/>
              <a:gd name="T3" fmla="*/ 332099 h 1404000"/>
              <a:gd name="T4" fmla="*/ 307853 w 655935"/>
              <a:gd name="T5" fmla="*/ 397445 h 1404000"/>
              <a:gd name="T6" fmla="*/ 307853 w 655935"/>
              <a:gd name="T7" fmla="*/ 733901 h 1404000"/>
              <a:gd name="T8" fmla="*/ 302416 w 655935"/>
              <a:gd name="T9" fmla="*/ 815754 h 1404000"/>
              <a:gd name="T10" fmla="*/ 277500 w 655935"/>
              <a:gd name="T11" fmla="*/ 832938 h 1404000"/>
              <a:gd name="T12" fmla="*/ 253261 w 655935"/>
              <a:gd name="T13" fmla="*/ 818015 h 1404000"/>
              <a:gd name="T14" fmla="*/ 248052 w 655935"/>
              <a:gd name="T15" fmla="*/ 739328 h 1404000"/>
              <a:gd name="T16" fmla="*/ 248052 w 655935"/>
              <a:gd name="T17" fmla="*/ 397445 h 1404000"/>
              <a:gd name="T18" fmla="*/ 255980 w 655935"/>
              <a:gd name="T19" fmla="*/ 329385 h 1404000"/>
              <a:gd name="T20" fmla="*/ 278858 w 655935"/>
              <a:gd name="T21" fmla="*/ 317853 h 1404000"/>
              <a:gd name="T22" fmla="*/ 277952 w 655935"/>
              <a:gd name="T23" fmla="*/ 193944 h 1404000"/>
              <a:gd name="T24" fmla="*/ 169224 w 655935"/>
              <a:gd name="T25" fmla="*/ 214294 h 1404000"/>
              <a:gd name="T26" fmla="*/ 95152 w 655935"/>
              <a:gd name="T27" fmla="*/ 272631 h 1404000"/>
              <a:gd name="T28" fmla="*/ 62534 w 655935"/>
              <a:gd name="T29" fmla="*/ 356519 h 1404000"/>
              <a:gd name="T30" fmla="*/ 57324 w 655935"/>
              <a:gd name="T31" fmla="*/ 512763 h 1404000"/>
              <a:gd name="T32" fmla="*/ 57324 w 655935"/>
              <a:gd name="T33" fmla="*/ 638030 h 1404000"/>
              <a:gd name="T34" fmla="*/ 62760 w 655935"/>
              <a:gd name="T35" fmla="*/ 796308 h 1404000"/>
              <a:gd name="T36" fmla="*/ 96738 w 655935"/>
              <a:gd name="T37" fmla="*/ 879970 h 1404000"/>
              <a:gd name="T38" fmla="*/ 172168 w 655935"/>
              <a:gd name="T39" fmla="*/ 937629 h 1404000"/>
              <a:gd name="T40" fmla="*/ 277952 w 655935"/>
              <a:gd name="T41" fmla="*/ 956848 h 1404000"/>
              <a:gd name="T42" fmla="*/ 386680 w 655935"/>
              <a:gd name="T43" fmla="*/ 936499 h 1404000"/>
              <a:gd name="T44" fmla="*/ 460752 w 655935"/>
              <a:gd name="T45" fmla="*/ 878161 h 1404000"/>
              <a:gd name="T46" fmla="*/ 493370 w 655935"/>
              <a:gd name="T47" fmla="*/ 794273 h 1404000"/>
              <a:gd name="T48" fmla="*/ 498580 w 655935"/>
              <a:gd name="T49" fmla="*/ 638030 h 1404000"/>
              <a:gd name="T50" fmla="*/ 498580 w 655935"/>
              <a:gd name="T51" fmla="*/ 512763 h 1404000"/>
              <a:gd name="T52" fmla="*/ 493144 w 655935"/>
              <a:gd name="T53" fmla="*/ 354484 h 1404000"/>
              <a:gd name="T54" fmla="*/ 459167 w 655935"/>
              <a:gd name="T55" fmla="*/ 270822 h 1404000"/>
              <a:gd name="T56" fmla="*/ 383736 w 655935"/>
              <a:gd name="T57" fmla="*/ 213164 h 1404000"/>
              <a:gd name="T58" fmla="*/ 277952 w 655935"/>
              <a:gd name="T59" fmla="*/ 193944 h 1404000"/>
              <a:gd name="T60" fmla="*/ 0 w 655935"/>
              <a:gd name="T61" fmla="*/ 0 h 1404000"/>
              <a:gd name="T62" fmla="*/ 546100 w 655935"/>
              <a:gd name="T63" fmla="*/ 0 h 1404000"/>
              <a:gd name="T64" fmla="*/ 546100 w 655935"/>
              <a:gd name="T65" fmla="*/ 1166813 h 1404000"/>
              <a:gd name="T66" fmla="*/ 0 w 655935"/>
              <a:gd name="T67" fmla="*/ 1166813 h 1404000"/>
              <a:gd name="T68" fmla="*/ 0 w 655935"/>
              <a:gd name="T69" fmla="*/ 0 h 14040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55935" h="1404000">
                <a:moveTo>
                  <a:pt x="334944" y="382466"/>
                </a:moveTo>
                <a:cubicBezTo>
                  <a:pt x="349092" y="382466"/>
                  <a:pt x="358433" y="388180"/>
                  <a:pt x="362968" y="399607"/>
                </a:cubicBezTo>
                <a:cubicBezTo>
                  <a:pt x="367502" y="411034"/>
                  <a:pt x="369770" y="437244"/>
                  <a:pt x="369770" y="478237"/>
                </a:cubicBezTo>
                <a:lnTo>
                  <a:pt x="369770" y="883087"/>
                </a:lnTo>
                <a:cubicBezTo>
                  <a:pt x="369770" y="934963"/>
                  <a:pt x="367593" y="967793"/>
                  <a:pt x="363240" y="981579"/>
                </a:cubicBezTo>
                <a:cubicBezTo>
                  <a:pt x="358887" y="995364"/>
                  <a:pt x="348911" y="1002256"/>
                  <a:pt x="333312" y="1002256"/>
                </a:cubicBezTo>
                <a:cubicBezTo>
                  <a:pt x="318075" y="1002256"/>
                  <a:pt x="308371" y="996271"/>
                  <a:pt x="304199" y="984299"/>
                </a:cubicBezTo>
                <a:cubicBezTo>
                  <a:pt x="300028" y="972328"/>
                  <a:pt x="297942" y="940767"/>
                  <a:pt x="297942" y="889617"/>
                </a:cubicBezTo>
                <a:lnTo>
                  <a:pt x="297942" y="478237"/>
                </a:lnTo>
                <a:cubicBezTo>
                  <a:pt x="297942" y="432891"/>
                  <a:pt x="301116" y="405593"/>
                  <a:pt x="307464" y="396342"/>
                </a:cubicBezTo>
                <a:cubicBezTo>
                  <a:pt x="313813" y="387092"/>
                  <a:pt x="322973" y="382466"/>
                  <a:pt x="334944" y="382466"/>
                </a:cubicBezTo>
                <a:close/>
                <a:moveTo>
                  <a:pt x="333856" y="233368"/>
                </a:moveTo>
                <a:cubicBezTo>
                  <a:pt x="284156" y="233368"/>
                  <a:pt x="240624" y="241531"/>
                  <a:pt x="203259" y="257855"/>
                </a:cubicBezTo>
                <a:cubicBezTo>
                  <a:pt x="165894" y="274180"/>
                  <a:pt x="136238" y="297578"/>
                  <a:pt x="114290" y="328051"/>
                </a:cubicBezTo>
                <a:cubicBezTo>
                  <a:pt x="92343" y="358524"/>
                  <a:pt x="79283" y="392170"/>
                  <a:pt x="75111" y="428991"/>
                </a:cubicBezTo>
                <a:cubicBezTo>
                  <a:pt x="70939" y="465812"/>
                  <a:pt x="68853" y="528481"/>
                  <a:pt x="68853" y="616996"/>
                </a:cubicBezTo>
                <a:lnTo>
                  <a:pt x="68853" y="767727"/>
                </a:lnTo>
                <a:cubicBezTo>
                  <a:pt x="68853" y="858419"/>
                  <a:pt x="71030" y="921903"/>
                  <a:pt x="75383" y="958180"/>
                </a:cubicBezTo>
                <a:cubicBezTo>
                  <a:pt x="79736" y="994457"/>
                  <a:pt x="93340" y="1028013"/>
                  <a:pt x="116195" y="1058848"/>
                </a:cubicBezTo>
                <a:cubicBezTo>
                  <a:pt x="139049" y="1089684"/>
                  <a:pt x="169249" y="1112810"/>
                  <a:pt x="206796" y="1128228"/>
                </a:cubicBezTo>
                <a:cubicBezTo>
                  <a:pt x="244343" y="1143646"/>
                  <a:pt x="286696" y="1151354"/>
                  <a:pt x="333856" y="1151354"/>
                </a:cubicBezTo>
                <a:cubicBezTo>
                  <a:pt x="383555" y="1151354"/>
                  <a:pt x="427087" y="1143192"/>
                  <a:pt x="464452" y="1126868"/>
                </a:cubicBezTo>
                <a:cubicBezTo>
                  <a:pt x="501817" y="1110543"/>
                  <a:pt x="531474" y="1087144"/>
                  <a:pt x="553421" y="1056672"/>
                </a:cubicBezTo>
                <a:cubicBezTo>
                  <a:pt x="575369" y="1026199"/>
                  <a:pt x="588429" y="992552"/>
                  <a:pt x="592600" y="955731"/>
                </a:cubicBezTo>
                <a:cubicBezTo>
                  <a:pt x="596772" y="918910"/>
                  <a:pt x="598858" y="856242"/>
                  <a:pt x="598858" y="767727"/>
                </a:cubicBezTo>
                <a:lnTo>
                  <a:pt x="598858" y="616996"/>
                </a:lnTo>
                <a:cubicBezTo>
                  <a:pt x="598858" y="526304"/>
                  <a:pt x="596681" y="462820"/>
                  <a:pt x="592328" y="426543"/>
                </a:cubicBezTo>
                <a:cubicBezTo>
                  <a:pt x="587975" y="390266"/>
                  <a:pt x="574371" y="356710"/>
                  <a:pt x="551517" y="325874"/>
                </a:cubicBezTo>
                <a:cubicBezTo>
                  <a:pt x="528662" y="295039"/>
                  <a:pt x="498462" y="271913"/>
                  <a:pt x="460915" y="256495"/>
                </a:cubicBezTo>
                <a:cubicBezTo>
                  <a:pt x="423369" y="241077"/>
                  <a:pt x="381016" y="233368"/>
                  <a:pt x="333856" y="233368"/>
                </a:cubicBez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文本框 34"/>
          <p:cNvSpPr>
            <a:spLocks noChangeAspect="1"/>
          </p:cNvSpPr>
          <p:nvPr/>
        </p:nvSpPr>
        <p:spPr bwMode="auto">
          <a:xfrm>
            <a:off x="5472113" y="1095375"/>
            <a:ext cx="544512" cy="1166813"/>
          </a:xfrm>
          <a:custGeom>
            <a:avLst/>
            <a:gdLst>
              <a:gd name="T0" fmla="*/ 260658 w 655935"/>
              <a:gd name="T1" fmla="*/ 334586 h 1404000"/>
              <a:gd name="T2" fmla="*/ 306056 w 655935"/>
              <a:gd name="T3" fmla="*/ 345440 h 1404000"/>
              <a:gd name="T4" fmla="*/ 318478 w 655935"/>
              <a:gd name="T5" fmla="*/ 391114 h 1404000"/>
              <a:gd name="T6" fmla="*/ 318478 w 655935"/>
              <a:gd name="T7" fmla="*/ 431363 h 1404000"/>
              <a:gd name="T8" fmla="*/ 305604 w 655935"/>
              <a:gd name="T9" fmla="*/ 488569 h 1404000"/>
              <a:gd name="T10" fmla="*/ 260658 w 655935"/>
              <a:gd name="T11" fmla="*/ 497387 h 1404000"/>
              <a:gd name="T12" fmla="*/ 260658 w 655935"/>
              <a:gd name="T13" fmla="*/ 334586 h 1404000"/>
              <a:gd name="T14" fmla="*/ 70485 w 655935"/>
              <a:gd name="T15" fmla="*/ 209320 h 1404000"/>
              <a:gd name="T16" fmla="*/ 70485 w 655935"/>
              <a:gd name="T17" fmla="*/ 941473 h 1404000"/>
              <a:gd name="T18" fmla="*/ 260658 w 655935"/>
              <a:gd name="T19" fmla="*/ 941473 h 1404000"/>
              <a:gd name="T20" fmla="*/ 260658 w 655935"/>
              <a:gd name="T21" fmla="*/ 611349 h 1404000"/>
              <a:gd name="T22" fmla="*/ 309218 w 655935"/>
              <a:gd name="T23" fmla="*/ 625367 h 1404000"/>
              <a:gd name="T24" fmla="*/ 318478 w 655935"/>
              <a:gd name="T25" fmla="*/ 698176 h 1404000"/>
              <a:gd name="T26" fmla="*/ 318478 w 655935"/>
              <a:gd name="T27" fmla="*/ 941473 h 1404000"/>
              <a:gd name="T28" fmla="*/ 495100 w 655935"/>
              <a:gd name="T29" fmla="*/ 941473 h 1404000"/>
              <a:gd name="T30" fmla="*/ 495100 w 655935"/>
              <a:gd name="T31" fmla="*/ 748373 h 1404000"/>
              <a:gd name="T32" fmla="*/ 490357 w 655935"/>
              <a:gd name="T33" fmla="*/ 640064 h 1404000"/>
              <a:gd name="T34" fmla="*/ 466190 w 655935"/>
              <a:gd name="T35" fmla="*/ 596877 h 1404000"/>
              <a:gd name="T36" fmla="*/ 390301 w 655935"/>
              <a:gd name="T37" fmla="*/ 559342 h 1404000"/>
              <a:gd name="T38" fmla="*/ 473870 w 655935"/>
              <a:gd name="T39" fmla="*/ 524069 h 1404000"/>
              <a:gd name="T40" fmla="*/ 495100 w 655935"/>
              <a:gd name="T41" fmla="*/ 409203 h 1404000"/>
              <a:gd name="T42" fmla="*/ 465061 w 655935"/>
              <a:gd name="T43" fmla="*/ 272857 h 1404000"/>
              <a:gd name="T44" fmla="*/ 387365 w 655935"/>
              <a:gd name="T45" fmla="*/ 219721 h 1404000"/>
              <a:gd name="T46" fmla="*/ 205097 w 655935"/>
              <a:gd name="T47" fmla="*/ 209320 h 1404000"/>
              <a:gd name="T48" fmla="*/ 70485 w 655935"/>
              <a:gd name="T49" fmla="*/ 209320 h 1404000"/>
              <a:gd name="T50" fmla="*/ 0 w 655935"/>
              <a:gd name="T51" fmla="*/ 0 h 1404000"/>
              <a:gd name="T52" fmla="*/ 544512 w 655935"/>
              <a:gd name="T53" fmla="*/ 0 h 1404000"/>
              <a:gd name="T54" fmla="*/ 544512 w 655935"/>
              <a:gd name="T55" fmla="*/ 1166813 h 1404000"/>
              <a:gd name="T56" fmla="*/ 0 w 655935"/>
              <a:gd name="T57" fmla="*/ 1166813 h 1404000"/>
              <a:gd name="T58" fmla="*/ 0 w 655935"/>
              <a:gd name="T59" fmla="*/ 0 h 14040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5935" h="1404000">
                <a:moveTo>
                  <a:pt x="313996" y="402600"/>
                </a:moveTo>
                <a:cubicBezTo>
                  <a:pt x="340479" y="402600"/>
                  <a:pt x="358708" y="406953"/>
                  <a:pt x="368684" y="415660"/>
                </a:cubicBezTo>
                <a:cubicBezTo>
                  <a:pt x="378660" y="424366"/>
                  <a:pt x="383648" y="442686"/>
                  <a:pt x="383648" y="470619"/>
                </a:cubicBezTo>
                <a:lnTo>
                  <a:pt x="383648" y="519049"/>
                </a:lnTo>
                <a:cubicBezTo>
                  <a:pt x="383648" y="557865"/>
                  <a:pt x="378479" y="580810"/>
                  <a:pt x="368140" y="587884"/>
                </a:cubicBezTo>
                <a:cubicBezTo>
                  <a:pt x="357801" y="594958"/>
                  <a:pt x="339753" y="598495"/>
                  <a:pt x="313996" y="598495"/>
                </a:cubicBezTo>
                <a:lnTo>
                  <a:pt x="313996" y="402600"/>
                </a:lnTo>
                <a:close/>
                <a:moveTo>
                  <a:pt x="84908" y="251870"/>
                </a:moveTo>
                <a:lnTo>
                  <a:pt x="84908" y="1132853"/>
                </a:lnTo>
                <a:lnTo>
                  <a:pt x="313996" y="1132853"/>
                </a:lnTo>
                <a:lnTo>
                  <a:pt x="313996" y="735622"/>
                </a:lnTo>
                <a:cubicBezTo>
                  <a:pt x="345557" y="735622"/>
                  <a:pt x="365056" y="741245"/>
                  <a:pt x="372493" y="752490"/>
                </a:cubicBezTo>
                <a:cubicBezTo>
                  <a:pt x="379930" y="763736"/>
                  <a:pt x="383648" y="792939"/>
                  <a:pt x="383648" y="840099"/>
                </a:cubicBezTo>
                <a:lnTo>
                  <a:pt x="383648" y="1132853"/>
                </a:lnTo>
                <a:lnTo>
                  <a:pt x="596412" y="1132853"/>
                </a:lnTo>
                <a:lnTo>
                  <a:pt x="596412" y="900500"/>
                </a:lnTo>
                <a:cubicBezTo>
                  <a:pt x="596412" y="829397"/>
                  <a:pt x="594507" y="785956"/>
                  <a:pt x="590698" y="770175"/>
                </a:cubicBezTo>
                <a:cubicBezTo>
                  <a:pt x="586889" y="754395"/>
                  <a:pt x="577185" y="737073"/>
                  <a:pt x="561586" y="718209"/>
                </a:cubicBezTo>
                <a:cubicBezTo>
                  <a:pt x="545987" y="699345"/>
                  <a:pt x="515514" y="684290"/>
                  <a:pt x="470168" y="673044"/>
                </a:cubicBezTo>
                <a:cubicBezTo>
                  <a:pt x="520230" y="668328"/>
                  <a:pt x="553786" y="654180"/>
                  <a:pt x="570837" y="630600"/>
                </a:cubicBezTo>
                <a:cubicBezTo>
                  <a:pt x="587887" y="607020"/>
                  <a:pt x="596412" y="560949"/>
                  <a:pt x="596412" y="492385"/>
                </a:cubicBezTo>
                <a:cubicBezTo>
                  <a:pt x="596412" y="417292"/>
                  <a:pt x="584350" y="362605"/>
                  <a:pt x="560226" y="328323"/>
                </a:cubicBezTo>
                <a:cubicBezTo>
                  <a:pt x="536101" y="294042"/>
                  <a:pt x="504903" y="272729"/>
                  <a:pt x="466631" y="264385"/>
                </a:cubicBezTo>
                <a:cubicBezTo>
                  <a:pt x="428359" y="256042"/>
                  <a:pt x="355171" y="251870"/>
                  <a:pt x="247066" y="251870"/>
                </a:cubicBezTo>
                <a:lnTo>
                  <a:pt x="8490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文本框 35"/>
          <p:cNvSpPr>
            <a:spLocks noChangeAspect="1"/>
          </p:cNvSpPr>
          <p:nvPr/>
        </p:nvSpPr>
        <p:spPr bwMode="auto">
          <a:xfrm>
            <a:off x="6238875" y="1125538"/>
            <a:ext cx="517525" cy="1108075"/>
          </a:xfrm>
          <a:custGeom>
            <a:avLst/>
            <a:gdLst>
              <a:gd name="T0" fmla="*/ 66140 w 655935"/>
              <a:gd name="T1" fmla="*/ 198783 h 1404000"/>
              <a:gd name="T2" fmla="*/ 66140 w 655935"/>
              <a:gd name="T3" fmla="*/ 337927 h 1404000"/>
              <a:gd name="T4" fmla="*/ 173043 w 655935"/>
              <a:gd name="T5" fmla="*/ 337927 h 1404000"/>
              <a:gd name="T6" fmla="*/ 173043 w 655935"/>
              <a:gd name="T7" fmla="*/ 894078 h 1404000"/>
              <a:gd name="T8" fmla="*/ 353791 w 655935"/>
              <a:gd name="T9" fmla="*/ 894078 h 1404000"/>
              <a:gd name="T10" fmla="*/ 353791 w 655935"/>
              <a:gd name="T11" fmla="*/ 337927 h 1404000"/>
              <a:gd name="T12" fmla="*/ 461123 w 655935"/>
              <a:gd name="T13" fmla="*/ 337927 h 1404000"/>
              <a:gd name="T14" fmla="*/ 461123 w 655935"/>
              <a:gd name="T15" fmla="*/ 198783 h 1404000"/>
              <a:gd name="T16" fmla="*/ 66140 w 655935"/>
              <a:gd name="T17" fmla="*/ 198783 h 1404000"/>
              <a:gd name="T18" fmla="*/ 0 w 655935"/>
              <a:gd name="T19" fmla="*/ 0 h 1404000"/>
              <a:gd name="T20" fmla="*/ 517525 w 655935"/>
              <a:gd name="T21" fmla="*/ 0 h 1404000"/>
              <a:gd name="T22" fmla="*/ 517525 w 655935"/>
              <a:gd name="T23" fmla="*/ 1108075 h 1404000"/>
              <a:gd name="T24" fmla="*/ 0 w 655935"/>
              <a:gd name="T25" fmla="*/ 1108075 h 1404000"/>
              <a:gd name="T26" fmla="*/ 0 w 655935"/>
              <a:gd name="T27" fmla="*/ 0 h 1404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55935" h="1404000">
                <a:moveTo>
                  <a:pt x="83829" y="251870"/>
                </a:moveTo>
                <a:lnTo>
                  <a:pt x="83829" y="428175"/>
                </a:lnTo>
                <a:lnTo>
                  <a:pt x="219323" y="428175"/>
                </a:lnTo>
                <a:lnTo>
                  <a:pt x="219323" y="1132853"/>
                </a:lnTo>
                <a:lnTo>
                  <a:pt x="448411" y="1132853"/>
                </a:lnTo>
                <a:lnTo>
                  <a:pt x="448411" y="428175"/>
                </a:lnTo>
                <a:lnTo>
                  <a:pt x="584449" y="428175"/>
                </a:lnTo>
                <a:lnTo>
                  <a:pt x="584449" y="251870"/>
                </a:lnTo>
                <a:lnTo>
                  <a:pt x="83829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3" name="组合 52"/>
          <p:cNvGrpSpPr/>
          <p:nvPr/>
        </p:nvGrpSpPr>
        <p:grpSpPr bwMode="auto">
          <a:xfrm>
            <a:off x="3601720" y="3821430"/>
            <a:ext cx="4302760" cy="414020"/>
            <a:chOff x="5021176" y="3881309"/>
            <a:chExt cx="2434868" cy="550487"/>
          </a:xfrm>
        </p:grpSpPr>
        <p:sp>
          <p:nvSpPr>
            <p:cNvPr id="55" name="等腰三角形 54"/>
            <p:cNvSpPr>
              <a:spLocks noChangeAspect="1"/>
            </p:cNvSpPr>
            <p:nvPr/>
          </p:nvSpPr>
          <p:spPr>
            <a:xfrm rot="5400000">
              <a:off x="5020462" y="3997647"/>
              <a:ext cx="289175" cy="28774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sp>
          <p:nvSpPr>
            <p:cNvPr id="8207" name="文本框 55"/>
            <p:cNvSpPr txBox="1">
              <a:spLocks noChangeArrowheads="1"/>
            </p:cNvSpPr>
            <p:nvPr/>
          </p:nvSpPr>
          <p:spPr bwMode="auto">
            <a:xfrm>
              <a:off x="5544866" y="3881309"/>
              <a:ext cx="1911178" cy="55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chemeClr val="bg2"/>
                  </a:solidFill>
                  <a:latin typeface="Agency FB" pitchFamily="34" charset="0"/>
                </a:rPr>
                <a:t>徐静妍 </a:t>
              </a:r>
              <a:r>
                <a:rPr lang="en-US" altLang="zh-CN" sz="2100">
                  <a:solidFill>
                    <a:schemeClr val="bg2"/>
                  </a:solidFill>
                  <a:latin typeface="Agency FB" pitchFamily="34" charset="0"/>
                </a:rPr>
                <a:t>517051910020</a:t>
              </a:r>
              <a:endParaRPr lang="en-US" altLang="zh-CN" sz="2100">
                <a:solidFill>
                  <a:schemeClr val="bg2"/>
                </a:solidFill>
                <a:latin typeface="Agency FB" pitchFamily="34" charset="0"/>
              </a:endParaRPr>
            </a:p>
          </p:txBody>
        </p:sp>
      </p:grpSp>
      <p:sp>
        <p:nvSpPr>
          <p:cNvPr id="57" name="任意多边形 56"/>
          <p:cNvSpPr>
            <a:spLocks noChangeAspect="1"/>
          </p:cNvSpPr>
          <p:nvPr/>
        </p:nvSpPr>
        <p:spPr>
          <a:xfrm>
            <a:off x="4368800" y="4651375"/>
            <a:ext cx="336550" cy="336550"/>
          </a:xfrm>
          <a:custGeom>
            <a:avLst/>
            <a:gdLst>
              <a:gd name="connsiteX0" fmla="*/ 457544 w 540000"/>
              <a:gd name="connsiteY0" fmla="*/ 218691 h 538402"/>
              <a:gd name="connsiteX1" fmla="*/ 433336 w 540000"/>
              <a:gd name="connsiteY1" fmla="*/ 218724 h 538402"/>
              <a:gd name="connsiteX2" fmla="*/ 279353 w 540000"/>
              <a:gd name="connsiteY2" fmla="*/ 372708 h 538402"/>
              <a:gd name="connsiteX3" fmla="*/ 125790 w 540000"/>
              <a:gd name="connsiteY3" fmla="*/ 219144 h 538402"/>
              <a:gd name="connsiteX4" fmla="*/ 101648 w 540000"/>
              <a:gd name="connsiteY4" fmla="*/ 219177 h 538402"/>
              <a:gd name="connsiteX5" fmla="*/ 279353 w 540000"/>
              <a:gd name="connsiteY5" fmla="*/ 396882 h 538402"/>
              <a:gd name="connsiteX6" fmla="*/ 270000 w 540000"/>
              <a:gd name="connsiteY6" fmla="*/ 0 h 538402"/>
              <a:gd name="connsiteX7" fmla="*/ 540000 w 540000"/>
              <a:gd name="connsiteY7" fmla="*/ 269201 h 538402"/>
              <a:gd name="connsiteX8" fmla="*/ 270000 w 540000"/>
              <a:gd name="connsiteY8" fmla="*/ 538402 h 538402"/>
              <a:gd name="connsiteX9" fmla="*/ 0 w 540000"/>
              <a:gd name="connsiteY9" fmla="*/ 269201 h 538402"/>
              <a:gd name="connsiteX10" fmla="*/ 270000 w 540000"/>
              <a:gd name="connsiteY10" fmla="*/ 0 h 53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538402">
                <a:moveTo>
                  <a:pt x="457544" y="218691"/>
                </a:moveTo>
                <a:lnTo>
                  <a:pt x="433336" y="218724"/>
                </a:lnTo>
                <a:lnTo>
                  <a:pt x="279353" y="372708"/>
                </a:lnTo>
                <a:lnTo>
                  <a:pt x="125790" y="219144"/>
                </a:lnTo>
                <a:lnTo>
                  <a:pt x="101648" y="219177"/>
                </a:lnTo>
                <a:lnTo>
                  <a:pt x="279353" y="396882"/>
                </a:lnTo>
                <a:close/>
                <a:moveTo>
                  <a:pt x="270000" y="0"/>
                </a:moveTo>
                <a:cubicBezTo>
                  <a:pt x="419117" y="0"/>
                  <a:pt x="540000" y="120525"/>
                  <a:pt x="540000" y="269201"/>
                </a:cubicBezTo>
                <a:cubicBezTo>
                  <a:pt x="540000" y="417877"/>
                  <a:pt x="419117" y="538402"/>
                  <a:pt x="270000" y="538402"/>
                </a:cubicBezTo>
                <a:cubicBezTo>
                  <a:pt x="120883" y="538402"/>
                  <a:pt x="0" y="417877"/>
                  <a:pt x="0" y="269201"/>
                </a:cubicBezTo>
                <a:cubicBezTo>
                  <a:pt x="0" y="120525"/>
                  <a:pt x="120883" y="0"/>
                  <a:pt x="270000" y="0"/>
                </a:cubicBezTo>
                <a:close/>
              </a:path>
            </a:pathLst>
          </a:custGeom>
          <a:solidFill>
            <a:srgbClr val="E7E6E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736">
        <p:fade/>
      </p:transition>
    </mc:Choice>
    <mc:Fallback>
      <p:transition spd="med" advClick="0" advTm="373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step3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configuration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</a:rPr>
              <a:t>在本地确定可以加载数据以后，我配置了</a:t>
            </a:r>
            <a:r>
              <a:rPr lang="en-US" altLang="zh-CN" sz="2400" dirty="0">
                <a:solidFill>
                  <a:schemeClr val="bg1"/>
                </a:solidFill>
              </a:rPr>
              <a:t>pytorch</a:t>
            </a: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</a:rPr>
              <a:t>cuda</a:t>
            </a:r>
            <a:r>
              <a:rPr lang="zh-CN" altLang="en-US" sz="2400" dirty="0">
                <a:solidFill>
                  <a:schemeClr val="bg1"/>
                </a:solidFill>
              </a:rPr>
              <a:t>的环境，确保模型和数据可以在</a:t>
            </a:r>
            <a:r>
              <a:rPr lang="en-US" altLang="zh-CN" sz="2400" dirty="0">
                <a:solidFill>
                  <a:schemeClr val="bg1"/>
                </a:solidFill>
              </a:rPr>
              <a:t>GPU</a:t>
            </a:r>
            <a:r>
              <a:rPr lang="zh-CN" altLang="en-US" sz="2400" dirty="0">
                <a:solidFill>
                  <a:schemeClr val="bg1"/>
                </a:solidFill>
              </a:rPr>
              <a:t>上运算。在本地运算的时候训练一个大小为</a:t>
            </a:r>
            <a:r>
              <a:rPr lang="en-US" altLang="zh-CN" sz="2400" dirty="0">
                <a:solidFill>
                  <a:schemeClr val="bg1"/>
                </a:solidFill>
              </a:rPr>
              <a:t>16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batch</a:t>
            </a:r>
            <a:r>
              <a:rPr lang="zh-CN" altLang="en-US" sz="2400" dirty="0">
                <a:solidFill>
                  <a:schemeClr val="bg1"/>
                </a:solidFill>
              </a:rPr>
              <a:t>跑一个</a:t>
            </a:r>
            <a:r>
              <a:rPr lang="en-US" altLang="zh-CN" sz="2400" dirty="0">
                <a:solidFill>
                  <a:schemeClr val="bg1"/>
                </a:solidFill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</a:rPr>
              <a:t>需要半小时，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明显不适合这样的运算。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>
            <a:spLocks noChangeAspect="1"/>
          </p:cNvSpPr>
          <p:nvPr/>
        </p:nvSpPr>
        <p:spPr>
          <a:xfrm rot="16200000">
            <a:off x="2947988" y="2703512"/>
            <a:ext cx="719138" cy="62071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六边形 11"/>
          <p:cNvSpPr>
            <a:spLocks noChangeAspect="1"/>
          </p:cNvSpPr>
          <p:nvPr/>
        </p:nvSpPr>
        <p:spPr>
          <a:xfrm rot="16200000">
            <a:off x="1526382" y="3151981"/>
            <a:ext cx="431800" cy="37306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6200000">
            <a:off x="1472407" y="1600994"/>
            <a:ext cx="539750" cy="465137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文本框 9"/>
          <p:cNvSpPr/>
          <p:nvPr/>
        </p:nvSpPr>
        <p:spPr bwMode="auto">
          <a:xfrm>
            <a:off x="1929130" y="1742758"/>
            <a:ext cx="1428750" cy="1657350"/>
          </a:xfrm>
          <a:custGeom>
            <a:avLst/>
            <a:gdLst>
              <a:gd name="T0" fmla="*/ 648308 w 1427586"/>
              <a:gd name="T1" fmla="*/ 354081 h 1656000"/>
              <a:gd name="T2" fmla="*/ 464779 w 1427586"/>
              <a:gd name="T3" fmla="*/ 398466 h 1656000"/>
              <a:gd name="T4" fmla="*/ 407052 w 1427586"/>
              <a:gd name="T5" fmla="*/ 569197 h 1656000"/>
              <a:gd name="T6" fmla="*/ 407052 w 1427586"/>
              <a:gd name="T7" fmla="*/ 644351 h 1656000"/>
              <a:gd name="T8" fmla="*/ 627069 w 1427586"/>
              <a:gd name="T9" fmla="*/ 644351 h 1656000"/>
              <a:gd name="T10" fmla="*/ 627069 w 1427586"/>
              <a:gd name="T11" fmla="*/ 571920 h 1656000"/>
              <a:gd name="T12" fmla="*/ 635510 w 1427586"/>
              <a:gd name="T13" fmla="*/ 505751 h 1656000"/>
              <a:gd name="T14" fmla="*/ 666824 w 1427586"/>
              <a:gd name="T15" fmla="*/ 490230 h 1656000"/>
              <a:gd name="T16" fmla="*/ 696504 w 1427586"/>
              <a:gd name="T17" fmla="*/ 504934 h 1656000"/>
              <a:gd name="T18" fmla="*/ 706035 w 1427586"/>
              <a:gd name="T19" fmla="*/ 565929 h 1656000"/>
              <a:gd name="T20" fmla="*/ 706035 w 1427586"/>
              <a:gd name="T21" fmla="*/ 614943 h 1656000"/>
              <a:gd name="T22" fmla="*/ 697866 w 1427586"/>
              <a:gd name="T23" fmla="*/ 678116 h 1656000"/>
              <a:gd name="T24" fmla="*/ 671181 w 1427586"/>
              <a:gd name="T25" fmla="*/ 704257 h 1656000"/>
              <a:gd name="T26" fmla="*/ 574243 w 1427586"/>
              <a:gd name="T27" fmla="*/ 710248 h 1656000"/>
              <a:gd name="T28" fmla="*/ 574243 w 1427586"/>
              <a:gd name="T29" fmla="*/ 838228 h 1656000"/>
              <a:gd name="T30" fmla="*/ 660833 w 1427586"/>
              <a:gd name="T31" fmla="*/ 846669 h 1656000"/>
              <a:gd name="T32" fmla="*/ 694599 w 1427586"/>
              <a:gd name="T33" fmla="*/ 877439 h 1656000"/>
              <a:gd name="T34" fmla="*/ 706035 w 1427586"/>
              <a:gd name="T35" fmla="*/ 951504 h 1656000"/>
              <a:gd name="T36" fmla="*/ 706035 w 1427586"/>
              <a:gd name="T37" fmla="*/ 1012499 h 1656000"/>
              <a:gd name="T38" fmla="*/ 697866 w 1427586"/>
              <a:gd name="T39" fmla="*/ 1114882 h 1656000"/>
              <a:gd name="T40" fmla="*/ 664101 w 1427586"/>
              <a:gd name="T41" fmla="*/ 1134488 h 1656000"/>
              <a:gd name="T42" fmla="*/ 633875 w 1427586"/>
              <a:gd name="T43" fmla="*/ 1118967 h 1656000"/>
              <a:gd name="T44" fmla="*/ 627069 w 1427586"/>
              <a:gd name="T45" fmla="*/ 1046263 h 1656000"/>
              <a:gd name="T46" fmla="*/ 627069 w 1427586"/>
              <a:gd name="T47" fmla="*/ 903035 h 1656000"/>
              <a:gd name="T48" fmla="*/ 407052 w 1427586"/>
              <a:gd name="T49" fmla="*/ 903035 h 1656000"/>
              <a:gd name="T50" fmla="*/ 407052 w 1427586"/>
              <a:gd name="T51" fmla="*/ 972742 h 1656000"/>
              <a:gd name="T52" fmla="*/ 425840 w 1427586"/>
              <a:gd name="T53" fmla="*/ 1149464 h 1656000"/>
              <a:gd name="T54" fmla="*/ 504262 w 1427586"/>
              <a:gd name="T55" fmla="*/ 1235510 h 1656000"/>
              <a:gd name="T56" fmla="*/ 668458 w 1427586"/>
              <a:gd name="T57" fmla="*/ 1270637 h 1656000"/>
              <a:gd name="T58" fmla="*/ 819311 w 1427586"/>
              <a:gd name="T59" fmla="*/ 1240395 h 1656000"/>
              <a:gd name="T60" fmla="*/ 902090 w 1427586"/>
              <a:gd name="T61" fmla="*/ 1152123 h 1656000"/>
              <a:gd name="T62" fmla="*/ 926051 w 1427586"/>
              <a:gd name="T63" fmla="*/ 988937 h 1656000"/>
              <a:gd name="T64" fmla="*/ 901545 w 1427586"/>
              <a:gd name="T65" fmla="*/ 808849 h 1656000"/>
              <a:gd name="T66" fmla="*/ 826936 w 1427586"/>
              <a:gd name="T67" fmla="*/ 753543 h 1656000"/>
              <a:gd name="T68" fmla="*/ 897733 w 1427586"/>
              <a:gd name="T69" fmla="*/ 693403 h 1656000"/>
              <a:gd name="T70" fmla="*/ 917883 w 1427586"/>
              <a:gd name="T71" fmla="*/ 586463 h 1656000"/>
              <a:gd name="T72" fmla="*/ 861789 w 1427586"/>
              <a:gd name="T73" fmla="*/ 415579 h 1656000"/>
              <a:gd name="T74" fmla="*/ 648308 w 1427586"/>
              <a:gd name="T75" fmla="*/ 354081 h 1656000"/>
              <a:gd name="T76" fmla="*/ 714375 w 1427586"/>
              <a:gd name="T77" fmla="*/ 0 h 1656000"/>
              <a:gd name="T78" fmla="*/ 1428750 w 1427586"/>
              <a:gd name="T79" fmla="*/ 357187 h 1656000"/>
              <a:gd name="T80" fmla="*/ 1428750 w 1427586"/>
              <a:gd name="T81" fmla="*/ 1300162 h 1656000"/>
              <a:gd name="T82" fmla="*/ 714375 w 1427586"/>
              <a:gd name="T83" fmla="*/ 1657350 h 1656000"/>
              <a:gd name="T84" fmla="*/ 0 w 1427586"/>
              <a:gd name="T85" fmla="*/ 1300162 h 1656000"/>
              <a:gd name="T86" fmla="*/ 0 w 1427586"/>
              <a:gd name="T87" fmla="*/ 357187 h 1656000"/>
              <a:gd name="T88" fmla="*/ 714375 w 1427586"/>
              <a:gd name="T89" fmla="*/ 0 h 16560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427586" h="1656000">
                <a:moveTo>
                  <a:pt x="647780" y="353793"/>
                </a:moveTo>
                <a:cubicBezTo>
                  <a:pt x="563980" y="353793"/>
                  <a:pt x="502854" y="368576"/>
                  <a:pt x="464400" y="398141"/>
                </a:cubicBezTo>
                <a:cubicBezTo>
                  <a:pt x="425947" y="427707"/>
                  <a:pt x="406720" y="484571"/>
                  <a:pt x="406720" y="568733"/>
                </a:cubicBezTo>
                <a:lnTo>
                  <a:pt x="406720" y="643826"/>
                </a:lnTo>
                <a:lnTo>
                  <a:pt x="626558" y="643826"/>
                </a:lnTo>
                <a:lnTo>
                  <a:pt x="626558" y="571454"/>
                </a:lnTo>
                <a:cubicBezTo>
                  <a:pt x="626558" y="537716"/>
                  <a:pt x="629369" y="515678"/>
                  <a:pt x="634992" y="505339"/>
                </a:cubicBezTo>
                <a:cubicBezTo>
                  <a:pt x="640615" y="495000"/>
                  <a:pt x="651044" y="489831"/>
                  <a:pt x="666281" y="489831"/>
                </a:cubicBezTo>
                <a:cubicBezTo>
                  <a:pt x="679703" y="489831"/>
                  <a:pt x="689589" y="494728"/>
                  <a:pt x="695937" y="504523"/>
                </a:cubicBezTo>
                <a:cubicBezTo>
                  <a:pt x="702285" y="514318"/>
                  <a:pt x="705460" y="534633"/>
                  <a:pt x="705460" y="565468"/>
                </a:cubicBezTo>
                <a:lnTo>
                  <a:pt x="705460" y="614442"/>
                </a:lnTo>
                <a:cubicBezTo>
                  <a:pt x="705460" y="643101"/>
                  <a:pt x="702739" y="664141"/>
                  <a:pt x="697297" y="677564"/>
                </a:cubicBezTo>
                <a:cubicBezTo>
                  <a:pt x="691856" y="690986"/>
                  <a:pt x="682968" y="699693"/>
                  <a:pt x="670634" y="703683"/>
                </a:cubicBezTo>
                <a:cubicBezTo>
                  <a:pt x="658300" y="707674"/>
                  <a:pt x="626013" y="709669"/>
                  <a:pt x="573775" y="709669"/>
                </a:cubicBezTo>
                <a:lnTo>
                  <a:pt x="573775" y="837545"/>
                </a:lnTo>
                <a:cubicBezTo>
                  <a:pt x="616581" y="838270"/>
                  <a:pt x="645422" y="841082"/>
                  <a:pt x="660295" y="845979"/>
                </a:cubicBezTo>
                <a:cubicBezTo>
                  <a:pt x="675169" y="850876"/>
                  <a:pt x="686414" y="861125"/>
                  <a:pt x="694033" y="876724"/>
                </a:cubicBezTo>
                <a:cubicBezTo>
                  <a:pt x="701651" y="892323"/>
                  <a:pt x="705460" y="916991"/>
                  <a:pt x="705460" y="950729"/>
                </a:cubicBezTo>
                <a:lnTo>
                  <a:pt x="705460" y="1011674"/>
                </a:lnTo>
                <a:cubicBezTo>
                  <a:pt x="705460" y="1066814"/>
                  <a:pt x="702739" y="1100915"/>
                  <a:pt x="697297" y="1113974"/>
                </a:cubicBezTo>
                <a:cubicBezTo>
                  <a:pt x="691856" y="1127034"/>
                  <a:pt x="680610" y="1133564"/>
                  <a:pt x="663560" y="1133564"/>
                </a:cubicBezTo>
                <a:cubicBezTo>
                  <a:pt x="647961" y="1133564"/>
                  <a:pt x="637894" y="1128394"/>
                  <a:pt x="633359" y="1118056"/>
                </a:cubicBezTo>
                <a:cubicBezTo>
                  <a:pt x="628825" y="1107717"/>
                  <a:pt x="626558" y="1083502"/>
                  <a:pt x="626558" y="1045411"/>
                </a:cubicBezTo>
                <a:lnTo>
                  <a:pt x="626558" y="902299"/>
                </a:lnTo>
                <a:lnTo>
                  <a:pt x="406720" y="902299"/>
                </a:lnTo>
                <a:lnTo>
                  <a:pt x="406720" y="971950"/>
                </a:lnTo>
                <a:cubicBezTo>
                  <a:pt x="406720" y="1055750"/>
                  <a:pt x="412978" y="1114609"/>
                  <a:pt x="425493" y="1148528"/>
                </a:cubicBezTo>
                <a:cubicBezTo>
                  <a:pt x="438009" y="1182447"/>
                  <a:pt x="464128" y="1211106"/>
                  <a:pt x="503851" y="1234504"/>
                </a:cubicBezTo>
                <a:cubicBezTo>
                  <a:pt x="543574" y="1257903"/>
                  <a:pt x="598262" y="1269602"/>
                  <a:pt x="667913" y="1269602"/>
                </a:cubicBezTo>
                <a:cubicBezTo>
                  <a:pt x="729221" y="1269602"/>
                  <a:pt x="779465" y="1259530"/>
                  <a:pt x="818644" y="1239385"/>
                </a:cubicBezTo>
                <a:cubicBezTo>
                  <a:pt x="857823" y="1219240"/>
                  <a:pt x="885393" y="1189840"/>
                  <a:pt x="901355" y="1151185"/>
                </a:cubicBezTo>
                <a:cubicBezTo>
                  <a:pt x="917317" y="1112530"/>
                  <a:pt x="925297" y="1058179"/>
                  <a:pt x="925297" y="988131"/>
                </a:cubicBezTo>
                <a:cubicBezTo>
                  <a:pt x="925297" y="893760"/>
                  <a:pt x="917135" y="833780"/>
                  <a:pt x="900811" y="808190"/>
                </a:cubicBezTo>
                <a:cubicBezTo>
                  <a:pt x="884486" y="782601"/>
                  <a:pt x="859636" y="764180"/>
                  <a:pt x="826262" y="752929"/>
                </a:cubicBezTo>
                <a:cubicBezTo>
                  <a:pt x="859999" y="734802"/>
                  <a:pt x="883579" y="714772"/>
                  <a:pt x="897002" y="692838"/>
                </a:cubicBezTo>
                <a:cubicBezTo>
                  <a:pt x="910424" y="670905"/>
                  <a:pt x="917135" y="635287"/>
                  <a:pt x="917135" y="585985"/>
                </a:cubicBezTo>
                <a:cubicBezTo>
                  <a:pt x="917135" y="513119"/>
                  <a:pt x="898453" y="456204"/>
                  <a:pt x="861087" y="415240"/>
                </a:cubicBezTo>
                <a:cubicBezTo>
                  <a:pt x="823722" y="374275"/>
                  <a:pt x="752620" y="353793"/>
                  <a:pt x="647780" y="353793"/>
                </a:cubicBezTo>
                <a:close/>
                <a:moveTo>
                  <a:pt x="713793" y="0"/>
                </a:moveTo>
                <a:lnTo>
                  <a:pt x="1427586" y="356896"/>
                </a:lnTo>
                <a:lnTo>
                  <a:pt x="1427586" y="1299103"/>
                </a:lnTo>
                <a:lnTo>
                  <a:pt x="713793" y="1656000"/>
                </a:lnTo>
                <a:lnTo>
                  <a:pt x="0" y="1299103"/>
                </a:lnTo>
                <a:lnTo>
                  <a:pt x="0" y="356896"/>
                </a:lnTo>
                <a:lnTo>
                  <a:pt x="713793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 bwMode="auto">
          <a:xfrm>
            <a:off x="3899535" y="1864042"/>
            <a:ext cx="3671888" cy="1076325"/>
          </a:xfrm>
          <a:prstGeom prst="rect">
            <a:avLst/>
          </a:prstGeom>
          <a:noFill/>
        </p:spPr>
        <p:txBody>
          <a:bodyPr>
            <a:spAutoFit/>
          </a:bodyPr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cs typeface="Arial" panose="020B0604020202090204" pitchFamily="34" charset="0"/>
              </a:rPr>
              <a:t>PART THREE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cs typeface="Arial" panose="020B0604020202090204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  <a:cs typeface="Arial" panose="020B0604020202090204" pitchFamily="34" charset="0"/>
              </a:rPr>
              <a:t>训练输出</a:t>
            </a:r>
            <a:endParaRPr lang="zh-CN" altLang="en-US" sz="3200" dirty="0">
              <a:solidFill>
                <a:schemeClr val="tx1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slow" advClick="0" advTm="39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2" grpId="0" bldLvl="0" animBg="1"/>
      <p:bldP spid="2" grpId="1" bldLvl="0" animBg="1"/>
      <p:bldP spid="2" grpId="2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step1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data enhancement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/>
                </a:solidFill>
              </a:rPr>
              <a:t>我对数据进行了归一化的处理，没有采用太多其他的操作。我进行过平移和</a:t>
            </a:r>
            <a:r>
              <a:rPr lang="en-US" altLang="zh-CN" sz="2400" dirty="0">
                <a:solidFill>
                  <a:schemeClr val="bg1"/>
                </a:solidFill>
              </a:rPr>
              <a:t>mixup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zh-CN" sz="2400" dirty="0">
                <a:solidFill>
                  <a:schemeClr val="bg1"/>
                </a:solidFill>
              </a:rPr>
              <a:t>尝试，发现效果不太好，</a:t>
            </a:r>
            <a:r>
              <a:rPr lang="en-US" altLang="zh-CN" sz="2400" dirty="0">
                <a:solidFill>
                  <a:schemeClr val="bg1"/>
                </a:solidFill>
              </a:rPr>
              <a:t>mixup</a:t>
            </a:r>
            <a:r>
              <a:rPr lang="zh-CN" altLang="en-US" sz="2400" dirty="0">
                <a:solidFill>
                  <a:schemeClr val="bg1"/>
                </a:solidFill>
              </a:rPr>
              <a:t>还存在一个问题，原本</a:t>
            </a:r>
            <a:r>
              <a:rPr lang="en-US" altLang="zh-CN" sz="2400" dirty="0">
                <a:solidFill>
                  <a:schemeClr val="bg1"/>
                </a:solidFill>
              </a:rPr>
              <a:t>label</a:t>
            </a:r>
            <a:r>
              <a:rPr lang="zh-CN" altLang="en-US" sz="2400" dirty="0">
                <a:solidFill>
                  <a:schemeClr val="bg1"/>
                </a:solidFill>
              </a:rPr>
              <a:t>都是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的两个样本在叠加以后生成的未必还是一个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，它的标签会模棱两可，而且未必有代表性，学习到的特征不可用。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step2</a:t>
            </a:r>
            <a:r>
              <a:rPr lang="zh-CN" altLang="en-US" sz="2400" dirty="0">
                <a:solidFill>
                  <a:schemeClr val="bg1"/>
                </a:solidFill>
              </a:rPr>
              <a:t>：交叉验证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/>
                </a:solidFill>
              </a:rPr>
              <a:t>我将训练数据进行划分，调整过很多次训练数据和测试数据的比例，由于样本数量太小，不太舍得放太多数据用于测试，所以几次三番的调整发现</a:t>
            </a:r>
            <a:r>
              <a:rPr lang="en-US" altLang="zh-CN" sz="2400" dirty="0">
                <a:solidFill>
                  <a:schemeClr val="bg1"/>
                </a:solidFill>
              </a:rPr>
              <a:t>train:val=3:1</a:t>
            </a:r>
            <a:r>
              <a:rPr lang="zh-CN" altLang="en-US" sz="2400" dirty="0">
                <a:solidFill>
                  <a:schemeClr val="bg1"/>
                </a:solidFill>
              </a:rPr>
              <a:t>时，效果比较好，比值再升高测试数据就不够有代表性，很容易出现测试</a:t>
            </a:r>
            <a:r>
              <a:rPr lang="en-US" altLang="zh-CN" sz="2400" dirty="0">
                <a:solidFill>
                  <a:schemeClr val="bg1"/>
                </a:solidFill>
              </a:rPr>
              <a:t>acc</a:t>
            </a:r>
            <a:r>
              <a:rPr lang="zh-CN" altLang="en-US" sz="2400" dirty="0">
                <a:solidFill>
                  <a:schemeClr val="bg1"/>
                </a:solidFill>
              </a:rPr>
              <a:t>远高于训练</a:t>
            </a:r>
            <a:r>
              <a:rPr lang="en-US" altLang="zh-CN" sz="2400" dirty="0">
                <a:solidFill>
                  <a:schemeClr val="bg1"/>
                </a:solidFill>
              </a:rPr>
              <a:t>acc</a:t>
            </a:r>
            <a:r>
              <a:rPr lang="zh-CN" altLang="en-US" sz="2400" dirty="0">
                <a:solidFill>
                  <a:schemeClr val="bg1"/>
                </a:solidFill>
              </a:rPr>
              <a:t>而实际准确率却很低的情况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step3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layers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/>
                </a:solidFill>
              </a:rPr>
              <a:t>我在训练的过程中调整过很多次网络的层数，发现未必层数越多准确率越高。如果网络太浅，则学习不到深层次的语义信息，而网络太深很可能过拟合，经过很多次调整层数和通道数，发现四个卷积层的效果相对比较好。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我的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3DCNN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的通道数的变化是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1-&gt;16-&gt;32-&gt;64-&gt;128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step4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epoch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/>
                </a:solidFill>
              </a:rPr>
              <a:t>我的迭代次数经过了几次调整，从</a:t>
            </a:r>
            <a:r>
              <a:rPr lang="en-US" altLang="zh-CN" sz="2400" dirty="0">
                <a:solidFill>
                  <a:schemeClr val="bg1"/>
                </a:solidFill>
              </a:rPr>
              <a:t>20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800</a:t>
            </a:r>
            <a:r>
              <a:rPr lang="zh-CN" altLang="en-US" sz="2400" dirty="0">
                <a:solidFill>
                  <a:schemeClr val="bg1"/>
                </a:solidFill>
              </a:rPr>
              <a:t>到最后的</a:t>
            </a:r>
            <a:r>
              <a:rPr lang="en-US" altLang="zh-CN" sz="2400" dirty="0">
                <a:solidFill>
                  <a:schemeClr val="bg1"/>
                </a:solidFill>
              </a:rPr>
              <a:t>80</a:t>
            </a:r>
            <a:r>
              <a:rPr lang="zh-CN" altLang="en-US" sz="2400" dirty="0">
                <a:solidFill>
                  <a:schemeClr val="bg1"/>
                </a:solidFill>
              </a:rPr>
              <a:t>，如果次数太少模型还没有收敛，如果太多的话早就收敛了</a:t>
            </a:r>
            <a:r>
              <a:rPr lang="en-US" altLang="zh-CN" sz="2400" dirty="0">
                <a:solidFill>
                  <a:schemeClr val="bg1"/>
                </a:solidFill>
              </a:rPr>
              <a:t>loss</a:t>
            </a:r>
            <a:r>
              <a:rPr lang="zh-CN" altLang="en-US" sz="2400" dirty="0">
                <a:solidFill>
                  <a:schemeClr val="bg1"/>
                </a:solidFill>
              </a:rPr>
              <a:t>不再下降反而会上升，效果并不好，使用了几次</a:t>
            </a:r>
            <a:r>
              <a:rPr lang="en-US" altLang="zh-CN" sz="2400" dirty="0">
                <a:solidFill>
                  <a:schemeClr val="bg1"/>
                </a:solidFill>
              </a:rPr>
              <a:t>earlystop</a:t>
            </a:r>
            <a:r>
              <a:rPr lang="zh-CN" altLang="en-US" sz="2400" dirty="0">
                <a:solidFill>
                  <a:schemeClr val="bg1"/>
                </a:solidFill>
              </a:rPr>
              <a:t>发现不用迭代太多，而</a:t>
            </a:r>
            <a:r>
              <a:rPr lang="en-US" altLang="zh-CN" sz="2400" dirty="0">
                <a:solidFill>
                  <a:schemeClr val="bg1"/>
                </a:solidFill>
              </a:rPr>
              <a:t>earlystop</a:t>
            </a:r>
            <a:r>
              <a:rPr lang="zh-CN" altLang="en-US" sz="2400" dirty="0">
                <a:solidFill>
                  <a:schemeClr val="bg1"/>
                </a:solidFill>
              </a:rPr>
              <a:t>也可能出现错过更好的模型的情况，所以我取了适中的</a:t>
            </a:r>
            <a:r>
              <a:rPr lang="en-US" altLang="zh-CN" sz="2400" dirty="0">
                <a:solidFill>
                  <a:schemeClr val="bg1"/>
                </a:solidFill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</a:rPr>
              <a:t>次数</a:t>
            </a:r>
            <a:r>
              <a:rPr lang="en-US" altLang="zh-CN" sz="2400" dirty="0">
                <a:solidFill>
                  <a:schemeClr val="bg1"/>
                </a:solidFill>
              </a:rPr>
              <a:t>80.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step5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save and output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/>
                </a:solidFill>
              </a:rPr>
              <a:t>我保存的是</a:t>
            </a:r>
            <a:r>
              <a:rPr lang="en-US" altLang="zh-CN" sz="2400" dirty="0">
                <a:solidFill>
                  <a:schemeClr val="bg1"/>
                </a:solidFill>
              </a:rPr>
              <a:t>acc</a:t>
            </a:r>
            <a:r>
              <a:rPr lang="zh-CN" altLang="en-US" sz="2400" dirty="0">
                <a:solidFill>
                  <a:schemeClr val="bg1"/>
                </a:solidFill>
              </a:rPr>
              <a:t>最优秀的模型，用这个模型跑测试数据，输出预测标签并保存到</a:t>
            </a:r>
            <a:r>
              <a:rPr lang="en-US" altLang="zh-CN" sz="2400" dirty="0">
                <a:solidFill>
                  <a:schemeClr val="bg1"/>
                </a:solidFill>
              </a:rPr>
              <a:t>csv</a:t>
            </a:r>
            <a:r>
              <a:rPr lang="zh-CN" altLang="en-US" sz="2400" dirty="0">
                <a:solidFill>
                  <a:schemeClr val="bg1"/>
                </a:solidFill>
              </a:rPr>
              <a:t>中。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提交的结果是我的部分结果和</a:t>
            </a:r>
            <a:r>
              <a:rPr lang="en-US" altLang="zh-CN" sz="2400" dirty="0">
                <a:solidFill>
                  <a:schemeClr val="bg1"/>
                </a:solidFill>
              </a:rPr>
              <a:t>sample_submission</a:t>
            </a:r>
            <a:r>
              <a:rPr lang="zh-CN" altLang="en-US" sz="2400" dirty="0">
                <a:solidFill>
                  <a:schemeClr val="bg1"/>
                </a:solidFill>
              </a:rPr>
              <a:t>的结合，我发现我的模型整体准确率是</a:t>
            </a:r>
            <a:r>
              <a:rPr lang="en-US" altLang="zh-CN" sz="2400" dirty="0">
                <a:solidFill>
                  <a:schemeClr val="bg1"/>
                </a:solidFill>
              </a:rPr>
              <a:t>61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sample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64</a:t>
            </a:r>
            <a:r>
              <a:rPr lang="zh-CN" altLang="en-US" sz="2400" dirty="0">
                <a:solidFill>
                  <a:schemeClr val="bg1"/>
                </a:solidFill>
              </a:rPr>
              <a:t>，我各自使用了一般的结果发现准确率有</a:t>
            </a:r>
            <a:r>
              <a:rPr lang="en-US" altLang="zh-CN" sz="2400" dirty="0">
                <a:solidFill>
                  <a:schemeClr val="bg1"/>
                </a:solidFill>
              </a:rPr>
              <a:t>66</a:t>
            </a:r>
            <a:r>
              <a:rPr lang="zh-CN" altLang="en-US" sz="2400" dirty="0">
                <a:solidFill>
                  <a:schemeClr val="bg1"/>
                </a:solidFill>
              </a:rPr>
              <a:t>，就可见不同的模型对不同的样本的预测准确性是不同的，可以对测试数据先预处理一下，提取特征进行分类后交给更适合的模型来预测得到更好的准确率。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7"/>
          <p:cNvSpPr txBox="1">
            <a:spLocks noChangeArrowheads="1"/>
          </p:cNvSpPr>
          <p:nvPr/>
        </p:nvSpPr>
        <p:spPr bwMode="auto">
          <a:xfrm>
            <a:off x="1384300" y="2482850"/>
            <a:ext cx="6375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2"/>
                </a:solidFill>
                <a:latin typeface="Agency FB" pitchFamily="34" charset="0"/>
              </a:rPr>
              <a:t>THANK YOU</a:t>
            </a:r>
            <a:endParaRPr lang="zh-CN" altLang="en-US" sz="6600">
              <a:solidFill>
                <a:schemeClr val="bg2"/>
              </a:solidFill>
              <a:latin typeface="Agency FB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1863" y="962025"/>
            <a:ext cx="4740275" cy="1414463"/>
          </a:xfrm>
          <a:prstGeom prst="rect">
            <a:avLst/>
          </a:prstGeom>
          <a:noFill/>
          <a:ln w="28575"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0724" name="文本框 12"/>
          <p:cNvSpPr>
            <a:spLocks noChangeAspect="1"/>
          </p:cNvSpPr>
          <p:nvPr/>
        </p:nvSpPr>
        <p:spPr bwMode="auto">
          <a:xfrm>
            <a:off x="2406650" y="1095375"/>
            <a:ext cx="544513" cy="1166813"/>
          </a:xfrm>
          <a:custGeom>
            <a:avLst/>
            <a:gdLst>
              <a:gd name="T0" fmla="*/ 260658 w 655935"/>
              <a:gd name="T1" fmla="*/ 334586 h 1404000"/>
              <a:gd name="T2" fmla="*/ 306057 w 655935"/>
              <a:gd name="T3" fmla="*/ 345440 h 1404000"/>
              <a:gd name="T4" fmla="*/ 318479 w 655935"/>
              <a:gd name="T5" fmla="*/ 391114 h 1404000"/>
              <a:gd name="T6" fmla="*/ 318479 w 655935"/>
              <a:gd name="T7" fmla="*/ 431363 h 1404000"/>
              <a:gd name="T8" fmla="*/ 305605 w 655935"/>
              <a:gd name="T9" fmla="*/ 488569 h 1404000"/>
              <a:gd name="T10" fmla="*/ 260658 w 655935"/>
              <a:gd name="T11" fmla="*/ 497387 h 1404000"/>
              <a:gd name="T12" fmla="*/ 260658 w 655935"/>
              <a:gd name="T13" fmla="*/ 334586 h 1404000"/>
              <a:gd name="T14" fmla="*/ 70485 w 655935"/>
              <a:gd name="T15" fmla="*/ 209320 h 1404000"/>
              <a:gd name="T16" fmla="*/ 70485 w 655935"/>
              <a:gd name="T17" fmla="*/ 941473 h 1404000"/>
              <a:gd name="T18" fmla="*/ 260658 w 655935"/>
              <a:gd name="T19" fmla="*/ 941473 h 1404000"/>
              <a:gd name="T20" fmla="*/ 260658 w 655935"/>
              <a:gd name="T21" fmla="*/ 611349 h 1404000"/>
              <a:gd name="T22" fmla="*/ 309219 w 655935"/>
              <a:gd name="T23" fmla="*/ 625367 h 1404000"/>
              <a:gd name="T24" fmla="*/ 318479 w 655935"/>
              <a:gd name="T25" fmla="*/ 698176 h 1404000"/>
              <a:gd name="T26" fmla="*/ 318479 w 655935"/>
              <a:gd name="T27" fmla="*/ 941473 h 1404000"/>
              <a:gd name="T28" fmla="*/ 495101 w 655935"/>
              <a:gd name="T29" fmla="*/ 941473 h 1404000"/>
              <a:gd name="T30" fmla="*/ 495101 w 655935"/>
              <a:gd name="T31" fmla="*/ 748373 h 1404000"/>
              <a:gd name="T32" fmla="*/ 490358 w 655935"/>
              <a:gd name="T33" fmla="*/ 640064 h 1404000"/>
              <a:gd name="T34" fmla="*/ 466191 w 655935"/>
              <a:gd name="T35" fmla="*/ 596877 h 1404000"/>
              <a:gd name="T36" fmla="*/ 390302 w 655935"/>
              <a:gd name="T37" fmla="*/ 559342 h 1404000"/>
              <a:gd name="T38" fmla="*/ 473870 w 655935"/>
              <a:gd name="T39" fmla="*/ 524069 h 1404000"/>
              <a:gd name="T40" fmla="*/ 495101 w 655935"/>
              <a:gd name="T41" fmla="*/ 409203 h 1404000"/>
              <a:gd name="T42" fmla="*/ 465061 w 655935"/>
              <a:gd name="T43" fmla="*/ 272857 h 1404000"/>
              <a:gd name="T44" fmla="*/ 387366 w 655935"/>
              <a:gd name="T45" fmla="*/ 219721 h 1404000"/>
              <a:gd name="T46" fmla="*/ 205098 w 655935"/>
              <a:gd name="T47" fmla="*/ 209320 h 1404000"/>
              <a:gd name="T48" fmla="*/ 70485 w 655935"/>
              <a:gd name="T49" fmla="*/ 209320 h 1404000"/>
              <a:gd name="T50" fmla="*/ 0 w 655935"/>
              <a:gd name="T51" fmla="*/ 0 h 1404000"/>
              <a:gd name="T52" fmla="*/ 544513 w 655935"/>
              <a:gd name="T53" fmla="*/ 0 h 1404000"/>
              <a:gd name="T54" fmla="*/ 544513 w 655935"/>
              <a:gd name="T55" fmla="*/ 1166813 h 1404000"/>
              <a:gd name="T56" fmla="*/ 0 w 655935"/>
              <a:gd name="T57" fmla="*/ 1166813 h 1404000"/>
              <a:gd name="T58" fmla="*/ 0 w 655935"/>
              <a:gd name="T59" fmla="*/ 0 h 14040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5935" h="1404000">
                <a:moveTo>
                  <a:pt x="313996" y="402600"/>
                </a:moveTo>
                <a:cubicBezTo>
                  <a:pt x="340478" y="402600"/>
                  <a:pt x="358708" y="406953"/>
                  <a:pt x="368684" y="415660"/>
                </a:cubicBezTo>
                <a:cubicBezTo>
                  <a:pt x="378660" y="424366"/>
                  <a:pt x="383648" y="442686"/>
                  <a:pt x="383648" y="470619"/>
                </a:cubicBezTo>
                <a:lnTo>
                  <a:pt x="383648" y="519049"/>
                </a:lnTo>
                <a:cubicBezTo>
                  <a:pt x="383648" y="557865"/>
                  <a:pt x="378478" y="580810"/>
                  <a:pt x="368140" y="587884"/>
                </a:cubicBezTo>
                <a:cubicBezTo>
                  <a:pt x="357801" y="594958"/>
                  <a:pt x="339753" y="598495"/>
                  <a:pt x="313996" y="598495"/>
                </a:cubicBezTo>
                <a:lnTo>
                  <a:pt x="313996" y="402600"/>
                </a:lnTo>
                <a:close/>
                <a:moveTo>
                  <a:pt x="84908" y="251870"/>
                </a:moveTo>
                <a:lnTo>
                  <a:pt x="84908" y="1132853"/>
                </a:lnTo>
                <a:lnTo>
                  <a:pt x="313996" y="1132853"/>
                </a:lnTo>
                <a:lnTo>
                  <a:pt x="313996" y="735622"/>
                </a:lnTo>
                <a:cubicBezTo>
                  <a:pt x="345557" y="735622"/>
                  <a:pt x="365056" y="741245"/>
                  <a:pt x="372493" y="752490"/>
                </a:cubicBezTo>
                <a:cubicBezTo>
                  <a:pt x="379930" y="763736"/>
                  <a:pt x="383648" y="792939"/>
                  <a:pt x="383648" y="840099"/>
                </a:cubicBezTo>
                <a:lnTo>
                  <a:pt x="383648" y="1132853"/>
                </a:lnTo>
                <a:lnTo>
                  <a:pt x="596412" y="1132853"/>
                </a:lnTo>
                <a:lnTo>
                  <a:pt x="596412" y="900500"/>
                </a:lnTo>
                <a:cubicBezTo>
                  <a:pt x="596412" y="829397"/>
                  <a:pt x="594507" y="785956"/>
                  <a:pt x="590698" y="770175"/>
                </a:cubicBezTo>
                <a:cubicBezTo>
                  <a:pt x="586889" y="754395"/>
                  <a:pt x="577185" y="737073"/>
                  <a:pt x="561586" y="718209"/>
                </a:cubicBezTo>
                <a:cubicBezTo>
                  <a:pt x="545987" y="699345"/>
                  <a:pt x="515514" y="684290"/>
                  <a:pt x="470168" y="673044"/>
                </a:cubicBezTo>
                <a:cubicBezTo>
                  <a:pt x="520230" y="668328"/>
                  <a:pt x="553786" y="654180"/>
                  <a:pt x="570836" y="630600"/>
                </a:cubicBezTo>
                <a:cubicBezTo>
                  <a:pt x="587887" y="607020"/>
                  <a:pt x="596412" y="560949"/>
                  <a:pt x="596412" y="492385"/>
                </a:cubicBezTo>
                <a:cubicBezTo>
                  <a:pt x="596412" y="417292"/>
                  <a:pt x="584350" y="362605"/>
                  <a:pt x="560225" y="328323"/>
                </a:cubicBezTo>
                <a:cubicBezTo>
                  <a:pt x="536101" y="294041"/>
                  <a:pt x="504903" y="272729"/>
                  <a:pt x="466631" y="264385"/>
                </a:cubicBezTo>
                <a:cubicBezTo>
                  <a:pt x="428359" y="256041"/>
                  <a:pt x="355171" y="251870"/>
                  <a:pt x="247066" y="251870"/>
                </a:cubicBezTo>
                <a:lnTo>
                  <a:pt x="8490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文本框 13"/>
          <p:cNvSpPr>
            <a:spLocks noChangeAspect="1"/>
          </p:cNvSpPr>
          <p:nvPr/>
        </p:nvSpPr>
        <p:spPr bwMode="auto">
          <a:xfrm>
            <a:off x="3173413" y="1095375"/>
            <a:ext cx="544512" cy="1166813"/>
          </a:xfrm>
          <a:custGeom>
            <a:avLst/>
            <a:gdLst>
              <a:gd name="T0" fmla="*/ 125834 w 655935"/>
              <a:gd name="T1" fmla="*/ 209320 h 1404000"/>
              <a:gd name="T2" fmla="*/ 125834 w 655935"/>
              <a:gd name="T3" fmla="*/ 941473 h 1404000"/>
              <a:gd name="T4" fmla="*/ 455588 w 655935"/>
              <a:gd name="T5" fmla="*/ 941473 h 1404000"/>
              <a:gd name="T6" fmla="*/ 455588 w 655935"/>
              <a:gd name="T7" fmla="*/ 794952 h 1404000"/>
              <a:gd name="T8" fmla="*/ 316007 w 655935"/>
              <a:gd name="T9" fmla="*/ 794952 h 1404000"/>
              <a:gd name="T10" fmla="*/ 316007 w 655935"/>
              <a:gd name="T11" fmla="*/ 633959 h 1404000"/>
              <a:gd name="T12" fmla="*/ 434809 w 655935"/>
              <a:gd name="T13" fmla="*/ 633959 h 1404000"/>
              <a:gd name="T14" fmla="*/ 434809 w 655935"/>
              <a:gd name="T15" fmla="*/ 494674 h 1404000"/>
              <a:gd name="T16" fmla="*/ 316007 w 655935"/>
              <a:gd name="T17" fmla="*/ 494674 h 1404000"/>
              <a:gd name="T18" fmla="*/ 316007 w 655935"/>
              <a:gd name="T19" fmla="*/ 355841 h 1404000"/>
              <a:gd name="T20" fmla="*/ 442940 w 655935"/>
              <a:gd name="T21" fmla="*/ 355841 h 1404000"/>
              <a:gd name="T22" fmla="*/ 442940 w 655935"/>
              <a:gd name="T23" fmla="*/ 209320 h 1404000"/>
              <a:gd name="T24" fmla="*/ 125834 w 655935"/>
              <a:gd name="T25" fmla="*/ 209320 h 1404000"/>
              <a:gd name="T26" fmla="*/ 0 w 655935"/>
              <a:gd name="T27" fmla="*/ 0 h 1404000"/>
              <a:gd name="T28" fmla="*/ 544512 w 655935"/>
              <a:gd name="T29" fmla="*/ 0 h 1404000"/>
              <a:gd name="T30" fmla="*/ 544512 w 655935"/>
              <a:gd name="T31" fmla="*/ 1166813 h 1404000"/>
              <a:gd name="T32" fmla="*/ 0 w 655935"/>
              <a:gd name="T33" fmla="*/ 1166813 h 1404000"/>
              <a:gd name="T34" fmla="*/ 0 w 655935"/>
              <a:gd name="T35" fmla="*/ 0 h 1404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5935" h="1404000">
                <a:moveTo>
                  <a:pt x="151583" y="251870"/>
                </a:moveTo>
                <a:lnTo>
                  <a:pt x="151583" y="1132853"/>
                </a:lnTo>
                <a:lnTo>
                  <a:pt x="548815" y="1132853"/>
                </a:lnTo>
                <a:lnTo>
                  <a:pt x="548815" y="956548"/>
                </a:lnTo>
                <a:lnTo>
                  <a:pt x="380671" y="956548"/>
                </a:lnTo>
                <a:lnTo>
                  <a:pt x="380671" y="762829"/>
                </a:lnTo>
                <a:lnTo>
                  <a:pt x="523784" y="762829"/>
                </a:lnTo>
                <a:lnTo>
                  <a:pt x="523784" y="595230"/>
                </a:lnTo>
                <a:lnTo>
                  <a:pt x="380671" y="595230"/>
                </a:lnTo>
                <a:lnTo>
                  <a:pt x="380671" y="428175"/>
                </a:lnTo>
                <a:lnTo>
                  <a:pt x="533578" y="428175"/>
                </a:lnTo>
                <a:lnTo>
                  <a:pt x="533578" y="251870"/>
                </a:lnTo>
                <a:lnTo>
                  <a:pt x="151583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文本框 14"/>
          <p:cNvSpPr>
            <a:spLocks noChangeAspect="1"/>
          </p:cNvSpPr>
          <p:nvPr/>
        </p:nvSpPr>
        <p:spPr bwMode="auto">
          <a:xfrm>
            <a:off x="3938588" y="1095375"/>
            <a:ext cx="546100" cy="1166813"/>
          </a:xfrm>
          <a:custGeom>
            <a:avLst/>
            <a:gdLst>
              <a:gd name="T0" fmla="*/ 277278 w 655935"/>
              <a:gd name="T1" fmla="*/ 334586 h 1404000"/>
              <a:gd name="T2" fmla="*/ 326206 w 655935"/>
              <a:gd name="T3" fmla="*/ 345892 h 1404000"/>
              <a:gd name="T4" fmla="*/ 337985 w 655935"/>
              <a:gd name="T5" fmla="*/ 394732 h 1404000"/>
              <a:gd name="T6" fmla="*/ 337985 w 655935"/>
              <a:gd name="T7" fmla="*/ 454878 h 1404000"/>
              <a:gd name="T8" fmla="*/ 327792 w 655935"/>
              <a:gd name="T9" fmla="*/ 508467 h 1404000"/>
              <a:gd name="T10" fmla="*/ 291322 w 655935"/>
              <a:gd name="T11" fmla="*/ 521355 h 1404000"/>
              <a:gd name="T12" fmla="*/ 277278 w 655935"/>
              <a:gd name="T13" fmla="*/ 520903 h 1404000"/>
              <a:gd name="T14" fmla="*/ 277278 w 655935"/>
              <a:gd name="T15" fmla="*/ 334586 h 1404000"/>
              <a:gd name="T16" fmla="*/ 86550 w 655935"/>
              <a:gd name="T17" fmla="*/ 209320 h 1404000"/>
              <a:gd name="T18" fmla="*/ 86550 w 655935"/>
              <a:gd name="T19" fmla="*/ 941473 h 1404000"/>
              <a:gd name="T20" fmla="*/ 277278 w 655935"/>
              <a:gd name="T21" fmla="*/ 941473 h 1404000"/>
              <a:gd name="T22" fmla="*/ 277278 w 655935"/>
              <a:gd name="T23" fmla="*/ 646621 h 1404000"/>
              <a:gd name="T24" fmla="*/ 328472 w 655935"/>
              <a:gd name="T25" fmla="*/ 646621 h 1404000"/>
              <a:gd name="T26" fmla="*/ 429725 w 655935"/>
              <a:gd name="T27" fmla="*/ 629437 h 1404000"/>
              <a:gd name="T28" fmla="*/ 482957 w 655935"/>
              <a:gd name="T29" fmla="*/ 580145 h 1404000"/>
              <a:gd name="T30" fmla="*/ 497454 w 655935"/>
              <a:gd name="T31" fmla="*/ 477941 h 1404000"/>
              <a:gd name="T32" fmla="*/ 497454 w 655935"/>
              <a:gd name="T33" fmla="*/ 414178 h 1404000"/>
              <a:gd name="T34" fmla="*/ 489979 w 655935"/>
              <a:gd name="T35" fmla="*/ 312654 h 1404000"/>
              <a:gd name="T36" fmla="*/ 461437 w 655935"/>
              <a:gd name="T37" fmla="*/ 256804 h 1404000"/>
              <a:gd name="T38" fmla="*/ 398465 w 655935"/>
              <a:gd name="T39" fmla="*/ 221530 h 1404000"/>
              <a:gd name="T40" fmla="*/ 278638 w 655935"/>
              <a:gd name="T41" fmla="*/ 209320 h 1404000"/>
              <a:gd name="T42" fmla="*/ 86550 w 655935"/>
              <a:gd name="T43" fmla="*/ 209320 h 1404000"/>
              <a:gd name="T44" fmla="*/ 0 w 655935"/>
              <a:gd name="T45" fmla="*/ 0 h 1404000"/>
              <a:gd name="T46" fmla="*/ 546100 w 655935"/>
              <a:gd name="T47" fmla="*/ 0 h 1404000"/>
              <a:gd name="T48" fmla="*/ 546100 w 655935"/>
              <a:gd name="T49" fmla="*/ 1166813 h 1404000"/>
              <a:gd name="T50" fmla="*/ 0 w 655935"/>
              <a:gd name="T51" fmla="*/ 1166813 h 1404000"/>
              <a:gd name="T52" fmla="*/ 0 w 655935"/>
              <a:gd name="T53" fmla="*/ 0 h 14040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5935" h="1404000">
                <a:moveTo>
                  <a:pt x="333046" y="402600"/>
                </a:moveTo>
                <a:cubicBezTo>
                  <a:pt x="362793" y="402600"/>
                  <a:pt x="382383" y="407135"/>
                  <a:pt x="391815" y="416204"/>
                </a:cubicBezTo>
                <a:cubicBezTo>
                  <a:pt x="401247" y="425273"/>
                  <a:pt x="405963" y="444863"/>
                  <a:pt x="405963" y="474972"/>
                </a:cubicBezTo>
                <a:lnTo>
                  <a:pt x="405963" y="547345"/>
                </a:lnTo>
                <a:cubicBezTo>
                  <a:pt x="405963" y="579994"/>
                  <a:pt x="401882" y="601488"/>
                  <a:pt x="393719" y="611827"/>
                </a:cubicBezTo>
                <a:cubicBezTo>
                  <a:pt x="385557" y="622166"/>
                  <a:pt x="370956" y="627335"/>
                  <a:pt x="349915" y="627335"/>
                </a:cubicBezTo>
                <a:cubicBezTo>
                  <a:pt x="345199" y="627335"/>
                  <a:pt x="339576" y="627154"/>
                  <a:pt x="333046" y="626791"/>
                </a:cubicBezTo>
                <a:lnTo>
                  <a:pt x="333046" y="402600"/>
                </a:lnTo>
                <a:close/>
                <a:moveTo>
                  <a:pt x="103958" y="251870"/>
                </a:moveTo>
                <a:lnTo>
                  <a:pt x="103958" y="1132853"/>
                </a:lnTo>
                <a:lnTo>
                  <a:pt x="333046" y="1132853"/>
                </a:lnTo>
                <a:lnTo>
                  <a:pt x="333046" y="778065"/>
                </a:lnTo>
                <a:lnTo>
                  <a:pt x="394536" y="778065"/>
                </a:lnTo>
                <a:cubicBezTo>
                  <a:pt x="444598" y="778065"/>
                  <a:pt x="485137" y="771173"/>
                  <a:pt x="516154" y="757388"/>
                </a:cubicBezTo>
                <a:cubicBezTo>
                  <a:pt x="547171" y="743602"/>
                  <a:pt x="568483" y="723832"/>
                  <a:pt x="580092" y="698075"/>
                </a:cubicBezTo>
                <a:cubicBezTo>
                  <a:pt x="591700" y="672318"/>
                  <a:pt x="597505" y="631326"/>
                  <a:pt x="597505" y="575096"/>
                </a:cubicBezTo>
                <a:lnTo>
                  <a:pt x="597505" y="498371"/>
                </a:lnTo>
                <a:cubicBezTo>
                  <a:pt x="597505" y="443230"/>
                  <a:pt x="594512" y="402509"/>
                  <a:pt x="588526" y="376209"/>
                </a:cubicBezTo>
                <a:cubicBezTo>
                  <a:pt x="582540" y="349908"/>
                  <a:pt x="571113" y="327507"/>
                  <a:pt x="554244" y="309006"/>
                </a:cubicBezTo>
                <a:cubicBezTo>
                  <a:pt x="537376" y="290504"/>
                  <a:pt x="512163" y="276357"/>
                  <a:pt x="478607" y="266562"/>
                </a:cubicBezTo>
                <a:cubicBezTo>
                  <a:pt x="445051" y="256767"/>
                  <a:pt x="397075" y="251870"/>
                  <a:pt x="334679" y="251870"/>
                </a:cubicBezTo>
                <a:lnTo>
                  <a:pt x="10395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文本框 15"/>
          <p:cNvSpPr>
            <a:spLocks noChangeAspect="1"/>
          </p:cNvSpPr>
          <p:nvPr/>
        </p:nvSpPr>
        <p:spPr bwMode="auto">
          <a:xfrm>
            <a:off x="4705350" y="1095375"/>
            <a:ext cx="546100" cy="1166813"/>
          </a:xfrm>
          <a:custGeom>
            <a:avLst/>
            <a:gdLst>
              <a:gd name="T0" fmla="*/ 278858 w 655935"/>
              <a:gd name="T1" fmla="*/ 317853 h 1404000"/>
              <a:gd name="T2" fmla="*/ 302190 w 655935"/>
              <a:gd name="T3" fmla="*/ 332099 h 1404000"/>
              <a:gd name="T4" fmla="*/ 307853 w 655935"/>
              <a:gd name="T5" fmla="*/ 397445 h 1404000"/>
              <a:gd name="T6" fmla="*/ 307853 w 655935"/>
              <a:gd name="T7" fmla="*/ 733901 h 1404000"/>
              <a:gd name="T8" fmla="*/ 302416 w 655935"/>
              <a:gd name="T9" fmla="*/ 815754 h 1404000"/>
              <a:gd name="T10" fmla="*/ 277500 w 655935"/>
              <a:gd name="T11" fmla="*/ 832938 h 1404000"/>
              <a:gd name="T12" fmla="*/ 253261 w 655935"/>
              <a:gd name="T13" fmla="*/ 818015 h 1404000"/>
              <a:gd name="T14" fmla="*/ 248052 w 655935"/>
              <a:gd name="T15" fmla="*/ 739328 h 1404000"/>
              <a:gd name="T16" fmla="*/ 248052 w 655935"/>
              <a:gd name="T17" fmla="*/ 397445 h 1404000"/>
              <a:gd name="T18" fmla="*/ 255980 w 655935"/>
              <a:gd name="T19" fmla="*/ 329385 h 1404000"/>
              <a:gd name="T20" fmla="*/ 278858 w 655935"/>
              <a:gd name="T21" fmla="*/ 317853 h 1404000"/>
              <a:gd name="T22" fmla="*/ 277952 w 655935"/>
              <a:gd name="T23" fmla="*/ 193944 h 1404000"/>
              <a:gd name="T24" fmla="*/ 169224 w 655935"/>
              <a:gd name="T25" fmla="*/ 214294 h 1404000"/>
              <a:gd name="T26" fmla="*/ 95152 w 655935"/>
              <a:gd name="T27" fmla="*/ 272631 h 1404000"/>
              <a:gd name="T28" fmla="*/ 62534 w 655935"/>
              <a:gd name="T29" fmla="*/ 356519 h 1404000"/>
              <a:gd name="T30" fmla="*/ 57324 w 655935"/>
              <a:gd name="T31" fmla="*/ 512763 h 1404000"/>
              <a:gd name="T32" fmla="*/ 57324 w 655935"/>
              <a:gd name="T33" fmla="*/ 638030 h 1404000"/>
              <a:gd name="T34" fmla="*/ 62760 w 655935"/>
              <a:gd name="T35" fmla="*/ 796308 h 1404000"/>
              <a:gd name="T36" fmla="*/ 96738 w 655935"/>
              <a:gd name="T37" fmla="*/ 879970 h 1404000"/>
              <a:gd name="T38" fmla="*/ 172168 w 655935"/>
              <a:gd name="T39" fmla="*/ 937629 h 1404000"/>
              <a:gd name="T40" fmla="*/ 277952 w 655935"/>
              <a:gd name="T41" fmla="*/ 956848 h 1404000"/>
              <a:gd name="T42" fmla="*/ 386680 w 655935"/>
              <a:gd name="T43" fmla="*/ 936499 h 1404000"/>
              <a:gd name="T44" fmla="*/ 460752 w 655935"/>
              <a:gd name="T45" fmla="*/ 878161 h 1404000"/>
              <a:gd name="T46" fmla="*/ 493370 w 655935"/>
              <a:gd name="T47" fmla="*/ 794273 h 1404000"/>
              <a:gd name="T48" fmla="*/ 498580 w 655935"/>
              <a:gd name="T49" fmla="*/ 638030 h 1404000"/>
              <a:gd name="T50" fmla="*/ 498580 w 655935"/>
              <a:gd name="T51" fmla="*/ 512763 h 1404000"/>
              <a:gd name="T52" fmla="*/ 493144 w 655935"/>
              <a:gd name="T53" fmla="*/ 354484 h 1404000"/>
              <a:gd name="T54" fmla="*/ 459167 w 655935"/>
              <a:gd name="T55" fmla="*/ 270822 h 1404000"/>
              <a:gd name="T56" fmla="*/ 383736 w 655935"/>
              <a:gd name="T57" fmla="*/ 213164 h 1404000"/>
              <a:gd name="T58" fmla="*/ 277952 w 655935"/>
              <a:gd name="T59" fmla="*/ 193944 h 1404000"/>
              <a:gd name="T60" fmla="*/ 0 w 655935"/>
              <a:gd name="T61" fmla="*/ 0 h 1404000"/>
              <a:gd name="T62" fmla="*/ 546100 w 655935"/>
              <a:gd name="T63" fmla="*/ 0 h 1404000"/>
              <a:gd name="T64" fmla="*/ 546100 w 655935"/>
              <a:gd name="T65" fmla="*/ 1166813 h 1404000"/>
              <a:gd name="T66" fmla="*/ 0 w 655935"/>
              <a:gd name="T67" fmla="*/ 1166813 h 1404000"/>
              <a:gd name="T68" fmla="*/ 0 w 655935"/>
              <a:gd name="T69" fmla="*/ 0 h 14040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55935" h="1404000">
                <a:moveTo>
                  <a:pt x="334944" y="382466"/>
                </a:moveTo>
                <a:cubicBezTo>
                  <a:pt x="349092" y="382466"/>
                  <a:pt x="358433" y="388180"/>
                  <a:pt x="362968" y="399607"/>
                </a:cubicBezTo>
                <a:cubicBezTo>
                  <a:pt x="367502" y="411034"/>
                  <a:pt x="369770" y="437244"/>
                  <a:pt x="369770" y="478237"/>
                </a:cubicBezTo>
                <a:lnTo>
                  <a:pt x="369770" y="883087"/>
                </a:lnTo>
                <a:cubicBezTo>
                  <a:pt x="369770" y="934963"/>
                  <a:pt x="367593" y="967793"/>
                  <a:pt x="363240" y="981579"/>
                </a:cubicBezTo>
                <a:cubicBezTo>
                  <a:pt x="358887" y="995364"/>
                  <a:pt x="348911" y="1002256"/>
                  <a:pt x="333312" y="1002256"/>
                </a:cubicBezTo>
                <a:cubicBezTo>
                  <a:pt x="318075" y="1002256"/>
                  <a:pt x="308371" y="996271"/>
                  <a:pt x="304199" y="984299"/>
                </a:cubicBezTo>
                <a:cubicBezTo>
                  <a:pt x="300028" y="972328"/>
                  <a:pt x="297942" y="940767"/>
                  <a:pt x="297942" y="889617"/>
                </a:cubicBezTo>
                <a:lnTo>
                  <a:pt x="297942" y="478237"/>
                </a:lnTo>
                <a:cubicBezTo>
                  <a:pt x="297942" y="432891"/>
                  <a:pt x="301116" y="405593"/>
                  <a:pt x="307464" y="396342"/>
                </a:cubicBezTo>
                <a:cubicBezTo>
                  <a:pt x="313813" y="387092"/>
                  <a:pt x="322973" y="382466"/>
                  <a:pt x="334944" y="382466"/>
                </a:cubicBezTo>
                <a:close/>
                <a:moveTo>
                  <a:pt x="333856" y="233368"/>
                </a:moveTo>
                <a:cubicBezTo>
                  <a:pt x="284156" y="233368"/>
                  <a:pt x="240624" y="241531"/>
                  <a:pt x="203259" y="257855"/>
                </a:cubicBezTo>
                <a:cubicBezTo>
                  <a:pt x="165894" y="274180"/>
                  <a:pt x="136238" y="297578"/>
                  <a:pt x="114290" y="328051"/>
                </a:cubicBezTo>
                <a:cubicBezTo>
                  <a:pt x="92343" y="358524"/>
                  <a:pt x="79283" y="392170"/>
                  <a:pt x="75111" y="428991"/>
                </a:cubicBezTo>
                <a:cubicBezTo>
                  <a:pt x="70939" y="465812"/>
                  <a:pt x="68853" y="528481"/>
                  <a:pt x="68853" y="616996"/>
                </a:cubicBezTo>
                <a:lnTo>
                  <a:pt x="68853" y="767727"/>
                </a:lnTo>
                <a:cubicBezTo>
                  <a:pt x="68853" y="858419"/>
                  <a:pt x="71030" y="921903"/>
                  <a:pt x="75383" y="958180"/>
                </a:cubicBezTo>
                <a:cubicBezTo>
                  <a:pt x="79736" y="994457"/>
                  <a:pt x="93340" y="1028013"/>
                  <a:pt x="116195" y="1058848"/>
                </a:cubicBezTo>
                <a:cubicBezTo>
                  <a:pt x="139049" y="1089684"/>
                  <a:pt x="169249" y="1112810"/>
                  <a:pt x="206796" y="1128228"/>
                </a:cubicBezTo>
                <a:cubicBezTo>
                  <a:pt x="244343" y="1143646"/>
                  <a:pt x="286696" y="1151354"/>
                  <a:pt x="333856" y="1151354"/>
                </a:cubicBezTo>
                <a:cubicBezTo>
                  <a:pt x="383555" y="1151354"/>
                  <a:pt x="427087" y="1143192"/>
                  <a:pt x="464452" y="1126868"/>
                </a:cubicBezTo>
                <a:cubicBezTo>
                  <a:pt x="501817" y="1110543"/>
                  <a:pt x="531474" y="1087144"/>
                  <a:pt x="553421" y="1056672"/>
                </a:cubicBezTo>
                <a:cubicBezTo>
                  <a:pt x="575369" y="1026199"/>
                  <a:pt x="588429" y="992552"/>
                  <a:pt x="592600" y="955731"/>
                </a:cubicBezTo>
                <a:cubicBezTo>
                  <a:pt x="596772" y="918910"/>
                  <a:pt x="598858" y="856242"/>
                  <a:pt x="598858" y="767727"/>
                </a:cubicBezTo>
                <a:lnTo>
                  <a:pt x="598858" y="616996"/>
                </a:lnTo>
                <a:cubicBezTo>
                  <a:pt x="598858" y="526304"/>
                  <a:pt x="596681" y="462820"/>
                  <a:pt x="592328" y="426543"/>
                </a:cubicBezTo>
                <a:cubicBezTo>
                  <a:pt x="587975" y="390266"/>
                  <a:pt x="574371" y="356710"/>
                  <a:pt x="551517" y="325874"/>
                </a:cubicBezTo>
                <a:cubicBezTo>
                  <a:pt x="528662" y="295039"/>
                  <a:pt x="498462" y="271913"/>
                  <a:pt x="460915" y="256495"/>
                </a:cubicBezTo>
                <a:cubicBezTo>
                  <a:pt x="423369" y="241077"/>
                  <a:pt x="381016" y="233368"/>
                  <a:pt x="333856" y="233368"/>
                </a:cubicBez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文本框 16"/>
          <p:cNvSpPr>
            <a:spLocks noChangeAspect="1"/>
          </p:cNvSpPr>
          <p:nvPr/>
        </p:nvSpPr>
        <p:spPr bwMode="auto">
          <a:xfrm>
            <a:off x="5472113" y="1095375"/>
            <a:ext cx="544512" cy="1166813"/>
          </a:xfrm>
          <a:custGeom>
            <a:avLst/>
            <a:gdLst>
              <a:gd name="T0" fmla="*/ 260658 w 655935"/>
              <a:gd name="T1" fmla="*/ 334586 h 1404000"/>
              <a:gd name="T2" fmla="*/ 306056 w 655935"/>
              <a:gd name="T3" fmla="*/ 345440 h 1404000"/>
              <a:gd name="T4" fmla="*/ 318478 w 655935"/>
              <a:gd name="T5" fmla="*/ 391114 h 1404000"/>
              <a:gd name="T6" fmla="*/ 318478 w 655935"/>
              <a:gd name="T7" fmla="*/ 431363 h 1404000"/>
              <a:gd name="T8" fmla="*/ 305604 w 655935"/>
              <a:gd name="T9" fmla="*/ 488569 h 1404000"/>
              <a:gd name="T10" fmla="*/ 260658 w 655935"/>
              <a:gd name="T11" fmla="*/ 497387 h 1404000"/>
              <a:gd name="T12" fmla="*/ 260658 w 655935"/>
              <a:gd name="T13" fmla="*/ 334586 h 1404000"/>
              <a:gd name="T14" fmla="*/ 70485 w 655935"/>
              <a:gd name="T15" fmla="*/ 209320 h 1404000"/>
              <a:gd name="T16" fmla="*/ 70485 w 655935"/>
              <a:gd name="T17" fmla="*/ 941473 h 1404000"/>
              <a:gd name="T18" fmla="*/ 260658 w 655935"/>
              <a:gd name="T19" fmla="*/ 941473 h 1404000"/>
              <a:gd name="T20" fmla="*/ 260658 w 655935"/>
              <a:gd name="T21" fmla="*/ 611349 h 1404000"/>
              <a:gd name="T22" fmla="*/ 309218 w 655935"/>
              <a:gd name="T23" fmla="*/ 625367 h 1404000"/>
              <a:gd name="T24" fmla="*/ 318478 w 655935"/>
              <a:gd name="T25" fmla="*/ 698176 h 1404000"/>
              <a:gd name="T26" fmla="*/ 318478 w 655935"/>
              <a:gd name="T27" fmla="*/ 941473 h 1404000"/>
              <a:gd name="T28" fmla="*/ 495100 w 655935"/>
              <a:gd name="T29" fmla="*/ 941473 h 1404000"/>
              <a:gd name="T30" fmla="*/ 495100 w 655935"/>
              <a:gd name="T31" fmla="*/ 748373 h 1404000"/>
              <a:gd name="T32" fmla="*/ 490357 w 655935"/>
              <a:gd name="T33" fmla="*/ 640064 h 1404000"/>
              <a:gd name="T34" fmla="*/ 466190 w 655935"/>
              <a:gd name="T35" fmla="*/ 596877 h 1404000"/>
              <a:gd name="T36" fmla="*/ 390301 w 655935"/>
              <a:gd name="T37" fmla="*/ 559342 h 1404000"/>
              <a:gd name="T38" fmla="*/ 473870 w 655935"/>
              <a:gd name="T39" fmla="*/ 524069 h 1404000"/>
              <a:gd name="T40" fmla="*/ 495100 w 655935"/>
              <a:gd name="T41" fmla="*/ 409203 h 1404000"/>
              <a:gd name="T42" fmla="*/ 465061 w 655935"/>
              <a:gd name="T43" fmla="*/ 272857 h 1404000"/>
              <a:gd name="T44" fmla="*/ 387365 w 655935"/>
              <a:gd name="T45" fmla="*/ 219721 h 1404000"/>
              <a:gd name="T46" fmla="*/ 205097 w 655935"/>
              <a:gd name="T47" fmla="*/ 209320 h 1404000"/>
              <a:gd name="T48" fmla="*/ 70485 w 655935"/>
              <a:gd name="T49" fmla="*/ 209320 h 1404000"/>
              <a:gd name="T50" fmla="*/ 0 w 655935"/>
              <a:gd name="T51" fmla="*/ 0 h 1404000"/>
              <a:gd name="T52" fmla="*/ 544512 w 655935"/>
              <a:gd name="T53" fmla="*/ 0 h 1404000"/>
              <a:gd name="T54" fmla="*/ 544512 w 655935"/>
              <a:gd name="T55" fmla="*/ 1166813 h 1404000"/>
              <a:gd name="T56" fmla="*/ 0 w 655935"/>
              <a:gd name="T57" fmla="*/ 1166813 h 1404000"/>
              <a:gd name="T58" fmla="*/ 0 w 655935"/>
              <a:gd name="T59" fmla="*/ 0 h 14040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5935" h="1404000">
                <a:moveTo>
                  <a:pt x="313996" y="402600"/>
                </a:moveTo>
                <a:cubicBezTo>
                  <a:pt x="340479" y="402600"/>
                  <a:pt x="358708" y="406953"/>
                  <a:pt x="368684" y="415660"/>
                </a:cubicBezTo>
                <a:cubicBezTo>
                  <a:pt x="378660" y="424366"/>
                  <a:pt x="383648" y="442686"/>
                  <a:pt x="383648" y="470619"/>
                </a:cubicBezTo>
                <a:lnTo>
                  <a:pt x="383648" y="519049"/>
                </a:lnTo>
                <a:cubicBezTo>
                  <a:pt x="383648" y="557865"/>
                  <a:pt x="378479" y="580810"/>
                  <a:pt x="368140" y="587884"/>
                </a:cubicBezTo>
                <a:cubicBezTo>
                  <a:pt x="357801" y="594958"/>
                  <a:pt x="339753" y="598495"/>
                  <a:pt x="313996" y="598495"/>
                </a:cubicBezTo>
                <a:lnTo>
                  <a:pt x="313996" y="402600"/>
                </a:lnTo>
                <a:close/>
                <a:moveTo>
                  <a:pt x="84908" y="251870"/>
                </a:moveTo>
                <a:lnTo>
                  <a:pt x="84908" y="1132853"/>
                </a:lnTo>
                <a:lnTo>
                  <a:pt x="313996" y="1132853"/>
                </a:lnTo>
                <a:lnTo>
                  <a:pt x="313996" y="735622"/>
                </a:lnTo>
                <a:cubicBezTo>
                  <a:pt x="345557" y="735622"/>
                  <a:pt x="365056" y="741245"/>
                  <a:pt x="372493" y="752490"/>
                </a:cubicBezTo>
                <a:cubicBezTo>
                  <a:pt x="379930" y="763736"/>
                  <a:pt x="383648" y="792939"/>
                  <a:pt x="383648" y="840099"/>
                </a:cubicBezTo>
                <a:lnTo>
                  <a:pt x="383648" y="1132853"/>
                </a:lnTo>
                <a:lnTo>
                  <a:pt x="596412" y="1132853"/>
                </a:lnTo>
                <a:lnTo>
                  <a:pt x="596412" y="900500"/>
                </a:lnTo>
                <a:cubicBezTo>
                  <a:pt x="596412" y="829397"/>
                  <a:pt x="594507" y="785956"/>
                  <a:pt x="590698" y="770175"/>
                </a:cubicBezTo>
                <a:cubicBezTo>
                  <a:pt x="586889" y="754395"/>
                  <a:pt x="577185" y="737073"/>
                  <a:pt x="561586" y="718209"/>
                </a:cubicBezTo>
                <a:cubicBezTo>
                  <a:pt x="545987" y="699345"/>
                  <a:pt x="515514" y="684290"/>
                  <a:pt x="470168" y="673044"/>
                </a:cubicBezTo>
                <a:cubicBezTo>
                  <a:pt x="520230" y="668328"/>
                  <a:pt x="553786" y="654180"/>
                  <a:pt x="570837" y="630600"/>
                </a:cubicBezTo>
                <a:cubicBezTo>
                  <a:pt x="587887" y="607020"/>
                  <a:pt x="596412" y="560949"/>
                  <a:pt x="596412" y="492385"/>
                </a:cubicBezTo>
                <a:cubicBezTo>
                  <a:pt x="596412" y="417292"/>
                  <a:pt x="584350" y="362605"/>
                  <a:pt x="560226" y="328323"/>
                </a:cubicBezTo>
                <a:cubicBezTo>
                  <a:pt x="536101" y="294042"/>
                  <a:pt x="504903" y="272729"/>
                  <a:pt x="466631" y="264385"/>
                </a:cubicBezTo>
                <a:cubicBezTo>
                  <a:pt x="428359" y="256042"/>
                  <a:pt x="355171" y="251870"/>
                  <a:pt x="247066" y="251870"/>
                </a:cubicBezTo>
                <a:lnTo>
                  <a:pt x="84908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文本框 17"/>
          <p:cNvSpPr>
            <a:spLocks noChangeAspect="1"/>
          </p:cNvSpPr>
          <p:nvPr/>
        </p:nvSpPr>
        <p:spPr bwMode="auto">
          <a:xfrm>
            <a:off x="6238875" y="1125538"/>
            <a:ext cx="517525" cy="1108075"/>
          </a:xfrm>
          <a:custGeom>
            <a:avLst/>
            <a:gdLst>
              <a:gd name="T0" fmla="*/ 66140 w 655935"/>
              <a:gd name="T1" fmla="*/ 198783 h 1404000"/>
              <a:gd name="T2" fmla="*/ 66140 w 655935"/>
              <a:gd name="T3" fmla="*/ 337927 h 1404000"/>
              <a:gd name="T4" fmla="*/ 173043 w 655935"/>
              <a:gd name="T5" fmla="*/ 337927 h 1404000"/>
              <a:gd name="T6" fmla="*/ 173043 w 655935"/>
              <a:gd name="T7" fmla="*/ 894078 h 1404000"/>
              <a:gd name="T8" fmla="*/ 353791 w 655935"/>
              <a:gd name="T9" fmla="*/ 894078 h 1404000"/>
              <a:gd name="T10" fmla="*/ 353791 w 655935"/>
              <a:gd name="T11" fmla="*/ 337927 h 1404000"/>
              <a:gd name="T12" fmla="*/ 461123 w 655935"/>
              <a:gd name="T13" fmla="*/ 337927 h 1404000"/>
              <a:gd name="T14" fmla="*/ 461123 w 655935"/>
              <a:gd name="T15" fmla="*/ 198783 h 1404000"/>
              <a:gd name="T16" fmla="*/ 66140 w 655935"/>
              <a:gd name="T17" fmla="*/ 198783 h 1404000"/>
              <a:gd name="T18" fmla="*/ 0 w 655935"/>
              <a:gd name="T19" fmla="*/ 0 h 1404000"/>
              <a:gd name="T20" fmla="*/ 517525 w 655935"/>
              <a:gd name="T21" fmla="*/ 0 h 1404000"/>
              <a:gd name="T22" fmla="*/ 517525 w 655935"/>
              <a:gd name="T23" fmla="*/ 1108075 h 1404000"/>
              <a:gd name="T24" fmla="*/ 0 w 655935"/>
              <a:gd name="T25" fmla="*/ 1108075 h 1404000"/>
              <a:gd name="T26" fmla="*/ 0 w 655935"/>
              <a:gd name="T27" fmla="*/ 0 h 1404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55935" h="1404000">
                <a:moveTo>
                  <a:pt x="83829" y="251870"/>
                </a:moveTo>
                <a:lnTo>
                  <a:pt x="83829" y="428175"/>
                </a:lnTo>
                <a:lnTo>
                  <a:pt x="219323" y="428175"/>
                </a:lnTo>
                <a:lnTo>
                  <a:pt x="219323" y="1132853"/>
                </a:lnTo>
                <a:lnTo>
                  <a:pt x="448411" y="1132853"/>
                </a:lnTo>
                <a:lnTo>
                  <a:pt x="448411" y="428175"/>
                </a:lnTo>
                <a:lnTo>
                  <a:pt x="584449" y="428175"/>
                </a:lnTo>
                <a:lnTo>
                  <a:pt x="584449" y="251870"/>
                </a:lnTo>
                <a:lnTo>
                  <a:pt x="83829" y="251870"/>
                </a:lnTo>
                <a:close/>
                <a:moveTo>
                  <a:pt x="0" y="0"/>
                </a:moveTo>
                <a:lnTo>
                  <a:pt x="655935" y="0"/>
                </a:lnTo>
                <a:lnTo>
                  <a:pt x="655935" y="1404000"/>
                </a:lnTo>
                <a:lnTo>
                  <a:pt x="0" y="140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30">
        <p:fade/>
      </p:transition>
    </mc:Choice>
    <mc:Fallback>
      <p:transition spd="med" advClick="0" advTm="223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45"/>
          <p:cNvSpPr>
            <a:spLocks noChangeArrowheads="1"/>
          </p:cNvSpPr>
          <p:nvPr/>
        </p:nvSpPr>
        <p:spPr bwMode="auto">
          <a:xfrm>
            <a:off x="664830" y="486740"/>
            <a:ext cx="2971800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2F2F2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微软雅黑" pitchFamily="34" charset="-122"/>
              </a:rPr>
              <a:t>INTRODUCTION</a:t>
            </a:r>
            <a:endParaRPr lang="zh-CN" altLang="en-US" sz="2800" dirty="0">
              <a:solidFill>
                <a:srgbClr val="F2F2F2"/>
              </a:solidFill>
              <a:ea typeface="Arial Unicode MS" panose="020B0604020202020204" pitchFamily="34" charset="-122"/>
              <a:cs typeface="Arial Unicode MS" panose="020B0604020202020204" pitchFamily="34" charset="-122"/>
              <a:sym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8800" y="1006475"/>
            <a:ext cx="31838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8800" y="1289685"/>
            <a:ext cx="75177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3D</a:t>
            </a:r>
            <a:r>
              <a:rPr lang="zh-CN" altLang="en-US" sz="2400" dirty="0">
                <a:solidFill>
                  <a:schemeClr val="bg1"/>
                </a:solidFill>
              </a:rPr>
              <a:t>肺部</a:t>
            </a:r>
            <a:r>
              <a:rPr lang="en-US" altLang="zh-CN" sz="2400" dirty="0">
                <a:solidFill>
                  <a:schemeClr val="bg1"/>
                </a:solidFill>
              </a:rPr>
              <a:t>CT</a:t>
            </a:r>
            <a:r>
              <a:rPr lang="zh-CN" altLang="en-US" sz="2400" dirty="0">
                <a:solidFill>
                  <a:schemeClr val="bg1"/>
                </a:solidFill>
              </a:rPr>
              <a:t>扫描的二分类问题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一个大小为100x100x100、已经经过预处理的3D体素，其中心为肺部结节（病灶）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由医生给出的结节分割mask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有某种方式得出的二分类结果，0 / 1 （这个标签的预测本身比较困难）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3662045"/>
            <a:ext cx="6236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评估方式：分类准确率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299">
        <p:fade/>
      </p:transition>
    </mc:Choice>
    <mc:Fallback>
      <p:transition spd="med" advClick="0" advTm="32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23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7051675" y="2036763"/>
            <a:ext cx="1228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2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463" y="2060575"/>
            <a:ext cx="12350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2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70263" y="3268663"/>
            <a:ext cx="1223962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45"/>
          <p:cNvSpPr>
            <a:spLocks noChangeArrowheads="1"/>
          </p:cNvSpPr>
          <p:nvPr/>
        </p:nvSpPr>
        <p:spPr bwMode="auto">
          <a:xfrm>
            <a:off x="501650" y="487363"/>
            <a:ext cx="2286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0" rIns="68541" bIns="34270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2F2F2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微软雅黑" pitchFamily="34" charset="-122"/>
              </a:rPr>
              <a:t>CONTENTS</a:t>
            </a:r>
            <a:endParaRPr lang="zh-CN" altLang="en-US" sz="2800">
              <a:solidFill>
                <a:srgbClr val="F2F2F2"/>
              </a:solidFill>
              <a:ea typeface="Arial Unicode MS" panose="020B0604020202020204" pitchFamily="34" charset="-122"/>
              <a:cs typeface="Arial Unicode MS" panose="020B0604020202020204" pitchFamily="34" charset="-122"/>
              <a:sym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141538" y="2041525"/>
            <a:ext cx="1227137" cy="1227138"/>
            <a:chOff x="3169166" y="2457450"/>
            <a:chExt cx="1638221" cy="1638300"/>
          </a:xfrm>
        </p:grpSpPr>
        <p:sp>
          <p:nvSpPr>
            <p:cNvPr id="33" name="矩形 4"/>
            <p:cNvSpPr>
              <a:spLocks noChangeArrowheads="1"/>
            </p:cNvSpPr>
            <p:nvPr/>
          </p:nvSpPr>
          <p:spPr bwMode="auto">
            <a:xfrm>
              <a:off x="3169166" y="2457450"/>
              <a:ext cx="1638221" cy="1638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grpSp>
          <p:nvGrpSpPr>
            <p:cNvPr id="65" name="组合 64"/>
            <p:cNvGrpSpPr>
              <a:grpSpLocks noChangeAspect="1"/>
            </p:cNvGrpSpPr>
            <p:nvPr/>
          </p:nvGrpSpPr>
          <p:grpSpPr>
            <a:xfrm>
              <a:off x="3483222" y="2818547"/>
              <a:ext cx="968961" cy="907966"/>
              <a:chOff x="6918076" y="5505822"/>
              <a:chExt cx="467640" cy="438431"/>
            </a:xfrm>
            <a:solidFill>
              <a:schemeClr val="bg1"/>
            </a:solidFill>
          </p:grpSpPr>
          <p:sp>
            <p:nvSpPr>
              <p:cNvPr id="66" name="Freeform 252"/>
              <p:cNvSpPr/>
              <p:nvPr/>
            </p:nvSpPr>
            <p:spPr bwMode="auto">
              <a:xfrm>
                <a:off x="6989830" y="5595301"/>
                <a:ext cx="320465" cy="348952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Freeform 253"/>
              <p:cNvSpPr/>
              <p:nvPr/>
            </p:nvSpPr>
            <p:spPr bwMode="auto">
              <a:xfrm>
                <a:off x="6918076" y="5505822"/>
                <a:ext cx="467640" cy="25399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3368675" y="2041525"/>
            <a:ext cx="1228725" cy="1227138"/>
            <a:chOff x="4806793" y="2457450"/>
            <a:chExt cx="1638221" cy="1638300"/>
          </a:xfrm>
        </p:grpSpPr>
        <p:sp>
          <p:nvSpPr>
            <p:cNvPr id="34" name="矩形 5"/>
            <p:cNvSpPr>
              <a:spLocks noChangeArrowheads="1"/>
            </p:cNvSpPr>
            <p:nvPr/>
          </p:nvSpPr>
          <p:spPr bwMode="auto">
            <a:xfrm>
              <a:off x="4806793" y="2457450"/>
              <a:ext cx="1638221" cy="16383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5065025" y="2818550"/>
              <a:ext cx="1038717" cy="909742"/>
            </a:xfrm>
            <a:custGeom>
              <a:avLst/>
              <a:gdLst>
                <a:gd name="T0" fmla="*/ 92 w 137"/>
                <a:gd name="T1" fmla="*/ 69 h 120"/>
                <a:gd name="T2" fmla="*/ 76 w 137"/>
                <a:gd name="T3" fmla="*/ 52 h 120"/>
                <a:gd name="T4" fmla="*/ 75 w 137"/>
                <a:gd name="T5" fmla="*/ 38 h 120"/>
                <a:gd name="T6" fmla="*/ 69 w 137"/>
                <a:gd name="T7" fmla="*/ 44 h 120"/>
                <a:gd name="T8" fmla="*/ 52 w 137"/>
                <a:gd name="T9" fmla="*/ 28 h 120"/>
                <a:gd name="T10" fmla="*/ 41 w 137"/>
                <a:gd name="T11" fmla="*/ 37 h 120"/>
                <a:gd name="T12" fmla="*/ 18 w 137"/>
                <a:gd name="T13" fmla="*/ 38 h 120"/>
                <a:gd name="T14" fmla="*/ 16 w 137"/>
                <a:gd name="T15" fmla="*/ 52 h 120"/>
                <a:gd name="T16" fmla="*/ 0 w 137"/>
                <a:gd name="T17" fmla="*/ 69 h 120"/>
                <a:gd name="T18" fmla="*/ 9 w 137"/>
                <a:gd name="T19" fmla="*/ 80 h 120"/>
                <a:gd name="T20" fmla="*/ 10 w 137"/>
                <a:gd name="T21" fmla="*/ 103 h 120"/>
                <a:gd name="T22" fmla="*/ 24 w 137"/>
                <a:gd name="T23" fmla="*/ 104 h 120"/>
                <a:gd name="T24" fmla="*/ 41 w 137"/>
                <a:gd name="T25" fmla="*/ 120 h 120"/>
                <a:gd name="T26" fmla="*/ 52 w 137"/>
                <a:gd name="T27" fmla="*/ 111 h 120"/>
                <a:gd name="T28" fmla="*/ 72 w 137"/>
                <a:gd name="T29" fmla="*/ 107 h 120"/>
                <a:gd name="T30" fmla="*/ 83 w 137"/>
                <a:gd name="T31" fmla="*/ 103 h 120"/>
                <a:gd name="T32" fmla="*/ 83 w 137"/>
                <a:gd name="T33" fmla="*/ 80 h 120"/>
                <a:gd name="T34" fmla="*/ 72 w 137"/>
                <a:gd name="T35" fmla="*/ 84 h 120"/>
                <a:gd name="T36" fmla="*/ 46 w 137"/>
                <a:gd name="T37" fmla="*/ 101 h 120"/>
                <a:gd name="T38" fmla="*/ 46 w 137"/>
                <a:gd name="T39" fmla="*/ 47 h 120"/>
                <a:gd name="T40" fmla="*/ 73 w 137"/>
                <a:gd name="T41" fmla="*/ 74 h 120"/>
                <a:gd name="T42" fmla="*/ 129 w 137"/>
                <a:gd name="T43" fmla="*/ 77 h 120"/>
                <a:gd name="T44" fmla="*/ 137 w 137"/>
                <a:gd name="T45" fmla="*/ 85 h 120"/>
                <a:gd name="T46" fmla="*/ 133 w 137"/>
                <a:gd name="T47" fmla="*/ 91 h 120"/>
                <a:gd name="T48" fmla="*/ 132 w 137"/>
                <a:gd name="T49" fmla="*/ 102 h 120"/>
                <a:gd name="T50" fmla="*/ 125 w 137"/>
                <a:gd name="T51" fmla="*/ 103 h 120"/>
                <a:gd name="T52" fmla="*/ 117 w 137"/>
                <a:gd name="T53" fmla="*/ 111 h 120"/>
                <a:gd name="T54" fmla="*/ 111 w 137"/>
                <a:gd name="T55" fmla="*/ 107 h 120"/>
                <a:gd name="T56" fmla="*/ 100 w 137"/>
                <a:gd name="T57" fmla="*/ 106 h 120"/>
                <a:gd name="T58" fmla="*/ 99 w 137"/>
                <a:gd name="T59" fmla="*/ 99 h 120"/>
                <a:gd name="T60" fmla="*/ 91 w 137"/>
                <a:gd name="T61" fmla="*/ 91 h 120"/>
                <a:gd name="T62" fmla="*/ 96 w 137"/>
                <a:gd name="T63" fmla="*/ 85 h 120"/>
                <a:gd name="T64" fmla="*/ 96 w 137"/>
                <a:gd name="T65" fmla="*/ 74 h 120"/>
                <a:gd name="T66" fmla="*/ 103 w 137"/>
                <a:gd name="T67" fmla="*/ 73 h 120"/>
                <a:gd name="T68" fmla="*/ 111 w 137"/>
                <a:gd name="T69" fmla="*/ 65 h 120"/>
                <a:gd name="T70" fmla="*/ 117 w 137"/>
                <a:gd name="T71" fmla="*/ 70 h 120"/>
                <a:gd name="T72" fmla="*/ 128 w 137"/>
                <a:gd name="T73" fmla="*/ 70 h 120"/>
                <a:gd name="T74" fmla="*/ 129 w 137"/>
                <a:gd name="T75" fmla="*/ 77 h 120"/>
                <a:gd name="T76" fmla="*/ 128 w 137"/>
                <a:gd name="T77" fmla="*/ 88 h 120"/>
                <a:gd name="T78" fmla="*/ 101 w 137"/>
                <a:gd name="T79" fmla="*/ 88 h 120"/>
                <a:gd name="T80" fmla="*/ 114 w 137"/>
                <a:gd name="T81" fmla="*/ 102 h 120"/>
                <a:gd name="T82" fmla="*/ 137 w 137"/>
                <a:gd name="T83" fmla="*/ 27 h 120"/>
                <a:gd name="T84" fmla="*/ 131 w 137"/>
                <a:gd name="T85" fmla="*/ 34 h 120"/>
                <a:gd name="T86" fmla="*/ 131 w 137"/>
                <a:gd name="T87" fmla="*/ 50 h 120"/>
                <a:gd name="T88" fmla="*/ 122 w 137"/>
                <a:gd name="T89" fmla="*/ 51 h 120"/>
                <a:gd name="T90" fmla="*/ 111 w 137"/>
                <a:gd name="T91" fmla="*/ 61 h 120"/>
                <a:gd name="T92" fmla="*/ 103 w 137"/>
                <a:gd name="T93" fmla="*/ 55 h 120"/>
                <a:gd name="T94" fmla="*/ 88 w 137"/>
                <a:gd name="T95" fmla="*/ 55 h 120"/>
                <a:gd name="T96" fmla="*/ 87 w 137"/>
                <a:gd name="T97" fmla="*/ 46 h 120"/>
                <a:gd name="T98" fmla="*/ 76 w 137"/>
                <a:gd name="T99" fmla="*/ 34 h 120"/>
                <a:gd name="T100" fmla="*/ 82 w 137"/>
                <a:gd name="T101" fmla="*/ 27 h 120"/>
                <a:gd name="T102" fmla="*/ 83 w 137"/>
                <a:gd name="T103" fmla="*/ 12 h 120"/>
                <a:gd name="T104" fmla="*/ 92 w 137"/>
                <a:gd name="T105" fmla="*/ 11 h 120"/>
                <a:gd name="T106" fmla="*/ 103 w 137"/>
                <a:gd name="T107" fmla="*/ 0 h 120"/>
                <a:gd name="T108" fmla="*/ 110 w 137"/>
                <a:gd name="T109" fmla="*/ 6 h 120"/>
                <a:gd name="T110" fmla="*/ 126 w 137"/>
                <a:gd name="T111" fmla="*/ 7 h 120"/>
                <a:gd name="T112" fmla="*/ 127 w 137"/>
                <a:gd name="T113" fmla="*/ 16 h 120"/>
                <a:gd name="T114" fmla="*/ 107 w 137"/>
                <a:gd name="T115" fmla="*/ 49 h 120"/>
                <a:gd name="T116" fmla="*/ 89 w 137"/>
                <a:gd name="T117" fmla="*/ 31 h 120"/>
                <a:gd name="T118" fmla="*/ 125 w 137"/>
                <a:gd name="T119" fmla="*/ 3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20">
                  <a:moveTo>
                    <a:pt x="92" y="80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2" y="62"/>
                    <a:pt x="80" y="57"/>
                    <a:pt x="76" y="52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4" y="40"/>
                    <a:pt x="58" y="38"/>
                    <a:pt x="52" y="3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5" y="38"/>
                    <a:pt x="29" y="40"/>
                    <a:pt x="24" y="4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3" y="57"/>
                    <a:pt x="10" y="63"/>
                    <a:pt x="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0" y="86"/>
                    <a:pt x="13" y="92"/>
                    <a:pt x="16" y="97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9" y="108"/>
                    <a:pt x="35" y="110"/>
                    <a:pt x="41" y="111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8" y="110"/>
                    <a:pt x="64" y="108"/>
                    <a:pt x="69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80" y="91"/>
                    <a:pt x="83" y="86"/>
                    <a:pt x="83" y="80"/>
                  </a:cubicBezTo>
                  <a:cubicBezTo>
                    <a:pt x="92" y="80"/>
                    <a:pt x="92" y="80"/>
                    <a:pt x="92" y="80"/>
                  </a:cubicBezTo>
                  <a:close/>
                  <a:moveTo>
                    <a:pt x="7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68" y="94"/>
                    <a:pt x="58" y="101"/>
                    <a:pt x="46" y="101"/>
                  </a:cubicBezTo>
                  <a:cubicBezTo>
                    <a:pt x="31" y="101"/>
                    <a:pt x="19" y="89"/>
                    <a:pt x="19" y="74"/>
                  </a:cubicBezTo>
                  <a:cubicBezTo>
                    <a:pt x="19" y="59"/>
                    <a:pt x="31" y="47"/>
                    <a:pt x="46" y="47"/>
                  </a:cubicBezTo>
                  <a:cubicBezTo>
                    <a:pt x="58" y="47"/>
                    <a:pt x="68" y="54"/>
                    <a:pt x="72" y="64"/>
                  </a:cubicBezTo>
                  <a:cubicBezTo>
                    <a:pt x="73" y="67"/>
                    <a:pt x="73" y="71"/>
                    <a:pt x="73" y="74"/>
                  </a:cubicBezTo>
                  <a:cubicBezTo>
                    <a:pt x="73" y="78"/>
                    <a:pt x="73" y="81"/>
                    <a:pt x="72" y="84"/>
                  </a:cubicBezTo>
                  <a:close/>
                  <a:moveTo>
                    <a:pt x="129" y="77"/>
                  </a:moveTo>
                  <a:cubicBezTo>
                    <a:pt x="131" y="79"/>
                    <a:pt x="132" y="82"/>
                    <a:pt x="133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2" y="94"/>
                    <a:pt x="131" y="97"/>
                    <a:pt x="129" y="99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3" y="105"/>
                    <a:pt x="120" y="106"/>
                    <a:pt x="117" y="107"/>
                  </a:cubicBezTo>
                  <a:cubicBezTo>
                    <a:pt x="117" y="111"/>
                    <a:pt x="117" y="111"/>
                    <a:pt x="117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08" y="106"/>
                    <a:pt x="105" y="105"/>
                    <a:pt x="103" y="103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7" y="97"/>
                    <a:pt x="96" y="94"/>
                    <a:pt x="96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6" y="82"/>
                    <a:pt x="97" y="79"/>
                    <a:pt x="99" y="77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1"/>
                    <a:pt x="108" y="70"/>
                    <a:pt x="111" y="70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20" y="70"/>
                    <a:pt x="123" y="71"/>
                    <a:pt x="125" y="7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29" y="77"/>
                    <a:pt x="129" y="77"/>
                    <a:pt x="129" y="77"/>
                  </a:cubicBezTo>
                  <a:close/>
                  <a:moveTo>
                    <a:pt x="114" y="102"/>
                  </a:moveTo>
                  <a:cubicBezTo>
                    <a:pt x="122" y="102"/>
                    <a:pt x="128" y="96"/>
                    <a:pt x="128" y="88"/>
                  </a:cubicBezTo>
                  <a:cubicBezTo>
                    <a:pt x="128" y="81"/>
                    <a:pt x="122" y="75"/>
                    <a:pt x="114" y="75"/>
                  </a:cubicBezTo>
                  <a:cubicBezTo>
                    <a:pt x="107" y="75"/>
                    <a:pt x="101" y="81"/>
                    <a:pt x="101" y="88"/>
                  </a:cubicBezTo>
                  <a:cubicBezTo>
                    <a:pt x="101" y="96"/>
                    <a:pt x="107" y="102"/>
                    <a:pt x="114" y="102"/>
                  </a:cubicBezTo>
                  <a:cubicBezTo>
                    <a:pt x="114" y="102"/>
                    <a:pt x="114" y="102"/>
                    <a:pt x="114" y="102"/>
                  </a:cubicBezTo>
                  <a:close/>
                  <a:moveTo>
                    <a:pt x="13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1" y="38"/>
                    <a:pt x="129" y="42"/>
                    <a:pt x="127" y="45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18" y="53"/>
                    <a:pt x="115" y="55"/>
                    <a:pt x="111" y="55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9" y="55"/>
                    <a:pt x="95" y="53"/>
                    <a:pt x="92" y="5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5" y="42"/>
                    <a:pt x="83" y="39"/>
                    <a:pt x="82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3"/>
                    <a:pt x="84" y="19"/>
                    <a:pt x="87" y="16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5" y="8"/>
                    <a:pt x="99" y="7"/>
                    <a:pt x="103" y="6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5" y="7"/>
                    <a:pt x="118" y="8"/>
                    <a:pt x="121" y="11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9" y="19"/>
                    <a:pt x="131" y="23"/>
                    <a:pt x="131" y="27"/>
                  </a:cubicBezTo>
                  <a:close/>
                  <a:moveTo>
                    <a:pt x="107" y="49"/>
                  </a:moveTo>
                  <a:cubicBezTo>
                    <a:pt x="107" y="49"/>
                    <a:pt x="107" y="49"/>
                    <a:pt x="107" y="49"/>
                  </a:cubicBezTo>
                  <a:cubicBezTo>
                    <a:pt x="97" y="49"/>
                    <a:pt x="89" y="41"/>
                    <a:pt x="89" y="31"/>
                  </a:cubicBezTo>
                  <a:cubicBezTo>
                    <a:pt x="89" y="21"/>
                    <a:pt x="97" y="13"/>
                    <a:pt x="107" y="13"/>
                  </a:cubicBezTo>
                  <a:cubicBezTo>
                    <a:pt x="117" y="13"/>
                    <a:pt x="125" y="21"/>
                    <a:pt x="125" y="31"/>
                  </a:cubicBezTo>
                  <a:cubicBezTo>
                    <a:pt x="125" y="41"/>
                    <a:pt x="117" y="49"/>
                    <a:pt x="10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>
                    <a:lumMod val="95000"/>
                  </a:schemeClr>
                </a:solidFill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5830888" y="812800"/>
            <a:ext cx="1228725" cy="1228725"/>
            <a:chOff x="8091567" y="819150"/>
            <a:chExt cx="1638221" cy="1638300"/>
          </a:xfrm>
        </p:grpSpPr>
        <p:sp>
          <p:nvSpPr>
            <p:cNvPr id="40" name="矩形 21"/>
            <p:cNvSpPr>
              <a:spLocks noChangeArrowheads="1"/>
            </p:cNvSpPr>
            <p:nvPr/>
          </p:nvSpPr>
          <p:spPr bwMode="auto">
            <a:xfrm>
              <a:off x="8091567" y="819150"/>
              <a:ext cx="1638221" cy="1638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grpSp>
          <p:nvGrpSpPr>
            <p:cNvPr id="70" name="组合 69"/>
            <p:cNvGrpSpPr>
              <a:grpSpLocks noChangeAspect="1"/>
            </p:cNvGrpSpPr>
            <p:nvPr/>
          </p:nvGrpSpPr>
          <p:grpSpPr>
            <a:xfrm>
              <a:off x="8519658" y="1331213"/>
              <a:ext cx="720004" cy="695153"/>
              <a:chOff x="7494849" y="1879733"/>
              <a:chExt cx="233364" cy="225427"/>
            </a:xfrm>
            <a:solidFill>
              <a:schemeClr val="bg1"/>
            </a:solidFill>
          </p:grpSpPr>
          <p:sp>
            <p:nvSpPr>
              <p:cNvPr id="71" name="Freeform 315"/>
              <p:cNvSpPr/>
              <p:nvPr/>
            </p:nvSpPr>
            <p:spPr bwMode="auto">
              <a:xfrm>
                <a:off x="7626609" y="2006735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  <p:sp>
            <p:nvSpPr>
              <p:cNvPr id="72" name="Freeform 316"/>
              <p:cNvSpPr/>
              <p:nvPr/>
            </p:nvSpPr>
            <p:spPr bwMode="auto">
              <a:xfrm>
                <a:off x="7653600" y="1943234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  <p:sp>
            <p:nvSpPr>
              <p:cNvPr id="73" name="Freeform 317"/>
              <p:cNvSpPr/>
              <p:nvPr/>
            </p:nvSpPr>
            <p:spPr bwMode="auto">
              <a:xfrm>
                <a:off x="7494849" y="1965459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  <p:sp>
            <p:nvSpPr>
              <p:cNvPr id="74" name="Freeform 318"/>
              <p:cNvSpPr/>
              <p:nvPr/>
            </p:nvSpPr>
            <p:spPr bwMode="auto">
              <a:xfrm>
                <a:off x="7548829" y="2036896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  <p:sp>
            <p:nvSpPr>
              <p:cNvPr id="75" name="Freeform 319"/>
              <p:cNvSpPr/>
              <p:nvPr/>
            </p:nvSpPr>
            <p:spPr bwMode="auto">
              <a:xfrm>
                <a:off x="7590104" y="187973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  <p:sp>
            <p:nvSpPr>
              <p:cNvPr id="76" name="Freeform 320"/>
              <p:cNvSpPr/>
              <p:nvPr/>
            </p:nvSpPr>
            <p:spPr bwMode="auto">
              <a:xfrm>
                <a:off x="7537717" y="1887671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4" tIns="34272" rIns="68544" bIns="34272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  <a:ea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5840413" y="3278188"/>
            <a:ext cx="1228725" cy="1228725"/>
            <a:chOff x="8104188" y="4107656"/>
            <a:chExt cx="1638221" cy="1638300"/>
          </a:xfrm>
        </p:grpSpPr>
        <p:sp>
          <p:nvSpPr>
            <p:cNvPr id="62" name="矩形 21"/>
            <p:cNvSpPr>
              <a:spLocks noChangeArrowheads="1"/>
            </p:cNvSpPr>
            <p:nvPr/>
          </p:nvSpPr>
          <p:spPr bwMode="auto">
            <a:xfrm>
              <a:off x="8104188" y="4107656"/>
              <a:ext cx="1638221" cy="1638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grpSp>
          <p:nvGrpSpPr>
            <p:cNvPr id="79" name="组合 78"/>
            <p:cNvGrpSpPr>
              <a:grpSpLocks noChangeAspect="1"/>
            </p:cNvGrpSpPr>
            <p:nvPr/>
          </p:nvGrpSpPr>
          <p:grpSpPr>
            <a:xfrm>
              <a:off x="8580374" y="4676321"/>
              <a:ext cx="684000" cy="524132"/>
              <a:chOff x="5591021" y="1942649"/>
              <a:chExt cx="285750" cy="219077"/>
            </a:xfrm>
            <a:solidFill>
              <a:schemeClr val="bg1"/>
            </a:solidFill>
          </p:grpSpPr>
          <p:sp>
            <p:nvSpPr>
              <p:cNvPr id="80" name="Freeform 57"/>
              <p:cNvSpPr/>
              <p:nvPr/>
            </p:nvSpPr>
            <p:spPr bwMode="auto">
              <a:xfrm>
                <a:off x="5591021" y="21537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1" name="Rectangle 58"/>
              <p:cNvSpPr>
                <a:spLocks noChangeArrowheads="1"/>
              </p:cNvSpPr>
              <p:nvPr/>
            </p:nvSpPr>
            <p:spPr bwMode="auto">
              <a:xfrm>
                <a:off x="5627534" y="1991862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2" name="Rectangle 59"/>
              <p:cNvSpPr>
                <a:spLocks noChangeArrowheads="1"/>
              </p:cNvSpPr>
              <p:nvPr/>
            </p:nvSpPr>
            <p:spPr bwMode="auto">
              <a:xfrm>
                <a:off x="5687859" y="1942649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Rectangle 60"/>
              <p:cNvSpPr>
                <a:spLocks noChangeArrowheads="1"/>
              </p:cNvSpPr>
              <p:nvPr/>
            </p:nvSpPr>
            <p:spPr bwMode="auto">
              <a:xfrm>
                <a:off x="5745009" y="20029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4" name="Rectangle 61"/>
              <p:cNvSpPr>
                <a:spLocks noChangeArrowheads="1"/>
              </p:cNvSpPr>
              <p:nvPr/>
            </p:nvSpPr>
            <p:spPr bwMode="auto">
              <a:xfrm>
                <a:off x="5808509" y="2044248"/>
                <a:ext cx="41275" cy="87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pic>
        <p:nvPicPr>
          <p:cNvPr id="88" name="图片 2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94225" y="812800"/>
            <a:ext cx="12303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4591050" y="2049463"/>
            <a:ext cx="1233488" cy="1228725"/>
            <a:chOff x="2255813" y="4383987"/>
            <a:chExt cx="1638221" cy="1638300"/>
          </a:xfrm>
        </p:grpSpPr>
        <p:sp>
          <p:nvSpPr>
            <p:cNvPr id="90" name="矩形 21"/>
            <p:cNvSpPr>
              <a:spLocks noChangeArrowheads="1"/>
            </p:cNvSpPr>
            <p:nvPr/>
          </p:nvSpPr>
          <p:spPr bwMode="auto">
            <a:xfrm>
              <a:off x="2255813" y="4383987"/>
              <a:ext cx="1638221" cy="16383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10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sp>
          <p:nvSpPr>
            <p:cNvPr id="92" name="文本框 42"/>
            <p:cNvSpPr>
              <a:spLocks noChangeArrowheads="1"/>
            </p:cNvSpPr>
            <p:nvPr/>
          </p:nvSpPr>
          <p:spPr bwMode="auto">
            <a:xfrm>
              <a:off x="2390750" y="4635023"/>
              <a:ext cx="1368347" cy="1106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a typeface="+mn-ea"/>
                  <a:sym typeface="微软雅黑" pitchFamily="34" charset="-122"/>
                </a:rPr>
                <a:t>数据读入</a:t>
              </a:r>
              <a:endParaRPr lang="zh-CN" altLang="en-US" sz="2400" b="1" dirty="0">
                <a:solidFill>
                  <a:schemeClr val="tx1"/>
                </a:solidFill>
                <a:ea typeface="+mn-ea"/>
                <a:sym typeface="微软雅黑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 bwMode="auto">
          <a:xfrm>
            <a:off x="7053263" y="814388"/>
            <a:ext cx="1227137" cy="1228725"/>
            <a:chOff x="2255813" y="4383987"/>
            <a:chExt cx="1638221" cy="1638300"/>
          </a:xfrm>
        </p:grpSpPr>
        <p:sp>
          <p:nvSpPr>
            <p:cNvPr id="99" name="矩形 21"/>
            <p:cNvSpPr>
              <a:spLocks noChangeArrowheads="1"/>
            </p:cNvSpPr>
            <p:nvPr/>
          </p:nvSpPr>
          <p:spPr bwMode="auto">
            <a:xfrm>
              <a:off x="2255813" y="4383987"/>
              <a:ext cx="1638221" cy="16383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10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sp>
          <p:nvSpPr>
            <p:cNvPr id="100" name="文本框 42"/>
            <p:cNvSpPr>
              <a:spLocks noChangeArrowheads="1"/>
            </p:cNvSpPr>
            <p:nvPr/>
          </p:nvSpPr>
          <p:spPr bwMode="auto">
            <a:xfrm>
              <a:off x="2391448" y="4652803"/>
              <a:ext cx="136695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ea typeface="+mn-ea"/>
                <a:sym typeface="微软雅黑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4611688" y="3287713"/>
            <a:ext cx="1228725" cy="1227137"/>
            <a:chOff x="2255813" y="4383987"/>
            <a:chExt cx="1638221" cy="1638300"/>
          </a:xfrm>
        </p:grpSpPr>
        <p:sp>
          <p:nvSpPr>
            <p:cNvPr id="103" name="矩形 21"/>
            <p:cNvSpPr>
              <a:spLocks noChangeArrowheads="1"/>
            </p:cNvSpPr>
            <p:nvPr/>
          </p:nvSpPr>
          <p:spPr bwMode="auto">
            <a:xfrm>
              <a:off x="2255813" y="4383987"/>
              <a:ext cx="1638221" cy="16383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10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sp>
          <p:nvSpPr>
            <p:cNvPr id="104" name="文本框 42"/>
            <p:cNvSpPr>
              <a:spLocks noChangeArrowheads="1"/>
            </p:cNvSpPr>
            <p:nvPr/>
          </p:nvSpPr>
          <p:spPr bwMode="auto">
            <a:xfrm>
              <a:off x="2391273" y="4653151"/>
              <a:ext cx="1367301" cy="61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ea typeface="+mn-ea"/>
                <a:sym typeface="微软雅黑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 bwMode="auto">
          <a:xfrm>
            <a:off x="5830888" y="2049463"/>
            <a:ext cx="1228725" cy="1228725"/>
            <a:chOff x="2255813" y="4383987"/>
            <a:chExt cx="1638221" cy="1638300"/>
          </a:xfrm>
        </p:grpSpPr>
        <p:sp>
          <p:nvSpPr>
            <p:cNvPr id="106" name="矩形 21"/>
            <p:cNvSpPr>
              <a:spLocks noChangeArrowheads="1"/>
            </p:cNvSpPr>
            <p:nvPr/>
          </p:nvSpPr>
          <p:spPr bwMode="auto">
            <a:xfrm>
              <a:off x="2255813" y="4383987"/>
              <a:ext cx="1638221" cy="16383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100" dirty="0">
                <a:solidFill>
                  <a:schemeClr val="bg1">
                    <a:lumMod val="95000"/>
                  </a:schemeClr>
                </a:solidFill>
                <a:ea typeface="+mn-ea"/>
                <a:sym typeface="宋体" pitchFamily="2" charset="-122"/>
              </a:endParaRPr>
            </a:p>
          </p:txBody>
        </p:sp>
        <p:sp>
          <p:nvSpPr>
            <p:cNvPr id="107" name="文本框 42"/>
            <p:cNvSpPr>
              <a:spLocks noChangeArrowheads="1"/>
            </p:cNvSpPr>
            <p:nvPr/>
          </p:nvSpPr>
          <p:spPr bwMode="auto">
            <a:xfrm>
              <a:off x="2391273" y="4652803"/>
              <a:ext cx="1367301" cy="1106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a typeface="+mn-ea"/>
                  <a:sym typeface="微软雅黑" pitchFamily="34" charset="-122"/>
                </a:rPr>
                <a:t>模型加载</a:t>
              </a:r>
              <a:endParaRPr lang="zh-CN" altLang="en-US" sz="2400" b="1" dirty="0">
                <a:solidFill>
                  <a:schemeClr val="tx1"/>
                </a:solidFill>
                <a:ea typeface="+mn-ea"/>
                <a:sym typeface="微软雅黑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558800" y="1006475"/>
            <a:ext cx="217805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2"/>
          <p:cNvSpPr>
            <a:spLocks noChangeArrowheads="1"/>
          </p:cNvSpPr>
          <p:nvPr/>
        </p:nvSpPr>
        <p:spPr bwMode="auto">
          <a:xfrm>
            <a:off x="4713605" y="3459480"/>
            <a:ext cx="103028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a typeface="+mn-ea"/>
                <a:sym typeface="微软雅黑" pitchFamily="34" charset="-122"/>
              </a:rPr>
              <a:t>训练输出</a:t>
            </a:r>
            <a:endParaRPr lang="zh-CN" altLang="en-US" sz="2400" b="1" dirty="0">
              <a:solidFill>
                <a:schemeClr val="bg1"/>
              </a:solidFill>
              <a:ea typeface="+mn-ea"/>
              <a:sym typeface="微软雅黑" pitchFamily="34" charset="-122"/>
            </a:endParaRPr>
          </a:p>
        </p:txBody>
      </p:sp>
    </p:spTree>
  </p:cSld>
  <p:clrMapOvr>
    <a:masterClrMapping/>
  </p:clrMapOvr>
  <p:transition spd="slow" advClick="0" advTm="284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2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33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1 -0.07708 -0.3071 -0.06875 -0.29445 C -0.05798 -0.2784 -0.05417 -0.2537 -0.04479 -0.23704 C -0.04253 -0.22531 -0.03923 -0.2179 -0.03437 -0.20926 C -0.02899 -0.1858 -0.01684 -0.16852 -0.00937 -0.1463 C -0.00347 -0.12901 0.00347 -0.1108 0.01042 -0.09445 C 0.01302 -0.07624 0.01354 -0.07593 0.01146 -0.05 C 0.01094 -0.04414 0.00729 -0.03333 0.00625 -0.02778 C 0.00504 -0.02161 0.00452 -0.01543 0.00313 -0.00926 C 0.00087 0.00031 0.00104 -0.00679 -1.11111E-6 8.64198E-7 " pathEditMode="relative" rAng="0" ptsTypes="AAAAAAAAAAAA">
                                      <p:cBhvr>
                                        <p:cTn id="4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213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1 -0.07708 -0.3071 -0.06875 -0.29445 C -0.05799 -0.2784 -0.05417 -0.2537 -0.04479 -0.23704 C -0.04253 -0.22531 -0.03924 -0.2179 -0.03437 -0.20926 C -0.02899 -0.1858 -0.01684 -0.16852 -0.00937 -0.1463 C -0.00347 -0.12901 0.00347 -0.1108 0.01042 -0.09445 C 0.01302 -0.07624 0.01354 -0.07593 0.01146 -0.05 C 0.01094 -0.04414 0.00729 -0.03333 0.00625 -0.02778 C 0.00504 -0.02161 0.00451 -0.01543 0.00313 -0.00926 C 0.00087 0.00031 0.00104 -0.00679 -2.77778E-7 6.17284E-7 " pathEditMode="relative" rAng="0" ptsTypes="AAAAAAAAAAAA">
                                      <p:cBhvr>
                                        <p:cTn id="4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2138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5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5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59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61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6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68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7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7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3438 -0.88333 C -0.62379 -0.87715 -0.6158 -0.86234 -0.60521 -0.85555 C -0.60191 -0.85339 -0.59827 -0.8537 -0.59479 -0.85185 C -0.58698 -0.84783 -0.57986 -0.84475 -0.57188 -0.84259 C -0.56146 -0.83641 -0.55174 -0.83487 -0.54063 -0.83333 C -0.5191 -0.82685 -0.49757 -0.82129 -0.47604 -0.81666 C -0.46545 -0.81141 -0.46077 -0.80864 -0.44896 -0.8074 C -0.43872 -0.80123 -0.42986 -0.80123 -0.41875 -0.79999 C -0.41024 -0.79691 -0.40243 -0.79259 -0.39375 -0.79073 C -0.37396 -0.77561 -0.35191 -0.7787 -0.33125 -0.77036 C -0.32813 -0.76913 -0.325 -0.76759 -0.32188 -0.76666 C -0.31563 -0.76512 -0.30313 -0.76296 -0.30313 -0.76296 C -0.27622 -0.7503 -0.29011 -0.75493 -0.26146 -0.74999 C -0.24583 -0.74722 -0.23021 -0.7395 -0.21458 -0.73518 C -0.19236 -0.72901 -0.17014 -0.72407 -0.14792 -0.71851 C -0.12743 -0.70493 -0.10903 -0.69814 -0.0875 -0.69259 C -0.07691 -0.68549 -0.06754 -0.68487 -0.05625 -0.68333 C -0.04323 -0.67746 -0.0309 -0.67561 -0.01771 -0.67407 C -0.00695 -0.66573 0.00503 -0.6608 0.01667 -0.6574 C 0.02257 -0.65215 0.0283 -0.65092 0.03437 -0.64629 C 0.04132 -0.64073 0.04792 -0.63394 0.05521 -0.62962 C 0.06528 -0.61604 0.07673 -0.60493 0.08646 -0.59073 C 0.08906 -0.58672 0.09097 -0.58148 0.09375 -0.57777 C 0.1 -0.56944 0.10746 -0.5608 0.1125 -0.54999 C 0.1158 -0.5429 0.1217 -0.53055 0.125 -0.52222 C 0.1467 -0.46604 0.13455 -0.48857 0.14583 -0.46851 C 0.14965 -0.45246 0.15469 -0.43734 0.15937 -0.42222 C 0.16354 -0.40864 0.16597 -0.3932 0.16979 -0.37962 C 0.17482 -0.36172 0.17326 -0.34135 0.17917 -0.32407 C 0.1809 -0.30864 0.1816 -0.29259 0.18437 -0.27777 C 0.18576 -0.25648 0.18854 -0.25277 0.18958 -0.22962 C 0.18923 -0.16296 0.20851 0.01359 0.15 0.05371 C 0.13802 0.06204 0.14028 0.05927 0.125 0.06112 C 0.03107 0.05896 0.06545 0.07223 0.02187 0.0463 C 0.01736 0.04044 0.0118 0.03581 0.00833 0.02778 C 0.00451 0.01883 0.0026 0.01143 -2.5E-6 7.77778E-6 " pathEditMode="relative" ptsTypes="fffffffffffffffffffffffffffffffffffA">
                                      <p:cBhvr>
                                        <p:cTn id="8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625 0.3926 C -0.46701 0.35988 -0.4625 0.32038 -0.44896 0.2963 C -0.44722 0.28457 -0.4401 0.27593 -0.43542 0.26667 C -0.42569 0.24754 -0.40885 0.22655 -0.39479 0.22038 C -0.39028 0.21389 -0.38663 0.20896 -0.38125 0.20556 C -0.37656 0.20247 -0.37674 0.20525 -0.37292 0.20186 C -0.36997 0.19939 -0.36771 0.19445 -0.36458 0.1926 C -0.35295 0.18581 -0.34028 0.18488 -0.32812 0.18334 C -0.31493 0.17562 -0.30139 0.17501 -0.2875 0.17223 C -0.26198 0.1571 -0.22361 0.17254 -0.19479 0.17778 C -0.0875 0.1747 -0.15573 0.18056 -0.12083 0.17038 C -0.11701 0.16513 -0.11406 0.16389 -0.10937 0.16112 C -0.10052 0.14939 -0.09219 0.13797 -0.08437 0.12408 C -0.07917 0.11482 -0.06771 0.09136 -0.06042 0.08704 C -0.05625 0.07963 -0.05469 0.07038 -0.05208 0.06112 C -0.04618 0.04013 -0.05191 0.06142 -0.04583 0.0463 C -0.04288 0.03889 -0.04531 0.03859 -0.04062 0.03519 C -0.03542 0.03118 -0.02934 0.02717 -0.02396 0.02408 C -0.02153 0.02254 -0.02014 0.01822 -0.01771 0.01667 C -0.01562 0.01544 -0.01146 0.01297 -0.01146 0.01297 C -0.00816 0.0071 -0.00434 0.00587 -3.61111E-6 8.51852E-6 " pathEditMode="relative" ptsTypes="ffffffffffffffffffffA">
                                      <p:cBhvr>
                                        <p:cTn id="8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mph" presetSubtype="0" de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75 -0.47407 C -0.47187 -0.46574 -0.46892 -0.45957 -0.46562 -0.45185 C -0.46094 -0.44136 -0.45937 -0.43333 -0.45312 -0.42592 C -0.45191 -0.41913 -0.44444 -0.40617 -0.44062 -0.4037 C -0.43455 -0.3929 -0.42604 -0.37963 -0.41771 -0.37592 C -0.41146 -0.36759 -0.40451 -0.36389 -0.39687 -0.36111 C -0.37917 -0.34537 -0.3526 -0.34167 -0.33333 -0.34074 C -0.27552 -0.33889 -0.21736 -0.33827 -0.15937 -0.33704 C -0.14479 -0.33333 -0.12986 -0.33055 -0.11562 -0.32407 C -0.11111 -0.31883 -0.10521 -0.31605 -0.1 -0.31296 C -0.09479 -0.3037 -0.08958 -0.29444 -0.08437 -0.28518 C -0.0809 -0.27901 -0.07969 -0.27099 -0.07604 -0.26481 C -0.07604 -0.26234 -0.07604 -0.25957 -0.075 -0.25741 C -0.07413 -0.25339 -0.07083 -0.2463 -0.07083 -0.24599 C -0.06979 -0.23889 -0.06996 -0.23827 -0.06771 -0.23148 C -0.06667 -0.22778 -0.06354 -0.22037 -0.06354 -0.22006 C -0.06215 -0.2108 -0.05937 -0.20092 -0.05625 -0.19259 C -0.05434 -0.18765 -0.05017 -0.17778 -0.05017 -0.17747 C -0.04635 -0.15895 -0.03941 -0.14136 -0.03542 -0.12222 C -0.0316 -0.10432 -0.02847 -0.08488 -0.025 -0.06667 C -0.02413 -0.06234 -0.02222 -0.05957 -0.02083 -0.05555 C -0.01788 -0.04506 -0.01406 -0.0358 -0.01042 -0.02592 C -0.00746 -0.01728 -0.00503 -0.00895 -1.11111E-6 -1.23457E-6 " pathEditMode="relative" rAng="0" ptsTypes="AAAAAAAAAAAAAAAAAAAAAAA">
                                      <p:cBhvr>
                                        <p:cTn id="9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>
            <a:spLocks noChangeAspect="1"/>
          </p:cNvSpPr>
          <p:nvPr/>
        </p:nvSpPr>
        <p:spPr>
          <a:xfrm rot="16200000">
            <a:off x="2947988" y="2703512"/>
            <a:ext cx="719138" cy="62071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六边形 11"/>
          <p:cNvSpPr>
            <a:spLocks noChangeAspect="1"/>
          </p:cNvSpPr>
          <p:nvPr/>
        </p:nvSpPr>
        <p:spPr>
          <a:xfrm rot="16200000">
            <a:off x="1526382" y="3151981"/>
            <a:ext cx="431800" cy="37306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6200000">
            <a:off x="1472407" y="1600994"/>
            <a:ext cx="539750" cy="465137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文本框 9"/>
          <p:cNvSpPr/>
          <p:nvPr/>
        </p:nvSpPr>
        <p:spPr bwMode="auto">
          <a:xfrm>
            <a:off x="1771650" y="1573213"/>
            <a:ext cx="1428750" cy="1657350"/>
          </a:xfrm>
          <a:custGeom>
            <a:avLst/>
            <a:gdLst>
              <a:gd name="T0" fmla="*/ 709020 w 1427586"/>
              <a:gd name="T1" fmla="*/ 371509 h 1656000"/>
              <a:gd name="T2" fmla="*/ 466674 w 1427586"/>
              <a:gd name="T3" fmla="*/ 512695 h 1656000"/>
              <a:gd name="T4" fmla="*/ 466674 w 1427586"/>
              <a:gd name="T5" fmla="*/ 615487 h 1656000"/>
              <a:gd name="T6" fmla="*/ 488458 w 1427586"/>
              <a:gd name="T7" fmla="*/ 615487 h 1656000"/>
              <a:gd name="T8" fmla="*/ 586758 w 1427586"/>
              <a:gd name="T9" fmla="*/ 626107 h 1656000"/>
              <a:gd name="T10" fmla="*/ 613715 w 1427586"/>
              <a:gd name="T11" fmla="*/ 657422 h 1656000"/>
              <a:gd name="T12" fmla="*/ 618617 w 1427586"/>
              <a:gd name="T13" fmla="*/ 780501 h 1656000"/>
              <a:gd name="T14" fmla="*/ 618617 w 1427586"/>
              <a:gd name="T15" fmla="*/ 1253210 h 1656000"/>
              <a:gd name="T16" fmla="*/ 838633 w 1427586"/>
              <a:gd name="T17" fmla="*/ 1253210 h 1656000"/>
              <a:gd name="T18" fmla="*/ 838633 w 1427586"/>
              <a:gd name="T19" fmla="*/ 371509 h 1656000"/>
              <a:gd name="T20" fmla="*/ 709020 w 1427586"/>
              <a:gd name="T21" fmla="*/ 371509 h 1656000"/>
              <a:gd name="T22" fmla="*/ 714375 w 1427586"/>
              <a:gd name="T23" fmla="*/ 0 h 1656000"/>
              <a:gd name="T24" fmla="*/ 1428750 w 1427586"/>
              <a:gd name="T25" fmla="*/ 357187 h 1656000"/>
              <a:gd name="T26" fmla="*/ 1428750 w 1427586"/>
              <a:gd name="T27" fmla="*/ 1300162 h 1656000"/>
              <a:gd name="T28" fmla="*/ 714375 w 1427586"/>
              <a:gd name="T29" fmla="*/ 1657350 h 1656000"/>
              <a:gd name="T30" fmla="*/ 0 w 1427586"/>
              <a:gd name="T31" fmla="*/ 1300162 h 1656000"/>
              <a:gd name="T32" fmla="*/ 0 w 1427586"/>
              <a:gd name="T33" fmla="*/ 357187 h 1656000"/>
              <a:gd name="T34" fmla="*/ 714375 w 1427586"/>
              <a:gd name="T35" fmla="*/ 0 h 1656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7586" h="1656000">
                <a:moveTo>
                  <a:pt x="708442" y="371206"/>
                </a:moveTo>
                <a:cubicBezTo>
                  <a:pt x="653301" y="442376"/>
                  <a:pt x="572585" y="489400"/>
                  <a:pt x="466294" y="512277"/>
                </a:cubicBezTo>
                <a:lnTo>
                  <a:pt x="466294" y="614986"/>
                </a:lnTo>
                <a:lnTo>
                  <a:pt x="488060" y="614986"/>
                </a:lnTo>
                <a:cubicBezTo>
                  <a:pt x="538848" y="614986"/>
                  <a:pt x="571588" y="618523"/>
                  <a:pt x="586280" y="625597"/>
                </a:cubicBezTo>
                <a:cubicBezTo>
                  <a:pt x="600972" y="632671"/>
                  <a:pt x="609950" y="643101"/>
                  <a:pt x="613215" y="656886"/>
                </a:cubicBezTo>
                <a:cubicBezTo>
                  <a:pt x="616480" y="670671"/>
                  <a:pt x="618113" y="711664"/>
                  <a:pt x="618113" y="779865"/>
                </a:cubicBezTo>
                <a:lnTo>
                  <a:pt x="618113" y="1252189"/>
                </a:lnTo>
                <a:lnTo>
                  <a:pt x="837950" y="1252189"/>
                </a:lnTo>
                <a:lnTo>
                  <a:pt x="837950" y="371206"/>
                </a:lnTo>
                <a:lnTo>
                  <a:pt x="708442" y="371206"/>
                </a:lnTo>
                <a:close/>
                <a:moveTo>
                  <a:pt x="713793" y="0"/>
                </a:moveTo>
                <a:lnTo>
                  <a:pt x="1427586" y="356896"/>
                </a:lnTo>
                <a:lnTo>
                  <a:pt x="1427586" y="1299103"/>
                </a:lnTo>
                <a:lnTo>
                  <a:pt x="713793" y="1656000"/>
                </a:lnTo>
                <a:lnTo>
                  <a:pt x="0" y="1299103"/>
                </a:lnTo>
                <a:lnTo>
                  <a:pt x="0" y="356896"/>
                </a:lnTo>
                <a:lnTo>
                  <a:pt x="713793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3740150" y="1554747"/>
            <a:ext cx="316865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cs typeface="Arial" panose="020B0604020202090204" pitchFamily="34" charset="0"/>
              </a:rPr>
              <a:t>PART ONE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cs typeface="Arial" panose="020B0604020202090204" pitchFamily="34" charset="0"/>
            </a:endParaRPr>
          </a:p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a typeface="+mn-ea"/>
                <a:sym typeface="微软雅黑" pitchFamily="34" charset="-122"/>
              </a:rPr>
              <a:t>数据读入</a:t>
            </a:r>
            <a:endParaRPr lang="zh-CN" altLang="en-US" sz="4800" baseline="-3000" dirty="0">
              <a:solidFill>
                <a:schemeClr val="tx1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slow" advClick="0" advTm="39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10" grpId="1" animBg="1"/>
      <p:bldP spid="10" grpId="2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26231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step1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getitem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289685"/>
            <a:ext cx="7517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</a:rPr>
              <a:t>由于数据集不是一个现成的，我读了</a:t>
            </a:r>
            <a:r>
              <a:rPr lang="en-US" altLang="zh-CN" sz="2400" dirty="0">
                <a:solidFill>
                  <a:schemeClr val="bg1"/>
                </a:solidFill>
              </a:rPr>
              <a:t>pytorch</a:t>
            </a:r>
            <a:r>
              <a:rPr lang="zh-CN" altLang="en-US" sz="2400" dirty="0">
                <a:solidFill>
                  <a:schemeClr val="bg1"/>
                </a:solidFill>
              </a:rPr>
              <a:t>官网的教程，根据源代码仿写了</a:t>
            </a:r>
            <a:r>
              <a:rPr lang="en-US" altLang="zh-CN" sz="2400" dirty="0">
                <a:solidFill>
                  <a:schemeClr val="bg1"/>
                </a:solidFill>
              </a:rPr>
              <a:t>getitem</a:t>
            </a:r>
            <a:r>
              <a:rPr lang="zh-CN" altLang="en-US" sz="2400" dirty="0">
                <a:solidFill>
                  <a:schemeClr val="bg1"/>
                </a:solidFill>
              </a:rPr>
              <a:t>的过程，通过读入</a:t>
            </a:r>
            <a:r>
              <a:rPr lang="en-US" altLang="zh-CN" sz="2400" dirty="0">
                <a:solidFill>
                  <a:schemeClr val="bg1"/>
                </a:solidFill>
              </a:rPr>
              <a:t>csv</a:t>
            </a:r>
            <a:r>
              <a:rPr lang="zh-CN" altLang="en-US" sz="2400" dirty="0">
                <a:solidFill>
                  <a:schemeClr val="bg1"/>
                </a:solidFill>
              </a:rPr>
              <a:t>的每一个</a:t>
            </a:r>
            <a:r>
              <a:rPr lang="en-US" altLang="zh-CN" sz="2400" dirty="0">
                <a:solidFill>
                  <a:schemeClr val="bg1"/>
                </a:solidFill>
              </a:rPr>
              <a:t>candidate</a:t>
            </a:r>
            <a:r>
              <a:rPr lang="zh-CN" altLang="en-US" sz="2400" dirty="0">
                <a:solidFill>
                  <a:schemeClr val="bg1"/>
                </a:solidFill>
              </a:rPr>
              <a:t>获得其</a:t>
            </a:r>
            <a:r>
              <a:rPr lang="en-US" altLang="zh-CN" sz="2400" dirty="0">
                <a:solidFill>
                  <a:schemeClr val="bg1"/>
                </a:solidFill>
              </a:rPr>
              <a:t>voxel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label</a:t>
            </a:r>
            <a:r>
              <a:rPr lang="zh-CN" altLang="en-US" sz="2400" dirty="0">
                <a:solidFill>
                  <a:schemeClr val="bg1"/>
                </a:solidFill>
              </a:rPr>
              <a:t>数据并且返回给</a:t>
            </a:r>
            <a:r>
              <a:rPr lang="en-US" altLang="zh-CN" sz="2400" dirty="0">
                <a:solidFill>
                  <a:schemeClr val="bg1"/>
                </a:solidFill>
              </a:rPr>
              <a:t>dataloader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step2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train/validation, normalization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289685"/>
            <a:ext cx="7517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</a:rPr>
              <a:t>得到</a:t>
            </a:r>
            <a:r>
              <a:rPr lang="en-US" altLang="zh-CN" sz="2400" dirty="0">
                <a:solidFill>
                  <a:schemeClr val="bg1"/>
                </a:solidFill>
              </a:rPr>
              <a:t>data</a:t>
            </a:r>
            <a:r>
              <a:rPr lang="zh-CN" altLang="en-US" sz="2400" dirty="0">
                <a:solidFill>
                  <a:schemeClr val="bg1"/>
                </a:solidFill>
              </a:rPr>
              <a:t>并且可以取数据以后，通过</a:t>
            </a:r>
            <a:r>
              <a:rPr lang="en-US" altLang="zh-CN" sz="2400" dirty="0">
                <a:solidFill>
                  <a:schemeClr val="bg1"/>
                </a:solidFill>
              </a:rPr>
              <a:t>pytorch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dataloader</a:t>
            </a:r>
            <a:r>
              <a:rPr lang="zh-CN" altLang="en-US" sz="2400" dirty="0">
                <a:solidFill>
                  <a:schemeClr val="bg1"/>
                </a:solidFill>
              </a:rPr>
              <a:t>设置训练集和测试集的划分，</a:t>
            </a:r>
            <a:r>
              <a:rPr lang="en-US" altLang="zh-CN" sz="2400" dirty="0">
                <a:solidFill>
                  <a:schemeClr val="bg1"/>
                </a:solidFill>
              </a:rPr>
              <a:t>batch</a:t>
            </a:r>
            <a:r>
              <a:rPr lang="zh-CN" altLang="en-US" sz="2400" dirty="0">
                <a:solidFill>
                  <a:schemeClr val="bg1"/>
                </a:solidFill>
              </a:rPr>
              <a:t>的设置，对训练数据进行正则化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/>
          <p:nvPr/>
        </p:nvSpPr>
        <p:spPr bwMode="auto">
          <a:xfrm>
            <a:off x="1558925" y="1458913"/>
            <a:ext cx="1428750" cy="1657350"/>
          </a:xfrm>
          <a:custGeom>
            <a:avLst/>
            <a:gdLst>
              <a:gd name="T0" fmla="*/ 660838 w 1427586"/>
              <a:gd name="T1" fmla="*/ 354626 h 1656000"/>
              <a:gd name="T2" fmla="*/ 545928 w 1427586"/>
              <a:gd name="T3" fmla="*/ 375865 h 1656000"/>
              <a:gd name="T4" fmla="*/ 468051 w 1427586"/>
              <a:gd name="T5" fmla="*/ 438493 h 1656000"/>
              <a:gd name="T6" fmla="*/ 430474 w 1427586"/>
              <a:gd name="T7" fmla="*/ 522634 h 1656000"/>
              <a:gd name="T8" fmla="*/ 422849 w 1427586"/>
              <a:gd name="T9" fmla="*/ 639450 h 1656000"/>
              <a:gd name="T10" fmla="*/ 422849 w 1427586"/>
              <a:gd name="T11" fmla="*/ 671581 h 1656000"/>
              <a:gd name="T12" fmla="*/ 619993 w 1427586"/>
              <a:gd name="T13" fmla="*/ 671581 h 1656000"/>
              <a:gd name="T14" fmla="*/ 619993 w 1427586"/>
              <a:gd name="T15" fmla="*/ 587713 h 1656000"/>
              <a:gd name="T16" fmla="*/ 632264 w 1427586"/>
              <a:gd name="T17" fmla="*/ 509835 h 1656000"/>
              <a:gd name="T18" fmla="*/ 669620 w 1427586"/>
              <a:gd name="T19" fmla="*/ 490230 h 1656000"/>
              <a:gd name="T20" fmla="*/ 706976 w 1427586"/>
              <a:gd name="T21" fmla="*/ 507930 h 1656000"/>
              <a:gd name="T22" fmla="*/ 719246 w 1427586"/>
              <a:gd name="T23" fmla="*/ 561572 h 1656000"/>
              <a:gd name="T24" fmla="*/ 678674 w 1427586"/>
              <a:gd name="T25" fmla="*/ 692004 h 1656000"/>
              <a:gd name="T26" fmla="*/ 422986 w 1427586"/>
              <a:gd name="T27" fmla="*/ 1127408 h 1656000"/>
              <a:gd name="T28" fmla="*/ 422849 w 1427586"/>
              <a:gd name="T29" fmla="*/ 1253210 h 1656000"/>
              <a:gd name="T30" fmla="*/ 906996 w 1427586"/>
              <a:gd name="T31" fmla="*/ 1253210 h 1656000"/>
              <a:gd name="T32" fmla="*/ 906996 w 1427586"/>
              <a:gd name="T33" fmla="*/ 1102901 h 1656000"/>
              <a:gd name="T34" fmla="*/ 665722 w 1427586"/>
              <a:gd name="T35" fmla="*/ 1102901 h 1656000"/>
              <a:gd name="T36" fmla="*/ 888747 w 1427586"/>
              <a:gd name="T37" fmla="*/ 744556 h 1656000"/>
              <a:gd name="T38" fmla="*/ 926601 w 1427586"/>
              <a:gd name="T39" fmla="*/ 584445 h 1656000"/>
              <a:gd name="T40" fmla="*/ 859343 w 1427586"/>
              <a:gd name="T41" fmla="*/ 419705 h 1656000"/>
              <a:gd name="T42" fmla="*/ 660838 w 1427586"/>
              <a:gd name="T43" fmla="*/ 354626 h 1656000"/>
              <a:gd name="T44" fmla="*/ 714375 w 1427586"/>
              <a:gd name="T45" fmla="*/ 0 h 1656000"/>
              <a:gd name="T46" fmla="*/ 1428750 w 1427586"/>
              <a:gd name="T47" fmla="*/ 357187 h 1656000"/>
              <a:gd name="T48" fmla="*/ 1428750 w 1427586"/>
              <a:gd name="T49" fmla="*/ 1300162 h 1656000"/>
              <a:gd name="T50" fmla="*/ 714375 w 1427586"/>
              <a:gd name="T51" fmla="*/ 1657350 h 1656000"/>
              <a:gd name="T52" fmla="*/ 0 w 1427586"/>
              <a:gd name="T53" fmla="*/ 1300162 h 1656000"/>
              <a:gd name="T54" fmla="*/ 0 w 1427586"/>
              <a:gd name="T55" fmla="*/ 357187 h 1656000"/>
              <a:gd name="T56" fmla="*/ 714375 w 1427586"/>
              <a:gd name="T57" fmla="*/ 0 h 1656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427586" h="1656000">
                <a:moveTo>
                  <a:pt x="660300" y="354337"/>
                </a:moveTo>
                <a:cubicBezTo>
                  <a:pt x="615679" y="354337"/>
                  <a:pt x="577407" y="361411"/>
                  <a:pt x="545483" y="375559"/>
                </a:cubicBezTo>
                <a:cubicBezTo>
                  <a:pt x="513560" y="389707"/>
                  <a:pt x="487622" y="410566"/>
                  <a:pt x="467670" y="438136"/>
                </a:cubicBezTo>
                <a:cubicBezTo>
                  <a:pt x="447717" y="465707"/>
                  <a:pt x="435202" y="493731"/>
                  <a:pt x="430123" y="522208"/>
                </a:cubicBezTo>
                <a:cubicBezTo>
                  <a:pt x="425044" y="550685"/>
                  <a:pt x="422505" y="589592"/>
                  <a:pt x="422505" y="638929"/>
                </a:cubicBezTo>
                <a:lnTo>
                  <a:pt x="422505" y="671034"/>
                </a:lnTo>
                <a:lnTo>
                  <a:pt x="619488" y="671034"/>
                </a:lnTo>
                <a:lnTo>
                  <a:pt x="619488" y="587234"/>
                </a:lnTo>
                <a:cubicBezTo>
                  <a:pt x="619488" y="548418"/>
                  <a:pt x="623575" y="522480"/>
                  <a:pt x="631749" y="509420"/>
                </a:cubicBezTo>
                <a:cubicBezTo>
                  <a:pt x="639922" y="496361"/>
                  <a:pt x="652364" y="489831"/>
                  <a:pt x="669074" y="489831"/>
                </a:cubicBezTo>
                <a:cubicBezTo>
                  <a:pt x="685784" y="489831"/>
                  <a:pt x="698226" y="495726"/>
                  <a:pt x="706400" y="507516"/>
                </a:cubicBezTo>
                <a:cubicBezTo>
                  <a:pt x="714573" y="519306"/>
                  <a:pt x="718660" y="537172"/>
                  <a:pt x="718660" y="561115"/>
                </a:cubicBezTo>
                <a:cubicBezTo>
                  <a:pt x="718660" y="592313"/>
                  <a:pt x="705147" y="635755"/>
                  <a:pt x="678121" y="691440"/>
                </a:cubicBezTo>
                <a:cubicBezTo>
                  <a:pt x="651094" y="747125"/>
                  <a:pt x="565935" y="892141"/>
                  <a:pt x="422641" y="1126490"/>
                </a:cubicBezTo>
                <a:lnTo>
                  <a:pt x="422505" y="1252189"/>
                </a:lnTo>
                <a:lnTo>
                  <a:pt x="906257" y="1252189"/>
                </a:lnTo>
                <a:lnTo>
                  <a:pt x="906257" y="1102003"/>
                </a:lnTo>
                <a:lnTo>
                  <a:pt x="665180" y="1102003"/>
                </a:lnTo>
                <a:cubicBezTo>
                  <a:pt x="788527" y="919530"/>
                  <a:pt x="862808" y="800180"/>
                  <a:pt x="888023" y="743950"/>
                </a:cubicBezTo>
                <a:cubicBezTo>
                  <a:pt x="913239" y="687721"/>
                  <a:pt x="925846" y="634394"/>
                  <a:pt x="925846" y="583969"/>
                </a:cubicBezTo>
                <a:cubicBezTo>
                  <a:pt x="925846" y="517583"/>
                  <a:pt x="903445" y="462714"/>
                  <a:pt x="858643" y="419363"/>
                </a:cubicBezTo>
                <a:cubicBezTo>
                  <a:pt x="813841" y="376012"/>
                  <a:pt x="747727" y="354337"/>
                  <a:pt x="660300" y="354337"/>
                </a:cubicBezTo>
                <a:close/>
                <a:moveTo>
                  <a:pt x="713793" y="0"/>
                </a:moveTo>
                <a:lnTo>
                  <a:pt x="1427586" y="356896"/>
                </a:lnTo>
                <a:lnTo>
                  <a:pt x="1427586" y="1299103"/>
                </a:lnTo>
                <a:lnTo>
                  <a:pt x="713793" y="1656000"/>
                </a:lnTo>
                <a:lnTo>
                  <a:pt x="0" y="1299103"/>
                </a:lnTo>
                <a:lnTo>
                  <a:pt x="0" y="356896"/>
                </a:lnTo>
                <a:lnTo>
                  <a:pt x="713793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 sz="1800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3458067" y="1547903"/>
            <a:ext cx="3168650" cy="1568450"/>
          </a:xfrm>
          <a:prstGeom prst="rect">
            <a:avLst/>
          </a:prstGeom>
          <a:noFill/>
        </p:spPr>
        <p:txBody>
          <a:bodyPr>
            <a:spAutoFit/>
          </a:bodyPr>
          <a:p>
            <a:pPr defTabSz="913130">
              <a:defRPr/>
            </a:pPr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cs typeface="Arial" panose="020B0604020202090204" pitchFamily="34" charset="0"/>
                <a:sym typeface="+mn-ea"/>
              </a:rPr>
              <a:t>PART TWO</a:t>
            </a:r>
            <a:endParaRPr lang="zh-CN" altLang="en-US" sz="4800" b="1" dirty="0">
              <a:ea typeface="+mn-ea"/>
              <a:sym typeface="微软雅黑" pitchFamily="34" charset="-122"/>
            </a:endParaRPr>
          </a:p>
          <a:p>
            <a:pPr defTabSz="913130">
              <a:defRPr/>
            </a:pPr>
            <a:r>
              <a:rPr lang="zh-CN" altLang="en-US" sz="4800" b="1" dirty="0">
                <a:ea typeface="+mn-ea"/>
                <a:sym typeface="微软雅黑" pitchFamily="34" charset="-122"/>
              </a:rPr>
              <a:t>模型加载</a:t>
            </a:r>
            <a:endParaRPr lang="zh-CN" altLang="en-US" sz="4800" baseline="-30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slow" advTm="32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0" grpId="2" bldLvl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step1</a:t>
            </a:r>
            <a:r>
              <a:rPr lang="zh-CN" altLang="en-US" sz="2400" dirty="0">
                <a:solidFill>
                  <a:schemeClr val="bg1"/>
                </a:solidFill>
              </a:rPr>
              <a:t>：搭建神经网络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78865"/>
            <a:ext cx="7517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</a:rPr>
              <a:t>我使用</a:t>
            </a:r>
            <a:r>
              <a:rPr lang="en-US" altLang="zh-CN" sz="2400" dirty="0">
                <a:solidFill>
                  <a:schemeClr val="bg1"/>
                </a:solidFill>
              </a:rPr>
              <a:t>sequential</a:t>
            </a:r>
            <a:r>
              <a:rPr lang="zh-CN" altLang="en-US" sz="2400" dirty="0">
                <a:solidFill>
                  <a:schemeClr val="bg1"/>
                </a:solidFill>
              </a:rPr>
              <a:t>函数，不带</a:t>
            </a:r>
            <a:r>
              <a:rPr lang="en-US" altLang="zh-CN" sz="2400" dirty="0">
                <a:solidFill>
                  <a:schemeClr val="bg1"/>
                </a:solidFill>
              </a:rPr>
              <a:t>res</a:t>
            </a:r>
            <a:r>
              <a:rPr lang="zh-CN" altLang="en-US" sz="2400" dirty="0">
                <a:solidFill>
                  <a:schemeClr val="bg1"/>
                </a:solidFill>
              </a:rPr>
              <a:t>的搭建了一个</a:t>
            </a:r>
            <a:r>
              <a:rPr lang="en-US" altLang="zh-CN" sz="2400" dirty="0">
                <a:solidFill>
                  <a:schemeClr val="bg1"/>
                </a:solidFill>
              </a:rPr>
              <a:t>3DCNN</a:t>
            </a:r>
            <a:r>
              <a:rPr lang="zh-CN" altLang="en-US" sz="2400" dirty="0">
                <a:solidFill>
                  <a:schemeClr val="bg1"/>
                </a:solidFill>
              </a:rPr>
              <a:t>，其中包含四个卷积层，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每一个卷积层后连一个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，在分别使用激活函数后进入池化层，获得最大的特征。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我有尝试过使用</a:t>
            </a:r>
            <a:r>
              <a:rPr lang="en-US" altLang="zh-CN" sz="2400" dirty="0">
                <a:solidFill>
                  <a:schemeClr val="bg1"/>
                </a:solidFill>
              </a:rPr>
              <a:t>50</a:t>
            </a:r>
            <a:r>
              <a:rPr lang="zh-CN" altLang="en-US" sz="2400" dirty="0">
                <a:solidFill>
                  <a:schemeClr val="bg1"/>
                </a:solidFill>
              </a:rPr>
              <a:t>层的</a:t>
            </a:r>
            <a:r>
              <a:rPr lang="en-US" altLang="zh-CN" sz="2400" dirty="0">
                <a:solidFill>
                  <a:schemeClr val="bg1"/>
                </a:solidFill>
              </a:rPr>
              <a:t>Resnet</a:t>
            </a:r>
            <a:r>
              <a:rPr lang="zh-CN" altLang="en-US" sz="2400" dirty="0">
                <a:solidFill>
                  <a:schemeClr val="bg1"/>
                </a:solidFill>
              </a:rPr>
              <a:t>，但是效果并没有提升。。。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203" y="496791"/>
            <a:ext cx="90487" cy="3667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7690" y="496570"/>
            <a:ext cx="6614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step2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forward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90295"/>
            <a:ext cx="7517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在经过四个卷积层以后，我的模型通过一个平均池化层和一个全连接层将数据降维输出，从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batch*100*100*100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降维到二维以后，最后通过</a:t>
            </a:r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sigmoid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输出概率值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					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2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8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2225</Words>
  <Application>WPS 文字</Application>
  <PresentationFormat>全屏显示(16:9)</PresentationFormat>
  <Paragraphs>92</Paragraphs>
  <Slides>17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Arial</vt:lpstr>
      <vt:lpstr>方正书宋_GBK</vt:lpstr>
      <vt:lpstr>Wingdings</vt:lpstr>
      <vt:lpstr>华文细黑</vt:lpstr>
      <vt:lpstr>Calibri</vt:lpstr>
      <vt:lpstr>宋体</vt:lpstr>
      <vt:lpstr>Calibri</vt:lpstr>
      <vt:lpstr>宋体</vt:lpstr>
      <vt:lpstr>Agency FB</vt:lpstr>
      <vt:lpstr>Arial Unicode MS</vt:lpstr>
      <vt:lpstr>微软雅黑</vt:lpstr>
      <vt:lpstr>等线</vt:lpstr>
      <vt:lpstr>Times New Roman</vt:lpstr>
      <vt:lpstr>FontAwesome</vt:lpstr>
      <vt:lpstr>Source Sans Pro Light</vt:lpstr>
      <vt:lpstr>FontAwesome</vt:lpstr>
      <vt:lpstr>华文细黑</vt:lpstr>
      <vt:lpstr>等线</vt:lpstr>
      <vt:lpstr>Helvetica Neue</vt:lpstr>
      <vt:lpstr>汉仪书宋二KW</vt:lpstr>
      <vt:lpstr>苹方-简</vt:lpstr>
      <vt:lpstr>黑体-简</vt:lpstr>
      <vt:lpstr>汉仪旗黑KW</vt:lpstr>
      <vt:lpstr>宋体</vt:lpstr>
      <vt:lpstr>华文细黑</vt:lpstr>
      <vt:lpstr>汉仪中等线KW</vt:lpstr>
      <vt:lpstr>Thonburi</vt:lpstr>
      <vt:lpstr>宋体-简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模糊iOS</dc:title>
  <dc:creator>第一PPT</dc:creator>
  <cp:keywords>www.1ppt.com</cp:keywords>
  <cp:lastModifiedBy>joy</cp:lastModifiedBy>
  <cp:revision>257</cp:revision>
  <dcterms:created xsi:type="dcterms:W3CDTF">2019-12-26T00:17:51Z</dcterms:created>
  <dcterms:modified xsi:type="dcterms:W3CDTF">2019-12-26T00:17:51Z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