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4" r:id="rId6"/>
    <p:sldId id="260" r:id="rId7"/>
    <p:sldId id="261"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6ED09-DDB9-4500-892A-490F66970824}" v="5" dt="2021-01-04T16:54:13.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023" autoAdjust="0"/>
    <p:restoredTop sz="94660"/>
  </p:normalViewPr>
  <p:slideViewPr>
    <p:cSldViewPr>
      <p:cViewPr>
        <p:scale>
          <a:sx n="150" d="100"/>
          <a:sy n="150" d="100"/>
        </p:scale>
        <p:origin x="1254" y="-8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297834D2-4794-4A93-9733-2E45FC1E54B1}"/>
    <pc:docChg chg="modSld">
      <pc:chgData name="Abhiroop Mukherjee" userId="5fbc6062963ca2c0" providerId="LiveId" clId="{297834D2-4794-4A93-9733-2E45FC1E54B1}" dt="2020-12-06T19:02:01.602" v="3" actId="1076"/>
      <pc:docMkLst>
        <pc:docMk/>
      </pc:docMkLst>
      <pc:sldChg chg="modSp mod">
        <pc:chgData name="Abhiroop Mukherjee" userId="5fbc6062963ca2c0" providerId="LiveId" clId="{297834D2-4794-4A93-9733-2E45FC1E54B1}" dt="2020-12-06T19:02:01.602" v="3" actId="1076"/>
        <pc:sldMkLst>
          <pc:docMk/>
          <pc:sldMk cId="2714489422" sldId="265"/>
        </pc:sldMkLst>
        <pc:spChg chg="mod">
          <ac:chgData name="Abhiroop Mukherjee" userId="5fbc6062963ca2c0" providerId="LiveId" clId="{297834D2-4794-4A93-9733-2E45FC1E54B1}" dt="2020-12-06T19:01:59.033" v="2" actId="1076"/>
          <ac:spMkLst>
            <pc:docMk/>
            <pc:sldMk cId="2714489422" sldId="265"/>
            <ac:spMk id="3" creationId="{C5B0C342-DF1A-49F0-8219-1F94BDAC5A36}"/>
          </ac:spMkLst>
        </pc:spChg>
        <pc:spChg chg="mod">
          <ac:chgData name="Abhiroop Mukherjee" userId="5fbc6062963ca2c0" providerId="LiveId" clId="{297834D2-4794-4A93-9733-2E45FC1E54B1}" dt="2020-12-06T19:02:01.602" v="3" actId="1076"/>
          <ac:spMkLst>
            <pc:docMk/>
            <pc:sldMk cId="2714489422" sldId="265"/>
            <ac:spMk id="6" creationId="{EC40D8A0-8B2C-47C2-99DC-7C64081A91A5}"/>
          </ac:spMkLst>
        </pc:spChg>
      </pc:sldChg>
      <pc:sldChg chg="modSp mod">
        <pc:chgData name="Abhiroop Mukherjee" userId="5fbc6062963ca2c0" providerId="LiveId" clId="{297834D2-4794-4A93-9733-2E45FC1E54B1}" dt="2020-12-06T19:01:44.581" v="1" actId="1076"/>
        <pc:sldMkLst>
          <pc:docMk/>
          <pc:sldMk cId="2644931824" sldId="266"/>
        </pc:sldMkLst>
        <pc:spChg chg="mod">
          <ac:chgData name="Abhiroop Mukherjee" userId="5fbc6062963ca2c0" providerId="LiveId" clId="{297834D2-4794-4A93-9733-2E45FC1E54B1}" dt="2020-12-06T19:01:41.482" v="0" actId="1076"/>
          <ac:spMkLst>
            <pc:docMk/>
            <pc:sldMk cId="2644931824" sldId="266"/>
            <ac:spMk id="6" creationId="{2391527E-8BFA-44A8-BD03-D07AC70606F0}"/>
          </ac:spMkLst>
        </pc:spChg>
        <pc:spChg chg="mod">
          <ac:chgData name="Abhiroop Mukherjee" userId="5fbc6062963ca2c0" providerId="LiveId" clId="{297834D2-4794-4A93-9733-2E45FC1E54B1}" dt="2020-12-06T19:01:44.581" v="1" actId="1076"/>
          <ac:spMkLst>
            <pc:docMk/>
            <pc:sldMk cId="2644931824" sldId="266"/>
            <ac:spMk id="7" creationId="{807A67A5-FC54-4657-A02E-094047358E1D}"/>
          </ac:spMkLst>
        </pc:spChg>
      </pc:sldChg>
    </pc:docChg>
  </pc:docChgLst>
  <pc:docChgLst>
    <pc:chgData name="Abhiroop Mukherjee" userId="5fbc6062963ca2c0" providerId="LiveId" clId="{5B8C5EEE-F031-4E76-9EF1-68CAA475ACCE}"/>
    <pc:docChg chg="undo custSel modSld">
      <pc:chgData name="Abhiroop Mukherjee" userId="5fbc6062963ca2c0" providerId="LiveId" clId="{5B8C5EEE-F031-4E76-9EF1-68CAA475ACCE}" dt="2020-12-06T19:00:47.385" v="188" actId="1076"/>
      <pc:docMkLst>
        <pc:docMk/>
      </pc:docMkLst>
      <pc:sldChg chg="addSp modSp mod">
        <pc:chgData name="Abhiroop Mukherjee" userId="5fbc6062963ca2c0" providerId="LiveId" clId="{5B8C5EEE-F031-4E76-9EF1-68CAA475ACCE}" dt="2020-12-06T18:39:51.105" v="3"/>
        <pc:sldMkLst>
          <pc:docMk/>
          <pc:sldMk cId="772137194" sldId="257"/>
        </pc:sldMkLst>
        <pc:graphicFrameChg chg="add mod">
          <ac:chgData name="Abhiroop Mukherjee" userId="5fbc6062963ca2c0" providerId="LiveId" clId="{5B8C5EEE-F031-4E76-9EF1-68CAA475ACCE}" dt="2020-12-06T18:39:51.105" v="3"/>
          <ac:graphicFrameMkLst>
            <pc:docMk/>
            <pc:sldMk cId="772137194" sldId="257"/>
            <ac:graphicFrameMk id="6" creationId="{F4027340-EEF8-4008-96EA-50D1606BA0C1}"/>
          </ac:graphicFrameMkLst>
        </pc:graphicFrameChg>
      </pc:sldChg>
      <pc:sldChg chg="addSp modSp mod">
        <pc:chgData name="Abhiroop Mukherjee" userId="5fbc6062963ca2c0" providerId="LiveId" clId="{5B8C5EEE-F031-4E76-9EF1-68CAA475ACCE}" dt="2020-12-06T19:00:04.026" v="183"/>
        <pc:sldMkLst>
          <pc:docMk/>
          <pc:sldMk cId="2714489422" sldId="265"/>
        </pc:sldMkLst>
        <pc:spChg chg="mod">
          <ac:chgData name="Abhiroop Mukherjee" userId="5fbc6062963ca2c0" providerId="LiveId" clId="{5B8C5EEE-F031-4E76-9EF1-68CAA475ACCE}" dt="2020-12-06T18:47:59.147" v="44" actId="1076"/>
          <ac:spMkLst>
            <pc:docMk/>
            <pc:sldMk cId="2714489422" sldId="265"/>
            <ac:spMk id="2" creationId="{00000000-0000-0000-0000-000000000000}"/>
          </ac:spMkLst>
        </pc:spChg>
        <pc:spChg chg="add mod">
          <ac:chgData name="Abhiroop Mukherjee" userId="5fbc6062963ca2c0" providerId="LiveId" clId="{5B8C5EEE-F031-4E76-9EF1-68CAA475ACCE}" dt="2020-12-06T18:56:01.257" v="108" actId="122"/>
          <ac:spMkLst>
            <pc:docMk/>
            <pc:sldMk cId="2714489422" sldId="265"/>
            <ac:spMk id="3" creationId="{C5B0C342-DF1A-49F0-8219-1F94BDAC5A36}"/>
          </ac:spMkLst>
        </pc:spChg>
        <pc:spChg chg="add mod">
          <ac:chgData name="Abhiroop Mukherjee" userId="5fbc6062963ca2c0" providerId="LiveId" clId="{5B8C5EEE-F031-4E76-9EF1-68CAA475ACCE}" dt="2020-12-06T18:56:28.213" v="152" actId="20577"/>
          <ac:spMkLst>
            <pc:docMk/>
            <pc:sldMk cId="2714489422" sldId="265"/>
            <ac:spMk id="6" creationId="{EC40D8A0-8B2C-47C2-99DC-7C64081A91A5}"/>
          </ac:spMkLst>
        </pc:spChg>
        <pc:graphicFrameChg chg="add mod">
          <ac:chgData name="Abhiroop Mukherjee" userId="5fbc6062963ca2c0" providerId="LiveId" clId="{5B8C5EEE-F031-4E76-9EF1-68CAA475ACCE}" dt="2020-12-06T19:00:04.026" v="183"/>
          <ac:graphicFrameMkLst>
            <pc:docMk/>
            <pc:sldMk cId="2714489422" sldId="265"/>
            <ac:graphicFrameMk id="4" creationId="{F4027340-EEF8-4008-96EA-50D1606BA0C1}"/>
          </ac:graphicFrameMkLst>
        </pc:graphicFrameChg>
        <pc:picChg chg="mod">
          <ac:chgData name="Abhiroop Mukherjee" userId="5fbc6062963ca2c0" providerId="LiveId" clId="{5B8C5EEE-F031-4E76-9EF1-68CAA475ACCE}" dt="2020-12-06T18:54:19.079" v="69" actId="1076"/>
          <ac:picMkLst>
            <pc:docMk/>
            <pc:sldMk cId="2714489422" sldId="265"/>
            <ac:picMk id="8194" creationId="{00000000-0000-0000-0000-000000000000}"/>
          </ac:picMkLst>
        </pc:picChg>
      </pc:sldChg>
      <pc:sldChg chg="addSp delSp modSp mod">
        <pc:chgData name="Abhiroop Mukherjee" userId="5fbc6062963ca2c0" providerId="LiveId" clId="{5B8C5EEE-F031-4E76-9EF1-68CAA475ACCE}" dt="2020-12-06T19:00:47.385" v="188" actId="1076"/>
        <pc:sldMkLst>
          <pc:docMk/>
          <pc:sldMk cId="2644931824" sldId="266"/>
        </pc:sldMkLst>
        <pc:spChg chg="add del mod">
          <ac:chgData name="Abhiroop Mukherjee" userId="5fbc6062963ca2c0" providerId="LiveId" clId="{5B8C5EEE-F031-4E76-9EF1-68CAA475ACCE}" dt="2020-12-06T18:58:36.646" v="175" actId="478"/>
          <ac:spMkLst>
            <pc:docMk/>
            <pc:sldMk cId="2644931824" sldId="266"/>
            <ac:spMk id="3" creationId="{814D0C63-56D7-4163-B5E1-379782D7597C}"/>
          </ac:spMkLst>
        </pc:spChg>
        <pc:spChg chg="add mod">
          <ac:chgData name="Abhiroop Mukherjee" userId="5fbc6062963ca2c0" providerId="LiveId" clId="{5B8C5EEE-F031-4E76-9EF1-68CAA475ACCE}" dt="2020-12-06T19:00:47.385" v="188" actId="1076"/>
          <ac:spMkLst>
            <pc:docMk/>
            <pc:sldMk cId="2644931824" sldId="266"/>
            <ac:spMk id="6" creationId="{2391527E-8BFA-44A8-BD03-D07AC70606F0}"/>
          </ac:spMkLst>
        </pc:spChg>
        <pc:spChg chg="add mod">
          <ac:chgData name="Abhiroop Mukherjee" userId="5fbc6062963ca2c0" providerId="LiveId" clId="{5B8C5EEE-F031-4E76-9EF1-68CAA475ACCE}" dt="2020-12-06T19:00:43.605" v="187" actId="1076"/>
          <ac:spMkLst>
            <pc:docMk/>
            <pc:sldMk cId="2644931824" sldId="266"/>
            <ac:spMk id="7" creationId="{807A67A5-FC54-4657-A02E-094047358E1D}"/>
          </ac:spMkLst>
        </pc:spChg>
        <pc:graphicFrameChg chg="add mod">
          <ac:chgData name="Abhiroop Mukherjee" userId="5fbc6062963ca2c0" providerId="LiveId" clId="{5B8C5EEE-F031-4E76-9EF1-68CAA475ACCE}" dt="2020-12-06T19:00:28.188" v="184"/>
          <ac:graphicFrameMkLst>
            <pc:docMk/>
            <pc:sldMk cId="2644931824" sldId="266"/>
            <ac:graphicFrameMk id="4" creationId="{4F4641E0-6BBE-4A38-9214-AC8BB88875E4}"/>
          </ac:graphicFrameMkLst>
        </pc:graphicFrameChg>
        <pc:picChg chg="add del mod">
          <ac:chgData name="Abhiroop Mukherjee" userId="5fbc6062963ca2c0" providerId="LiveId" clId="{5B8C5EEE-F031-4E76-9EF1-68CAA475ACCE}" dt="2020-12-06T18:59:12.808" v="176" actId="14826"/>
          <ac:picMkLst>
            <pc:docMk/>
            <pc:sldMk cId="2644931824" sldId="266"/>
            <ac:picMk id="9218" creationId="{00000000-0000-0000-0000-000000000000}"/>
          </ac:picMkLst>
        </pc:picChg>
      </pc:sldChg>
    </pc:docChg>
  </pc:docChgLst>
  <pc:docChgLst>
    <pc:chgData name="Abhiroop Mukherjee" userId="5fbc6062963ca2c0" providerId="LiveId" clId="{B106ED09-DDB9-4500-892A-490F66970824}"/>
    <pc:docChg chg="modSld">
      <pc:chgData name="Abhiroop Mukherjee" userId="5fbc6062963ca2c0" providerId="LiveId" clId="{B106ED09-DDB9-4500-892A-490F66970824}" dt="2021-01-04T16:54:13.676" v="4"/>
      <pc:docMkLst>
        <pc:docMk/>
      </pc:docMkLst>
      <pc:sldChg chg="addSp delSp modSp">
        <pc:chgData name="Abhiroop Mukherjee" userId="5fbc6062963ca2c0" providerId="LiveId" clId="{B106ED09-DDB9-4500-892A-490F66970824}" dt="2021-01-04T16:54:13.676" v="4"/>
        <pc:sldMkLst>
          <pc:docMk/>
          <pc:sldMk cId="2714489422" sldId="265"/>
        </pc:sldMkLst>
        <pc:spChg chg="add del mod">
          <ac:chgData name="Abhiroop Mukherjee" userId="5fbc6062963ca2c0" providerId="LiveId" clId="{B106ED09-DDB9-4500-892A-490F66970824}" dt="2021-01-04T16:50:46.906" v="3" actId="21"/>
          <ac:spMkLst>
            <pc:docMk/>
            <pc:sldMk cId="2714489422" sldId="265"/>
            <ac:spMk id="5" creationId="{3AB7D386-FE4E-4C6D-8612-D960C1B617C1}"/>
          </ac:spMkLst>
        </pc:spChg>
        <pc:graphicFrameChg chg="mod">
          <ac:chgData name="Abhiroop Mukherjee" userId="5fbc6062963ca2c0" providerId="LiveId" clId="{B106ED09-DDB9-4500-892A-490F66970824}" dt="2021-01-04T16:54:13.676" v="4"/>
          <ac:graphicFrameMkLst>
            <pc:docMk/>
            <pc:sldMk cId="2714489422" sldId="265"/>
            <ac:graphicFrameMk id="4" creationId="{F4027340-EEF8-4008-96EA-50D1606BA0C1}"/>
          </ac:graphicFrameMkLst>
        </pc:graphicFrameChg>
        <pc:picChg chg="add del mod">
          <ac:chgData name="Abhiroop Mukherjee" userId="5fbc6062963ca2c0" providerId="LiveId" clId="{B106ED09-DDB9-4500-892A-490F66970824}" dt="2021-01-04T16:50:14.991" v="1"/>
          <ac:picMkLst>
            <pc:docMk/>
            <pc:sldMk cId="2714489422" sldId="265"/>
            <ac:picMk id="7" creationId="{53B1C085-8213-40A8-8A3F-7A03371FF969}"/>
          </ac:picMkLst>
        </pc:picChg>
        <pc:picChg chg="add del">
          <ac:chgData name="Abhiroop Mukherjee" userId="5fbc6062963ca2c0" providerId="LiveId" clId="{B106ED09-DDB9-4500-892A-490F66970824}" dt="2021-01-04T16:50:46.906" v="3" actId="21"/>
          <ac:picMkLst>
            <pc:docMk/>
            <pc:sldMk cId="2714489422" sldId="265"/>
            <ac:picMk id="8194"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fbc6062963ca2c0/Desktop/Shared%20Folder/Signal%20And%20Systems%20Lab/Exercise%202/B/Magnitude%20vs%20Frequenc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fbc6062963ca2c0/Desktop/Shared%20Folder/Signal%20And%20Systems%20Lab/Exercise%202/B/Phase%20vs%20Frequenc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Magnitude vs Frequency</a:t>
            </a:r>
          </a:p>
        </c:rich>
      </c:tx>
      <c:layout>
        <c:manualLayout>
          <c:xMode val="edge"/>
          <c:yMode val="edge"/>
          <c:x val="0.31632618421586312"/>
          <c:y val="2.16436497647862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545961195568437"/>
          <c:y val="0.15685437534932939"/>
          <c:w val="0.72786311539155035"/>
          <c:h val="0.70592004468888236"/>
        </c:manualLayout>
      </c:layout>
      <c:scatterChart>
        <c:scatterStyle val="lineMarker"/>
        <c:varyColors val="0"/>
        <c:ser>
          <c:idx val="0"/>
          <c:order val="0"/>
          <c:tx>
            <c:strRef>
              <c:f>'[Magnitude vs Frequency.xlsx]Sheet1'!$B$1</c:f>
              <c:strCache>
                <c:ptCount val="1"/>
                <c:pt idx="0">
                  <c:v>Magnitude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'[Magnitude vs Frequency.xlsx]Sheet1'!$A$2:$A$82</c:f>
              <c:numCache>
                <c:formatCode>General</c:formatCode>
                <c:ptCount val="81"/>
                <c:pt idx="0">
                  <c:v>1</c:v>
                </c:pt>
                <c:pt idx="1">
                  <c:v>1.2589254117941673</c:v>
                </c:pt>
                <c:pt idx="2">
                  <c:v>1.5848931924611136</c:v>
                </c:pt>
                <c:pt idx="3">
                  <c:v>1.99526231496888</c:v>
                </c:pt>
                <c:pt idx="4">
                  <c:v>2.5118864315095806</c:v>
                </c:pt>
                <c:pt idx="5">
                  <c:v>3.16227766016838</c:v>
                </c:pt>
                <c:pt idx="6">
                  <c:v>3.9810717055349736</c:v>
                </c:pt>
                <c:pt idx="7">
                  <c:v>5.0118723362727247</c:v>
                </c:pt>
                <c:pt idx="8">
                  <c:v>6.3095734448019352</c:v>
                </c:pt>
                <c:pt idx="9">
                  <c:v>7.9432823472428185</c:v>
                </c:pt>
                <c:pt idx="10">
                  <c:v>10.000000000000005</c:v>
                </c:pt>
                <c:pt idx="11">
                  <c:v>12.58925411794168</c:v>
                </c:pt>
                <c:pt idx="12">
                  <c:v>15.848931924611145</c:v>
                </c:pt>
                <c:pt idx="13">
                  <c:v>19.952623149688812</c:v>
                </c:pt>
                <c:pt idx="14">
                  <c:v>25.118864315095824</c:v>
                </c:pt>
                <c:pt idx="15">
                  <c:v>31.622776601683825</c:v>
                </c:pt>
                <c:pt idx="16">
                  <c:v>39.81071705534977</c:v>
                </c:pt>
                <c:pt idx="17">
                  <c:v>50.118723362727287</c:v>
                </c:pt>
                <c:pt idx="18">
                  <c:v>63.0957344480194</c:v>
                </c:pt>
                <c:pt idx="19">
                  <c:v>79.432823472428254</c:v>
                </c:pt>
                <c:pt idx="20">
                  <c:v>100.00000000000014</c:v>
                </c:pt>
                <c:pt idx="21">
                  <c:v>125.89254117941691</c:v>
                </c:pt>
                <c:pt idx="22">
                  <c:v>158.48931924611159</c:v>
                </c:pt>
                <c:pt idx="23">
                  <c:v>199.52623149688827</c:v>
                </c:pt>
                <c:pt idx="24">
                  <c:v>251.18864315095843</c:v>
                </c:pt>
                <c:pt idx="25">
                  <c:v>316.22776601683847</c:v>
                </c:pt>
                <c:pt idx="26">
                  <c:v>398.10717055349795</c:v>
                </c:pt>
                <c:pt idx="27">
                  <c:v>501.1872336272732</c:v>
                </c:pt>
                <c:pt idx="28">
                  <c:v>630.95734448019448</c:v>
                </c:pt>
                <c:pt idx="29">
                  <c:v>794.32823472428311</c:v>
                </c:pt>
                <c:pt idx="30">
                  <c:v>1000.000000000002</c:v>
                </c:pt>
                <c:pt idx="31">
                  <c:v>1258.9254117941698</c:v>
                </c:pt>
                <c:pt idx="32">
                  <c:v>1584.8931924611168</c:v>
                </c:pt>
                <c:pt idx="33">
                  <c:v>1995.2623149688839</c:v>
                </c:pt>
                <c:pt idx="34">
                  <c:v>2511.8864315095857</c:v>
                </c:pt>
                <c:pt idx="35">
                  <c:v>3162.2776601683863</c:v>
                </c:pt>
                <c:pt idx="36">
                  <c:v>3981.0717055349814</c:v>
                </c:pt>
                <c:pt idx="37">
                  <c:v>5011.8723362727342</c:v>
                </c:pt>
                <c:pt idx="38">
                  <c:v>6309.5734448019475</c:v>
                </c:pt>
                <c:pt idx="39">
                  <c:v>7943.2823472428345</c:v>
                </c:pt>
                <c:pt idx="40">
                  <c:v>10000.000000000025</c:v>
                </c:pt>
                <c:pt idx="41">
                  <c:v>12589.254117941706</c:v>
                </c:pt>
                <c:pt idx="42">
                  <c:v>15848.931924611177</c:v>
                </c:pt>
                <c:pt idx="43">
                  <c:v>19952.62314968885</c:v>
                </c:pt>
                <c:pt idx="44">
                  <c:v>25118.864315095871</c:v>
                </c:pt>
                <c:pt idx="45">
                  <c:v>31622.776601683883</c:v>
                </c:pt>
                <c:pt idx="46">
                  <c:v>39810.717055349844</c:v>
                </c:pt>
                <c:pt idx="47">
                  <c:v>50118.723362727382</c:v>
                </c:pt>
                <c:pt idx="48">
                  <c:v>63095.734448019524</c:v>
                </c:pt>
                <c:pt idx="49">
                  <c:v>79432.823472428412</c:v>
                </c:pt>
                <c:pt idx="50">
                  <c:v>100000.00000000033</c:v>
                </c:pt>
                <c:pt idx="51">
                  <c:v>125892.54117941715</c:v>
                </c:pt>
                <c:pt idx="52">
                  <c:v>158489.3192461119</c:v>
                </c:pt>
                <c:pt idx="53">
                  <c:v>199526.23149688868</c:v>
                </c:pt>
                <c:pt idx="54">
                  <c:v>251188.64315095893</c:v>
                </c:pt>
                <c:pt idx="55">
                  <c:v>316227.76601683913</c:v>
                </c:pt>
                <c:pt idx="56">
                  <c:v>398107.17055349879</c:v>
                </c:pt>
                <c:pt idx="57">
                  <c:v>501187.23362727423</c:v>
                </c:pt>
                <c:pt idx="58">
                  <c:v>630957.34448019578</c:v>
                </c:pt>
                <c:pt idx="59">
                  <c:v>794328.23472428473</c:v>
                </c:pt>
                <c:pt idx="60">
                  <c:v>1000000.0000000041</c:v>
                </c:pt>
                <c:pt idx="61">
                  <c:v>1258925.4117941724</c:v>
                </c:pt>
                <c:pt idx="62">
                  <c:v>1584893.19246112</c:v>
                </c:pt>
                <c:pt idx="63">
                  <c:v>1995262.3149688879</c:v>
                </c:pt>
                <c:pt idx="64">
                  <c:v>2511886.4315095907</c:v>
                </c:pt>
                <c:pt idx="65">
                  <c:v>3162277.660168393</c:v>
                </c:pt>
                <c:pt idx="66">
                  <c:v>3981071.7055349899</c:v>
                </c:pt>
                <c:pt idx="67">
                  <c:v>5011872.3362727454</c:v>
                </c:pt>
                <c:pt idx="68">
                  <c:v>6309573.4448019611</c:v>
                </c:pt>
                <c:pt idx="69">
                  <c:v>7943282.3472428517</c:v>
                </c:pt>
                <c:pt idx="70">
                  <c:v>10000000.000000047</c:v>
                </c:pt>
                <c:pt idx="71">
                  <c:v>12589254.117941732</c:v>
                </c:pt>
                <c:pt idx="72">
                  <c:v>15848931.924611211</c:v>
                </c:pt>
                <c:pt idx="73">
                  <c:v>19952623.149688892</c:v>
                </c:pt>
                <c:pt idx="74">
                  <c:v>25118864.315095924</c:v>
                </c:pt>
                <c:pt idx="75">
                  <c:v>31622776.601683948</c:v>
                </c:pt>
                <c:pt idx="76">
                  <c:v>39810717.055349924</c:v>
                </c:pt>
                <c:pt idx="77">
                  <c:v>50118723.362727478</c:v>
                </c:pt>
                <c:pt idx="78">
                  <c:v>63095734.448019646</c:v>
                </c:pt>
                <c:pt idx="79">
                  <c:v>79432823.47242856</c:v>
                </c:pt>
                <c:pt idx="80">
                  <c:v>100000000.00000052</c:v>
                </c:pt>
              </c:numCache>
            </c:numRef>
          </c:xVal>
          <c:yVal>
            <c:numRef>
              <c:f>'[Magnitude vs Frequency.xlsx]Sheet1'!$B$2:$B$82</c:f>
              <c:numCache>
                <c:formatCode>General</c:formatCode>
                <c:ptCount val="81"/>
                <c:pt idx="0">
                  <c:v>0.99998025987571193</c:v>
                </c:pt>
                <c:pt idx="1">
                  <c:v>0.99996871543047661</c:v>
                </c:pt>
                <c:pt idx="2">
                  <c:v>0.99995041953679331</c:v>
                </c:pt>
                <c:pt idx="3">
                  <c:v>0.99992142455642941</c:v>
                </c:pt>
                <c:pt idx="4">
                  <c:v>0.99987547577554403</c:v>
                </c:pt>
                <c:pt idx="5">
                  <c:v>0.9998026648390006</c:v>
                </c:pt>
                <c:pt idx="6">
                  <c:v>0.99968729985653781</c:v>
                </c:pt>
                <c:pt idx="7">
                  <c:v>0.99950454045580428</c:v>
                </c:pt>
                <c:pt idx="8">
                  <c:v>0.99921509153312349</c:v>
                </c:pt>
                <c:pt idx="9">
                  <c:v>0.99875686056432966</c:v>
                </c:pt>
                <c:pt idx="10">
                  <c:v>0.99803190301150246</c:v>
                </c:pt>
                <c:pt idx="11">
                  <c:v>0.99688614945089626</c:v>
                </c:pt>
                <c:pt idx="12">
                  <c:v>0.99507830791353946</c:v>
                </c:pt>
                <c:pt idx="13">
                  <c:v>0.99223311102889122</c:v>
                </c:pt>
                <c:pt idx="14">
                  <c:v>0.98777334848604426</c:v>
                </c:pt>
                <c:pt idx="15">
                  <c:v>0.98082665795717472</c:v>
                </c:pt>
                <c:pt idx="16">
                  <c:v>0.97011096481949621</c:v>
                </c:pt>
                <c:pt idx="17">
                  <c:v>0.95382454564652963</c:v>
                </c:pt>
                <c:pt idx="18">
                  <c:v>0.92961278917371881</c:v>
                </c:pt>
                <c:pt idx="19">
                  <c:v>0.89475223175067709</c:v>
                </c:pt>
                <c:pt idx="20">
                  <c:v>0.84673301499430809</c:v>
                </c:pt>
                <c:pt idx="21">
                  <c:v>0.78429786325419615</c:v>
                </c:pt>
                <c:pt idx="22">
                  <c:v>0.7085869677342882</c:v>
                </c:pt>
                <c:pt idx="23">
                  <c:v>0.62358100479831624</c:v>
                </c:pt>
                <c:pt idx="24">
                  <c:v>0.53521720639861303</c:v>
                </c:pt>
                <c:pt idx="25">
                  <c:v>0.4495645923126107</c:v>
                </c:pt>
                <c:pt idx="26">
                  <c:v>0.37121387889276419</c:v>
                </c:pt>
                <c:pt idx="27">
                  <c:v>0.30266185569927184</c:v>
                </c:pt>
                <c:pt idx="28">
                  <c:v>0.24458256219030972</c:v>
                </c:pt>
                <c:pt idx="29">
                  <c:v>0.19645949293649417</c:v>
                </c:pt>
                <c:pt idx="30">
                  <c:v>0.15717672543344161</c:v>
                </c:pt>
                <c:pt idx="31">
                  <c:v>0.12542296197630129</c:v>
                </c:pt>
                <c:pt idx="32">
                  <c:v>9.9917451541119542E-2</c:v>
                </c:pt>
                <c:pt idx="33">
                  <c:v>7.9513865979805726E-2</c:v>
                </c:pt>
                <c:pt idx="34">
                  <c:v>6.3233922331446674E-2</c:v>
                </c:pt>
                <c:pt idx="35">
                  <c:v>5.0265590241525021E-2</c:v>
                </c:pt>
                <c:pt idx="36">
                  <c:v>3.9946005415772833E-2</c:v>
                </c:pt>
                <c:pt idx="37">
                  <c:v>3.173958667048616E-2</c:v>
                </c:pt>
                <c:pt idx="38">
                  <c:v>2.5216337676895597E-2</c:v>
                </c:pt>
                <c:pt idx="39">
                  <c:v>2.0032399540693507E-2</c:v>
                </c:pt>
                <c:pt idx="40">
                  <c:v>1.5913478967164243E-2</c:v>
                </c:pt>
                <c:pt idx="41">
                  <c:v>1.2641116363717824E-2</c:v>
                </c:pt>
                <c:pt idx="42">
                  <c:v>1.0041491734996714E-2</c:v>
                </c:pt>
                <c:pt idx="43">
                  <c:v>7.9763888105208909E-3</c:v>
                </c:pt>
                <c:pt idx="44">
                  <c:v>6.3359452262459343E-3</c:v>
                </c:pt>
                <c:pt idx="45">
                  <c:v>5.0328574677094779E-3</c:v>
                </c:pt>
                <c:pt idx="46">
                  <c:v>3.9977594729621599E-3</c:v>
                </c:pt>
                <c:pt idx="47">
                  <c:v>3.1755425898096555E-3</c:v>
                </c:pt>
                <c:pt idx="48">
                  <c:v>2.5224278332070171E-3</c:v>
                </c:pt>
                <c:pt idx="49">
                  <c:v>2.0036380003296459E-3</c:v>
                </c:pt>
                <c:pt idx="50">
                  <c:v>1.5915474148039837E-3</c:v>
                </c:pt>
                <c:pt idx="51">
                  <c:v>1.2642116393698556E-3</c:v>
                </c:pt>
                <c:pt idx="52">
                  <c:v>1.0041992959647153E-3</c:v>
                </c:pt>
                <c:pt idx="53">
                  <c:v>7.9766400249980474E-4</c:v>
                </c:pt>
                <c:pt idx="54">
                  <c:v>6.3360711339741636E-4</c:v>
                </c:pt>
                <c:pt idx="55">
                  <c:v>5.0329205717636566E-4</c:v>
                </c:pt>
                <c:pt idx="56">
                  <c:v>3.9977911001324538E-4</c:v>
                </c:pt>
                <c:pt idx="57">
                  <c:v>3.1755584410144604E-4</c:v>
                </c:pt>
                <c:pt idx="58">
                  <c:v>2.5224357776508987E-4</c:v>
                </c:pt>
                <c:pt idx="59">
                  <c:v>2.0036419819905785E-4</c:v>
                </c:pt>
                <c:pt idx="60">
                  <c:v>1.5915494103638507E-4</c:v>
                </c:pt>
                <c:pt idx="61">
                  <c:v>1.2642126395196932E-4</c:v>
                </c:pt>
                <c:pt idx="62">
                  <c:v>1.0041997972272697E-4</c:v>
                </c:pt>
                <c:pt idx="63">
                  <c:v>7.9766425372626806E-5</c:v>
                </c:pt>
                <c:pt idx="64">
                  <c:v>6.3360723930893493E-5</c:v>
                </c:pt>
                <c:pt idx="65">
                  <c:v>5.0329212028161818E-5</c:v>
                </c:pt>
                <c:pt idx="66">
                  <c:v>3.9977914164079451E-5</c:v>
                </c:pt>
                <c:pt idx="67">
                  <c:v>3.1755585995277066E-5</c:v>
                </c:pt>
                <c:pt idx="68">
                  <c:v>2.5224358570957148E-5</c:v>
                </c:pt>
                <c:pt idx="69">
                  <c:v>2.0036420218073072E-5</c:v>
                </c:pt>
                <c:pt idx="70">
                  <c:v>1.5915494303194865E-5</c:v>
                </c:pt>
                <c:pt idx="71">
                  <c:v>1.2642126495212024E-5</c:v>
                </c:pt>
                <c:pt idx="72">
                  <c:v>1.0041998022398981E-5</c:v>
                </c:pt>
                <c:pt idx="73">
                  <c:v>7.9766425623853339E-6</c:v>
                </c:pt>
                <c:pt idx="74">
                  <c:v>6.3360724056805011E-6</c:v>
                </c:pt>
                <c:pt idx="75">
                  <c:v>5.0329212091267067E-6</c:v>
                </c:pt>
                <c:pt idx="76">
                  <c:v>3.9977914195706982E-6</c:v>
                </c:pt>
                <c:pt idx="77">
                  <c:v>3.1755586011128369E-6</c:v>
                </c:pt>
                <c:pt idx="78">
                  <c:v>2.5224358578901623E-6</c:v>
                </c:pt>
                <c:pt idx="79">
                  <c:v>2.0036420222054732E-6</c:v>
                </c:pt>
                <c:pt idx="80">
                  <c:v>1.5915494305190422E-6</c:v>
                </c:pt>
              </c:numCache>
            </c:numRef>
          </c:yVal>
          <c:smooth val="0"/>
          <c:extLst>
            <c:ext xmlns:c16="http://schemas.microsoft.com/office/drawing/2014/chart" uri="{C3380CC4-5D6E-409C-BE32-E72D297353CC}">
              <c16:uniqueId val="{00000000-BE2B-4925-A97A-7342F257D2FD}"/>
            </c:ext>
          </c:extLst>
        </c:ser>
        <c:dLbls>
          <c:showLegendKey val="0"/>
          <c:showVal val="0"/>
          <c:showCatName val="0"/>
          <c:showSerName val="0"/>
          <c:showPercent val="0"/>
          <c:showBubbleSize val="0"/>
        </c:dLbls>
        <c:axId val="1662441647"/>
        <c:axId val="1615221695"/>
      </c:scatterChart>
      <c:valAx>
        <c:axId val="1662441647"/>
        <c:scaling>
          <c:orientation val="minMax"/>
          <c:max val="10000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Fr</a:t>
                </a:r>
                <a:r>
                  <a:rPr lang="en-IN" b="1" dirty="0"/>
                  <a:t>eq</a:t>
                </a:r>
                <a:r>
                  <a:rPr lang="en-IN" dirty="0"/>
                  <a:t>uency</a:t>
                </a:r>
              </a:p>
            </c:rich>
          </c:tx>
          <c:layout>
            <c:manualLayout>
              <c:xMode val="edge"/>
              <c:yMode val="edge"/>
              <c:x val="0.2318790626178148"/>
              <c:y val="0.9381647921496193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ctr"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615221695"/>
        <c:crosses val="autoZero"/>
        <c:crossBetween val="midCat"/>
        <c:dispUnits>
          <c:builtInUnit val="hundredMillions"/>
          <c:dispUnitsLbl>
            <c:layout>
              <c:manualLayout>
                <c:xMode val="edge"/>
                <c:yMode val="edge"/>
                <c:x val="0.81281724617119044"/>
                <c:y val="0.93178499920852909"/>
              </c:manualLayout>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1615221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Magnitude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662441647"/>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Phase vs Frequency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30076807623334"/>
          <c:y val="0.13918163939231337"/>
          <c:w val="0.75511054279483525"/>
          <c:h val="0.68967130129749177"/>
        </c:manualLayout>
      </c:layout>
      <c:scatterChart>
        <c:scatterStyle val="lineMarker"/>
        <c:varyColors val="0"/>
        <c:ser>
          <c:idx val="0"/>
          <c:order val="0"/>
          <c:tx>
            <c:strRef>
              <c:f>'[Phase vs Frequency.xlsx]Sheet1'!$B$1</c:f>
              <c:strCache>
                <c:ptCount val="1"/>
                <c:pt idx="0">
                  <c:v>Phase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'[Phase vs Frequency.xlsx]Sheet1'!$A$2:$A$82</c:f>
              <c:numCache>
                <c:formatCode>General</c:formatCode>
                <c:ptCount val="81"/>
                <c:pt idx="0">
                  <c:v>1</c:v>
                </c:pt>
                <c:pt idx="1">
                  <c:v>1.2589254117941673</c:v>
                </c:pt>
                <c:pt idx="2">
                  <c:v>1.5848931924611136</c:v>
                </c:pt>
                <c:pt idx="3">
                  <c:v>1.99526231496888</c:v>
                </c:pt>
                <c:pt idx="4">
                  <c:v>2.5118864315095806</c:v>
                </c:pt>
                <c:pt idx="5">
                  <c:v>3.16227766016838</c:v>
                </c:pt>
                <c:pt idx="6">
                  <c:v>3.9810717055349736</c:v>
                </c:pt>
                <c:pt idx="7">
                  <c:v>5.0118723362727247</c:v>
                </c:pt>
                <c:pt idx="8">
                  <c:v>6.3095734448019352</c:v>
                </c:pt>
                <c:pt idx="9">
                  <c:v>7.9432823472428185</c:v>
                </c:pt>
                <c:pt idx="10">
                  <c:v>10.000000000000005</c:v>
                </c:pt>
                <c:pt idx="11">
                  <c:v>12.58925411794168</c:v>
                </c:pt>
                <c:pt idx="12">
                  <c:v>15.848931924611145</c:v>
                </c:pt>
                <c:pt idx="13">
                  <c:v>19.952623149688812</c:v>
                </c:pt>
                <c:pt idx="14">
                  <c:v>25.118864315095824</c:v>
                </c:pt>
                <c:pt idx="15">
                  <c:v>31.622776601683825</c:v>
                </c:pt>
                <c:pt idx="16">
                  <c:v>39.81071705534977</c:v>
                </c:pt>
                <c:pt idx="17">
                  <c:v>50.118723362727287</c:v>
                </c:pt>
                <c:pt idx="18">
                  <c:v>63.0957344480194</c:v>
                </c:pt>
                <c:pt idx="19">
                  <c:v>79.432823472428254</c:v>
                </c:pt>
                <c:pt idx="20">
                  <c:v>100.00000000000014</c:v>
                </c:pt>
                <c:pt idx="21">
                  <c:v>125.89254117941691</c:v>
                </c:pt>
                <c:pt idx="22">
                  <c:v>158.48931924611159</c:v>
                </c:pt>
                <c:pt idx="23">
                  <c:v>199.52623149688827</c:v>
                </c:pt>
                <c:pt idx="24">
                  <c:v>251.18864315095843</c:v>
                </c:pt>
                <c:pt idx="25">
                  <c:v>316.22776601683847</c:v>
                </c:pt>
                <c:pt idx="26">
                  <c:v>398.10717055349795</c:v>
                </c:pt>
                <c:pt idx="27">
                  <c:v>501.1872336272732</c:v>
                </c:pt>
                <c:pt idx="28">
                  <c:v>630.95734448019448</c:v>
                </c:pt>
                <c:pt idx="29">
                  <c:v>794.32823472428311</c:v>
                </c:pt>
                <c:pt idx="30">
                  <c:v>1000.000000000002</c:v>
                </c:pt>
                <c:pt idx="31">
                  <c:v>1258.9254117941698</c:v>
                </c:pt>
                <c:pt idx="32">
                  <c:v>1584.8931924611168</c:v>
                </c:pt>
                <c:pt idx="33">
                  <c:v>1995.2623149688839</c:v>
                </c:pt>
                <c:pt idx="34">
                  <c:v>2511.8864315095857</c:v>
                </c:pt>
                <c:pt idx="35">
                  <c:v>3162.2776601683863</c:v>
                </c:pt>
                <c:pt idx="36">
                  <c:v>3981.0717055349814</c:v>
                </c:pt>
                <c:pt idx="37">
                  <c:v>5011.8723362727342</c:v>
                </c:pt>
                <c:pt idx="38">
                  <c:v>6309.5734448019475</c:v>
                </c:pt>
                <c:pt idx="39">
                  <c:v>7943.2823472428345</c:v>
                </c:pt>
                <c:pt idx="40">
                  <c:v>10000.000000000025</c:v>
                </c:pt>
                <c:pt idx="41">
                  <c:v>12589.254117941706</c:v>
                </c:pt>
                <c:pt idx="42">
                  <c:v>15848.931924611177</c:v>
                </c:pt>
                <c:pt idx="43">
                  <c:v>19952.62314968885</c:v>
                </c:pt>
                <c:pt idx="44">
                  <c:v>25118.864315095871</c:v>
                </c:pt>
                <c:pt idx="45">
                  <c:v>31622.776601683883</c:v>
                </c:pt>
                <c:pt idx="46">
                  <c:v>39810.717055349844</c:v>
                </c:pt>
                <c:pt idx="47">
                  <c:v>50118.723362727382</c:v>
                </c:pt>
                <c:pt idx="48">
                  <c:v>63095.734448019524</c:v>
                </c:pt>
                <c:pt idx="49">
                  <c:v>79432.823472428412</c:v>
                </c:pt>
                <c:pt idx="50">
                  <c:v>100000.00000000033</c:v>
                </c:pt>
                <c:pt idx="51">
                  <c:v>125892.54117941715</c:v>
                </c:pt>
                <c:pt idx="52">
                  <c:v>158489.3192461119</c:v>
                </c:pt>
                <c:pt idx="53">
                  <c:v>199526.23149688868</c:v>
                </c:pt>
                <c:pt idx="54">
                  <c:v>251188.64315095893</c:v>
                </c:pt>
                <c:pt idx="55">
                  <c:v>316227.76601683913</c:v>
                </c:pt>
                <c:pt idx="56">
                  <c:v>398107.17055349879</c:v>
                </c:pt>
                <c:pt idx="57">
                  <c:v>501187.23362727423</c:v>
                </c:pt>
                <c:pt idx="58">
                  <c:v>630957.34448019578</c:v>
                </c:pt>
                <c:pt idx="59">
                  <c:v>794328.23472428473</c:v>
                </c:pt>
                <c:pt idx="60">
                  <c:v>1000000.0000000041</c:v>
                </c:pt>
                <c:pt idx="61">
                  <c:v>1258925.4117941724</c:v>
                </c:pt>
                <c:pt idx="62">
                  <c:v>1584893.19246112</c:v>
                </c:pt>
                <c:pt idx="63">
                  <c:v>1995262.3149688879</c:v>
                </c:pt>
                <c:pt idx="64">
                  <c:v>2511886.4315095907</c:v>
                </c:pt>
                <c:pt idx="65">
                  <c:v>3162277.660168393</c:v>
                </c:pt>
                <c:pt idx="66">
                  <c:v>3981071.7055349899</c:v>
                </c:pt>
                <c:pt idx="67">
                  <c:v>5011872.3362727454</c:v>
                </c:pt>
                <c:pt idx="68">
                  <c:v>6309573.4448019611</c:v>
                </c:pt>
                <c:pt idx="69">
                  <c:v>7943282.3472428517</c:v>
                </c:pt>
                <c:pt idx="70">
                  <c:v>10000000.000000047</c:v>
                </c:pt>
                <c:pt idx="71">
                  <c:v>12589254.117941732</c:v>
                </c:pt>
                <c:pt idx="72">
                  <c:v>15848931.924611211</c:v>
                </c:pt>
                <c:pt idx="73">
                  <c:v>19952623.149688892</c:v>
                </c:pt>
                <c:pt idx="74">
                  <c:v>25118864.315095924</c:v>
                </c:pt>
                <c:pt idx="75">
                  <c:v>31622776.601683948</c:v>
                </c:pt>
                <c:pt idx="76">
                  <c:v>39810717.055349924</c:v>
                </c:pt>
                <c:pt idx="77">
                  <c:v>50118723.362727478</c:v>
                </c:pt>
                <c:pt idx="78">
                  <c:v>63095734.448019646</c:v>
                </c:pt>
                <c:pt idx="79">
                  <c:v>79432823.47242856</c:v>
                </c:pt>
                <c:pt idx="80">
                  <c:v>100000000.00000052</c:v>
                </c:pt>
              </c:numCache>
            </c:numRef>
          </c:xVal>
          <c:yVal>
            <c:numRef>
              <c:f>'[Phase vs Frequency.xlsx]Sheet1'!$B$2:$B$82</c:f>
              <c:numCache>
                <c:formatCode>General</c:formatCode>
                <c:ptCount val="81"/>
                <c:pt idx="0">
                  <c:v>-0.35999526225209361</c:v>
                </c:pt>
                <c:pt idx="1">
                  <c:v>-0.45320369565836127</c:v>
                </c:pt>
                <c:pt idx="2">
                  <c:v>-0.57054268972554878</c:v>
                </c:pt>
                <c:pt idx="3">
                  <c:v>-0.71825680545306403</c:v>
                </c:pt>
                <c:pt idx="4">
                  <c:v>-0.90420404254248055</c:v>
                </c:pt>
                <c:pt idx="5">
                  <c:v>-1.1382701816520011</c:v>
                </c:pt>
                <c:pt idx="6">
                  <c:v>-1.4328870139968486</c:v>
                </c:pt>
                <c:pt idx="7">
                  <c:v>-1.8036779888119707</c:v>
                </c:pt>
                <c:pt idx="8">
                  <c:v>-2.2702575745699982</c:v>
                </c:pt>
                <c:pt idx="9">
                  <c:v>-2.8572108542297938</c:v>
                </c:pt>
                <c:pt idx="10">
                  <c:v>-3.5952737753856354</c:v>
                </c:pt>
                <c:pt idx="11">
                  <c:v>-4.5227144287207368</c:v>
                </c:pt>
                <c:pt idx="12">
                  <c:v>-5.686866942948015</c:v>
                </c:pt>
                <c:pt idx="13">
                  <c:v>-7.145664659185587</c:v>
                </c:pt>
                <c:pt idx="14">
                  <c:v>-8.9688108181919635</c:v>
                </c:pt>
                <c:pt idx="15">
                  <c:v>-11.237840970933625</c:v>
                </c:pt>
                <c:pt idx="16">
                  <c:v>-14.043690984676417</c:v>
                </c:pt>
                <c:pt idx="17">
                  <c:v>-17.47948720080532</c:v>
                </c:pt>
                <c:pt idx="18">
                  <c:v>-21.625463637853425</c:v>
                </c:pt>
                <c:pt idx="19">
                  <c:v>-26.523377360532578</c:v>
                </c:pt>
                <c:pt idx="20">
                  <c:v>-32.141907603076909</c:v>
                </c:pt>
                <c:pt idx="21">
                  <c:v>-38.344214136744846</c:v>
                </c:pt>
                <c:pt idx="22">
                  <c:v>-44.879936780914356</c:v>
                </c:pt>
                <c:pt idx="23">
                  <c:v>-51.421887328059583</c:v>
                </c:pt>
                <c:pt idx="24">
                  <c:v>-57.64135693148431</c:v>
                </c:pt>
                <c:pt idx="25">
                  <c:v>-63.284247879184683</c:v>
                </c:pt>
                <c:pt idx="26">
                  <c:v>-68.209500136769094</c:v>
                </c:pt>
                <c:pt idx="27">
                  <c:v>-72.382449263338799</c:v>
                </c:pt>
                <c:pt idx="28">
                  <c:v>-75.842834176660418</c:v>
                </c:pt>
                <c:pt idx="29">
                  <c:v>-78.670004251842045</c:v>
                </c:pt>
                <c:pt idx="30">
                  <c:v>-80.956938909839963</c:v>
                </c:pt>
                <c:pt idx="31">
                  <c:v>-82.794818039220033</c:v>
                </c:pt>
                <c:pt idx="32">
                  <c:v>-84.26558299982959</c:v>
                </c:pt>
                <c:pt idx="33">
                  <c:v>-85.439376700347268</c:v>
                </c:pt>
                <c:pt idx="34">
                  <c:v>-86.374544298457238</c:v>
                </c:pt>
                <c:pt idx="35">
                  <c:v>-87.118779654311496</c:v>
                </c:pt>
                <c:pt idx="36">
                  <c:v>-87.710653356951241</c:v>
                </c:pt>
                <c:pt idx="37">
                  <c:v>-88.181150165045338</c:v>
                </c:pt>
                <c:pt idx="38">
                  <c:v>-88.555057115448292</c:v>
                </c:pt>
                <c:pt idx="39">
                  <c:v>-88.852151270958714</c:v>
                </c:pt>
                <c:pt idx="40">
                  <c:v>-89.088186329240727</c:v>
                </c:pt>
                <c:pt idx="41">
                  <c:v>-89.27569809174804</c:v>
                </c:pt>
                <c:pt idx="42">
                  <c:v>-89.424655233606003</c:v>
                </c:pt>
                <c:pt idx="43">
                  <c:v>-89.54298173849439</c:v>
                </c:pt>
                <c:pt idx="44">
                  <c:v>-89.636974649838152</c:v>
                </c:pt>
                <c:pt idx="45">
                  <c:v>-89.711637290407538</c:v>
                </c:pt>
                <c:pt idx="46">
                  <c:v>-89.770944644208384</c:v>
                </c:pt>
                <c:pt idx="47">
                  <c:v>-89.81805450586829</c:v>
                </c:pt>
                <c:pt idx="48">
                  <c:v>-89.855475377548188</c:v>
                </c:pt>
                <c:pt idx="49">
                  <c:v>-89.885199921918812</c:v>
                </c:pt>
                <c:pt idx="50">
                  <c:v>-89.90881101159674</c:v>
                </c:pt>
                <c:pt idx="51">
                  <c:v>-89.927565989243831</c:v>
                </c:pt>
                <c:pt idx="52">
                  <c:v>-89.942463608788884</c:v>
                </c:pt>
                <c:pt idx="53">
                  <c:v>-89.954297214266219</c:v>
                </c:pt>
                <c:pt idx="54">
                  <c:v>-89.963696984043466</c:v>
                </c:pt>
                <c:pt idx="55">
                  <c:v>-89.971163487994772</c:v>
                </c:pt>
                <c:pt idx="56">
                  <c:v>-89.977094343608329</c:v>
                </c:pt>
                <c:pt idx="57">
                  <c:v>-89.981805390034268</c:v>
                </c:pt>
                <c:pt idx="58">
                  <c:v>-89.985547507403908</c:v>
                </c:pt>
                <c:pt idx="59">
                  <c:v>-89.988519976977699</c:v>
                </c:pt>
                <c:pt idx="60">
                  <c:v>-89.990881093531854</c:v>
                </c:pt>
                <c:pt idx="61">
                  <c:v>-89.992756595098768</c:v>
                </c:pt>
                <c:pt idx="62">
                  <c:v>-89.994246358958875</c:v>
                </c:pt>
                <c:pt idx="63">
                  <c:v>-89.995429720461686</c:v>
                </c:pt>
                <c:pt idx="64">
                  <c:v>-89.99636969791807</c:v>
                </c:pt>
                <c:pt idx="65">
                  <c:v>-89.997116348553106</c:v>
                </c:pt>
                <c:pt idx="66">
                  <c:v>-89.997709434234693</c:v>
                </c:pt>
                <c:pt idx="67">
                  <c:v>-89.998180538937547</c:v>
                </c:pt>
                <c:pt idx="68">
                  <c:v>-89.998554750704713</c:v>
                </c:pt>
                <c:pt idx="69">
                  <c:v>-89.998851997677221</c:v>
                </c:pt>
                <c:pt idx="70">
                  <c:v>-89.999088109340221</c:v>
                </c:pt>
                <c:pt idx="71">
                  <c:v>-89.999275659500725</c:v>
                </c:pt>
                <c:pt idx="72">
                  <c:v>-89.999424635888644</c:v>
                </c:pt>
                <c:pt idx="73">
                  <c:v>-89.999542972039876</c:v>
                </c:pt>
                <c:pt idx="74">
                  <c:v>-89.999636969785996</c:v>
                </c:pt>
                <c:pt idx="75">
                  <c:v>-89.999711634849746</c:v>
                </c:pt>
                <c:pt idx="76">
                  <c:v>-89.999770943418028</c:v>
                </c:pt>
                <c:pt idx="77">
                  <c:v>-89.999818053888362</c:v>
                </c:pt>
                <c:pt idx="78">
                  <c:v>-89.999855475065118</c:v>
                </c:pt>
                <c:pt idx="79">
                  <c:v>-89.999885199762375</c:v>
                </c:pt>
                <c:pt idx="80">
                  <c:v>-89.999908810928687</c:v>
                </c:pt>
              </c:numCache>
            </c:numRef>
          </c:yVal>
          <c:smooth val="0"/>
          <c:extLst>
            <c:ext xmlns:c16="http://schemas.microsoft.com/office/drawing/2014/chart" uri="{C3380CC4-5D6E-409C-BE32-E72D297353CC}">
              <c16:uniqueId val="{00000000-289B-457B-B512-8192EEB1E1AF}"/>
            </c:ext>
          </c:extLst>
        </c:ser>
        <c:dLbls>
          <c:showLegendKey val="0"/>
          <c:showVal val="0"/>
          <c:showCatName val="0"/>
          <c:showSerName val="0"/>
          <c:showPercent val="0"/>
          <c:showBubbleSize val="0"/>
        </c:dLbls>
        <c:axId val="1167199695"/>
        <c:axId val="1169477791"/>
      </c:scatterChart>
      <c:valAx>
        <c:axId val="1167199695"/>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Frequency</a:t>
                </a:r>
              </a:p>
            </c:rich>
          </c:tx>
          <c:layout>
            <c:manualLayout>
              <c:xMode val="edge"/>
              <c:yMode val="edge"/>
              <c:x val="0.44231027452017324"/>
              <c:y val="0.9421730918786802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0" spcFirstLastPara="1" vertOverflow="ellipsis" wrap="square" anchor="ctr"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169477791"/>
        <c:crosses val="autoZero"/>
        <c:crossBetween val="midCat"/>
        <c:dispUnits>
          <c:builtInUnit val="hundredMillion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1169477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Phase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7199695"/>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12C1564-3180-44AB-86E1-5EE7657BA24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23002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2C1564-3180-44AB-86E1-5EE7657BA24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186827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2C1564-3180-44AB-86E1-5EE7657BA24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330588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2C1564-3180-44AB-86E1-5EE7657BA24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149806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C1564-3180-44AB-86E1-5EE7657BA24E}" type="datetimeFigureOut">
              <a:rPr lang="en-IN" smtClean="0"/>
              <a:t>04-01-2021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149656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12C1564-3180-44AB-86E1-5EE7657BA24E}" type="datetimeFigureOut">
              <a:rPr lang="en-IN" smtClean="0"/>
              <a:t>04-01-2021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197921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12C1564-3180-44AB-86E1-5EE7657BA24E}" type="datetimeFigureOut">
              <a:rPr lang="en-IN" smtClean="0"/>
              <a:t>04-01-2021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285282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12C1564-3180-44AB-86E1-5EE7657BA24E}" type="datetimeFigureOut">
              <a:rPr lang="en-IN" smtClean="0"/>
              <a:t>04-01-2021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370401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C1564-3180-44AB-86E1-5EE7657BA24E}" type="datetimeFigureOut">
              <a:rPr lang="en-IN" smtClean="0"/>
              <a:t>04-01-2021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116006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C1564-3180-44AB-86E1-5EE7657BA24E}" type="datetimeFigureOut">
              <a:rPr lang="en-IN" smtClean="0"/>
              <a:t>04-01-2021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199947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C1564-3180-44AB-86E1-5EE7657BA24E}" type="datetimeFigureOut">
              <a:rPr lang="en-IN" smtClean="0"/>
              <a:t>04-01-2021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47DF6F-2AC7-454A-998C-CFC69E55F2F3}" type="slidenum">
              <a:rPr lang="en-IN" smtClean="0"/>
              <a:t>‹#›</a:t>
            </a:fld>
            <a:endParaRPr lang="en-IN"/>
          </a:p>
        </p:txBody>
      </p:sp>
    </p:spTree>
    <p:extLst>
      <p:ext uri="{BB962C8B-B14F-4D97-AF65-F5344CB8AC3E}">
        <p14:creationId xmlns:p14="http://schemas.microsoft.com/office/powerpoint/2010/main" val="108118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C1564-3180-44AB-86E1-5EE7657BA24E}" type="datetimeFigureOut">
              <a:rPr lang="en-IN" smtClean="0"/>
              <a:t>04-01-2021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7DF6F-2AC7-454A-998C-CFC69E55F2F3}" type="slidenum">
              <a:rPr lang="en-IN" smtClean="0"/>
              <a:t>‹#›</a:t>
            </a:fld>
            <a:endParaRPr lang="en-IN"/>
          </a:p>
        </p:txBody>
      </p:sp>
    </p:spTree>
    <p:extLst>
      <p:ext uri="{BB962C8B-B14F-4D97-AF65-F5344CB8AC3E}">
        <p14:creationId xmlns:p14="http://schemas.microsoft.com/office/powerpoint/2010/main" val="2272771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latin typeface="Times New Roman" pitchFamily="18" charset="0"/>
                <a:cs typeface="Times New Roman" pitchFamily="18" charset="0"/>
              </a:rPr>
              <a:t>SIGNAL &amp; SYSTEM</a:t>
            </a:r>
          </a:p>
        </p:txBody>
      </p:sp>
      <p:sp>
        <p:nvSpPr>
          <p:cNvPr id="5" name="Subtitle 4"/>
          <p:cNvSpPr>
            <a:spLocks noGrp="1"/>
          </p:cNvSpPr>
          <p:nvPr>
            <p:ph type="subTitle" idx="1"/>
          </p:nvPr>
        </p:nvSpPr>
        <p:spPr/>
        <p:txBody>
          <a:bodyPr/>
          <a:lstStyle/>
          <a:p>
            <a:r>
              <a:rPr lang="en-IN" dirty="0">
                <a:latin typeface="Cambria" pitchFamily="18" charset="0"/>
                <a:ea typeface="Cambria" pitchFamily="18" charset="0"/>
              </a:rPr>
              <a:t>ASSIGNMENT - 2</a:t>
            </a:r>
          </a:p>
        </p:txBody>
      </p:sp>
    </p:spTree>
    <p:extLst>
      <p:ext uri="{BB962C8B-B14F-4D97-AF65-F5344CB8AC3E}">
        <p14:creationId xmlns:p14="http://schemas.microsoft.com/office/powerpoint/2010/main" val="77213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normAutofit/>
          </a:bodyPr>
          <a:lstStyle/>
          <a:p>
            <a:pPr algn="l"/>
            <a:r>
              <a:rPr lang="en-IN" sz="3600" dirty="0">
                <a:latin typeface="Cambria" pitchFamily="18" charset="0"/>
                <a:ea typeface="Cambria" pitchFamily="18" charset="0"/>
              </a:rPr>
              <a:t>GRAPHS</a:t>
            </a:r>
            <a:r>
              <a:rPr lang="en-IN" sz="3600" dirty="0"/>
              <a:t>:</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4644008" y="1846503"/>
            <a:ext cx="4392488" cy="31649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F4027340-EEF8-4008-96EA-50D1606BA0C1}"/>
              </a:ext>
            </a:extLst>
          </p:cNvPr>
          <p:cNvGraphicFramePr>
            <a:graphicFrameLocks/>
          </p:cNvGraphicFramePr>
          <p:nvPr>
            <p:extLst>
              <p:ext uri="{D42A27DB-BD31-4B8C-83A1-F6EECF244321}">
                <p14:modId xmlns:p14="http://schemas.microsoft.com/office/powerpoint/2010/main" val="2472475334"/>
              </p:ext>
            </p:extLst>
          </p:nvPr>
        </p:nvGraphicFramePr>
        <p:xfrm>
          <a:off x="179512" y="1846503"/>
          <a:ext cx="4392488" cy="316499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5B0C342-DF1A-49F0-8219-1F94BDAC5A36}"/>
              </a:ext>
            </a:extLst>
          </p:cNvPr>
          <p:cNvSpPr txBox="1"/>
          <p:nvPr/>
        </p:nvSpPr>
        <p:spPr>
          <a:xfrm>
            <a:off x="179512" y="5085019"/>
            <a:ext cx="4392488" cy="369332"/>
          </a:xfrm>
          <a:prstGeom prst="rect">
            <a:avLst/>
          </a:prstGeom>
          <a:noFill/>
        </p:spPr>
        <p:txBody>
          <a:bodyPr wrap="square" rtlCol="0">
            <a:spAutoFit/>
          </a:bodyPr>
          <a:lstStyle/>
          <a:p>
            <a:pPr algn="ctr"/>
            <a:r>
              <a:rPr lang="en-IN" dirty="0"/>
              <a:t>Exported from Simulator</a:t>
            </a:r>
          </a:p>
        </p:txBody>
      </p:sp>
      <p:sp>
        <p:nvSpPr>
          <p:cNvPr id="6" name="TextBox 5">
            <a:extLst>
              <a:ext uri="{FF2B5EF4-FFF2-40B4-BE49-F238E27FC236}">
                <a16:creationId xmlns:a16="http://schemas.microsoft.com/office/drawing/2014/main" id="{EC40D8A0-8B2C-47C2-99DC-7C64081A91A5}"/>
              </a:ext>
            </a:extLst>
          </p:cNvPr>
          <p:cNvSpPr txBox="1"/>
          <p:nvPr/>
        </p:nvSpPr>
        <p:spPr>
          <a:xfrm>
            <a:off x="4572000" y="5085019"/>
            <a:ext cx="4392488" cy="369332"/>
          </a:xfrm>
          <a:prstGeom prst="rect">
            <a:avLst/>
          </a:prstGeom>
          <a:noFill/>
        </p:spPr>
        <p:txBody>
          <a:bodyPr wrap="square" rtlCol="0">
            <a:spAutoFit/>
          </a:bodyPr>
          <a:lstStyle/>
          <a:p>
            <a:pPr algn="ctr"/>
            <a:r>
              <a:rPr lang="en-IN" dirty="0"/>
              <a:t>Plotted By Code</a:t>
            </a:r>
          </a:p>
        </p:txBody>
      </p:sp>
    </p:spTree>
    <p:extLst>
      <p:ext uri="{BB962C8B-B14F-4D97-AF65-F5344CB8AC3E}">
        <p14:creationId xmlns:p14="http://schemas.microsoft.com/office/powerpoint/2010/main" val="2714489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4572000" y="1988840"/>
            <a:ext cx="4512501" cy="33843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4F4641E0-6BBE-4A38-9214-AC8BB88875E4}"/>
              </a:ext>
            </a:extLst>
          </p:cNvPr>
          <p:cNvGraphicFramePr>
            <a:graphicFrameLocks/>
          </p:cNvGraphicFramePr>
          <p:nvPr>
            <p:extLst>
              <p:ext uri="{D42A27DB-BD31-4B8C-83A1-F6EECF244321}">
                <p14:modId xmlns:p14="http://schemas.microsoft.com/office/powerpoint/2010/main" val="524514357"/>
              </p:ext>
            </p:extLst>
          </p:nvPr>
        </p:nvGraphicFramePr>
        <p:xfrm>
          <a:off x="59499" y="1988840"/>
          <a:ext cx="4356729" cy="338437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391527E-8BFA-44A8-BD03-D07AC70606F0}"/>
              </a:ext>
            </a:extLst>
          </p:cNvPr>
          <p:cNvSpPr txBox="1"/>
          <p:nvPr/>
        </p:nvSpPr>
        <p:spPr>
          <a:xfrm>
            <a:off x="41619" y="5445224"/>
            <a:ext cx="4392488" cy="369332"/>
          </a:xfrm>
          <a:prstGeom prst="rect">
            <a:avLst/>
          </a:prstGeom>
          <a:noFill/>
        </p:spPr>
        <p:txBody>
          <a:bodyPr wrap="square" rtlCol="0">
            <a:spAutoFit/>
          </a:bodyPr>
          <a:lstStyle/>
          <a:p>
            <a:pPr algn="ctr"/>
            <a:r>
              <a:rPr lang="en-IN" dirty="0"/>
              <a:t>Exported from Simulator</a:t>
            </a:r>
          </a:p>
        </p:txBody>
      </p:sp>
      <p:sp>
        <p:nvSpPr>
          <p:cNvPr id="7" name="TextBox 6">
            <a:extLst>
              <a:ext uri="{FF2B5EF4-FFF2-40B4-BE49-F238E27FC236}">
                <a16:creationId xmlns:a16="http://schemas.microsoft.com/office/drawing/2014/main" id="{807A67A5-FC54-4657-A02E-094047358E1D}"/>
              </a:ext>
            </a:extLst>
          </p:cNvPr>
          <p:cNvSpPr txBox="1"/>
          <p:nvPr/>
        </p:nvSpPr>
        <p:spPr>
          <a:xfrm>
            <a:off x="4632006" y="5445224"/>
            <a:ext cx="4392488" cy="369332"/>
          </a:xfrm>
          <a:prstGeom prst="rect">
            <a:avLst/>
          </a:prstGeom>
          <a:noFill/>
        </p:spPr>
        <p:txBody>
          <a:bodyPr wrap="square" rtlCol="0">
            <a:spAutoFit/>
          </a:bodyPr>
          <a:lstStyle/>
          <a:p>
            <a:pPr algn="ctr"/>
            <a:r>
              <a:rPr lang="en-IN" dirty="0"/>
              <a:t>Plotted By Code</a:t>
            </a:r>
          </a:p>
        </p:txBody>
      </p:sp>
    </p:spTree>
    <p:extLst>
      <p:ext uri="{BB962C8B-B14F-4D97-AF65-F5344CB8AC3E}">
        <p14:creationId xmlns:p14="http://schemas.microsoft.com/office/powerpoint/2010/main" val="264493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EXPLANATION</a:t>
            </a:r>
            <a:r>
              <a:rPr lang="en-IN" sz="3600" dirty="0"/>
              <a:t>:</a:t>
            </a:r>
          </a:p>
        </p:txBody>
      </p:sp>
      <p:pic>
        <p:nvPicPr>
          <p:cNvPr id="10242" name="Picture 2" descr="D:\``SAYAK STUDY``\``IIEST 3RD SEMESTER``\LABS\Signals And Systems\ASSIGNMENT 2 SS\b\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4536504"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4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1800" b="0" i="0" dirty="0">
                <a:solidFill>
                  <a:srgbClr val="3C4043"/>
                </a:solidFill>
                <a:effectLst/>
                <a:latin typeface="Times New Roman" pitchFamily="18" charset="0"/>
                <a:cs typeface="Times New Roman" pitchFamily="18" charset="0"/>
              </a:rPr>
              <a:t>C. Demonstrate how the frequency response of PID circuit resembles behaviour of </a:t>
            </a:r>
            <a:r>
              <a:rPr lang="en-IN" sz="1800" b="0" i="0" dirty="0" err="1">
                <a:solidFill>
                  <a:srgbClr val="3C4043"/>
                </a:solidFill>
                <a:effectLst/>
                <a:latin typeface="Times New Roman" pitchFamily="18" charset="0"/>
                <a:cs typeface="Times New Roman" pitchFamily="18" charset="0"/>
              </a:rPr>
              <a:t>lowpass</a:t>
            </a:r>
            <a:r>
              <a:rPr lang="en-IN" sz="1800" b="0" i="0" dirty="0">
                <a:solidFill>
                  <a:srgbClr val="3C4043"/>
                </a:solidFill>
                <a:effectLst/>
                <a:latin typeface="Times New Roman" pitchFamily="18" charset="0"/>
                <a:cs typeface="Times New Roman" pitchFamily="18" charset="0"/>
              </a:rPr>
              <a:t>, </a:t>
            </a:r>
            <a:r>
              <a:rPr lang="en-IN" sz="1800" b="0" i="0" dirty="0" err="1">
                <a:solidFill>
                  <a:srgbClr val="3C4043"/>
                </a:solidFill>
                <a:effectLst/>
                <a:latin typeface="Times New Roman" pitchFamily="18" charset="0"/>
                <a:cs typeface="Times New Roman" pitchFamily="18" charset="0"/>
              </a:rPr>
              <a:t>highpass</a:t>
            </a:r>
            <a:r>
              <a:rPr lang="en-IN" sz="1800" b="0" i="0" dirty="0">
                <a:solidFill>
                  <a:srgbClr val="3C4043"/>
                </a:solidFill>
                <a:effectLst/>
                <a:latin typeface="Times New Roman" pitchFamily="18" charset="0"/>
                <a:cs typeface="Times New Roman" pitchFamily="18" charset="0"/>
              </a:rPr>
              <a:t> and </a:t>
            </a:r>
            <a:r>
              <a:rPr lang="en-IN" sz="1800" b="0" i="0" dirty="0" err="1">
                <a:solidFill>
                  <a:srgbClr val="3C4043"/>
                </a:solidFill>
                <a:effectLst/>
                <a:latin typeface="Times New Roman" pitchFamily="18" charset="0"/>
                <a:cs typeface="Times New Roman" pitchFamily="18" charset="0"/>
              </a:rPr>
              <a:t>bandpass</a:t>
            </a:r>
            <a:r>
              <a:rPr lang="en-IN" sz="1800" b="0" i="0" dirty="0">
                <a:solidFill>
                  <a:srgbClr val="3C4043"/>
                </a:solidFill>
                <a:effectLst/>
                <a:latin typeface="Times New Roman" pitchFamily="18" charset="0"/>
                <a:cs typeface="Times New Roman" pitchFamily="18" charset="0"/>
              </a:rPr>
              <a:t> filters. Note the range and nature of </a:t>
            </a:r>
            <a:r>
              <a:rPr lang="en-IN" sz="1800" b="0" i="0" dirty="0" err="1">
                <a:solidFill>
                  <a:srgbClr val="3C4043"/>
                </a:solidFill>
                <a:effectLst/>
                <a:latin typeface="Times New Roman" pitchFamily="18" charset="0"/>
                <a:cs typeface="Times New Roman" pitchFamily="18" charset="0"/>
              </a:rPr>
              <a:t>passband</a:t>
            </a:r>
            <a:r>
              <a:rPr lang="en-IN" sz="1800" b="0" i="0" dirty="0">
                <a:solidFill>
                  <a:srgbClr val="3C4043"/>
                </a:solidFill>
                <a:effectLst/>
                <a:latin typeface="Times New Roman" pitchFamily="18" charset="0"/>
                <a:cs typeface="Times New Roman" pitchFamily="18" charset="0"/>
              </a:rPr>
              <a:t> frequency zone. Note the slope with which the response rises or falls from </a:t>
            </a:r>
            <a:r>
              <a:rPr lang="en-IN" sz="1800" b="0" i="0" dirty="0" err="1">
                <a:solidFill>
                  <a:srgbClr val="3C4043"/>
                </a:solidFill>
                <a:effectLst/>
                <a:latin typeface="Times New Roman" pitchFamily="18" charset="0"/>
                <a:cs typeface="Times New Roman" pitchFamily="18" charset="0"/>
              </a:rPr>
              <a:t>passband</a:t>
            </a:r>
            <a:r>
              <a:rPr lang="en-IN" sz="1800" b="0" i="0" dirty="0">
                <a:solidFill>
                  <a:srgbClr val="3C4043"/>
                </a:solidFill>
                <a:effectLst/>
                <a:latin typeface="Times New Roman" pitchFamily="18" charset="0"/>
                <a:cs typeface="Times New Roman" pitchFamily="18" charset="0"/>
              </a:rPr>
              <a:t> to </a:t>
            </a:r>
            <a:r>
              <a:rPr lang="en-IN" sz="1800" b="0" i="0" dirty="0" err="1">
                <a:solidFill>
                  <a:srgbClr val="3C4043"/>
                </a:solidFill>
                <a:effectLst/>
                <a:latin typeface="Times New Roman" pitchFamily="18" charset="0"/>
                <a:cs typeface="Times New Roman" pitchFamily="18" charset="0"/>
              </a:rPr>
              <a:t>stopband</a:t>
            </a:r>
            <a:r>
              <a:rPr lang="en-IN" sz="1800" b="0" i="0" dirty="0">
                <a:solidFill>
                  <a:srgbClr val="3C4043"/>
                </a:solidFill>
                <a:effectLst/>
                <a:latin typeface="Times New Roman" pitchFamily="18" charset="0"/>
                <a:cs typeface="Times New Roman" pitchFamily="18" charset="0"/>
              </a:rPr>
              <a:t>. Establish the relation between circuit components and gain, phase, slope of the frequency response behaviour.</a:t>
            </a:r>
            <a:endParaRPr lang="en-IN" sz="1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Cambria" pitchFamily="18" charset="0"/>
                <a:ea typeface="Cambria" pitchFamily="18" charset="0"/>
              </a:rPr>
              <a:t>CIRCUIT:(LOW PASS)</a:t>
            </a:r>
          </a:p>
          <a:p>
            <a:endParaRPr lang="en-IN" dirty="0"/>
          </a:p>
          <a:p>
            <a:endParaRPr lang="en-IN" dirty="0"/>
          </a:p>
        </p:txBody>
      </p:sp>
      <p:pic>
        <p:nvPicPr>
          <p:cNvPr id="11266" name="Picture 2" descr="D:\``SAYAK STUDY``\``IIEST 3RD SEMESTER``\LABS\Signals And Systems\Assignment 2 final\Exercise 2\Exercise 2\C\PID - Low Pass - Multisim - [PID - Low Pass] 06-12-2020 06_30_22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48880"/>
            <a:ext cx="6768752" cy="390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49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CIRCUIT:(HIGH PASS)</a:t>
            </a:r>
          </a:p>
        </p:txBody>
      </p:sp>
      <p:pic>
        <p:nvPicPr>
          <p:cNvPr id="12290" name="Picture 2" descr="D:\``SAYAK STUDY``\``IIEST 3RD SEMESTER``\LABS\Signals And Systems\Assignment 2 final\Exercise 2\Exercise 2\C\PID_High-Pass - Multisim - [PID_High-Pass] 06-12-2020 06_31_09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1667" y="1600200"/>
            <a:ext cx="650066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1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CIRCUIT:(BAND PASS)</a:t>
            </a:r>
          </a:p>
        </p:txBody>
      </p:sp>
      <p:pic>
        <p:nvPicPr>
          <p:cNvPr id="13314" name="Picture 2" descr="D:\``SAYAK STUDY``\``IIEST 3RD SEMESTER``\LABS\Signals And Systems\Assignment 2 final\Exercise 2\Exercise 2\C\PID_Band-Pass - Multisim - [PID_Band-Pass] 06-12-2020 06_30_40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3" y="1667362"/>
            <a:ext cx="7632849" cy="439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26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VIEW:(LOW PASS)</a:t>
            </a:r>
          </a:p>
        </p:txBody>
      </p:sp>
      <p:pic>
        <p:nvPicPr>
          <p:cNvPr id="14338" name="Picture 2" descr="D:\``SAYAK STUDY``\``IIEST 3RD SEMESTER``\LABS\Signals And Systems\Assignment 2 final\Exercise 2\Exercise 2\C\graphs\PID - Low Pass - Multisim - [PID - Low Pass] 06-12-2020 06_26_10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6048672"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847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VIEW:(HIGH PASS)</a:t>
            </a:r>
          </a:p>
        </p:txBody>
      </p:sp>
      <p:pic>
        <p:nvPicPr>
          <p:cNvPr id="15362" name="Picture 2" descr="D:\``SAYAK STUDY``\``IIEST 3RD SEMESTER``\LABS\Signals And Systems\Assignment 2 final\Exercise 2\Exercise 2\C\graphs\PID_High-Pass - Multisim - [PID_High-Pass] 06-12-2020 06_26_48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772816"/>
            <a:ext cx="6120680"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43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VIEW:(BAND PASS)</a:t>
            </a:r>
          </a:p>
        </p:txBody>
      </p:sp>
      <p:pic>
        <p:nvPicPr>
          <p:cNvPr id="16386" name="Picture 2" descr="D:\``SAYAK STUDY``\``IIEST 3RD SEMESTER``\LABS\Signals And Systems\Assignment 2 final\Exercise 2\Exercise 2\C\graphs\PID_Band-Pass - Multisim - [PID_Band-Pass] 06-12-2020 06_26_27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772816"/>
            <a:ext cx="6048672"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76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1800" b="0" i="0" dirty="0">
                <a:solidFill>
                  <a:srgbClr val="3C4043"/>
                </a:solidFill>
                <a:effectLst/>
                <a:latin typeface="Times New Roman" pitchFamily="18" charset="0"/>
                <a:cs typeface="Times New Roman" pitchFamily="18" charset="0"/>
              </a:rPr>
              <a:t>D. Show how the generic frequency shaping filters can be designed for desired </a:t>
            </a:r>
            <a:r>
              <a:rPr lang="en-IN" sz="1800" b="0" i="0" dirty="0" err="1">
                <a:solidFill>
                  <a:srgbClr val="3C4043"/>
                </a:solidFill>
                <a:effectLst/>
                <a:latin typeface="Times New Roman" pitchFamily="18" charset="0"/>
                <a:cs typeface="Times New Roman" pitchFamily="18" charset="0"/>
              </a:rPr>
              <a:t>cutoff</a:t>
            </a:r>
            <a:r>
              <a:rPr lang="en-IN" sz="1800" b="0" i="0" dirty="0">
                <a:solidFill>
                  <a:srgbClr val="3C4043"/>
                </a:solidFill>
                <a:effectLst/>
                <a:latin typeface="Times New Roman" pitchFamily="18" charset="0"/>
                <a:cs typeface="Times New Roman" pitchFamily="18" charset="0"/>
              </a:rPr>
              <a:t> frequency and report the corresponding frequency domain characteristics. Study and explore first the theoretical design and then implement by choosing the circuit components. You can try for </a:t>
            </a:r>
            <a:r>
              <a:rPr lang="en-IN" sz="1800" b="0" i="0" dirty="0" err="1">
                <a:solidFill>
                  <a:srgbClr val="3C4043"/>
                </a:solidFill>
                <a:effectLst/>
                <a:latin typeface="Times New Roman" pitchFamily="18" charset="0"/>
                <a:cs typeface="Times New Roman" pitchFamily="18" charset="0"/>
              </a:rPr>
              <a:t>lowpass</a:t>
            </a:r>
            <a:r>
              <a:rPr lang="en-IN" sz="1800" b="0" i="0" dirty="0">
                <a:solidFill>
                  <a:srgbClr val="3C4043"/>
                </a:solidFill>
                <a:effectLst/>
                <a:latin typeface="Times New Roman" pitchFamily="18" charset="0"/>
                <a:cs typeface="Times New Roman" pitchFamily="18" charset="0"/>
              </a:rPr>
              <a:t>, </a:t>
            </a:r>
            <a:r>
              <a:rPr lang="en-IN" sz="1800" b="0" i="0" dirty="0" err="1">
                <a:solidFill>
                  <a:srgbClr val="3C4043"/>
                </a:solidFill>
                <a:effectLst/>
                <a:latin typeface="Times New Roman" pitchFamily="18" charset="0"/>
                <a:cs typeface="Times New Roman" pitchFamily="18" charset="0"/>
              </a:rPr>
              <a:t>highpass</a:t>
            </a:r>
            <a:r>
              <a:rPr lang="en-IN" sz="1800" b="0" i="0" dirty="0">
                <a:solidFill>
                  <a:srgbClr val="3C4043"/>
                </a:solidFill>
                <a:effectLst/>
                <a:latin typeface="Times New Roman" pitchFamily="18" charset="0"/>
                <a:cs typeface="Times New Roman" pitchFamily="18" charset="0"/>
              </a:rPr>
              <a:t> and </a:t>
            </a:r>
            <a:r>
              <a:rPr lang="en-IN" sz="1800" b="0" i="0" dirty="0" err="1">
                <a:solidFill>
                  <a:srgbClr val="3C4043"/>
                </a:solidFill>
                <a:effectLst/>
                <a:latin typeface="Times New Roman" pitchFamily="18" charset="0"/>
                <a:cs typeface="Times New Roman" pitchFamily="18" charset="0"/>
              </a:rPr>
              <a:t>bandpass</a:t>
            </a:r>
            <a:r>
              <a:rPr lang="en-IN" sz="1800" b="0" i="0" dirty="0">
                <a:solidFill>
                  <a:srgbClr val="3C4043"/>
                </a:solidFill>
                <a:effectLst/>
                <a:latin typeface="Times New Roman" pitchFamily="18" charset="0"/>
                <a:cs typeface="Times New Roman" pitchFamily="18" charset="0"/>
              </a:rPr>
              <a:t> filters. </a:t>
            </a:r>
            <a:br>
              <a:rPr lang="en-IN"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Cambria" pitchFamily="18" charset="0"/>
                <a:ea typeface="Cambria" pitchFamily="18" charset="0"/>
              </a:rPr>
              <a:t>CIRCUIT:</a:t>
            </a:r>
          </a:p>
          <a:p>
            <a:endParaRPr lang="en-IN" dirty="0"/>
          </a:p>
        </p:txBody>
      </p:sp>
      <p:pic>
        <p:nvPicPr>
          <p:cNvPr id="17410" name="Picture 2" descr="D:\``SAYAK STUDY``\``IIEST 3RD SEMESTER``\LABS\Signals And Systems\Assignment 2 final\Exercise 2\Exercise 2\D\Low-Pass-FIlter - Multisim - [Low-Pass-FIlter] 06-12-2020 06_20_09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20888"/>
            <a:ext cx="55245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9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b="1" dirty="0">
                <a:latin typeface="Cambria" pitchFamily="18" charset="0"/>
                <a:ea typeface="Cambria" pitchFamily="18" charset="0"/>
                <a:cs typeface="Times New Roman" pitchFamily="18" charset="0"/>
              </a:rPr>
              <a:t>GROUP MEMBERS           ENROLLMENT NO.</a:t>
            </a:r>
          </a:p>
          <a:p>
            <a:r>
              <a:rPr lang="en-IN" dirty="0" err="1">
                <a:latin typeface="Cambria" pitchFamily="18" charset="0"/>
                <a:ea typeface="Cambria" pitchFamily="18" charset="0"/>
                <a:cs typeface="Times New Roman" pitchFamily="18" charset="0"/>
              </a:rPr>
              <a:t>Sayak</a:t>
            </a:r>
            <a:r>
              <a:rPr lang="en-IN" dirty="0">
                <a:latin typeface="Cambria" pitchFamily="18" charset="0"/>
                <a:ea typeface="Cambria" pitchFamily="18" charset="0"/>
                <a:cs typeface="Times New Roman" pitchFamily="18" charset="0"/>
              </a:rPr>
              <a:t> </a:t>
            </a:r>
            <a:r>
              <a:rPr lang="en-IN" dirty="0" err="1">
                <a:latin typeface="Cambria" pitchFamily="18" charset="0"/>
                <a:ea typeface="Cambria" pitchFamily="18" charset="0"/>
                <a:cs typeface="Times New Roman" pitchFamily="18" charset="0"/>
              </a:rPr>
              <a:t>Rana</a:t>
            </a:r>
            <a:r>
              <a:rPr lang="en-IN" dirty="0">
                <a:latin typeface="Cambria" pitchFamily="18" charset="0"/>
                <a:ea typeface="Cambria" pitchFamily="18" charset="0"/>
                <a:cs typeface="Times New Roman" pitchFamily="18" charset="0"/>
              </a:rPr>
              <a:t>                           510519108</a:t>
            </a:r>
          </a:p>
          <a:p>
            <a:r>
              <a:rPr lang="en-IN" dirty="0" err="1">
                <a:latin typeface="Cambria" pitchFamily="18" charset="0"/>
                <a:ea typeface="Cambria" pitchFamily="18" charset="0"/>
                <a:cs typeface="Times New Roman" pitchFamily="18" charset="0"/>
              </a:rPr>
              <a:t>Abhiroop</a:t>
            </a:r>
            <a:r>
              <a:rPr lang="en-IN" dirty="0">
                <a:latin typeface="Cambria" pitchFamily="18" charset="0"/>
                <a:ea typeface="Cambria" pitchFamily="18" charset="0"/>
                <a:cs typeface="Times New Roman" pitchFamily="18" charset="0"/>
              </a:rPr>
              <a:t> Mukherjee         510519109</a:t>
            </a:r>
          </a:p>
          <a:p>
            <a:r>
              <a:rPr lang="en-IN" dirty="0" err="1">
                <a:latin typeface="Cambria" pitchFamily="18" charset="0"/>
                <a:ea typeface="Cambria" pitchFamily="18" charset="0"/>
                <a:cs typeface="Times New Roman" pitchFamily="18" charset="0"/>
              </a:rPr>
              <a:t>Hritick</a:t>
            </a:r>
            <a:r>
              <a:rPr lang="en-IN" dirty="0">
                <a:latin typeface="Cambria" pitchFamily="18" charset="0"/>
                <a:ea typeface="Cambria" pitchFamily="18" charset="0"/>
                <a:cs typeface="Times New Roman" pitchFamily="18" charset="0"/>
              </a:rPr>
              <a:t> Sharma                    510519114</a:t>
            </a:r>
          </a:p>
        </p:txBody>
      </p:sp>
    </p:spTree>
    <p:extLst>
      <p:ext uri="{BB962C8B-B14F-4D97-AF65-F5344CB8AC3E}">
        <p14:creationId xmlns:p14="http://schemas.microsoft.com/office/powerpoint/2010/main" val="2831850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a:t>
            </a:r>
          </a:p>
        </p:txBody>
      </p:sp>
      <p:pic>
        <p:nvPicPr>
          <p:cNvPr id="18434" name="Picture 2" descr="D:\``SAYAK STUDY``\``IIEST 3RD SEMESTER``\LABS\Signals And Systems\Assignment 2 final\Exercise 2\Exercise 2\D\Low-Pass-FIlter - Multisim - [Low-Pass-FIlter] 06-12-2020 06_27_13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6192688"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60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EXPLANATION:</a:t>
            </a:r>
          </a:p>
        </p:txBody>
      </p:sp>
      <p:pic>
        <p:nvPicPr>
          <p:cNvPr id="19458" name="Picture 2" descr="D:\``SAYAK STUDY``\``IIEST 3RD SEMESTER``\LABS\Signals And Systems\ASSIGNMENT 2 SS\d\1 (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412776"/>
            <a:ext cx="4608512"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86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b="0" i="0" dirty="0">
                <a:solidFill>
                  <a:srgbClr val="3C4043"/>
                </a:solidFill>
                <a:effectLst/>
                <a:latin typeface="Times New Roman" pitchFamily="18" charset="0"/>
                <a:cs typeface="Times New Roman" pitchFamily="18" charset="0"/>
              </a:rPr>
              <a:t>E. Increase the filter order for </a:t>
            </a:r>
            <a:r>
              <a:rPr lang="en-IN" sz="2000" b="0" i="0" dirty="0" err="1">
                <a:solidFill>
                  <a:srgbClr val="3C4043"/>
                </a:solidFill>
                <a:effectLst/>
                <a:latin typeface="Times New Roman" pitchFamily="18" charset="0"/>
                <a:cs typeface="Times New Roman" pitchFamily="18" charset="0"/>
              </a:rPr>
              <a:t>lowpass</a:t>
            </a:r>
            <a:r>
              <a:rPr lang="en-IN" sz="2000" b="0" i="0" dirty="0">
                <a:solidFill>
                  <a:srgbClr val="3C4043"/>
                </a:solidFill>
                <a:effectLst/>
                <a:latin typeface="Times New Roman" pitchFamily="18" charset="0"/>
                <a:cs typeface="Times New Roman" pitchFamily="18" charset="0"/>
              </a:rPr>
              <a:t> filter and demonstrate that the slope of </a:t>
            </a:r>
            <a:r>
              <a:rPr lang="en-IN" sz="2000" b="0" i="0" dirty="0" err="1">
                <a:solidFill>
                  <a:srgbClr val="3C4043"/>
                </a:solidFill>
                <a:effectLst/>
                <a:latin typeface="Times New Roman" pitchFamily="18" charset="0"/>
                <a:cs typeface="Times New Roman" pitchFamily="18" charset="0"/>
              </a:rPr>
              <a:t>cutoff</a:t>
            </a:r>
            <a:r>
              <a:rPr lang="en-IN" sz="2000" b="0" i="0" dirty="0">
                <a:solidFill>
                  <a:srgbClr val="3C4043"/>
                </a:solidFill>
                <a:effectLst/>
                <a:latin typeface="Times New Roman" pitchFamily="18" charset="0"/>
                <a:cs typeface="Times New Roman" pitchFamily="18" charset="0"/>
              </a:rPr>
              <a:t> zone indeed gets sharper with increase in order of the filters. Use Butterworth filter design approach.</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Cambria" pitchFamily="18" charset="0"/>
                <a:ea typeface="Cambria" pitchFamily="18" charset="0"/>
              </a:rPr>
              <a:t>CIRCUIT:(2ND ORDER)</a:t>
            </a:r>
          </a:p>
          <a:p>
            <a:endParaRPr lang="en-IN" dirty="0"/>
          </a:p>
        </p:txBody>
      </p:sp>
      <p:pic>
        <p:nvPicPr>
          <p:cNvPr id="20482" name="Picture 2" descr="D:\``SAYAK STUDY``\``IIEST 3RD SEMESTER``\LABS\Signals And Systems\Assignment 2 final\Exercise 2\Exercise 2\E\2nd order Low Pass Filter - Multisim - [2nd order Low Pass Filter] 06-12-2020 06_20_23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54040"/>
            <a:ext cx="5904656" cy="403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484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CIRCUIT:(3RD ORDER)</a:t>
            </a:r>
          </a:p>
        </p:txBody>
      </p:sp>
      <p:pic>
        <p:nvPicPr>
          <p:cNvPr id="21506" name="Picture 2" descr="D:\``SAYAK STUDY``\``IIEST 3RD SEMESTER``\LABS\Signals And Systems\Assignment 2 final\Exercise 2\Exercise 2\E\3rd order Low Pass Filter - Multisim - [3rd order Low Pass Filter] 06-12-2020 06_22_39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600678"/>
            <a:ext cx="7056784" cy="452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61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CIRCUIT:(4TH ORDER)</a:t>
            </a:r>
          </a:p>
        </p:txBody>
      </p:sp>
      <p:pic>
        <p:nvPicPr>
          <p:cNvPr id="22530" name="Picture 2" descr="D:\``SAYAK STUDY``\``IIEST 3RD SEMESTER``\LABS\Signals And Systems\Assignment 2 final\Exercise 2\Exercise 2\E\4th order Low Pass Filter - Multisim - [4th order Low Pass Filter] 06-12-2020 06_22_54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981730"/>
            <a:ext cx="7128793" cy="396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947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CIRCUIT:(5TH ORDER)</a:t>
            </a:r>
          </a:p>
        </p:txBody>
      </p:sp>
      <p:pic>
        <p:nvPicPr>
          <p:cNvPr id="23554" name="Picture 2" descr="D:\``SAYAK STUDY``\``IIEST 3RD SEMESTER``\LABS\Signals And Systems\Assignment 2 final\Exercise 2\Exercise 2\E\5th order Low Pass Filter - Multisim - [5th order Low Pass Filter _] 06-12-2020 06_23_36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895030"/>
            <a:ext cx="7560840" cy="405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49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CIRCUIT:(6TH ORDER)</a:t>
            </a:r>
          </a:p>
        </p:txBody>
      </p:sp>
      <p:pic>
        <p:nvPicPr>
          <p:cNvPr id="24578" name="Picture 2" descr="D:\``SAYAK STUDY``\``IIEST 3RD SEMESTER``\LABS\Signals And Systems\Assignment 2 final\Exercise 2\Exercise 2\E\6th order Low Pass Filter - Multisim - [6th order Low Pass Filter] 06-12-2020 06_23_58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2134152"/>
            <a:ext cx="7488832" cy="359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534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CIRCUIT:(7TH ORDER)</a:t>
            </a:r>
          </a:p>
        </p:txBody>
      </p:sp>
      <p:pic>
        <p:nvPicPr>
          <p:cNvPr id="25602" name="Picture 2" descr="D:\``SAYAK STUDY``\``IIEST 3RD SEMESTER``\LABS\Signals And Systems\Assignment 2 final\Exercise 2\Exercise 2\E\7th order Low Pass Filter - Multisim - [7th order Low Pass Filter] 06-12-2020 06_24_17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962298"/>
            <a:ext cx="7848872" cy="398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134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VIEW:(2ND ORDER)</a:t>
            </a:r>
          </a:p>
        </p:txBody>
      </p:sp>
      <p:pic>
        <p:nvPicPr>
          <p:cNvPr id="26626" name="Picture 2" descr="D:\``SAYAK STUDY``\``IIEST 3RD SEMESTER``\LABS\Signals And Systems\Assignment 2 final\Exercise 2\Exercise 2\E\graphs\2nd order Low Pass Filter - Multisim - [2nd order Low Pass Filter] 06-12-2020 06_27_42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5760640"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53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VIEW:(3RD ORDER)</a:t>
            </a:r>
          </a:p>
        </p:txBody>
      </p:sp>
      <p:pic>
        <p:nvPicPr>
          <p:cNvPr id="27650" name="Picture 2" descr="D:\``SAYAK STUDY``\``IIEST 3RD SEMESTER``\LABS\Signals And Systems\Assignment 2 final\Exercise 2\Exercise 2\E\graphs\3rd order Low Pass Filter - Multisim - [3rd order Low Pass Filter] 06-12-2020 06_28_04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700808"/>
            <a:ext cx="5760640"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22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algn="l"/>
            <a:r>
              <a:rPr lang="en-IN" sz="1800" dirty="0">
                <a:latin typeface="Times New Roman" pitchFamily="18" charset="0"/>
                <a:cs typeface="Times New Roman" pitchFamily="18" charset="0"/>
              </a:rPr>
              <a:t>A. Perform frequency domain analysis for each of the implemented </a:t>
            </a:r>
            <a:r>
              <a:rPr lang="en-IN" sz="1800" dirty="0" err="1">
                <a:latin typeface="Times New Roman" pitchFamily="18" charset="0"/>
                <a:cs typeface="Times New Roman" pitchFamily="18" charset="0"/>
              </a:rPr>
              <a:t>opamp</a:t>
            </a:r>
            <a:r>
              <a:rPr lang="en-IN" sz="1800" dirty="0">
                <a:latin typeface="Times New Roman" pitchFamily="18" charset="0"/>
                <a:cs typeface="Times New Roman" pitchFamily="18" charset="0"/>
              </a:rPr>
              <a:t> circuits with R and/or C placed in both forward and feedback paths by giving a sweep from 10 Hz to 100 </a:t>
            </a:r>
            <a:r>
              <a:rPr lang="en-IN" sz="1800" dirty="0" err="1">
                <a:latin typeface="Times New Roman" pitchFamily="18" charset="0"/>
                <a:cs typeface="Times New Roman" pitchFamily="18" charset="0"/>
              </a:rPr>
              <a:t>MHz.</a:t>
            </a:r>
            <a:r>
              <a:rPr lang="en-IN" sz="1800" dirty="0">
                <a:latin typeface="Times New Roman" pitchFamily="18" charset="0"/>
                <a:cs typeface="Times New Roman" pitchFamily="18" charset="0"/>
              </a:rPr>
              <a:t> Choose component dimensions carefully and use spectrum </a:t>
            </a:r>
            <a:r>
              <a:rPr lang="en-IN" sz="1800" dirty="0" err="1">
                <a:latin typeface="Times New Roman" pitchFamily="18" charset="0"/>
                <a:cs typeface="Times New Roman" pitchFamily="18" charset="0"/>
              </a:rPr>
              <a:t>analyzer</a:t>
            </a:r>
            <a:r>
              <a:rPr lang="en-IN" sz="1800" dirty="0">
                <a:latin typeface="Times New Roman" pitchFamily="18" charset="0"/>
                <a:cs typeface="Times New Roman" pitchFamily="18" charset="0"/>
              </a:rPr>
              <a:t>, Bode plotter </a:t>
            </a:r>
            <a:r>
              <a:rPr lang="en-IN" sz="1800" dirty="0" err="1">
                <a:latin typeface="Times New Roman" pitchFamily="18" charset="0"/>
                <a:cs typeface="Times New Roman" pitchFamily="18" charset="0"/>
              </a:rPr>
              <a:t>etc</a:t>
            </a:r>
            <a:r>
              <a:rPr lang="en-IN" sz="1800" dirty="0">
                <a:latin typeface="Times New Roman" pitchFamily="18" charset="0"/>
                <a:cs typeface="Times New Roman" pitchFamily="18" charset="0"/>
              </a:rPr>
              <a:t> and also means to obtain Fourier coefficients. Try to explain the frequency domain behaviour from first principles.</a:t>
            </a:r>
          </a:p>
        </p:txBody>
      </p:sp>
      <p:sp>
        <p:nvSpPr>
          <p:cNvPr id="9" name="Content Placeholder 8"/>
          <p:cNvSpPr>
            <a:spLocks noGrp="1"/>
          </p:cNvSpPr>
          <p:nvPr>
            <p:ph idx="1"/>
          </p:nvPr>
        </p:nvSpPr>
        <p:spPr/>
        <p:txBody>
          <a:bodyPr/>
          <a:lstStyle/>
          <a:p>
            <a:r>
              <a:rPr lang="en-IN" b="1" u="sng" dirty="0">
                <a:latin typeface="Cambria" pitchFamily="18" charset="0"/>
                <a:ea typeface="Cambria" pitchFamily="18" charset="0"/>
              </a:rPr>
              <a:t>DIFFERENCIATOR:</a:t>
            </a:r>
          </a:p>
          <a:p>
            <a:r>
              <a:rPr lang="en-IN" dirty="0">
                <a:latin typeface="Cambria" pitchFamily="18" charset="0"/>
                <a:ea typeface="Cambria" pitchFamily="18" charset="0"/>
              </a:rPr>
              <a:t>CIRCUIT:</a:t>
            </a:r>
          </a:p>
          <a:p>
            <a:endParaRPr lang="en-IN" dirty="0"/>
          </a:p>
        </p:txBody>
      </p:sp>
      <p:pic>
        <p:nvPicPr>
          <p:cNvPr id="1026" name="Picture 2" descr="D:\``SAYAK STUDY``\``IIEST 3RD SEMESTER``\LABS\Signals And Systems\Assignment 2 final\Exercise 2\Exercise 2\A\differentiator\differentiator - Multisim - [differentiator _] 06-12-2020 06_18_29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20888"/>
            <a:ext cx="5359499" cy="3923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00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VIEW:(4TH ORDER)</a:t>
            </a:r>
          </a:p>
        </p:txBody>
      </p:sp>
      <p:pic>
        <p:nvPicPr>
          <p:cNvPr id="28674" name="Picture 2" descr="D:\``SAYAK STUDY``\``IIEST 3RD SEMESTER``\LABS\Signals And Systems\Assignment 2 final\Exercise 2\Exercise 2\E\graphs\4th order Low Pass Filter - Multisim - [4th order Low Pass Filter] 06-12-2020 06_28_25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5760640"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108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VIEW:(5TH ORDER)</a:t>
            </a:r>
          </a:p>
        </p:txBody>
      </p:sp>
      <p:pic>
        <p:nvPicPr>
          <p:cNvPr id="29698" name="Picture 2" descr="D:\``SAYAK STUDY``\``IIEST 3RD SEMESTER``\LABS\Signals And Systems\Assignment 2 final\Exercise 2\Exercise 2\E\graphs\5th order Low Pass Filter - Multisim - [5th order Low Pass Filter] 06-12-2020 06_28_50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5760640"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45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VIEW:(6TH ORDER)</a:t>
            </a:r>
          </a:p>
        </p:txBody>
      </p:sp>
      <p:pic>
        <p:nvPicPr>
          <p:cNvPr id="30722" name="Picture 2" descr="D:\``SAYAK STUDY``\``IIEST 3RD SEMESTER``\LABS\Signals And Systems\Assignment 2 final\Exercise 2\Exercise 2\E\graphs\6th order Low Pass Filter - Multisim - [6th order Low Pass Filter] 06-12-2020 06_29_11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5904656"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30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VIEW:(7TH ORDER)</a:t>
            </a:r>
          </a:p>
        </p:txBody>
      </p:sp>
      <p:pic>
        <p:nvPicPr>
          <p:cNvPr id="31746" name="Picture 2" descr="D:\``SAYAK STUDY``\``IIEST 3RD SEMESTER``\LABS\Signals And Systems\Assignment 2 final\Exercise 2\Exercise 2\E\graphs\7th order Low Pass Filter - Multisim - [7th order Low Pass Filter] 06-12-2020 06_29_42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772816"/>
            <a:ext cx="5904656"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8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a:t>
            </a:r>
          </a:p>
        </p:txBody>
      </p:sp>
      <p:sp>
        <p:nvSpPr>
          <p:cNvPr id="3" name="Content Placeholder 2"/>
          <p:cNvSpPr>
            <a:spLocks noGrp="1"/>
          </p:cNvSpPr>
          <p:nvPr>
            <p:ph idx="1"/>
          </p:nvPr>
        </p:nvSpPr>
        <p:spPr/>
        <p:txBody>
          <a:bodyPr/>
          <a:lstStyle/>
          <a:p>
            <a:endParaRPr lang="en-IN" dirty="0"/>
          </a:p>
        </p:txBody>
      </p:sp>
      <p:pic>
        <p:nvPicPr>
          <p:cNvPr id="2050" name="Picture 2" descr="D:\``SAYAK STUDY``\``IIEST 3RD SEMESTER``\LABS\Signals And Systems\Assignment 2 final\Exercise 2\Exercise 2\A\differentiator\differentiator - Multisim - [differentiator] 06-12-2020 06_24_38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34432"/>
            <a:ext cx="657225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79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EXPLANATION</a:t>
            </a:r>
            <a:r>
              <a:rPr lang="en-IN" sz="3600" dirty="0"/>
              <a:t>:</a:t>
            </a:r>
          </a:p>
        </p:txBody>
      </p:sp>
      <p:pic>
        <p:nvPicPr>
          <p:cNvPr id="6146" name="Picture 2" descr="D:\``SAYAK STUDY``\``IIEST 3RD SEMESTER``\LABS\Signals And Systems\ASSIGNMENT 2 SS\A differentiator\Screenshot (39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3960440" cy="5112568"/>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D:\``SAYAK STUDY``\``IIEST 3RD SEMESTER``\LABS\Signals And Systems\ASSIGNMENT 2 SS\A differentiator\Screenshot (3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484784"/>
            <a:ext cx="4042859"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318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u="sng" dirty="0">
                <a:latin typeface="Cambria" pitchFamily="18" charset="0"/>
                <a:ea typeface="Cambria" pitchFamily="18" charset="0"/>
              </a:rPr>
              <a:t>INTEGRATOR:</a:t>
            </a:r>
          </a:p>
        </p:txBody>
      </p:sp>
      <p:sp>
        <p:nvSpPr>
          <p:cNvPr id="3" name="Content Placeholder 2"/>
          <p:cNvSpPr>
            <a:spLocks noGrp="1"/>
          </p:cNvSpPr>
          <p:nvPr>
            <p:ph idx="1"/>
          </p:nvPr>
        </p:nvSpPr>
        <p:spPr/>
        <p:txBody>
          <a:bodyPr/>
          <a:lstStyle/>
          <a:p>
            <a:r>
              <a:rPr lang="en-IN" dirty="0">
                <a:latin typeface="Cambria" pitchFamily="18" charset="0"/>
                <a:ea typeface="Cambria" pitchFamily="18" charset="0"/>
              </a:rPr>
              <a:t>CIRCUIT:</a:t>
            </a:r>
          </a:p>
          <a:p>
            <a:endParaRPr lang="en-IN" dirty="0"/>
          </a:p>
        </p:txBody>
      </p:sp>
      <p:pic>
        <p:nvPicPr>
          <p:cNvPr id="3074" name="Picture 2" descr="D:\``SAYAK STUDY``\``IIEST 3RD SEMESTER``\LABS\Signals And Systems\Assignment 2 final\Exercise 2\Exercise 2\A\integrator\intrgrator - Multisim - [intrgrator] 06-12-2020 06_18_48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85538"/>
            <a:ext cx="5533231" cy="455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42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Cambria" pitchFamily="18" charset="0"/>
                <a:ea typeface="Cambria" pitchFamily="18" charset="0"/>
              </a:rPr>
              <a:t>GRAPHER VIEW</a:t>
            </a:r>
            <a:r>
              <a:rPr lang="en-IN" sz="3200" dirty="0"/>
              <a:t>:</a:t>
            </a:r>
          </a:p>
        </p:txBody>
      </p:sp>
      <p:pic>
        <p:nvPicPr>
          <p:cNvPr id="4098" name="Picture 2" descr="D:\``SAYAK STUDY``\``IIEST 3RD SEMESTER``\LABS\Signals And Systems\Assignment 2 final\Exercise 2\Exercise 2\A\integrator\intrgrator - Multisim - [intrgrator] 06-12-2020 06_25_07 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700808"/>
            <a:ext cx="6192688"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4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3600" dirty="0">
                <a:latin typeface="Cambria" pitchFamily="18" charset="0"/>
                <a:ea typeface="Cambria" pitchFamily="18" charset="0"/>
              </a:rPr>
              <a:t>EXPLANATION:</a:t>
            </a:r>
          </a:p>
        </p:txBody>
      </p:sp>
      <p:pic>
        <p:nvPicPr>
          <p:cNvPr id="5122" name="Picture 2" descr="D:\``SAYAK STUDY``\``IIEST 3RD SEMESTER``\LABS\Signals And Systems\ASSIGNMENT 2 SS\A integrator\intr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4896544" cy="52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87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1800" b="0" i="0" dirty="0">
                <a:solidFill>
                  <a:srgbClr val="3C4043"/>
                </a:solidFill>
                <a:effectLst/>
                <a:latin typeface="Times New Roman" pitchFamily="18" charset="0"/>
                <a:ea typeface="Cambria" pitchFamily="18" charset="0"/>
                <a:cs typeface="Times New Roman" pitchFamily="18" charset="0"/>
              </a:rPr>
              <a:t>B. Plot the magnitude </a:t>
            </a:r>
            <a:r>
              <a:rPr lang="en-IN" sz="1800" b="0" i="0" dirty="0" err="1">
                <a:solidFill>
                  <a:srgbClr val="3C4043"/>
                </a:solidFill>
                <a:effectLst/>
                <a:latin typeface="Times New Roman" pitchFamily="18" charset="0"/>
                <a:ea typeface="Cambria" pitchFamily="18" charset="0"/>
                <a:cs typeface="Times New Roman" pitchFamily="18" charset="0"/>
              </a:rPr>
              <a:t>vs</a:t>
            </a:r>
            <a:r>
              <a:rPr lang="en-IN" sz="1800" b="0" i="0" dirty="0">
                <a:solidFill>
                  <a:srgbClr val="3C4043"/>
                </a:solidFill>
                <a:effectLst/>
                <a:latin typeface="Times New Roman" pitchFamily="18" charset="0"/>
                <a:ea typeface="Cambria" pitchFamily="18" charset="0"/>
                <a:cs typeface="Times New Roman" pitchFamily="18" charset="0"/>
              </a:rPr>
              <a:t> frequency and phase </a:t>
            </a:r>
            <a:r>
              <a:rPr lang="en-IN" sz="1800" b="0" i="0" dirty="0" err="1">
                <a:solidFill>
                  <a:srgbClr val="3C4043"/>
                </a:solidFill>
                <a:effectLst/>
                <a:latin typeface="Times New Roman" pitchFamily="18" charset="0"/>
                <a:ea typeface="Cambria" pitchFamily="18" charset="0"/>
                <a:cs typeface="Times New Roman" pitchFamily="18" charset="0"/>
              </a:rPr>
              <a:t>vs</a:t>
            </a:r>
            <a:r>
              <a:rPr lang="en-IN" sz="1800" b="0" i="0" dirty="0">
                <a:solidFill>
                  <a:srgbClr val="3C4043"/>
                </a:solidFill>
                <a:effectLst/>
                <a:latin typeface="Times New Roman" pitchFamily="18" charset="0"/>
                <a:ea typeface="Cambria" pitchFamily="18" charset="0"/>
                <a:cs typeface="Times New Roman" pitchFamily="18" charset="0"/>
              </a:rPr>
              <a:t> frequency from theoretical circuit analysis and compare with the obtained frequency response. Implement the obtained formula in excel or write C code to suitable for Bode plot. Comment on the match and departure between the theoretically obtained response and that obtained from the simulation environment.</a:t>
            </a:r>
            <a:endParaRPr lang="en-IN" sz="1800" dirty="0">
              <a:latin typeface="Times New Roman" pitchFamily="18" charset="0"/>
              <a:ea typeface="Cambria"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Cambria" pitchFamily="18" charset="0"/>
                <a:ea typeface="Cambria" pitchFamily="18" charset="0"/>
              </a:rPr>
              <a:t>CIRCUIT:</a:t>
            </a:r>
          </a:p>
          <a:p>
            <a:endParaRPr lang="en-IN" dirty="0"/>
          </a:p>
        </p:txBody>
      </p:sp>
      <p:pic>
        <p:nvPicPr>
          <p:cNvPr id="7170" name="Picture 2" descr="D:\``SAYAK STUDY``\``IIEST 3RD SEMESTER``\LABS\Signals And Systems\Assignment 2 final\Exercise 2\Exercise 2\B\low pass filter - Multisim - [low pass filter] 06-12-2020 06_19_04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0" y="2492896"/>
            <a:ext cx="5802313"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805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447</Words>
  <Application>Microsoft Office PowerPoint</Application>
  <PresentationFormat>On-screen Show (4:3)</PresentationFormat>
  <Paragraphs>53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vt:lpstr>
      <vt:lpstr>Times New Roman</vt:lpstr>
      <vt:lpstr>Office Theme</vt:lpstr>
      <vt:lpstr>SIGNAL &amp; SYSTEM</vt:lpstr>
      <vt:lpstr>PowerPoint Presentation</vt:lpstr>
      <vt:lpstr>A. Perform frequency domain analysis for each of the implemented opamp circuits with R and/or C placed in both forward and feedback paths by giving a sweep from 10 Hz to 100 MHz. Choose component dimensions carefully and use spectrum analyzer, Bode plotter etc and also means to obtain Fourier coefficients. Try to explain the frequency domain behaviour from first principles.</vt:lpstr>
      <vt:lpstr>GRAPHER VIEW:</vt:lpstr>
      <vt:lpstr>EXPLANATION:</vt:lpstr>
      <vt:lpstr>INTEGRATOR:</vt:lpstr>
      <vt:lpstr>GRAPHER VIEW:</vt:lpstr>
      <vt:lpstr>EXPLANATION:</vt:lpstr>
      <vt:lpstr>B. Plot the magnitude vs frequency and phase vs frequency from theoretical circuit analysis and compare with the obtained frequency response. Implement the obtained formula in excel or write C code to suitable for Bode plot. Comment on the match and departure between the theoretically obtained response and that obtained from the simulation environment.</vt:lpstr>
      <vt:lpstr>GRAPHS:</vt:lpstr>
      <vt:lpstr>PowerPoint Presentation</vt:lpstr>
      <vt:lpstr>EXPLANATION:</vt:lpstr>
      <vt:lpstr>C. Demonstrate how the frequency response of PID circuit resembles behaviour of lowpass, highpass and bandpass filters. Note the range and nature of passband frequency zone. Note the slope with which the response rises or falls from passband to stopband. Establish the relation between circuit components and gain, phase, slope of the frequency response behaviour.</vt:lpstr>
      <vt:lpstr>CIRCUIT:(HIGH PASS)</vt:lpstr>
      <vt:lpstr>CIRCUIT:(BAND PASS)</vt:lpstr>
      <vt:lpstr>GRAPHER VIEW:(LOW PASS)</vt:lpstr>
      <vt:lpstr>GRAPHER VIEW:(HIGH PASS)</vt:lpstr>
      <vt:lpstr>GRAPHER VIEW:(BAND PASS)</vt:lpstr>
      <vt:lpstr>D. Show how the generic frequency shaping filters can be designed for desired cutoff frequency and report the corresponding frequency domain characteristics. Study and explore first the theoretical design and then implement by choosing the circuit components. You can try for lowpass, highpass and bandpass filters.  </vt:lpstr>
      <vt:lpstr>GRAPHER VIEW:</vt:lpstr>
      <vt:lpstr>EXPLANATION:</vt:lpstr>
      <vt:lpstr>E. Increase the filter order for lowpass filter and demonstrate that the slope of cutoff zone indeed gets sharper with increase in order of the filters. Use Butterworth filter design approach.</vt:lpstr>
      <vt:lpstr>CIRCUIT:(3RD ORDER)</vt:lpstr>
      <vt:lpstr>CIRCUIT:(4TH ORDER)</vt:lpstr>
      <vt:lpstr>CIRCUIT:(5TH ORDER)</vt:lpstr>
      <vt:lpstr>CIRCUIT:(6TH ORDER)</vt:lpstr>
      <vt:lpstr>CIRCUIT:(7TH ORDER)</vt:lpstr>
      <vt:lpstr>GRAPHER VIEW:(2ND ORDER)</vt:lpstr>
      <vt:lpstr>GRAPHER VIEW:(3RD ORDER)</vt:lpstr>
      <vt:lpstr>GRAPHER VIEW:(4TH ORDER)</vt:lpstr>
      <vt:lpstr>GRAPHER VIEW:(5TH ORDER)</vt:lpstr>
      <vt:lpstr>GRAPHER VIEW:(6TH ORDER)</vt:lpstr>
      <vt:lpstr>GRAPHER VIEW:(7TH ORDER)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&amp; SYSTEM</dc:title>
  <dc:creator>Windows User</dc:creator>
  <cp:lastModifiedBy>Abhiroop Mukherjee</cp:lastModifiedBy>
  <cp:revision>9</cp:revision>
  <dcterms:created xsi:type="dcterms:W3CDTF">2020-12-06T16:27:21Z</dcterms:created>
  <dcterms:modified xsi:type="dcterms:W3CDTF">2021-01-04T16:54:40Z</dcterms:modified>
</cp:coreProperties>
</file>