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316" r:id="rId5"/>
    <p:sldId id="259" r:id="rId6"/>
    <p:sldId id="268" r:id="rId7"/>
    <p:sldId id="261" r:id="rId8"/>
    <p:sldId id="274" r:id="rId9"/>
    <p:sldId id="263" r:id="rId10"/>
    <p:sldId id="271" r:id="rId11"/>
    <p:sldId id="272" r:id="rId12"/>
    <p:sldId id="311" r:id="rId13"/>
    <p:sldId id="312" r:id="rId14"/>
    <p:sldId id="313" r:id="rId15"/>
    <p:sldId id="264" r:id="rId16"/>
    <p:sldId id="265" r:id="rId17"/>
    <p:sldId id="266" r:id="rId18"/>
    <p:sldId id="273" r:id="rId19"/>
    <p:sldId id="267" r:id="rId20"/>
    <p:sldId id="269" r:id="rId21"/>
    <p:sldId id="281" r:id="rId22"/>
    <p:sldId id="283" r:id="rId23"/>
    <p:sldId id="282" r:id="rId24"/>
    <p:sldId id="278" r:id="rId25"/>
    <p:sldId id="279" r:id="rId26"/>
    <p:sldId id="280" r:id="rId27"/>
    <p:sldId id="284" r:id="rId28"/>
    <p:sldId id="289" r:id="rId29"/>
    <p:sldId id="285" r:id="rId30"/>
    <p:sldId id="287" r:id="rId31"/>
    <p:sldId id="291" r:id="rId32"/>
    <p:sldId id="286" r:id="rId33"/>
    <p:sldId id="295" r:id="rId34"/>
    <p:sldId id="296" r:id="rId35"/>
    <p:sldId id="297" r:id="rId36"/>
    <p:sldId id="298" r:id="rId37"/>
    <p:sldId id="299" r:id="rId38"/>
    <p:sldId id="288" r:id="rId39"/>
    <p:sldId id="290" r:id="rId40"/>
    <p:sldId id="294" r:id="rId41"/>
    <p:sldId id="300" r:id="rId42"/>
    <p:sldId id="301" r:id="rId43"/>
    <p:sldId id="302" r:id="rId44"/>
    <p:sldId id="293" r:id="rId45"/>
    <p:sldId id="304" r:id="rId46"/>
    <p:sldId id="305" r:id="rId47"/>
    <p:sldId id="303" r:id="rId48"/>
    <p:sldId id="306" r:id="rId49"/>
    <p:sldId id="307" r:id="rId50"/>
    <p:sldId id="308" r:id="rId51"/>
    <p:sldId id="310" r:id="rId52"/>
    <p:sldId id="309" r:id="rId53"/>
    <p:sldId id="315" r:id="rId54"/>
    <p:sldId id="276" r:id="rId55"/>
    <p:sldId id="27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2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4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F0AB0E5C-F3C3-43EE-A1FC-3032DF53EF50}"/>
    <pc:docChg chg="custSel modSld">
      <pc:chgData name="Abhiroop Mukherjee" userId="5fbc6062963ca2c0" providerId="LiveId" clId="{F0AB0E5C-F3C3-43EE-A1FC-3032DF53EF50}" dt="2021-02-14T09:50:06.032" v="3" actId="33524"/>
      <pc:docMkLst>
        <pc:docMk/>
      </pc:docMkLst>
      <pc:sldChg chg="modSp mod">
        <pc:chgData name="Abhiroop Mukherjee" userId="5fbc6062963ca2c0" providerId="LiveId" clId="{F0AB0E5C-F3C3-43EE-A1FC-3032DF53EF50}" dt="2021-02-14T08:16:35.534" v="1" actId="33524"/>
        <pc:sldMkLst>
          <pc:docMk/>
          <pc:sldMk cId="361156800" sldId="291"/>
        </pc:sldMkLst>
        <pc:spChg chg="mod">
          <ac:chgData name="Abhiroop Mukherjee" userId="5fbc6062963ca2c0" providerId="LiveId" clId="{F0AB0E5C-F3C3-43EE-A1FC-3032DF53EF50}" dt="2021-02-14T08:16:35.534" v="1" actId="33524"/>
          <ac:spMkLst>
            <pc:docMk/>
            <pc:sldMk cId="361156800" sldId="291"/>
            <ac:spMk id="3" creationId="{00000000-0000-0000-0000-000000000000}"/>
          </ac:spMkLst>
        </pc:spChg>
      </pc:sldChg>
      <pc:sldChg chg="modSp mod">
        <pc:chgData name="Abhiroop Mukherjee" userId="5fbc6062963ca2c0" providerId="LiveId" clId="{F0AB0E5C-F3C3-43EE-A1FC-3032DF53EF50}" dt="2021-02-14T09:24:40.582" v="2" actId="33524"/>
        <pc:sldMkLst>
          <pc:docMk/>
          <pc:sldMk cId="1374101386" sldId="301"/>
        </pc:sldMkLst>
        <pc:spChg chg="mod">
          <ac:chgData name="Abhiroop Mukherjee" userId="5fbc6062963ca2c0" providerId="LiveId" clId="{F0AB0E5C-F3C3-43EE-A1FC-3032DF53EF50}" dt="2021-02-14T09:24:40.582" v="2" actId="33524"/>
          <ac:spMkLst>
            <pc:docMk/>
            <pc:sldMk cId="1374101386" sldId="301"/>
            <ac:spMk id="3" creationId="{00000000-0000-0000-0000-000000000000}"/>
          </ac:spMkLst>
        </pc:spChg>
      </pc:sldChg>
      <pc:sldChg chg="modSp mod">
        <pc:chgData name="Abhiroop Mukherjee" userId="5fbc6062963ca2c0" providerId="LiveId" clId="{F0AB0E5C-F3C3-43EE-A1FC-3032DF53EF50}" dt="2021-02-14T09:50:06.032" v="3" actId="33524"/>
        <pc:sldMkLst>
          <pc:docMk/>
          <pc:sldMk cId="3913294676" sldId="310"/>
        </pc:sldMkLst>
        <pc:spChg chg="mod">
          <ac:chgData name="Abhiroop Mukherjee" userId="5fbc6062963ca2c0" providerId="LiveId" clId="{F0AB0E5C-F3C3-43EE-A1FC-3032DF53EF50}" dt="2021-02-14T09:50:06.032" v="3" actId="33524"/>
          <ac:spMkLst>
            <pc:docMk/>
            <pc:sldMk cId="3913294676" sldId="310"/>
            <ac:spMk id="3" creationId="{00000000-0000-0000-0000-000000000000}"/>
          </ac:spMkLst>
        </pc:spChg>
      </pc:sldChg>
      <pc:sldChg chg="modSp mod">
        <pc:chgData name="Abhiroop Mukherjee" userId="5fbc6062963ca2c0" providerId="LiveId" clId="{F0AB0E5C-F3C3-43EE-A1FC-3032DF53EF50}" dt="2021-02-13T15:10:34.898" v="0" actId="33524"/>
        <pc:sldMkLst>
          <pc:docMk/>
          <pc:sldMk cId="3698810787" sldId="313"/>
        </pc:sldMkLst>
        <pc:spChg chg="mod">
          <ac:chgData name="Abhiroop Mukherjee" userId="5fbc6062963ca2c0" providerId="LiveId" clId="{F0AB0E5C-F3C3-43EE-A1FC-3032DF53EF50}" dt="2021-02-13T15:10:34.898" v="0" actId="33524"/>
          <ac:spMkLst>
            <pc:docMk/>
            <pc:sldMk cId="3698810787" sldId="31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EF9520F-E494-4BEE-94D5-E789C4CDFFC6}" type="datetimeFigureOut">
              <a:rPr lang="en-US" smtClean="0"/>
              <a:pPr/>
              <a:t>2/14/2021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F9520F-E494-4BEE-94D5-E789C4CDFFC6}" type="datetimeFigureOut">
              <a:rPr lang="en-US" smtClean="0"/>
              <a:pPr/>
              <a:t>2/14/2021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F9520F-E494-4BEE-94D5-E789C4CDFFC6}" type="datetimeFigureOut">
              <a:rPr lang="en-US" smtClean="0"/>
              <a:pPr/>
              <a:t>2/14/2021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F9520F-E494-4BEE-94D5-E789C4CDFFC6}" type="datetimeFigureOut">
              <a:rPr lang="en-US" smtClean="0"/>
              <a:pPr/>
              <a:t>2/14/2021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9520F-E494-4BEE-94D5-E789C4CDFFC6}" type="datetimeFigureOut">
              <a:rPr lang="en-US" smtClean="0"/>
              <a:pPr/>
              <a:t>2/14/2021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EF9520F-E494-4BEE-94D5-E789C4CDFFC6}" type="datetimeFigureOut">
              <a:rPr lang="en-US" smtClean="0"/>
              <a:pPr/>
              <a:t>2/14/2021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EF9520F-E494-4BEE-94D5-E789C4CDFFC6}" type="datetimeFigureOut">
              <a:rPr lang="en-US" smtClean="0"/>
              <a:pPr/>
              <a:t>2/14/2021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EF9520F-E494-4BEE-94D5-E789C4CDFFC6}" type="datetimeFigureOut">
              <a:rPr lang="en-US" smtClean="0"/>
              <a:pPr/>
              <a:t>2/14/2021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9520F-E494-4BEE-94D5-E789C4CDFFC6}" type="datetimeFigureOut">
              <a:rPr lang="en-US" smtClean="0"/>
              <a:pPr/>
              <a:t>2/14/2021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9520F-E494-4BEE-94D5-E789C4CDFFC6}" type="datetimeFigureOut">
              <a:rPr lang="en-US" smtClean="0"/>
              <a:pPr/>
              <a:t>2/14/2021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9520F-E494-4BEE-94D5-E789C4CDFFC6}" type="datetimeFigureOut">
              <a:rPr lang="en-US" smtClean="0"/>
              <a:pPr/>
              <a:t>2/14/2021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3C7A7B-2C8B-46A3-BAAE-6DB257FCC90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9520F-E494-4BEE-94D5-E789C4CDFFC6}" type="datetimeFigureOut">
              <a:rPr lang="en-US" smtClean="0"/>
              <a:pPr/>
              <a:t>2/14/2021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C7A7B-2C8B-46A3-BAAE-6DB257FCC9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Small_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earchdatamanagement.techtarget.com/definition/data-governance" TargetMode="External"/><Relationship Id="rId2" Type="http://schemas.openxmlformats.org/officeDocument/2006/relationships/hyperlink" Target="https://searchdatamanagement.techtarget.com/definition/data-managem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earchsqlserver.techtarget.com/definition/database" TargetMode="External"/><Relationship Id="rId2" Type="http://schemas.openxmlformats.org/officeDocument/2006/relationships/hyperlink" Target="https://whatis.techtarget.com/definition/data-s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hatis.techtarget.com/definition/baselin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ableau.com/products/pre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571612"/>
            <a:ext cx="7772400" cy="1470025"/>
          </a:xfrm>
        </p:spPr>
        <p:txBody>
          <a:bodyPr/>
          <a:lstStyle/>
          <a:p>
            <a:r>
              <a:rPr lang="en-US" dirty="0">
                <a:latin typeface="Times"/>
                <a:cs typeface="Times"/>
              </a:rPr>
              <a:t>Data Science: </a:t>
            </a:r>
            <a:r>
              <a:rPr lang="en-US" sz="4000" dirty="0">
                <a:latin typeface="Times"/>
                <a:cs typeface="Times"/>
              </a:rPr>
              <a:t>Introduction </a:t>
            </a:r>
            <a:br>
              <a:rPr lang="en-US" sz="4000" dirty="0">
                <a:latin typeface="Times"/>
                <a:cs typeface="Times"/>
              </a:rPr>
            </a:br>
            <a:r>
              <a:rPr lang="en-US" sz="4000" dirty="0">
                <a:latin typeface="Times"/>
                <a:cs typeface="Times"/>
              </a:rPr>
              <a:t>(</a:t>
            </a:r>
            <a:r>
              <a:rPr lang="en-US" sz="4000" dirty="0" err="1">
                <a:latin typeface="Times"/>
                <a:cs typeface="Times"/>
              </a:rPr>
              <a:t>Lec</a:t>
            </a:r>
            <a:r>
              <a:rPr lang="en-US" sz="4000" dirty="0">
                <a:latin typeface="Times"/>
                <a:cs typeface="Times"/>
              </a:rPr>
              <a:t> 1,2,3)</a:t>
            </a:r>
            <a:endParaRPr lang="en-IN" sz="4000" dirty="0">
              <a:latin typeface="Times"/>
              <a:cs typeface="Times"/>
            </a:endParaRPr>
          </a:p>
        </p:txBody>
      </p:sp>
      <p:sp>
        <p:nvSpPr>
          <p:cNvPr id="3" name="Subtitle 2"/>
          <p:cNvSpPr>
            <a:spLocks noGrp="1"/>
          </p:cNvSpPr>
          <p:nvPr>
            <p:ph type="subTitle" idx="1"/>
          </p:nvPr>
        </p:nvSpPr>
        <p:spPr/>
        <p:txBody>
          <a:bodyPr/>
          <a:lstStyle/>
          <a:p>
            <a:r>
              <a:rPr lang="en-IN" dirty="0">
                <a:solidFill>
                  <a:schemeClr val="tx1"/>
                </a:solidFill>
              </a:rPr>
              <a:t>Jaya Sil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endParaRPr lang="en-IN" dirty="0"/>
          </a:p>
        </p:txBody>
      </p:sp>
      <p:sp>
        <p:nvSpPr>
          <p:cNvPr id="3" name="Content Placeholder 2"/>
          <p:cNvSpPr>
            <a:spLocks noGrp="1"/>
          </p:cNvSpPr>
          <p:nvPr>
            <p:ph idx="1"/>
          </p:nvPr>
        </p:nvSpPr>
        <p:spPr/>
        <p:txBody>
          <a:bodyPr>
            <a:normAutofit fontScale="70000" lnSpcReduction="20000"/>
          </a:bodyPr>
          <a:lstStyle/>
          <a:p>
            <a:r>
              <a:rPr lang="en-IN" sz="3400" dirty="0">
                <a:latin typeface="Times New Roman" pitchFamily="18" charset="0"/>
                <a:cs typeface="Times New Roman" pitchFamily="18" charset="0"/>
              </a:rPr>
              <a:t>Definition of big data as the three V’s: Volume, Velocity, Variety.</a:t>
            </a:r>
          </a:p>
          <a:p>
            <a:endParaRPr lang="en-US" sz="1700" dirty="0"/>
          </a:p>
          <a:p>
            <a:r>
              <a:rPr lang="en-IN" sz="3400" b="1" dirty="0">
                <a:latin typeface="Times New Roman" pitchFamily="18" charset="0"/>
                <a:cs typeface="Times New Roman" pitchFamily="18" charset="0"/>
              </a:rPr>
              <a:t>Volume</a:t>
            </a:r>
            <a:r>
              <a:rPr lang="en-IN" sz="3400" dirty="0">
                <a:latin typeface="Times New Roman" pitchFamily="18" charset="0"/>
                <a:cs typeface="Times New Roman" pitchFamily="18" charset="0"/>
              </a:rPr>
              <a:t>: Organizations collect data from different sources. </a:t>
            </a:r>
          </a:p>
          <a:p>
            <a:endParaRPr lang="en-IN" sz="1700" dirty="0">
              <a:latin typeface="Times New Roman" pitchFamily="18" charset="0"/>
              <a:cs typeface="Times New Roman" pitchFamily="18" charset="0"/>
            </a:endParaRPr>
          </a:p>
          <a:p>
            <a:r>
              <a:rPr lang="en-IN" sz="3400" b="1" dirty="0">
                <a:latin typeface="Times New Roman" pitchFamily="18" charset="0"/>
                <a:cs typeface="Times New Roman" pitchFamily="18" charset="0"/>
              </a:rPr>
              <a:t>Velocity</a:t>
            </a:r>
            <a:r>
              <a:rPr lang="en-IN" sz="3400" dirty="0">
                <a:latin typeface="Times New Roman" pitchFamily="18" charset="0"/>
                <a:cs typeface="Times New Roman" pitchFamily="18" charset="0"/>
              </a:rPr>
              <a:t>: With the growth in the Internet of Things, data streams into businesses at an unprecedented speed and must be handled in a timely manner. RFID tags, sensors and smart meters are driving the need to deal with these torrents of data in near-real time.</a:t>
            </a:r>
          </a:p>
          <a:p>
            <a:endParaRPr lang="en-IN" sz="1700" dirty="0">
              <a:latin typeface="Times New Roman" pitchFamily="18" charset="0"/>
              <a:cs typeface="Times New Roman" pitchFamily="18" charset="0"/>
            </a:endParaRPr>
          </a:p>
          <a:p>
            <a:r>
              <a:rPr lang="en-IN" sz="3400" b="1" dirty="0">
                <a:latin typeface="Times New Roman" pitchFamily="18" charset="0"/>
                <a:cs typeface="Times New Roman" pitchFamily="18" charset="0"/>
              </a:rPr>
              <a:t>Variety</a:t>
            </a:r>
            <a:r>
              <a:rPr lang="en-IN" sz="3400" dirty="0">
                <a:latin typeface="Times New Roman" pitchFamily="18" charset="0"/>
                <a:cs typeface="Times New Roman" pitchFamily="18" charset="0"/>
              </a:rPr>
              <a:t>: Data comes in all types of formats – from structured, numeric data in traditional databases to unstructured text documents, emails, videos, audios, stock ticker data and financial transactions.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Additional dimensions </a:t>
            </a:r>
          </a:p>
        </p:txBody>
      </p:sp>
      <p:sp>
        <p:nvSpPr>
          <p:cNvPr id="3" name="Content Placeholder 2"/>
          <p:cNvSpPr>
            <a:spLocks noGrp="1"/>
          </p:cNvSpPr>
          <p:nvPr>
            <p:ph idx="1"/>
          </p:nvPr>
        </p:nvSpPr>
        <p:spPr/>
        <p:txBody>
          <a:bodyPr>
            <a:normAutofit/>
          </a:bodyPr>
          <a:lstStyle/>
          <a:p>
            <a:r>
              <a:rPr lang="en-IN" sz="2400" b="1" dirty="0">
                <a:latin typeface="Times New Roman" pitchFamily="18" charset="0"/>
                <a:cs typeface="Times New Roman" pitchFamily="18" charset="0"/>
              </a:rPr>
              <a:t>Variability:  </a:t>
            </a:r>
            <a:r>
              <a:rPr lang="en-IN" sz="2400" dirty="0">
                <a:latin typeface="Times New Roman" pitchFamily="18" charset="0"/>
                <a:cs typeface="Times New Roman" pitchFamily="18" charset="0"/>
              </a:rPr>
              <a:t>In addition to the increasing velocities and varieties of data, data flows are unpredictable – changing often and varying greatly.</a:t>
            </a:r>
          </a:p>
          <a:p>
            <a:endParaRPr lang="en-US" sz="1200" dirty="0"/>
          </a:p>
          <a:p>
            <a:r>
              <a:rPr lang="en-IN" sz="2600" b="1" dirty="0">
                <a:latin typeface="Times New Roman" pitchFamily="18" charset="0"/>
                <a:cs typeface="Times New Roman" pitchFamily="18" charset="0"/>
              </a:rPr>
              <a:t>Veracity: </a:t>
            </a:r>
            <a:r>
              <a:rPr lang="en-IN" sz="2600" dirty="0">
                <a:latin typeface="Times New Roman" pitchFamily="18" charset="0"/>
                <a:cs typeface="Times New Roman" pitchFamily="18" charset="0"/>
              </a:rPr>
              <a:t>Veracity refers to the quality of data. Because data comes from so many different sources, it’s difficult to link, match, cleanse and transform data across systems. </a:t>
            </a:r>
          </a:p>
          <a:p>
            <a:endParaRPr lang="en-IN" sz="1200" dirty="0">
              <a:latin typeface="Times New Roman" pitchFamily="18" charset="0"/>
              <a:cs typeface="Times New Roman" pitchFamily="18" charset="0"/>
            </a:endParaRPr>
          </a:p>
          <a:p>
            <a:r>
              <a:rPr lang="en-IN" sz="2600" dirty="0">
                <a:latin typeface="Times New Roman" pitchFamily="18" charset="0"/>
                <a:cs typeface="Times New Roman" pitchFamily="18" charset="0"/>
              </a:rPr>
              <a:t>Businesses need to connect and correlate relationships, hierarchies and multiple data linkages. Otherwise, their data can quickly spiral out of control.</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Big Data Anlytics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Big Data Anlytics refers to the process of collecting, organizing, analyzing large data sets to discover different patterns and other useful information. </a:t>
            </a:r>
          </a:p>
          <a:p>
            <a:endParaRPr lang="en-IN" sz="1200" dirty="0">
              <a:latin typeface="Times"/>
              <a:cs typeface="Times"/>
            </a:endParaRPr>
          </a:p>
          <a:p>
            <a:r>
              <a:rPr lang="en-IN" sz="2400" dirty="0">
                <a:latin typeface="Times"/>
                <a:cs typeface="Times"/>
              </a:rPr>
              <a:t>A set of technologies and techniques are required to disclose correlation, hidden patterns from large datasets that are more complex, and of a large enormous scale.</a:t>
            </a:r>
          </a:p>
          <a:p>
            <a:endParaRPr lang="en-US" sz="1200" dirty="0">
              <a:latin typeface="Times"/>
              <a:cs typeface="Times"/>
            </a:endParaRPr>
          </a:p>
          <a:p>
            <a:r>
              <a:rPr lang="en-US" sz="2400" dirty="0">
                <a:latin typeface="Times"/>
                <a:cs typeface="Times"/>
              </a:rPr>
              <a:t>Example of big data Analytics are big online</a:t>
            </a:r>
            <a:r>
              <a:rPr lang="en-IN" sz="2400" dirty="0">
                <a:latin typeface="Times"/>
                <a:cs typeface="Times"/>
              </a:rPr>
              <a:t> </a:t>
            </a:r>
            <a:r>
              <a:rPr lang="en-US" sz="2400" dirty="0">
                <a:latin typeface="Times"/>
                <a:cs typeface="Times"/>
              </a:rPr>
              <a:t>business website like </a:t>
            </a:r>
            <a:r>
              <a:rPr lang="en-US" sz="2400" dirty="0" err="1">
                <a:latin typeface="Times"/>
                <a:cs typeface="Times"/>
              </a:rPr>
              <a:t>Flipkart</a:t>
            </a:r>
            <a:r>
              <a:rPr lang="en-US" sz="2400" dirty="0">
                <a:latin typeface="Times"/>
                <a:cs typeface="Times"/>
              </a:rPr>
              <a:t>, </a:t>
            </a:r>
            <a:r>
              <a:rPr lang="en-US" sz="2400" dirty="0" err="1">
                <a:latin typeface="Times"/>
                <a:cs typeface="Times"/>
              </a:rPr>
              <a:t>snapdeal</a:t>
            </a:r>
            <a:r>
              <a:rPr lang="en-US" sz="2400" dirty="0">
                <a:latin typeface="Times"/>
                <a:cs typeface="Times"/>
              </a:rPr>
              <a:t> uses Facebook or Gmail data to view the customer</a:t>
            </a:r>
            <a:r>
              <a:rPr lang="en-IN" sz="2400" dirty="0">
                <a:latin typeface="Times"/>
                <a:cs typeface="Times"/>
              </a:rPr>
              <a:t> </a:t>
            </a:r>
            <a:r>
              <a:rPr lang="en-US" sz="2400" dirty="0">
                <a:latin typeface="Times"/>
                <a:cs typeface="Times"/>
              </a:rPr>
              <a:t>information or </a:t>
            </a:r>
            <a:r>
              <a:rPr lang="en-US" sz="2400" dirty="0" err="1">
                <a:latin typeface="Times"/>
                <a:cs typeface="Times"/>
              </a:rPr>
              <a:t>behaviour</a:t>
            </a:r>
            <a:r>
              <a:rPr lang="en-US" sz="2400" dirty="0">
                <a:latin typeface="Times"/>
                <a:cs typeface="Times"/>
              </a:rPr>
              <a:t>. </a:t>
            </a:r>
          </a:p>
          <a:p>
            <a:endParaRPr lang="en-US" sz="2400" dirty="0">
              <a:latin typeface="Times"/>
              <a:cs typeface="Times"/>
            </a:endParaRPr>
          </a:p>
          <a:p>
            <a:endParaRPr lang="en-US" sz="2400" dirty="0">
              <a:latin typeface="Times"/>
              <a:cs typeface="Times"/>
            </a:endParaRPr>
          </a:p>
          <a:p>
            <a:endParaRPr lang="en-US" sz="2400" dirty="0"/>
          </a:p>
          <a:p>
            <a:endParaRPr lang="en-IN" sz="2400" dirty="0"/>
          </a:p>
          <a:p>
            <a:endParaRPr lang="en-US" dirty="0"/>
          </a:p>
        </p:txBody>
      </p:sp>
    </p:spTree>
    <p:extLst>
      <p:ext uri="{BB962C8B-B14F-4D97-AF65-F5344CB8AC3E}">
        <p14:creationId xmlns:p14="http://schemas.microsoft.com/office/powerpoint/2010/main" val="279028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analytics </a:t>
            </a:r>
          </a:p>
        </p:txBody>
      </p:sp>
      <p:sp>
        <p:nvSpPr>
          <p:cNvPr id="3" name="Content Placeholder 2"/>
          <p:cNvSpPr>
            <a:spLocks noGrp="1"/>
          </p:cNvSpPr>
          <p:nvPr>
            <p:ph idx="1"/>
          </p:nvPr>
        </p:nvSpPr>
        <p:spPr/>
        <p:txBody>
          <a:bodyPr>
            <a:normAutofit fontScale="70000" lnSpcReduction="20000"/>
          </a:bodyPr>
          <a:lstStyle/>
          <a:p>
            <a:r>
              <a:rPr lang="en-US" sz="3400" dirty="0">
                <a:latin typeface="Times"/>
                <a:cs typeface="Times"/>
              </a:rPr>
              <a:t>Text analytics or text</a:t>
            </a:r>
            <a:r>
              <a:rPr lang="en-IN" sz="3400" dirty="0">
                <a:latin typeface="Times"/>
                <a:cs typeface="Times"/>
              </a:rPr>
              <a:t> </a:t>
            </a:r>
            <a:r>
              <a:rPr lang="en-US" sz="3400" dirty="0">
                <a:latin typeface="Times"/>
                <a:cs typeface="Times"/>
              </a:rPr>
              <a:t>mining refers process of deriving important information from text data. </a:t>
            </a:r>
          </a:p>
          <a:p>
            <a:endParaRPr lang="en-US" sz="1700" dirty="0">
              <a:latin typeface="Times"/>
              <a:cs typeface="Times"/>
            </a:endParaRPr>
          </a:p>
          <a:p>
            <a:r>
              <a:rPr lang="en-US" sz="3400" dirty="0">
                <a:latin typeface="Times"/>
                <a:cs typeface="Times"/>
              </a:rPr>
              <a:t>It use many ways like associations among entities, predictive</a:t>
            </a:r>
            <a:r>
              <a:rPr lang="en-IN" sz="3400" dirty="0">
                <a:latin typeface="Times"/>
                <a:cs typeface="Times"/>
              </a:rPr>
              <a:t> </a:t>
            </a:r>
            <a:r>
              <a:rPr lang="en-US" sz="3400" dirty="0">
                <a:latin typeface="Times"/>
                <a:cs typeface="Times"/>
              </a:rPr>
              <a:t>rules, patterns, concepts, events etc. based on rules. </a:t>
            </a:r>
          </a:p>
          <a:p>
            <a:endParaRPr lang="en-US" sz="1700" dirty="0">
              <a:latin typeface="Times"/>
              <a:cs typeface="Times"/>
            </a:endParaRPr>
          </a:p>
          <a:p>
            <a:r>
              <a:rPr lang="en-US" sz="3400" dirty="0">
                <a:latin typeface="Times"/>
                <a:cs typeface="Times"/>
              </a:rPr>
              <a:t>Data simply tells you what people did but text analytics tell you</a:t>
            </a:r>
            <a:r>
              <a:rPr lang="en-IN" sz="3400" dirty="0">
                <a:latin typeface="Times"/>
                <a:cs typeface="Times"/>
              </a:rPr>
              <a:t> </a:t>
            </a:r>
            <a:r>
              <a:rPr lang="en-US" sz="3400" dirty="0">
                <a:latin typeface="Times"/>
                <a:cs typeface="Times"/>
              </a:rPr>
              <a:t>why. </a:t>
            </a:r>
          </a:p>
          <a:p>
            <a:endParaRPr lang="en-US" sz="1700" dirty="0">
              <a:latin typeface="Times"/>
              <a:cs typeface="Times"/>
            </a:endParaRPr>
          </a:p>
          <a:p>
            <a:r>
              <a:rPr lang="en-US" sz="3400" dirty="0">
                <a:latin typeface="Times"/>
                <a:cs typeface="Times"/>
              </a:rPr>
              <a:t>From unstructured or semi structured text data all information will retrieve. </a:t>
            </a:r>
          </a:p>
          <a:p>
            <a:endParaRPr lang="en-US" sz="1700" dirty="0">
              <a:latin typeface="Times"/>
              <a:cs typeface="Times"/>
            </a:endParaRPr>
          </a:p>
          <a:p>
            <a:r>
              <a:rPr lang="en-US" sz="3400" dirty="0">
                <a:latin typeface="Times"/>
                <a:cs typeface="Times"/>
              </a:rPr>
              <a:t>After extracting information it will be categorized and we can take decision.</a:t>
            </a:r>
            <a:endParaRPr lang="en-IN" sz="3400" dirty="0">
              <a:latin typeface="Times"/>
              <a:cs typeface="Times"/>
            </a:endParaRPr>
          </a:p>
          <a:p>
            <a:endParaRPr lang="en-US" dirty="0"/>
          </a:p>
        </p:txBody>
      </p:sp>
    </p:spTree>
    <p:extLst>
      <p:ext uri="{BB962C8B-B14F-4D97-AF65-F5344CB8AC3E}">
        <p14:creationId xmlns:p14="http://schemas.microsoft.com/office/powerpoint/2010/main" val="221278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AUDIO ANALYTICS</a:t>
            </a:r>
            <a:br>
              <a:rPr lang="en-IN" dirty="0"/>
            </a:br>
            <a:endParaRPr lang="en-US" dirty="0"/>
          </a:p>
        </p:txBody>
      </p:sp>
      <p:sp>
        <p:nvSpPr>
          <p:cNvPr id="3" name="Content Placeholder 2"/>
          <p:cNvSpPr>
            <a:spLocks noGrp="1"/>
          </p:cNvSpPr>
          <p:nvPr>
            <p:ph idx="1"/>
          </p:nvPr>
        </p:nvSpPr>
        <p:spPr>
          <a:xfrm>
            <a:off x="457200" y="1556792"/>
            <a:ext cx="8229600" cy="4569371"/>
          </a:xfrm>
        </p:spPr>
        <p:txBody>
          <a:bodyPr>
            <a:normAutofit fontScale="92500" lnSpcReduction="10000"/>
          </a:bodyPr>
          <a:lstStyle/>
          <a:p>
            <a:r>
              <a:rPr lang="en-US" sz="2400" dirty="0">
                <a:latin typeface="Times"/>
                <a:cs typeface="Times"/>
              </a:rPr>
              <a:t>Audio analytics is the process of compressing data and packaging the data into single format</a:t>
            </a:r>
            <a:r>
              <a:rPr lang="en-IN" sz="2400" dirty="0">
                <a:latin typeface="Times"/>
                <a:cs typeface="Times"/>
              </a:rPr>
              <a:t> </a:t>
            </a:r>
            <a:r>
              <a:rPr lang="en-US" sz="2400" dirty="0">
                <a:latin typeface="Times"/>
                <a:cs typeface="Times"/>
              </a:rPr>
              <a:t>called audio. </a:t>
            </a:r>
          </a:p>
          <a:p>
            <a:endParaRPr lang="en-US" sz="1200" dirty="0">
              <a:latin typeface="Times"/>
              <a:cs typeface="Times"/>
            </a:endParaRPr>
          </a:p>
          <a:p>
            <a:r>
              <a:rPr lang="en-US" sz="2400" dirty="0">
                <a:latin typeface="Times"/>
                <a:cs typeface="Times"/>
              </a:rPr>
              <a:t>Audio Analytics refers to the extraction of meaning and information from audio</a:t>
            </a:r>
            <a:r>
              <a:rPr lang="en-IN" sz="2400" dirty="0">
                <a:latin typeface="Times"/>
                <a:cs typeface="Times"/>
              </a:rPr>
              <a:t> </a:t>
            </a:r>
            <a:r>
              <a:rPr lang="en-US" sz="2400" dirty="0">
                <a:latin typeface="Times"/>
                <a:cs typeface="Times"/>
              </a:rPr>
              <a:t>signals for Analysis. </a:t>
            </a:r>
          </a:p>
          <a:p>
            <a:endParaRPr lang="en-US" sz="1200" dirty="0">
              <a:latin typeface="Times"/>
              <a:cs typeface="Times"/>
            </a:endParaRPr>
          </a:p>
          <a:p>
            <a:r>
              <a:rPr lang="en-US" sz="2400" dirty="0">
                <a:latin typeface="Times"/>
                <a:cs typeface="Times"/>
              </a:rPr>
              <a:t>There are two way to represent the audio Analytics is 1) Sound</a:t>
            </a:r>
            <a:endParaRPr lang="en-IN" sz="2400" dirty="0">
              <a:latin typeface="Times"/>
              <a:cs typeface="Times"/>
            </a:endParaRPr>
          </a:p>
          <a:p>
            <a:r>
              <a:rPr lang="en-US" sz="2400" dirty="0">
                <a:latin typeface="Times"/>
                <a:cs typeface="Times"/>
              </a:rPr>
              <a:t>Representation 2) Raw Sound Files. </a:t>
            </a:r>
          </a:p>
          <a:p>
            <a:endParaRPr lang="en-US" sz="1300" dirty="0">
              <a:latin typeface="Times"/>
              <a:cs typeface="Times"/>
            </a:endParaRPr>
          </a:p>
          <a:p>
            <a:r>
              <a:rPr lang="en-US" sz="2400" dirty="0">
                <a:latin typeface="Times"/>
                <a:cs typeface="Times"/>
              </a:rPr>
              <a:t>Audio file format is a format for store digital audio data on a</a:t>
            </a:r>
            <a:endParaRPr lang="en-IN" sz="2400" dirty="0">
              <a:latin typeface="Times"/>
              <a:cs typeface="Times"/>
            </a:endParaRPr>
          </a:p>
          <a:p>
            <a:pPr marL="0" indent="0">
              <a:buNone/>
            </a:pPr>
            <a:r>
              <a:rPr lang="en-US" sz="2400" dirty="0">
                <a:latin typeface="Times"/>
                <a:cs typeface="Times"/>
              </a:rPr>
              <a:t>    system. </a:t>
            </a:r>
          </a:p>
          <a:p>
            <a:pPr marL="0" indent="0">
              <a:buNone/>
            </a:pPr>
            <a:endParaRPr lang="en-US" sz="1300" dirty="0">
              <a:latin typeface="Times"/>
              <a:cs typeface="Times"/>
            </a:endParaRPr>
          </a:p>
          <a:p>
            <a:r>
              <a:rPr lang="en-US" sz="2400" dirty="0">
                <a:latin typeface="Times"/>
                <a:cs typeface="Times"/>
              </a:rPr>
              <a:t>Three main audio format: Uncompressed audio format, Lossless compressed</a:t>
            </a:r>
            <a:r>
              <a:rPr lang="en-IN" sz="2400" dirty="0">
                <a:latin typeface="Times"/>
                <a:cs typeface="Times"/>
              </a:rPr>
              <a:t> </a:t>
            </a:r>
            <a:r>
              <a:rPr lang="en-US" sz="2400" dirty="0">
                <a:latin typeface="Times"/>
                <a:cs typeface="Times"/>
              </a:rPr>
              <a:t>audio format, </a:t>
            </a:r>
            <a:r>
              <a:rPr lang="en-US" sz="2400" dirty="0" err="1">
                <a:latin typeface="Times"/>
                <a:cs typeface="Times"/>
              </a:rPr>
              <a:t>Lossy</a:t>
            </a:r>
            <a:r>
              <a:rPr lang="en-US" sz="2400" dirty="0">
                <a:latin typeface="Times"/>
                <a:cs typeface="Times"/>
              </a:rPr>
              <a:t> compressed audio format. </a:t>
            </a:r>
          </a:p>
        </p:txBody>
      </p:sp>
    </p:spTree>
    <p:extLst>
      <p:ext uri="{BB962C8B-B14F-4D97-AF65-F5344CB8AC3E}">
        <p14:creationId xmlns:p14="http://schemas.microsoft.com/office/powerpoint/2010/main" val="369881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Features</a:t>
            </a:r>
            <a:endParaRPr lang="en-IN" dirty="0"/>
          </a:p>
        </p:txBody>
      </p:sp>
      <p:sp>
        <p:nvSpPr>
          <p:cNvPr id="3" name="Content Placeholder 2"/>
          <p:cNvSpPr>
            <a:spLocks noGrp="1"/>
          </p:cNvSpPr>
          <p:nvPr>
            <p:ph idx="1"/>
          </p:nvPr>
        </p:nvSpPr>
        <p:spPr/>
        <p:txBody>
          <a:bodyPr>
            <a:normAutofit lnSpcReduction="10000"/>
          </a:bodyPr>
          <a:lstStyle/>
          <a:p>
            <a:r>
              <a:rPr lang="en-IN" sz="2400" dirty="0">
                <a:latin typeface="Times New Roman" pitchFamily="18" charset="0"/>
                <a:cs typeface="Times New Roman" pitchFamily="18" charset="0"/>
              </a:rPr>
              <a:t>An experienced data scientist can easily pick out what is and what is not big data.</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 For example, all of the photos you have on your phone is not big data. However, all of the photos uploaded to Facebook everyday.</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To get to the data driven world, we needed scale, speed, and ubiquity.</a:t>
            </a:r>
          </a:p>
          <a:p>
            <a:endParaRPr lang="en-US"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most recent big innovation has been </a:t>
            </a:r>
            <a:r>
              <a:rPr lang="en-IN" sz="2400" i="1" dirty="0">
                <a:latin typeface="Times New Roman" pitchFamily="18" charset="0"/>
                <a:cs typeface="Times New Roman" pitchFamily="18" charset="0"/>
              </a:rPr>
              <a:t>The Cloud</a:t>
            </a:r>
            <a:r>
              <a:rPr lang="en-IN" sz="2400" dirty="0">
                <a:latin typeface="Times New Roman" pitchFamily="18" charset="0"/>
                <a:cs typeface="Times New Roman" pitchFamily="18" charset="0"/>
              </a:rPr>
              <a:t>. The cloud, from a storage perspective, is data that is distributed across many different hard drives.</a:t>
            </a:r>
          </a:p>
          <a:p>
            <a:endParaRPr lang="en-IN"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a:t>
            </a:r>
            <a:endParaRPr lang="en-IN" dirty="0"/>
          </a:p>
        </p:txBody>
      </p:sp>
      <p:sp>
        <p:nvSpPr>
          <p:cNvPr id="3" name="Content Placeholder 2"/>
          <p:cNvSpPr>
            <a:spLocks noGrp="1"/>
          </p:cNvSpPr>
          <p:nvPr>
            <p:ph idx="1"/>
          </p:nvPr>
        </p:nvSpPr>
        <p:spPr>
          <a:xfrm>
            <a:off x="457200" y="1484784"/>
            <a:ext cx="8229600" cy="4641379"/>
          </a:xfrm>
        </p:spPr>
        <p:txBody>
          <a:bodyPr>
            <a:normAutofit lnSpcReduction="10000"/>
          </a:bodyPr>
          <a:lstStyle/>
          <a:p>
            <a:r>
              <a:rPr lang="en-IN" sz="2400" dirty="0">
                <a:latin typeface="Times New Roman" pitchFamily="18" charset="0"/>
                <a:cs typeface="Times New Roman" pitchFamily="18" charset="0"/>
              </a:rPr>
              <a:t>Scaling is defined as the ability for an IT resource to handle growing or decreasing demands in a capable manner, as businesses can scale up or down to meet the demands</a:t>
            </a:r>
            <a:r>
              <a:rPr lang="en-IN" sz="2400" i="1"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Companies like Amazon and Dropbox build a network of hard drives, and talking to each other and understanding what data is where. This allows for massive scaling because it's usually easy to add another drive to the system.</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Cloud computing uses a pay-as-you-go model, i.e. on-demand nature. </a:t>
            </a:r>
          </a:p>
          <a:p>
            <a:endParaRPr lang="en-IN" sz="1200" dirty="0">
              <a:latin typeface="Times"/>
              <a:cs typeface="Times"/>
            </a:endParaRPr>
          </a:p>
          <a:p>
            <a:r>
              <a:rPr lang="en-IN" sz="2400" dirty="0">
                <a:latin typeface="Times New Roman" pitchFamily="18" charset="0"/>
                <a:cs typeface="Times New Roman" pitchFamily="18" charset="0"/>
              </a:rPr>
              <a:t>We can start small and adjust. It’s quick, easy, and we’re in control.</a:t>
            </a:r>
          </a:p>
          <a:p>
            <a:endParaRPr lang="en-IN" sz="2400" dirty="0"/>
          </a:p>
          <a:p>
            <a:endParaRPr lang="en-IN"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a:t>
            </a:r>
            <a:endParaRPr lang="en-IN" dirty="0"/>
          </a:p>
        </p:txBody>
      </p:sp>
      <p:sp>
        <p:nvSpPr>
          <p:cNvPr id="3" name="Content Placeholder 2"/>
          <p:cNvSpPr>
            <a:spLocks noGrp="1"/>
          </p:cNvSpPr>
          <p:nvPr>
            <p:ph idx="1"/>
          </p:nvPr>
        </p:nvSpPr>
        <p:spPr/>
        <p:txBody>
          <a:bodyPr>
            <a:normAutofit fontScale="77500" lnSpcReduction="20000"/>
          </a:bodyPr>
          <a:lstStyle/>
          <a:p>
            <a:r>
              <a:rPr lang="en-IN" sz="3100" dirty="0">
                <a:latin typeface="Times New Roman" pitchFamily="18" charset="0"/>
                <a:cs typeface="Times New Roman" pitchFamily="18" charset="0"/>
              </a:rPr>
              <a:t>Speed, the second point of the big data revolution involves how, and how fast we can move.</a:t>
            </a:r>
          </a:p>
          <a:p>
            <a:endParaRPr lang="en-IN" sz="1700" dirty="0">
              <a:latin typeface="Times"/>
              <a:cs typeface="Times"/>
            </a:endParaRPr>
          </a:p>
          <a:p>
            <a:r>
              <a:rPr lang="en-IN" sz="2800" dirty="0">
                <a:latin typeface="Times New Roman" pitchFamily="18" charset="0"/>
                <a:cs typeface="Times New Roman" pitchFamily="18" charset="0"/>
              </a:rPr>
              <a:t>The speed at which the data is generated and processed to meet the demands and challenges that lie in the path of growth and development. Big data is often available in real-time. Compared to </a:t>
            </a:r>
            <a:r>
              <a:rPr lang="en-IN" sz="2800" dirty="0">
                <a:latin typeface="Times New Roman" pitchFamily="18" charset="0"/>
                <a:cs typeface="Times New Roman" pitchFamily="18" charset="0"/>
                <a:hlinkClick r:id="rId2" tooltip="Small data"/>
              </a:rPr>
              <a:t>small data</a:t>
            </a:r>
            <a:r>
              <a:rPr lang="en-IN" sz="2800" dirty="0">
                <a:latin typeface="Times New Roman" pitchFamily="18" charset="0"/>
                <a:cs typeface="Times New Roman" pitchFamily="18" charset="0"/>
              </a:rPr>
              <a:t>, big data is produced more continually.</a:t>
            </a:r>
          </a:p>
          <a:p>
            <a:pPr marL="0" indent="0">
              <a:buNone/>
            </a:pPr>
            <a:endParaRPr lang="en-IN" sz="1400" dirty="0">
              <a:latin typeface="Times New Roman" pitchFamily="18" charset="0"/>
              <a:cs typeface="Times New Roman" pitchFamily="18" charset="0"/>
            </a:endParaRPr>
          </a:p>
          <a:p>
            <a:r>
              <a:rPr lang="en-IN" sz="3100" dirty="0">
                <a:latin typeface="Times New Roman" pitchFamily="18" charset="0"/>
                <a:cs typeface="Times New Roman" pitchFamily="18" charset="0"/>
              </a:rPr>
              <a:t>The combination of increased speed and storage capabilities incidentally led to the final component of the big data story around and compute with data.</a:t>
            </a:r>
            <a:endParaRPr lang="en-IN" sz="15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r>
              <a:rPr lang="en-IN" sz="3100" dirty="0">
                <a:latin typeface="Times New Roman" pitchFamily="18" charset="0"/>
                <a:cs typeface="Times New Roman" pitchFamily="18" charset="0"/>
              </a:rPr>
              <a:t>The most important event on the path to big data is not in fact the infrastructure to handle that data, but the ubiquity of the devices that generate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Sources of big data</a:t>
            </a:r>
          </a:p>
        </p:txBody>
      </p:sp>
      <p:sp>
        <p:nvSpPr>
          <p:cNvPr id="3" name="Content Placeholder 2"/>
          <p:cNvSpPr>
            <a:spLocks noGrp="1"/>
          </p:cNvSpPr>
          <p:nvPr>
            <p:ph idx="1"/>
          </p:nvPr>
        </p:nvSpPr>
        <p:spPr/>
        <p:txBody>
          <a:bodyPr>
            <a:normAutofit/>
          </a:bodyPr>
          <a:lstStyle/>
          <a:p>
            <a:r>
              <a:rPr lang="en-IN" sz="2400" b="1" dirty="0">
                <a:latin typeface="Times New Roman" pitchFamily="18" charset="0"/>
                <a:cs typeface="Times New Roman" pitchFamily="18" charset="0"/>
              </a:rPr>
              <a:t>Streaming data</a:t>
            </a:r>
            <a:r>
              <a:rPr lang="en-IN" sz="2400" dirty="0">
                <a:latin typeface="Times New Roman" pitchFamily="18" charset="0"/>
                <a:cs typeface="Times New Roman" pitchFamily="18" charset="0"/>
              </a:rPr>
              <a:t> comes from the Internet of Things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and other connected devices that flow into IT systems from </a:t>
            </a:r>
            <a:r>
              <a:rPr lang="en-IN" sz="2400" dirty="0" err="1">
                <a:latin typeface="Times New Roman" pitchFamily="18" charset="0"/>
                <a:cs typeface="Times New Roman" pitchFamily="18" charset="0"/>
              </a:rPr>
              <a:t>wearables</a:t>
            </a:r>
            <a:r>
              <a:rPr lang="en-IN" sz="2400" dirty="0">
                <a:latin typeface="Times New Roman" pitchFamily="18" charset="0"/>
                <a:cs typeface="Times New Roman" pitchFamily="18" charset="0"/>
              </a:rPr>
              <a:t>, smart cars, medical devices, industrial equipment and more. </a:t>
            </a:r>
          </a:p>
          <a:p>
            <a:endParaRPr lang="en-US" sz="1200" dirty="0">
              <a:latin typeface="Times New Roman" pitchFamily="18" charset="0"/>
              <a:cs typeface="Times New Roman" pitchFamily="18" charset="0"/>
            </a:endParaRPr>
          </a:p>
          <a:p>
            <a:r>
              <a:rPr lang="en-IN" sz="2400" b="1" dirty="0">
                <a:latin typeface="Times New Roman" pitchFamily="18" charset="0"/>
                <a:cs typeface="Times New Roman" pitchFamily="18" charset="0"/>
              </a:rPr>
              <a:t>Social media</a:t>
            </a:r>
            <a:r>
              <a:rPr lang="en-IN" sz="2400" dirty="0">
                <a:latin typeface="Times New Roman" pitchFamily="18" charset="0"/>
                <a:cs typeface="Times New Roman" pitchFamily="18" charset="0"/>
              </a:rPr>
              <a:t> data stems from interactions on </a:t>
            </a:r>
            <a:r>
              <a:rPr lang="en-IN" sz="2400" dirty="0" err="1">
                <a:latin typeface="Times New Roman" pitchFamily="18" charset="0"/>
                <a:cs typeface="Times New Roman" pitchFamily="18" charset="0"/>
              </a:rPr>
              <a:t>Facebook</a:t>
            </a:r>
            <a:r>
              <a:rPr lang="en-IN" sz="2400" dirty="0">
                <a:latin typeface="Times New Roman" pitchFamily="18" charset="0"/>
                <a:cs typeface="Times New Roman" pitchFamily="18" charset="0"/>
              </a:rPr>
              <a:t>, YouTube, </a:t>
            </a:r>
            <a:r>
              <a:rPr lang="en-IN" sz="2400" dirty="0" err="1">
                <a:latin typeface="Times New Roman" pitchFamily="18" charset="0"/>
                <a:cs typeface="Times New Roman" pitchFamily="18" charset="0"/>
              </a:rPr>
              <a:t>Instagram</a:t>
            </a:r>
            <a:r>
              <a:rPr lang="en-IN" sz="2400" dirty="0">
                <a:latin typeface="Times New Roman" pitchFamily="18" charset="0"/>
                <a:cs typeface="Times New Roman" pitchFamily="18" charset="0"/>
              </a:rPr>
              <a:t>, etc. This data is often in unstructured or </a:t>
            </a:r>
            <a:r>
              <a:rPr lang="en-IN" sz="2400" dirty="0" err="1">
                <a:latin typeface="Times New Roman" pitchFamily="18" charset="0"/>
                <a:cs typeface="Times New Roman" pitchFamily="18" charset="0"/>
              </a:rPr>
              <a:t>semistructured</a:t>
            </a:r>
            <a:r>
              <a:rPr lang="en-IN" sz="2400" dirty="0">
                <a:latin typeface="Times New Roman" pitchFamily="18" charset="0"/>
                <a:cs typeface="Times New Roman" pitchFamily="18" charset="0"/>
              </a:rPr>
              <a:t> forms, so it poses a unique challenge for consumption and analysis. </a:t>
            </a:r>
          </a:p>
          <a:p>
            <a:endParaRPr lang="en-US"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Publicly available data and other sources like cloud</a:t>
            </a:r>
            <a:r>
              <a:rPr lang="en-IN" sz="2400" dirty="0"/>
              <a:t>.</a:t>
            </a:r>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Analyst</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With so many different ways to get value from data, categorization will help make the picture a little clearer.</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Data analysis, the first subcategory of data science.</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Though it is true of all aspects of data science, data analysis in particular is dependent on context.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You have to understand how data came to be and what the goals of the underlying business or process are in order to do good analytic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A fundamental change of Computer science is now focusing on wealth of applications.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merging of computer and communication play an important role for such development.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enhanced ability to observe, collect and store data in different fields like science, commerce, medical and others change our understanding of data.</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Web, social media now are central aspects of our daily life and future research involves computers to understand. </a:t>
            </a:r>
            <a:endParaRPr lang="en-IN"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a:t>
            </a:r>
            <a:endParaRPr lang="en-IN" dirty="0"/>
          </a:p>
        </p:txBody>
      </p:sp>
      <p:sp>
        <p:nvSpPr>
          <p:cNvPr id="4" name="Content Placeholder 3"/>
          <p:cNvSpPr>
            <a:spLocks noGrp="1"/>
          </p:cNvSpPr>
          <p:nvPr>
            <p:ph idx="1"/>
          </p:nvPr>
        </p:nvSpPr>
        <p:spPr/>
        <p:txBody>
          <a:bodyPr>
            <a:normAutofit/>
          </a:bodyPr>
          <a:lstStyle/>
          <a:p>
            <a:r>
              <a:rPr lang="en-US" sz="2400" dirty="0">
                <a:latin typeface="Times New Roman" pitchFamily="18" charset="0"/>
                <a:cs typeface="Times New Roman" pitchFamily="18" charset="0"/>
              </a:rPr>
              <a:t>Data in diverse fields often advantageous to represent as vectors with high dimensionality.</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Geometric (length, dot products, </a:t>
            </a:r>
            <a:r>
              <a:rPr lang="en-US" sz="2400" dirty="0" err="1">
                <a:latin typeface="Times New Roman" pitchFamily="18" charset="0"/>
                <a:cs typeface="Times New Roman" pitchFamily="18" charset="0"/>
              </a:rPr>
              <a:t>orthogonality</a:t>
            </a:r>
            <a:r>
              <a:rPr lang="en-US" sz="2400" dirty="0">
                <a:latin typeface="Times New Roman" pitchFamily="18" charset="0"/>
                <a:cs typeface="Times New Roman" pitchFamily="18" charset="0"/>
              </a:rPr>
              <a:t> etc.) and linear algebra are useful to handle data.</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Singular value decomposition (SVD) is used to deal with matrix data.</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For understanding large structures like web, social networks, we need building models to capture essential properties of these structures.</a:t>
            </a:r>
          </a:p>
          <a:p>
            <a:endParaRPr lang="en-IN"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Quality </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IN" sz="2800" dirty="0">
                <a:latin typeface="Times New Roman" pitchFamily="18" charset="0"/>
                <a:cs typeface="Times New Roman" pitchFamily="18" charset="0"/>
              </a:rPr>
              <a:t>Data quality refers to the state of qualitative or quantitative pieces of information. </a:t>
            </a:r>
          </a:p>
          <a:p>
            <a:endParaRPr lang="en-IN" sz="1200" dirty="0">
              <a:latin typeface="Times New Roman" pitchFamily="18" charset="0"/>
              <a:cs typeface="Times New Roman" pitchFamily="18" charset="0"/>
            </a:endParaRPr>
          </a:p>
          <a:p>
            <a:r>
              <a:rPr lang="en-IN" sz="2800" dirty="0">
                <a:latin typeface="Times New Roman" pitchFamily="18" charset="0"/>
                <a:cs typeface="Times New Roman" pitchFamily="18" charset="0"/>
              </a:rPr>
              <a:t>Data quality is a measure of the condition of data based on factors: accuracy, completeness, consistency, reliability and up to date. </a:t>
            </a:r>
          </a:p>
          <a:p>
            <a:pPr marL="0" indent="0">
              <a:buNone/>
            </a:pPr>
            <a:endParaRPr lang="en-IN" sz="1200" dirty="0">
              <a:latin typeface="Times New Roman" pitchFamily="18" charset="0"/>
              <a:cs typeface="Times New Roman" pitchFamily="18" charset="0"/>
            </a:endParaRPr>
          </a:p>
          <a:p>
            <a:pPr marL="0" indent="0">
              <a:buNone/>
            </a:pPr>
            <a:endParaRPr lang="en-IN" sz="900" dirty="0">
              <a:latin typeface="Times New Roman" pitchFamily="18" charset="0"/>
              <a:cs typeface="Times New Roman" pitchFamily="18" charset="0"/>
            </a:endParaRPr>
          </a:p>
          <a:p>
            <a:r>
              <a:rPr lang="en-IN" sz="2800" dirty="0">
                <a:latin typeface="Times New Roman" pitchFamily="18" charset="0"/>
                <a:cs typeface="Times New Roman" pitchFamily="18" charset="0"/>
              </a:rPr>
              <a:t>Measuring data quality levels can help organizations to identify data errors that need to be resolved and assess whether the data in their IT systems is fit to serve its intended purpose.</a:t>
            </a:r>
          </a:p>
          <a:p>
            <a:endParaRPr lang="en-IN" sz="1400" dirty="0">
              <a:latin typeface="Times New Roman" pitchFamily="18" charset="0"/>
              <a:cs typeface="Times New Roman" pitchFamily="18" charset="0"/>
            </a:endParaRPr>
          </a:p>
          <a:p>
            <a:r>
              <a:rPr lang="en-IN" sz="2600" dirty="0">
                <a:latin typeface="Times New Roman" pitchFamily="18" charset="0"/>
                <a:cs typeface="Times New Roman" pitchFamily="18" charset="0"/>
              </a:rPr>
              <a:t>Data quality management is a core component of </a:t>
            </a:r>
            <a:r>
              <a:rPr lang="en-IN" sz="2600" dirty="0">
                <a:latin typeface="Times New Roman" pitchFamily="18" charset="0"/>
                <a:cs typeface="Times New Roman" pitchFamily="18" charset="0"/>
                <a:hlinkClick r:id="rId2"/>
              </a:rPr>
              <a:t>data management</a:t>
            </a:r>
            <a:r>
              <a:rPr lang="en-IN" sz="2600" dirty="0">
                <a:latin typeface="Times New Roman" pitchFamily="18" charset="0"/>
                <a:cs typeface="Times New Roman" pitchFamily="18" charset="0"/>
              </a:rPr>
              <a:t> process, and data quality improvement often closely tied to </a:t>
            </a:r>
            <a:r>
              <a:rPr lang="en-IN" sz="2600" dirty="0">
                <a:latin typeface="Times New Roman" pitchFamily="18" charset="0"/>
                <a:cs typeface="Times New Roman" pitchFamily="18" charset="0"/>
                <a:hlinkClick r:id="rId3"/>
              </a:rPr>
              <a:t>data governance</a:t>
            </a:r>
            <a:r>
              <a:rPr lang="en-IN" sz="2600" dirty="0">
                <a:latin typeface="Times New Roman" pitchFamily="18" charset="0"/>
                <a:cs typeface="Times New Roman" pitchFamily="18" charset="0"/>
              </a:rPr>
              <a:t> programs that aim to ensure data is formatted and used consistently throughout an organization.</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0767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a:t>
            </a:r>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Data accuracy is a key attribute of high-quality data. </a:t>
            </a:r>
          </a:p>
          <a:p>
            <a:endParaRPr lang="en-IN" sz="1200" dirty="0">
              <a:latin typeface="Times"/>
              <a:cs typeface="Times"/>
            </a:endParaRPr>
          </a:p>
          <a:p>
            <a:r>
              <a:rPr lang="en-IN" sz="2400" dirty="0">
                <a:latin typeface="Times"/>
                <a:cs typeface="Times"/>
              </a:rPr>
              <a:t>Inaccurate data needs to be identified, documented and fixed to ensure that executives, data analysts and other end users are working with good information.</a:t>
            </a:r>
          </a:p>
          <a:p>
            <a:endParaRPr lang="en-IN" sz="1200" dirty="0">
              <a:latin typeface="Times"/>
              <a:cs typeface="Times"/>
            </a:endParaRPr>
          </a:p>
          <a:p>
            <a:r>
              <a:rPr lang="en-IN" sz="2400" dirty="0">
                <a:latin typeface="Times"/>
                <a:cs typeface="Times"/>
              </a:rPr>
              <a:t>Elements of good data quality include data completeness, with </a:t>
            </a:r>
            <a:r>
              <a:rPr lang="en-IN" sz="2400" dirty="0">
                <a:latin typeface="Times"/>
                <a:cs typeface="Times"/>
                <a:hlinkClick r:id="rId2"/>
              </a:rPr>
              <a:t>data sets</a:t>
            </a:r>
            <a:r>
              <a:rPr lang="en-IN" sz="2400" dirty="0">
                <a:latin typeface="Times"/>
                <a:cs typeface="Times"/>
              </a:rPr>
              <a:t>; data consistency, where there are no conflicts between the same data values in different systems or data sets; a lack of duplicate data records in </a:t>
            </a:r>
            <a:r>
              <a:rPr lang="en-IN" sz="2400" dirty="0">
                <a:latin typeface="Times"/>
                <a:cs typeface="Times"/>
                <a:hlinkClick r:id="rId3"/>
              </a:rPr>
              <a:t>databases</a:t>
            </a:r>
            <a:r>
              <a:rPr lang="en-IN" sz="2400" dirty="0">
                <a:latin typeface="Times"/>
                <a:cs typeface="Times"/>
              </a:rPr>
              <a:t>.</a:t>
            </a:r>
          </a:p>
          <a:p>
            <a:endParaRPr lang="en-IN" sz="1200" dirty="0">
              <a:latin typeface="Times"/>
              <a:cs typeface="Times"/>
            </a:endParaRPr>
          </a:p>
          <a:p>
            <a:r>
              <a:rPr lang="en-IN" sz="2400" dirty="0">
                <a:latin typeface="Times"/>
                <a:cs typeface="Times"/>
              </a:rPr>
              <a:t>Data has been updated as needed to keep it current; and conformity to the standard data formats</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3949646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7772" b="17772"/>
          <a:stretch>
            <a:fillRect/>
          </a:stretch>
        </p:blipFill>
        <p:spPr>
          <a:xfrm>
            <a:off x="457200" y="620688"/>
            <a:ext cx="8229600" cy="5281069"/>
          </a:xfrm>
        </p:spPr>
      </p:pic>
    </p:spTree>
    <p:extLst>
      <p:ext uri="{BB962C8B-B14F-4D97-AF65-F5344CB8AC3E}">
        <p14:creationId xmlns:p14="http://schemas.microsoft.com/office/powerpoint/2010/main" val="225737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Quality</a:t>
            </a:r>
            <a:br>
              <a:rPr lang="en-IN" b="1" dirty="0"/>
            </a:br>
            <a:endParaRPr lang="en-US" dirty="0"/>
          </a:p>
        </p:txBody>
      </p:sp>
      <p:sp>
        <p:nvSpPr>
          <p:cNvPr id="3" name="Content Placeholder 2"/>
          <p:cNvSpPr>
            <a:spLocks noGrp="1"/>
          </p:cNvSpPr>
          <p:nvPr>
            <p:ph idx="1"/>
          </p:nvPr>
        </p:nvSpPr>
        <p:spPr>
          <a:xfrm>
            <a:off x="457200" y="1124744"/>
            <a:ext cx="8229600" cy="5001419"/>
          </a:xfrm>
        </p:spPr>
        <p:txBody>
          <a:bodyPr>
            <a:normAutofit fontScale="55000" lnSpcReduction="20000"/>
          </a:bodyPr>
          <a:lstStyle/>
          <a:p>
            <a:pPr marL="0" indent="0" fontAlgn="base">
              <a:buNone/>
            </a:pPr>
            <a:r>
              <a:rPr lang="en-IN" sz="5100" dirty="0">
                <a:latin typeface="Times"/>
                <a:cs typeface="Times"/>
              </a:rPr>
              <a:t>1) </a:t>
            </a:r>
            <a:r>
              <a:rPr lang="en-IN" sz="4400" b="1" dirty="0">
                <a:latin typeface="Times"/>
                <a:cs typeface="Times"/>
              </a:rPr>
              <a:t>Poor Organization</a:t>
            </a:r>
            <a:r>
              <a:rPr lang="en-IN" sz="4400" b="1" dirty="0">
                <a:latin typeface="Times"/>
                <a:ea typeface="Wingdings"/>
                <a:cs typeface="Times"/>
                <a:sym typeface="Wingdings"/>
              </a:rPr>
              <a:t></a:t>
            </a:r>
            <a:r>
              <a:rPr lang="en-IN" sz="4400" b="1" dirty="0">
                <a:latin typeface="Times"/>
                <a:cs typeface="Times"/>
                <a:sym typeface="Wingdings"/>
              </a:rPr>
              <a:t>Data Representation</a:t>
            </a:r>
            <a:endParaRPr lang="en-IN" sz="4400" b="1" dirty="0">
              <a:latin typeface="Times"/>
              <a:cs typeface="Times"/>
            </a:endParaRPr>
          </a:p>
          <a:p>
            <a:pPr fontAlgn="base"/>
            <a:r>
              <a:rPr lang="en-IN" sz="4400" dirty="0">
                <a:latin typeface="Times"/>
                <a:cs typeface="Times"/>
              </a:rPr>
              <a:t>If you’re not able to easily search through your data, you’ll find that it becomes significantly more difficult to make use of. Through different organizational methods and procedures, there are dozens of ways that data can be represented.</a:t>
            </a:r>
          </a:p>
          <a:p>
            <a:pPr fontAlgn="base"/>
            <a:endParaRPr lang="en-IN" sz="2500" dirty="0">
              <a:latin typeface="Times"/>
              <a:cs typeface="Times"/>
            </a:endParaRPr>
          </a:p>
          <a:p>
            <a:pPr marL="0" indent="0" fontAlgn="base">
              <a:buNone/>
            </a:pPr>
            <a:r>
              <a:rPr lang="en-IN" sz="4400" b="1" dirty="0">
                <a:latin typeface="Times"/>
                <a:cs typeface="Times"/>
              </a:rPr>
              <a:t>2) Too Much Data</a:t>
            </a:r>
            <a:r>
              <a:rPr lang="en-IN" sz="4400" b="1" dirty="0">
                <a:latin typeface="Wingdings"/>
                <a:ea typeface="Wingdings"/>
                <a:cs typeface="Wingdings"/>
                <a:sym typeface="Wingdings"/>
              </a:rPr>
              <a:t></a:t>
            </a:r>
            <a:r>
              <a:rPr lang="en-IN" sz="4400" b="1" dirty="0">
                <a:latin typeface="Times"/>
                <a:ea typeface="Wingdings"/>
                <a:cs typeface="Times"/>
                <a:sym typeface="Wingdings"/>
              </a:rPr>
              <a:t>Useable Data</a:t>
            </a:r>
            <a:endParaRPr lang="en-IN" sz="4400" b="1" dirty="0">
              <a:latin typeface="Times"/>
              <a:cs typeface="Times"/>
            </a:endParaRPr>
          </a:p>
          <a:p>
            <a:pPr fontAlgn="base"/>
            <a:r>
              <a:rPr lang="en-IN" sz="4400" dirty="0">
                <a:latin typeface="Times"/>
                <a:cs typeface="Times"/>
              </a:rPr>
              <a:t>There is often too much data to properly work and many of them simply isn’t usable. More time is spending to dig through the bad so they can get to the good. </a:t>
            </a:r>
          </a:p>
          <a:p>
            <a:pPr fontAlgn="base"/>
            <a:endParaRPr lang="en-IN" sz="2500" dirty="0">
              <a:latin typeface="Times"/>
              <a:cs typeface="Times"/>
            </a:endParaRPr>
          </a:p>
          <a:p>
            <a:pPr marL="0" indent="0" fontAlgn="base">
              <a:buNone/>
            </a:pPr>
            <a:r>
              <a:rPr lang="en-IN" sz="4400" dirty="0">
                <a:latin typeface="Times"/>
                <a:cs typeface="Times"/>
              </a:rPr>
              <a:t>3) </a:t>
            </a:r>
            <a:r>
              <a:rPr lang="en-IN" sz="4400" b="1" dirty="0">
                <a:latin typeface="Times"/>
                <a:cs typeface="Times"/>
              </a:rPr>
              <a:t>Inconsistent Data</a:t>
            </a:r>
            <a:r>
              <a:rPr lang="en-IN" sz="4400" b="1" dirty="0">
                <a:latin typeface="Wingdings"/>
                <a:ea typeface="Wingdings"/>
                <a:cs typeface="Wingdings"/>
                <a:sym typeface="Wingdings"/>
              </a:rPr>
              <a:t></a:t>
            </a:r>
            <a:r>
              <a:rPr lang="en-IN" sz="4400" b="1" dirty="0">
                <a:latin typeface="Times"/>
                <a:ea typeface="Wingdings"/>
                <a:cs typeface="Times"/>
                <a:sym typeface="Wingdings"/>
              </a:rPr>
              <a:t>Removal of Duplicate Data</a:t>
            </a:r>
            <a:endParaRPr lang="en-IN" sz="4400" b="1" dirty="0">
              <a:latin typeface="Times"/>
              <a:cs typeface="Times"/>
            </a:endParaRPr>
          </a:p>
          <a:p>
            <a:pPr fontAlgn="base"/>
            <a:r>
              <a:rPr lang="en-IN" sz="4400" dirty="0">
                <a:latin typeface="Times"/>
                <a:cs typeface="Times"/>
              </a:rPr>
              <a:t>When dealing with multiple data sources, inconsistency is a big indicator that there’s a data quality problem.  Same records might exist multiple times in a database. </a:t>
            </a:r>
            <a:endParaRPr lang="en-US" dirty="0"/>
          </a:p>
          <a:p>
            <a:pPr fontAlgn="base"/>
            <a:endParaRPr lang="en-IN" sz="4400" dirty="0">
              <a:latin typeface="Times"/>
              <a:cs typeface="Times"/>
            </a:endParaRPr>
          </a:p>
          <a:p>
            <a:pPr fontAlgn="base"/>
            <a:endParaRPr lang="en-IN" sz="4400" dirty="0">
              <a:latin typeface="Times"/>
              <a:cs typeface="Times"/>
            </a:endParaRPr>
          </a:p>
        </p:txBody>
      </p:sp>
    </p:spTree>
    <p:extLst>
      <p:ext uri="{BB962C8B-B14F-4D97-AF65-F5344CB8AC3E}">
        <p14:creationId xmlns:p14="http://schemas.microsoft.com/office/powerpoint/2010/main" val="62327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a:t>
            </a:r>
          </a:p>
        </p:txBody>
      </p:sp>
      <p:sp>
        <p:nvSpPr>
          <p:cNvPr id="3" name="Content Placeholder 2"/>
          <p:cNvSpPr>
            <a:spLocks noGrp="1"/>
          </p:cNvSpPr>
          <p:nvPr>
            <p:ph idx="1"/>
          </p:nvPr>
        </p:nvSpPr>
        <p:spPr>
          <a:xfrm>
            <a:off x="457200" y="1484784"/>
            <a:ext cx="8229600" cy="4641379"/>
          </a:xfrm>
        </p:spPr>
        <p:txBody>
          <a:bodyPr>
            <a:normAutofit fontScale="70000" lnSpcReduction="20000"/>
          </a:bodyPr>
          <a:lstStyle/>
          <a:p>
            <a:pPr marL="0" indent="0" fontAlgn="base">
              <a:buNone/>
            </a:pPr>
            <a:r>
              <a:rPr lang="en-IN" sz="3400" dirty="0">
                <a:latin typeface="Times"/>
                <a:cs typeface="Times"/>
              </a:rPr>
              <a:t>4) Poor Data Security</a:t>
            </a:r>
            <a:endParaRPr lang="en-IN" sz="3400" b="1" dirty="0">
              <a:latin typeface="Times"/>
              <a:cs typeface="Times"/>
            </a:endParaRPr>
          </a:p>
          <a:p>
            <a:pPr fontAlgn="base"/>
            <a:r>
              <a:rPr lang="en-IN" sz="3400" dirty="0">
                <a:latin typeface="Times"/>
                <a:cs typeface="Times"/>
              </a:rPr>
              <a:t>Lack of handling data in a professional and secure manner. When working with customer data, there must always be precautions in place to make sure that it can’t be used for theft, fraud and spam.</a:t>
            </a:r>
          </a:p>
          <a:p>
            <a:pPr fontAlgn="base"/>
            <a:endParaRPr lang="en-IN" sz="1700" dirty="0">
              <a:latin typeface="Times"/>
              <a:cs typeface="Times"/>
            </a:endParaRPr>
          </a:p>
          <a:p>
            <a:pPr marL="0" indent="0" fontAlgn="base">
              <a:buNone/>
            </a:pPr>
            <a:r>
              <a:rPr lang="en-IN" sz="3400" dirty="0">
                <a:latin typeface="Times"/>
                <a:cs typeface="Times"/>
              </a:rPr>
              <a:t>5) Poorly Defined Data </a:t>
            </a:r>
            <a:endParaRPr lang="en-IN" sz="3400" b="1" dirty="0">
              <a:latin typeface="Times"/>
              <a:cs typeface="Times"/>
            </a:endParaRPr>
          </a:p>
          <a:p>
            <a:pPr fontAlgn="base"/>
            <a:r>
              <a:rPr lang="en-IN" sz="3400" dirty="0">
                <a:latin typeface="Times"/>
                <a:cs typeface="Times"/>
              </a:rPr>
              <a:t>Oftentimes data is poorly defined, which causes great confusion around the proper methodology for management. For example, data that’s sectioned into the wrong category, like a company account being filed as a single person’s contact, is going to really mess things up in your database and make the whole thing more difficult to understand and sort through.</a:t>
            </a:r>
          </a:p>
          <a:p>
            <a:pPr marL="0" indent="0" fontAlgn="base">
              <a:buNone/>
            </a:pPr>
            <a:endParaRPr lang="en-IN" dirty="0">
              <a:latin typeface="Times"/>
              <a:cs typeface="Times"/>
            </a:endParaRPr>
          </a:p>
          <a:p>
            <a:endParaRPr lang="en-US" dirty="0"/>
          </a:p>
        </p:txBody>
      </p:sp>
    </p:spTree>
    <p:extLst>
      <p:ext uri="{BB962C8B-B14F-4D97-AF65-F5344CB8AC3E}">
        <p14:creationId xmlns:p14="http://schemas.microsoft.com/office/powerpoint/2010/main" val="3809153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a:t>
            </a:r>
          </a:p>
        </p:txBody>
      </p:sp>
      <p:sp>
        <p:nvSpPr>
          <p:cNvPr id="3" name="Content Placeholder 2"/>
          <p:cNvSpPr>
            <a:spLocks noGrp="1"/>
          </p:cNvSpPr>
          <p:nvPr>
            <p:ph idx="1"/>
          </p:nvPr>
        </p:nvSpPr>
        <p:spPr/>
        <p:txBody>
          <a:bodyPr>
            <a:normAutofit fontScale="92500" lnSpcReduction="20000"/>
          </a:bodyPr>
          <a:lstStyle/>
          <a:p>
            <a:pPr marL="0" indent="0" fontAlgn="base">
              <a:buNone/>
            </a:pPr>
            <a:r>
              <a:rPr lang="en-IN" sz="2600" dirty="0">
                <a:latin typeface="Times"/>
                <a:cs typeface="Times"/>
              </a:rPr>
              <a:t>6) Incorrect Data</a:t>
            </a:r>
            <a:endParaRPr lang="en-IN" sz="2600" b="1" dirty="0">
              <a:latin typeface="Times"/>
              <a:cs typeface="Times"/>
            </a:endParaRPr>
          </a:p>
          <a:p>
            <a:pPr fontAlgn="base"/>
            <a:r>
              <a:rPr lang="en-IN" sz="2600" dirty="0">
                <a:latin typeface="Times"/>
                <a:cs typeface="Times"/>
              </a:rPr>
              <a:t>Data decays at a rate of 2.2% per month, therefore, data is being outdated results 10 to 25% of existing data in the system has errors within it.</a:t>
            </a:r>
          </a:p>
          <a:p>
            <a:pPr marL="0" indent="0" fontAlgn="base">
              <a:buNone/>
            </a:pPr>
            <a:endParaRPr lang="en-IN" sz="1300" dirty="0">
              <a:latin typeface="Times"/>
              <a:cs typeface="Times"/>
            </a:endParaRPr>
          </a:p>
          <a:p>
            <a:pPr marL="0" indent="0" fontAlgn="base">
              <a:buNone/>
            </a:pPr>
            <a:r>
              <a:rPr lang="en-IN" dirty="0">
                <a:latin typeface="Times"/>
                <a:cs typeface="Times"/>
              </a:rPr>
              <a:t>7) </a:t>
            </a:r>
            <a:r>
              <a:rPr lang="en-IN" sz="2600" dirty="0">
                <a:latin typeface="Times"/>
                <a:cs typeface="Times"/>
              </a:rPr>
              <a:t>Poor Data Recovery </a:t>
            </a:r>
            <a:endParaRPr lang="en-IN" sz="2600" b="1" dirty="0">
              <a:latin typeface="Times"/>
              <a:cs typeface="Times"/>
            </a:endParaRPr>
          </a:p>
          <a:p>
            <a:pPr fontAlgn="base"/>
            <a:r>
              <a:rPr lang="en-IN" sz="2600" dirty="0">
                <a:latin typeface="Times"/>
                <a:cs typeface="Times"/>
              </a:rPr>
              <a:t>People generally spend 30% of their time with data just looking for the data they need. Even worse- in 40% of searches, people never even find the data that they were looking for in the first place.</a:t>
            </a:r>
          </a:p>
          <a:p>
            <a:pPr fontAlgn="base"/>
            <a:endParaRPr lang="en-IN" sz="1400" dirty="0">
              <a:latin typeface="Times"/>
              <a:cs typeface="Times"/>
            </a:endParaRPr>
          </a:p>
          <a:p>
            <a:pPr fontAlgn="base"/>
            <a:r>
              <a:rPr lang="en-IN" sz="2600" b="1" dirty="0">
                <a:latin typeface="Times"/>
                <a:cs typeface="Times"/>
              </a:rPr>
              <a:t>RingLead</a:t>
            </a:r>
            <a:r>
              <a:rPr lang="en-IN" sz="2600" dirty="0">
                <a:latin typeface="Times"/>
                <a:cs typeface="Times"/>
              </a:rPr>
              <a:t> is the only full stack data solution that can enrich existing/incoming data while getting rid of the duplicate data in a database.</a:t>
            </a:r>
          </a:p>
          <a:p>
            <a:pPr fontAlgn="base"/>
            <a:endParaRPr lang="en-IN" sz="2600" dirty="0">
              <a:latin typeface="Times"/>
              <a:cs typeface="Times"/>
            </a:endParaRPr>
          </a:p>
          <a:p>
            <a:endParaRPr lang="en-US" dirty="0"/>
          </a:p>
        </p:txBody>
      </p:sp>
    </p:spTree>
    <p:extLst>
      <p:ext uri="{BB962C8B-B14F-4D97-AF65-F5344CB8AC3E}">
        <p14:creationId xmlns:p14="http://schemas.microsoft.com/office/powerpoint/2010/main" val="3354754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How to determine data quality?</a:t>
            </a:r>
            <a:endParaRPr lang="en-US" dirty="0"/>
          </a:p>
        </p:txBody>
      </p:sp>
      <p:sp>
        <p:nvSpPr>
          <p:cNvPr id="3" name="Content Placeholder 2"/>
          <p:cNvSpPr>
            <a:spLocks noGrp="1"/>
          </p:cNvSpPr>
          <p:nvPr>
            <p:ph idx="1"/>
          </p:nvPr>
        </p:nvSpPr>
        <p:spPr/>
        <p:txBody>
          <a:bodyPr>
            <a:normAutofit fontScale="92500" lnSpcReduction="10000"/>
          </a:bodyPr>
          <a:lstStyle/>
          <a:p>
            <a:r>
              <a:rPr lang="en-IN" sz="2400" dirty="0">
                <a:latin typeface="Times"/>
                <a:cs typeface="Times"/>
              </a:rPr>
              <a:t>As a first step toward determining their data quality levels, organizations typically perform data asset inventories in which the relative accuracy, uniqueness and validity of data are measured in </a:t>
            </a:r>
            <a:r>
              <a:rPr lang="en-IN" sz="2400" dirty="0">
                <a:latin typeface="Times"/>
                <a:cs typeface="Times"/>
                <a:hlinkClick r:id="rId2"/>
              </a:rPr>
              <a:t>baseline</a:t>
            </a:r>
            <a:r>
              <a:rPr lang="en-IN" sz="2400" dirty="0">
                <a:latin typeface="Times"/>
                <a:cs typeface="Times"/>
              </a:rPr>
              <a:t> studies. </a:t>
            </a:r>
          </a:p>
          <a:p>
            <a:endParaRPr lang="en-IN" sz="1200" dirty="0">
              <a:latin typeface="Times"/>
              <a:cs typeface="Times"/>
            </a:endParaRPr>
          </a:p>
          <a:p>
            <a:r>
              <a:rPr lang="en-IN" sz="2400" dirty="0">
                <a:latin typeface="Times"/>
                <a:cs typeface="Times"/>
              </a:rPr>
              <a:t>The established baseline ratings for data sets can then be compared against the data in systems on an ongoing basis.</a:t>
            </a:r>
          </a:p>
          <a:p>
            <a:endParaRPr lang="en-IN" sz="1300" dirty="0">
              <a:latin typeface="Times"/>
              <a:cs typeface="Times"/>
            </a:endParaRPr>
          </a:p>
          <a:p>
            <a:r>
              <a:rPr lang="en-IN" sz="2400" dirty="0">
                <a:latin typeface="Times"/>
                <a:cs typeface="Times"/>
              </a:rPr>
              <a:t>Another common step is to create a set of data quality rules based on business requirements for both operational and analytics data. </a:t>
            </a:r>
          </a:p>
          <a:p>
            <a:endParaRPr lang="en-IN" sz="1300" dirty="0">
              <a:latin typeface="Times"/>
              <a:cs typeface="Times"/>
            </a:endParaRPr>
          </a:p>
          <a:p>
            <a:r>
              <a:rPr lang="en-IN" sz="2400" dirty="0">
                <a:latin typeface="Times"/>
                <a:cs typeface="Times"/>
              </a:rPr>
              <a:t>Such rules specify required quality levels in data sets and detail what different data elements need to include so they can be checked for accuracy, consistency and other data quality attributes. </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647560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5 characteristics of quality data</a:t>
            </a:r>
            <a:br>
              <a:rPr lang="en-IN" b="1" dirty="0"/>
            </a:br>
            <a:endParaRPr lang="en-US" dirty="0"/>
          </a:p>
        </p:txBody>
      </p:sp>
      <p:sp>
        <p:nvSpPr>
          <p:cNvPr id="3" name="Content Placeholder 2"/>
          <p:cNvSpPr>
            <a:spLocks noGrp="1"/>
          </p:cNvSpPr>
          <p:nvPr>
            <p:ph idx="1"/>
          </p:nvPr>
        </p:nvSpPr>
        <p:spPr/>
        <p:txBody>
          <a:bodyPr>
            <a:normAutofit lnSpcReduction="10000"/>
          </a:bodyPr>
          <a:lstStyle/>
          <a:p>
            <a:pPr lvl="0"/>
            <a:r>
              <a:rPr lang="en-IN" sz="2400" b="1" dirty="0">
                <a:latin typeface="Times"/>
                <a:cs typeface="Times"/>
              </a:rPr>
              <a:t>Validity.</a:t>
            </a:r>
            <a:r>
              <a:rPr lang="en-IN" sz="2400" dirty="0">
                <a:latin typeface="Times"/>
                <a:cs typeface="Times"/>
              </a:rPr>
              <a:t> The degree to which your data conforms to defined business rules or constraints.</a:t>
            </a:r>
          </a:p>
          <a:p>
            <a:pPr lvl="0"/>
            <a:endParaRPr lang="en-IN" sz="1200" dirty="0">
              <a:latin typeface="Times"/>
              <a:cs typeface="Times"/>
            </a:endParaRPr>
          </a:p>
          <a:p>
            <a:pPr lvl="0"/>
            <a:r>
              <a:rPr lang="en-IN" sz="2400" b="1" dirty="0">
                <a:latin typeface="Times"/>
                <a:cs typeface="Times"/>
              </a:rPr>
              <a:t>Accuracy.</a:t>
            </a:r>
            <a:r>
              <a:rPr lang="en-IN" sz="2400" dirty="0">
                <a:latin typeface="Times"/>
                <a:cs typeface="Times"/>
              </a:rPr>
              <a:t> Ensure your data is close to the true values.</a:t>
            </a:r>
          </a:p>
          <a:p>
            <a:pPr lvl="0"/>
            <a:endParaRPr lang="en-IN" sz="1200" dirty="0">
              <a:latin typeface="Times"/>
              <a:cs typeface="Times"/>
            </a:endParaRPr>
          </a:p>
          <a:p>
            <a:pPr lvl="0"/>
            <a:r>
              <a:rPr lang="en-IN" sz="2400" b="1" dirty="0">
                <a:latin typeface="Times"/>
                <a:cs typeface="Times"/>
              </a:rPr>
              <a:t>Completeness.</a:t>
            </a:r>
            <a:r>
              <a:rPr lang="en-IN" sz="2400" dirty="0">
                <a:latin typeface="Times"/>
                <a:cs typeface="Times"/>
              </a:rPr>
              <a:t> The degree to which all required data is known.</a:t>
            </a:r>
          </a:p>
          <a:p>
            <a:pPr lvl="0"/>
            <a:endParaRPr lang="en-IN" sz="1200" dirty="0">
              <a:latin typeface="Times"/>
              <a:cs typeface="Times"/>
            </a:endParaRPr>
          </a:p>
          <a:p>
            <a:pPr lvl="0"/>
            <a:r>
              <a:rPr lang="en-IN" sz="2400" b="1" dirty="0">
                <a:latin typeface="Times"/>
                <a:cs typeface="Times"/>
              </a:rPr>
              <a:t>Consistency.</a:t>
            </a:r>
            <a:r>
              <a:rPr lang="en-IN" sz="2400" dirty="0">
                <a:latin typeface="Times"/>
                <a:cs typeface="Times"/>
              </a:rPr>
              <a:t> Ensure your data is consistent within the same dataset and/or across multiple data sets.</a:t>
            </a:r>
          </a:p>
          <a:p>
            <a:pPr lvl="0"/>
            <a:endParaRPr lang="en-IN" sz="1200" dirty="0">
              <a:latin typeface="Times"/>
              <a:cs typeface="Times"/>
            </a:endParaRPr>
          </a:p>
          <a:p>
            <a:pPr lvl="0"/>
            <a:r>
              <a:rPr lang="en-IN" sz="2400" b="1" dirty="0">
                <a:latin typeface="Times"/>
                <a:cs typeface="Times"/>
              </a:rPr>
              <a:t>Uniformity.</a:t>
            </a:r>
            <a:r>
              <a:rPr lang="en-IN" sz="2400" dirty="0">
                <a:latin typeface="Times"/>
                <a:cs typeface="Times"/>
              </a:rPr>
              <a:t> The degree to which the data is specified using the same unit of measure.</a:t>
            </a:r>
          </a:p>
        </p:txBody>
      </p:sp>
    </p:spTree>
    <p:extLst>
      <p:ext uri="{BB962C8B-B14F-4D97-AF65-F5344CB8AC3E}">
        <p14:creationId xmlns:p14="http://schemas.microsoft.com/office/powerpoint/2010/main" val="3707818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t>Methodologies for assessments</a:t>
            </a:r>
            <a:br>
              <a:rPr lang="en-IN" sz="3600" dirty="0"/>
            </a:br>
            <a:endParaRPr lang="en-US" sz="3600" dirty="0">
              <a:latin typeface="Times"/>
              <a:cs typeface="Times"/>
            </a:endParaRPr>
          </a:p>
        </p:txBody>
      </p:sp>
      <p:sp>
        <p:nvSpPr>
          <p:cNvPr id="3" name="Content Placeholder 2"/>
          <p:cNvSpPr>
            <a:spLocks noGrp="1"/>
          </p:cNvSpPr>
          <p:nvPr>
            <p:ph idx="1"/>
          </p:nvPr>
        </p:nvSpPr>
        <p:spPr>
          <a:xfrm>
            <a:off x="457200" y="1412776"/>
            <a:ext cx="8229600" cy="4713387"/>
          </a:xfrm>
        </p:spPr>
        <p:txBody>
          <a:bodyPr>
            <a:normAutofit/>
          </a:bodyPr>
          <a:lstStyle/>
          <a:p>
            <a:r>
              <a:rPr lang="en-IN" sz="2400" dirty="0">
                <a:latin typeface="Times"/>
                <a:cs typeface="Times"/>
              </a:rPr>
              <a:t>Data Quality Assessment Framework (DQAF) for healthcare services provides guidelines for measuring data quality dimensions that include completeness, timeliness, validity, consistency and integrity. </a:t>
            </a:r>
          </a:p>
          <a:p>
            <a:endParaRPr lang="en-IN" sz="1200" dirty="0">
              <a:latin typeface="Times"/>
              <a:cs typeface="Times"/>
            </a:endParaRPr>
          </a:p>
          <a:p>
            <a:r>
              <a:rPr lang="en-IN" sz="2400" dirty="0">
                <a:latin typeface="Times"/>
                <a:cs typeface="Times"/>
              </a:rPr>
              <a:t>The International Monetary Fund (IMF), which oversees the global monetary system and lends money to economically troubled nations, has also specified an assessment methodology.</a:t>
            </a:r>
          </a:p>
          <a:p>
            <a:endParaRPr lang="en-IN" sz="1200" dirty="0">
              <a:latin typeface="Times"/>
              <a:cs typeface="Times"/>
            </a:endParaRPr>
          </a:p>
          <a:p>
            <a:r>
              <a:rPr lang="en-IN" sz="2400" dirty="0">
                <a:latin typeface="Times"/>
                <a:cs typeface="Times"/>
              </a:rPr>
              <a:t>This framework focuses on accuracy, reliability, consistency and other data quality attributes in the statistical data that member countries submit to the IMF.</a:t>
            </a:r>
          </a:p>
          <a:p>
            <a:endParaRPr lang="en-US" sz="2400" dirty="0">
              <a:latin typeface="Times"/>
              <a:cs typeface="Times"/>
            </a:endParaRPr>
          </a:p>
        </p:txBody>
      </p:sp>
    </p:spTree>
    <p:extLst>
      <p:ext uri="{BB962C8B-B14F-4D97-AF65-F5344CB8AC3E}">
        <p14:creationId xmlns:p14="http://schemas.microsoft.com/office/powerpoint/2010/main" val="320384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IN" sz="2600" dirty="0">
                <a:latin typeface="Times New Roman" pitchFamily="18" charset="0"/>
                <a:cs typeface="Times New Roman" pitchFamily="18" charset="0"/>
              </a:rPr>
              <a:t>Understanding precise requirements of customers from the existing data, like the customer’s past browsing history, purchase history, age and income.</a:t>
            </a:r>
          </a:p>
          <a:p>
            <a:endParaRPr lang="en-IN" sz="1200" dirty="0">
              <a:latin typeface="Times New Roman" pitchFamily="18" charset="0"/>
              <a:cs typeface="Times New Roman" pitchFamily="18" charset="0"/>
            </a:endParaRPr>
          </a:p>
          <a:p>
            <a:r>
              <a:rPr lang="en-IN" sz="2600" dirty="0">
                <a:latin typeface="Times New Roman" pitchFamily="18" charset="0"/>
                <a:cs typeface="Times New Roman" pitchFamily="18" charset="0"/>
              </a:rPr>
              <a:t>With the vast amount and variety of data, you can train </a:t>
            </a:r>
            <a:r>
              <a:rPr lang="en-IN" sz="2600" b="1" dirty="0">
                <a:latin typeface="Times New Roman" pitchFamily="18" charset="0"/>
                <a:cs typeface="Times New Roman" pitchFamily="18" charset="0"/>
              </a:rPr>
              <a:t>models</a:t>
            </a:r>
            <a:r>
              <a:rPr lang="en-IN" sz="2600" dirty="0">
                <a:latin typeface="Times New Roman" pitchFamily="18" charset="0"/>
                <a:cs typeface="Times New Roman" pitchFamily="18" charset="0"/>
              </a:rPr>
              <a:t> more effectively and recommend the product to your customers with more precision.</a:t>
            </a:r>
          </a:p>
          <a:p>
            <a:endParaRPr lang="en-US" sz="1200" dirty="0">
              <a:latin typeface="Times New Roman" pitchFamily="18" charset="0"/>
              <a:cs typeface="Times New Roman" pitchFamily="18" charset="0"/>
            </a:endParaRPr>
          </a:p>
          <a:p>
            <a:r>
              <a:rPr lang="en-IN" sz="2600" dirty="0">
                <a:latin typeface="Times New Roman" pitchFamily="18" charset="0"/>
                <a:cs typeface="Times New Roman" pitchFamily="18" charset="0"/>
              </a:rPr>
              <a:t>The Data Science plays role in decision making.</a:t>
            </a:r>
          </a:p>
          <a:p>
            <a:endParaRPr lang="en-US" sz="1300" dirty="0">
              <a:latin typeface="Times New Roman" pitchFamily="18" charset="0"/>
              <a:cs typeface="Times New Roman" pitchFamily="18" charset="0"/>
            </a:endParaRPr>
          </a:p>
          <a:p>
            <a:r>
              <a:rPr lang="en-IN" sz="2600" dirty="0">
                <a:latin typeface="Times New Roman" pitchFamily="18" charset="0"/>
                <a:cs typeface="Times New Roman" pitchFamily="18" charset="0"/>
              </a:rPr>
              <a:t>The self-driving cars collect live data from sensors (radars, cameras) to create a map of its surroundings and takes decisions like when to speed up, when to speed down, when to overtake, where to take a turn – making use of advanced </a:t>
            </a:r>
            <a:r>
              <a:rPr lang="en-IN" sz="2600" i="1" dirty="0">
                <a:latin typeface="Times New Roman" pitchFamily="18" charset="0"/>
                <a:cs typeface="Times New Roman" pitchFamily="18" charset="0"/>
              </a:rPr>
              <a:t>machine learning algorithms</a:t>
            </a:r>
            <a:r>
              <a:rPr lang="en-IN" sz="2600" dirty="0">
                <a:latin typeface="Times New Roman" pitchFamily="18" charset="0"/>
                <a:cs typeface="Times New Roman"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quality vs. data integrity</a:t>
            </a:r>
            <a:br>
              <a:rPr lang="en-IN" b="1" dirty="0"/>
            </a:br>
            <a:endParaRPr lang="en-US" dirty="0"/>
          </a:p>
        </p:txBody>
      </p:sp>
      <p:sp>
        <p:nvSpPr>
          <p:cNvPr id="3" name="Content Placeholder 2"/>
          <p:cNvSpPr>
            <a:spLocks noGrp="1"/>
          </p:cNvSpPr>
          <p:nvPr>
            <p:ph idx="1"/>
          </p:nvPr>
        </p:nvSpPr>
        <p:spPr>
          <a:xfrm>
            <a:off x="457200" y="1268760"/>
            <a:ext cx="8229600" cy="4857403"/>
          </a:xfrm>
        </p:spPr>
        <p:txBody>
          <a:bodyPr>
            <a:normAutofit fontScale="92500"/>
          </a:bodyPr>
          <a:lstStyle/>
          <a:p>
            <a:r>
              <a:rPr lang="en-IN" sz="2400" dirty="0">
                <a:latin typeface="Times"/>
                <a:cs typeface="Times"/>
              </a:rPr>
              <a:t>Data integrity is the assurance that digital information is uncorrupted and can only be accessed or modified by authorised people.</a:t>
            </a:r>
          </a:p>
          <a:p>
            <a:endParaRPr lang="en-IN" sz="1200" dirty="0">
              <a:latin typeface="Times"/>
              <a:cs typeface="Times"/>
            </a:endParaRPr>
          </a:p>
          <a:p>
            <a:r>
              <a:rPr lang="en-IN" sz="2400" dirty="0">
                <a:latin typeface="Times"/>
                <a:cs typeface="Times"/>
              </a:rPr>
              <a:t>Data integrity is seen as a broader concept that combines data quality, data governance and data protection mechanisms to address data accuracy, consistency and security as a whole.</a:t>
            </a:r>
          </a:p>
          <a:p>
            <a:endParaRPr lang="en-IN" sz="1300" dirty="0">
              <a:latin typeface="Times"/>
              <a:cs typeface="Times"/>
            </a:endParaRPr>
          </a:p>
          <a:p>
            <a:r>
              <a:rPr lang="en-IN" sz="2600" dirty="0">
                <a:latin typeface="Times"/>
                <a:cs typeface="Times"/>
              </a:rPr>
              <a:t>Data integrity focuses on Logical integrity that includes data quality measures and database attributes.</a:t>
            </a:r>
          </a:p>
          <a:p>
            <a:endParaRPr lang="en-IN" sz="1300" dirty="0">
              <a:latin typeface="Times"/>
              <a:cs typeface="Times"/>
            </a:endParaRPr>
          </a:p>
          <a:p>
            <a:r>
              <a:rPr lang="en-IN" sz="2600" dirty="0">
                <a:latin typeface="Times"/>
                <a:cs typeface="Times"/>
              </a:rPr>
              <a:t>Physical integrity involves access controls and other security measures designed to prevent data from being modified or corrupted by unauthorized users, as well as backup and disaster recovery protections.</a:t>
            </a:r>
          </a:p>
          <a:p>
            <a:endParaRPr lang="en-IN" sz="2400" dirty="0">
              <a:latin typeface="Times"/>
              <a:cs typeface="Times"/>
            </a:endParaRPr>
          </a:p>
          <a:p>
            <a:endParaRPr lang="en-US" dirty="0"/>
          </a:p>
        </p:txBody>
      </p:sp>
    </p:spTree>
    <p:extLst>
      <p:ext uri="{BB962C8B-B14F-4D97-AF65-F5344CB8AC3E}">
        <p14:creationId xmlns:p14="http://schemas.microsoft.com/office/powerpoint/2010/main" val="2676451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is data preprocessing required?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sz="2400" dirty="0">
                <a:latin typeface="Times"/>
                <a:cs typeface="Times"/>
              </a:rPr>
              <a:t>Real world data is generally:</a:t>
            </a:r>
          </a:p>
          <a:p>
            <a:pPr marL="0" indent="0">
              <a:buNone/>
            </a:pPr>
            <a:endParaRPr lang="en-IN" sz="2400" dirty="0">
              <a:latin typeface="Times"/>
              <a:cs typeface="Times"/>
            </a:endParaRPr>
          </a:p>
          <a:p>
            <a:r>
              <a:rPr lang="en-IN" sz="2400" b="1" dirty="0">
                <a:latin typeface="Times"/>
                <a:cs typeface="Times"/>
              </a:rPr>
              <a:t>Incomplete: </a:t>
            </a:r>
            <a:r>
              <a:rPr lang="en-IN" sz="2400" dirty="0">
                <a:latin typeface="Times"/>
                <a:cs typeface="Times"/>
              </a:rPr>
              <a:t>Certain attributes or values or both are missing, or only aggregate data is available.</a:t>
            </a:r>
          </a:p>
          <a:p>
            <a:endParaRPr lang="en-IN" sz="1200" dirty="0">
              <a:latin typeface="Times"/>
              <a:cs typeface="Times"/>
            </a:endParaRPr>
          </a:p>
          <a:p>
            <a:r>
              <a:rPr lang="en-IN" sz="2400" b="1" dirty="0">
                <a:latin typeface="Times"/>
                <a:cs typeface="Times"/>
              </a:rPr>
              <a:t>Noisy: </a:t>
            </a:r>
            <a:r>
              <a:rPr lang="en-IN" sz="2400" dirty="0">
                <a:latin typeface="Times"/>
                <a:cs typeface="Times"/>
              </a:rPr>
              <a:t>Data contains errors or outliers</a:t>
            </a:r>
          </a:p>
          <a:p>
            <a:endParaRPr lang="en-IN" sz="1200" dirty="0">
              <a:latin typeface="Times"/>
              <a:cs typeface="Times"/>
            </a:endParaRPr>
          </a:p>
          <a:p>
            <a:r>
              <a:rPr lang="en-IN" sz="2400" b="1" dirty="0">
                <a:latin typeface="Times"/>
                <a:cs typeface="Times"/>
              </a:rPr>
              <a:t>Inconsistent: </a:t>
            </a:r>
            <a:r>
              <a:rPr lang="en-IN" sz="2400" dirty="0">
                <a:latin typeface="Times"/>
                <a:cs typeface="Times"/>
              </a:rPr>
              <a:t>Data contains differences in codes or names etc.</a:t>
            </a:r>
          </a:p>
          <a:p>
            <a:endParaRPr lang="en-IN" sz="2400" dirty="0">
              <a:latin typeface="Times"/>
              <a:cs typeface="Times"/>
            </a:endParaRPr>
          </a:p>
          <a:p>
            <a:r>
              <a:rPr lang="en-IN" sz="2400" dirty="0">
                <a:latin typeface="Times"/>
                <a:cs typeface="Times"/>
              </a:rPr>
              <a:t>Data preprocessing is a data mining technique that transforms raw data into a more understandable, useful and efficient format.</a:t>
            </a:r>
          </a:p>
          <a:p>
            <a:endParaRPr lang="en-IN" sz="2400" dirty="0">
              <a:latin typeface="Times"/>
              <a:cs typeface="Times"/>
            </a:endParaRPr>
          </a:p>
          <a:p>
            <a:endParaRPr lang="en-US" dirty="0"/>
          </a:p>
        </p:txBody>
      </p:sp>
    </p:spTree>
    <p:extLst>
      <p:ext uri="{BB962C8B-B14F-4D97-AF65-F5344CB8AC3E}">
        <p14:creationId xmlns:p14="http://schemas.microsoft.com/office/powerpoint/2010/main" val="361156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normAutofit/>
          </a:bodyPr>
          <a:lstStyle/>
          <a:p>
            <a:r>
              <a:rPr lang="en-IN" sz="2400" b="1" dirty="0">
                <a:latin typeface="Times"/>
                <a:cs typeface="Times"/>
              </a:rPr>
              <a:t>Data cleaning </a:t>
            </a:r>
            <a:r>
              <a:rPr lang="en-IN" sz="2400" dirty="0">
                <a:latin typeface="Times"/>
                <a:cs typeface="Times"/>
              </a:rPr>
              <a:t>process detects and removes the errors and inconsistencies present in the data and improves its quality. </a:t>
            </a:r>
          </a:p>
          <a:p>
            <a:endParaRPr lang="en-IN" sz="1200" dirty="0">
              <a:latin typeface="Times"/>
              <a:cs typeface="Times"/>
            </a:endParaRPr>
          </a:p>
          <a:p>
            <a:r>
              <a:rPr lang="en-IN" sz="2400" dirty="0">
                <a:latin typeface="Times"/>
                <a:cs typeface="Times"/>
              </a:rPr>
              <a:t>Data quality problems occur due to misspellings during data entry, missing values or any other invalid data.</a:t>
            </a:r>
          </a:p>
          <a:p>
            <a:endParaRPr lang="en-IN" sz="1200" dirty="0">
              <a:latin typeface="Times"/>
              <a:cs typeface="Times"/>
            </a:endParaRPr>
          </a:p>
          <a:p>
            <a:r>
              <a:rPr lang="en-IN" sz="2400" dirty="0">
                <a:latin typeface="Times"/>
                <a:cs typeface="Times"/>
              </a:rPr>
              <a:t>Work to enhance data sets by adding missing values, more up-to-date information or additional records. </a:t>
            </a:r>
          </a:p>
          <a:p>
            <a:endParaRPr lang="en-IN" sz="1200" dirty="0">
              <a:latin typeface="Times"/>
              <a:cs typeface="Times"/>
            </a:endParaRPr>
          </a:p>
          <a:p>
            <a:r>
              <a:rPr lang="en-IN" sz="2400" dirty="0">
                <a:latin typeface="Times"/>
                <a:cs typeface="Times"/>
              </a:rPr>
              <a:t>The choice of technique to deal with missing data depends on the problem domain and the goal of data mining process.</a:t>
            </a:r>
          </a:p>
          <a:p>
            <a:endParaRPr lang="en-IN" sz="2400" dirty="0">
              <a:latin typeface="Times"/>
              <a:cs typeface="Times"/>
            </a:endParaRPr>
          </a:p>
          <a:p>
            <a:endParaRPr lang="en-IN" sz="2400" dirty="0">
              <a:latin typeface="Times"/>
              <a:cs typeface="Times"/>
            </a:endParaRPr>
          </a:p>
          <a:p>
            <a:endParaRPr lang="en-IN" dirty="0"/>
          </a:p>
          <a:p>
            <a:endParaRPr lang="en-US" dirty="0"/>
          </a:p>
        </p:txBody>
      </p:sp>
    </p:spTree>
    <p:extLst>
      <p:ext uri="{BB962C8B-B14F-4D97-AF65-F5344CB8AC3E}">
        <p14:creationId xmlns:p14="http://schemas.microsoft.com/office/powerpoint/2010/main" val="3348069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a:cs typeface="Times"/>
              </a:rPr>
              <a:t>Different ways to handle missing data</a:t>
            </a:r>
            <a:br>
              <a:rPr lang="en-IN" dirty="0">
                <a:latin typeface="Times"/>
                <a:cs typeface="Times"/>
              </a:rPr>
            </a:br>
            <a:endParaRPr lang="en-US" dirty="0">
              <a:latin typeface="Times"/>
              <a:cs typeface="Times"/>
            </a:endParaRPr>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lvl="0"/>
            <a:r>
              <a:rPr lang="en-IN" sz="2600" b="1" dirty="0">
                <a:latin typeface="Times"/>
                <a:cs typeface="Times"/>
              </a:rPr>
              <a:t>Ignore the data row: </a:t>
            </a:r>
            <a:r>
              <a:rPr lang="en-IN" sz="2600" dirty="0">
                <a:latin typeface="Times"/>
                <a:cs typeface="Times"/>
              </a:rPr>
              <a:t>This method is suggested for records where maximum amount of data is missing, rendering the record meaningless. </a:t>
            </a:r>
          </a:p>
          <a:p>
            <a:pPr lvl="0"/>
            <a:endParaRPr lang="en-IN" sz="1200" dirty="0">
              <a:latin typeface="Times"/>
              <a:cs typeface="Times"/>
            </a:endParaRPr>
          </a:p>
          <a:p>
            <a:pPr lvl="0"/>
            <a:r>
              <a:rPr lang="en-IN" sz="2600" dirty="0">
                <a:latin typeface="Times"/>
                <a:cs typeface="Times"/>
              </a:rPr>
              <a:t>This method is usually avoided where only less attribute values are missing. </a:t>
            </a:r>
          </a:p>
          <a:p>
            <a:pPr lvl="0"/>
            <a:endParaRPr lang="en-IN" sz="1200" dirty="0">
              <a:latin typeface="Times"/>
              <a:cs typeface="Times"/>
            </a:endParaRPr>
          </a:p>
          <a:p>
            <a:pPr lvl="0"/>
            <a:r>
              <a:rPr lang="en-IN" sz="2600" dirty="0">
                <a:latin typeface="Times"/>
                <a:cs typeface="Times"/>
              </a:rPr>
              <a:t>If all the rows with missing values are ignored i.e. removed, it will result in poor performance.</a:t>
            </a:r>
          </a:p>
          <a:p>
            <a:pPr lvl="0"/>
            <a:endParaRPr lang="en-IN" sz="1300" dirty="0">
              <a:latin typeface="Times"/>
              <a:cs typeface="Times"/>
            </a:endParaRPr>
          </a:p>
          <a:p>
            <a:pPr lvl="0"/>
            <a:r>
              <a:rPr lang="en-IN" sz="2600" b="1" dirty="0">
                <a:latin typeface="Times"/>
                <a:cs typeface="Times"/>
              </a:rPr>
              <a:t>Use a global constant to fill in for missing values: </a:t>
            </a:r>
            <a:r>
              <a:rPr lang="en-IN" sz="2600" dirty="0">
                <a:latin typeface="Times"/>
                <a:cs typeface="Times"/>
              </a:rPr>
              <a:t>A global constant like “NA” or 0 can be used to fill all the missing data. This method is used when missing values are difficult to be predicted.</a:t>
            </a:r>
          </a:p>
          <a:p>
            <a:endParaRPr lang="en-IN" dirty="0"/>
          </a:p>
          <a:p>
            <a:endParaRPr lang="en-US" dirty="0"/>
          </a:p>
        </p:txBody>
      </p:sp>
    </p:spTree>
    <p:extLst>
      <p:ext uri="{BB962C8B-B14F-4D97-AF65-F5344CB8AC3E}">
        <p14:creationId xmlns:p14="http://schemas.microsoft.com/office/powerpoint/2010/main" val="81276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a:cs typeface="Times"/>
              </a:rPr>
              <a:t>Different ways to handle missing data</a:t>
            </a:r>
            <a:br>
              <a:rPr lang="en-IN" dirty="0">
                <a:latin typeface="Times"/>
                <a:cs typeface="Times"/>
              </a:rPr>
            </a:br>
            <a:endParaRPr lang="en-US" dirty="0"/>
          </a:p>
        </p:txBody>
      </p:sp>
      <p:sp>
        <p:nvSpPr>
          <p:cNvPr id="3" name="Content Placeholder 2"/>
          <p:cNvSpPr>
            <a:spLocks noGrp="1"/>
          </p:cNvSpPr>
          <p:nvPr>
            <p:ph idx="1"/>
          </p:nvPr>
        </p:nvSpPr>
        <p:spPr/>
        <p:txBody>
          <a:bodyPr>
            <a:normAutofit/>
          </a:bodyPr>
          <a:lstStyle/>
          <a:p>
            <a:pPr lvl="0"/>
            <a:r>
              <a:rPr lang="en-IN" sz="2600" b="1" dirty="0">
                <a:latin typeface="Times"/>
                <a:cs typeface="Times"/>
              </a:rPr>
              <a:t>Use attribute mean or median: </a:t>
            </a:r>
            <a:r>
              <a:rPr lang="en-IN" sz="2600" dirty="0">
                <a:latin typeface="Times"/>
                <a:cs typeface="Times"/>
              </a:rPr>
              <a:t>Mean or median of the attribute is used to fill the missing value.</a:t>
            </a:r>
          </a:p>
          <a:p>
            <a:pPr lvl="0"/>
            <a:endParaRPr lang="en-IN" sz="1400" dirty="0">
              <a:latin typeface="Times"/>
              <a:cs typeface="Times"/>
            </a:endParaRPr>
          </a:p>
          <a:p>
            <a:pPr lvl="0"/>
            <a:r>
              <a:rPr lang="en-IN" sz="2600" b="1" dirty="0">
                <a:latin typeface="Times"/>
                <a:cs typeface="Times"/>
              </a:rPr>
              <a:t>Use forward fill or backward fill method: </a:t>
            </a:r>
            <a:r>
              <a:rPr lang="en-IN" sz="2600" dirty="0">
                <a:latin typeface="Times"/>
                <a:cs typeface="Times"/>
              </a:rPr>
              <a:t>In this, either the previous value or the next value is used to fill the missing value. A mean of the previous and succession values may also be used.</a:t>
            </a:r>
          </a:p>
          <a:p>
            <a:pPr lvl="0"/>
            <a:endParaRPr lang="en-IN" sz="1400" dirty="0">
              <a:latin typeface="Times"/>
              <a:cs typeface="Times"/>
            </a:endParaRPr>
          </a:p>
          <a:p>
            <a:pPr lvl="0"/>
            <a:r>
              <a:rPr lang="en-IN" sz="2600" dirty="0">
                <a:latin typeface="Times"/>
                <a:cs typeface="Times"/>
              </a:rPr>
              <a:t>Use a data-mining algorithm to predict the most probable value</a:t>
            </a:r>
          </a:p>
          <a:p>
            <a:endParaRPr lang="en-US" dirty="0"/>
          </a:p>
        </p:txBody>
      </p:sp>
    </p:spTree>
    <p:extLst>
      <p:ext uri="{BB962C8B-B14F-4D97-AF65-F5344CB8AC3E}">
        <p14:creationId xmlns:p14="http://schemas.microsoft.com/office/powerpoint/2010/main" val="3803441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Handle Noise and Outliers</a:t>
            </a:r>
            <a:br>
              <a:rPr lang="en-IN" b="1" dirty="0"/>
            </a:br>
            <a:endParaRPr lang="en-US" dirty="0"/>
          </a:p>
        </p:txBody>
      </p:sp>
      <p:sp>
        <p:nvSpPr>
          <p:cNvPr id="3" name="Content Placeholder 2"/>
          <p:cNvSpPr>
            <a:spLocks noGrp="1"/>
          </p:cNvSpPr>
          <p:nvPr>
            <p:ph idx="1"/>
          </p:nvPr>
        </p:nvSpPr>
        <p:spPr>
          <a:xfrm>
            <a:off x="457200" y="1412776"/>
            <a:ext cx="8229600" cy="4713387"/>
          </a:xfrm>
        </p:spPr>
        <p:txBody>
          <a:bodyPr>
            <a:normAutofit/>
          </a:bodyPr>
          <a:lstStyle/>
          <a:p>
            <a:r>
              <a:rPr lang="en-IN" sz="2400" dirty="0">
                <a:latin typeface="Times"/>
                <a:cs typeface="Times"/>
              </a:rPr>
              <a:t>Noise in data may be introduced due to fault in data collection, error during data entering or due to data transmission errors, etc. </a:t>
            </a:r>
          </a:p>
          <a:p>
            <a:endParaRPr lang="en-IN" sz="1200" dirty="0">
              <a:latin typeface="Times"/>
              <a:cs typeface="Times"/>
            </a:endParaRPr>
          </a:p>
          <a:p>
            <a:r>
              <a:rPr lang="en-IN" sz="2400" dirty="0">
                <a:latin typeface="Times"/>
                <a:cs typeface="Times"/>
              </a:rPr>
              <a:t>Unknown encoding (Example : Marital Status — Q), </a:t>
            </a:r>
          </a:p>
          <a:p>
            <a:endParaRPr lang="en-IN" sz="1200" dirty="0">
              <a:latin typeface="Times"/>
              <a:cs typeface="Times"/>
            </a:endParaRPr>
          </a:p>
          <a:p>
            <a:r>
              <a:rPr lang="en-IN" sz="2400" dirty="0">
                <a:latin typeface="Times"/>
                <a:cs typeface="Times"/>
              </a:rPr>
              <a:t>out of range values (Example : Age — -10), </a:t>
            </a:r>
          </a:p>
          <a:p>
            <a:endParaRPr lang="en-IN" sz="1200" dirty="0">
              <a:latin typeface="Times"/>
              <a:cs typeface="Times"/>
            </a:endParaRPr>
          </a:p>
          <a:p>
            <a:r>
              <a:rPr lang="en-IN" sz="2400" dirty="0">
                <a:latin typeface="Times"/>
                <a:cs typeface="Times"/>
              </a:rPr>
              <a:t>Inconsistent Data (Example : DoB — 4th Oct 1999, Age — 50), </a:t>
            </a:r>
          </a:p>
          <a:p>
            <a:endParaRPr lang="en-IN" sz="1200" dirty="0">
              <a:latin typeface="Times"/>
              <a:cs typeface="Times"/>
            </a:endParaRPr>
          </a:p>
          <a:p>
            <a:r>
              <a:rPr lang="en-IN" sz="2400" dirty="0">
                <a:latin typeface="Times"/>
                <a:cs typeface="Times"/>
              </a:rPr>
              <a:t>Inconsistent formats (Example : DoJ — 13th Jan 2000, DoL — 10/10/2016), etc..</a:t>
            </a:r>
          </a:p>
          <a:p>
            <a:endParaRPr lang="en-IN" sz="2400" dirty="0"/>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4072106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Handle Noise and Outliers</a:t>
            </a:r>
            <a:br>
              <a:rPr lang="en-IN" b="1" dirty="0"/>
            </a:br>
            <a:endParaRPr lang="en-US" dirty="0"/>
          </a:p>
        </p:txBody>
      </p:sp>
      <p:sp>
        <p:nvSpPr>
          <p:cNvPr id="3" name="Content Placeholder 2"/>
          <p:cNvSpPr>
            <a:spLocks noGrp="1"/>
          </p:cNvSpPr>
          <p:nvPr>
            <p:ph idx="1"/>
          </p:nvPr>
        </p:nvSpPr>
        <p:spPr>
          <a:xfrm>
            <a:off x="457200" y="1412776"/>
            <a:ext cx="8229600" cy="4713387"/>
          </a:xfrm>
        </p:spPr>
        <p:txBody>
          <a:bodyPr>
            <a:normAutofit/>
          </a:bodyPr>
          <a:lstStyle/>
          <a:p>
            <a:r>
              <a:rPr lang="en-IN" sz="2400" dirty="0">
                <a:latin typeface="Times"/>
                <a:cs typeface="Times"/>
              </a:rPr>
              <a:t>Noise can be handled using </a:t>
            </a:r>
            <a:r>
              <a:rPr lang="en-IN" sz="2400" b="1" dirty="0">
                <a:latin typeface="Times"/>
                <a:cs typeface="Times"/>
              </a:rPr>
              <a:t>binning. </a:t>
            </a:r>
          </a:p>
          <a:p>
            <a:endParaRPr lang="en-IN" sz="1300" b="1" dirty="0">
              <a:latin typeface="Times"/>
              <a:cs typeface="Times"/>
            </a:endParaRPr>
          </a:p>
          <a:p>
            <a:r>
              <a:rPr lang="en-IN" sz="2400" dirty="0">
                <a:latin typeface="Times"/>
                <a:cs typeface="Times"/>
              </a:rPr>
              <a:t>Sorted data is placed into bins or buckets, can be created by equal-width (distance) or equal-depth (frequency) partitioning. </a:t>
            </a:r>
          </a:p>
          <a:p>
            <a:endParaRPr lang="en-IN" sz="1300" dirty="0">
              <a:latin typeface="Times"/>
              <a:cs typeface="Times"/>
            </a:endParaRPr>
          </a:p>
          <a:p>
            <a:r>
              <a:rPr lang="en-IN" sz="2400" dirty="0">
                <a:latin typeface="Times"/>
                <a:cs typeface="Times"/>
              </a:rPr>
              <a:t>Smoothing can be applied by bin mean, bin median or bin boundaries.</a:t>
            </a:r>
          </a:p>
          <a:p>
            <a:endParaRPr lang="en-IN" sz="1300" dirty="0">
              <a:latin typeface="Times"/>
              <a:cs typeface="Times"/>
            </a:endParaRPr>
          </a:p>
          <a:p>
            <a:r>
              <a:rPr lang="en-IN" sz="2400" dirty="0">
                <a:latin typeface="Times"/>
                <a:cs typeface="Times"/>
              </a:rPr>
              <a:t>Clustering can be used to identify groups of outlier data.</a:t>
            </a:r>
          </a:p>
          <a:p>
            <a:endParaRPr lang="en-IN" sz="1200" dirty="0">
              <a:latin typeface="Times"/>
              <a:cs typeface="Times"/>
            </a:endParaRPr>
          </a:p>
          <a:p>
            <a:r>
              <a:rPr lang="en-IN" sz="2400" dirty="0">
                <a:latin typeface="Times"/>
                <a:cs typeface="Times"/>
              </a:rPr>
              <a:t>The detected outliers may be smoothed or removed.</a:t>
            </a:r>
          </a:p>
          <a:p>
            <a:endParaRPr lang="en-US" dirty="0"/>
          </a:p>
        </p:txBody>
      </p:sp>
    </p:spTree>
    <p:extLst>
      <p:ext uri="{BB962C8B-B14F-4D97-AF65-F5344CB8AC3E}">
        <p14:creationId xmlns:p14="http://schemas.microsoft.com/office/powerpoint/2010/main" val="2045887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Remove Unwanted Data</a:t>
            </a:r>
            <a:br>
              <a:rPr lang="en-IN" b="1" dirty="0"/>
            </a:br>
            <a:endParaRPr lang="en-US" dirty="0"/>
          </a:p>
        </p:txBody>
      </p:sp>
      <p:sp>
        <p:nvSpPr>
          <p:cNvPr id="3" name="Content Placeholder 2"/>
          <p:cNvSpPr>
            <a:spLocks noGrp="1"/>
          </p:cNvSpPr>
          <p:nvPr>
            <p:ph idx="1"/>
          </p:nvPr>
        </p:nvSpPr>
        <p:spPr>
          <a:xfrm>
            <a:off x="457200" y="1484784"/>
            <a:ext cx="8229600" cy="4641379"/>
          </a:xfrm>
        </p:spPr>
        <p:txBody>
          <a:bodyPr>
            <a:normAutofit fontScale="92500"/>
          </a:bodyPr>
          <a:lstStyle/>
          <a:p>
            <a:r>
              <a:rPr lang="en-IN" sz="2600" dirty="0">
                <a:latin typeface="Times"/>
                <a:cs typeface="Times"/>
              </a:rPr>
              <a:t>Unwanted data are generated when scraping data from different sources and then integrating.</a:t>
            </a:r>
          </a:p>
          <a:p>
            <a:endParaRPr lang="en-IN" sz="1300" dirty="0">
              <a:latin typeface="Times"/>
              <a:cs typeface="Times"/>
            </a:endParaRPr>
          </a:p>
          <a:p>
            <a:r>
              <a:rPr lang="en-IN" sz="2600" dirty="0">
                <a:latin typeface="Times"/>
                <a:cs typeface="Times"/>
              </a:rPr>
              <a:t>This procedure may lead to some duplicate data if not done efficiently. is duplicate or irrelevant data. </a:t>
            </a:r>
          </a:p>
          <a:p>
            <a:endParaRPr lang="en-IN" sz="1200" dirty="0">
              <a:latin typeface="Times"/>
              <a:cs typeface="Times"/>
            </a:endParaRPr>
          </a:p>
          <a:p>
            <a:r>
              <a:rPr lang="en-IN" sz="2600" dirty="0">
                <a:latin typeface="Times"/>
                <a:cs typeface="Times"/>
              </a:rPr>
              <a:t>This redundant data should be removed as it is of no use and will only increase the amount of data and the time to train the model. </a:t>
            </a:r>
          </a:p>
          <a:p>
            <a:endParaRPr lang="en-IN" sz="1300" dirty="0">
              <a:latin typeface="Times"/>
              <a:cs typeface="Times"/>
            </a:endParaRPr>
          </a:p>
          <a:p>
            <a:r>
              <a:rPr lang="en-IN" sz="2600" dirty="0">
                <a:latin typeface="Times"/>
                <a:cs typeface="Times"/>
              </a:rPr>
              <a:t>Also, due to redundant records, the model may not provide accurate results as the duplicate data interferes with analysis process, giving more importance to the repeated values.</a:t>
            </a:r>
          </a:p>
          <a:p>
            <a:endParaRPr lang="en-IN" dirty="0"/>
          </a:p>
          <a:p>
            <a:endParaRPr lang="en-US" dirty="0"/>
          </a:p>
        </p:txBody>
      </p:sp>
    </p:spTree>
    <p:extLst>
      <p:ext uri="{BB962C8B-B14F-4D97-AF65-F5344CB8AC3E}">
        <p14:creationId xmlns:p14="http://schemas.microsoft.com/office/powerpoint/2010/main" val="295530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Data Cleaning</a:t>
            </a:r>
          </a:p>
        </p:txBody>
      </p:sp>
      <p:sp>
        <p:nvSpPr>
          <p:cNvPr id="3" name="Content Placeholder 2"/>
          <p:cNvSpPr>
            <a:spLocks noGrp="1"/>
          </p:cNvSpPr>
          <p:nvPr>
            <p:ph idx="1"/>
          </p:nvPr>
        </p:nvSpPr>
        <p:spPr/>
        <p:txBody>
          <a:bodyPr>
            <a:normAutofit fontScale="85000" lnSpcReduction="20000"/>
          </a:bodyPr>
          <a:lstStyle/>
          <a:p>
            <a:r>
              <a:rPr lang="en-IN" sz="2800" dirty="0">
                <a:latin typeface="Times"/>
                <a:cs typeface="Times"/>
              </a:rPr>
              <a:t>Step 1: Remove duplicate or irrelevant observations.</a:t>
            </a:r>
            <a:endParaRPr lang="en-IN" sz="2800" b="1" dirty="0">
              <a:latin typeface="Times"/>
              <a:cs typeface="Times"/>
            </a:endParaRPr>
          </a:p>
          <a:p>
            <a:r>
              <a:rPr lang="en-IN" sz="2800" dirty="0">
                <a:latin typeface="Times"/>
                <a:cs typeface="Times"/>
              </a:rPr>
              <a:t>Step 2: Fix structural errors</a:t>
            </a:r>
          </a:p>
          <a:p>
            <a:r>
              <a:rPr lang="en-IN" sz="2800" dirty="0">
                <a:latin typeface="Times"/>
                <a:cs typeface="Times"/>
              </a:rPr>
              <a:t>Step 3: Filter unwanted outliers</a:t>
            </a:r>
            <a:endParaRPr lang="en-IN" sz="2800" b="1" dirty="0">
              <a:latin typeface="Times"/>
              <a:cs typeface="Times"/>
            </a:endParaRPr>
          </a:p>
          <a:p>
            <a:r>
              <a:rPr lang="en-IN" sz="2800" dirty="0">
                <a:latin typeface="Times"/>
                <a:cs typeface="Times"/>
              </a:rPr>
              <a:t>Step 4: Handle missing data</a:t>
            </a:r>
            <a:endParaRPr lang="en-IN" sz="2800" b="1" dirty="0">
              <a:latin typeface="Times"/>
              <a:cs typeface="Times"/>
            </a:endParaRPr>
          </a:p>
          <a:p>
            <a:r>
              <a:rPr lang="en-IN" sz="2800" dirty="0">
                <a:latin typeface="Times"/>
                <a:cs typeface="Times"/>
              </a:rPr>
              <a:t>Step 5: Validate </a:t>
            </a:r>
          </a:p>
          <a:p>
            <a:endParaRPr lang="en-IN" sz="2400" dirty="0">
              <a:latin typeface="Times"/>
              <a:cs typeface="Times"/>
            </a:endParaRPr>
          </a:p>
          <a:p>
            <a:r>
              <a:rPr lang="en-IN" sz="2400" dirty="0">
                <a:latin typeface="Times"/>
                <a:cs typeface="Times"/>
              </a:rPr>
              <a:t>At the end of data cleaning process, questions to answer as a part of basic validation:</a:t>
            </a:r>
          </a:p>
          <a:p>
            <a:pPr lvl="0"/>
            <a:r>
              <a:rPr lang="en-IN" sz="2400" dirty="0">
                <a:latin typeface="Times"/>
                <a:cs typeface="Times"/>
              </a:rPr>
              <a:t>Does the data make sense?</a:t>
            </a:r>
          </a:p>
          <a:p>
            <a:pPr lvl="0"/>
            <a:r>
              <a:rPr lang="en-IN" sz="2400" dirty="0">
                <a:latin typeface="Times"/>
                <a:cs typeface="Times"/>
              </a:rPr>
              <a:t>Does the data follow the appropriate rules for its field?</a:t>
            </a:r>
          </a:p>
          <a:p>
            <a:pPr lvl="0"/>
            <a:r>
              <a:rPr lang="en-IN" sz="2400" dirty="0">
                <a:latin typeface="Times"/>
                <a:cs typeface="Times"/>
              </a:rPr>
              <a:t>Does it prove or disprove your working theory, or bring any insight to light?</a:t>
            </a:r>
          </a:p>
          <a:p>
            <a:pPr lvl="0"/>
            <a:r>
              <a:rPr lang="en-IN" sz="2400" dirty="0">
                <a:latin typeface="Times"/>
                <a:cs typeface="Times"/>
              </a:rPr>
              <a:t>Can you find trends in the data to help you form your next theory?</a:t>
            </a:r>
          </a:p>
          <a:p>
            <a:pPr lvl="0"/>
            <a:r>
              <a:rPr lang="en-IN" sz="2400" dirty="0">
                <a:latin typeface="Times"/>
                <a:cs typeface="Times"/>
              </a:rPr>
              <a:t>If not, is that because of a data quality issue?</a:t>
            </a:r>
          </a:p>
          <a:p>
            <a:endParaRPr lang="en-IN" sz="2400" b="1" dirty="0">
              <a:latin typeface="Times"/>
              <a:cs typeface="Times"/>
            </a:endParaRPr>
          </a:p>
          <a:p>
            <a:endParaRPr lang="en-US" dirty="0"/>
          </a:p>
        </p:txBody>
      </p:sp>
    </p:spTree>
    <p:extLst>
      <p:ext uri="{BB962C8B-B14F-4D97-AF65-F5344CB8AC3E}">
        <p14:creationId xmlns:p14="http://schemas.microsoft.com/office/powerpoint/2010/main" val="3898901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Benefits of data cleaning</a:t>
            </a:r>
            <a:br>
              <a:rPr lang="en-IN" b="1" dirty="0"/>
            </a:br>
            <a:endParaRPr lang="en-US" dirty="0"/>
          </a:p>
        </p:txBody>
      </p:sp>
      <p:sp>
        <p:nvSpPr>
          <p:cNvPr id="3" name="Content Placeholder 2"/>
          <p:cNvSpPr>
            <a:spLocks noGrp="1"/>
          </p:cNvSpPr>
          <p:nvPr>
            <p:ph idx="1"/>
          </p:nvPr>
        </p:nvSpPr>
        <p:spPr>
          <a:xfrm>
            <a:off x="457200" y="1196752"/>
            <a:ext cx="8229600" cy="4929411"/>
          </a:xfrm>
        </p:spPr>
        <p:txBody>
          <a:bodyPr>
            <a:normAutofit fontScale="92500" lnSpcReduction="10000"/>
          </a:bodyPr>
          <a:lstStyle/>
          <a:p>
            <a:pPr marL="0" indent="0">
              <a:buNone/>
            </a:pPr>
            <a:r>
              <a:rPr lang="en-IN" sz="2600" dirty="0">
                <a:latin typeface="Times"/>
                <a:cs typeface="Times"/>
              </a:rPr>
              <a:t>Benefits include:</a:t>
            </a:r>
          </a:p>
          <a:p>
            <a:pPr lvl="0"/>
            <a:r>
              <a:rPr lang="en-IN" sz="2400" dirty="0">
                <a:latin typeface="Times"/>
                <a:cs typeface="Times"/>
              </a:rPr>
              <a:t>Removal of errors when multiple sources of data are at play.</a:t>
            </a:r>
          </a:p>
          <a:p>
            <a:pPr lvl="0"/>
            <a:endParaRPr lang="en-IN" sz="1200" dirty="0">
              <a:latin typeface="Times"/>
              <a:cs typeface="Times"/>
            </a:endParaRPr>
          </a:p>
          <a:p>
            <a:pPr lvl="0"/>
            <a:r>
              <a:rPr lang="en-IN" sz="2400" dirty="0">
                <a:latin typeface="Times"/>
                <a:cs typeface="Times"/>
              </a:rPr>
              <a:t>Monitoring errors and better reporting to see where errors are coming from, making it easier to fix incorrect or corrupt data for future applications.</a:t>
            </a:r>
          </a:p>
          <a:p>
            <a:pPr lvl="0"/>
            <a:endParaRPr lang="en-IN" sz="1200" dirty="0">
              <a:latin typeface="Times"/>
              <a:cs typeface="Times"/>
            </a:endParaRPr>
          </a:p>
          <a:p>
            <a:pPr lvl="0"/>
            <a:r>
              <a:rPr lang="en-IN" sz="2400" dirty="0">
                <a:latin typeface="Times"/>
                <a:cs typeface="Times"/>
              </a:rPr>
              <a:t>Using tools (</a:t>
            </a:r>
            <a:r>
              <a:rPr lang="en-IN" sz="2400" dirty="0">
                <a:hlinkClick r:id="rId2"/>
              </a:rPr>
              <a:t>Software like Tableau Prep</a:t>
            </a:r>
            <a:r>
              <a:rPr lang="en-IN" sz="2400" dirty="0"/>
              <a:t>) </a:t>
            </a:r>
            <a:r>
              <a:rPr lang="en-IN" sz="2400" dirty="0">
                <a:latin typeface="Times"/>
                <a:cs typeface="Times"/>
              </a:rPr>
              <a:t>for data cleaning will make for more efficient</a:t>
            </a:r>
            <a:r>
              <a:rPr lang="en-IN" sz="2600" dirty="0">
                <a:latin typeface="Times"/>
                <a:cs typeface="Times"/>
              </a:rPr>
              <a:t> business practices and quicker decision-making.</a:t>
            </a:r>
          </a:p>
          <a:p>
            <a:endParaRPr lang="en-US" sz="1300" dirty="0"/>
          </a:p>
          <a:p>
            <a:r>
              <a:rPr lang="en-IN" sz="3000" dirty="0">
                <a:latin typeface="Times"/>
                <a:cs typeface="Times"/>
              </a:rPr>
              <a:t>Clean data will ultimately increase overall productivity and allow for the highest quality information in your decision-making. </a:t>
            </a:r>
          </a:p>
          <a:p>
            <a:endParaRPr lang="en-US" sz="3000" dirty="0"/>
          </a:p>
        </p:txBody>
      </p:sp>
    </p:spTree>
    <p:extLst>
      <p:ext uri="{BB962C8B-B14F-4D97-AF65-F5344CB8AC3E}">
        <p14:creationId xmlns:p14="http://schemas.microsoft.com/office/powerpoint/2010/main" val="42507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modeling</a:t>
            </a:r>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r>
              <a:rPr lang="en-US" sz="2400" dirty="0">
                <a:latin typeface="Times New Roman" pitchFamily="18" charset="0"/>
                <a:cs typeface="Times New Roman" pitchFamily="18" charset="0"/>
              </a:rPr>
              <a:t>Computational modeling is the use of computers to simulate and study complex systems using mathematics, physics and computer science.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 computational model contains numerous variables that characterize the system being studied. </a:t>
            </a:r>
          </a:p>
          <a:p>
            <a:endParaRPr lang="en-US" sz="1300" dirty="0">
              <a:latin typeface="Times New Roman" pitchFamily="18" charset="0"/>
              <a:cs typeface="Times New Roman" pitchFamily="18" charset="0"/>
            </a:endParaRPr>
          </a:p>
          <a:p>
            <a:r>
              <a:rPr lang="en-US" sz="2400" dirty="0">
                <a:latin typeface="Times New Roman" pitchFamily="18" charset="0"/>
                <a:cs typeface="Times New Roman" pitchFamily="18" charset="0"/>
              </a:rPr>
              <a:t>Simulation is done by adjusting the variables alone or in combination and observing the outcomes. </a:t>
            </a:r>
          </a:p>
          <a:p>
            <a:endParaRPr lang="en-US" sz="1300" dirty="0">
              <a:latin typeface="Times New Roman" pitchFamily="18" charset="0"/>
              <a:cs typeface="Times New Roman" pitchFamily="18" charset="0"/>
            </a:endParaRPr>
          </a:p>
          <a:p>
            <a:r>
              <a:rPr lang="en-US" sz="2400" dirty="0">
                <a:latin typeface="Times New Roman" pitchFamily="18" charset="0"/>
                <a:cs typeface="Times New Roman" pitchFamily="18" charset="0"/>
              </a:rPr>
              <a:t>Computer modeling allows scientists to conduct thousands of simulated experiments by computer. </a:t>
            </a:r>
          </a:p>
          <a:p>
            <a:endParaRPr lang="en-US" sz="1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thousands of </a:t>
            </a:r>
            <a:r>
              <a:rPr lang="en-US" sz="2400" i="1" dirty="0">
                <a:latin typeface="Times New Roman" pitchFamily="18" charset="0"/>
                <a:cs typeface="Times New Roman" pitchFamily="18" charset="0"/>
              </a:rPr>
              <a:t>computer </a:t>
            </a:r>
            <a:r>
              <a:rPr lang="en-US" sz="2400" dirty="0">
                <a:latin typeface="Times New Roman" pitchFamily="18" charset="0"/>
                <a:cs typeface="Times New Roman" pitchFamily="18" charset="0"/>
              </a:rPr>
              <a:t>experiments identify the handful of </a:t>
            </a:r>
            <a:r>
              <a:rPr lang="en-US" sz="2400" i="1" dirty="0">
                <a:latin typeface="Times New Roman" pitchFamily="18" charset="0"/>
                <a:cs typeface="Times New Roman" pitchFamily="18" charset="0"/>
              </a:rPr>
              <a:t>laboratory</a:t>
            </a:r>
            <a:r>
              <a:rPr lang="en-US" sz="2400" dirty="0">
                <a:latin typeface="Times New Roman" pitchFamily="18" charset="0"/>
                <a:cs typeface="Times New Roman" pitchFamily="18" charset="0"/>
              </a:rPr>
              <a:t> experiments that are most likely to solve the problem being studied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IN" sz="2400" b="1" dirty="0">
                <a:latin typeface="Times"/>
                <a:cs typeface="Times"/>
              </a:rPr>
              <a:t>Data Integration </a:t>
            </a:r>
            <a:r>
              <a:rPr lang="en-IN" sz="2400" dirty="0">
                <a:latin typeface="Times"/>
                <a:cs typeface="Times"/>
              </a:rPr>
              <a:t>involves integrating data from multiple sources. The data sources can be homogeneous or heterogeneous, structured, unstructured or semi-structured in format.</a:t>
            </a:r>
          </a:p>
          <a:p>
            <a:endParaRPr lang="en-IN" sz="1200" dirty="0">
              <a:latin typeface="Times"/>
              <a:cs typeface="Times"/>
            </a:endParaRPr>
          </a:p>
          <a:p>
            <a:r>
              <a:rPr lang="en-IN" sz="2400" b="1" dirty="0">
                <a:latin typeface="Times"/>
                <a:cs typeface="Times"/>
              </a:rPr>
              <a:t>Data transformation </a:t>
            </a:r>
            <a:r>
              <a:rPr lang="en-IN" sz="2400" dirty="0">
                <a:latin typeface="Times"/>
                <a:cs typeface="Times"/>
              </a:rPr>
              <a:t>is the process of converting data from one format or structure into another. </a:t>
            </a:r>
          </a:p>
          <a:p>
            <a:endParaRPr lang="en-IN" sz="1200" dirty="0">
              <a:latin typeface="Times"/>
              <a:cs typeface="Times"/>
            </a:endParaRPr>
          </a:p>
          <a:p>
            <a:r>
              <a:rPr lang="en-IN" sz="2400" dirty="0">
                <a:latin typeface="Times"/>
                <a:cs typeface="Times"/>
              </a:rPr>
              <a:t>Transforming and mapping data from one "raw" data form into another format for analyzing. </a:t>
            </a:r>
          </a:p>
        </p:txBody>
      </p:sp>
    </p:spTree>
    <p:extLst>
      <p:ext uri="{BB962C8B-B14F-4D97-AF65-F5344CB8AC3E}">
        <p14:creationId xmlns:p14="http://schemas.microsoft.com/office/powerpoint/2010/main" val="3460748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Integration</a:t>
            </a:r>
            <a:br>
              <a:rPr lang="en-IN" b="1" dirty="0"/>
            </a:br>
            <a:endParaRPr lang="en-US" dirty="0"/>
          </a:p>
        </p:txBody>
      </p:sp>
      <p:sp>
        <p:nvSpPr>
          <p:cNvPr id="3" name="Content Placeholder 2"/>
          <p:cNvSpPr>
            <a:spLocks noGrp="1"/>
          </p:cNvSpPr>
          <p:nvPr>
            <p:ph idx="1"/>
          </p:nvPr>
        </p:nvSpPr>
        <p:spPr>
          <a:xfrm>
            <a:off x="457200" y="1340768"/>
            <a:ext cx="8229600" cy="4785395"/>
          </a:xfrm>
        </p:spPr>
        <p:txBody>
          <a:bodyPr>
            <a:normAutofit/>
          </a:bodyPr>
          <a:lstStyle/>
          <a:p>
            <a:r>
              <a:rPr lang="en-IN" sz="2400" dirty="0">
                <a:latin typeface="Times"/>
                <a:cs typeface="Times"/>
              </a:rPr>
              <a:t>A coherent data source is prepared by integrating data.</a:t>
            </a:r>
          </a:p>
          <a:p>
            <a:endParaRPr lang="en-IN" sz="1200" dirty="0">
              <a:latin typeface="Times"/>
              <a:cs typeface="Times"/>
            </a:endParaRPr>
          </a:p>
          <a:p>
            <a:pPr lvl="0"/>
            <a:r>
              <a:rPr lang="en-IN" sz="2400" b="1" dirty="0">
                <a:latin typeface="Times"/>
                <a:cs typeface="Times"/>
              </a:rPr>
              <a:t>Schema Integration: </a:t>
            </a:r>
            <a:r>
              <a:rPr lang="en-IN" sz="2400" dirty="0">
                <a:latin typeface="Times"/>
                <a:cs typeface="Times"/>
              </a:rPr>
              <a:t>Metadata (i.e. the schema) from different sources may not be compatible. This leads to </a:t>
            </a:r>
            <a:r>
              <a:rPr lang="en-IN" sz="2400" i="1" dirty="0">
                <a:latin typeface="Times"/>
                <a:cs typeface="Times"/>
              </a:rPr>
              <a:t>entity identification problem</a:t>
            </a:r>
            <a:r>
              <a:rPr lang="en-IN" sz="2400" b="1" dirty="0">
                <a:latin typeface="Times"/>
                <a:cs typeface="Times"/>
              </a:rPr>
              <a:t>. </a:t>
            </a:r>
          </a:p>
          <a:p>
            <a:pPr lvl="0"/>
            <a:r>
              <a:rPr lang="en-IN" sz="2400" dirty="0">
                <a:latin typeface="Times"/>
                <a:cs typeface="Times"/>
              </a:rPr>
              <a:t>Example : Consider two data sources R and S. Customer id in R is cust_id and in S is c_id, represent the same thing but have different names which leads to integration problems. </a:t>
            </a:r>
          </a:p>
          <a:p>
            <a:pPr lvl="0"/>
            <a:endParaRPr lang="en-IN" sz="1100" dirty="0">
              <a:latin typeface="Times"/>
              <a:cs typeface="Times"/>
            </a:endParaRPr>
          </a:p>
          <a:p>
            <a:pPr lvl="0"/>
            <a:r>
              <a:rPr lang="en-IN" sz="2400" dirty="0">
                <a:latin typeface="Times"/>
                <a:cs typeface="Times"/>
              </a:rPr>
              <a:t>Detecting and resolving them is very important to have a coherent data source.</a:t>
            </a:r>
          </a:p>
          <a:p>
            <a:endParaRPr lang="en-IN" sz="2400" dirty="0">
              <a:latin typeface="Times"/>
              <a:cs typeface="Times"/>
            </a:endParaRPr>
          </a:p>
          <a:p>
            <a:endParaRPr lang="en-US" dirty="0"/>
          </a:p>
        </p:txBody>
      </p:sp>
    </p:spTree>
    <p:extLst>
      <p:ext uri="{BB962C8B-B14F-4D97-AF65-F5344CB8AC3E}">
        <p14:creationId xmlns:p14="http://schemas.microsoft.com/office/powerpoint/2010/main" val="3538287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value conflicts</a:t>
            </a:r>
            <a:endParaRPr lang="en-US" dirty="0"/>
          </a:p>
        </p:txBody>
      </p:sp>
      <p:sp>
        <p:nvSpPr>
          <p:cNvPr id="3" name="Content Placeholder 2"/>
          <p:cNvSpPr>
            <a:spLocks noGrp="1"/>
          </p:cNvSpPr>
          <p:nvPr>
            <p:ph idx="1"/>
          </p:nvPr>
        </p:nvSpPr>
        <p:spPr/>
        <p:txBody>
          <a:bodyPr>
            <a:normAutofit lnSpcReduction="10000"/>
          </a:bodyPr>
          <a:lstStyle/>
          <a:p>
            <a:pPr lvl="0"/>
            <a:r>
              <a:rPr lang="en-IN" sz="2400" dirty="0">
                <a:latin typeface="Times"/>
                <a:cs typeface="Times"/>
              </a:rPr>
              <a:t>The values or metrics or representations of the same data maybe different for the same real-world entity in different data sources. </a:t>
            </a:r>
          </a:p>
          <a:p>
            <a:pPr lvl="0"/>
            <a:endParaRPr lang="en-IN" sz="1200" dirty="0">
              <a:latin typeface="Times"/>
              <a:cs typeface="Times"/>
            </a:endParaRPr>
          </a:p>
          <a:p>
            <a:pPr lvl="0"/>
            <a:r>
              <a:rPr lang="en-IN" sz="2400" dirty="0">
                <a:latin typeface="Times"/>
                <a:cs typeface="Times"/>
              </a:rPr>
              <a:t>This leads to different representations of the same data, different scales etc. </a:t>
            </a:r>
          </a:p>
          <a:p>
            <a:pPr lvl="0"/>
            <a:endParaRPr lang="en-IN" sz="1200" dirty="0">
              <a:latin typeface="Times"/>
              <a:cs typeface="Times"/>
            </a:endParaRPr>
          </a:p>
          <a:p>
            <a:pPr lvl="0"/>
            <a:r>
              <a:rPr lang="en-IN" sz="2600" dirty="0">
                <a:latin typeface="Times"/>
                <a:cs typeface="Times"/>
              </a:rPr>
              <a:t>Example : Weight in data source R is represented in kilograms and in source S is represented in grams. </a:t>
            </a:r>
          </a:p>
          <a:p>
            <a:pPr lvl="0"/>
            <a:endParaRPr lang="en-IN" sz="1300" dirty="0">
              <a:latin typeface="Times"/>
              <a:cs typeface="Times"/>
            </a:endParaRPr>
          </a:p>
          <a:p>
            <a:pPr lvl="0"/>
            <a:r>
              <a:rPr lang="en-IN" sz="2600" dirty="0">
                <a:latin typeface="Times"/>
                <a:cs typeface="Times"/>
              </a:rPr>
              <a:t>To resolve this, data representations should be made consistent and conversions should be performed accordingly.</a:t>
            </a:r>
          </a:p>
          <a:p>
            <a:endParaRPr lang="en-US" dirty="0"/>
          </a:p>
        </p:txBody>
      </p:sp>
    </p:spTree>
    <p:extLst>
      <p:ext uri="{BB962C8B-B14F-4D97-AF65-F5344CB8AC3E}">
        <p14:creationId xmlns:p14="http://schemas.microsoft.com/office/powerpoint/2010/main" val="1374101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Redundant data</a:t>
            </a:r>
            <a:endParaRPr lang="en-US" dirty="0"/>
          </a:p>
        </p:txBody>
      </p:sp>
      <p:sp>
        <p:nvSpPr>
          <p:cNvPr id="3" name="Content Placeholder 2"/>
          <p:cNvSpPr>
            <a:spLocks noGrp="1"/>
          </p:cNvSpPr>
          <p:nvPr>
            <p:ph idx="1"/>
          </p:nvPr>
        </p:nvSpPr>
        <p:spPr/>
        <p:txBody>
          <a:bodyPr>
            <a:normAutofit/>
          </a:bodyPr>
          <a:lstStyle/>
          <a:p>
            <a:pPr lvl="0"/>
            <a:r>
              <a:rPr lang="en-IN" b="1" dirty="0"/>
              <a:t> </a:t>
            </a:r>
            <a:r>
              <a:rPr lang="en-IN" sz="2400" dirty="0">
                <a:latin typeface="Times"/>
                <a:cs typeface="Times"/>
              </a:rPr>
              <a:t>Duplicate attributes or tuples may occur as a result of integrating data from various sources. </a:t>
            </a:r>
          </a:p>
          <a:p>
            <a:pPr lvl="0"/>
            <a:endParaRPr lang="en-IN" sz="1200" dirty="0">
              <a:latin typeface="Times"/>
              <a:cs typeface="Times"/>
            </a:endParaRPr>
          </a:p>
          <a:p>
            <a:pPr lvl="0"/>
            <a:r>
              <a:rPr lang="en-IN" sz="2400" dirty="0">
                <a:latin typeface="Times"/>
                <a:cs typeface="Times"/>
              </a:rPr>
              <a:t>This may also lead to inconsistencies. </a:t>
            </a:r>
          </a:p>
          <a:p>
            <a:pPr lvl="0"/>
            <a:endParaRPr lang="en-IN" sz="1200" dirty="0">
              <a:latin typeface="Times"/>
              <a:cs typeface="Times"/>
            </a:endParaRPr>
          </a:p>
          <a:p>
            <a:pPr lvl="0"/>
            <a:r>
              <a:rPr lang="en-IN" sz="2400" dirty="0">
                <a:latin typeface="Times"/>
                <a:cs typeface="Times"/>
              </a:rPr>
              <a:t>These redundancies or inconsistencies may be reduced by careful integration of data from multiple sources. </a:t>
            </a:r>
          </a:p>
          <a:p>
            <a:pPr lvl="0"/>
            <a:endParaRPr lang="en-IN" sz="1200" dirty="0">
              <a:latin typeface="Times"/>
              <a:cs typeface="Times"/>
            </a:endParaRPr>
          </a:p>
          <a:p>
            <a:pPr lvl="0"/>
            <a:r>
              <a:rPr lang="en-IN" sz="2400" dirty="0">
                <a:latin typeface="Times"/>
                <a:cs typeface="Times"/>
              </a:rPr>
              <a:t>This will help in improving the mining speed and quality. Also, co-relational analysis can be performed to detect redundant data.</a:t>
            </a:r>
          </a:p>
          <a:p>
            <a:endParaRPr lang="en-US" dirty="0"/>
          </a:p>
        </p:txBody>
      </p:sp>
    </p:spTree>
    <p:extLst>
      <p:ext uri="{BB962C8B-B14F-4D97-AF65-F5344CB8AC3E}">
        <p14:creationId xmlns:p14="http://schemas.microsoft.com/office/powerpoint/2010/main" val="688550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Data Reduction</a:t>
            </a:r>
            <a:endParaRPr lang="en-US" dirty="0"/>
          </a:p>
        </p:txBody>
      </p:sp>
      <p:sp>
        <p:nvSpPr>
          <p:cNvPr id="3" name="Content Placeholder 2"/>
          <p:cNvSpPr>
            <a:spLocks noGrp="1"/>
          </p:cNvSpPr>
          <p:nvPr>
            <p:ph idx="1"/>
          </p:nvPr>
        </p:nvSpPr>
        <p:spPr/>
        <p:txBody>
          <a:bodyPr>
            <a:normAutofit/>
          </a:bodyPr>
          <a:lstStyle/>
          <a:p>
            <a:pPr lvl="0"/>
            <a:r>
              <a:rPr lang="en-IN" sz="2400" dirty="0">
                <a:latin typeface="Times"/>
                <a:cs typeface="Times"/>
              </a:rPr>
              <a:t>The number of records or the number of attributes or dimensions can be reduced. </a:t>
            </a:r>
          </a:p>
          <a:p>
            <a:pPr lvl="0"/>
            <a:endParaRPr lang="en-IN" sz="1200" dirty="0">
              <a:latin typeface="Times"/>
              <a:cs typeface="Times"/>
            </a:endParaRPr>
          </a:p>
          <a:p>
            <a:pPr lvl="0"/>
            <a:r>
              <a:rPr lang="en-IN" sz="2400" dirty="0">
                <a:latin typeface="Times"/>
                <a:cs typeface="Times"/>
              </a:rPr>
              <a:t>Reduction is performed by keeping in mind that reduced data should produce the same results as original data.</a:t>
            </a:r>
          </a:p>
          <a:p>
            <a:pPr lvl="0"/>
            <a:endParaRPr lang="en-IN" sz="1200" dirty="0">
              <a:latin typeface="Times"/>
              <a:cs typeface="Times"/>
            </a:endParaRPr>
          </a:p>
          <a:p>
            <a:pPr lvl="0"/>
            <a:r>
              <a:rPr lang="en-IN" sz="2400" b="1" dirty="0">
                <a:latin typeface="Times"/>
                <a:cs typeface="Times"/>
              </a:rPr>
              <a:t>Dimensionality reduction: </a:t>
            </a:r>
            <a:r>
              <a:rPr lang="en-IN" sz="2400" dirty="0">
                <a:latin typeface="Times"/>
                <a:cs typeface="Times"/>
              </a:rPr>
              <a:t>The data attributes or dimensions are reduced.</a:t>
            </a:r>
          </a:p>
          <a:p>
            <a:pPr lvl="0"/>
            <a:endParaRPr lang="en-IN" sz="1300" dirty="0">
              <a:latin typeface="Times"/>
              <a:cs typeface="Times"/>
            </a:endParaRPr>
          </a:p>
          <a:p>
            <a:r>
              <a:rPr lang="en-IN" sz="2400" dirty="0">
                <a:latin typeface="Times"/>
                <a:cs typeface="Times"/>
              </a:rPr>
              <a:t>Suitable subset of attributes are selected by using data mining techniques.</a:t>
            </a:r>
          </a:p>
          <a:p>
            <a:pPr lvl="0"/>
            <a:endParaRPr lang="en-IN" sz="2400" dirty="0">
              <a:latin typeface="Times"/>
              <a:cs typeface="Times"/>
            </a:endParaRPr>
          </a:p>
          <a:p>
            <a:pPr lvl="0"/>
            <a:endParaRPr lang="en-IN" sz="2400" dirty="0">
              <a:latin typeface="Times"/>
              <a:cs typeface="Times"/>
            </a:endParaRPr>
          </a:p>
          <a:p>
            <a:pPr lvl="0"/>
            <a:endParaRPr lang="en-IN" sz="1400" dirty="0">
              <a:latin typeface="Times"/>
              <a:cs typeface="Times"/>
            </a:endParaRPr>
          </a:p>
          <a:p>
            <a:pPr lvl="0"/>
            <a:endParaRPr lang="en-IN" sz="1200" dirty="0">
              <a:latin typeface="Times"/>
              <a:cs typeface="Times"/>
            </a:endParaRPr>
          </a:p>
          <a:p>
            <a:pPr lvl="0"/>
            <a:endParaRPr lang="en-IN" sz="2400" dirty="0">
              <a:latin typeface="Times"/>
              <a:cs typeface="Times"/>
            </a:endParaRPr>
          </a:p>
          <a:p>
            <a:endParaRPr lang="en-US" dirty="0"/>
          </a:p>
        </p:txBody>
      </p:sp>
    </p:spTree>
    <p:extLst>
      <p:ext uri="{BB962C8B-B14F-4D97-AF65-F5344CB8AC3E}">
        <p14:creationId xmlns:p14="http://schemas.microsoft.com/office/powerpoint/2010/main" val="2971198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compression</a:t>
            </a:r>
            <a:endParaRPr lang="en-US" dirty="0"/>
          </a:p>
        </p:txBody>
      </p:sp>
      <p:sp>
        <p:nvSpPr>
          <p:cNvPr id="3" name="Content Placeholder 2"/>
          <p:cNvSpPr>
            <a:spLocks noGrp="1"/>
          </p:cNvSpPr>
          <p:nvPr>
            <p:ph idx="1"/>
          </p:nvPr>
        </p:nvSpPr>
        <p:spPr/>
        <p:txBody>
          <a:bodyPr/>
          <a:lstStyle/>
          <a:p>
            <a:pPr lvl="0"/>
            <a:r>
              <a:rPr lang="en-IN" b="1" dirty="0"/>
              <a:t> </a:t>
            </a:r>
            <a:r>
              <a:rPr lang="en-IN" sz="2400" dirty="0">
                <a:latin typeface="Times"/>
                <a:cs typeface="Times"/>
              </a:rPr>
              <a:t>Large volumes of data is compressed i.e. the number of bits used to store data is reduced. </a:t>
            </a:r>
          </a:p>
          <a:p>
            <a:pPr lvl="0"/>
            <a:endParaRPr lang="en-IN" sz="1200" dirty="0">
              <a:latin typeface="Times"/>
              <a:cs typeface="Times"/>
            </a:endParaRPr>
          </a:p>
          <a:p>
            <a:pPr lvl="0"/>
            <a:r>
              <a:rPr lang="en-IN" sz="2400" dirty="0">
                <a:latin typeface="Times"/>
                <a:cs typeface="Times"/>
              </a:rPr>
              <a:t>This can be done by using lossy or lossless compression. </a:t>
            </a:r>
          </a:p>
          <a:p>
            <a:pPr lvl="0"/>
            <a:endParaRPr lang="en-IN" sz="1200" dirty="0">
              <a:latin typeface="Times"/>
              <a:cs typeface="Times"/>
            </a:endParaRPr>
          </a:p>
          <a:p>
            <a:pPr lvl="0"/>
            <a:r>
              <a:rPr lang="en-IN" sz="2400" dirty="0">
                <a:latin typeface="Times"/>
                <a:cs typeface="Times"/>
              </a:rPr>
              <a:t>In </a:t>
            </a:r>
            <a:r>
              <a:rPr lang="en-IN" sz="2400" i="1" dirty="0">
                <a:latin typeface="Times"/>
                <a:cs typeface="Times"/>
              </a:rPr>
              <a:t>loss compression, </a:t>
            </a:r>
            <a:r>
              <a:rPr lang="en-IN" sz="2400" dirty="0">
                <a:latin typeface="Times"/>
                <a:cs typeface="Times"/>
              </a:rPr>
              <a:t>the quality of data is compromised for more compression.</a:t>
            </a:r>
          </a:p>
          <a:p>
            <a:pPr lvl="0"/>
            <a:endParaRPr lang="en-IN" sz="1200" dirty="0">
              <a:latin typeface="Times"/>
              <a:cs typeface="Times"/>
            </a:endParaRPr>
          </a:p>
          <a:p>
            <a:pPr lvl="0"/>
            <a:r>
              <a:rPr lang="en-IN" sz="2400" dirty="0">
                <a:latin typeface="Times"/>
                <a:cs typeface="Times"/>
              </a:rPr>
              <a:t> In </a:t>
            </a:r>
            <a:r>
              <a:rPr lang="en-IN" sz="2400" i="1" dirty="0">
                <a:latin typeface="Times"/>
                <a:cs typeface="Times"/>
              </a:rPr>
              <a:t>lossless compression, </a:t>
            </a:r>
            <a:r>
              <a:rPr lang="en-IN" sz="2400" dirty="0">
                <a:latin typeface="Times"/>
                <a:cs typeface="Times"/>
              </a:rPr>
              <a:t>the quality of data is not compromised for higher compression level.</a:t>
            </a:r>
          </a:p>
          <a:p>
            <a:endParaRPr lang="en-US" dirty="0"/>
          </a:p>
        </p:txBody>
      </p:sp>
    </p:spTree>
    <p:extLst>
      <p:ext uri="{BB962C8B-B14F-4D97-AF65-F5344CB8AC3E}">
        <p14:creationId xmlns:p14="http://schemas.microsoft.com/office/powerpoint/2010/main" val="4123183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Numerosity reduction </a:t>
            </a:r>
            <a:endParaRPr lang="en-US" dirty="0"/>
          </a:p>
        </p:txBody>
      </p:sp>
      <p:sp>
        <p:nvSpPr>
          <p:cNvPr id="3" name="Content Placeholder 2"/>
          <p:cNvSpPr>
            <a:spLocks noGrp="1"/>
          </p:cNvSpPr>
          <p:nvPr>
            <p:ph idx="1"/>
          </p:nvPr>
        </p:nvSpPr>
        <p:spPr/>
        <p:txBody>
          <a:bodyPr>
            <a:normAutofit/>
          </a:bodyPr>
          <a:lstStyle/>
          <a:p>
            <a:pPr lvl="0"/>
            <a:r>
              <a:rPr lang="en-IN" sz="2400" dirty="0">
                <a:latin typeface="Times"/>
                <a:cs typeface="Times"/>
              </a:rPr>
              <a:t>This technique reduces the volume of data by choosing smaller forms for data representation. </a:t>
            </a:r>
          </a:p>
          <a:p>
            <a:pPr lvl="0"/>
            <a:endParaRPr lang="en-IN" sz="1300" dirty="0"/>
          </a:p>
          <a:p>
            <a:pPr lvl="0"/>
            <a:r>
              <a:rPr lang="en-IN" sz="2400" dirty="0">
                <a:latin typeface="Times"/>
                <a:cs typeface="Times"/>
              </a:rPr>
              <a:t>Numerosity reduction can be done using histograms, clustering or sampling of data. </a:t>
            </a:r>
          </a:p>
          <a:p>
            <a:pPr lvl="0"/>
            <a:endParaRPr lang="en-IN" sz="1300" dirty="0"/>
          </a:p>
          <a:p>
            <a:pPr lvl="0"/>
            <a:r>
              <a:rPr lang="en-IN" sz="2400" dirty="0">
                <a:latin typeface="Times"/>
                <a:cs typeface="Times"/>
              </a:rPr>
              <a:t>Numerosity reduction is necessary as processing the entire data set is expensive and time consuming</a:t>
            </a:r>
            <a:r>
              <a:rPr lang="en-IN" dirty="0"/>
              <a:t>.</a:t>
            </a:r>
          </a:p>
          <a:p>
            <a:endParaRPr lang="en-US" dirty="0"/>
          </a:p>
        </p:txBody>
      </p:sp>
    </p:spTree>
    <p:extLst>
      <p:ext uri="{BB962C8B-B14F-4D97-AF65-F5344CB8AC3E}">
        <p14:creationId xmlns:p14="http://schemas.microsoft.com/office/powerpoint/2010/main" val="1277811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Data Discretization</a:t>
            </a:r>
            <a:endParaRPr lang="en-US" dirty="0"/>
          </a:p>
        </p:txBody>
      </p:sp>
      <p:sp>
        <p:nvSpPr>
          <p:cNvPr id="3" name="Content Placeholder 2"/>
          <p:cNvSpPr>
            <a:spLocks noGrp="1"/>
          </p:cNvSpPr>
          <p:nvPr>
            <p:ph idx="1"/>
          </p:nvPr>
        </p:nvSpPr>
        <p:spPr/>
        <p:txBody>
          <a:bodyPr>
            <a:normAutofit fontScale="92500" lnSpcReduction="10000"/>
          </a:bodyPr>
          <a:lstStyle/>
          <a:p>
            <a:pPr lvl="0"/>
            <a:r>
              <a:rPr lang="en-IN" sz="2400" dirty="0">
                <a:latin typeface="Times"/>
                <a:cs typeface="Times"/>
              </a:rPr>
              <a:t>It is considered as a part of data reduction. </a:t>
            </a:r>
          </a:p>
          <a:p>
            <a:pPr marL="0" lvl="0" indent="0">
              <a:buNone/>
            </a:pPr>
            <a:endParaRPr lang="en-IN" sz="1200" dirty="0">
              <a:latin typeface="Times"/>
              <a:cs typeface="Times"/>
            </a:endParaRPr>
          </a:p>
          <a:p>
            <a:r>
              <a:rPr lang="en-IN" sz="2400" b="1" dirty="0">
                <a:latin typeface="Times"/>
                <a:cs typeface="Times"/>
              </a:rPr>
              <a:t>Data discretization</a:t>
            </a:r>
            <a:r>
              <a:rPr lang="en-IN" sz="2400" dirty="0">
                <a:latin typeface="Times"/>
                <a:cs typeface="Times"/>
              </a:rPr>
              <a:t> is defined as a process of converting continuous </a:t>
            </a:r>
            <a:r>
              <a:rPr lang="en-IN" sz="2400" b="1" dirty="0">
                <a:latin typeface="Times"/>
                <a:cs typeface="Times"/>
              </a:rPr>
              <a:t>data</a:t>
            </a:r>
            <a:r>
              <a:rPr lang="en-IN" sz="2400" dirty="0">
                <a:latin typeface="Times"/>
                <a:cs typeface="Times"/>
              </a:rPr>
              <a:t> attribute values into a finite set of intervals and associating with each interval some specific </a:t>
            </a:r>
            <a:r>
              <a:rPr lang="en-IN" sz="2400" b="1" dirty="0">
                <a:latin typeface="Times"/>
                <a:cs typeface="Times"/>
              </a:rPr>
              <a:t>data</a:t>
            </a:r>
            <a:r>
              <a:rPr lang="en-IN" sz="2400" dirty="0">
                <a:latin typeface="Times"/>
                <a:cs typeface="Times"/>
              </a:rPr>
              <a:t> value.</a:t>
            </a:r>
          </a:p>
          <a:p>
            <a:pPr lvl="0"/>
            <a:endParaRPr lang="en-IN" sz="1200" dirty="0">
              <a:latin typeface="Times"/>
              <a:cs typeface="Times"/>
            </a:endParaRPr>
          </a:p>
          <a:p>
            <a:r>
              <a:rPr lang="en-IN" sz="2400" dirty="0">
                <a:latin typeface="Times"/>
                <a:cs typeface="Times"/>
              </a:rPr>
              <a:t>A set of contiguous intervals (or bins) are created that go across the range of desired variable/model/function.</a:t>
            </a:r>
          </a:p>
          <a:p>
            <a:endParaRPr lang="en-US" sz="1200" dirty="0"/>
          </a:p>
          <a:p>
            <a:r>
              <a:rPr lang="en-IN" sz="2400" dirty="0">
                <a:latin typeface="Times"/>
                <a:cs typeface="Times"/>
              </a:rPr>
              <a:t>Often, it is easier to understand continuous data (such as weight) when divided and stored into meaningful categories or groups.</a:t>
            </a:r>
          </a:p>
          <a:p>
            <a:endParaRPr lang="en-IN" sz="1300" dirty="0">
              <a:latin typeface="Times"/>
              <a:cs typeface="Times"/>
            </a:endParaRPr>
          </a:p>
          <a:p>
            <a:r>
              <a:rPr lang="en-IN" sz="2400" dirty="0">
                <a:latin typeface="Times"/>
                <a:cs typeface="Times"/>
              </a:rPr>
              <a:t> For example, we can divide a continuous variable, weight, and store it in the following groups : </a:t>
            </a:r>
            <a:r>
              <a:rPr lang="en-IN" sz="2400" b="1" i="1" dirty="0">
                <a:latin typeface="Times"/>
                <a:cs typeface="Times"/>
              </a:rPr>
              <a:t>Under 100 lbs</a:t>
            </a:r>
            <a:r>
              <a:rPr lang="en-IN" sz="2400" i="1" dirty="0">
                <a:latin typeface="Times"/>
                <a:cs typeface="Times"/>
              </a:rPr>
              <a:t> (light),</a:t>
            </a:r>
            <a:r>
              <a:rPr lang="en-IN" sz="2400" b="1" i="1" dirty="0">
                <a:latin typeface="Times"/>
                <a:cs typeface="Times"/>
              </a:rPr>
              <a:t> between 140–160 lbs </a:t>
            </a:r>
            <a:r>
              <a:rPr lang="en-IN" sz="2400" i="1" dirty="0">
                <a:latin typeface="Times"/>
                <a:cs typeface="Times"/>
              </a:rPr>
              <a:t>(mid), and </a:t>
            </a:r>
            <a:r>
              <a:rPr lang="en-IN" sz="2400" b="1" i="1" dirty="0">
                <a:latin typeface="Times"/>
                <a:cs typeface="Times"/>
              </a:rPr>
              <a:t>over 200 lbs </a:t>
            </a:r>
            <a:r>
              <a:rPr lang="en-IN" sz="2400" i="1" dirty="0">
                <a:latin typeface="Times"/>
                <a:cs typeface="Times"/>
              </a:rPr>
              <a:t>(heavy)</a:t>
            </a:r>
            <a:endParaRPr lang="en-IN" sz="2400" dirty="0">
              <a:latin typeface="Times"/>
              <a:cs typeface="Times"/>
            </a:endParaRPr>
          </a:p>
          <a:p>
            <a:endParaRPr lang="en-US" sz="2400" dirty="0">
              <a:latin typeface="Times"/>
              <a:cs typeface="Times"/>
            </a:endParaRPr>
          </a:p>
        </p:txBody>
      </p:sp>
    </p:spTree>
    <p:extLst>
      <p:ext uri="{BB962C8B-B14F-4D97-AF65-F5344CB8AC3E}">
        <p14:creationId xmlns:p14="http://schemas.microsoft.com/office/powerpoint/2010/main" val="1135012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Interprets Features</a:t>
            </a:r>
          </a:p>
        </p:txBody>
      </p:sp>
      <p:sp>
        <p:nvSpPr>
          <p:cNvPr id="3" name="Content Placeholder 2"/>
          <p:cNvSpPr>
            <a:spLocks noGrp="1"/>
          </p:cNvSpPr>
          <p:nvPr>
            <p:ph idx="1"/>
          </p:nvPr>
        </p:nvSpPr>
        <p:spPr/>
        <p:txBody>
          <a:bodyPr/>
          <a:lstStyle/>
          <a:p>
            <a:r>
              <a:rPr lang="en-IN" sz="2400" dirty="0">
                <a:latin typeface="Times"/>
                <a:cs typeface="Times"/>
              </a:rPr>
              <a:t>Continuous features have a smaller chance of correlating with the target variable due to infinite degrees of freedom and may have a complex non-linear relationship. </a:t>
            </a:r>
          </a:p>
          <a:p>
            <a:endParaRPr lang="en-IN" sz="1200" dirty="0">
              <a:latin typeface="Times"/>
              <a:cs typeface="Times"/>
            </a:endParaRPr>
          </a:p>
          <a:p>
            <a:r>
              <a:rPr lang="en-IN" sz="2400" dirty="0">
                <a:latin typeface="Times"/>
                <a:cs typeface="Times"/>
              </a:rPr>
              <a:t>Difficult to interpret an such a function. After discretizing a variable, groups corresponding to the target can be interpreted.</a:t>
            </a:r>
          </a:p>
          <a:p>
            <a:endParaRPr lang="en-US" sz="1200" dirty="0"/>
          </a:p>
          <a:p>
            <a:r>
              <a:rPr lang="en-IN" sz="2400" dirty="0">
                <a:latin typeface="Times"/>
                <a:cs typeface="Times"/>
              </a:rPr>
              <a:t>When we discretize a model, we are fitting it to the bins and reducing the impact of small fluctuation in the data. </a:t>
            </a:r>
          </a:p>
          <a:p>
            <a:endParaRPr lang="en-IN" sz="1200" dirty="0">
              <a:latin typeface="Times"/>
              <a:cs typeface="Times"/>
            </a:endParaRPr>
          </a:p>
          <a:p>
            <a:r>
              <a:rPr lang="en-IN" sz="2400" dirty="0">
                <a:latin typeface="Times"/>
                <a:cs typeface="Times"/>
              </a:rPr>
              <a:t>Often, we would consider small fluctuations as noise. We can reduce this noise through discretization. </a:t>
            </a:r>
            <a:endParaRPr lang="en-US" sz="2400" dirty="0">
              <a:latin typeface="Times"/>
              <a:cs typeface="Times"/>
            </a:endParaRPr>
          </a:p>
        </p:txBody>
      </p:sp>
    </p:spTree>
    <p:extLst>
      <p:ext uri="{BB962C8B-B14F-4D97-AF65-F5344CB8AC3E}">
        <p14:creationId xmlns:p14="http://schemas.microsoft.com/office/powerpoint/2010/main" val="2496346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Approaches to Discretization</a:t>
            </a:r>
            <a:br>
              <a:rPr lang="en-IN" b="1" dirty="0"/>
            </a:br>
            <a:endParaRPr lang="en-US" dirty="0"/>
          </a:p>
        </p:txBody>
      </p:sp>
      <p:sp>
        <p:nvSpPr>
          <p:cNvPr id="3" name="Content Placeholder 2"/>
          <p:cNvSpPr>
            <a:spLocks noGrp="1"/>
          </p:cNvSpPr>
          <p:nvPr>
            <p:ph idx="1"/>
          </p:nvPr>
        </p:nvSpPr>
        <p:spPr>
          <a:xfrm>
            <a:off x="457200" y="1340768"/>
            <a:ext cx="8229600" cy="4785395"/>
          </a:xfrm>
        </p:spPr>
        <p:txBody>
          <a:bodyPr>
            <a:normAutofit lnSpcReduction="10000"/>
          </a:bodyPr>
          <a:lstStyle/>
          <a:p>
            <a:r>
              <a:rPr lang="en-IN" sz="2400" b="1" dirty="0">
                <a:latin typeface="Times"/>
                <a:cs typeface="Times"/>
              </a:rPr>
              <a:t>Equal-Width Discretization </a:t>
            </a:r>
          </a:p>
          <a:p>
            <a:pPr marL="0" lvl="0" indent="0" fontAlgn="base">
              <a:buNone/>
            </a:pPr>
            <a:r>
              <a:rPr lang="en-IN" sz="2400" dirty="0">
                <a:latin typeface="Times"/>
                <a:cs typeface="Times"/>
              </a:rPr>
              <a:t>	bins have equal width with a range of each bin are defined 	as [min + w], [min + 2w] …. [min + nw] where </a:t>
            </a:r>
          </a:p>
          <a:p>
            <a:pPr marL="0" lvl="0" indent="0" fontAlgn="base">
              <a:buNone/>
            </a:pPr>
            <a:r>
              <a:rPr lang="en-IN" sz="2400" b="1" dirty="0">
                <a:latin typeface="Times"/>
                <a:cs typeface="Times"/>
              </a:rPr>
              <a:t>	w = (max – min) / (no of bins)</a:t>
            </a:r>
            <a:endParaRPr lang="en-IN" sz="2400" dirty="0">
              <a:latin typeface="Times"/>
              <a:cs typeface="Times"/>
            </a:endParaRPr>
          </a:p>
          <a:p>
            <a:pPr marL="0" indent="0">
              <a:buNone/>
            </a:pPr>
            <a:endParaRPr lang="en-IN" sz="1200" b="1" dirty="0">
              <a:latin typeface="Times"/>
              <a:cs typeface="Times"/>
            </a:endParaRPr>
          </a:p>
          <a:p>
            <a:r>
              <a:rPr lang="en-IN" sz="2400" b="1" dirty="0">
                <a:latin typeface="Times"/>
                <a:cs typeface="Times"/>
              </a:rPr>
              <a:t>Equal-Frequency Discretization</a:t>
            </a:r>
          </a:p>
          <a:p>
            <a:endParaRPr lang="en-IN" sz="1300" b="1" dirty="0">
              <a:latin typeface="Times"/>
              <a:cs typeface="Times"/>
            </a:endParaRPr>
          </a:p>
          <a:p>
            <a:pPr marL="0" indent="0">
              <a:buNone/>
            </a:pPr>
            <a:r>
              <a:rPr lang="en-IN" sz="2400" dirty="0"/>
              <a:t>	</a:t>
            </a:r>
            <a:r>
              <a:rPr lang="en-IN" sz="2600" dirty="0">
                <a:latin typeface="Times"/>
                <a:cs typeface="Times"/>
              </a:rPr>
              <a:t>we divide the range [A, B] of the variable into intervals 	that contain (approximately) equal number of points.</a:t>
            </a:r>
          </a:p>
          <a:p>
            <a:pPr marL="0" indent="0">
              <a:buNone/>
            </a:pPr>
            <a:endParaRPr lang="en-IN" sz="1200" dirty="0">
              <a:latin typeface="Times"/>
              <a:cs typeface="Times"/>
            </a:endParaRPr>
          </a:p>
          <a:p>
            <a:r>
              <a:rPr lang="en-IN" sz="2600" i="1" dirty="0">
                <a:latin typeface="Times"/>
                <a:cs typeface="Times"/>
              </a:rPr>
              <a:t>The main challenge in discretization is to choose the number of intervals or bins and how to decide on their width.</a:t>
            </a:r>
          </a:p>
          <a:p>
            <a:endParaRPr lang="en-IN" sz="2600" dirty="0">
              <a:latin typeface="Times"/>
              <a:cs typeface="Times"/>
            </a:endParaRPr>
          </a:p>
          <a:p>
            <a:endParaRPr lang="en-US" sz="2400" dirty="0">
              <a:latin typeface="Times"/>
              <a:cs typeface="Times"/>
            </a:endParaRPr>
          </a:p>
        </p:txBody>
      </p:sp>
    </p:spTree>
    <p:extLst>
      <p:ext uri="{BB962C8B-B14F-4D97-AF65-F5344CB8AC3E}">
        <p14:creationId xmlns:p14="http://schemas.microsoft.com/office/powerpoint/2010/main" val="76950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Modeling</a:t>
            </a:r>
            <a:br>
              <a:rPr lang="en-US" dirty="0"/>
            </a:br>
            <a:endParaRPr lang="en-IN" dirty="0"/>
          </a:p>
        </p:txBody>
      </p:sp>
      <p:sp>
        <p:nvSpPr>
          <p:cNvPr id="3" name="Content Placeholder 2"/>
          <p:cNvSpPr>
            <a:spLocks noGrp="1"/>
          </p:cNvSpPr>
          <p:nvPr>
            <p:ph idx="1"/>
          </p:nvPr>
        </p:nvSpPr>
        <p:spPr>
          <a:xfrm>
            <a:off x="457200" y="1628800"/>
            <a:ext cx="8229600" cy="4497363"/>
          </a:xfrm>
        </p:spPr>
        <p:txBody>
          <a:bodyPr>
            <a:normAutofit lnSpcReduction="10000"/>
          </a:bodyPr>
          <a:lstStyle/>
          <a:p>
            <a:r>
              <a:rPr lang="en-IN" sz="2400" dirty="0">
                <a:latin typeface="Times New Roman" pitchFamily="18" charset="0"/>
                <a:cs typeface="Times New Roman" pitchFamily="18" charset="0"/>
              </a:rPr>
              <a:t>Data Science can be used in predictive analytics.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Weather forecasting based on Data from ships, aircraft, radars, satellites, collected and analyzed to build the models.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These models not only forecast the weather but also help in predicting the occurrence of any natural calamities.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It helps to take appropriate measures beforehand and save many precious lives.</a:t>
            </a:r>
          </a:p>
          <a:p>
            <a:endParaRPr lang="en-IN" sz="1300" dirty="0">
              <a:latin typeface="Times New Roman" pitchFamily="18" charset="0"/>
              <a:cs typeface="Times New Roman" pitchFamily="18" charset="0"/>
            </a:endParaRPr>
          </a:p>
          <a:p>
            <a:r>
              <a:rPr lang="en-IN" sz="2400" dirty="0">
                <a:latin typeface="Times New Roman" pitchFamily="18" charset="0"/>
                <a:cs typeface="Times New Roman" pitchFamily="18" charset="0"/>
              </a:rPr>
              <a:t>In reality, data science is evolving so fast and has already shown such enormous range of possibility that a wider definition is essential to understanding it.</a:t>
            </a:r>
          </a:p>
          <a:p>
            <a:endParaRPr lang="en-IN" sz="2400" dirty="0">
              <a:latin typeface="Times New Roman" pitchFamily="18" charset="0"/>
              <a:cs typeface="Times New Roman" pitchFamily="18" charset="0"/>
            </a:endParaRP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8753" b="8753"/>
          <a:stretch>
            <a:fillRect/>
          </a:stretch>
        </p:blipFill>
        <p:spPr/>
      </p:pic>
    </p:spTree>
    <p:extLst>
      <p:ext uri="{BB962C8B-B14F-4D97-AF65-F5344CB8AC3E}">
        <p14:creationId xmlns:p14="http://schemas.microsoft.com/office/powerpoint/2010/main" val="1254172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a:cs typeface="Times"/>
              </a:rPr>
              <a:t>How to perform smoothing on the data?</a:t>
            </a:r>
            <a:br>
              <a:rPr lang="en-IN" dirty="0">
                <a:latin typeface="Times"/>
                <a:cs typeface="Times"/>
              </a:rPr>
            </a:br>
            <a:endParaRPr lang="en-US" dirty="0"/>
          </a:p>
        </p:txBody>
      </p:sp>
      <p:sp>
        <p:nvSpPr>
          <p:cNvPr id="3" name="Content Placeholder 2"/>
          <p:cNvSpPr>
            <a:spLocks noGrp="1"/>
          </p:cNvSpPr>
          <p:nvPr>
            <p:ph idx="1"/>
          </p:nvPr>
        </p:nvSpPr>
        <p:spPr/>
        <p:txBody>
          <a:bodyPr>
            <a:normAutofit/>
          </a:bodyPr>
          <a:lstStyle/>
          <a:p>
            <a:pPr lvl="0" fontAlgn="base"/>
            <a:r>
              <a:rPr lang="en-IN" sz="2400" b="1" dirty="0">
                <a:latin typeface="Times"/>
                <a:cs typeface="Times"/>
              </a:rPr>
              <a:t>Smoothing by bin means :</a:t>
            </a:r>
            <a:r>
              <a:rPr lang="en-IN" sz="2400" dirty="0">
                <a:latin typeface="Times"/>
                <a:cs typeface="Times"/>
              </a:rPr>
              <a:t> In smoothing by bin means, each value in a bin is replaced by the mean value of the bin.</a:t>
            </a:r>
          </a:p>
          <a:p>
            <a:pPr lvl="0" fontAlgn="base"/>
            <a:endParaRPr lang="en-IN" sz="1200" dirty="0">
              <a:latin typeface="Times"/>
              <a:cs typeface="Times"/>
            </a:endParaRPr>
          </a:p>
          <a:p>
            <a:pPr lvl="0" fontAlgn="base"/>
            <a:r>
              <a:rPr lang="en-IN" sz="2400" b="1" dirty="0">
                <a:latin typeface="Times"/>
                <a:cs typeface="Times"/>
              </a:rPr>
              <a:t>Smoothing by bin median :</a:t>
            </a:r>
            <a:r>
              <a:rPr lang="en-IN" sz="2400" dirty="0">
                <a:latin typeface="Times"/>
                <a:cs typeface="Times"/>
              </a:rPr>
              <a:t> In this method each bin value is replaced by its bin median value.</a:t>
            </a:r>
          </a:p>
          <a:p>
            <a:pPr lvl="0" fontAlgn="base"/>
            <a:endParaRPr lang="en-IN" sz="1200" dirty="0">
              <a:latin typeface="Times"/>
              <a:cs typeface="Times"/>
            </a:endParaRPr>
          </a:p>
          <a:p>
            <a:pPr lvl="0" fontAlgn="base"/>
            <a:r>
              <a:rPr lang="en-IN" sz="2400" b="1" dirty="0">
                <a:latin typeface="Times"/>
                <a:cs typeface="Times"/>
              </a:rPr>
              <a:t>Smoothing by bin boundary :</a:t>
            </a:r>
            <a:r>
              <a:rPr lang="en-IN" sz="2400" dirty="0">
                <a:latin typeface="Times"/>
                <a:cs typeface="Times"/>
              </a:rPr>
              <a:t> In smoothing by bin boundaries, the minimum and maximum values in each bin are identified as the bin boundaries. Each bin value is then replaced by the closest boundary value.</a:t>
            </a:r>
          </a:p>
          <a:p>
            <a:endParaRPr lang="en-US" dirty="0"/>
          </a:p>
        </p:txBody>
      </p:sp>
    </p:spTree>
    <p:extLst>
      <p:ext uri="{BB962C8B-B14F-4D97-AF65-F5344CB8AC3E}">
        <p14:creationId xmlns:p14="http://schemas.microsoft.com/office/powerpoint/2010/main" val="3913294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fontAlgn="base"/>
            <a:r>
              <a:rPr lang="en-IN" sz="2400" dirty="0">
                <a:latin typeface="Times"/>
                <a:cs typeface="Times"/>
              </a:rPr>
              <a:t>Sorted data for price(in dollar) : 2, 6, 7, 9, 13, 20, 21, 25, 30</a:t>
            </a:r>
          </a:p>
          <a:p>
            <a:pPr fontAlgn="base"/>
            <a:r>
              <a:rPr lang="en-IN" sz="2400" dirty="0">
                <a:latin typeface="Times"/>
                <a:cs typeface="Times"/>
              </a:rPr>
              <a:t>Partition using equal frequency approach: </a:t>
            </a:r>
          </a:p>
          <a:p>
            <a:pPr fontAlgn="base"/>
            <a:r>
              <a:rPr lang="en-IN" sz="2400" dirty="0">
                <a:latin typeface="Times"/>
                <a:cs typeface="Times"/>
              </a:rPr>
              <a:t>Bin 1 : 2, 6, 7 </a:t>
            </a:r>
          </a:p>
          <a:p>
            <a:pPr fontAlgn="base"/>
            <a:r>
              <a:rPr lang="en-IN" sz="2400" dirty="0">
                <a:latin typeface="Times"/>
                <a:cs typeface="Times"/>
              </a:rPr>
              <a:t>Bin 2 : 9, 13, 20 </a:t>
            </a:r>
          </a:p>
          <a:p>
            <a:pPr fontAlgn="base"/>
            <a:r>
              <a:rPr lang="en-IN" sz="2400" dirty="0">
                <a:latin typeface="Times"/>
                <a:cs typeface="Times"/>
              </a:rPr>
              <a:t>Bin 3 : 21, 24, 30  </a:t>
            </a:r>
          </a:p>
          <a:p>
            <a:pPr fontAlgn="base"/>
            <a:r>
              <a:rPr lang="en-IN" sz="2400" dirty="0">
                <a:latin typeface="Times"/>
                <a:cs typeface="Times"/>
              </a:rPr>
              <a:t>Smoothing by bin mean : </a:t>
            </a:r>
          </a:p>
          <a:p>
            <a:pPr fontAlgn="base"/>
            <a:r>
              <a:rPr lang="en-IN" sz="2400" dirty="0">
                <a:latin typeface="Times"/>
                <a:cs typeface="Times"/>
              </a:rPr>
              <a:t>Bin 1 : 5, 5, 5 </a:t>
            </a:r>
          </a:p>
          <a:p>
            <a:pPr fontAlgn="base"/>
            <a:r>
              <a:rPr lang="en-IN" sz="2400" dirty="0">
                <a:latin typeface="Times"/>
                <a:cs typeface="Times"/>
              </a:rPr>
              <a:t>Bin 2 : 14, 14, 14 </a:t>
            </a:r>
          </a:p>
          <a:p>
            <a:pPr fontAlgn="base"/>
            <a:r>
              <a:rPr lang="en-IN" sz="2400" dirty="0">
                <a:latin typeface="Times"/>
                <a:cs typeface="Times"/>
              </a:rPr>
              <a:t>Bin 3 : 25, 25, 25</a:t>
            </a:r>
          </a:p>
          <a:p>
            <a:pPr marL="0" indent="0" fontAlgn="base">
              <a:buNone/>
            </a:pPr>
            <a:endParaRPr lang="en-IN" sz="2400" dirty="0">
              <a:latin typeface="Times"/>
              <a:cs typeface="Times"/>
            </a:endParaRPr>
          </a:p>
          <a:p>
            <a:pPr marL="0" indent="0" fontAlgn="base">
              <a:buNone/>
            </a:pPr>
            <a:endParaRPr lang="en-IN" sz="2400" dirty="0">
              <a:latin typeface="Times"/>
              <a:cs typeface="Times"/>
            </a:endParaRPr>
          </a:p>
          <a:p>
            <a:pPr marL="0" indent="0">
              <a:buNone/>
            </a:pPr>
            <a:endParaRPr lang="en-IN" dirty="0"/>
          </a:p>
          <a:p>
            <a:endParaRPr lang="en-US" dirty="0"/>
          </a:p>
        </p:txBody>
      </p:sp>
    </p:spTree>
    <p:extLst>
      <p:ext uri="{BB962C8B-B14F-4D97-AF65-F5344CB8AC3E}">
        <p14:creationId xmlns:p14="http://schemas.microsoft.com/office/powerpoint/2010/main" val="4046159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Data scientists </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Data scientists are those who crack complex data problems with their strong expertise in certain scientific disciplines.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They work with several elements related to mathematics, statistics, computer science, etc.</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 Data Scientists present the data in a much more useful form as compared to the raw data available to them from structured as well as unstructured forms.</a:t>
            </a:r>
          </a:p>
          <a:p>
            <a:endParaRPr lang="en-US" sz="12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97291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Scientist</a:t>
            </a:r>
          </a:p>
        </p:txBody>
      </p:sp>
      <p:sp>
        <p:nvSpPr>
          <p:cNvPr id="3" name="Content Placeholder 2"/>
          <p:cNvSpPr>
            <a:spLocks noGrp="1"/>
          </p:cNvSpPr>
          <p:nvPr>
            <p:ph idx="1"/>
          </p:nvPr>
        </p:nvSpPr>
        <p:spPr/>
        <p:txBody>
          <a:bodyPr>
            <a:normAutofit lnSpcReduction="10000"/>
          </a:bodyPr>
          <a:lstStyle/>
          <a:p>
            <a:r>
              <a:rPr lang="en-IN" sz="2400" dirty="0">
                <a:latin typeface="Times New Roman" pitchFamily="18" charset="0"/>
                <a:cs typeface="Times New Roman" pitchFamily="18" charset="0"/>
              </a:rPr>
              <a:t>Data Scientists help build complicated data models and simulations in a Big Data environment.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Focusing more on math and statistics, these data scientists have a particular interest in reading statistics and building &amp; deploying machine learning models.</a:t>
            </a:r>
          </a:p>
          <a:p>
            <a:endParaRPr lang="en-US"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Python is one of the most sought-after tool by companies followed by R.</a:t>
            </a:r>
          </a:p>
          <a:p>
            <a:endParaRPr lang="en-US"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Big Data Analyst include collaborating with data scientists and data architects to ensure streamlined implementation of services and executing big data processes.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Job Roles</a:t>
            </a:r>
            <a:br>
              <a:rPr lang="en-IN" dirty="0"/>
            </a:br>
            <a:endParaRPr lang="en-IN" dirty="0"/>
          </a:p>
        </p:txBody>
      </p:sp>
      <p:sp>
        <p:nvSpPr>
          <p:cNvPr id="3" name="Content Placeholder 2"/>
          <p:cNvSpPr>
            <a:spLocks noGrp="1"/>
          </p:cNvSpPr>
          <p:nvPr>
            <p:ph idx="1"/>
          </p:nvPr>
        </p:nvSpPr>
        <p:spPr/>
        <p:txBody>
          <a:bodyPr>
            <a:normAutofit lnSpcReduction="10000"/>
          </a:bodyPr>
          <a:lstStyle/>
          <a:p>
            <a:pPr fontAlgn="base"/>
            <a:r>
              <a:rPr lang="en-IN" sz="2400" b="1" dirty="0">
                <a:latin typeface="Times New Roman" pitchFamily="18" charset="0"/>
                <a:cs typeface="Times New Roman" pitchFamily="18" charset="0"/>
              </a:rPr>
              <a:t>Business Analytics Professional: </a:t>
            </a:r>
            <a:r>
              <a:rPr lang="en-IN" sz="2400" dirty="0">
                <a:latin typeface="Times New Roman" pitchFamily="18" charset="0"/>
                <a:cs typeface="Times New Roman" pitchFamily="18" charset="0"/>
              </a:rPr>
              <a:t>A business analytics professional has the skills to make use of the information from the data to generate insights about the business. </a:t>
            </a:r>
          </a:p>
          <a:p>
            <a:endParaRPr lang="en-US" sz="1200" dirty="0"/>
          </a:p>
          <a:p>
            <a:pPr fontAlgn="base"/>
            <a:r>
              <a:rPr lang="en-IN" sz="2400" b="1" dirty="0">
                <a:latin typeface="Times New Roman" pitchFamily="18" charset="0"/>
                <a:cs typeface="Times New Roman" pitchFamily="18" charset="0"/>
              </a:rPr>
              <a:t>Business Intelligence Professional: </a:t>
            </a:r>
            <a:r>
              <a:rPr lang="en-IN" sz="2400" dirty="0">
                <a:latin typeface="Times New Roman" pitchFamily="18" charset="0"/>
                <a:cs typeface="Times New Roman" pitchFamily="18" charset="0"/>
              </a:rPr>
              <a:t>A Business Intelligence Professional analyses the past trends using Data Visualization tools like Tableau, Power BI etc to develop and implement business strategies.</a:t>
            </a:r>
          </a:p>
          <a:p>
            <a:pPr fontAlgn="base"/>
            <a:endParaRPr lang="en-US" sz="1200" dirty="0">
              <a:latin typeface="Times New Roman" pitchFamily="18" charset="0"/>
              <a:cs typeface="Times New Roman" pitchFamily="18" charset="0"/>
            </a:endParaRPr>
          </a:p>
          <a:p>
            <a:pPr fontAlgn="base"/>
            <a:r>
              <a:rPr lang="en-IN" sz="2400" b="1" dirty="0">
                <a:latin typeface="Times New Roman" pitchFamily="18" charset="0"/>
                <a:cs typeface="Times New Roman" pitchFamily="18" charset="0"/>
              </a:rPr>
              <a:t>HR Analytics Professionals: </a:t>
            </a:r>
            <a:r>
              <a:rPr lang="en-IN" sz="2400" dirty="0">
                <a:latin typeface="Times New Roman" pitchFamily="18" charset="0"/>
                <a:cs typeface="Times New Roman" pitchFamily="18" charset="0"/>
              </a:rPr>
              <a:t>HR Analytics professionals are working on how to reduce employee attrition rate, finding out the best recruitment channels and solving appalling problems related to HR Function.</a:t>
            </a:r>
          </a:p>
          <a:p>
            <a:pPr fontAlgn="base"/>
            <a:endParaRPr lang="en-IN" sz="2400" dirty="0">
              <a:latin typeface="Times New Roman" pitchFamily="18" charset="0"/>
              <a:cs typeface="Times New Roman"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Whether you work in medicine, media, </a:t>
            </a:r>
          </a:p>
          <a:p>
            <a:pPr>
              <a:buNone/>
            </a:pPr>
            <a:r>
              <a:rPr lang="en-IN" sz="2400" dirty="0">
                <a:latin typeface="Times New Roman" pitchFamily="18" charset="0"/>
                <a:cs typeface="Times New Roman" pitchFamily="18" charset="0"/>
              </a:rPr>
              <a:t>    finance, or manufacturing, data </a:t>
            </a:r>
          </a:p>
          <a:p>
            <a:pPr>
              <a:buNone/>
            </a:pPr>
            <a:r>
              <a:rPr lang="en-IN" sz="2400" dirty="0">
                <a:latin typeface="Times New Roman" pitchFamily="18" charset="0"/>
                <a:cs typeface="Times New Roman" pitchFamily="18" charset="0"/>
              </a:rPr>
              <a:t>   science will likely play a big </a:t>
            </a:r>
          </a:p>
          <a:p>
            <a:pPr>
              <a:buNone/>
            </a:pPr>
            <a:r>
              <a:rPr lang="en-IN" sz="2400" dirty="0">
                <a:latin typeface="Times New Roman" pitchFamily="18" charset="0"/>
                <a:cs typeface="Times New Roman" pitchFamily="18" charset="0"/>
              </a:rPr>
              <a:t>    role moving forward.</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Data science is the field of study</a:t>
            </a:r>
          </a:p>
          <a:p>
            <a:pPr>
              <a:buNone/>
            </a:pPr>
            <a:r>
              <a:rPr lang="en-IN" sz="2400" dirty="0">
                <a:latin typeface="Times New Roman" pitchFamily="18" charset="0"/>
                <a:cs typeface="Times New Roman" pitchFamily="18" charset="0"/>
              </a:rPr>
              <a:t>    that combines domain expertise,</a:t>
            </a:r>
          </a:p>
          <a:p>
            <a:pPr>
              <a:buNone/>
            </a:pPr>
            <a:r>
              <a:rPr lang="en-IN" sz="2400" dirty="0">
                <a:latin typeface="Times New Roman" pitchFamily="18" charset="0"/>
                <a:cs typeface="Times New Roman" pitchFamily="18" charset="0"/>
              </a:rPr>
              <a:t>   programming skills, and knowledge </a:t>
            </a:r>
          </a:p>
          <a:p>
            <a:pPr>
              <a:buNone/>
            </a:pPr>
            <a:r>
              <a:rPr lang="en-IN" sz="2400" dirty="0">
                <a:latin typeface="Times New Roman" pitchFamily="18" charset="0"/>
                <a:cs typeface="Times New Roman" pitchFamily="18" charset="0"/>
              </a:rPr>
              <a:t> of mathematics and statistics to extract </a:t>
            </a:r>
          </a:p>
          <a:p>
            <a:pPr>
              <a:buNone/>
            </a:pPr>
            <a:r>
              <a:rPr lang="en-IN" sz="2400" dirty="0">
                <a:latin typeface="Times New Roman" pitchFamily="18" charset="0"/>
                <a:cs typeface="Times New Roman" pitchFamily="18" charset="0"/>
              </a:rPr>
              <a:t>   meaningful insights from data.</a:t>
            </a:r>
          </a:p>
        </p:txBody>
      </p:sp>
      <p:pic>
        <p:nvPicPr>
          <p:cNvPr id="5" name="Picture 2"/>
          <p:cNvPicPr>
            <a:picLocks noChangeAspect="1" noChangeArrowheads="1"/>
          </p:cNvPicPr>
          <p:nvPr/>
        </p:nvPicPr>
        <p:blipFill>
          <a:blip r:embed="rId2"/>
          <a:srcRect/>
          <a:stretch>
            <a:fillRect/>
          </a:stretch>
        </p:blipFill>
        <p:spPr bwMode="auto">
          <a:xfrm>
            <a:off x="5486400" y="2057400"/>
            <a:ext cx="3657600" cy="3790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714480" y="2643182"/>
            <a:ext cx="7086592" cy="3934994"/>
          </a:xfrm>
          <a:prstGeom prst="rect">
            <a:avLst/>
          </a:prstGeom>
          <a:noFill/>
          <a:ln w="9525">
            <a:noFill/>
            <a:miter lim="800000"/>
            <a:headEnd/>
            <a:tailEnd/>
          </a:ln>
          <a:effectLst/>
        </p:spPr>
      </p:pic>
      <p:sp>
        <p:nvSpPr>
          <p:cNvPr id="4" name="Rectangle 3"/>
          <p:cNvSpPr/>
          <p:nvPr/>
        </p:nvSpPr>
        <p:spPr>
          <a:xfrm>
            <a:off x="571472" y="1500174"/>
            <a:ext cx="8215370" cy="830997"/>
          </a:xfrm>
          <a:prstGeom prst="rect">
            <a:avLst/>
          </a:prstGeom>
        </p:spPr>
        <p:txBody>
          <a:bodyPr wrap="square">
            <a:spAutoFit/>
          </a:bodyPr>
          <a:lstStyle/>
          <a:p>
            <a:r>
              <a:rPr lang="en-IN" sz="2400" dirty="0">
                <a:latin typeface="Times New Roman" pitchFamily="18" charset="0"/>
                <a:cs typeface="Times New Roman" pitchFamily="18" charset="0"/>
              </a:rPr>
              <a:t>Data science, in its most basic terms, can be defined as obtaining insights and information, really anything of value, out of data.</a:t>
            </a:r>
            <a:endParaRPr lang="en-IN" sz="2400" dirty="0"/>
          </a:p>
        </p:txBody>
      </p:sp>
      <p:sp>
        <p:nvSpPr>
          <p:cNvPr id="5" name="TextBox 4"/>
          <p:cNvSpPr txBox="1"/>
          <p:nvPr/>
        </p:nvSpPr>
        <p:spPr>
          <a:xfrm>
            <a:off x="285720" y="5000636"/>
            <a:ext cx="3143240" cy="1569660"/>
          </a:xfrm>
          <a:prstGeom prst="rect">
            <a:avLst/>
          </a:prstGeom>
          <a:noFill/>
        </p:spPr>
        <p:txBody>
          <a:bodyPr wrap="square" rtlCol="0">
            <a:spAutoFit/>
          </a:bodyPr>
          <a:lstStyle/>
          <a:p>
            <a:r>
              <a:rPr lang="en-US" sz="2400" dirty="0">
                <a:latin typeface="Times New Roman" pitchFamily="18" charset="0"/>
                <a:cs typeface="Times New Roman" pitchFamily="18" charset="0"/>
              </a:rPr>
              <a:t>One of the major focus is now on probability, statistics and numerical methods.</a:t>
            </a:r>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Definition</a:t>
            </a:r>
            <a:endParaRPr lang="en-IN" dirty="0"/>
          </a:p>
        </p:txBody>
      </p:sp>
      <p:sp>
        <p:nvSpPr>
          <p:cNvPr id="3" name="Content Placeholder 2"/>
          <p:cNvSpPr>
            <a:spLocks noGrp="1"/>
          </p:cNvSpPr>
          <p:nvPr>
            <p:ph idx="1"/>
          </p:nvPr>
        </p:nvSpPr>
        <p:spPr/>
        <p:txBody>
          <a:bodyPr>
            <a:normAutofit/>
          </a:bodyPr>
          <a:lstStyle/>
          <a:p>
            <a:r>
              <a:rPr lang="en-US" sz="2400" b="1" dirty="0">
                <a:latin typeface="Times New Roman" pitchFamily="18" charset="0"/>
                <a:cs typeface="Times New Roman" pitchFamily="18" charset="0"/>
              </a:rPr>
              <a:t>Data Science </a:t>
            </a:r>
            <a:r>
              <a:rPr lang="en-US" sz="2400" dirty="0">
                <a:latin typeface="Times New Roman" pitchFamily="18" charset="0"/>
                <a:cs typeface="Times New Roman" pitchFamily="18" charset="0"/>
              </a:rPr>
              <a:t>is the science which uses </a:t>
            </a:r>
            <a:r>
              <a:rPr lang="en-US" sz="2400" dirty="0">
                <a:solidFill>
                  <a:schemeClr val="tx2"/>
                </a:solidFill>
                <a:latin typeface="Times New Roman" pitchFamily="18" charset="0"/>
                <a:cs typeface="Times New Roman" pitchFamily="18" charset="0"/>
              </a:rPr>
              <a:t>computer science, statistics and machine learning, visualization and human-computer interactions</a:t>
            </a:r>
            <a:r>
              <a:rPr lang="en-US" sz="2400" dirty="0">
                <a:latin typeface="Times New Roman" pitchFamily="18" charset="0"/>
                <a:cs typeface="Times New Roman" pitchFamily="18" charset="0"/>
              </a:rPr>
              <a:t> to </a:t>
            </a:r>
            <a:r>
              <a:rPr lang="en-US" sz="2400" dirty="0">
                <a:solidFill>
                  <a:schemeClr val="accent1">
                    <a:lumMod val="75000"/>
                  </a:schemeClr>
                </a:solidFill>
                <a:latin typeface="Times New Roman" pitchFamily="18" charset="0"/>
                <a:cs typeface="Times New Roman" pitchFamily="18" charset="0"/>
              </a:rPr>
              <a:t>collect, clean, integrate, analyze, visualize, interact </a:t>
            </a:r>
            <a:r>
              <a:rPr lang="en-US" sz="2400" dirty="0">
                <a:latin typeface="Times New Roman" pitchFamily="18" charset="0"/>
                <a:cs typeface="Times New Roman" pitchFamily="18" charset="0"/>
              </a:rPr>
              <a:t>with </a:t>
            </a:r>
            <a:r>
              <a:rPr lang="en-US" sz="2400" dirty="0">
                <a:solidFill>
                  <a:srgbClr val="FF0000"/>
                </a:solidFill>
                <a:latin typeface="Times New Roman" pitchFamily="18" charset="0"/>
                <a:cs typeface="Times New Roman" pitchFamily="18" charset="0"/>
              </a:rPr>
              <a:t>data</a:t>
            </a:r>
            <a:r>
              <a:rPr lang="en-US" sz="2400" dirty="0">
                <a:latin typeface="Times New Roman" pitchFamily="18" charset="0"/>
                <a:cs typeface="Times New Roman" pitchFamily="18" charset="0"/>
              </a:rPr>
              <a:t> to </a:t>
            </a:r>
            <a:r>
              <a:rPr lang="en-US" sz="2400" dirty="0">
                <a:solidFill>
                  <a:srgbClr val="FF3300"/>
                </a:solidFill>
                <a:latin typeface="Times New Roman" pitchFamily="18" charset="0"/>
                <a:cs typeface="Times New Roman" pitchFamily="18" charset="0"/>
              </a:rPr>
              <a:t>create data products</a:t>
            </a:r>
            <a:r>
              <a:rPr lang="en-US" sz="2400" dirty="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Goal of Data Science:</a:t>
            </a:r>
            <a:r>
              <a:rPr lang="en-US" sz="2400" dirty="0">
                <a:latin typeface="Times New Roman" pitchFamily="18" charset="0"/>
                <a:cs typeface="Times New Roman" pitchFamily="18" charset="0"/>
              </a:rPr>
              <a:t> Turn </a:t>
            </a:r>
            <a:r>
              <a:rPr lang="en-US" sz="2400" dirty="0">
                <a:solidFill>
                  <a:srgbClr val="FF3300"/>
                </a:solidFill>
                <a:latin typeface="Times New Roman" pitchFamily="18" charset="0"/>
                <a:cs typeface="Times New Roman" pitchFamily="18" charset="0"/>
              </a:rPr>
              <a:t>data </a:t>
            </a:r>
            <a:r>
              <a:rPr lang="en-US" sz="2400" dirty="0">
                <a:latin typeface="Times New Roman" pitchFamily="18" charset="0"/>
                <a:cs typeface="Times New Roman" pitchFamily="18" charset="0"/>
              </a:rPr>
              <a:t>into </a:t>
            </a:r>
            <a:r>
              <a:rPr lang="en-US" sz="2400" dirty="0">
                <a:solidFill>
                  <a:srgbClr val="FF3300"/>
                </a:solidFill>
                <a:latin typeface="Times New Roman" pitchFamily="18" charset="0"/>
                <a:cs typeface="Times New Roman" pitchFamily="18" charset="0"/>
              </a:rPr>
              <a:t>data products</a:t>
            </a:r>
            <a:r>
              <a:rPr lang="en-US" sz="2400" dirty="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p:txBody>
      </p:sp>
      <p:sp>
        <p:nvSpPr>
          <p:cNvPr id="4" name="Rectangle 3"/>
          <p:cNvSpPr/>
          <p:nvPr/>
        </p:nvSpPr>
        <p:spPr>
          <a:xfrm>
            <a:off x="714348" y="3929066"/>
            <a:ext cx="7715304" cy="2308324"/>
          </a:xfrm>
          <a:prstGeom prst="rect">
            <a:avLst/>
          </a:prstGeom>
        </p:spPr>
        <p:txBody>
          <a:bodyPr wrap="square">
            <a:spAutoFit/>
          </a:bodyPr>
          <a:lstStyle/>
          <a:p>
            <a:pPr marL="457200" indent="-457200">
              <a:buFont typeface="Arial" charset="0"/>
              <a:buChar char="•"/>
            </a:pPr>
            <a:r>
              <a:rPr lang="en-US" altLang="en-US" sz="2400" dirty="0">
                <a:latin typeface="Times New Roman" pitchFamily="18" charset="0"/>
                <a:cs typeface="Times New Roman" pitchFamily="18" charset="0"/>
              </a:rPr>
              <a:t>There have been many terms that have been used to describe such endeavors:</a:t>
            </a:r>
          </a:p>
          <a:p>
            <a:pPr marL="857250" lvl="1" indent="-457200">
              <a:buFont typeface="Arial" charset="0"/>
              <a:buChar char="•"/>
            </a:pPr>
            <a:r>
              <a:rPr lang="en-US" altLang="en-US" sz="2400" dirty="0">
                <a:latin typeface="Times New Roman" pitchFamily="18" charset="0"/>
                <a:cs typeface="Times New Roman" pitchFamily="18" charset="0"/>
              </a:rPr>
              <a:t>Statistics</a:t>
            </a:r>
          </a:p>
          <a:p>
            <a:pPr marL="857250" lvl="1" indent="-457200">
              <a:buFont typeface="Arial" charset="0"/>
              <a:buChar char="•"/>
            </a:pPr>
            <a:r>
              <a:rPr lang="en-US" altLang="en-US" sz="2400" dirty="0">
                <a:latin typeface="Times New Roman" pitchFamily="18" charset="0"/>
                <a:cs typeface="Times New Roman" pitchFamily="18" charset="0"/>
              </a:rPr>
              <a:t>Artificial Intelligence</a:t>
            </a:r>
          </a:p>
          <a:p>
            <a:pPr marL="857250" lvl="1" indent="-457200">
              <a:buFont typeface="Arial" charset="0"/>
              <a:buChar char="•"/>
            </a:pPr>
            <a:r>
              <a:rPr lang="en-US" altLang="en-US" sz="2400" dirty="0">
                <a:latin typeface="Times New Roman" pitchFamily="18" charset="0"/>
                <a:cs typeface="Times New Roman" pitchFamily="18" charset="0"/>
              </a:rPr>
              <a:t>Machine learning</a:t>
            </a:r>
          </a:p>
          <a:p>
            <a:pPr marL="857250" lvl="1" indent="-457200">
              <a:buFont typeface="Arial" charset="0"/>
              <a:buChar char="•"/>
            </a:pPr>
            <a:r>
              <a:rPr lang="en-US" altLang="en-US" sz="2400" dirty="0">
                <a:latin typeface="Times New Roman" pitchFamily="18" charset="0"/>
                <a:cs typeface="Times New Roman" pitchFamily="18" charset="0"/>
              </a:rPr>
              <a:t>Data analytics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Data</a:t>
            </a:r>
            <a:endParaRPr lang="en-IN" dirty="0"/>
          </a:p>
        </p:txBody>
      </p:sp>
      <p:sp>
        <p:nvSpPr>
          <p:cNvPr id="3" name="Content Placeholder 2"/>
          <p:cNvSpPr>
            <a:spLocks noGrp="1"/>
          </p:cNvSpPr>
          <p:nvPr>
            <p:ph idx="1"/>
          </p:nvPr>
        </p:nvSpPr>
        <p:spPr>
          <a:xfrm>
            <a:off x="457200" y="1428736"/>
            <a:ext cx="8229600" cy="4697427"/>
          </a:xfrm>
        </p:spPr>
        <p:txBody>
          <a:bodyPr>
            <a:normAutofit/>
          </a:bodyPr>
          <a:lstStyle/>
          <a:p>
            <a:r>
              <a:rPr lang="en-IN" sz="2400" dirty="0">
                <a:latin typeface="Times New Roman" pitchFamily="18" charset="0"/>
                <a:cs typeface="Times New Roman" pitchFamily="18" charset="0"/>
              </a:rPr>
              <a:t>In the context of data science, the only form of data that matters is </a:t>
            </a:r>
            <a:r>
              <a:rPr lang="en-IN" sz="2400" i="1" dirty="0">
                <a:latin typeface="Times New Roman" pitchFamily="18" charset="0"/>
                <a:cs typeface="Times New Roman" pitchFamily="18" charset="0"/>
              </a:rPr>
              <a:t>digital data</a:t>
            </a:r>
            <a:r>
              <a:rPr lang="en-IN" sz="2400" dirty="0">
                <a:latin typeface="Times New Roman" pitchFamily="18" charset="0"/>
                <a:cs typeface="Times New Roman" pitchFamily="18" charset="0"/>
              </a:rPr>
              <a:t>.</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For example, the words on the screen are digital letters, formed by a systematic collection of ones and zeros that encodes to pixels in various hues and at a specific density.</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To get to the point where the digital world would become intertwined with almost every person's life, data grow as </a:t>
            </a:r>
            <a:r>
              <a:rPr lang="en-IN" sz="2400" i="1" dirty="0">
                <a:latin typeface="Times New Roman" pitchFamily="18" charset="0"/>
                <a:cs typeface="Times New Roman" pitchFamily="18" charset="0"/>
              </a:rPr>
              <a:t>big</a:t>
            </a:r>
            <a:r>
              <a:rPr lang="en-IN" sz="2400" dirty="0">
                <a:latin typeface="Times New Roman" pitchFamily="18" charset="0"/>
                <a:cs typeface="Times New Roman" pitchFamily="18" charset="0"/>
              </a:rPr>
              <a:t>. </a:t>
            </a:r>
          </a:p>
          <a:p>
            <a:endParaRPr lang="en-US" sz="13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term “big data” refers to data that is so large, fast or complex that it’s difficult or impossible to process using traditional methods.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1982</TotalTime>
  <Words>4617</Words>
  <Application>Microsoft Office PowerPoint</Application>
  <PresentationFormat>On-screen Show (4:3)</PresentationFormat>
  <Paragraphs>442</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Times</vt:lpstr>
      <vt:lpstr>Times New Roman</vt:lpstr>
      <vt:lpstr>Wingdings</vt:lpstr>
      <vt:lpstr>Office Theme</vt:lpstr>
      <vt:lpstr>Data Science: Introduction  (Lec 1,2,3)</vt:lpstr>
      <vt:lpstr>Introduction</vt:lpstr>
      <vt:lpstr>Introduction</vt:lpstr>
      <vt:lpstr>Computational modeling</vt:lpstr>
      <vt:lpstr>Data Modeling </vt:lpstr>
      <vt:lpstr>Data Science</vt:lpstr>
      <vt:lpstr>Introduction</vt:lpstr>
      <vt:lpstr>Data Science Definition</vt:lpstr>
      <vt:lpstr>Digital Data</vt:lpstr>
      <vt:lpstr>Big Data</vt:lpstr>
      <vt:lpstr> Additional dimensions </vt:lpstr>
      <vt:lpstr>Big Data Anlytics </vt:lpstr>
      <vt:lpstr>Text analytics </vt:lpstr>
      <vt:lpstr>AUDIO ANALYTICS </vt:lpstr>
      <vt:lpstr>Big Data Features</vt:lpstr>
      <vt:lpstr>Scaling</vt:lpstr>
      <vt:lpstr>Speed</vt:lpstr>
      <vt:lpstr>Sources of big data</vt:lpstr>
      <vt:lpstr>Data Analyst</vt:lpstr>
      <vt:lpstr>Data Representation</vt:lpstr>
      <vt:lpstr>Data Quality </vt:lpstr>
      <vt:lpstr>Data Quality</vt:lpstr>
      <vt:lpstr>PowerPoint Presentation</vt:lpstr>
      <vt:lpstr>Data Quality </vt:lpstr>
      <vt:lpstr>Data Quality</vt:lpstr>
      <vt:lpstr>Data Quality</vt:lpstr>
      <vt:lpstr>How to determine data quality?</vt:lpstr>
      <vt:lpstr>5 characteristics of quality data </vt:lpstr>
      <vt:lpstr>Methodologies for assessments </vt:lpstr>
      <vt:lpstr>Data quality vs. data integrity </vt:lpstr>
      <vt:lpstr>Why is data preprocessing required?</vt:lpstr>
      <vt:lpstr>Data Preprocessing</vt:lpstr>
      <vt:lpstr>Different ways to handle missing data </vt:lpstr>
      <vt:lpstr>Different ways to handle missing data </vt:lpstr>
      <vt:lpstr>Handle Noise and Outliers </vt:lpstr>
      <vt:lpstr>Handle Noise and Outliers </vt:lpstr>
      <vt:lpstr>Remove Unwanted Data </vt:lpstr>
      <vt:lpstr>Steps of Data Cleaning</vt:lpstr>
      <vt:lpstr>Benefits of data cleaning </vt:lpstr>
      <vt:lpstr>PowerPoint Presentation</vt:lpstr>
      <vt:lpstr>Data Integration </vt:lpstr>
      <vt:lpstr>Data value conflicts</vt:lpstr>
      <vt:lpstr>Redundant data</vt:lpstr>
      <vt:lpstr>Data Reduction</vt:lpstr>
      <vt:lpstr>Data compression</vt:lpstr>
      <vt:lpstr>Numerosity reduction </vt:lpstr>
      <vt:lpstr>Data Discretization</vt:lpstr>
      <vt:lpstr>Interprets Features</vt:lpstr>
      <vt:lpstr>Approaches to Discretization </vt:lpstr>
      <vt:lpstr>PowerPoint Presentation</vt:lpstr>
      <vt:lpstr>How to perform smoothing on the data? </vt:lpstr>
      <vt:lpstr>PowerPoint Presentation</vt:lpstr>
      <vt:lpstr>Data scientists </vt:lpstr>
      <vt:lpstr>Data Scientist</vt:lpstr>
      <vt:lpstr>Job Roles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jaya</dc:creator>
  <cp:lastModifiedBy>Abhiroop Mukherjee</cp:lastModifiedBy>
  <cp:revision>72</cp:revision>
  <dcterms:created xsi:type="dcterms:W3CDTF">2020-11-30T06:20:35Z</dcterms:created>
  <dcterms:modified xsi:type="dcterms:W3CDTF">2021-02-14T09:50:33Z</dcterms:modified>
</cp:coreProperties>
</file>