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5" r:id="rId13"/>
    <p:sldId id="274" r:id="rId14"/>
    <p:sldId id="275" r:id="rId15"/>
    <p:sldId id="276" r:id="rId16"/>
    <p:sldId id="277" r:id="rId17"/>
    <p:sldId id="269" r:id="rId18"/>
    <p:sldId id="270" r:id="rId19"/>
    <p:sldId id="271" r:id="rId20"/>
    <p:sldId id="296" r:id="rId21"/>
    <p:sldId id="272" r:id="rId22"/>
    <p:sldId id="297" r:id="rId23"/>
    <p:sldId id="278" r:id="rId24"/>
    <p:sldId id="299" r:id="rId25"/>
    <p:sldId id="279" r:id="rId26"/>
    <p:sldId id="280" r:id="rId27"/>
    <p:sldId id="298" r:id="rId28"/>
    <p:sldId id="282" r:id="rId29"/>
    <p:sldId id="285" r:id="rId30"/>
    <p:sldId id="300" r:id="rId31"/>
    <p:sldId id="286" r:id="rId32"/>
    <p:sldId id="287" r:id="rId33"/>
    <p:sldId id="288" r:id="rId34"/>
    <p:sldId id="301" r:id="rId35"/>
    <p:sldId id="289" r:id="rId36"/>
    <p:sldId id="290" r:id="rId37"/>
    <p:sldId id="291" r:id="rId38"/>
    <p:sldId id="302" r:id="rId39"/>
    <p:sldId id="303" r:id="rId40"/>
    <p:sldId id="292" r:id="rId41"/>
    <p:sldId id="29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A819-BE1C-463E-8846-73BB6CB91715}" type="datetimeFigureOut">
              <a:rPr lang="en-US" smtClean="0"/>
              <a:t>07/05/21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A9D2-44D1-4E3F-A95C-711A955A3A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/>
              <a:t>Mining Social-Network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Jaya </a:t>
            </a:r>
            <a:r>
              <a:rPr lang="en-US" dirty="0" err="1" smtClean="0">
                <a:solidFill>
                  <a:schemeClr val="tx1"/>
                </a:solidFill>
              </a:rPr>
              <a:t>Sil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Telephone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Networks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nodes represent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phone numbers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individuals.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edge between two nodes if a call has been placed between those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phones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fixed period of time, such as last month, or “ever.”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could 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weighted by the number of calls made between these phones during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period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Communities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telephone network will form from groups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communicate frequently: groups of friends, members of a club,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working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the same company, for example.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nodes represent email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addresses of individuals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edge represents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fact that there was at least one email in at least 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direction between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two addresses.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Another approach is to label edges as weak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strong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Strong edges represent communication in both directions, while weak edges indicate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communication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direction.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communities seen in email networks come from the same sorts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groupings.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similar sort of network involves people who text other people through their cell phones.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99" y="990600"/>
            <a:ext cx="39116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3213100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581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Structure of Social Network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419600"/>
            <a:ext cx="358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"/>
                <a:cs typeface="Times"/>
              </a:rPr>
              <a:t>Everyone has their own </a:t>
            </a:r>
            <a:r>
              <a:rPr lang="en-IN" sz="2000" dirty="0" smtClean="0">
                <a:latin typeface="Times"/>
                <a:cs typeface="Times"/>
              </a:rPr>
              <a:t>social</a:t>
            </a:r>
          </a:p>
          <a:p>
            <a:r>
              <a:rPr lang="en-IN" sz="2000" dirty="0" smtClean="0">
                <a:latin typeface="Times"/>
                <a:cs typeface="Times"/>
              </a:rPr>
              <a:t> </a:t>
            </a:r>
            <a:r>
              <a:rPr lang="en-IN" sz="2000" dirty="0">
                <a:latin typeface="Times"/>
                <a:cs typeface="Times"/>
              </a:rPr>
              <a:t>network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572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Times"/>
                <a:cs typeface="Times"/>
              </a:rPr>
              <a:t>Communities are held together by common interest. It may be a hobby, </a:t>
            </a:r>
          </a:p>
        </p:txBody>
      </p:sp>
    </p:spTree>
    <p:extLst>
      <p:ext uri="{BB962C8B-B14F-4D97-AF65-F5344CB8AC3E}">
        <p14:creationId xmlns:p14="http://schemas.microsoft.com/office/powerpoint/2010/main" val="297193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"/>
                <a:cs typeface="Times"/>
              </a:rPr>
              <a:t>Social networks contain communities of entities that are connected by many edges.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Groups </a:t>
            </a:r>
            <a:r>
              <a:rPr lang="en-US" sz="2400" dirty="0">
                <a:latin typeface="Times"/>
                <a:cs typeface="Times"/>
              </a:rPr>
              <a:t>of friends at school or groups of researchers interested in the same </a:t>
            </a:r>
            <a:r>
              <a:rPr lang="en-US" sz="2400" dirty="0" smtClean="0">
                <a:latin typeface="Times"/>
                <a:cs typeface="Times"/>
              </a:rPr>
              <a:t>topic. </a:t>
            </a: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We consider </a:t>
            </a:r>
            <a:r>
              <a:rPr lang="en-US" sz="2400" dirty="0">
                <a:latin typeface="Times"/>
                <a:cs typeface="Times"/>
              </a:rPr>
              <a:t>clustering of the graph as a way to identify </a:t>
            </a:r>
            <a:r>
              <a:rPr lang="en-US" sz="2400" dirty="0" smtClean="0">
                <a:latin typeface="Times"/>
                <a:cs typeface="Times"/>
              </a:rPr>
              <a:t>the communities</a:t>
            </a:r>
            <a:r>
              <a:rPr lang="en-US" sz="2400" dirty="0">
                <a:latin typeface="Times"/>
                <a:cs typeface="Times"/>
              </a:rPr>
              <a:t>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>
                <a:latin typeface="Times"/>
                <a:cs typeface="Times"/>
              </a:rPr>
              <a:t>For applying standard clustering techniques to a social-network graph, first to define a distance measure.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3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In Edge labeled graphs, labels </a:t>
            </a:r>
            <a:r>
              <a:rPr lang="en-US" sz="2400" dirty="0">
                <a:latin typeface="Times"/>
                <a:cs typeface="Times"/>
              </a:rPr>
              <a:t>might be usable as a distance measure, depending on what they </a:t>
            </a:r>
            <a:r>
              <a:rPr lang="en-US" sz="2400" dirty="0" smtClean="0">
                <a:latin typeface="Times"/>
                <a:cs typeface="Times"/>
              </a:rPr>
              <a:t>represent. 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2798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Assume that nodes are close if they have an edge between them and distant if not. </a:t>
            </a:r>
          </a:p>
          <a:p>
            <a:endParaRPr lang="en-US" sz="1600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We could say that the distance d(x, y) is 0 if there is an edge (</a:t>
            </a:r>
            <a:r>
              <a:rPr lang="en-US" dirty="0" err="1">
                <a:latin typeface="Times"/>
                <a:cs typeface="Times"/>
              </a:rPr>
              <a:t>x,y</a:t>
            </a:r>
            <a:r>
              <a:rPr lang="en-US" dirty="0">
                <a:latin typeface="Times"/>
                <a:cs typeface="Times"/>
              </a:rPr>
              <a:t>) and 1 if there is no such edge.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1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Clustering Methods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848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3352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"/>
                <a:cs typeface="Times"/>
              </a:rPr>
              <a:t>Two communities {A, B, C} and {D, E, F, G}. </a:t>
            </a: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12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{D,E,F} and {D,F,G} </a:t>
            </a:r>
            <a:r>
              <a:rPr lang="en-US" sz="2400" dirty="0" smtClean="0">
                <a:latin typeface="Times"/>
                <a:cs typeface="Times"/>
              </a:rPr>
              <a:t>are </a:t>
            </a:r>
            <a:r>
              <a:rPr lang="en-US" sz="2400" dirty="0">
                <a:latin typeface="Times"/>
                <a:cs typeface="Times"/>
              </a:rPr>
              <a:t>two </a:t>
            </a:r>
            <a:r>
              <a:rPr lang="en-US" sz="2400" dirty="0" err="1">
                <a:latin typeface="Times"/>
                <a:cs typeface="Times"/>
              </a:rPr>
              <a:t>subcommunities</a:t>
            </a:r>
            <a:r>
              <a:rPr lang="en-US" sz="2400" dirty="0">
                <a:latin typeface="Times"/>
                <a:cs typeface="Times"/>
              </a:rPr>
              <a:t> of </a:t>
            </a: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    { D</a:t>
            </a:r>
            <a:r>
              <a:rPr lang="en-US" sz="2400" dirty="0">
                <a:latin typeface="Times"/>
                <a:cs typeface="Times"/>
              </a:rPr>
              <a:t>, E, F, G}; </a:t>
            </a: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12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These </a:t>
            </a:r>
            <a:r>
              <a:rPr lang="en-US" sz="2400" dirty="0">
                <a:latin typeface="Times"/>
                <a:cs typeface="Times"/>
              </a:rPr>
              <a:t>two </a:t>
            </a:r>
            <a:r>
              <a:rPr lang="en-US" sz="2400" dirty="0" err="1">
                <a:latin typeface="Times"/>
                <a:cs typeface="Times"/>
              </a:rPr>
              <a:t>subcommunities</a:t>
            </a:r>
            <a:r>
              <a:rPr lang="en-US" sz="2400" dirty="0">
                <a:latin typeface="Times"/>
                <a:cs typeface="Times"/>
              </a:rPr>
              <a:t> overlap in two of their members, and thus could never be identified by a pure clustering algorithm. </a:t>
            </a:r>
            <a:endParaRPr lang="en-IN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659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Clustering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"/>
                <a:cs typeface="Times"/>
              </a:rPr>
              <a:t>The problem with hierarchical clustering is that at some point we are likely to chose to combine B and D, even though they surely belong in different clusters. </a:t>
            </a:r>
            <a:endParaRPr lang="en-US" sz="26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600" dirty="0">
                <a:latin typeface="Times"/>
                <a:cs typeface="Times"/>
              </a:rPr>
              <a:t>We try a k-means approach to clustering </a:t>
            </a:r>
            <a:r>
              <a:rPr lang="en-US" sz="2600" dirty="0" smtClean="0">
                <a:latin typeface="Times"/>
                <a:cs typeface="Times"/>
              </a:rPr>
              <a:t>with </a:t>
            </a:r>
            <a:r>
              <a:rPr lang="en-US" sz="2600" dirty="0">
                <a:latin typeface="Times"/>
                <a:cs typeface="Times"/>
              </a:rPr>
              <a:t>k = 2. </a:t>
            </a:r>
            <a:endParaRPr lang="en-US" sz="26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600" dirty="0">
                <a:latin typeface="Times"/>
                <a:cs typeface="Times"/>
              </a:rPr>
              <a:t>If we pick two starting nodes at random, they might both be in the same cluster. </a:t>
            </a:r>
            <a:endParaRPr lang="en-US" sz="26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600" dirty="0" smtClean="0">
                <a:latin typeface="Times"/>
                <a:cs typeface="Times"/>
              </a:rPr>
              <a:t>We </a:t>
            </a:r>
            <a:r>
              <a:rPr lang="en-US" sz="2600" dirty="0">
                <a:latin typeface="Times"/>
                <a:cs typeface="Times"/>
              </a:rPr>
              <a:t>start with one randomly chosen node and then pick another as far away as </a:t>
            </a:r>
            <a:r>
              <a:rPr lang="en-US" sz="2600" dirty="0" smtClean="0">
                <a:latin typeface="Times"/>
                <a:cs typeface="Times"/>
              </a:rPr>
              <a:t>possible, though not solve the problem.</a:t>
            </a:r>
          </a:p>
          <a:p>
            <a:endParaRPr lang="en-US" sz="1300" dirty="0">
              <a:latin typeface="Times"/>
              <a:cs typeface="Times"/>
            </a:endParaRPr>
          </a:p>
          <a:p>
            <a:r>
              <a:rPr lang="en-US" sz="2600" dirty="0" smtClean="0">
                <a:latin typeface="Times"/>
                <a:cs typeface="Times"/>
              </a:rPr>
              <a:t>We </a:t>
            </a:r>
            <a:r>
              <a:rPr lang="en-US" sz="2600" dirty="0">
                <a:latin typeface="Times"/>
                <a:cs typeface="Times"/>
              </a:rPr>
              <a:t>could thereby pick any pair of nodes not connected by an edge, e.g., E and </a:t>
            </a:r>
            <a:r>
              <a:rPr lang="en-US" sz="2600" dirty="0" smtClean="0">
                <a:latin typeface="Times"/>
                <a:cs typeface="Times"/>
              </a:rPr>
              <a:t>G but difficult to find in large graph. </a:t>
            </a:r>
          </a:p>
          <a:p>
            <a:endParaRPr lang="en-US" sz="2400" dirty="0">
              <a:latin typeface="Times"/>
              <a:cs typeface="Times"/>
            </a:endParaRPr>
          </a:p>
          <a:p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1172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latin typeface="Times"/>
                <a:cs typeface="Times"/>
              </a:rPr>
              <a:t>Traditional clustering depends </a:t>
            </a:r>
            <a:r>
              <a:rPr lang="en-US" sz="2800" dirty="0">
                <a:latin typeface="Times"/>
                <a:cs typeface="Times"/>
              </a:rPr>
              <a:t>on the distance – Likely to put two nodes with small distance in the same cluster </a:t>
            </a:r>
            <a:endParaRPr lang="en-IN" sz="2800" dirty="0">
              <a:latin typeface="Times"/>
              <a:cs typeface="Times"/>
            </a:endParaRPr>
          </a:p>
          <a:p>
            <a:r>
              <a:rPr lang="en-US" sz="2800" dirty="0">
                <a:latin typeface="Times"/>
                <a:cs typeface="Times"/>
              </a:rPr>
              <a:t>– Social network graphs would have cross-community edges </a:t>
            </a:r>
            <a:endParaRPr lang="en-US" sz="2800" dirty="0" smtClean="0">
              <a:latin typeface="Times"/>
              <a:cs typeface="Times"/>
            </a:endParaRPr>
          </a:p>
          <a:p>
            <a:r>
              <a:rPr lang="en-US" sz="2800" dirty="0" smtClean="0">
                <a:latin typeface="Times"/>
                <a:cs typeface="Times"/>
              </a:rPr>
              <a:t>May </a:t>
            </a:r>
            <a:r>
              <a:rPr lang="en-US" sz="2800" dirty="0">
                <a:latin typeface="Times"/>
                <a:cs typeface="Times"/>
              </a:rPr>
              <a:t>join </a:t>
            </a:r>
            <a:r>
              <a:rPr lang="en-US" sz="2800" i="1" dirty="0">
                <a:latin typeface="Times"/>
                <a:cs typeface="Times"/>
              </a:rPr>
              <a:t>B </a:t>
            </a:r>
            <a:r>
              <a:rPr lang="en-US" sz="2800" dirty="0">
                <a:latin typeface="Times"/>
                <a:cs typeface="Times"/>
              </a:rPr>
              <a:t>and </a:t>
            </a:r>
            <a:r>
              <a:rPr lang="en-US" sz="2800" i="1" dirty="0">
                <a:latin typeface="Times"/>
                <a:cs typeface="Times"/>
              </a:rPr>
              <a:t>D </a:t>
            </a:r>
            <a:r>
              <a:rPr lang="en-US" sz="2800" dirty="0">
                <a:latin typeface="Times"/>
                <a:cs typeface="Times"/>
              </a:rPr>
              <a:t>(and hence the two communities) with not so low probability </a:t>
            </a:r>
            <a:endParaRPr lang="en-IN" sz="2800" dirty="0">
              <a:latin typeface="Times"/>
              <a:cs typeface="Times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6848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494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Betweenness</a:t>
            </a:r>
            <a:r>
              <a:rPr lang="en-US" dirty="0"/>
              <a:t> of an Edge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endParaRPr lang="en-IN" sz="1000" dirty="0" smtClean="0">
              <a:latin typeface="Times"/>
              <a:cs typeface="Times"/>
            </a:endParaRPr>
          </a:p>
          <a:p>
            <a:r>
              <a:rPr lang="en-US" sz="2000" dirty="0">
                <a:latin typeface="Times"/>
                <a:cs typeface="Times"/>
              </a:rPr>
              <a:t>Several specialized clustering techniques have been developed to find communities in social networks. </a:t>
            </a:r>
            <a:endParaRPr lang="en-IN" sz="2000" dirty="0">
              <a:latin typeface="Times"/>
              <a:cs typeface="Times"/>
            </a:endParaRPr>
          </a:p>
          <a:p>
            <a:endParaRPr lang="en-IN" sz="800" dirty="0">
              <a:latin typeface="Times"/>
              <a:cs typeface="Times"/>
            </a:endParaRPr>
          </a:p>
          <a:p>
            <a:r>
              <a:rPr lang="en-IN" sz="2000" dirty="0" smtClean="0">
                <a:latin typeface="Times"/>
                <a:cs typeface="Times"/>
              </a:rPr>
              <a:t>The </a:t>
            </a:r>
            <a:r>
              <a:rPr lang="en-IN" sz="2000" dirty="0">
                <a:latin typeface="Times"/>
                <a:cs typeface="Times"/>
              </a:rPr>
              <a:t>edge betweenness centrality is defined as the number of the shortest paths that go through an edge in a graph or network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IN" sz="2000" dirty="0" smtClean="0">
              <a:latin typeface="Times"/>
              <a:cs typeface="Time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467345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29718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200" dirty="0" smtClean="0">
              <a:latin typeface="Times"/>
              <a:cs typeface="Times"/>
            </a:endParaRPr>
          </a:p>
          <a:p>
            <a:pPr lvl="0"/>
            <a:r>
              <a:rPr lang="en-US" sz="2400" dirty="0"/>
              <a:t> </a:t>
            </a:r>
            <a:endParaRPr lang="en-US" sz="2400" dirty="0" smtClean="0"/>
          </a:p>
          <a:p>
            <a:pPr lvl="0"/>
            <a:r>
              <a:rPr lang="en-US" sz="2000" dirty="0" err="1" smtClean="0">
                <a:latin typeface="Times"/>
                <a:cs typeface="Times"/>
              </a:rPr>
              <a:t>Betweenness</a:t>
            </a:r>
            <a:r>
              <a:rPr lang="en-US" sz="2000" dirty="0" smtClean="0">
                <a:latin typeface="Times"/>
                <a:cs typeface="Times"/>
              </a:rPr>
              <a:t> </a:t>
            </a:r>
            <a:r>
              <a:rPr lang="en-US" sz="2000" dirty="0">
                <a:latin typeface="Times"/>
                <a:cs typeface="Times"/>
              </a:rPr>
              <a:t>of an edge AB: #of pairs of nodes (X,Y) such that AB lies on the shortest path between X and Y </a:t>
            </a:r>
            <a:r>
              <a:rPr lang="en-US" sz="2000" dirty="0" smtClean="0">
                <a:latin typeface="Times"/>
                <a:cs typeface="Times"/>
              </a:rPr>
              <a:t> </a:t>
            </a:r>
          </a:p>
          <a:p>
            <a:pPr lvl="0"/>
            <a:r>
              <a:rPr lang="en-US" sz="2400" dirty="0" smtClean="0">
                <a:latin typeface="Times"/>
                <a:cs typeface="Times"/>
              </a:rPr>
              <a:t>– </a:t>
            </a:r>
            <a:r>
              <a:rPr lang="en-US" sz="2400" dirty="0">
                <a:latin typeface="Times"/>
                <a:cs typeface="Times"/>
              </a:rPr>
              <a:t>There can be more than one shortest paths between X and </a:t>
            </a:r>
            <a:r>
              <a:rPr lang="en-US" sz="2400" dirty="0" smtClean="0">
                <a:latin typeface="Times"/>
                <a:cs typeface="Times"/>
              </a:rPr>
              <a:t>Y</a:t>
            </a:r>
          </a:p>
          <a:p>
            <a:pPr lvl="0"/>
            <a:r>
              <a:rPr lang="en-US" sz="2400" dirty="0" smtClean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 – Credit AB the fraction of those paths which include the edge AB </a:t>
            </a:r>
            <a:r>
              <a:rPr lang="en-US" sz="2400" dirty="0" smtClean="0">
                <a:latin typeface="Times"/>
                <a:cs typeface="Times"/>
              </a:rPr>
              <a:t> </a:t>
            </a:r>
          </a:p>
          <a:p>
            <a:pPr lvl="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946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600" dirty="0" smtClean="0">
                <a:latin typeface="Times"/>
                <a:cs typeface="Times"/>
              </a:rPr>
              <a:t>High </a:t>
            </a:r>
            <a:r>
              <a:rPr lang="en-US" sz="2600" dirty="0">
                <a:latin typeface="Times"/>
                <a:cs typeface="Times"/>
              </a:rPr>
              <a:t>score of </a:t>
            </a:r>
            <a:r>
              <a:rPr lang="en-US" sz="2600" dirty="0" err="1">
                <a:latin typeface="Times"/>
                <a:cs typeface="Times"/>
              </a:rPr>
              <a:t>betweenness</a:t>
            </a:r>
            <a:r>
              <a:rPr lang="en-US" sz="2600" dirty="0">
                <a:latin typeface="Times"/>
                <a:cs typeface="Times"/>
              </a:rPr>
              <a:t> means?  – The edge runs “between” two communities  </a:t>
            </a:r>
            <a:endParaRPr lang="en-IN" sz="2600" dirty="0">
              <a:latin typeface="Times"/>
              <a:cs typeface="Times"/>
            </a:endParaRPr>
          </a:p>
          <a:p>
            <a:pPr lvl="0"/>
            <a:r>
              <a:rPr lang="en-US" sz="2600" dirty="0" err="1" smtClean="0">
                <a:latin typeface="Times"/>
                <a:cs typeface="Times"/>
              </a:rPr>
              <a:t>Betweenness</a:t>
            </a:r>
            <a:r>
              <a:rPr lang="en-US" sz="2600" dirty="0" smtClean="0">
                <a:latin typeface="Times"/>
                <a:cs typeface="Times"/>
              </a:rPr>
              <a:t> </a:t>
            </a:r>
            <a:r>
              <a:rPr lang="en-US" sz="2600" dirty="0">
                <a:latin typeface="Times"/>
                <a:cs typeface="Times"/>
              </a:rPr>
              <a:t>gives a better measure  – Edges such as </a:t>
            </a:r>
            <a:r>
              <a:rPr lang="en-US" sz="2600" i="1" dirty="0">
                <a:latin typeface="Times"/>
                <a:cs typeface="Times"/>
              </a:rPr>
              <a:t>BD </a:t>
            </a:r>
            <a:r>
              <a:rPr lang="en-US" sz="2600" dirty="0">
                <a:latin typeface="Times"/>
                <a:cs typeface="Times"/>
              </a:rPr>
              <a:t>get a higher score than edges such as </a:t>
            </a:r>
            <a:r>
              <a:rPr lang="en-US" sz="2600" i="1" dirty="0">
                <a:latin typeface="Times"/>
                <a:cs typeface="Times"/>
              </a:rPr>
              <a:t>AB </a:t>
            </a:r>
            <a:r>
              <a:rPr lang="en-US" sz="2600" dirty="0" smtClean="0">
                <a:latin typeface="Times"/>
                <a:cs typeface="Times"/>
              </a:rPr>
              <a:t> </a:t>
            </a:r>
          </a:p>
          <a:p>
            <a:r>
              <a:rPr lang="en-US" sz="2800" dirty="0">
                <a:latin typeface="Times"/>
                <a:cs typeface="Times"/>
              </a:rPr>
              <a:t>In fact, this edge is on every shortest path between any of A, B, and C to any of D, E, F, and G. </a:t>
            </a:r>
          </a:p>
          <a:p>
            <a:endParaRPr lang="en-US" sz="1400" dirty="0">
              <a:latin typeface="Times"/>
              <a:cs typeface="Times"/>
            </a:endParaRPr>
          </a:p>
          <a:p>
            <a:pPr lvl="0"/>
            <a:endParaRPr lang="en-IN" sz="1400" dirty="0">
              <a:latin typeface="Times"/>
              <a:cs typeface="Times"/>
            </a:endParaRPr>
          </a:p>
          <a:p>
            <a:pPr lvl="0"/>
            <a:r>
              <a:rPr lang="en-US" sz="2400" dirty="0" smtClean="0">
                <a:latin typeface="Times"/>
                <a:cs typeface="Times"/>
              </a:rPr>
              <a:t>Not </a:t>
            </a:r>
            <a:r>
              <a:rPr lang="en-US" sz="2400" dirty="0">
                <a:latin typeface="Times"/>
                <a:cs typeface="Times"/>
              </a:rPr>
              <a:t>a distance measure, may not satisfy triangle inequality. Doesn’t matter!  </a:t>
            </a:r>
            <a:endParaRPr lang="en-IN" sz="24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7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Social Networks as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networks by introducing a graph 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locality,” the property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networks says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nodes and edges of the graph tend to cluster in communities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411480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24000"/>
            <a:ext cx="38354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1800"/>
            <a:ext cx="8077200" cy="37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8305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2000" dirty="0">
                <a:latin typeface="Times"/>
                <a:cs typeface="Times"/>
              </a:rPr>
              <a:t>BFS is a traversing </a:t>
            </a:r>
            <a:r>
              <a:rPr lang="en-IN" sz="2000" dirty="0" smtClean="0">
                <a:latin typeface="Times"/>
                <a:cs typeface="Times"/>
              </a:rPr>
              <a:t>algorithm, start </a:t>
            </a:r>
            <a:r>
              <a:rPr lang="en-IN" sz="2000" dirty="0">
                <a:latin typeface="Times"/>
                <a:cs typeface="Times"/>
              </a:rPr>
              <a:t>traversing from </a:t>
            </a:r>
            <a:r>
              <a:rPr lang="en-IN" sz="2000" dirty="0" smtClean="0">
                <a:latin typeface="Times"/>
                <a:cs typeface="Times"/>
              </a:rPr>
              <a:t>the starting node </a:t>
            </a:r>
            <a:r>
              <a:rPr lang="en-IN" sz="2000" dirty="0">
                <a:latin typeface="Times"/>
                <a:cs typeface="Times"/>
              </a:rPr>
              <a:t>and traverse the graph layerwise thus exploring the neighbour nodes (nodes which are directly connected to source node). </a:t>
            </a:r>
            <a:endParaRPr lang="en-IN" sz="20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lang="en-IN" sz="12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lang="en-IN" sz="2000" dirty="0" smtClean="0">
                <a:latin typeface="Times"/>
                <a:cs typeface="Times"/>
              </a:rPr>
              <a:t>Then </a:t>
            </a:r>
            <a:r>
              <a:rPr lang="en-IN" sz="2000" dirty="0">
                <a:latin typeface="Times"/>
                <a:cs typeface="Times"/>
              </a:rPr>
              <a:t>move towards the next-level neighbour </a:t>
            </a:r>
            <a:r>
              <a:rPr lang="en-IN" sz="2000">
                <a:latin typeface="Times"/>
                <a:cs typeface="Times"/>
              </a:rPr>
              <a:t>nodes</a:t>
            </a:r>
            <a:r>
              <a:rPr lang="en-IN" sz="2000" smtClean="0">
                <a:latin typeface="Times"/>
                <a:cs typeface="Times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IN" sz="12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lang="en-IN" sz="2000" dirty="0">
                <a:latin typeface="Times"/>
                <a:cs typeface="Times"/>
              </a:rPr>
              <a:t>As the name BFS suggests, you are required to traverse the graph breadthwise as follows:</a:t>
            </a:r>
          </a:p>
          <a:p>
            <a:pPr lvl="0"/>
            <a:r>
              <a:rPr lang="en-IN" sz="2000" dirty="0" smtClean="0">
                <a:latin typeface="Times"/>
                <a:cs typeface="Times"/>
              </a:rPr>
              <a:t>	First </a:t>
            </a:r>
            <a:r>
              <a:rPr lang="en-IN" sz="2000" dirty="0">
                <a:latin typeface="Times"/>
                <a:cs typeface="Times"/>
              </a:rPr>
              <a:t>move horizontally and visit all the nodes of the current layer</a:t>
            </a:r>
          </a:p>
          <a:p>
            <a:pPr lvl="0"/>
            <a:r>
              <a:rPr lang="en-IN" sz="2000" dirty="0" smtClean="0">
                <a:latin typeface="Times"/>
                <a:cs typeface="Times"/>
              </a:rPr>
              <a:t>	Move </a:t>
            </a:r>
            <a:r>
              <a:rPr lang="en-IN" sz="2000" dirty="0">
                <a:latin typeface="Times"/>
                <a:cs typeface="Times"/>
              </a:rPr>
              <a:t>to the next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6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Girvan-Newman (GN)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Times"/>
                <a:cs typeface="Times"/>
              </a:rPr>
              <a:t>We need </a:t>
            </a:r>
            <a:r>
              <a:rPr lang="en-US" sz="2400" dirty="0">
                <a:latin typeface="Times"/>
                <a:cs typeface="Times"/>
              </a:rPr>
              <a:t>to calculate the number of shortest paths going through each </a:t>
            </a:r>
            <a:r>
              <a:rPr lang="en-US" sz="2400" dirty="0" smtClean="0">
                <a:latin typeface="Times"/>
                <a:cs typeface="Times"/>
              </a:rPr>
              <a:t>edge for exploiting </a:t>
            </a:r>
            <a:r>
              <a:rPr lang="en-US" sz="2400" dirty="0" err="1" smtClean="0">
                <a:latin typeface="Times"/>
                <a:cs typeface="Times"/>
              </a:rPr>
              <a:t>betweenness</a:t>
            </a:r>
            <a:r>
              <a:rPr lang="en-US" sz="2400" dirty="0" smtClean="0">
                <a:latin typeface="Times"/>
                <a:cs typeface="Times"/>
              </a:rPr>
              <a:t> of edges.</a:t>
            </a: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Girvan</a:t>
            </a:r>
            <a:r>
              <a:rPr lang="en-US" sz="2400" dirty="0">
                <a:latin typeface="Times"/>
                <a:cs typeface="Times"/>
              </a:rPr>
              <a:t>-Newman (GN) </a:t>
            </a:r>
            <a:r>
              <a:rPr lang="en-US" sz="2400" dirty="0" smtClean="0">
                <a:latin typeface="Times"/>
                <a:cs typeface="Times"/>
              </a:rPr>
              <a:t>Algorithm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visits </a:t>
            </a:r>
            <a:r>
              <a:rPr lang="en-US" sz="2400" dirty="0">
                <a:latin typeface="Times"/>
                <a:cs typeface="Times"/>
              </a:rPr>
              <a:t>each node X once and computes the number of shortest paths from X to each of the other nodes that go through each of the edges.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The </a:t>
            </a:r>
            <a:r>
              <a:rPr lang="en-US" sz="2400" dirty="0">
                <a:latin typeface="Times"/>
                <a:cs typeface="Times"/>
              </a:rPr>
              <a:t>algorithm begins by performing a breadth-first search (BFS) of the graph, starting at the node X.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3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The </a:t>
            </a:r>
            <a:r>
              <a:rPr lang="en-US" sz="2400" dirty="0">
                <a:latin typeface="Times"/>
                <a:cs typeface="Times"/>
              </a:rPr>
              <a:t>level of each node in the BFS presentation is the length of the shortest path from X to that node. </a:t>
            </a:r>
            <a:r>
              <a:rPr lang="en-US" sz="2400" dirty="0" smtClean="0">
                <a:latin typeface="Times"/>
                <a:cs typeface="Times"/>
              </a:rPr>
              <a:t>So, </a:t>
            </a:r>
            <a:r>
              <a:rPr lang="en-US" sz="2400" dirty="0">
                <a:latin typeface="Times"/>
                <a:cs typeface="Times"/>
              </a:rPr>
              <a:t>the edges that go between nodes at the same level can never be part of a shortest path from X. </a:t>
            </a:r>
            <a:endParaRPr lang="en-IN" sz="2400" dirty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2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"/>
                <a:cs typeface="Times"/>
              </a:rPr>
              <a:t>Edges between levels are called DAG edges (“DAG” stands for directed, acyclic graph).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Each </a:t>
            </a:r>
            <a:r>
              <a:rPr lang="en-US" sz="2400" dirty="0">
                <a:latin typeface="Times"/>
                <a:cs typeface="Times"/>
              </a:rPr>
              <a:t>DAG edge will be part of at least one shortest path from root X.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If </a:t>
            </a:r>
            <a:r>
              <a:rPr lang="en-US" sz="2400" dirty="0">
                <a:latin typeface="Times"/>
                <a:cs typeface="Times"/>
              </a:rPr>
              <a:t>there is a DAG edge (Y,Z), where Y is at the level above Z (i.e., closer to the root), then we shall call Y a parent of Z and Z a child of </a:t>
            </a:r>
            <a:r>
              <a:rPr lang="en-US" sz="2400" dirty="0" smtClean="0">
                <a:latin typeface="Times"/>
                <a:cs typeface="Times"/>
              </a:rPr>
              <a:t>Y. </a:t>
            </a: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IN" sz="2400" dirty="0" smtClean="0">
                <a:latin typeface="Times"/>
                <a:cs typeface="Times"/>
              </a:rPr>
              <a:t>First Step: Starting </a:t>
            </a:r>
            <a:r>
              <a:rPr lang="en-IN" sz="2400" dirty="0">
                <a:latin typeface="Times"/>
                <a:cs typeface="Times"/>
              </a:rPr>
              <a:t>at node E. Gray edges are DAG edges and blue edges connect nodes at the same level. </a:t>
            </a:r>
            <a:br>
              <a:rPr lang="en-IN" sz="2400" dirty="0">
                <a:latin typeface="Times"/>
                <a:cs typeface="Times"/>
              </a:rPr>
            </a:br>
            <a:endParaRPr lang="en-US" sz="2400" dirty="0" smtClean="0">
              <a:latin typeface="Times"/>
              <a:cs typeface="Times"/>
            </a:endParaRPr>
          </a:p>
          <a:p>
            <a:endParaRPr lang="en-US" sz="2400" dirty="0">
              <a:latin typeface="Times"/>
              <a:cs typeface="Times"/>
            </a:endParaRPr>
          </a:p>
          <a:p>
            <a:endParaRPr lang="en-IN" sz="24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IN" dirty="0"/>
              <a:t/>
            </a:r>
            <a:br>
              <a:rPr lang="en-IN" dirty="0"/>
            </a:br>
            <a:r>
              <a:rPr lang="en-US" sz="2800" dirty="0">
                <a:latin typeface="Times"/>
                <a:cs typeface="Times"/>
              </a:rPr>
              <a:t>Breadth-first presentation of the graph, starting at node E. </a:t>
            </a:r>
            <a:r>
              <a:rPr lang="en-IN" sz="2800" dirty="0">
                <a:latin typeface="Times"/>
                <a:cs typeface="Times"/>
              </a:rPr>
              <a:t/>
            </a:r>
            <a:br>
              <a:rPr lang="en-IN" sz="2800" dirty="0">
                <a:latin typeface="Times"/>
                <a:cs typeface="Times"/>
              </a:rPr>
            </a:br>
            <a:r>
              <a:rPr lang="en-US" sz="2800" dirty="0">
                <a:latin typeface="Times"/>
                <a:cs typeface="Times"/>
              </a:rPr>
              <a:t> </a:t>
            </a:r>
            <a:r>
              <a:rPr lang="en-IN" sz="2800" dirty="0">
                <a:latin typeface="Times"/>
                <a:cs typeface="Times"/>
              </a:rPr>
              <a:t/>
            </a:r>
            <a:br>
              <a:rPr lang="en-IN" sz="2800" dirty="0">
                <a:latin typeface="Times"/>
                <a:cs typeface="Times"/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700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</a:t>
            </a:r>
            <a:r>
              <a:rPr lang="en-US" sz="2000" dirty="0" smtClean="0"/>
              <a:t>E     1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sz="2000" dirty="0" smtClean="0"/>
              <a:t>Level 1</a:t>
            </a:r>
            <a:r>
              <a:rPr lang="en-US" dirty="0" smtClean="0"/>
              <a:t>  </a:t>
            </a:r>
            <a:r>
              <a:rPr lang="en-US" sz="2000" dirty="0" smtClean="0"/>
              <a:t>D 1</a:t>
            </a:r>
            <a:r>
              <a:rPr lang="en-US" dirty="0" smtClean="0"/>
              <a:t>               </a:t>
            </a:r>
            <a:r>
              <a:rPr lang="en-US" sz="2000" dirty="0" smtClean="0"/>
              <a:t>F  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sz="2000" dirty="0" smtClean="0"/>
              <a:t>Level 2  B 1                        G 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sz="2000" dirty="0" smtClean="0"/>
              <a:t>Level 3</a:t>
            </a:r>
            <a:r>
              <a:rPr lang="en-US" dirty="0" smtClean="0"/>
              <a:t>    </a:t>
            </a:r>
            <a:r>
              <a:rPr lang="en-US" sz="2000" dirty="0" smtClean="0"/>
              <a:t>1 </a:t>
            </a:r>
            <a:r>
              <a:rPr lang="en-US" dirty="0" smtClean="0"/>
              <a:t>           </a:t>
            </a:r>
            <a:r>
              <a:rPr lang="en-US" sz="2000" dirty="0" smtClean="0"/>
              <a:t>C 1</a:t>
            </a:r>
          </a:p>
          <a:p>
            <a:pPr marL="0" indent="0">
              <a:buNone/>
            </a:pPr>
            <a:r>
              <a:rPr lang="en-US" sz="2400" dirty="0">
                <a:latin typeface="Times"/>
                <a:cs typeface="Times"/>
              </a:rPr>
              <a:t>The second step of the GN algorithm is to label each node by the number of shortest paths that reach it from the root. </a:t>
            </a:r>
            <a:r>
              <a:rPr lang="en-US" sz="2400" dirty="0" smtClean="0">
                <a:latin typeface="Times"/>
                <a:cs typeface="Times"/>
              </a:rPr>
              <a:t>Start </a:t>
            </a:r>
            <a:r>
              <a:rPr lang="en-US" sz="2400" dirty="0">
                <a:latin typeface="Times"/>
                <a:cs typeface="Times"/>
              </a:rPr>
              <a:t>by labeling the root 1. Then, from the top down, label each node Y by the sum of the labels of its parents. </a:t>
            </a:r>
            <a:endParaRPr lang="en-IN" sz="2400" dirty="0">
              <a:latin typeface="Times"/>
              <a:cs typeface="Times"/>
            </a:endParaRPr>
          </a:p>
          <a:p>
            <a:pPr marL="0" indent="0">
              <a:buNone/>
            </a:pPr>
            <a:endParaRPr lang="en-US" sz="2400" dirty="0">
              <a:latin typeface="Times"/>
              <a:cs typeface="Time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962400" y="1676400"/>
            <a:ext cx="685800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98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434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7338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572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Connector 19"/>
          <p:cNvCxnSpPr>
            <a:stCxn id="7" idx="3"/>
            <a:endCxn id="7" idx="3"/>
          </p:cNvCxnSpPr>
          <p:nvPr/>
        </p:nvCxnSpPr>
        <p:spPr>
          <a:xfrm>
            <a:off x="4191000" y="27051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33800" y="2667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39624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3200" y="403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2133600"/>
            <a:ext cx="3545936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482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First, label </a:t>
            </a:r>
            <a:r>
              <a:rPr lang="en-US" sz="2400" dirty="0" smtClean="0">
                <a:latin typeface="Times"/>
                <a:cs typeface="Times"/>
              </a:rPr>
              <a:t>the root E with 1</a:t>
            </a:r>
            <a:r>
              <a:rPr lang="en-US" sz="2400" dirty="0">
                <a:latin typeface="Times"/>
                <a:cs typeface="Times"/>
              </a:rPr>
              <a:t>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At level1 are the nodes D and F</a:t>
            </a:r>
            <a:r>
              <a:rPr lang="en-US" sz="2400" dirty="0">
                <a:latin typeface="Times"/>
                <a:cs typeface="Times"/>
              </a:rPr>
              <a:t>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Each has only E as a </a:t>
            </a:r>
            <a:r>
              <a:rPr lang="en-US" sz="2400" dirty="0">
                <a:latin typeface="Times"/>
                <a:cs typeface="Times"/>
              </a:rPr>
              <a:t>parent, so they too are labeled 1.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Nodes </a:t>
            </a:r>
            <a:r>
              <a:rPr lang="en-US" sz="2400" dirty="0">
                <a:latin typeface="Times"/>
                <a:cs typeface="Times"/>
              </a:rPr>
              <a:t>B and G are at level 2.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B </a:t>
            </a:r>
            <a:r>
              <a:rPr lang="en-US" sz="2400" dirty="0">
                <a:latin typeface="Times"/>
                <a:cs typeface="Times"/>
              </a:rPr>
              <a:t>has only D as a parent, so B’s label is the same as the label of D, which is 1.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However</a:t>
            </a:r>
            <a:r>
              <a:rPr lang="en-US" sz="2400" dirty="0">
                <a:latin typeface="Times"/>
                <a:cs typeface="Times"/>
              </a:rPr>
              <a:t>, G has parents D and F, so its label is the sum of their labels, or 2.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Finally</a:t>
            </a:r>
            <a:r>
              <a:rPr lang="en-US" sz="2400" dirty="0">
                <a:latin typeface="Times"/>
                <a:cs typeface="Times"/>
              </a:rPr>
              <a:t>, at level 3, A and C each have only parent B, so their labels are the label of B, which is 1. </a:t>
            </a:r>
            <a:endParaRPr lang="en-IN" sz="24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8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and final step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"/>
                <a:cs typeface="Times"/>
              </a:rPr>
              <a:t>Calculate </a:t>
            </a:r>
            <a:r>
              <a:rPr lang="en-US" sz="2400" dirty="0">
                <a:latin typeface="Times"/>
                <a:cs typeface="Times"/>
              </a:rPr>
              <a:t>for each edge </a:t>
            </a:r>
            <a:r>
              <a:rPr lang="en-US" sz="2400" i="1" dirty="0">
                <a:latin typeface="Times"/>
                <a:cs typeface="Times"/>
              </a:rPr>
              <a:t>e</a:t>
            </a:r>
            <a:r>
              <a:rPr lang="en-US" sz="2400" dirty="0">
                <a:latin typeface="Times"/>
                <a:cs typeface="Times"/>
              </a:rPr>
              <a:t> the sum over all nodes Y of the fraction of shortest paths from the root X to Y that go through </a:t>
            </a:r>
            <a:r>
              <a:rPr lang="en-US" sz="2400" i="1" dirty="0">
                <a:latin typeface="Times"/>
                <a:cs typeface="Times"/>
              </a:rPr>
              <a:t>e</a:t>
            </a:r>
            <a:r>
              <a:rPr lang="en-US" sz="2400" dirty="0">
                <a:latin typeface="Times"/>
                <a:cs typeface="Times"/>
              </a:rPr>
              <a:t>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This </a:t>
            </a:r>
            <a:r>
              <a:rPr lang="en-US" sz="2400" dirty="0">
                <a:latin typeface="Times"/>
                <a:cs typeface="Times"/>
              </a:rPr>
              <a:t>calculation involves computing this sum for both nodes and edges, from the bottom.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Each </a:t>
            </a:r>
            <a:r>
              <a:rPr lang="en-US" sz="2400" dirty="0">
                <a:latin typeface="Times"/>
                <a:cs typeface="Times"/>
              </a:rPr>
              <a:t>node other than the root is given a credit of 1, representing the shortest path to that node.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This </a:t>
            </a:r>
            <a:r>
              <a:rPr lang="en-US" sz="2400" dirty="0">
                <a:latin typeface="Times"/>
                <a:cs typeface="Times"/>
              </a:rPr>
              <a:t>credit may be divided among nodes and edges above, since there could be several different shortest paths to the node. </a:t>
            </a:r>
          </a:p>
        </p:txBody>
      </p:sp>
    </p:spTree>
    <p:extLst>
      <p:ext uri="{BB962C8B-B14F-4D97-AF65-F5344CB8AC3E}">
        <p14:creationId xmlns:p14="http://schemas.microsoft.com/office/powerpoint/2010/main" val="34859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rules for </a:t>
            </a:r>
            <a:r>
              <a:rPr lang="en-US" dirty="0" smtClean="0"/>
              <a:t>credit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Each </a:t>
            </a:r>
            <a:r>
              <a:rPr lang="en-US" sz="2400" dirty="0">
                <a:latin typeface="Times"/>
                <a:cs typeface="Times"/>
              </a:rPr>
              <a:t>leaf in the DAG </a:t>
            </a:r>
            <a:r>
              <a:rPr lang="en-US" sz="2400" dirty="0" smtClean="0">
                <a:latin typeface="Times"/>
                <a:cs typeface="Times"/>
              </a:rPr>
              <a:t>gets </a:t>
            </a:r>
            <a:r>
              <a:rPr lang="en-US" sz="2400" dirty="0">
                <a:latin typeface="Times"/>
                <a:cs typeface="Times"/>
              </a:rPr>
              <a:t>a credit of 1. </a:t>
            </a:r>
            <a:endParaRPr lang="en-US" sz="2400" dirty="0" smtClean="0">
              <a:latin typeface="Times"/>
              <a:cs typeface="Times"/>
            </a:endParaRPr>
          </a:p>
          <a:p>
            <a:pPr marL="457200" indent="-457200">
              <a:buAutoNum type="arabicPeriod"/>
            </a:pPr>
            <a:endParaRPr lang="en-IN" sz="12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400" dirty="0">
                <a:latin typeface="Times"/>
                <a:cs typeface="Times"/>
              </a:rPr>
              <a:t>2. Each node that is not a leaf gets a credit equal to 1 plus the sum of the credits of the DAG edges from that node to the level below. </a:t>
            </a:r>
            <a:endParaRPr lang="en-US" sz="2400" dirty="0" smtClean="0">
              <a:latin typeface="Times"/>
              <a:cs typeface="Times"/>
            </a:endParaRPr>
          </a:p>
          <a:p>
            <a:pPr marL="0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400" dirty="0" smtClean="0">
                <a:latin typeface="Times"/>
                <a:cs typeface="Times"/>
              </a:rPr>
              <a:t>3. </a:t>
            </a:r>
            <a:r>
              <a:rPr lang="en-US" sz="2400" dirty="0">
                <a:latin typeface="Times"/>
                <a:cs typeface="Times"/>
              </a:rPr>
              <a:t>A DAG edge </a:t>
            </a:r>
            <a:r>
              <a:rPr lang="en-US" sz="2400" i="1" dirty="0">
                <a:latin typeface="Times"/>
                <a:cs typeface="Times"/>
              </a:rPr>
              <a:t>e</a:t>
            </a:r>
            <a:r>
              <a:rPr lang="en-US" sz="2400" dirty="0">
                <a:latin typeface="Times"/>
                <a:cs typeface="Times"/>
              </a:rPr>
              <a:t> entering node Z from the level above is given a share of the credit of Z proportional to the fraction of shortest paths from the root to Z that go through </a:t>
            </a:r>
            <a:r>
              <a:rPr lang="en-US" sz="2400" i="1" dirty="0">
                <a:latin typeface="Times"/>
                <a:cs typeface="Times"/>
              </a:rPr>
              <a:t>e</a:t>
            </a:r>
            <a:r>
              <a:rPr lang="en-US" sz="2400" dirty="0">
                <a:latin typeface="Times"/>
                <a:cs typeface="Times"/>
              </a:rPr>
              <a:t>. </a:t>
            </a:r>
            <a:endParaRPr lang="en-US" sz="2400" dirty="0" smtClean="0">
              <a:latin typeface="Times"/>
              <a:cs typeface="Times"/>
            </a:endParaRPr>
          </a:p>
          <a:p>
            <a:pPr marL="0" indent="0">
              <a:buNone/>
            </a:pPr>
            <a:endParaRPr lang="en-US" sz="2400" dirty="0">
              <a:latin typeface="Times"/>
              <a:cs typeface="Times"/>
            </a:endParaRPr>
          </a:p>
          <a:p>
            <a:pPr marL="0" indent="0">
              <a:buNone/>
            </a:pPr>
            <a:endParaRPr lang="en-IN" sz="24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2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Formally, let the parents of Z be Y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dirty="0">
                <a:latin typeface="Times"/>
                <a:cs typeface="Times"/>
              </a:rPr>
              <a:t>,Y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dirty="0">
                <a:latin typeface="Times"/>
                <a:cs typeface="Times"/>
              </a:rPr>
              <a:t>,...,</a:t>
            </a:r>
            <a:r>
              <a:rPr lang="en-US" sz="2400" dirty="0" err="1">
                <a:latin typeface="Times"/>
                <a:cs typeface="Times"/>
              </a:rPr>
              <a:t>Y</a:t>
            </a:r>
            <a:r>
              <a:rPr lang="en-US" sz="2400" baseline="-25000" dirty="0" err="1">
                <a:latin typeface="Times"/>
                <a:cs typeface="Times"/>
              </a:rPr>
              <a:t>k</a:t>
            </a:r>
            <a:r>
              <a:rPr lang="en-US" sz="2400" dirty="0">
                <a:latin typeface="Times"/>
                <a:cs typeface="Times"/>
              </a:rPr>
              <a:t>. </a:t>
            </a:r>
            <a:endParaRPr lang="en-US" sz="2400" dirty="0" smtClean="0">
              <a:latin typeface="Times"/>
              <a:cs typeface="Times"/>
            </a:endParaRPr>
          </a:p>
          <a:p>
            <a:pPr marL="0" indent="0">
              <a:buNone/>
            </a:pPr>
            <a:endParaRPr lang="en-US" sz="13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400" dirty="0" smtClean="0">
                <a:latin typeface="Times"/>
                <a:cs typeface="Times"/>
              </a:rPr>
              <a:t>Let </a:t>
            </a:r>
            <a:r>
              <a:rPr lang="en-US" sz="2400" dirty="0">
                <a:latin typeface="Times"/>
                <a:cs typeface="Times"/>
              </a:rPr>
              <a:t>p</a:t>
            </a:r>
            <a:r>
              <a:rPr lang="en-US" sz="2400" baseline="-25000" dirty="0">
                <a:latin typeface="Times"/>
                <a:cs typeface="Times"/>
              </a:rPr>
              <a:t>i</a:t>
            </a:r>
            <a:r>
              <a:rPr lang="en-US" sz="2400" dirty="0">
                <a:latin typeface="Times"/>
                <a:cs typeface="Times"/>
              </a:rPr>
              <a:t> be the number of shortest paths from the root to Y</a:t>
            </a:r>
            <a:r>
              <a:rPr lang="en-US" sz="2400" baseline="-25000" dirty="0">
                <a:latin typeface="Times"/>
                <a:cs typeface="Times"/>
              </a:rPr>
              <a:t>i</a:t>
            </a:r>
            <a:r>
              <a:rPr lang="en-US" sz="2400" dirty="0">
                <a:latin typeface="Times"/>
                <a:cs typeface="Times"/>
              </a:rPr>
              <a:t>; </a:t>
            </a:r>
            <a:endParaRPr lang="en-US" sz="2400" dirty="0" smtClean="0">
              <a:latin typeface="Times"/>
              <a:cs typeface="Times"/>
            </a:endParaRPr>
          </a:p>
          <a:p>
            <a:pPr marL="0" indent="0">
              <a:buNone/>
            </a:pPr>
            <a:endParaRPr lang="en-US" sz="13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This </a:t>
            </a:r>
            <a:r>
              <a:rPr lang="en-US" sz="2400" dirty="0">
                <a:latin typeface="Times"/>
                <a:cs typeface="Times"/>
              </a:rPr>
              <a:t>number was computed in Step 2 </a:t>
            </a:r>
            <a:r>
              <a:rPr lang="en-US" sz="2400" dirty="0" smtClean="0">
                <a:latin typeface="Times"/>
                <a:cs typeface="Times"/>
              </a:rPr>
              <a:t>.</a:t>
            </a:r>
          </a:p>
          <a:p>
            <a:endParaRPr lang="en-US" sz="13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Then </a:t>
            </a:r>
            <a:r>
              <a:rPr lang="en-US" sz="2400" dirty="0">
                <a:latin typeface="Times"/>
                <a:cs typeface="Times"/>
              </a:rPr>
              <a:t>the credit for the edge (Y</a:t>
            </a:r>
            <a:r>
              <a:rPr lang="en-US" sz="2400" baseline="-25000" dirty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, Z</a:t>
            </a:r>
            <a:r>
              <a:rPr lang="en-US" sz="2400" dirty="0">
                <a:latin typeface="Times"/>
                <a:cs typeface="Times"/>
              </a:rPr>
              <a:t>) is the credit of Z times p</a:t>
            </a:r>
            <a:r>
              <a:rPr lang="en-US" sz="2400" i="1" baseline="-25000" dirty="0">
                <a:latin typeface="Times"/>
                <a:cs typeface="Times"/>
              </a:rPr>
              <a:t>i</a:t>
            </a:r>
            <a:r>
              <a:rPr lang="en-US" sz="2400" dirty="0">
                <a:latin typeface="Times"/>
                <a:cs typeface="Times"/>
              </a:rPr>
              <a:t> divided by </a:t>
            </a:r>
            <a:r>
              <a:rPr lang="en-US" sz="2400" dirty="0" smtClean="0">
                <a:latin typeface="Times"/>
                <a:cs typeface="Times"/>
              </a:rPr>
              <a:t>􏰄</a:t>
            </a:r>
            <a:r>
              <a:rPr lang="en-US" sz="2400" dirty="0" err="1" smtClean="0">
                <a:latin typeface="Times"/>
                <a:cs typeface="Times"/>
              </a:rPr>
              <a:t>Σ</a:t>
            </a:r>
            <a:r>
              <a:rPr lang="en-US" sz="2400" dirty="0" smtClean="0">
                <a:latin typeface="Times"/>
                <a:cs typeface="Times"/>
              </a:rPr>
              <a:t> </a:t>
            </a:r>
            <a:r>
              <a:rPr lang="en-US" sz="2400" dirty="0" err="1" smtClean="0">
                <a:latin typeface="Times"/>
                <a:cs typeface="Times"/>
              </a:rPr>
              <a:t>p</a:t>
            </a:r>
            <a:r>
              <a:rPr lang="en-US" sz="2400" baseline="-25000" dirty="0" err="1" smtClean="0">
                <a:latin typeface="Times"/>
                <a:cs typeface="Times"/>
              </a:rPr>
              <a:t>j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where </a:t>
            </a:r>
            <a:r>
              <a:rPr lang="en-US" sz="2400" i="1" dirty="0" smtClean="0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 varies from 1 to k. </a:t>
            </a:r>
          </a:p>
          <a:p>
            <a:endParaRPr lang="en-US" sz="1300" dirty="0">
              <a:latin typeface="Times"/>
              <a:cs typeface="Times"/>
            </a:endParaRPr>
          </a:p>
          <a:p>
            <a:r>
              <a:rPr lang="en-US" sz="2400" dirty="0">
                <a:latin typeface="Times"/>
                <a:cs typeface="Times"/>
              </a:rPr>
              <a:t>After performing the credit calculation with each node as the root, we sum the credits for each edge.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Since </a:t>
            </a:r>
            <a:r>
              <a:rPr lang="en-US" sz="2400" dirty="0">
                <a:latin typeface="Times"/>
                <a:cs typeface="Times"/>
              </a:rPr>
              <a:t>each shortest path will have been </a:t>
            </a:r>
            <a:r>
              <a:rPr lang="en-US" sz="2400" dirty="0" smtClean="0">
                <a:latin typeface="Times"/>
                <a:cs typeface="Times"/>
              </a:rPr>
              <a:t>discovered </a:t>
            </a:r>
            <a:r>
              <a:rPr lang="en-US" sz="2400" dirty="0">
                <a:latin typeface="Times"/>
                <a:cs typeface="Times"/>
              </a:rPr>
              <a:t>twice – once when each of its endpoints is the root – we must divide the credit for each edge by 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latin typeface="Times"/>
                <a:cs typeface="Times"/>
              </a:rPr>
              <a:t>First, A and C, being leaves, get credit 1. Each of these nodes have only one parent, so their credit is given to the edges (B, A) and (B, C), respectively. </a:t>
            </a:r>
            <a:r>
              <a:rPr lang="en-IN" sz="2400" dirty="0">
                <a:latin typeface="Times"/>
                <a:cs typeface="Times"/>
              </a:rPr>
              <a:t/>
            </a:r>
            <a:br>
              <a:rPr lang="en-IN" sz="2400" dirty="0">
                <a:latin typeface="Times"/>
                <a:cs typeface="Times"/>
              </a:rPr>
            </a:br>
            <a:endParaRPr lang="en-US" sz="2400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</a:t>
            </a:r>
            <a:r>
              <a:rPr lang="en-US" sz="2000" dirty="0" smtClean="0"/>
              <a:t>E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sz="2000" dirty="0"/>
              <a:t> </a:t>
            </a:r>
            <a:r>
              <a:rPr lang="en-US" sz="2000" dirty="0" smtClean="0"/>
              <a:t>                D </a:t>
            </a:r>
            <a:r>
              <a:rPr lang="en-US" dirty="0" smtClean="0"/>
              <a:t>               </a:t>
            </a:r>
            <a:r>
              <a:rPr lang="en-US" sz="2000" dirty="0" smtClean="0"/>
              <a:t>F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sz="2000" dirty="0" smtClean="0"/>
              <a:t>               B 3                        G  1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sz="2000" dirty="0" smtClean="0"/>
              <a:t>1               1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sz="2000" dirty="0"/>
              <a:t> </a:t>
            </a:r>
            <a:r>
              <a:rPr lang="en-US" sz="2000" dirty="0" smtClean="0"/>
              <a:t>           1</a:t>
            </a:r>
            <a:r>
              <a:rPr lang="en-US" dirty="0" smtClean="0"/>
              <a:t>    </a:t>
            </a:r>
            <a:r>
              <a:rPr lang="en-US" sz="2000" dirty="0" smtClean="0"/>
              <a:t> </a:t>
            </a:r>
            <a:r>
              <a:rPr lang="en-US" dirty="0" smtClean="0"/>
              <a:t>          </a:t>
            </a:r>
            <a:r>
              <a:rPr lang="en-US" sz="2000" dirty="0" smtClean="0"/>
              <a:t>1</a:t>
            </a:r>
            <a:r>
              <a:rPr lang="en-US" dirty="0" smtClean="0"/>
              <a:t> </a:t>
            </a:r>
            <a:r>
              <a:rPr lang="en-US" sz="2000" dirty="0" smtClean="0"/>
              <a:t>C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962400" y="1676400"/>
            <a:ext cx="685800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98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434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7338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233680" cy="3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572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Connector 19"/>
          <p:cNvCxnSpPr>
            <a:stCxn id="7" idx="3"/>
            <a:endCxn id="7" idx="3"/>
          </p:cNvCxnSpPr>
          <p:nvPr/>
        </p:nvCxnSpPr>
        <p:spPr>
          <a:xfrm>
            <a:off x="4191000" y="27051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33800" y="2667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39624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3200" y="403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8064" y="2133600"/>
            <a:ext cx="3545936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609600" y="47244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At level 2, G is a leaf, so it gets credit 1. B is not a leaf, so it gets credit equal to 1 plus the credits on the DAG edges entering it from below. Since both these edges have credit 1, the credit of B is 3. Intuitively 3 represents the fact that all shortest paths from E to A, B, and C go through B. </a:t>
            </a:r>
          </a:p>
        </p:txBody>
      </p:sp>
    </p:spTree>
    <p:extLst>
      <p:ext uri="{BB962C8B-B14F-4D97-AF65-F5344CB8AC3E}">
        <p14:creationId xmlns:p14="http://schemas.microsoft.com/office/powerpoint/2010/main" val="84227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Completing </a:t>
            </a:r>
            <a:r>
              <a:rPr lang="en-US" dirty="0"/>
              <a:t>the credit calculation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B </a:t>
            </a:r>
            <a:r>
              <a:rPr lang="en-US" sz="2400" dirty="0">
                <a:latin typeface="Times"/>
                <a:cs typeface="Times"/>
              </a:rPr>
              <a:t>has only one parent, D, so the edge (D, B) gets the entire credit of B, which is 3.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G </a:t>
            </a:r>
            <a:r>
              <a:rPr lang="en-US" sz="2400" dirty="0">
                <a:latin typeface="Times"/>
                <a:cs typeface="Times"/>
              </a:rPr>
              <a:t>has two parents, D and </a:t>
            </a:r>
            <a:r>
              <a:rPr lang="en-US" sz="2400" dirty="0" smtClean="0">
                <a:latin typeface="Times"/>
                <a:cs typeface="Times"/>
              </a:rPr>
              <a:t>F, therefore </a:t>
            </a:r>
            <a:r>
              <a:rPr lang="en-US" sz="2400" dirty="0">
                <a:latin typeface="Times"/>
                <a:cs typeface="Times"/>
              </a:rPr>
              <a:t>need to divide the credit of 1 that G has between the edges (D, G) and (F, G).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In </a:t>
            </a:r>
            <a:r>
              <a:rPr lang="en-US" sz="2400" dirty="0">
                <a:latin typeface="Times"/>
                <a:cs typeface="Times"/>
              </a:rPr>
              <a:t>what proportion do we divide?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>
                <a:latin typeface="Times"/>
                <a:cs typeface="Times"/>
              </a:rPr>
              <a:t>If you examine the labels, you see that both D and F have label 1, representing the fact that there is one shortest path from E to each of these nodes.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>
              <a:latin typeface="Times"/>
              <a:cs typeface="Times"/>
            </a:endParaRPr>
          </a:p>
          <a:p>
            <a:r>
              <a:rPr lang="en-US" sz="2400" dirty="0">
                <a:latin typeface="Times"/>
                <a:cs typeface="Times"/>
              </a:rPr>
              <a:t>Thus, we give half the credit of G to each of these edges; i.e., their credit is each 1/(1 + 1) = 0.5. </a:t>
            </a:r>
          </a:p>
          <a:p>
            <a:endParaRPr lang="en-IN" sz="2400" dirty="0">
              <a:latin typeface="Times"/>
              <a:cs typeface="Times"/>
            </a:endParaRPr>
          </a:p>
          <a:p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6538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characteristics of a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collection of entities that participate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network, typically people.</a:t>
            </a:r>
          </a:p>
          <a:p>
            <a:pPr marL="457200" indent="-457200">
              <a:buAutoNum type="arabicPeriod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at least one relationship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entities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network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friends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Sometimes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people are either friends or they are not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May have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degree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Discrete degree: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friends, family, acquaintances, or none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Degree – real number: the fraction of the average day that two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talking to 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other.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"/>
                <a:cs typeface="Times"/>
              </a:rPr>
              <a:t>Had </a:t>
            </a:r>
            <a:r>
              <a:rPr lang="en-US" sz="2600" dirty="0">
                <a:latin typeface="Times"/>
                <a:cs typeface="Times"/>
              </a:rPr>
              <a:t>the labels of D and F been 5 and 3, meaning there were five shortest paths to D and only three to F , then the credit of edge (D, G) would have been 5/8 and the credit of edge (F, G) would have been 3/8. </a:t>
            </a:r>
            <a:endParaRPr lang="en-IN" sz="26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Now, we can assign credits to the nodes at level 1.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D </a:t>
            </a:r>
            <a:r>
              <a:rPr lang="en-US" sz="2400" dirty="0">
                <a:latin typeface="Times"/>
                <a:cs typeface="Times"/>
              </a:rPr>
              <a:t>gets 1 plus the credits of the edges entering it from below, which are 3 and 0.5.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That </a:t>
            </a:r>
            <a:r>
              <a:rPr lang="en-US" sz="2400" dirty="0">
                <a:latin typeface="Times"/>
                <a:cs typeface="Times"/>
              </a:rPr>
              <a:t>is, the credit of D is 4.5.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The </a:t>
            </a:r>
            <a:r>
              <a:rPr lang="en-US" sz="2400" dirty="0">
                <a:latin typeface="Times"/>
                <a:cs typeface="Times"/>
              </a:rPr>
              <a:t>credit of F is 1 plus the credit of the edge (F, G), or 1.5.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Finally</a:t>
            </a:r>
            <a:r>
              <a:rPr lang="en-US" sz="2400" dirty="0">
                <a:latin typeface="Times"/>
                <a:cs typeface="Times"/>
              </a:rPr>
              <a:t>, the edges (E, D) and (E, F ) receive the credit of D and </a:t>
            </a:r>
            <a:r>
              <a:rPr lang="en-US" sz="2400" dirty="0" smtClean="0">
                <a:latin typeface="Times"/>
                <a:cs typeface="Times"/>
              </a:rPr>
              <a:t>F, </a:t>
            </a:r>
            <a:r>
              <a:rPr lang="en-US" sz="2400" dirty="0">
                <a:latin typeface="Times"/>
                <a:cs typeface="Times"/>
              </a:rPr>
              <a:t>respectively, since each of these nodes has only one parent.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>
                <a:latin typeface="Times"/>
                <a:cs typeface="Times"/>
              </a:rPr>
              <a:t>The credit on each of the edges </a:t>
            </a:r>
            <a:r>
              <a:rPr lang="en-US" sz="2400" dirty="0" smtClean="0">
                <a:latin typeface="Times"/>
                <a:cs typeface="Times"/>
              </a:rPr>
              <a:t>is </a:t>
            </a:r>
            <a:r>
              <a:rPr lang="en-US" sz="2400" dirty="0">
                <a:latin typeface="Times"/>
                <a:cs typeface="Times"/>
              </a:rPr>
              <a:t>the contribution to the be- </a:t>
            </a:r>
            <a:r>
              <a:rPr lang="en-US" sz="2400" dirty="0" err="1">
                <a:latin typeface="Times"/>
                <a:cs typeface="Times"/>
              </a:rPr>
              <a:t>tweenness</a:t>
            </a:r>
            <a:r>
              <a:rPr lang="en-US" sz="2400" dirty="0">
                <a:latin typeface="Times"/>
                <a:cs typeface="Times"/>
              </a:rPr>
              <a:t> of that edge due to shortest paths from E.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For </a:t>
            </a:r>
            <a:r>
              <a:rPr lang="en-US" sz="2400" dirty="0">
                <a:latin typeface="Times"/>
                <a:cs typeface="Times"/>
              </a:rPr>
              <a:t>example, this </a:t>
            </a:r>
            <a:r>
              <a:rPr lang="en-US" sz="2400" dirty="0" smtClean="0">
                <a:latin typeface="Times"/>
                <a:cs typeface="Times"/>
              </a:rPr>
              <a:t>contribution </a:t>
            </a:r>
            <a:r>
              <a:rPr lang="en-US" sz="2400" dirty="0">
                <a:latin typeface="Times"/>
                <a:cs typeface="Times"/>
              </a:rPr>
              <a:t>for the edge (E, D) is 4.5. </a:t>
            </a:r>
            <a:endParaRPr lang="en-US" sz="2400" dirty="0" smtClean="0">
              <a:latin typeface="Times"/>
              <a:cs typeface="Times"/>
            </a:endParaRPr>
          </a:p>
          <a:p>
            <a:endParaRPr lang="en-IN" sz="2400" dirty="0">
              <a:latin typeface="Times"/>
              <a:cs typeface="Times"/>
            </a:endParaRPr>
          </a:p>
          <a:p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3247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"/>
                <a:cs typeface="Times"/>
              </a:rPr>
              <a:t>To complete the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 calculation, we have to repeat this calculation for every node as the root and sum the contributions.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Finally</a:t>
            </a:r>
            <a:r>
              <a:rPr lang="en-US" sz="2400" dirty="0">
                <a:latin typeface="Times"/>
                <a:cs typeface="Times"/>
              </a:rPr>
              <a:t>, we must divide by 2 to get the true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, since every shortest path will be discovered twice, once for each of its endpoints. </a:t>
            </a:r>
            <a:endParaRPr lang="en-IN" sz="24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8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"/>
                <a:cs typeface="Times"/>
              </a:rPr>
              <a:t>Complexity: </a:t>
            </a:r>
            <a:r>
              <a:rPr lang="en-US" sz="2600" i="1" dirty="0">
                <a:latin typeface="Times"/>
                <a:cs typeface="Times"/>
              </a:rPr>
              <a:t>n </a:t>
            </a:r>
            <a:r>
              <a:rPr lang="en-US" sz="2600" dirty="0">
                <a:latin typeface="Times"/>
                <a:cs typeface="Times"/>
              </a:rPr>
              <a:t>nodes, </a:t>
            </a:r>
            <a:r>
              <a:rPr lang="en-US" sz="2600" i="1" dirty="0">
                <a:latin typeface="Times"/>
                <a:cs typeface="Times"/>
              </a:rPr>
              <a:t>e </a:t>
            </a:r>
            <a:r>
              <a:rPr lang="en-US" sz="2600" dirty="0">
                <a:latin typeface="Times"/>
                <a:cs typeface="Times"/>
              </a:rPr>
              <a:t>edges – BFS starting at each node: </a:t>
            </a:r>
            <a:r>
              <a:rPr lang="en-US" sz="2600" i="1" dirty="0">
                <a:latin typeface="Times"/>
                <a:cs typeface="Times"/>
              </a:rPr>
              <a:t>O</a:t>
            </a:r>
            <a:r>
              <a:rPr lang="en-US" sz="2600" dirty="0">
                <a:latin typeface="Times"/>
                <a:cs typeface="Times"/>
              </a:rPr>
              <a:t>(</a:t>
            </a:r>
            <a:r>
              <a:rPr lang="en-US" sz="2600" i="1" dirty="0">
                <a:latin typeface="Times"/>
                <a:cs typeface="Times"/>
              </a:rPr>
              <a:t>e</a:t>
            </a:r>
            <a:r>
              <a:rPr lang="en-US" sz="2600" dirty="0">
                <a:latin typeface="Times"/>
                <a:cs typeface="Times"/>
              </a:rPr>
              <a:t>) – Do it for </a:t>
            </a:r>
            <a:r>
              <a:rPr lang="en-US" sz="2600" i="1" dirty="0">
                <a:latin typeface="Times"/>
                <a:cs typeface="Times"/>
              </a:rPr>
              <a:t>n </a:t>
            </a:r>
            <a:r>
              <a:rPr lang="en-US" sz="2600" dirty="0">
                <a:latin typeface="Times"/>
                <a:cs typeface="Times"/>
              </a:rPr>
              <a:t>nodes – Total: </a:t>
            </a:r>
            <a:r>
              <a:rPr lang="en-US" sz="2600" i="1" dirty="0">
                <a:latin typeface="Times"/>
                <a:cs typeface="Times"/>
              </a:rPr>
              <a:t>O</a:t>
            </a:r>
            <a:r>
              <a:rPr lang="en-US" sz="2600" dirty="0">
                <a:latin typeface="Times"/>
                <a:cs typeface="Times"/>
              </a:rPr>
              <a:t>(</a:t>
            </a:r>
            <a:r>
              <a:rPr lang="en-US" sz="2600" i="1" dirty="0">
                <a:latin typeface="Times"/>
                <a:cs typeface="Times"/>
              </a:rPr>
              <a:t>ne</a:t>
            </a:r>
            <a:r>
              <a:rPr lang="en-US" sz="2600" dirty="0">
                <a:latin typeface="Times"/>
                <a:cs typeface="Times"/>
              </a:rPr>
              <a:t>) time </a:t>
            </a:r>
            <a:endParaRPr lang="en-IN" sz="26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600" dirty="0" smtClean="0">
                <a:latin typeface="Times"/>
                <a:cs typeface="Times"/>
              </a:rPr>
              <a:t>     – </a:t>
            </a:r>
            <a:r>
              <a:rPr lang="en-US" sz="2600" dirty="0">
                <a:latin typeface="Times"/>
                <a:cs typeface="Times"/>
              </a:rPr>
              <a:t>Very expensive </a:t>
            </a:r>
            <a:endParaRPr lang="en-US" sz="2600" dirty="0" smtClean="0">
              <a:latin typeface="Times"/>
              <a:cs typeface="Times"/>
            </a:endParaRPr>
          </a:p>
          <a:p>
            <a:endParaRPr lang="en-IN" sz="1200" dirty="0">
              <a:latin typeface="Times"/>
              <a:cs typeface="Times"/>
            </a:endParaRPr>
          </a:p>
          <a:p>
            <a:r>
              <a:rPr lang="en-US" sz="2600" dirty="0">
                <a:latin typeface="Times"/>
                <a:cs typeface="Times"/>
              </a:rPr>
              <a:t>Method in practice – Choose a random subset </a:t>
            </a:r>
            <a:r>
              <a:rPr lang="en-US" sz="2600" i="1" dirty="0">
                <a:latin typeface="Times"/>
                <a:cs typeface="Times"/>
              </a:rPr>
              <a:t>W </a:t>
            </a:r>
            <a:r>
              <a:rPr lang="en-US" sz="2600" dirty="0">
                <a:latin typeface="Times"/>
                <a:cs typeface="Times"/>
              </a:rPr>
              <a:t>of the nodes – Compute credit of each edge starting at each node in </a:t>
            </a:r>
            <a:r>
              <a:rPr lang="en-US" sz="2600" i="1" dirty="0">
                <a:latin typeface="Times"/>
                <a:cs typeface="Times"/>
              </a:rPr>
              <a:t>W </a:t>
            </a:r>
            <a:r>
              <a:rPr lang="en-US" sz="2600" dirty="0">
                <a:latin typeface="Times"/>
                <a:cs typeface="Times"/>
              </a:rPr>
              <a:t>– Sum and compute </a:t>
            </a:r>
            <a:r>
              <a:rPr lang="en-US" sz="2600" dirty="0" err="1">
                <a:latin typeface="Times"/>
                <a:cs typeface="Times"/>
              </a:rPr>
              <a:t>betweenness</a:t>
            </a:r>
            <a:r>
              <a:rPr lang="en-US" sz="2600" dirty="0">
                <a:latin typeface="Times"/>
                <a:cs typeface="Times"/>
              </a:rPr>
              <a:t> – A reasonable approximation </a:t>
            </a:r>
            <a:endParaRPr lang="en-IN" sz="26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7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"/>
                <a:cs typeface="Times"/>
              </a:rPr>
              <a:t/>
            </a:r>
            <a:br>
              <a:rPr lang="en-US" dirty="0" smtClean="0">
                <a:latin typeface="Times"/>
                <a:cs typeface="Times"/>
              </a:rPr>
            </a:br>
            <a:r>
              <a:rPr lang="en-US" dirty="0" smtClean="0">
                <a:latin typeface="Times"/>
                <a:cs typeface="Times"/>
              </a:rPr>
              <a:t>Using </a:t>
            </a:r>
            <a:r>
              <a:rPr lang="en-US" dirty="0" err="1">
                <a:latin typeface="Times"/>
                <a:cs typeface="Times"/>
              </a:rPr>
              <a:t>Betweenness</a:t>
            </a:r>
            <a:r>
              <a:rPr lang="en-US" dirty="0">
                <a:latin typeface="Times"/>
                <a:cs typeface="Times"/>
              </a:rPr>
              <a:t> to Find Communities </a:t>
            </a:r>
            <a:r>
              <a:rPr lang="en-IN" dirty="0">
                <a:latin typeface="Times"/>
                <a:cs typeface="Times"/>
              </a:rPr>
              <a:t/>
            </a:r>
            <a:br>
              <a:rPr lang="en-IN" dirty="0">
                <a:latin typeface="Times"/>
                <a:cs typeface="Times"/>
              </a:rPr>
            </a:b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The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 scores for the edges of a graph behave something like a distance measure on the nodes of the graph. </a:t>
            </a:r>
            <a:endParaRPr lang="en-US" sz="2400" dirty="0" smtClean="0">
              <a:latin typeface="Times"/>
              <a:cs typeface="Times"/>
            </a:endParaRPr>
          </a:p>
          <a:p>
            <a:pPr marL="0" indent="0">
              <a:buNone/>
            </a:pPr>
            <a:endParaRPr lang="en-US" sz="1200" dirty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We can </a:t>
            </a:r>
            <a:r>
              <a:rPr lang="en-US" sz="2400" dirty="0">
                <a:latin typeface="Times"/>
                <a:cs typeface="Times"/>
              </a:rPr>
              <a:t>cluster by taking the edges in order of increasing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 and add them to the graph one at a time.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At </a:t>
            </a:r>
            <a:r>
              <a:rPr lang="en-US" sz="2400" dirty="0">
                <a:latin typeface="Times"/>
                <a:cs typeface="Times"/>
              </a:rPr>
              <a:t>each step, the connected components of the graph form some clusters. </a:t>
            </a:r>
            <a:endParaRPr lang="en-US" sz="2400" dirty="0" smtClean="0">
              <a:latin typeface="Times"/>
              <a:cs typeface="Times"/>
            </a:endParaRPr>
          </a:p>
          <a:p>
            <a:endParaRPr lang="en-US" sz="12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The </a:t>
            </a:r>
            <a:r>
              <a:rPr lang="en-US" sz="2400" dirty="0">
                <a:latin typeface="Times"/>
                <a:cs typeface="Times"/>
              </a:rPr>
              <a:t>higher the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 we allow, the more edges we get, and the larger the clusters become.</a:t>
            </a:r>
            <a:r>
              <a:rPr lang="en-US" sz="2400" dirty="0"/>
              <a:t> </a:t>
            </a:r>
            <a:endParaRPr lang="en-IN" sz="2400" dirty="0"/>
          </a:p>
          <a:p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27114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Communities using </a:t>
            </a:r>
            <a:r>
              <a:rPr lang="en-US" dirty="0" err="1"/>
              <a:t>Betweenness</a:t>
            </a:r>
            <a:r>
              <a:rPr lang="en-US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"/>
                <a:cs typeface="Times"/>
              </a:rPr>
              <a:t>Method </a:t>
            </a:r>
            <a:r>
              <a:rPr lang="en-US" sz="2400" dirty="0">
                <a:latin typeface="Times"/>
                <a:cs typeface="Times"/>
              </a:rPr>
              <a:t>1: </a:t>
            </a:r>
            <a:endParaRPr lang="en-IN" sz="2400" dirty="0">
              <a:latin typeface="Times"/>
              <a:cs typeface="Times"/>
            </a:endParaRPr>
          </a:p>
          <a:p>
            <a:pPr lvl="0">
              <a:buFont typeface="Wingdings" charset="0"/>
              <a:buChar char=" "/>
            </a:pPr>
            <a:r>
              <a:rPr lang="en-US" sz="2400" dirty="0" smtClean="0">
                <a:latin typeface="Times"/>
                <a:cs typeface="Times"/>
              </a:rPr>
              <a:t>Keep </a:t>
            </a:r>
            <a:r>
              <a:rPr lang="en-US" sz="2400" dirty="0">
                <a:latin typeface="Times"/>
                <a:cs typeface="Times"/>
              </a:rPr>
              <a:t>adding edges (among existing ones) starting from lowest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dirty="0"/>
              <a:t> </a:t>
            </a:r>
            <a:endParaRPr lang="en-IN" sz="2400" dirty="0">
              <a:latin typeface="Times"/>
              <a:cs typeface="Times"/>
            </a:endParaRPr>
          </a:p>
          <a:p>
            <a:pPr>
              <a:buFont typeface="Wingdings" charset="0"/>
              <a:buChar char=" "/>
            </a:pPr>
            <a:r>
              <a:rPr lang="en-US" sz="2400" dirty="0" smtClean="0">
                <a:latin typeface="Times"/>
                <a:cs typeface="Times"/>
              </a:rPr>
              <a:t>Gradually </a:t>
            </a:r>
            <a:r>
              <a:rPr lang="en-US" sz="2400" dirty="0">
                <a:latin typeface="Times"/>
                <a:cs typeface="Times"/>
              </a:rPr>
              <a:t>join small components to build large connected components </a:t>
            </a:r>
          </a:p>
        </p:txBody>
      </p:sp>
      <p:sp>
        <p:nvSpPr>
          <p:cNvPr id="4" name="Decagon 3"/>
          <p:cNvSpPr/>
          <p:nvPr/>
        </p:nvSpPr>
        <p:spPr>
          <a:xfrm>
            <a:off x="1066800" y="54102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cagon 4"/>
          <p:cNvSpPr/>
          <p:nvPr/>
        </p:nvSpPr>
        <p:spPr>
          <a:xfrm>
            <a:off x="1600200" y="46482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agon 5"/>
          <p:cNvSpPr/>
          <p:nvPr/>
        </p:nvSpPr>
        <p:spPr>
          <a:xfrm>
            <a:off x="2209800" y="39624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cagon 6"/>
          <p:cNvSpPr/>
          <p:nvPr/>
        </p:nvSpPr>
        <p:spPr>
          <a:xfrm>
            <a:off x="1295400" y="41148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cagon 7"/>
          <p:cNvSpPr/>
          <p:nvPr/>
        </p:nvSpPr>
        <p:spPr>
          <a:xfrm>
            <a:off x="1981200" y="50292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agon 8"/>
          <p:cNvSpPr/>
          <p:nvPr/>
        </p:nvSpPr>
        <p:spPr>
          <a:xfrm>
            <a:off x="2514600" y="42672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ecagon 9"/>
          <p:cNvSpPr/>
          <p:nvPr/>
        </p:nvSpPr>
        <p:spPr>
          <a:xfrm>
            <a:off x="762000" y="47244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agon 10"/>
          <p:cNvSpPr/>
          <p:nvPr/>
        </p:nvSpPr>
        <p:spPr>
          <a:xfrm>
            <a:off x="2514600" y="57150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cagon 11"/>
          <p:cNvSpPr/>
          <p:nvPr/>
        </p:nvSpPr>
        <p:spPr>
          <a:xfrm>
            <a:off x="1905000" y="60960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ecagon 12"/>
          <p:cNvSpPr/>
          <p:nvPr/>
        </p:nvSpPr>
        <p:spPr>
          <a:xfrm>
            <a:off x="2057400" y="54102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ecagon 13"/>
          <p:cNvSpPr/>
          <p:nvPr/>
        </p:nvSpPr>
        <p:spPr>
          <a:xfrm>
            <a:off x="3276600" y="38100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agon 14"/>
          <p:cNvSpPr/>
          <p:nvPr/>
        </p:nvSpPr>
        <p:spPr>
          <a:xfrm>
            <a:off x="3200400" y="44196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ecagon 15"/>
          <p:cNvSpPr/>
          <p:nvPr/>
        </p:nvSpPr>
        <p:spPr>
          <a:xfrm>
            <a:off x="2971800" y="50292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ecagon 16"/>
          <p:cNvSpPr/>
          <p:nvPr/>
        </p:nvSpPr>
        <p:spPr>
          <a:xfrm>
            <a:off x="5105400" y="44196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ecagon 17"/>
          <p:cNvSpPr/>
          <p:nvPr/>
        </p:nvSpPr>
        <p:spPr>
          <a:xfrm>
            <a:off x="3962400" y="48006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cagon 18"/>
          <p:cNvSpPr/>
          <p:nvPr/>
        </p:nvSpPr>
        <p:spPr>
          <a:xfrm>
            <a:off x="3962400" y="41148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ecagon 19"/>
          <p:cNvSpPr/>
          <p:nvPr/>
        </p:nvSpPr>
        <p:spPr>
          <a:xfrm>
            <a:off x="3581400" y="51054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ecagon 20"/>
          <p:cNvSpPr/>
          <p:nvPr/>
        </p:nvSpPr>
        <p:spPr>
          <a:xfrm>
            <a:off x="3200400" y="58674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ecagon 21"/>
          <p:cNvSpPr/>
          <p:nvPr/>
        </p:nvSpPr>
        <p:spPr>
          <a:xfrm>
            <a:off x="5029200" y="41148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ecagon 22"/>
          <p:cNvSpPr/>
          <p:nvPr/>
        </p:nvSpPr>
        <p:spPr>
          <a:xfrm>
            <a:off x="4953000" y="49530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ecagon 23"/>
          <p:cNvSpPr/>
          <p:nvPr/>
        </p:nvSpPr>
        <p:spPr>
          <a:xfrm>
            <a:off x="4267200" y="5638800"/>
            <a:ext cx="304800" cy="228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3" idx="3"/>
            <a:endCxn id="8" idx="5"/>
          </p:cNvCxnSpPr>
          <p:nvPr/>
        </p:nvCxnSpPr>
        <p:spPr>
          <a:xfrm flipH="1" flipV="1">
            <a:off x="2010306" y="5214141"/>
            <a:ext cx="246588" cy="424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181600" y="4114800"/>
            <a:ext cx="246588" cy="424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8"/>
            <a:endCxn id="5" idx="3"/>
          </p:cNvCxnSpPr>
          <p:nvPr/>
        </p:nvCxnSpPr>
        <p:spPr>
          <a:xfrm flipH="1" flipV="1">
            <a:off x="1799694" y="4876800"/>
            <a:ext cx="286812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9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Method 2: </a:t>
            </a:r>
            <a:endParaRPr lang="en-IN" sz="2400" dirty="0">
              <a:latin typeface="Times"/>
              <a:cs typeface="Times"/>
            </a:endParaRPr>
          </a:p>
          <a:p>
            <a:pPr lvl="0"/>
            <a:r>
              <a:rPr lang="en-US" sz="2400" dirty="0">
                <a:latin typeface="Times"/>
                <a:cs typeface="Times"/>
              </a:rPr>
              <a:t>		Start from all existing edges. The graph may look like one big component.  </a:t>
            </a:r>
            <a:endParaRPr lang="en-IN" sz="2400" dirty="0">
              <a:latin typeface="Times"/>
              <a:cs typeface="Times"/>
            </a:endParaRPr>
          </a:p>
          <a:p>
            <a:pPr lvl="0"/>
            <a:r>
              <a:rPr lang="en-US" sz="2400" dirty="0">
                <a:latin typeface="Times"/>
                <a:cs typeface="Times"/>
              </a:rPr>
              <a:t>		Keep removing edges starting from highest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  </a:t>
            </a:r>
            <a:endParaRPr lang="en-IN" sz="2400" dirty="0">
              <a:latin typeface="Times"/>
              <a:cs typeface="Times"/>
            </a:endParaRPr>
          </a:p>
          <a:p>
            <a:pPr lvl="0"/>
            <a:r>
              <a:rPr lang="en-US" dirty="0">
                <a:latin typeface="Wingdings"/>
              </a:rPr>
              <a:t>		</a:t>
            </a:r>
            <a:r>
              <a:rPr lang="en-US" sz="2400" dirty="0">
                <a:latin typeface="Times"/>
                <a:cs typeface="Times"/>
              </a:rPr>
              <a:t>Gradually split large components to arrive at communities </a:t>
            </a:r>
            <a:r>
              <a:rPr lang="en-US" dirty="0" smtClean="0"/>
              <a:t> </a:t>
            </a: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>
                <a:latin typeface="Times"/>
                <a:cs typeface="Times"/>
              </a:rPr>
              <a:t>More commonly, this idea is expressed as a process of edge removal. 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030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700" dirty="0">
                <a:latin typeface="Times"/>
                <a:cs typeface="Times"/>
              </a:rPr>
              <a:t>At some point removing the edge with highest </a:t>
            </a:r>
            <a:r>
              <a:rPr lang="en-US" sz="2700" dirty="0" err="1">
                <a:latin typeface="Times"/>
                <a:cs typeface="Times"/>
              </a:rPr>
              <a:t>betweenness</a:t>
            </a:r>
            <a:r>
              <a:rPr lang="en-US" sz="2700" dirty="0">
                <a:latin typeface="Times"/>
                <a:cs typeface="Times"/>
              </a:rPr>
              <a:t> would split the graph into separate counter</a:t>
            </a:r>
            <a:r>
              <a:rPr lang="en-US" dirty="0">
                <a:latin typeface="Times"/>
                <a:cs typeface="Times"/>
              </a:rPr>
              <a:t/>
            </a:r>
            <a:br>
              <a:rPr lang="en-US" dirty="0">
                <a:latin typeface="Times"/>
                <a:cs typeface="Time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2816860" cy="345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4095115" cy="31794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0" y="3048000"/>
            <a:ext cx="9906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31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Betweenness</a:t>
            </a:r>
            <a:r>
              <a:rPr lang="en-US" dirty="0"/>
              <a:t> scores for the graph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100" dirty="0" smtClean="0">
                <a:latin typeface="Times"/>
                <a:cs typeface="Times"/>
              </a:rPr>
              <a:t>Edge </a:t>
            </a:r>
            <a:r>
              <a:rPr lang="en-US" sz="3100" dirty="0">
                <a:latin typeface="Times"/>
                <a:cs typeface="Times"/>
              </a:rPr>
              <a:t>(B,D) has the highest </a:t>
            </a:r>
            <a:r>
              <a:rPr lang="en-US" sz="3100" dirty="0" err="1">
                <a:latin typeface="Times"/>
                <a:cs typeface="Times"/>
              </a:rPr>
              <a:t>betweenness</a:t>
            </a:r>
            <a:r>
              <a:rPr lang="en-US" sz="3100" dirty="0">
                <a:latin typeface="Times"/>
                <a:cs typeface="Times"/>
              </a:rPr>
              <a:t>, so it is removed first</a:t>
            </a:r>
            <a:r>
              <a:rPr lang="en-US" sz="3100" dirty="0" smtClean="0">
                <a:latin typeface="Times"/>
                <a:cs typeface="Times"/>
              </a:rPr>
              <a:t>.</a:t>
            </a:r>
          </a:p>
          <a:p>
            <a:endParaRPr lang="en-US" sz="1500" dirty="0">
              <a:latin typeface="Times"/>
              <a:cs typeface="Times"/>
            </a:endParaRPr>
          </a:p>
          <a:p>
            <a:r>
              <a:rPr lang="en-US" sz="3100" dirty="0" smtClean="0">
                <a:latin typeface="Times"/>
                <a:cs typeface="Times"/>
              </a:rPr>
              <a:t> </a:t>
            </a:r>
            <a:r>
              <a:rPr lang="en-US" sz="3100" dirty="0">
                <a:latin typeface="Times"/>
                <a:cs typeface="Times"/>
              </a:rPr>
              <a:t>That leaves us with exactly the </a:t>
            </a:r>
            <a:r>
              <a:rPr lang="en-US" sz="3100" dirty="0" smtClean="0">
                <a:latin typeface="Times"/>
                <a:cs typeface="Times"/>
              </a:rPr>
              <a:t>communities: </a:t>
            </a:r>
            <a:r>
              <a:rPr lang="en-US" sz="3100" dirty="0">
                <a:latin typeface="Times"/>
                <a:cs typeface="Times"/>
              </a:rPr>
              <a:t>{A, B, C} and {D, E, F, G}. </a:t>
            </a:r>
            <a:endParaRPr lang="en-US" sz="3100" dirty="0" smtClean="0">
              <a:latin typeface="Times"/>
              <a:cs typeface="Times"/>
            </a:endParaRPr>
          </a:p>
          <a:p>
            <a:endParaRPr lang="en-US" sz="1700" dirty="0">
              <a:latin typeface="Times"/>
              <a:cs typeface="Times"/>
            </a:endParaRPr>
          </a:p>
          <a:p>
            <a:r>
              <a:rPr lang="en-US" sz="3100" dirty="0">
                <a:latin typeface="Times"/>
                <a:cs typeface="Times"/>
              </a:rPr>
              <a:t>C</a:t>
            </a:r>
            <a:r>
              <a:rPr lang="en-US" sz="3100" dirty="0" smtClean="0">
                <a:latin typeface="Times"/>
                <a:cs typeface="Times"/>
              </a:rPr>
              <a:t>ontinue </a:t>
            </a:r>
            <a:r>
              <a:rPr lang="en-US" sz="3100" dirty="0">
                <a:latin typeface="Times"/>
                <a:cs typeface="Times"/>
              </a:rPr>
              <a:t>to remove edges. Next to leave are (A, B) and (B, C) with a score of 5, followed by (D, E) and (D, G) with a score of 4.5. Then, (D, F ), whose score is 4, would leave the graph.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609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91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182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198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67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91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160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182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6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"/>
                <a:cs typeface="Times"/>
              </a:rPr>
              <a:t>All the edges with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 4 or more have been removed </a:t>
            </a:r>
            <a:endParaRPr lang="en-IN" sz="2400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</a:t>
            </a:r>
            <a:r>
              <a:rPr lang="en-US" sz="1800" dirty="0" smtClean="0"/>
              <a:t>D                  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1800" dirty="0" smtClean="0"/>
              <a:t>     C                                                             G                                     F</a:t>
            </a:r>
            <a:endParaRPr lang="en-US" sz="1800" dirty="0"/>
          </a:p>
        </p:txBody>
      </p:sp>
      <p:sp>
        <p:nvSpPr>
          <p:cNvPr id="8" name="Decagon 7"/>
          <p:cNvSpPr/>
          <p:nvPr/>
        </p:nvSpPr>
        <p:spPr>
          <a:xfrm>
            <a:off x="2514600" y="2590800"/>
            <a:ext cx="609600" cy="5334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agon 8"/>
          <p:cNvSpPr/>
          <p:nvPr/>
        </p:nvSpPr>
        <p:spPr>
          <a:xfrm>
            <a:off x="1143000" y="2590800"/>
            <a:ext cx="609600" cy="5334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agon 10"/>
          <p:cNvSpPr/>
          <p:nvPr/>
        </p:nvSpPr>
        <p:spPr>
          <a:xfrm>
            <a:off x="1295400" y="3962400"/>
            <a:ext cx="685800" cy="6096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decagon 11"/>
          <p:cNvSpPr/>
          <p:nvPr/>
        </p:nvSpPr>
        <p:spPr>
          <a:xfrm>
            <a:off x="4800600" y="2667000"/>
            <a:ext cx="609600" cy="6096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decagon 13"/>
          <p:cNvSpPr/>
          <p:nvPr/>
        </p:nvSpPr>
        <p:spPr>
          <a:xfrm>
            <a:off x="5943600" y="2743200"/>
            <a:ext cx="533400" cy="6096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decagon 14"/>
          <p:cNvSpPr/>
          <p:nvPr/>
        </p:nvSpPr>
        <p:spPr>
          <a:xfrm>
            <a:off x="4876800" y="4572000"/>
            <a:ext cx="533400" cy="533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decagon 17"/>
          <p:cNvSpPr/>
          <p:nvPr/>
        </p:nvSpPr>
        <p:spPr>
          <a:xfrm>
            <a:off x="6096000" y="4572000"/>
            <a:ext cx="533400" cy="533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34000" y="480060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</p:cNvCxnSpPr>
          <p:nvPr/>
        </p:nvCxnSpPr>
        <p:spPr>
          <a:xfrm>
            <a:off x="1541988" y="3124199"/>
            <a:ext cx="58212" cy="838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10"/>
          </p:cNvCxnSpPr>
          <p:nvPr/>
        </p:nvCxnSpPr>
        <p:spPr>
          <a:xfrm>
            <a:off x="6248400" y="3429000"/>
            <a:ext cx="42834" cy="114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228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800" y="525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A </a:t>
            </a:r>
            <a:r>
              <a:rPr lang="en-US" sz="2400" dirty="0">
                <a:latin typeface="Times"/>
                <a:cs typeface="Times"/>
              </a:rPr>
              <a:t>and C are more closely knit to each other than to B. </a:t>
            </a: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Likewise</a:t>
            </a:r>
            <a:r>
              <a:rPr lang="en-US" sz="2400" dirty="0">
                <a:latin typeface="Times"/>
                <a:cs typeface="Times"/>
              </a:rPr>
              <a:t>, </a:t>
            </a:r>
            <a:r>
              <a:rPr lang="en-US" sz="2400" dirty="0" smtClean="0">
                <a:latin typeface="Times"/>
                <a:cs typeface="Times"/>
              </a:rPr>
              <a:t>E</a:t>
            </a:r>
            <a:r>
              <a:rPr lang="en-US" sz="2400" dirty="0">
                <a:latin typeface="Times"/>
                <a:cs typeface="Times"/>
              </a:rPr>
              <a:t>, F, and G remain connected. </a:t>
            </a:r>
            <a:endParaRPr lang="en-IN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7083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 assumption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locality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entity A is related to both B and C, then there is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higher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probability than average that B and C are related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Social networks are naturally modeled as graphs,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refer to as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social graph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entities are the nodes, and an edge connects two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nodes if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nodes are related by the relationship that characterizes the network.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there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a degree associated with the relationship, this degree is represented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labeling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edges.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Finding </a:t>
            </a:r>
            <a:r>
              <a:rPr lang="en-US" dirty="0"/>
              <a:t>Communities using </a:t>
            </a:r>
            <a:r>
              <a:rPr lang="en-US" dirty="0" err="1"/>
              <a:t>Betweenness</a:t>
            </a:r>
            <a:r>
              <a:rPr lang="en-US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"/>
                <a:cs typeface="Times"/>
              </a:rPr>
              <a:t>For </a:t>
            </a:r>
            <a:r>
              <a:rPr lang="en-US" sz="2400" dirty="0">
                <a:latin typeface="Times"/>
                <a:cs typeface="Times"/>
              </a:rPr>
              <a:t>a fixed threshold of </a:t>
            </a:r>
            <a:r>
              <a:rPr lang="en-US" sz="2400" dirty="0" err="1">
                <a:latin typeface="Times"/>
                <a:cs typeface="Times"/>
              </a:rPr>
              <a:t>betweenness</a:t>
            </a:r>
            <a:r>
              <a:rPr lang="en-US" sz="2400" dirty="0">
                <a:latin typeface="Times"/>
                <a:cs typeface="Times"/>
              </a:rPr>
              <a:t>, both methods would ultimately produce the same clustering </a:t>
            </a:r>
            <a:endParaRPr lang="en-US" sz="2400" dirty="0" smtClean="0">
              <a:latin typeface="Times"/>
              <a:cs typeface="Times"/>
            </a:endParaRPr>
          </a:p>
          <a:p>
            <a:pPr lvl="0"/>
            <a:endParaRPr lang="en-IN" sz="1200" dirty="0">
              <a:latin typeface="Times"/>
              <a:cs typeface="Times"/>
            </a:endParaRPr>
          </a:p>
          <a:p>
            <a:pPr lvl="0"/>
            <a:r>
              <a:rPr lang="en-US" sz="2400" dirty="0">
                <a:latin typeface="Times"/>
                <a:cs typeface="Times"/>
              </a:rPr>
              <a:t>However, a suitable threshold is not known beforehand </a:t>
            </a:r>
            <a:endParaRPr lang="en-US" sz="2400" dirty="0" smtClean="0">
              <a:latin typeface="Times"/>
              <a:cs typeface="Times"/>
            </a:endParaRPr>
          </a:p>
          <a:p>
            <a:pPr lvl="0"/>
            <a:endParaRPr lang="en-IN" sz="1200" dirty="0">
              <a:latin typeface="Times"/>
              <a:cs typeface="Times"/>
            </a:endParaRPr>
          </a:p>
          <a:p>
            <a:pPr lvl="0"/>
            <a:r>
              <a:rPr lang="en-US" sz="2400" dirty="0">
                <a:latin typeface="Times"/>
                <a:cs typeface="Times"/>
              </a:rPr>
              <a:t>Method 1 </a:t>
            </a:r>
            <a:r>
              <a:rPr lang="en-US" sz="2400" dirty="0" err="1">
                <a:latin typeface="Times"/>
                <a:cs typeface="Times"/>
              </a:rPr>
              <a:t>vs</a:t>
            </a:r>
            <a:r>
              <a:rPr lang="en-US" sz="2400" dirty="0">
                <a:latin typeface="Times"/>
                <a:cs typeface="Times"/>
              </a:rPr>
              <a:t> Method 2</a:t>
            </a:r>
            <a:r>
              <a:rPr lang="en-US" sz="2400" dirty="0" smtClean="0">
                <a:latin typeface="Times"/>
                <a:cs typeface="Times"/>
              </a:rPr>
              <a:t> </a:t>
            </a:r>
          </a:p>
          <a:p>
            <a:pPr marL="0" lvl="0" indent="0">
              <a:buNone/>
            </a:pPr>
            <a:r>
              <a:rPr lang="en-US" sz="2400" dirty="0" smtClean="0">
                <a:latin typeface="Times"/>
                <a:cs typeface="Times"/>
              </a:rPr>
              <a:t>– </a:t>
            </a:r>
            <a:r>
              <a:rPr lang="en-US" sz="2400" dirty="0">
                <a:latin typeface="Times"/>
                <a:cs typeface="Times"/>
              </a:rPr>
              <a:t>Method 2 is likely to take less number of operations. </a:t>
            </a:r>
            <a:r>
              <a:rPr lang="en-US" sz="2400" dirty="0" smtClean="0">
                <a:latin typeface="Times"/>
                <a:cs typeface="Times"/>
              </a:rPr>
              <a:t>Because Inter</a:t>
            </a:r>
            <a:r>
              <a:rPr lang="en-US" sz="2400" dirty="0">
                <a:latin typeface="Times"/>
                <a:cs typeface="Times"/>
              </a:rPr>
              <a:t>-community edges are less than intra-community edges </a:t>
            </a:r>
            <a:endParaRPr lang="en-IN" sz="2400" dirty="0">
              <a:latin typeface="Times"/>
              <a:cs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81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Triangles in Social Network Graph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"/>
                <a:cs typeface="Times"/>
              </a:rPr>
              <a:t>Number </a:t>
            </a:r>
            <a:r>
              <a:rPr lang="en-US" sz="2400" dirty="0">
                <a:latin typeface="Times"/>
                <a:cs typeface="Times"/>
              </a:rPr>
              <a:t>of triangles in a social network graph is expected to be much larger than a random graph with the same </a:t>
            </a:r>
            <a:r>
              <a:rPr lang="en-US" sz="2400" dirty="0" smtClean="0">
                <a:latin typeface="Times"/>
                <a:cs typeface="Times"/>
              </a:rPr>
              <a:t>size. </a:t>
            </a:r>
            <a:endParaRPr lang="en-IN" sz="2400" dirty="0">
              <a:latin typeface="Times"/>
              <a:cs typeface="Times"/>
            </a:endParaRPr>
          </a:p>
          <a:p>
            <a:pPr marL="0" lvl="0" indent="0">
              <a:buNone/>
            </a:pPr>
            <a:r>
              <a:rPr lang="en-IN" sz="2400" dirty="0">
                <a:latin typeface="Times"/>
                <a:cs typeface="Times"/>
              </a:rPr>
              <a:t> </a:t>
            </a:r>
            <a:r>
              <a:rPr lang="en-IN" sz="2400" dirty="0" smtClean="0">
                <a:latin typeface="Times"/>
                <a:cs typeface="Times"/>
              </a:rPr>
              <a:t>    </a:t>
            </a:r>
            <a:r>
              <a:rPr lang="en-IN" sz="2600" dirty="0" smtClean="0">
                <a:latin typeface="Times"/>
                <a:cs typeface="Times"/>
              </a:rPr>
              <a:t>  </a:t>
            </a:r>
            <a:r>
              <a:rPr lang="en-US" sz="2600" dirty="0" smtClean="0">
                <a:latin typeface="Times"/>
                <a:cs typeface="Times"/>
              </a:rPr>
              <a:t>– </a:t>
            </a:r>
            <a:r>
              <a:rPr lang="en-US" sz="2600" dirty="0">
                <a:latin typeface="Times"/>
                <a:cs typeface="Times"/>
              </a:rPr>
              <a:t>The locality </a:t>
            </a:r>
            <a:r>
              <a:rPr lang="en-US" sz="2600" dirty="0" smtClean="0">
                <a:latin typeface="Times"/>
                <a:cs typeface="Times"/>
              </a:rPr>
              <a:t>property</a:t>
            </a:r>
            <a:endParaRPr lang="en-US" sz="2600" dirty="0">
              <a:latin typeface="Times"/>
              <a:cs typeface="Times"/>
            </a:endParaRPr>
          </a:p>
          <a:p>
            <a:r>
              <a:rPr lang="en-US" sz="2600" dirty="0" smtClean="0">
                <a:latin typeface="Times"/>
                <a:cs typeface="Times"/>
              </a:rPr>
              <a:t>Counting </a:t>
            </a:r>
            <a:r>
              <a:rPr lang="en-US" sz="2600" dirty="0">
                <a:latin typeface="Times"/>
                <a:cs typeface="Times"/>
              </a:rPr>
              <a:t>the number of triangles </a:t>
            </a:r>
            <a:endParaRPr lang="en-IN" sz="2600" dirty="0">
              <a:latin typeface="Times"/>
              <a:cs typeface="Times"/>
            </a:endParaRPr>
          </a:p>
          <a:p>
            <a:pPr marL="0" lvl="0" indent="0">
              <a:buNone/>
            </a:pPr>
            <a:r>
              <a:rPr lang="en-US" sz="2600" dirty="0">
                <a:latin typeface="Times"/>
                <a:cs typeface="Times"/>
              </a:rPr>
              <a:t>– How much the graph looks like a social network </a:t>
            </a:r>
            <a:endParaRPr lang="en-IN" sz="2600" dirty="0">
              <a:latin typeface="Times"/>
              <a:cs typeface="Times"/>
            </a:endParaRPr>
          </a:p>
          <a:p>
            <a:pPr marL="0" lvl="0" indent="0">
              <a:buNone/>
            </a:pPr>
            <a:r>
              <a:rPr lang="en-US" sz="2600" dirty="0">
                <a:latin typeface="Times"/>
                <a:cs typeface="Times"/>
              </a:rPr>
              <a:t>– Age of community</a:t>
            </a:r>
            <a:r>
              <a:rPr lang="en-US" sz="2600" dirty="0" smtClean="0">
                <a:latin typeface="Times"/>
                <a:cs typeface="Times"/>
              </a:rPr>
              <a:t> 	• </a:t>
            </a:r>
            <a:r>
              <a:rPr lang="en-US" sz="2600" dirty="0">
                <a:latin typeface="Times"/>
                <a:cs typeface="Times"/>
              </a:rPr>
              <a:t>A new community forms</a:t>
            </a:r>
            <a:r>
              <a:rPr lang="en-US" sz="2600" dirty="0" smtClean="0">
                <a:latin typeface="Times"/>
                <a:cs typeface="Times"/>
              </a:rPr>
              <a:t> 	• </a:t>
            </a:r>
            <a:r>
              <a:rPr lang="en-US" sz="2600" dirty="0">
                <a:latin typeface="Times"/>
                <a:cs typeface="Times"/>
              </a:rPr>
              <a:t>Members bring in their </a:t>
            </a:r>
            <a:r>
              <a:rPr lang="en-US" sz="2600" i="1" dirty="0">
                <a:latin typeface="Times"/>
                <a:cs typeface="Times"/>
              </a:rPr>
              <a:t>like minded </a:t>
            </a:r>
            <a:r>
              <a:rPr lang="en-US" sz="2600" dirty="0">
                <a:latin typeface="Times"/>
                <a:cs typeface="Times"/>
              </a:rPr>
              <a:t>friends </a:t>
            </a:r>
            <a:endParaRPr lang="en-IN" sz="2600" dirty="0">
              <a:latin typeface="Times"/>
              <a:cs typeface="Times"/>
            </a:endParaRPr>
          </a:p>
          <a:p>
            <a:pPr marL="0" lvl="0" indent="0">
              <a:buNone/>
            </a:pPr>
            <a:r>
              <a:rPr lang="en-US" sz="2600" dirty="0" smtClean="0">
                <a:latin typeface="Times"/>
                <a:cs typeface="Times"/>
              </a:rPr>
              <a:t>	• </a:t>
            </a:r>
            <a:r>
              <a:rPr lang="en-US" sz="2600" dirty="0">
                <a:latin typeface="Times"/>
                <a:cs typeface="Times"/>
              </a:rPr>
              <a:t>Such new members are expected to eventually </a:t>
            </a:r>
            <a:r>
              <a:rPr lang="en-US" sz="2600" dirty="0" smtClean="0">
                <a:latin typeface="Times"/>
                <a:cs typeface="Times"/>
              </a:rPr>
              <a:t>	connect </a:t>
            </a:r>
            <a:r>
              <a:rPr lang="en-US" sz="2600" dirty="0">
                <a:latin typeface="Times"/>
                <a:cs typeface="Times"/>
              </a:rPr>
              <a:t>to other members directly </a:t>
            </a:r>
            <a:endParaRPr lang="en-IN" sz="2600" dirty="0">
              <a:latin typeface="Times"/>
              <a:cs typeface="Times"/>
            </a:endParaRPr>
          </a:p>
          <a:p>
            <a:pPr marL="0" lvl="0" indent="0">
              <a:buNone/>
            </a:pPr>
            <a:endParaRPr lang="en-IN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3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typical of a social network,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 it exhibit locality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relationships?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848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3657600"/>
            <a:ext cx="80337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 has nine edges out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21 pairs of nodes that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have had an edge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8006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X, Y,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nodes, with edges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the probability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 an edge?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graph were large, that probability would be very close to the fraction of the pairs of nodes that have edges between them, i.e., 9/21 = 0.429 in this case.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However, because the graph is small, there is a noticeable difference between the true probability and the ratio of the number of edges to the number of pairs of nodes.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we already know there are edges (X, Y ) and (X, Z), therefore, only seven edges remaining. </a:t>
            </a:r>
          </a:p>
          <a:p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Those seven edges could run between any of the 19 remaining pairs of nodes.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Thus, the probability of an edge (Y, Z) is 7/19 = 0.368.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144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Now, we compute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probability that the edge (Y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that edges (X,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(X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already exist.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If X is A, then Y and Z must be B and C, 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some order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edge (B,C) exists, A contributes one positive example (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where 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edge does exist) and no negative examples (where the edge is absent).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cases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where X is C, E, or G are essentially the same.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case, X has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only two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neighbors, and the edge between the neighbors exists.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we have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seen four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positive examples and zero negative examples so far.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089"/>
            <a:ext cx="6848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X = F, three neighbors, D, E, and G and edges exist between two of the three pairs of neighbors, but no edge between G and E.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two more positive examples and one negative example.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X = B, three neighbors, but only one pair of neighbors, A and C, has an edge. 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Thus, we have two more negative examples, and one positive example, for a total of seven positive and three negative.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Finally, when X = D, there are four neighbors. Of the six pairs of neighbors, only two have edges between them.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057775"/>
            <a:ext cx="6848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828800"/>
            <a:ext cx="6477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4057233"/>
            <a:ext cx="8229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Thus, the total number of positive examples is nine and the total number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negative examples is seven.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fraction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third edge exists is thus 9/16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0.563, considerably greater than 0.368,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expected value for that fraction.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Fig. exhibits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locality expected in a social network.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82"/>
            <a:ext cx="6848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3233</Words>
  <Application>Microsoft Macintosh PowerPoint</Application>
  <PresentationFormat>On-screen Show (4:3)</PresentationFormat>
  <Paragraphs>332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Mining Social-Network Graphs</vt:lpstr>
      <vt:lpstr>Social Networks as Graphs</vt:lpstr>
      <vt:lpstr>The characteristics of a social network</vt:lpstr>
      <vt:lpstr>Social graph</vt:lpstr>
      <vt:lpstr>Is this graph typical of a social network, does it exhibit locality of relationships?</vt:lpstr>
      <vt:lpstr>Social Graph</vt:lpstr>
      <vt:lpstr>PowerPoint Presentation</vt:lpstr>
      <vt:lpstr>PowerPoint Presentation</vt:lpstr>
      <vt:lpstr>PowerPoint Presentation</vt:lpstr>
      <vt:lpstr>Varieties of Social Networks</vt:lpstr>
      <vt:lpstr>Email Networks</vt:lpstr>
      <vt:lpstr>PowerPoint Presentation</vt:lpstr>
      <vt:lpstr>Communities</vt:lpstr>
      <vt:lpstr>PowerPoint Presentation</vt:lpstr>
      <vt:lpstr>Standard Clustering Methods  </vt:lpstr>
      <vt:lpstr>Standard Clustering Methods </vt:lpstr>
      <vt:lpstr>Traditional clustering </vt:lpstr>
      <vt:lpstr>Betweenness of an Edge  </vt:lpstr>
      <vt:lpstr>Betweenness</vt:lpstr>
      <vt:lpstr>PowerPoint Presentation</vt:lpstr>
      <vt:lpstr>Girvan-Newman (GN) Algorithm</vt:lpstr>
      <vt:lpstr>PowerPoint Presentation</vt:lpstr>
      <vt:lpstr> Breadth-first presentation of the graph, starting at node E.     </vt:lpstr>
      <vt:lpstr>PowerPoint Presentation</vt:lpstr>
      <vt:lpstr>The third and final step </vt:lpstr>
      <vt:lpstr>The rules for credit calculation</vt:lpstr>
      <vt:lpstr>PowerPoint Presentation</vt:lpstr>
      <vt:lpstr>First, A and C, being leaves, get credit 1. Each of these nodes have only one parent, so their credit is given to the edges (B, A) and (B, C), respectively.  </vt:lpstr>
      <vt:lpstr>Completing the credit calculation  </vt:lpstr>
      <vt:lpstr>PowerPoint Presentation</vt:lpstr>
      <vt:lpstr>PowerPoint Presentation</vt:lpstr>
      <vt:lpstr>PowerPoint Presentation</vt:lpstr>
      <vt:lpstr>Computation in Practice</vt:lpstr>
      <vt:lpstr> Using Betweenness to Find Communities  </vt:lpstr>
      <vt:lpstr>Finding Communities using Betweenness  </vt:lpstr>
      <vt:lpstr>PowerPoint Presentation</vt:lpstr>
      <vt:lpstr>At some point removing the edge with highest betweenness would split the graph into separate counter </vt:lpstr>
      <vt:lpstr>Betweenness scores for the graph  </vt:lpstr>
      <vt:lpstr>PowerPoint Presentation</vt:lpstr>
      <vt:lpstr> Finding Communities using Betweenness  </vt:lpstr>
      <vt:lpstr>Triangles in Social Network Graph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Social-Network Graphs</dc:title>
  <dc:creator>ITRA</dc:creator>
  <cp:lastModifiedBy>CST</cp:lastModifiedBy>
  <cp:revision>81</cp:revision>
  <dcterms:created xsi:type="dcterms:W3CDTF">2021-03-30T19:00:25Z</dcterms:created>
  <dcterms:modified xsi:type="dcterms:W3CDTF">2021-05-07T14:17:52Z</dcterms:modified>
</cp:coreProperties>
</file>