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4" r:id="rId22"/>
    <p:sldId id="279" r:id="rId23"/>
    <p:sldId id="283" r:id="rId24"/>
    <p:sldId id="285" r:id="rId25"/>
    <p:sldId id="286" r:id="rId26"/>
    <p:sldId id="290" r:id="rId27"/>
    <p:sldId id="294" r:id="rId28"/>
    <p:sldId id="291" r:id="rId29"/>
    <p:sldId id="293" r:id="rId30"/>
    <p:sldId id="288" r:id="rId31"/>
    <p:sldId id="295" r:id="rId32"/>
    <p:sldId id="296" r:id="rId33"/>
    <p:sldId id="297" r:id="rId34"/>
    <p:sldId id="29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229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67A29F-55DC-0341-9EEE-BD9CE2372AC5}" type="datetimeFigureOut">
              <a:rPr lang="en-US" smtClean="0"/>
              <a:t>12/05/21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B5442-6E11-6944-A698-0927595C4D67}" type="slidenum">
              <a:rPr lang="en-US" smtClean="0"/>
              <a:t>‹#›</a:t>
            </a:fld>
            <a:endParaRPr lang="en-US"/>
          </a:p>
        </p:txBody>
      </p:sp>
    </p:spTree>
    <p:extLst>
      <p:ext uri="{BB962C8B-B14F-4D97-AF65-F5344CB8AC3E}">
        <p14:creationId xmlns:p14="http://schemas.microsoft.com/office/powerpoint/2010/main" val="1076793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7A29F-55DC-0341-9EEE-BD9CE2372AC5}" type="datetimeFigureOut">
              <a:rPr lang="en-US" smtClean="0"/>
              <a:t>12/05/21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B5442-6E11-6944-A698-0927595C4D67}" type="slidenum">
              <a:rPr lang="en-US" smtClean="0"/>
              <a:t>‹#›</a:t>
            </a:fld>
            <a:endParaRPr lang="en-US"/>
          </a:p>
        </p:txBody>
      </p:sp>
    </p:spTree>
    <p:extLst>
      <p:ext uri="{BB962C8B-B14F-4D97-AF65-F5344CB8AC3E}">
        <p14:creationId xmlns:p14="http://schemas.microsoft.com/office/powerpoint/2010/main" val="2573680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7A29F-55DC-0341-9EEE-BD9CE2372AC5}" type="datetimeFigureOut">
              <a:rPr lang="en-US" smtClean="0"/>
              <a:t>12/05/21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B5442-6E11-6944-A698-0927595C4D67}" type="slidenum">
              <a:rPr lang="en-US" smtClean="0"/>
              <a:t>‹#›</a:t>
            </a:fld>
            <a:endParaRPr lang="en-US"/>
          </a:p>
        </p:txBody>
      </p:sp>
    </p:spTree>
    <p:extLst>
      <p:ext uri="{BB962C8B-B14F-4D97-AF65-F5344CB8AC3E}">
        <p14:creationId xmlns:p14="http://schemas.microsoft.com/office/powerpoint/2010/main" val="2641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7A29F-55DC-0341-9EEE-BD9CE2372AC5}" type="datetimeFigureOut">
              <a:rPr lang="en-US" smtClean="0"/>
              <a:t>12/05/21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B5442-6E11-6944-A698-0927595C4D67}" type="slidenum">
              <a:rPr lang="en-US" smtClean="0"/>
              <a:t>‹#›</a:t>
            </a:fld>
            <a:endParaRPr lang="en-US"/>
          </a:p>
        </p:txBody>
      </p:sp>
    </p:spTree>
    <p:extLst>
      <p:ext uri="{BB962C8B-B14F-4D97-AF65-F5344CB8AC3E}">
        <p14:creationId xmlns:p14="http://schemas.microsoft.com/office/powerpoint/2010/main" val="157398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67A29F-55DC-0341-9EEE-BD9CE2372AC5}" type="datetimeFigureOut">
              <a:rPr lang="en-US" smtClean="0"/>
              <a:t>12/05/21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B5442-6E11-6944-A698-0927595C4D67}" type="slidenum">
              <a:rPr lang="en-US" smtClean="0"/>
              <a:t>‹#›</a:t>
            </a:fld>
            <a:endParaRPr lang="en-US"/>
          </a:p>
        </p:txBody>
      </p:sp>
    </p:spTree>
    <p:extLst>
      <p:ext uri="{BB962C8B-B14F-4D97-AF65-F5344CB8AC3E}">
        <p14:creationId xmlns:p14="http://schemas.microsoft.com/office/powerpoint/2010/main" val="301569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67A29F-55DC-0341-9EEE-BD9CE2372AC5}" type="datetimeFigureOut">
              <a:rPr lang="en-US" smtClean="0"/>
              <a:t>12/05/21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B5442-6E11-6944-A698-0927595C4D67}" type="slidenum">
              <a:rPr lang="en-US" smtClean="0"/>
              <a:t>‹#›</a:t>
            </a:fld>
            <a:endParaRPr lang="en-US"/>
          </a:p>
        </p:txBody>
      </p:sp>
    </p:spTree>
    <p:extLst>
      <p:ext uri="{BB962C8B-B14F-4D97-AF65-F5344CB8AC3E}">
        <p14:creationId xmlns:p14="http://schemas.microsoft.com/office/powerpoint/2010/main" val="44606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67A29F-55DC-0341-9EEE-BD9CE2372AC5}" type="datetimeFigureOut">
              <a:rPr lang="en-US" smtClean="0"/>
              <a:t>12/05/21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B5442-6E11-6944-A698-0927595C4D67}" type="slidenum">
              <a:rPr lang="en-US" smtClean="0"/>
              <a:t>‹#›</a:t>
            </a:fld>
            <a:endParaRPr lang="en-US"/>
          </a:p>
        </p:txBody>
      </p:sp>
    </p:spTree>
    <p:extLst>
      <p:ext uri="{BB962C8B-B14F-4D97-AF65-F5344CB8AC3E}">
        <p14:creationId xmlns:p14="http://schemas.microsoft.com/office/powerpoint/2010/main" val="138314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67A29F-55DC-0341-9EEE-BD9CE2372AC5}" type="datetimeFigureOut">
              <a:rPr lang="en-US" smtClean="0"/>
              <a:t>12/05/21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B5442-6E11-6944-A698-0927595C4D67}" type="slidenum">
              <a:rPr lang="en-US" smtClean="0"/>
              <a:t>‹#›</a:t>
            </a:fld>
            <a:endParaRPr lang="en-US"/>
          </a:p>
        </p:txBody>
      </p:sp>
    </p:spTree>
    <p:extLst>
      <p:ext uri="{BB962C8B-B14F-4D97-AF65-F5344CB8AC3E}">
        <p14:creationId xmlns:p14="http://schemas.microsoft.com/office/powerpoint/2010/main" val="380902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7A29F-55DC-0341-9EEE-BD9CE2372AC5}" type="datetimeFigureOut">
              <a:rPr lang="en-US" smtClean="0"/>
              <a:t>12/05/21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B5442-6E11-6944-A698-0927595C4D67}" type="slidenum">
              <a:rPr lang="en-US" smtClean="0"/>
              <a:t>‹#›</a:t>
            </a:fld>
            <a:endParaRPr lang="en-US"/>
          </a:p>
        </p:txBody>
      </p:sp>
    </p:spTree>
    <p:extLst>
      <p:ext uri="{BB962C8B-B14F-4D97-AF65-F5344CB8AC3E}">
        <p14:creationId xmlns:p14="http://schemas.microsoft.com/office/powerpoint/2010/main" val="397758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67A29F-55DC-0341-9EEE-BD9CE2372AC5}" type="datetimeFigureOut">
              <a:rPr lang="en-US" smtClean="0"/>
              <a:t>12/05/21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B5442-6E11-6944-A698-0927595C4D67}" type="slidenum">
              <a:rPr lang="en-US" smtClean="0"/>
              <a:t>‹#›</a:t>
            </a:fld>
            <a:endParaRPr lang="en-US"/>
          </a:p>
        </p:txBody>
      </p:sp>
    </p:spTree>
    <p:extLst>
      <p:ext uri="{BB962C8B-B14F-4D97-AF65-F5344CB8AC3E}">
        <p14:creationId xmlns:p14="http://schemas.microsoft.com/office/powerpoint/2010/main" val="117200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67A29F-55DC-0341-9EEE-BD9CE2372AC5}" type="datetimeFigureOut">
              <a:rPr lang="en-US" smtClean="0"/>
              <a:t>12/05/21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B5442-6E11-6944-A698-0927595C4D67}" type="slidenum">
              <a:rPr lang="en-US" smtClean="0"/>
              <a:t>‹#›</a:t>
            </a:fld>
            <a:endParaRPr lang="en-US"/>
          </a:p>
        </p:txBody>
      </p:sp>
    </p:spTree>
    <p:extLst>
      <p:ext uri="{BB962C8B-B14F-4D97-AF65-F5344CB8AC3E}">
        <p14:creationId xmlns:p14="http://schemas.microsoft.com/office/powerpoint/2010/main" val="34451554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7A29F-55DC-0341-9EEE-BD9CE2372AC5}" type="datetimeFigureOut">
              <a:rPr lang="en-US" smtClean="0"/>
              <a:t>12/05/21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B5442-6E11-6944-A698-0927595C4D67}" type="slidenum">
              <a:rPr lang="en-US" smtClean="0"/>
              <a:t>‹#›</a:t>
            </a:fld>
            <a:endParaRPr lang="en-US"/>
          </a:p>
        </p:txBody>
      </p:sp>
    </p:spTree>
    <p:extLst>
      <p:ext uri="{BB962C8B-B14F-4D97-AF65-F5344CB8AC3E}">
        <p14:creationId xmlns:p14="http://schemas.microsoft.com/office/powerpoint/2010/main" val="391960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earchsecurity.techtarget.com/definition/cryptography" TargetMode="External"/><Relationship Id="rId3" Type="http://schemas.openxmlformats.org/officeDocument/2006/relationships/hyperlink" Target="https://searchcloudsecurity.techtarget.com/answer/How-can-vaultless-tokenization-protect-data-in-the-clou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hatis.techtarget.com/definition/point-of-sale-terminal-POS-terminal" TargetMode="External"/><Relationship Id="rId3" Type="http://schemas.openxmlformats.org/officeDocument/2006/relationships/hyperlink" Target="https://whatis.techtarget.com/definition/payment-gatewa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earchsecurity.techtarget.com/definition/hacker" TargetMode="External"/><Relationship Id="rId4" Type="http://schemas.openxmlformats.org/officeDocument/2006/relationships/hyperlink" Target="https://searchsqlserver.techtarget.com/definition/database" TargetMode="External"/><Relationship Id="rId5" Type="http://schemas.openxmlformats.org/officeDocument/2006/relationships/hyperlink" Target="https://searchnetworking.techtarget.com/definition/network" TargetMode="External"/><Relationship Id="rId1" Type="http://schemas.openxmlformats.org/officeDocument/2006/relationships/slideLayout" Target="../slideLayouts/slideLayout2.xml"/><Relationship Id="rId2" Type="http://schemas.openxmlformats.org/officeDocument/2006/relationships/hyperlink" Target="https://searchsecurity.techtarget.com/definition/encryp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Punctuation_ma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exalytics.com/lexablog/machine-learning-vs-natural-language-processing-part-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exalytics.com/technology/categoriz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onkeylearn.com/machine-learn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Named_ent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Named-entity_recogniti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Analysis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Jaya </a:t>
            </a:r>
            <a:r>
              <a:rPr lang="en-US" dirty="0" err="1" smtClean="0">
                <a:solidFill>
                  <a:schemeClr val="tx1"/>
                </a:solidFill>
              </a:rPr>
              <a:t>Sil</a:t>
            </a:r>
            <a:endParaRPr lang="en-US" dirty="0">
              <a:solidFill>
                <a:schemeClr val="tx1"/>
              </a:solidFill>
            </a:endParaRPr>
          </a:p>
        </p:txBody>
      </p:sp>
    </p:spTree>
    <p:extLst>
      <p:ext uri="{BB962C8B-B14F-4D97-AF65-F5344CB8AC3E}">
        <p14:creationId xmlns:p14="http://schemas.microsoft.com/office/powerpoint/2010/main" val="78666645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The Language Identifier works with probabilistic models, and so the results are always more or less </a:t>
            </a:r>
            <a:r>
              <a:rPr lang="en-IN" sz="2400" dirty="0" smtClean="0">
                <a:latin typeface="Times"/>
                <a:cs typeface="Times"/>
              </a:rPr>
              <a:t>probable.</a:t>
            </a:r>
          </a:p>
          <a:p>
            <a:pPr marL="0" indent="0">
              <a:buNone/>
            </a:pPr>
            <a:endParaRPr lang="en-IN" sz="1200" dirty="0">
              <a:latin typeface="Times"/>
              <a:cs typeface="Times"/>
            </a:endParaRPr>
          </a:p>
          <a:p>
            <a:r>
              <a:rPr lang="en-IN" sz="2400" dirty="0" smtClean="0">
                <a:latin typeface="Times"/>
                <a:cs typeface="Times"/>
              </a:rPr>
              <a:t>The </a:t>
            </a:r>
            <a:r>
              <a:rPr lang="en-IN" sz="2400" dirty="0">
                <a:latin typeface="Times"/>
                <a:cs typeface="Times"/>
              </a:rPr>
              <a:t>reliability of any language model </a:t>
            </a:r>
            <a:r>
              <a:rPr lang="en-IN" sz="2400" dirty="0" smtClean="0">
                <a:latin typeface="Times"/>
                <a:cs typeface="Times"/>
              </a:rPr>
              <a:t>dependens </a:t>
            </a:r>
            <a:r>
              <a:rPr lang="en-IN" sz="2400" dirty="0">
                <a:latin typeface="Times"/>
                <a:cs typeface="Times"/>
              </a:rPr>
              <a:t>on the size and internal consistency of the corpus </a:t>
            </a:r>
            <a:r>
              <a:rPr lang="en-IN" sz="2400" dirty="0" smtClean="0">
                <a:latin typeface="Times"/>
                <a:cs typeface="Times"/>
              </a:rPr>
              <a:t>using which </a:t>
            </a:r>
            <a:r>
              <a:rPr lang="en-IN" sz="2400" dirty="0">
                <a:latin typeface="Times"/>
                <a:cs typeface="Times"/>
              </a:rPr>
              <a:t>the model is derived</a:t>
            </a:r>
            <a:r>
              <a:rPr lang="en-IN" sz="2400" dirty="0" smtClean="0">
                <a:latin typeface="Times"/>
                <a:cs typeface="Times"/>
              </a:rPr>
              <a:t>.</a:t>
            </a:r>
          </a:p>
          <a:p>
            <a:endParaRPr lang="en-IN" sz="1200" dirty="0">
              <a:latin typeface="Times"/>
              <a:cs typeface="Times"/>
            </a:endParaRPr>
          </a:p>
          <a:p>
            <a:r>
              <a:rPr lang="en-IN" sz="2400" dirty="0" smtClean="0">
                <a:latin typeface="Times"/>
                <a:cs typeface="Times"/>
              </a:rPr>
              <a:t>The </a:t>
            </a:r>
            <a:r>
              <a:rPr lang="en-IN" sz="2400" dirty="0">
                <a:latin typeface="Times"/>
                <a:cs typeface="Times"/>
              </a:rPr>
              <a:t>correct </a:t>
            </a:r>
            <a:r>
              <a:rPr lang="en-IN" sz="2400" dirty="0" smtClean="0">
                <a:latin typeface="Times"/>
                <a:cs typeface="Times"/>
              </a:rPr>
              <a:t>identification </a:t>
            </a:r>
            <a:r>
              <a:rPr lang="en-IN" sz="2400" dirty="0">
                <a:latin typeface="Times"/>
                <a:cs typeface="Times"/>
              </a:rPr>
              <a:t>of any single word is far less than certain. Preliminary indications are that ten to twelve words are sufficient for fairly confident identications.</a:t>
            </a:r>
          </a:p>
          <a:p>
            <a:endParaRPr lang="en-IN" sz="2400" dirty="0" smtClean="0">
              <a:latin typeface="Times"/>
              <a:cs typeface="Times"/>
            </a:endParaRP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291142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Tokenization</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r>
              <a:rPr lang="en-IN" sz="2400" dirty="0">
                <a:latin typeface="Times"/>
                <a:cs typeface="Times"/>
              </a:rPr>
              <a:t>Tokenization is the process of replacing sensitive data with unique identification symbols that retain </a:t>
            </a:r>
            <a:r>
              <a:rPr lang="en-IN" sz="2400" dirty="0" smtClean="0">
                <a:latin typeface="Times"/>
                <a:cs typeface="Times"/>
              </a:rPr>
              <a:t>essential </a:t>
            </a:r>
            <a:r>
              <a:rPr lang="en-IN" sz="2400" dirty="0">
                <a:latin typeface="Times"/>
                <a:cs typeface="Times"/>
              </a:rPr>
              <a:t>information about the data without compromising its security</a:t>
            </a:r>
            <a:r>
              <a:rPr lang="en-IN" sz="2400" dirty="0" smtClean="0">
                <a:latin typeface="Times"/>
                <a:cs typeface="Times"/>
              </a:rPr>
              <a:t>.</a:t>
            </a:r>
          </a:p>
          <a:p>
            <a:endParaRPr lang="en-IN" sz="1200" dirty="0" smtClean="0">
              <a:latin typeface="Times"/>
              <a:cs typeface="Times"/>
            </a:endParaRPr>
          </a:p>
          <a:p>
            <a:r>
              <a:rPr lang="en-IN" sz="2400" dirty="0">
                <a:latin typeface="Times"/>
                <a:cs typeface="Times"/>
              </a:rPr>
              <a:t>Tokens can be created in several ways</a:t>
            </a:r>
            <a:r>
              <a:rPr lang="en-IN" sz="2400" dirty="0" smtClean="0">
                <a:latin typeface="Times"/>
                <a:cs typeface="Times"/>
              </a:rPr>
              <a:t>:</a:t>
            </a:r>
          </a:p>
          <a:p>
            <a:endParaRPr lang="en-IN" sz="900" dirty="0">
              <a:latin typeface="Times"/>
              <a:cs typeface="Times"/>
            </a:endParaRPr>
          </a:p>
          <a:p>
            <a:pPr lvl="1"/>
            <a:r>
              <a:rPr lang="en-IN" sz="2000" dirty="0">
                <a:latin typeface="Times"/>
                <a:cs typeface="Times"/>
              </a:rPr>
              <a:t>Using a mathematically reversible </a:t>
            </a:r>
            <a:r>
              <a:rPr lang="en-IN" sz="2000" dirty="0">
                <a:latin typeface="Times"/>
                <a:cs typeface="Times"/>
                <a:hlinkClick r:id="rId2"/>
              </a:rPr>
              <a:t>cryptographic</a:t>
            </a:r>
            <a:r>
              <a:rPr lang="en-IN" sz="2000" dirty="0">
                <a:latin typeface="Times"/>
                <a:cs typeface="Times"/>
              </a:rPr>
              <a:t> function with a key.</a:t>
            </a:r>
          </a:p>
          <a:p>
            <a:pPr lvl="1"/>
            <a:r>
              <a:rPr lang="en-IN" sz="2000" dirty="0">
                <a:latin typeface="Times"/>
                <a:cs typeface="Times"/>
              </a:rPr>
              <a:t>Using a nonreversible function such as a hash function.</a:t>
            </a:r>
          </a:p>
          <a:p>
            <a:pPr lvl="1"/>
            <a:r>
              <a:rPr lang="en-IN" sz="2000" dirty="0">
                <a:latin typeface="Times"/>
                <a:cs typeface="Times"/>
              </a:rPr>
              <a:t>Using an index function or randomly generated number.</a:t>
            </a:r>
          </a:p>
          <a:p>
            <a:endParaRPr lang="en-IN" sz="1300" dirty="0">
              <a:latin typeface="Times"/>
              <a:cs typeface="Times"/>
            </a:endParaRPr>
          </a:p>
          <a:p>
            <a:r>
              <a:rPr lang="en-IN" sz="2600" dirty="0">
                <a:latin typeface="Times"/>
                <a:cs typeface="Times"/>
              </a:rPr>
              <a:t>The </a:t>
            </a:r>
            <a:r>
              <a:rPr lang="en-IN" sz="2600" i="1" dirty="0">
                <a:latin typeface="Times"/>
                <a:cs typeface="Times"/>
              </a:rPr>
              <a:t>token vault </a:t>
            </a:r>
            <a:r>
              <a:rPr lang="en-IN" sz="2600" dirty="0">
                <a:latin typeface="Times"/>
                <a:cs typeface="Times"/>
              </a:rPr>
              <a:t>is the only place where the original information can be mapped back to its corresponding token</a:t>
            </a:r>
            <a:r>
              <a:rPr lang="en-IN" sz="2600" dirty="0" smtClean="0">
                <a:latin typeface="Times"/>
                <a:cs typeface="Times"/>
              </a:rPr>
              <a:t>.</a:t>
            </a:r>
          </a:p>
          <a:p>
            <a:endParaRPr lang="en-IN" sz="1300" dirty="0">
              <a:latin typeface="Times"/>
              <a:cs typeface="Times"/>
            </a:endParaRPr>
          </a:p>
          <a:p>
            <a:r>
              <a:rPr lang="en-IN" sz="2600" u="sng" dirty="0">
                <a:latin typeface="Times"/>
                <a:cs typeface="Times"/>
                <a:hlinkClick r:id="rId3"/>
              </a:rPr>
              <a:t>Some tokenization is </a:t>
            </a:r>
            <a:r>
              <a:rPr lang="en-IN" sz="2600" u="sng" dirty="0" smtClean="0">
                <a:latin typeface="Times"/>
                <a:cs typeface="Times"/>
                <a:hlinkClick r:id="rId3"/>
              </a:rPr>
              <a:t>vaultless</a:t>
            </a:r>
            <a:r>
              <a:rPr lang="en-IN" sz="2600" dirty="0" smtClean="0">
                <a:latin typeface="Times"/>
                <a:cs typeface="Times"/>
              </a:rPr>
              <a:t>, storing </a:t>
            </a:r>
            <a:r>
              <a:rPr lang="en-IN" sz="2600" dirty="0">
                <a:latin typeface="Times"/>
                <a:cs typeface="Times"/>
              </a:rPr>
              <a:t>the sensitive information in a secure database, </a:t>
            </a:r>
            <a:r>
              <a:rPr lang="en-IN" sz="2600" dirty="0" smtClean="0">
                <a:latin typeface="Times"/>
                <a:cs typeface="Times"/>
              </a:rPr>
              <a:t>using </a:t>
            </a:r>
            <a:r>
              <a:rPr lang="en-IN" sz="2600" dirty="0">
                <a:latin typeface="Times"/>
                <a:cs typeface="Times"/>
              </a:rPr>
              <a:t>an algorithm. </a:t>
            </a:r>
            <a:endParaRPr lang="en-IN" sz="2600" dirty="0" smtClean="0">
              <a:latin typeface="Times"/>
              <a:cs typeface="Times"/>
            </a:endParaRPr>
          </a:p>
          <a:p>
            <a:endParaRPr lang="en-IN" sz="1300" dirty="0" smtClean="0">
              <a:latin typeface="Times"/>
              <a:cs typeface="Times"/>
            </a:endParaRPr>
          </a:p>
          <a:p>
            <a:r>
              <a:rPr lang="en-IN" sz="2600" dirty="0" smtClean="0">
                <a:latin typeface="Times"/>
                <a:cs typeface="Times"/>
              </a:rPr>
              <a:t>Reversible token </a:t>
            </a:r>
            <a:r>
              <a:rPr lang="en-IN" sz="2600" dirty="0">
                <a:latin typeface="Times"/>
                <a:cs typeface="Times"/>
              </a:rPr>
              <a:t>is generally not stored in a vault.</a:t>
            </a:r>
          </a:p>
          <a:p>
            <a:endParaRPr lang="en-IN" sz="2400" dirty="0">
              <a:latin typeface="Times"/>
              <a:cs typeface="Times"/>
            </a:endParaRPr>
          </a:p>
          <a:p>
            <a:endParaRPr lang="en-US" dirty="0"/>
          </a:p>
        </p:txBody>
      </p:sp>
    </p:spTree>
    <p:extLst>
      <p:ext uri="{BB962C8B-B14F-4D97-AF65-F5344CB8AC3E}">
        <p14:creationId xmlns:p14="http://schemas.microsoft.com/office/powerpoint/2010/main" val="428470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r>
              <a:rPr lang="en-IN" sz="2600" dirty="0" smtClean="0">
                <a:latin typeface="Times"/>
                <a:cs typeface="Times"/>
              </a:rPr>
              <a:t>A </a:t>
            </a:r>
            <a:r>
              <a:rPr lang="en-IN" sz="2600" dirty="0">
                <a:latin typeface="Times"/>
                <a:cs typeface="Times"/>
              </a:rPr>
              <a:t>customer provides </a:t>
            </a:r>
            <a:r>
              <a:rPr lang="en-IN" sz="2600" dirty="0" smtClean="0">
                <a:latin typeface="Times"/>
                <a:cs typeface="Times"/>
              </a:rPr>
              <a:t>payment </a:t>
            </a:r>
            <a:r>
              <a:rPr lang="en-IN" sz="2600" dirty="0">
                <a:latin typeface="Times"/>
                <a:cs typeface="Times"/>
              </a:rPr>
              <a:t>details at a point-of-sale (</a:t>
            </a:r>
            <a:r>
              <a:rPr lang="en-IN" sz="2600" u="sng" dirty="0">
                <a:latin typeface="Times"/>
                <a:cs typeface="Times"/>
                <a:hlinkClick r:id="rId2"/>
              </a:rPr>
              <a:t>POS</a:t>
            </a:r>
            <a:r>
              <a:rPr lang="en-IN" sz="2600" dirty="0">
                <a:latin typeface="Times"/>
                <a:cs typeface="Times"/>
              </a:rPr>
              <a:t>) </a:t>
            </a:r>
            <a:r>
              <a:rPr lang="en-IN" sz="2600" dirty="0" smtClean="0">
                <a:latin typeface="Times"/>
                <a:cs typeface="Times"/>
              </a:rPr>
              <a:t>system.</a:t>
            </a:r>
          </a:p>
          <a:p>
            <a:endParaRPr lang="en-IN" sz="1300" dirty="0" smtClean="0">
              <a:latin typeface="Times"/>
              <a:cs typeface="Times"/>
            </a:endParaRPr>
          </a:p>
          <a:p>
            <a:r>
              <a:rPr lang="en-IN" sz="2600" dirty="0">
                <a:latin typeface="Times"/>
                <a:cs typeface="Times"/>
              </a:rPr>
              <a:t>The data, are substituted with a randomly generated token, </a:t>
            </a:r>
            <a:r>
              <a:rPr lang="en-IN" sz="2600" dirty="0" smtClean="0">
                <a:latin typeface="Times"/>
                <a:cs typeface="Times"/>
              </a:rPr>
              <a:t>by </a:t>
            </a:r>
            <a:r>
              <a:rPr lang="en-IN" sz="2600" dirty="0">
                <a:latin typeface="Times"/>
                <a:cs typeface="Times"/>
              </a:rPr>
              <a:t>the merchant's </a:t>
            </a:r>
            <a:r>
              <a:rPr lang="en-IN" sz="2600" dirty="0">
                <a:latin typeface="Times"/>
                <a:cs typeface="Times"/>
                <a:hlinkClick r:id="rId3"/>
              </a:rPr>
              <a:t>payment </a:t>
            </a:r>
            <a:r>
              <a:rPr lang="en-IN" sz="2600" dirty="0" smtClean="0">
                <a:latin typeface="Times"/>
                <a:cs typeface="Times"/>
                <a:hlinkClick r:id="rId3"/>
              </a:rPr>
              <a:t>gateway</a:t>
            </a:r>
            <a:r>
              <a:rPr lang="en-IN" sz="2600" dirty="0" smtClean="0">
                <a:latin typeface="Times"/>
                <a:cs typeface="Times"/>
              </a:rPr>
              <a:t> (MPG).</a:t>
            </a:r>
            <a:endParaRPr lang="en-IN" sz="2600" dirty="0">
              <a:latin typeface="Times"/>
              <a:cs typeface="Times"/>
            </a:endParaRPr>
          </a:p>
          <a:p>
            <a:endParaRPr lang="en-IN" sz="1300" dirty="0">
              <a:latin typeface="Times"/>
              <a:cs typeface="Times"/>
            </a:endParaRPr>
          </a:p>
          <a:p>
            <a:r>
              <a:rPr lang="en-IN" sz="2600" dirty="0">
                <a:latin typeface="Times"/>
                <a:cs typeface="Times"/>
              </a:rPr>
              <a:t>The tokenized information </a:t>
            </a:r>
            <a:r>
              <a:rPr lang="en-IN" sz="2600" dirty="0" smtClean="0">
                <a:latin typeface="Times"/>
                <a:cs typeface="Times"/>
              </a:rPr>
              <a:t>is encrypted </a:t>
            </a:r>
            <a:r>
              <a:rPr lang="en-IN" sz="2600" dirty="0">
                <a:latin typeface="Times"/>
                <a:cs typeface="Times"/>
              </a:rPr>
              <a:t>and sent to a payment processor</a:t>
            </a:r>
            <a:r>
              <a:rPr lang="en-IN" sz="2600" dirty="0" smtClean="0">
                <a:latin typeface="Times"/>
                <a:cs typeface="Times"/>
              </a:rPr>
              <a:t>.</a:t>
            </a:r>
          </a:p>
          <a:p>
            <a:endParaRPr lang="en-IN" sz="1300" dirty="0">
              <a:latin typeface="Times"/>
              <a:cs typeface="Times"/>
            </a:endParaRPr>
          </a:p>
          <a:p>
            <a:pPr lvl="0"/>
            <a:r>
              <a:rPr lang="en-IN" sz="2600" dirty="0">
                <a:latin typeface="Times"/>
                <a:cs typeface="Times"/>
              </a:rPr>
              <a:t>The </a:t>
            </a:r>
            <a:r>
              <a:rPr lang="en-IN" sz="2600" dirty="0" smtClean="0">
                <a:latin typeface="Times"/>
                <a:cs typeface="Times"/>
              </a:rPr>
              <a:t>payment </a:t>
            </a:r>
            <a:r>
              <a:rPr lang="en-IN" sz="2600" dirty="0">
                <a:latin typeface="Times"/>
                <a:cs typeface="Times"/>
              </a:rPr>
              <a:t>information is stored in a token vault in the </a:t>
            </a:r>
            <a:r>
              <a:rPr lang="en-IN" sz="2600" dirty="0" smtClean="0">
                <a:latin typeface="Times"/>
                <a:cs typeface="Times"/>
              </a:rPr>
              <a:t>MPG, </a:t>
            </a:r>
            <a:r>
              <a:rPr lang="en-IN" sz="2600" dirty="0">
                <a:latin typeface="Times"/>
                <a:cs typeface="Times"/>
              </a:rPr>
              <a:t>the only place where a token can be mapped to the information it represents</a:t>
            </a:r>
            <a:r>
              <a:rPr lang="en-IN" sz="2600" dirty="0" smtClean="0">
                <a:latin typeface="Times"/>
                <a:cs typeface="Times"/>
              </a:rPr>
              <a:t>.</a:t>
            </a:r>
          </a:p>
          <a:p>
            <a:pPr lvl="0"/>
            <a:endParaRPr lang="en-IN" sz="1300" dirty="0"/>
          </a:p>
          <a:p>
            <a:pPr lvl="0"/>
            <a:r>
              <a:rPr lang="en-IN" sz="2600" dirty="0">
                <a:latin typeface="Times"/>
                <a:cs typeface="Times"/>
              </a:rPr>
              <a:t>The tokenized information is encrypted again by the payment processor before being sent for final verification.</a:t>
            </a:r>
          </a:p>
          <a:p>
            <a:endParaRPr lang="en-IN" sz="2400" dirty="0">
              <a:latin typeface="Times"/>
              <a:cs typeface="Times"/>
            </a:endParaRPr>
          </a:p>
          <a:p>
            <a:endParaRPr lang="en-IN" sz="2400" dirty="0">
              <a:latin typeface="Times"/>
              <a:cs typeface="Times"/>
            </a:endParaRPr>
          </a:p>
          <a:p>
            <a:endParaRPr lang="en-US" dirty="0" smtClean="0"/>
          </a:p>
          <a:p>
            <a:endParaRPr lang="en-US" dirty="0"/>
          </a:p>
        </p:txBody>
      </p:sp>
    </p:spTree>
    <p:extLst>
      <p:ext uri="{BB962C8B-B14F-4D97-AF65-F5344CB8AC3E}">
        <p14:creationId xmlns:p14="http://schemas.microsoft.com/office/powerpoint/2010/main" val="117371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Tokenization </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r>
              <a:rPr lang="en-IN" sz="2400" dirty="0">
                <a:latin typeface="Times"/>
                <a:cs typeface="Times"/>
              </a:rPr>
              <a:t>Payment card industry (PCI) standards do not allow credit card numbers to be stored on a retailer's POS terminal or in its databases after a transaction. </a:t>
            </a:r>
            <a:endParaRPr lang="en-IN" sz="2400" dirty="0" smtClean="0">
              <a:latin typeface="Times"/>
              <a:cs typeface="Times"/>
            </a:endParaRPr>
          </a:p>
          <a:p>
            <a:endParaRPr lang="en-IN" sz="1300" dirty="0">
              <a:latin typeface="Times"/>
              <a:cs typeface="Times"/>
            </a:endParaRPr>
          </a:p>
          <a:p>
            <a:r>
              <a:rPr lang="en-IN" sz="2400" dirty="0">
                <a:latin typeface="Times"/>
                <a:cs typeface="Times"/>
              </a:rPr>
              <a:t>M</a:t>
            </a:r>
            <a:r>
              <a:rPr lang="en-IN" sz="2400" dirty="0" smtClean="0">
                <a:latin typeface="Times"/>
                <a:cs typeface="Times"/>
              </a:rPr>
              <a:t>erchants </a:t>
            </a:r>
            <a:r>
              <a:rPr lang="en-IN" sz="2400" dirty="0">
                <a:latin typeface="Times"/>
                <a:cs typeface="Times"/>
              </a:rPr>
              <a:t>must install expensive, end-</a:t>
            </a:r>
            <a:r>
              <a:rPr lang="en-IN" sz="2400" dirty="0" smtClean="0">
                <a:latin typeface="Times"/>
                <a:cs typeface="Times"/>
              </a:rPr>
              <a:t>to end</a:t>
            </a:r>
            <a:r>
              <a:rPr lang="en-IN" sz="2400" dirty="0">
                <a:latin typeface="Times"/>
                <a:cs typeface="Times"/>
              </a:rPr>
              <a:t> </a:t>
            </a:r>
            <a:r>
              <a:rPr lang="en-IN" sz="2400" dirty="0">
                <a:latin typeface="Times"/>
                <a:cs typeface="Times"/>
                <a:hlinkClick r:id="rId2"/>
              </a:rPr>
              <a:t>encryption</a:t>
            </a:r>
            <a:r>
              <a:rPr lang="en-IN" sz="2400" dirty="0">
                <a:latin typeface="Times"/>
                <a:cs typeface="Times"/>
              </a:rPr>
              <a:t> systems or outsource their payment processing to a service provider who provides a tokenization option. </a:t>
            </a:r>
          </a:p>
          <a:p>
            <a:endParaRPr lang="en-IN" sz="1300" dirty="0" smtClean="0">
              <a:latin typeface="Times"/>
              <a:cs typeface="Times"/>
            </a:endParaRPr>
          </a:p>
          <a:p>
            <a:r>
              <a:rPr lang="en-IN" sz="2600" dirty="0">
                <a:latin typeface="Times"/>
                <a:cs typeface="Times"/>
              </a:rPr>
              <a:t>In such a scenario, the service provider issues the merchant a driver for the POS system that converts credit card numbers into randomly generated values (tokens). </a:t>
            </a:r>
          </a:p>
          <a:p>
            <a:endParaRPr lang="en-IN" sz="1300" dirty="0">
              <a:latin typeface="Times"/>
              <a:cs typeface="Times"/>
            </a:endParaRPr>
          </a:p>
          <a:p>
            <a:r>
              <a:rPr lang="en-IN" sz="2600" dirty="0" smtClean="0">
                <a:latin typeface="Times"/>
                <a:cs typeface="Times"/>
              </a:rPr>
              <a:t>Tokenization </a:t>
            </a:r>
            <a:r>
              <a:rPr lang="en-IN" sz="2600" dirty="0">
                <a:latin typeface="Times"/>
                <a:cs typeface="Times"/>
              </a:rPr>
              <a:t>makes it more difficult for </a:t>
            </a:r>
            <a:r>
              <a:rPr lang="en-IN" sz="2600" dirty="0">
                <a:latin typeface="Times"/>
                <a:cs typeface="Times"/>
                <a:hlinkClick r:id="rId3"/>
              </a:rPr>
              <a:t>hackers</a:t>
            </a:r>
            <a:r>
              <a:rPr lang="en-IN" sz="2600" dirty="0">
                <a:latin typeface="Times"/>
                <a:cs typeface="Times"/>
              </a:rPr>
              <a:t> to gain access to cardholder data, as compared with older systems in which credit card numbers were stored in </a:t>
            </a:r>
            <a:r>
              <a:rPr lang="en-IN" sz="2600" dirty="0">
                <a:latin typeface="Times"/>
                <a:cs typeface="Times"/>
                <a:hlinkClick r:id="rId4"/>
              </a:rPr>
              <a:t>databases</a:t>
            </a:r>
            <a:r>
              <a:rPr lang="en-IN" sz="2600" dirty="0">
                <a:latin typeface="Times"/>
                <a:cs typeface="Times"/>
              </a:rPr>
              <a:t> and exchanged freely over </a:t>
            </a:r>
            <a:r>
              <a:rPr lang="en-IN" sz="2600" dirty="0">
                <a:latin typeface="Times"/>
                <a:cs typeface="Times"/>
                <a:hlinkClick r:id="rId5"/>
              </a:rPr>
              <a:t>networks</a:t>
            </a:r>
            <a:r>
              <a:rPr lang="en-IN" sz="2600" dirty="0" smtClean="0">
                <a:latin typeface="Times"/>
                <a:cs typeface="Times"/>
              </a:rPr>
              <a:t>.</a:t>
            </a: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136516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rPr>
              <a:t>Tokenization </a:t>
            </a:r>
            <a:r>
              <a:rPr lang="en-IN" dirty="0">
                <a:latin typeface="Times"/>
                <a:cs typeface="Times"/>
              </a:rPr>
              <a:t>and </a:t>
            </a:r>
            <a:r>
              <a:rPr lang="en-IN" dirty="0" smtClean="0">
                <a:latin typeface="Times"/>
                <a:cs typeface="Times"/>
              </a:rPr>
              <a:t>Encryption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Digital tokenization and encryption are two different cryptographic methods used for data security.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The </a:t>
            </a:r>
            <a:r>
              <a:rPr lang="en-IN" sz="2400" dirty="0">
                <a:latin typeface="Times"/>
                <a:cs typeface="Times"/>
              </a:rPr>
              <a:t>main difference between the two is that tokenization </a:t>
            </a:r>
            <a:r>
              <a:rPr lang="en-IN" sz="2400" i="1" dirty="0">
                <a:latin typeface="Times"/>
                <a:cs typeface="Times"/>
              </a:rPr>
              <a:t>does not </a:t>
            </a:r>
            <a:r>
              <a:rPr lang="en-IN" sz="2400" dirty="0">
                <a:latin typeface="Times"/>
                <a:cs typeface="Times"/>
              </a:rPr>
              <a:t>change the length or type of the data being protected, whereas encryption </a:t>
            </a:r>
            <a:r>
              <a:rPr lang="en-IN" sz="2400" i="1" dirty="0">
                <a:latin typeface="Times"/>
                <a:cs typeface="Times"/>
              </a:rPr>
              <a:t>does </a:t>
            </a:r>
            <a:r>
              <a:rPr lang="en-IN" sz="2400" dirty="0">
                <a:latin typeface="Times"/>
                <a:cs typeface="Times"/>
              </a:rPr>
              <a:t>change both length and data type.</a:t>
            </a:r>
          </a:p>
          <a:p>
            <a:endParaRPr lang="en-US" sz="1300" dirty="0" smtClean="0"/>
          </a:p>
          <a:p>
            <a:r>
              <a:rPr lang="en-IN" sz="2400" dirty="0" smtClean="0">
                <a:latin typeface="Times"/>
                <a:cs typeface="Times"/>
              </a:rPr>
              <a:t>Encryption </a:t>
            </a:r>
            <a:r>
              <a:rPr lang="en-IN" sz="2400" dirty="0">
                <a:latin typeface="Times"/>
                <a:cs typeface="Times"/>
              </a:rPr>
              <a:t>unreadable to anyone without a </a:t>
            </a:r>
            <a:r>
              <a:rPr lang="en-IN" sz="2400" dirty="0" smtClean="0">
                <a:latin typeface="Times"/>
                <a:cs typeface="Times"/>
              </a:rPr>
              <a:t>key, Tokenization </a:t>
            </a:r>
            <a:r>
              <a:rPr lang="en-IN" sz="2400" dirty="0">
                <a:latin typeface="Times"/>
                <a:cs typeface="Times"/>
              </a:rPr>
              <a:t>does not use a </a:t>
            </a:r>
            <a:r>
              <a:rPr lang="en-IN" sz="2400" dirty="0" smtClean="0">
                <a:latin typeface="Times"/>
                <a:cs typeface="Times"/>
              </a:rPr>
              <a:t>key– </a:t>
            </a:r>
            <a:r>
              <a:rPr lang="en-IN" sz="2400" dirty="0">
                <a:latin typeface="Times"/>
                <a:cs typeface="Times"/>
              </a:rPr>
              <a:t>it is not mathematically reversible with a decryption </a:t>
            </a:r>
            <a:r>
              <a:rPr lang="en-IN" sz="2400" dirty="0" smtClean="0">
                <a:latin typeface="Times"/>
                <a:cs typeface="Times"/>
              </a:rPr>
              <a:t>keywhile representing </a:t>
            </a:r>
            <a:r>
              <a:rPr lang="en-IN" sz="2400" dirty="0">
                <a:latin typeface="Times"/>
                <a:cs typeface="Times"/>
              </a:rPr>
              <a:t>secret data. </a:t>
            </a:r>
            <a:endParaRPr lang="en-IN" sz="2400" dirty="0" smtClean="0">
              <a:latin typeface="Times"/>
              <a:cs typeface="Times"/>
            </a:endParaRPr>
          </a:p>
          <a:p>
            <a:endParaRPr lang="en-IN" sz="1200" dirty="0">
              <a:latin typeface="Times"/>
              <a:cs typeface="Times"/>
            </a:endParaRPr>
          </a:p>
          <a:p>
            <a:r>
              <a:rPr lang="en-IN" sz="2400" dirty="0">
                <a:latin typeface="Times"/>
                <a:cs typeface="Times"/>
              </a:rPr>
              <a:t>Encryption </a:t>
            </a:r>
            <a:r>
              <a:rPr lang="en-IN" sz="2400" i="1" dirty="0">
                <a:latin typeface="Times"/>
                <a:cs typeface="Times"/>
              </a:rPr>
              <a:t>is </a:t>
            </a:r>
            <a:r>
              <a:rPr lang="en-IN" sz="2400" dirty="0">
                <a:latin typeface="Times"/>
                <a:cs typeface="Times"/>
              </a:rPr>
              <a:t>decryptable with a key. </a:t>
            </a:r>
            <a:endParaRPr lang="en-US" sz="2400" dirty="0">
              <a:latin typeface="Times"/>
              <a:cs typeface="Times"/>
            </a:endParaRPr>
          </a:p>
        </p:txBody>
      </p:sp>
    </p:spTree>
    <p:extLst>
      <p:ext uri="{BB962C8B-B14F-4D97-AF65-F5344CB8AC3E}">
        <p14:creationId xmlns:p14="http://schemas.microsoft.com/office/powerpoint/2010/main" val="812616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Tokenization </a:t>
            </a:r>
            <a:endParaRPr lang="en-US" dirty="0"/>
          </a:p>
        </p:txBody>
      </p:sp>
      <p:sp>
        <p:nvSpPr>
          <p:cNvPr id="3" name="Content Placeholder 2"/>
          <p:cNvSpPr>
            <a:spLocks noGrp="1"/>
          </p:cNvSpPr>
          <p:nvPr>
            <p:ph idx="1"/>
          </p:nvPr>
        </p:nvSpPr>
        <p:spPr/>
        <p:txBody>
          <a:bodyPr/>
          <a:lstStyle/>
          <a:p>
            <a:r>
              <a:rPr lang="en-IN" sz="2400" b="1" dirty="0">
                <a:latin typeface="Times"/>
                <a:cs typeface="Times"/>
              </a:rPr>
              <a:t>Tokenization</a:t>
            </a:r>
            <a:r>
              <a:rPr lang="en-IN" sz="2400" dirty="0">
                <a:latin typeface="Times"/>
                <a:cs typeface="Times"/>
              </a:rPr>
              <a:t> is essentially splitting a phrase, sentence, paragraph, or an entire text document into smaller units, such as individual words or terms.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Each </a:t>
            </a:r>
            <a:r>
              <a:rPr lang="en-IN" sz="2400" dirty="0">
                <a:latin typeface="Times"/>
                <a:cs typeface="Times"/>
              </a:rPr>
              <a:t>of these smaller units are called tokens.</a:t>
            </a:r>
          </a:p>
          <a:p>
            <a:endParaRPr lang="en-US" sz="1200" dirty="0" smtClean="0"/>
          </a:p>
          <a:p>
            <a:r>
              <a:rPr lang="en-IN" sz="2400" dirty="0">
                <a:latin typeface="Times"/>
                <a:cs typeface="Times"/>
              </a:rPr>
              <a:t>The tokenization helps in interpreting the meaning of the text by analyzing the sequence of the words</a:t>
            </a:r>
            <a:r>
              <a:rPr lang="en-IN" sz="2400" dirty="0" smtClean="0">
                <a:latin typeface="Times"/>
                <a:cs typeface="Times"/>
              </a:rPr>
              <a:t>.</a:t>
            </a:r>
          </a:p>
          <a:p>
            <a:endParaRPr lang="en-IN" sz="1200" dirty="0">
              <a:latin typeface="Times"/>
              <a:cs typeface="Times"/>
            </a:endParaRPr>
          </a:p>
          <a:p>
            <a:r>
              <a:rPr lang="en-IN" sz="2400" dirty="0">
                <a:latin typeface="Times"/>
                <a:cs typeface="Times"/>
              </a:rPr>
              <a:t>There are different methods and libraries available to perform tokenization. NLTK, Gensim, Keras are some of the libraries that can be used to accomplish the task.</a:t>
            </a:r>
          </a:p>
          <a:p>
            <a:endParaRPr lang="en-IN" sz="2400" dirty="0">
              <a:latin typeface="Times"/>
              <a:cs typeface="Times"/>
            </a:endParaRPr>
          </a:p>
          <a:p>
            <a:endParaRPr lang="en-US" dirty="0"/>
          </a:p>
        </p:txBody>
      </p:sp>
    </p:spTree>
    <p:extLst>
      <p:ext uri="{BB962C8B-B14F-4D97-AF65-F5344CB8AC3E}">
        <p14:creationId xmlns:p14="http://schemas.microsoft.com/office/powerpoint/2010/main" val="1831794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4429"/>
          </a:xfrm>
        </p:spPr>
        <p:txBody>
          <a:bodyPr>
            <a:normAutofit fontScale="90000"/>
          </a:bodyPr>
          <a:lstStyle/>
          <a:p>
            <a:r>
              <a:rPr lang="en-IN" dirty="0" smtClean="0"/>
              <a:t>Preprocessing</a:t>
            </a:r>
            <a:endParaRPr lang="en-US" dirty="0"/>
          </a:p>
        </p:txBody>
      </p:sp>
      <p:sp>
        <p:nvSpPr>
          <p:cNvPr id="3" name="Content Placeholder 2"/>
          <p:cNvSpPr>
            <a:spLocks noGrp="1"/>
          </p:cNvSpPr>
          <p:nvPr>
            <p:ph idx="1"/>
          </p:nvPr>
        </p:nvSpPr>
        <p:spPr>
          <a:xfrm>
            <a:off x="457200" y="1179286"/>
            <a:ext cx="8229600" cy="4946877"/>
          </a:xfrm>
        </p:spPr>
        <p:txBody>
          <a:bodyPr>
            <a:normAutofit fontScale="92500" lnSpcReduction="10000"/>
          </a:bodyPr>
          <a:lstStyle/>
          <a:p>
            <a:r>
              <a:rPr lang="en-IN" sz="2600" dirty="0">
                <a:latin typeface="Times"/>
                <a:cs typeface="Times"/>
              </a:rPr>
              <a:t>Stop words are those words in the text which does not add any meaning to the sentence and their removal will not affect the processing of text for the defined purpose. </a:t>
            </a:r>
            <a:endParaRPr lang="en-IN" sz="2600" dirty="0" smtClean="0">
              <a:latin typeface="Times"/>
              <a:cs typeface="Times"/>
            </a:endParaRPr>
          </a:p>
          <a:p>
            <a:endParaRPr lang="en-IN" sz="1400" dirty="0">
              <a:latin typeface="Times"/>
              <a:cs typeface="Times"/>
            </a:endParaRPr>
          </a:p>
          <a:p>
            <a:r>
              <a:rPr lang="en-IN" sz="2600" dirty="0" smtClean="0">
                <a:latin typeface="Times"/>
                <a:cs typeface="Times"/>
              </a:rPr>
              <a:t>They </a:t>
            </a:r>
            <a:r>
              <a:rPr lang="en-IN" sz="2600" dirty="0">
                <a:latin typeface="Times"/>
                <a:cs typeface="Times"/>
              </a:rPr>
              <a:t>are removed from the vocabulary to reduce noise and to reduce the dimension of the feature set</a:t>
            </a:r>
            <a:r>
              <a:rPr lang="en-IN" sz="2600" dirty="0" smtClean="0">
                <a:latin typeface="Times"/>
                <a:cs typeface="Times"/>
              </a:rPr>
              <a:t>.</a:t>
            </a:r>
          </a:p>
          <a:p>
            <a:endParaRPr lang="en-IN" sz="1300" dirty="0">
              <a:latin typeface="Times"/>
              <a:cs typeface="Times"/>
            </a:endParaRPr>
          </a:p>
          <a:p>
            <a:r>
              <a:rPr lang="en-IN" sz="2600" dirty="0" smtClean="0">
                <a:latin typeface="Times"/>
                <a:cs typeface="Times"/>
              </a:rPr>
              <a:t>There </a:t>
            </a:r>
            <a:r>
              <a:rPr lang="en-IN" sz="2600" dirty="0">
                <a:latin typeface="Times"/>
                <a:cs typeface="Times"/>
              </a:rPr>
              <a:t>are various tokenization techniques available which can be applicable based on the language and purpose of modeling</a:t>
            </a:r>
            <a:r>
              <a:rPr lang="en-IN" sz="2600" dirty="0" smtClean="0">
                <a:latin typeface="Times"/>
                <a:cs typeface="Times"/>
              </a:rPr>
              <a:t>.</a:t>
            </a:r>
          </a:p>
          <a:p>
            <a:endParaRPr lang="en-IN" sz="1200" dirty="0">
              <a:latin typeface="Times"/>
              <a:cs typeface="Times"/>
            </a:endParaRPr>
          </a:p>
          <a:p>
            <a:r>
              <a:rPr lang="en-IN" sz="2600" dirty="0">
                <a:latin typeface="Times"/>
                <a:cs typeface="Times"/>
              </a:rPr>
              <a:t>Given a sentence or paragraph it tokenizes into words by splitting the input whenever a white space in encountered. </a:t>
            </a:r>
            <a:endParaRPr lang="en-IN" sz="2600" dirty="0" smtClean="0">
              <a:latin typeface="Times"/>
              <a:cs typeface="Times"/>
            </a:endParaRPr>
          </a:p>
          <a:p>
            <a:endParaRPr lang="en-IN" sz="1200" dirty="0">
              <a:latin typeface="Times"/>
              <a:cs typeface="Times"/>
            </a:endParaRPr>
          </a:p>
          <a:p>
            <a:r>
              <a:rPr lang="en-IN" sz="2600" dirty="0" smtClean="0">
                <a:latin typeface="Times"/>
                <a:cs typeface="Times"/>
              </a:rPr>
              <a:t>This technique works </a:t>
            </a:r>
            <a:r>
              <a:rPr lang="en-IN" sz="2600" dirty="0">
                <a:latin typeface="Times"/>
                <a:cs typeface="Times"/>
              </a:rPr>
              <a:t>for languages in which the white space breaks apart the sentence into meaningful </a:t>
            </a:r>
            <a:r>
              <a:rPr lang="en-IN" sz="2600" dirty="0" smtClean="0">
                <a:latin typeface="Times"/>
                <a:cs typeface="Times"/>
              </a:rPr>
              <a:t>words, e.g. English.</a:t>
            </a: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smtClean="0"/>
          </a:p>
          <a:p>
            <a:endParaRPr lang="en-US" dirty="0"/>
          </a:p>
        </p:txBody>
      </p:sp>
    </p:spTree>
    <p:extLst>
      <p:ext uri="{BB962C8B-B14F-4D97-AF65-F5344CB8AC3E}">
        <p14:creationId xmlns:p14="http://schemas.microsoft.com/office/powerpoint/2010/main" val="1573979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Tokenization Technique</a:t>
            </a:r>
            <a:endParaRPr lang="en-US" dirty="0"/>
          </a:p>
        </p:txBody>
      </p:sp>
      <p:sp>
        <p:nvSpPr>
          <p:cNvPr id="3" name="Content Placeholder 2"/>
          <p:cNvSpPr>
            <a:spLocks noGrp="1"/>
          </p:cNvSpPr>
          <p:nvPr>
            <p:ph idx="1"/>
          </p:nvPr>
        </p:nvSpPr>
        <p:spPr>
          <a:xfrm>
            <a:off x="457200" y="1560286"/>
            <a:ext cx="8229600" cy="4565877"/>
          </a:xfrm>
        </p:spPr>
        <p:txBody>
          <a:bodyPr>
            <a:normAutofit fontScale="92500" lnSpcReduction="10000"/>
          </a:bodyPr>
          <a:lstStyle/>
          <a:p>
            <a:r>
              <a:rPr lang="en-IN" sz="2600" dirty="0">
                <a:latin typeface="Times"/>
                <a:cs typeface="Times"/>
              </a:rPr>
              <a:t>In </a:t>
            </a:r>
            <a:r>
              <a:rPr lang="en-IN" sz="2600" b="1" dirty="0">
                <a:latin typeface="Times"/>
                <a:cs typeface="Times"/>
              </a:rPr>
              <a:t>Rule Based </a:t>
            </a:r>
            <a:r>
              <a:rPr lang="en-IN" sz="2600" b="1" dirty="0" smtClean="0">
                <a:latin typeface="Times"/>
                <a:cs typeface="Times"/>
              </a:rPr>
              <a:t>Tokenization</a:t>
            </a:r>
            <a:r>
              <a:rPr lang="en-IN" sz="2600" dirty="0">
                <a:latin typeface="Times"/>
                <a:cs typeface="Times"/>
              </a:rPr>
              <a:t> </a:t>
            </a:r>
            <a:r>
              <a:rPr lang="en-IN" sz="2600" dirty="0" smtClean="0">
                <a:latin typeface="Times"/>
                <a:cs typeface="Times"/>
              </a:rPr>
              <a:t>a </a:t>
            </a:r>
            <a:r>
              <a:rPr lang="en-IN" sz="2600" dirty="0">
                <a:latin typeface="Times"/>
                <a:cs typeface="Times"/>
              </a:rPr>
              <a:t>set of rules are created for the specific </a:t>
            </a:r>
            <a:r>
              <a:rPr lang="en-IN" sz="2600" dirty="0" smtClean="0">
                <a:latin typeface="Times"/>
                <a:cs typeface="Times"/>
              </a:rPr>
              <a:t>problem</a:t>
            </a:r>
            <a:r>
              <a:rPr lang="en-IN" sz="2600" dirty="0">
                <a:latin typeface="Times"/>
                <a:cs typeface="Times"/>
              </a:rPr>
              <a:t> </a:t>
            </a:r>
            <a:r>
              <a:rPr lang="en-IN" sz="2600" dirty="0" smtClean="0">
                <a:latin typeface="Times"/>
                <a:cs typeface="Times"/>
              </a:rPr>
              <a:t>and </a:t>
            </a:r>
            <a:r>
              <a:rPr lang="en-IN" sz="2600" dirty="0">
                <a:latin typeface="Times"/>
                <a:cs typeface="Times"/>
              </a:rPr>
              <a:t>tokenization is done based on the rules such as grammar for particular language</a:t>
            </a:r>
            <a:r>
              <a:rPr lang="en-IN" sz="2600" dirty="0" smtClean="0">
                <a:latin typeface="Times"/>
                <a:cs typeface="Times"/>
              </a:rPr>
              <a:t>.</a:t>
            </a:r>
          </a:p>
          <a:p>
            <a:endParaRPr lang="en-IN" sz="1200" dirty="0">
              <a:latin typeface="Times"/>
              <a:cs typeface="Times"/>
            </a:endParaRPr>
          </a:p>
          <a:p>
            <a:r>
              <a:rPr lang="en-IN" sz="2600" dirty="0" smtClean="0">
                <a:latin typeface="Times"/>
                <a:cs typeface="Times"/>
              </a:rPr>
              <a:t>In  </a:t>
            </a:r>
            <a:r>
              <a:rPr lang="en-IN" sz="2600" b="1" dirty="0">
                <a:latin typeface="Times"/>
                <a:cs typeface="Times"/>
              </a:rPr>
              <a:t>Dictionary Based </a:t>
            </a:r>
            <a:r>
              <a:rPr lang="en-IN" sz="2600" b="1" dirty="0" smtClean="0">
                <a:latin typeface="Times"/>
                <a:cs typeface="Times"/>
              </a:rPr>
              <a:t>Tokenization</a:t>
            </a:r>
            <a:r>
              <a:rPr lang="en-IN" sz="2600" dirty="0" smtClean="0">
                <a:latin typeface="Times"/>
                <a:cs typeface="Times"/>
              </a:rPr>
              <a:t>, the </a:t>
            </a:r>
            <a:r>
              <a:rPr lang="en-IN" sz="2600" dirty="0">
                <a:latin typeface="Times"/>
                <a:cs typeface="Times"/>
              </a:rPr>
              <a:t>tokens are found based on the tokens already existing in the dictionary. </a:t>
            </a:r>
            <a:endParaRPr lang="en-IN" sz="2600" dirty="0" smtClean="0">
              <a:latin typeface="Times"/>
              <a:cs typeface="Times"/>
            </a:endParaRPr>
          </a:p>
          <a:p>
            <a:endParaRPr lang="en-IN" sz="1200" dirty="0">
              <a:latin typeface="Times"/>
              <a:cs typeface="Times"/>
            </a:endParaRPr>
          </a:p>
          <a:p>
            <a:r>
              <a:rPr lang="en-IN" sz="2600" b="1" dirty="0">
                <a:latin typeface="Times"/>
                <a:cs typeface="Times"/>
              </a:rPr>
              <a:t>Regular Expression </a:t>
            </a:r>
            <a:r>
              <a:rPr lang="en-IN" sz="2600" b="1" dirty="0" smtClean="0">
                <a:latin typeface="Times"/>
                <a:cs typeface="Times"/>
              </a:rPr>
              <a:t>Tokenizer</a:t>
            </a:r>
            <a:r>
              <a:rPr lang="en-IN" sz="2600" dirty="0">
                <a:latin typeface="Times"/>
                <a:cs typeface="Times"/>
              </a:rPr>
              <a:t> </a:t>
            </a:r>
            <a:r>
              <a:rPr lang="en-IN" sz="2600" dirty="0" smtClean="0">
                <a:latin typeface="Times"/>
                <a:cs typeface="Times"/>
              </a:rPr>
              <a:t>technique </a:t>
            </a:r>
            <a:r>
              <a:rPr lang="en-IN" sz="2600" dirty="0">
                <a:latin typeface="Times"/>
                <a:cs typeface="Times"/>
              </a:rPr>
              <a:t>uses regular expression to control the tokenization of text into tokens. </a:t>
            </a:r>
            <a:endParaRPr lang="en-IN" sz="2600" dirty="0" smtClean="0">
              <a:latin typeface="Times"/>
              <a:cs typeface="Times"/>
            </a:endParaRPr>
          </a:p>
          <a:p>
            <a:endParaRPr lang="en-IN" sz="1300" dirty="0">
              <a:latin typeface="Times"/>
              <a:cs typeface="Times"/>
            </a:endParaRPr>
          </a:p>
          <a:p>
            <a:r>
              <a:rPr lang="en-IN" sz="2600" dirty="0">
                <a:latin typeface="Times"/>
                <a:cs typeface="Times"/>
              </a:rPr>
              <a:t>In Subword Tokenization technique the most frequently used words are given unique ids and less frequent words are split into sub words and they best represent the meaning independently. </a:t>
            </a:r>
          </a:p>
          <a:p>
            <a:endParaRPr lang="en-IN" sz="2400" dirty="0">
              <a:latin typeface="Times"/>
              <a:cs typeface="Times"/>
            </a:endParaRPr>
          </a:p>
          <a:p>
            <a:endParaRPr lang="en-IN" sz="2400" dirty="0">
              <a:latin typeface="Times"/>
              <a:cs typeface="Times"/>
            </a:endParaRPr>
          </a:p>
          <a:p>
            <a:pPr marL="0" indent="0">
              <a:spcBef>
                <a:spcPts val="0"/>
              </a:spcBef>
            </a:pPr>
            <a:endParaRPr lang="en-IN" dirty="0"/>
          </a:p>
          <a:p>
            <a:pPr marL="0" indent="0">
              <a:spcBef>
                <a:spcPts val="0"/>
              </a:spcBef>
            </a:pPr>
            <a:endParaRPr lang="en-IN" dirty="0"/>
          </a:p>
          <a:p>
            <a:endParaRPr lang="en-US" dirty="0"/>
          </a:p>
        </p:txBody>
      </p:sp>
    </p:spTree>
    <p:extLst>
      <p:ext uri="{BB962C8B-B14F-4D97-AF65-F5344CB8AC3E}">
        <p14:creationId xmlns:p14="http://schemas.microsoft.com/office/powerpoint/2010/main" val="2940621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sz="2800" dirty="0">
                <a:latin typeface="Times"/>
                <a:cs typeface="Times"/>
              </a:rPr>
              <a:t>For example if the word </a:t>
            </a:r>
            <a:r>
              <a:rPr lang="en-IN" sz="2800" i="1" dirty="0">
                <a:latin typeface="Times"/>
                <a:cs typeface="Times"/>
              </a:rPr>
              <a:t>few</a:t>
            </a:r>
            <a:r>
              <a:rPr lang="en-IN" sz="2800" dirty="0">
                <a:latin typeface="Times"/>
                <a:cs typeface="Times"/>
              </a:rPr>
              <a:t> is appearing frequently in the text it will be assigned a unique id, where fewer and fewest which are rare words and are less frequent in the text will be split into sub words like few, er, and est. </a:t>
            </a:r>
          </a:p>
          <a:p>
            <a:endParaRPr lang="en-US" dirty="0"/>
          </a:p>
        </p:txBody>
      </p:sp>
    </p:spTree>
    <p:extLst>
      <p:ext uri="{BB962C8B-B14F-4D97-AF65-F5344CB8AC3E}">
        <p14:creationId xmlns:p14="http://schemas.microsoft.com/office/powerpoint/2010/main" val="9110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Breaking</a:t>
            </a:r>
            <a:endParaRPr lang="en-US" dirty="0"/>
          </a:p>
        </p:txBody>
      </p:sp>
      <p:sp>
        <p:nvSpPr>
          <p:cNvPr id="3" name="Content Placeholder 2"/>
          <p:cNvSpPr>
            <a:spLocks noGrp="1"/>
          </p:cNvSpPr>
          <p:nvPr>
            <p:ph idx="1"/>
          </p:nvPr>
        </p:nvSpPr>
        <p:spPr/>
        <p:txBody>
          <a:bodyPr>
            <a:normAutofit/>
          </a:bodyPr>
          <a:lstStyle/>
          <a:p>
            <a:r>
              <a:rPr lang="en-IN" sz="2400" dirty="0" smtClean="0">
                <a:latin typeface="Times"/>
                <a:cs typeface="Times"/>
              </a:rPr>
              <a:t>In NLP, texts are </a:t>
            </a:r>
            <a:r>
              <a:rPr lang="en-IN" sz="2400" dirty="0">
                <a:latin typeface="Times"/>
                <a:cs typeface="Times"/>
              </a:rPr>
              <a:t>divided into </a:t>
            </a:r>
            <a:r>
              <a:rPr lang="en-IN" sz="2400" dirty="0" smtClean="0">
                <a:latin typeface="Times"/>
                <a:cs typeface="Times"/>
              </a:rPr>
              <a:t>sentences.</a:t>
            </a:r>
          </a:p>
          <a:p>
            <a:endParaRPr lang="en-IN" sz="1200" dirty="0">
              <a:latin typeface="Times"/>
              <a:cs typeface="Times"/>
            </a:endParaRPr>
          </a:p>
          <a:p>
            <a:r>
              <a:rPr lang="en-IN" sz="2400" dirty="0" smtClean="0">
                <a:latin typeface="Times"/>
                <a:cs typeface="Times"/>
              </a:rPr>
              <a:t>However</a:t>
            </a:r>
            <a:r>
              <a:rPr lang="en-IN" sz="2400" dirty="0">
                <a:latin typeface="Times"/>
                <a:cs typeface="Times"/>
              </a:rPr>
              <a:t>, sentence boundary identification can be challenging due to the potential ambiguity of </a:t>
            </a:r>
            <a:r>
              <a:rPr lang="en-IN" sz="2400" dirty="0">
                <a:latin typeface="Times"/>
                <a:cs typeface="Times"/>
                <a:hlinkClick r:id="rId2" tooltip="Punctuation mark"/>
              </a:rPr>
              <a:t>punctuation marks</a:t>
            </a:r>
            <a:r>
              <a:rPr lang="en-IN" sz="2400" dirty="0" smtClean="0">
                <a:latin typeface="Times"/>
                <a:cs typeface="Times"/>
              </a:rPr>
              <a:t>.</a:t>
            </a:r>
          </a:p>
          <a:p>
            <a:endParaRPr lang="en-IN" sz="1200" dirty="0">
              <a:latin typeface="Times"/>
              <a:cs typeface="Times"/>
            </a:endParaRPr>
          </a:p>
          <a:p>
            <a:r>
              <a:rPr lang="en-IN" sz="2400" dirty="0">
                <a:latin typeface="Times"/>
                <a:cs typeface="Times"/>
              </a:rPr>
              <a:t>CoreNLP splits documents into sentences via a set of rules</a:t>
            </a:r>
            <a:r>
              <a:rPr lang="en-IN" sz="2400" dirty="0" smtClean="0">
                <a:latin typeface="Times"/>
                <a:cs typeface="Times"/>
              </a:rPr>
              <a:t>.</a:t>
            </a:r>
          </a:p>
          <a:p>
            <a:endParaRPr lang="en-IN" sz="1200" dirty="0">
              <a:latin typeface="Times"/>
              <a:cs typeface="Times"/>
            </a:endParaRPr>
          </a:p>
          <a:p>
            <a:r>
              <a:rPr lang="en-IN" sz="2400" dirty="0">
                <a:latin typeface="Times"/>
                <a:cs typeface="Times"/>
              </a:rPr>
              <a:t>A word is a token in a sentence, and a sentence is a token in a paragraph</a:t>
            </a:r>
            <a:r>
              <a:rPr lang="en-IN" sz="2400" dirty="0" smtClean="0">
                <a:latin typeface="Times"/>
                <a:cs typeface="Times"/>
              </a:rPr>
              <a:t>.</a:t>
            </a:r>
          </a:p>
          <a:p>
            <a:endParaRPr lang="en-IN" sz="1200" dirty="0">
              <a:latin typeface="Times"/>
              <a:cs typeface="Times"/>
            </a:endParaRPr>
          </a:p>
          <a:p>
            <a:r>
              <a:rPr lang="en-IN" sz="2400" dirty="0">
                <a:latin typeface="Times"/>
                <a:cs typeface="Times"/>
              </a:rPr>
              <a:t>The impact of </a:t>
            </a:r>
            <a:r>
              <a:rPr lang="en-IN" sz="2400" dirty="0" smtClean="0">
                <a:latin typeface="Times"/>
                <a:cs typeface="Times"/>
              </a:rPr>
              <a:t>textual </a:t>
            </a:r>
            <a:r>
              <a:rPr lang="en-IN" sz="2400" dirty="0">
                <a:latin typeface="Times"/>
                <a:cs typeface="Times"/>
              </a:rPr>
              <a:t>variation </a:t>
            </a:r>
            <a:r>
              <a:rPr lang="en-IN" sz="2400" dirty="0" smtClean="0">
                <a:latin typeface="Times"/>
                <a:cs typeface="Times"/>
              </a:rPr>
              <a:t>using off</a:t>
            </a:r>
            <a:r>
              <a:rPr lang="en-IN" sz="2400" dirty="0">
                <a:latin typeface="Times"/>
                <a:cs typeface="Times"/>
              </a:rPr>
              <a:t>-the-shelf technologies may perform poorly on </a:t>
            </a:r>
            <a:r>
              <a:rPr lang="en-IN" sz="2400" dirty="0" smtClean="0">
                <a:latin typeface="Times"/>
                <a:cs typeface="Times"/>
              </a:rPr>
              <a:t>text.</a:t>
            </a:r>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IN" sz="2400" dirty="0" smtClean="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2572389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Text analytics </a:t>
            </a:r>
            <a:endParaRPr lang="en-US" dirty="0"/>
          </a:p>
        </p:txBody>
      </p:sp>
      <p:sp>
        <p:nvSpPr>
          <p:cNvPr id="3" name="Content Placeholder 2"/>
          <p:cNvSpPr>
            <a:spLocks noGrp="1"/>
          </p:cNvSpPr>
          <p:nvPr>
            <p:ph idx="1"/>
          </p:nvPr>
        </p:nvSpPr>
        <p:spPr/>
        <p:txBody>
          <a:bodyPr>
            <a:normAutofit fontScale="85000" lnSpcReduction="20000"/>
          </a:bodyPr>
          <a:lstStyle/>
          <a:p>
            <a:r>
              <a:rPr lang="en-IN" sz="2800" dirty="0" smtClean="0">
                <a:latin typeface="Times"/>
                <a:cs typeface="Times"/>
              </a:rPr>
              <a:t>Text analytics </a:t>
            </a:r>
            <a:r>
              <a:rPr lang="en-IN" sz="2800" dirty="0" smtClean="0">
                <a:latin typeface="Times"/>
                <a:cs typeface="Times"/>
                <a:hlinkClick r:id="rId2"/>
              </a:rPr>
              <a:t>combines </a:t>
            </a:r>
            <a:r>
              <a:rPr lang="en-IN" sz="2800" dirty="0">
                <a:latin typeface="Times"/>
                <a:cs typeface="Times"/>
                <a:hlinkClick r:id="rId2"/>
              </a:rPr>
              <a:t>machine learning and natural language processing (NLP)</a:t>
            </a:r>
            <a:r>
              <a:rPr lang="en-IN" sz="2800" dirty="0">
                <a:latin typeface="Times"/>
                <a:cs typeface="Times"/>
              </a:rPr>
              <a:t> to draw meaning from unstructured text documents. </a:t>
            </a:r>
            <a:endParaRPr lang="en-IN" sz="2800" dirty="0" smtClean="0">
              <a:latin typeface="Times"/>
              <a:cs typeface="Times"/>
            </a:endParaRPr>
          </a:p>
          <a:p>
            <a:endParaRPr lang="en-IN" sz="1500" dirty="0">
              <a:latin typeface="Times"/>
              <a:cs typeface="Times"/>
            </a:endParaRPr>
          </a:p>
          <a:p>
            <a:r>
              <a:rPr lang="en-IN" sz="2800" dirty="0">
                <a:latin typeface="Times"/>
                <a:cs typeface="Times"/>
              </a:rPr>
              <a:t>There are 7 basic steps involved in preparing an unstructured text document for deeper analysis:</a:t>
            </a:r>
          </a:p>
          <a:p>
            <a:pPr lvl="0"/>
            <a:r>
              <a:rPr lang="en-IN" sz="2800" dirty="0">
                <a:latin typeface="Times"/>
                <a:cs typeface="Times"/>
              </a:rPr>
              <a:t>Language Identification</a:t>
            </a:r>
          </a:p>
          <a:p>
            <a:pPr lvl="0"/>
            <a:r>
              <a:rPr lang="en-IN" sz="2800" dirty="0">
                <a:latin typeface="Times"/>
                <a:cs typeface="Times"/>
              </a:rPr>
              <a:t>Tokenization</a:t>
            </a:r>
          </a:p>
          <a:p>
            <a:pPr lvl="0"/>
            <a:r>
              <a:rPr lang="en-IN" sz="2800" dirty="0">
                <a:latin typeface="Times"/>
                <a:cs typeface="Times"/>
              </a:rPr>
              <a:t>Sentence Breaking</a:t>
            </a:r>
          </a:p>
          <a:p>
            <a:pPr lvl="0"/>
            <a:r>
              <a:rPr lang="en-IN" sz="2800" dirty="0">
                <a:latin typeface="Times"/>
                <a:cs typeface="Times"/>
              </a:rPr>
              <a:t>Part of Speech Tagging</a:t>
            </a:r>
          </a:p>
          <a:p>
            <a:pPr lvl="0"/>
            <a:r>
              <a:rPr lang="en-IN" sz="2800" dirty="0">
                <a:latin typeface="Times"/>
                <a:cs typeface="Times"/>
              </a:rPr>
              <a:t>Chunking</a:t>
            </a:r>
          </a:p>
          <a:p>
            <a:pPr lvl="0"/>
            <a:r>
              <a:rPr lang="en-IN" sz="2800" dirty="0">
                <a:latin typeface="Times"/>
                <a:cs typeface="Times"/>
              </a:rPr>
              <a:t>Syntax Parsing</a:t>
            </a:r>
          </a:p>
          <a:p>
            <a:pPr lvl="0"/>
            <a:r>
              <a:rPr lang="en-IN" sz="2800" dirty="0">
                <a:latin typeface="Times"/>
                <a:cs typeface="Times"/>
              </a:rPr>
              <a:t>Sentence Chaining</a:t>
            </a:r>
          </a:p>
          <a:p>
            <a:endParaRPr lang="en-US" dirty="0"/>
          </a:p>
        </p:txBody>
      </p:sp>
    </p:spTree>
    <p:extLst>
      <p:ext uri="{BB962C8B-B14F-4D97-AF65-F5344CB8AC3E}">
        <p14:creationId xmlns:p14="http://schemas.microsoft.com/office/powerpoint/2010/main" val="3009461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 Breaking</a:t>
            </a:r>
          </a:p>
        </p:txBody>
      </p:sp>
      <p:sp>
        <p:nvSpPr>
          <p:cNvPr id="3" name="Content Placeholder 2"/>
          <p:cNvSpPr>
            <a:spLocks noGrp="1"/>
          </p:cNvSpPr>
          <p:nvPr>
            <p:ph idx="1"/>
          </p:nvPr>
        </p:nvSpPr>
        <p:spPr/>
        <p:txBody>
          <a:bodyPr>
            <a:normAutofit/>
          </a:bodyPr>
          <a:lstStyle/>
          <a:p>
            <a:r>
              <a:rPr lang="en-IN" sz="2400" dirty="0" smtClean="0">
                <a:latin typeface="Times"/>
                <a:cs typeface="Times"/>
              </a:rPr>
              <a:t>(</a:t>
            </a:r>
            <a:r>
              <a:rPr lang="en-IN" sz="2400" dirty="0">
                <a:latin typeface="Times"/>
                <a:cs typeface="Times"/>
              </a:rPr>
              <a:t>a) </a:t>
            </a:r>
            <a:r>
              <a:rPr lang="en-IN" sz="2400" dirty="0" smtClean="0">
                <a:latin typeface="Times"/>
                <a:cs typeface="Times"/>
              </a:rPr>
              <a:t>Rule</a:t>
            </a:r>
            <a:r>
              <a:rPr lang="en-IN" sz="2400" dirty="0">
                <a:latin typeface="Times"/>
                <a:cs typeface="Times"/>
              </a:rPr>
              <a:t>-</a:t>
            </a:r>
            <a:r>
              <a:rPr lang="en-IN" sz="2400" dirty="0" smtClean="0">
                <a:latin typeface="Times"/>
                <a:cs typeface="Times"/>
              </a:rPr>
              <a:t>based, </a:t>
            </a:r>
            <a:r>
              <a:rPr lang="en-IN" sz="2400" dirty="0">
                <a:latin typeface="Times"/>
                <a:cs typeface="Times"/>
              </a:rPr>
              <a:t>using hand-crafted heuristics and lists (of abbreviations, for example); (b) machine </a:t>
            </a:r>
            <a:r>
              <a:rPr lang="en-IN" sz="2400" dirty="0" smtClean="0">
                <a:latin typeface="Times"/>
                <a:cs typeface="Times"/>
              </a:rPr>
              <a:t>learning approaches in </a:t>
            </a:r>
            <a:r>
              <a:rPr lang="en-IN" sz="2400" dirty="0">
                <a:latin typeface="Times"/>
                <a:cs typeface="Times"/>
              </a:rPr>
              <a:t>a supervised setup, i.e. on text annotated with gold-</a:t>
            </a:r>
            <a:r>
              <a:rPr lang="en-IN" sz="2400" dirty="0" smtClean="0">
                <a:latin typeface="Times"/>
                <a:cs typeface="Times"/>
              </a:rPr>
              <a:t>standard boundaries</a:t>
            </a:r>
            <a:r>
              <a:rPr lang="en-IN" sz="2400" dirty="0">
                <a:latin typeface="Times"/>
                <a:cs typeface="Times"/>
              </a:rPr>
              <a:t>; and (c) unsupervised applications of machine learning, requiring only raw, unannotated corpora</a:t>
            </a:r>
            <a:r>
              <a:rPr lang="en-IN" sz="2400" dirty="0" smtClean="0">
                <a:latin typeface="Times"/>
                <a:cs typeface="Times"/>
              </a:rPr>
              <a:t>.</a:t>
            </a:r>
          </a:p>
          <a:p>
            <a:endParaRPr lang="en-IN" sz="1200" dirty="0">
              <a:latin typeface="Times"/>
              <a:cs typeface="Times"/>
            </a:endParaRPr>
          </a:p>
          <a:p>
            <a:r>
              <a:rPr lang="en-IN" sz="2400" dirty="0" smtClean="0">
                <a:latin typeface="Times"/>
                <a:cs typeface="Times"/>
              </a:rPr>
              <a:t>Investigating </a:t>
            </a:r>
            <a:r>
              <a:rPr lang="en-IN" sz="2400" dirty="0">
                <a:latin typeface="Times"/>
                <a:cs typeface="Times"/>
              </a:rPr>
              <a:t>the use of decision tree classifiers in determining whether instances of full stops </a:t>
            </a:r>
            <a:r>
              <a:rPr lang="en-IN" sz="2400" dirty="0" smtClean="0">
                <a:latin typeface="Times"/>
                <a:cs typeface="Times"/>
              </a:rPr>
              <a:t>mark </a:t>
            </a:r>
            <a:r>
              <a:rPr lang="en-IN" sz="2400" dirty="0">
                <a:latin typeface="Times"/>
                <a:cs typeface="Times"/>
              </a:rPr>
              <a:t>sentence boundaries</a:t>
            </a:r>
            <a:r>
              <a:rPr lang="en-IN" sz="2400" dirty="0" smtClean="0">
                <a:latin typeface="Times"/>
                <a:cs typeface="Times"/>
              </a:rPr>
              <a:t>.</a:t>
            </a:r>
          </a:p>
          <a:p>
            <a:endParaRPr lang="en-IN" sz="1200" dirty="0">
              <a:latin typeface="Times"/>
              <a:cs typeface="Times"/>
            </a:endParaRPr>
          </a:p>
          <a:p>
            <a:r>
              <a:rPr lang="en-IN" sz="2400" dirty="0" smtClean="0">
                <a:latin typeface="Times"/>
                <a:cs typeface="Times"/>
              </a:rPr>
              <a:t>Segmentation </a:t>
            </a:r>
            <a:r>
              <a:rPr lang="en-IN" sz="2400" dirty="0">
                <a:latin typeface="Times"/>
                <a:cs typeface="Times"/>
              </a:rPr>
              <a:t>as a disambiguation task, wherein every token containing ‘!’, ‘.’ or ‘?’ is a potential sentence </a:t>
            </a:r>
            <a:r>
              <a:rPr lang="en-IN" sz="2400" dirty="0" smtClean="0">
                <a:latin typeface="Times"/>
                <a:cs typeface="Times"/>
              </a:rPr>
              <a:t>boundary.</a:t>
            </a:r>
            <a:endParaRPr lang="en-IN" sz="2400" dirty="0">
              <a:latin typeface="Times"/>
              <a:cs typeface="Times"/>
            </a:endParaRPr>
          </a:p>
          <a:p>
            <a:endParaRPr lang="en-IN" sz="2400" dirty="0">
              <a:latin typeface="Times"/>
              <a:cs typeface="Times"/>
            </a:endParaRPr>
          </a:p>
          <a:p>
            <a:endParaRPr lang="en-IN" sz="2400" dirty="0" smtClean="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272896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Part-of-Speech (PoS) tagging</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a:latin typeface="Times"/>
                <a:cs typeface="Times"/>
              </a:rPr>
              <a:t>Tagging is a kind of classification that may be defined as the automatic assignment of description to the tokens.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Here </a:t>
            </a:r>
            <a:r>
              <a:rPr lang="en-IN" sz="2400" dirty="0">
                <a:latin typeface="Times"/>
                <a:cs typeface="Times"/>
              </a:rPr>
              <a:t>the descriptor is called tag, which may represent one of the part-of-speech, semantic </a:t>
            </a:r>
            <a:r>
              <a:rPr lang="en-IN" sz="2400" dirty="0" smtClean="0">
                <a:latin typeface="Times"/>
                <a:cs typeface="Times"/>
              </a:rPr>
              <a:t>information.</a:t>
            </a:r>
          </a:p>
          <a:p>
            <a:endParaRPr lang="en-IN" sz="1200" dirty="0">
              <a:latin typeface="Times"/>
              <a:cs typeface="Times"/>
            </a:endParaRPr>
          </a:p>
          <a:p>
            <a:r>
              <a:rPr lang="en-IN" sz="2400" dirty="0">
                <a:latin typeface="Times"/>
                <a:cs typeface="Times"/>
              </a:rPr>
              <a:t>Part-of-Speech (PoS) </a:t>
            </a:r>
            <a:r>
              <a:rPr lang="en-IN" sz="2400" dirty="0" smtClean="0">
                <a:latin typeface="Times"/>
                <a:cs typeface="Times"/>
              </a:rPr>
              <a:t>tagging, may </a:t>
            </a:r>
            <a:r>
              <a:rPr lang="en-IN" sz="2400" dirty="0">
                <a:latin typeface="Times"/>
                <a:cs typeface="Times"/>
              </a:rPr>
              <a:t>be defined as the process of assigning one of the parts of speech to the given word. </a:t>
            </a:r>
            <a:endParaRPr lang="en-IN" sz="2400" dirty="0" smtClean="0">
              <a:latin typeface="Times"/>
              <a:cs typeface="Times"/>
            </a:endParaRPr>
          </a:p>
          <a:p>
            <a:endParaRPr lang="en-IN" sz="1300" dirty="0">
              <a:latin typeface="Times"/>
              <a:cs typeface="Times"/>
            </a:endParaRPr>
          </a:p>
          <a:p>
            <a:r>
              <a:rPr lang="en-IN" sz="2400" dirty="0" smtClean="0">
                <a:latin typeface="Times"/>
                <a:cs typeface="Times"/>
              </a:rPr>
              <a:t>In </a:t>
            </a:r>
            <a:r>
              <a:rPr lang="en-IN" sz="2400" dirty="0">
                <a:latin typeface="Times"/>
                <a:cs typeface="Times"/>
              </a:rPr>
              <a:t>simple words, we can say that POS tagging is a task of labelling each word in a sentence with its appropriate part of </a:t>
            </a:r>
            <a:r>
              <a:rPr lang="en-IN" sz="2400" dirty="0" smtClean="0">
                <a:latin typeface="Times"/>
                <a:cs typeface="Times"/>
              </a:rPr>
              <a:t>speech, </a:t>
            </a:r>
            <a:r>
              <a:rPr lang="en-IN" sz="2400" dirty="0">
                <a:latin typeface="Times"/>
                <a:cs typeface="Times"/>
              </a:rPr>
              <a:t>based on its relationship with adjacent and related words in a phrase, sentence, or paragraph. </a:t>
            </a:r>
          </a:p>
          <a:p>
            <a:endParaRPr lang="en-US" dirty="0"/>
          </a:p>
        </p:txBody>
      </p:sp>
    </p:spTree>
    <p:extLst>
      <p:ext uri="{BB962C8B-B14F-4D97-AF65-F5344CB8AC3E}">
        <p14:creationId xmlns:p14="http://schemas.microsoft.com/office/powerpoint/2010/main" val="50105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rPr>
              <a:t>Part</a:t>
            </a:r>
            <a:r>
              <a:rPr lang="en-IN" dirty="0">
                <a:latin typeface="Times"/>
                <a:cs typeface="Times"/>
              </a:rPr>
              <a:t>-of-speech tagging</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endParaRPr lang="en-IN" sz="1200" dirty="0">
              <a:latin typeface="Times"/>
              <a:cs typeface="Times"/>
            </a:endParaRPr>
          </a:p>
          <a:p>
            <a:r>
              <a:rPr lang="en-IN" sz="2600" dirty="0">
                <a:latin typeface="Times"/>
                <a:cs typeface="Times"/>
              </a:rPr>
              <a:t>Identifying part of speech tags is difficult because POS tagging is not </a:t>
            </a:r>
            <a:r>
              <a:rPr lang="en-IN" sz="2600" dirty="0" smtClean="0">
                <a:latin typeface="Times"/>
                <a:cs typeface="Times"/>
              </a:rPr>
              <a:t>generic</a:t>
            </a:r>
            <a:r>
              <a:rPr lang="en-IN" sz="2600" dirty="0">
                <a:latin typeface="Times"/>
                <a:cs typeface="Times"/>
              </a:rPr>
              <a:t>. </a:t>
            </a:r>
            <a:endParaRPr lang="en-IN" sz="2600" dirty="0" smtClean="0">
              <a:latin typeface="Times"/>
              <a:cs typeface="Times"/>
            </a:endParaRPr>
          </a:p>
          <a:p>
            <a:endParaRPr lang="en-IN" sz="1300" dirty="0">
              <a:latin typeface="Times"/>
              <a:cs typeface="Times"/>
            </a:endParaRPr>
          </a:p>
          <a:p>
            <a:r>
              <a:rPr lang="en-IN" sz="2600" dirty="0" smtClean="0">
                <a:latin typeface="Times"/>
                <a:cs typeface="Times"/>
              </a:rPr>
              <a:t>It </a:t>
            </a:r>
            <a:r>
              <a:rPr lang="en-IN" sz="2600" dirty="0">
                <a:latin typeface="Times"/>
                <a:cs typeface="Times"/>
              </a:rPr>
              <a:t>is quite possible for a single word to have a different part of speech tag in different sentences based on different contexts. </a:t>
            </a:r>
          </a:p>
          <a:p>
            <a:endParaRPr lang="en-IN" sz="1300" dirty="0">
              <a:latin typeface="Times"/>
              <a:cs typeface="Times"/>
            </a:endParaRPr>
          </a:p>
          <a:p>
            <a:endParaRPr lang="en-US" dirty="0"/>
          </a:p>
        </p:txBody>
      </p:sp>
    </p:spTree>
    <p:extLst>
      <p:ext uri="{BB962C8B-B14F-4D97-AF65-F5344CB8AC3E}">
        <p14:creationId xmlns:p14="http://schemas.microsoft.com/office/powerpoint/2010/main" val="3629619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Chunking</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a:latin typeface="Times"/>
                <a:cs typeface="Times"/>
              </a:rPr>
              <a:t>Chunking is a process of extracting phrases from unstructured text, </a:t>
            </a:r>
            <a:r>
              <a:rPr lang="en-IN" sz="2400" dirty="0" smtClean="0">
                <a:latin typeface="Times"/>
                <a:cs typeface="Times"/>
              </a:rPr>
              <a:t>by analyzing </a:t>
            </a:r>
            <a:r>
              <a:rPr lang="en-IN" sz="2400" dirty="0">
                <a:latin typeface="Times"/>
                <a:cs typeface="Times"/>
              </a:rPr>
              <a:t>a sentence to identify the </a:t>
            </a:r>
            <a:r>
              <a:rPr lang="en-IN" sz="2400" dirty="0" smtClean="0">
                <a:latin typeface="Times"/>
                <a:cs typeface="Times"/>
              </a:rPr>
              <a:t>constituents (</a:t>
            </a:r>
            <a:r>
              <a:rPr lang="en-IN" sz="2400" dirty="0">
                <a:latin typeface="Times"/>
                <a:cs typeface="Times"/>
              </a:rPr>
              <a:t>Noun Groups, Verbs, verb groups, etc.) </a:t>
            </a:r>
            <a:endParaRPr lang="en-IN" sz="2400" dirty="0" smtClean="0">
              <a:latin typeface="Times"/>
              <a:cs typeface="Times"/>
            </a:endParaRPr>
          </a:p>
          <a:p>
            <a:pPr marL="0" indent="0">
              <a:buNone/>
            </a:pPr>
            <a:endParaRPr lang="en-IN" sz="1200" dirty="0">
              <a:latin typeface="Times"/>
              <a:cs typeface="Times"/>
            </a:endParaRPr>
          </a:p>
          <a:p>
            <a:r>
              <a:rPr lang="en-IN" sz="2400" dirty="0">
                <a:latin typeface="Times"/>
                <a:cs typeface="Times"/>
              </a:rPr>
              <a:t>It works on top of POS </a:t>
            </a:r>
            <a:r>
              <a:rPr lang="en-IN" sz="2400" dirty="0" smtClean="0">
                <a:latin typeface="Times"/>
                <a:cs typeface="Times"/>
              </a:rPr>
              <a:t>tagging, considered as </a:t>
            </a:r>
            <a:r>
              <a:rPr lang="en-IN" sz="2400" dirty="0">
                <a:latin typeface="Times"/>
                <a:cs typeface="Times"/>
              </a:rPr>
              <a:t>input and provides chunks as output</a:t>
            </a:r>
            <a:r>
              <a:rPr lang="en-IN" sz="2400" dirty="0" smtClean="0">
                <a:latin typeface="Times"/>
                <a:cs typeface="Times"/>
              </a:rPr>
              <a:t>.</a:t>
            </a:r>
          </a:p>
          <a:p>
            <a:endParaRPr lang="en-IN" sz="1200" dirty="0">
              <a:latin typeface="Times"/>
              <a:cs typeface="Times"/>
            </a:endParaRPr>
          </a:p>
          <a:p>
            <a:r>
              <a:rPr lang="en-IN" sz="2400" i="1" dirty="0">
                <a:latin typeface="Times"/>
                <a:cs typeface="Times"/>
              </a:rPr>
              <a:t>Chunking means grouping of words/tokens into </a:t>
            </a:r>
            <a:r>
              <a:rPr lang="en-IN" sz="2400" i="1" dirty="0" smtClean="0">
                <a:latin typeface="Times"/>
                <a:cs typeface="Times"/>
              </a:rPr>
              <a:t>chunks</a:t>
            </a:r>
          </a:p>
          <a:p>
            <a:endParaRPr lang="en-IN" sz="1300" dirty="0">
              <a:latin typeface="Times"/>
              <a:cs typeface="Times"/>
            </a:endParaRPr>
          </a:p>
          <a:p>
            <a:r>
              <a:rPr lang="en-IN" sz="2400" i="1" dirty="0">
                <a:latin typeface="Times"/>
                <a:cs typeface="Times"/>
              </a:rPr>
              <a:t>Chunking is very important when you want to extract information from text such as locations, person names. (entity extraction)</a:t>
            </a:r>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3964416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a:cs typeface="Times"/>
              </a:rPr>
              <a:t>Parsing </a:t>
            </a:r>
            <a:r>
              <a:rPr lang="en-IN" dirty="0">
                <a:latin typeface="Times"/>
                <a:cs typeface="Times"/>
              </a:rPr>
              <a:t>[SEMANTIC RECOGNITION]</a:t>
            </a:r>
            <a:br>
              <a:rPr lang="en-IN" dirty="0">
                <a:latin typeface="Times"/>
                <a:cs typeface="Times"/>
              </a:rPr>
            </a:br>
            <a:endParaRPr lang="en-US" dirty="0">
              <a:latin typeface="Times"/>
              <a:cs typeface="Times"/>
            </a:endParaRPr>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IN" sz="2800" dirty="0" smtClean="0">
                <a:latin typeface="Times"/>
                <a:cs typeface="Times"/>
              </a:rPr>
              <a:t>The </a:t>
            </a:r>
            <a:r>
              <a:rPr lang="en-IN" sz="2800" dirty="0">
                <a:latin typeface="Times"/>
                <a:cs typeface="Times"/>
              </a:rPr>
              <a:t>purpose of Syntactic analysis or parsing or syntax analysis </a:t>
            </a:r>
            <a:r>
              <a:rPr lang="en-IN" sz="2800" dirty="0" smtClean="0">
                <a:latin typeface="Times"/>
                <a:cs typeface="Times"/>
              </a:rPr>
              <a:t>is </a:t>
            </a:r>
            <a:r>
              <a:rPr lang="en-IN" sz="2800" dirty="0">
                <a:latin typeface="Times"/>
                <a:cs typeface="Times"/>
              </a:rPr>
              <a:t>to draw </a:t>
            </a:r>
            <a:r>
              <a:rPr lang="en-IN" sz="2800" dirty="0" smtClean="0">
                <a:latin typeface="Times"/>
                <a:cs typeface="Times"/>
              </a:rPr>
              <a:t>dictionary </a:t>
            </a:r>
            <a:r>
              <a:rPr lang="en-IN" sz="2800" dirty="0">
                <a:latin typeface="Times"/>
                <a:cs typeface="Times"/>
              </a:rPr>
              <a:t>meaning from the text. </a:t>
            </a:r>
            <a:endParaRPr lang="en-IN" sz="2800" dirty="0" smtClean="0">
              <a:latin typeface="Times"/>
              <a:cs typeface="Times"/>
            </a:endParaRPr>
          </a:p>
          <a:p>
            <a:endParaRPr lang="en-IN" sz="1400" dirty="0">
              <a:latin typeface="Times"/>
              <a:cs typeface="Times"/>
            </a:endParaRPr>
          </a:p>
          <a:p>
            <a:r>
              <a:rPr lang="en-IN" sz="2800" dirty="0" smtClean="0">
                <a:latin typeface="Times"/>
                <a:cs typeface="Times"/>
              </a:rPr>
              <a:t>Syntax </a:t>
            </a:r>
            <a:r>
              <a:rPr lang="en-IN" sz="2800" dirty="0">
                <a:latin typeface="Times"/>
                <a:cs typeface="Times"/>
              </a:rPr>
              <a:t>analysis checks the text for meaningfulness comparing to the rules of formal grammar. </a:t>
            </a:r>
            <a:endParaRPr lang="en-IN" sz="2800" dirty="0" smtClean="0">
              <a:latin typeface="Times"/>
              <a:cs typeface="Times"/>
            </a:endParaRPr>
          </a:p>
          <a:p>
            <a:endParaRPr lang="en-IN" sz="1500" dirty="0">
              <a:latin typeface="Times"/>
              <a:cs typeface="Times"/>
            </a:endParaRPr>
          </a:p>
          <a:p>
            <a:r>
              <a:rPr lang="en-IN" sz="2800" dirty="0" smtClean="0">
                <a:latin typeface="Times"/>
                <a:cs typeface="Times"/>
              </a:rPr>
              <a:t>For </a:t>
            </a:r>
            <a:r>
              <a:rPr lang="en-IN" sz="2800" dirty="0">
                <a:latin typeface="Times"/>
                <a:cs typeface="Times"/>
              </a:rPr>
              <a:t>example, the sentence like “hot ice-cream” would be rejected by semantic analyzer</a:t>
            </a:r>
            <a:r>
              <a:rPr lang="en-IN" sz="2800" dirty="0" smtClean="0">
                <a:latin typeface="Times"/>
                <a:cs typeface="Times"/>
              </a:rPr>
              <a:t>.</a:t>
            </a:r>
          </a:p>
          <a:p>
            <a:endParaRPr lang="en-IN" sz="1300" dirty="0">
              <a:latin typeface="Times"/>
              <a:cs typeface="Times"/>
            </a:endParaRPr>
          </a:p>
          <a:p>
            <a:r>
              <a:rPr lang="en-IN" sz="2800" dirty="0" smtClean="0">
                <a:latin typeface="Times"/>
                <a:cs typeface="Times"/>
              </a:rPr>
              <a:t>Syntactic </a:t>
            </a:r>
            <a:r>
              <a:rPr lang="en-IN" sz="2800" dirty="0">
                <a:latin typeface="Times"/>
                <a:cs typeface="Times"/>
              </a:rPr>
              <a:t>analysis or parsing may be defined as the process of analyzing the strings of symbols in natural language conforming to the rules of formal grammar. </a:t>
            </a:r>
            <a:endParaRPr lang="en-IN" sz="2800" dirty="0" smtClean="0">
              <a:latin typeface="Times"/>
              <a:cs typeface="Times"/>
            </a:endParaRPr>
          </a:p>
          <a:p>
            <a:endParaRPr lang="en-IN" sz="1500" dirty="0" smtClean="0">
              <a:latin typeface="Times"/>
              <a:cs typeface="Times"/>
            </a:endParaRPr>
          </a:p>
          <a:p>
            <a:r>
              <a:rPr lang="en-IN" sz="2800" dirty="0" smtClean="0">
                <a:latin typeface="Times"/>
                <a:cs typeface="Times"/>
              </a:rPr>
              <a:t>Taking </a:t>
            </a:r>
            <a:r>
              <a:rPr lang="en-IN" sz="2800" dirty="0">
                <a:latin typeface="Times"/>
                <a:cs typeface="Times"/>
              </a:rPr>
              <a:t>input data (text) and giving structural representation of the input after checking for correct syntax as per formal grammar. </a:t>
            </a:r>
          </a:p>
          <a:p>
            <a:endParaRPr lang="en-US" dirty="0"/>
          </a:p>
        </p:txBody>
      </p:sp>
    </p:spTree>
    <p:extLst>
      <p:ext uri="{BB962C8B-B14F-4D97-AF65-F5344CB8AC3E}">
        <p14:creationId xmlns:p14="http://schemas.microsoft.com/office/powerpoint/2010/main" val="191983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rPr>
              <a:t>Sentence Chaining</a:t>
            </a:r>
            <a:endParaRPr lang="en-US" dirty="0"/>
          </a:p>
        </p:txBody>
      </p:sp>
      <p:sp>
        <p:nvSpPr>
          <p:cNvPr id="3" name="Content Placeholder 2"/>
          <p:cNvSpPr>
            <a:spLocks noGrp="1"/>
          </p:cNvSpPr>
          <p:nvPr>
            <p:ph idx="1"/>
          </p:nvPr>
        </p:nvSpPr>
        <p:spPr/>
        <p:txBody>
          <a:bodyPr/>
          <a:lstStyle/>
          <a:p>
            <a:r>
              <a:rPr lang="en-IN" sz="2400" dirty="0">
                <a:latin typeface="Times"/>
                <a:cs typeface="Times"/>
              </a:rPr>
              <a:t>The final step in preparing unstructured text for deeper analysis is </a:t>
            </a:r>
            <a:r>
              <a:rPr lang="en-IN" sz="2400" b="1" dirty="0">
                <a:latin typeface="Times"/>
                <a:cs typeface="Times"/>
              </a:rPr>
              <a:t>sentence </a:t>
            </a:r>
            <a:r>
              <a:rPr lang="en-IN" sz="2400" b="1" dirty="0" smtClean="0">
                <a:latin typeface="Times"/>
                <a:cs typeface="Times"/>
              </a:rPr>
              <a:t>chaining</a:t>
            </a:r>
            <a:r>
              <a:rPr lang="en-IN" sz="2400" dirty="0" smtClean="0">
                <a:latin typeface="Times"/>
                <a:cs typeface="Times"/>
              </a:rPr>
              <a:t>.</a:t>
            </a:r>
          </a:p>
          <a:p>
            <a:endParaRPr lang="en-IN" sz="1200" dirty="0">
              <a:latin typeface="Times"/>
              <a:cs typeface="Times"/>
            </a:endParaRPr>
          </a:p>
          <a:p>
            <a:r>
              <a:rPr lang="en-IN" sz="2400" dirty="0" smtClean="0">
                <a:latin typeface="Times"/>
                <a:cs typeface="Times"/>
              </a:rPr>
              <a:t>Individual </a:t>
            </a:r>
            <a:r>
              <a:rPr lang="en-IN" sz="2400" dirty="0">
                <a:latin typeface="Times"/>
                <a:cs typeface="Times"/>
              </a:rPr>
              <a:t>sentences are linked using each sentence’s strength of association to an overall </a:t>
            </a:r>
            <a:r>
              <a:rPr lang="en-IN" sz="2400" dirty="0">
                <a:latin typeface="Times"/>
                <a:cs typeface="Times"/>
                <a:hlinkClick r:id="rId2"/>
              </a:rPr>
              <a:t>topic</a:t>
            </a:r>
            <a:r>
              <a:rPr lang="en-IN" sz="2400" dirty="0" smtClean="0">
                <a:latin typeface="Times"/>
                <a:cs typeface="Times"/>
              </a:rPr>
              <a:t>.</a:t>
            </a:r>
          </a:p>
          <a:p>
            <a:endParaRPr lang="en-IN" sz="1200" dirty="0">
              <a:latin typeface="Times"/>
              <a:cs typeface="Times"/>
            </a:endParaRPr>
          </a:p>
          <a:p>
            <a:r>
              <a:rPr lang="en-IN" sz="2400" b="1" i="1" dirty="0">
                <a:latin typeface="Times"/>
                <a:cs typeface="Times"/>
              </a:rPr>
              <a:t>E.g</a:t>
            </a:r>
            <a:r>
              <a:rPr lang="en-IN" sz="2400" dirty="0">
                <a:latin typeface="Times"/>
                <a:cs typeface="Times"/>
              </a:rPr>
              <a:t> In the sentence, “Smartphone is charging”, the words “Smartphone” and “charging” do not have a direct relationship. But “Smart[phone” has a relationship with the verb “is” and so does “charging”</a:t>
            </a:r>
          </a:p>
          <a:p>
            <a:endParaRPr lang="en-IN" sz="2400" dirty="0">
              <a:latin typeface="Times"/>
              <a:cs typeface="Times"/>
            </a:endParaRPr>
          </a:p>
          <a:p>
            <a:endParaRPr lang="en-IN" sz="2400" dirty="0" smtClean="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3846287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Named entity recognition (NER)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Named entity recognition (NER) — sometimes referred to as entity chunking, extraction, or identification — is the task of identifying and categorizing key information (entities) in text. </a:t>
            </a:r>
            <a:endParaRPr lang="en-IN" sz="2400" dirty="0" smtClean="0">
              <a:latin typeface="Times"/>
              <a:cs typeface="Times"/>
            </a:endParaRPr>
          </a:p>
          <a:p>
            <a:endParaRPr lang="en-IN" sz="1200" dirty="0">
              <a:latin typeface="Times"/>
              <a:cs typeface="Times"/>
            </a:endParaRPr>
          </a:p>
          <a:p>
            <a:r>
              <a:rPr lang="en-IN" sz="2400" dirty="0">
                <a:latin typeface="Times"/>
                <a:cs typeface="Times"/>
              </a:rPr>
              <a:t>An entity can be any word or series of words that consistently refers to the same thing. </a:t>
            </a:r>
            <a:endParaRPr lang="en-IN" sz="2400" dirty="0" smtClean="0">
              <a:latin typeface="Times"/>
              <a:cs typeface="Times"/>
            </a:endParaRPr>
          </a:p>
          <a:p>
            <a:endParaRPr lang="en-IN" sz="1200" dirty="0">
              <a:latin typeface="Times"/>
              <a:cs typeface="Times"/>
            </a:endParaRPr>
          </a:p>
          <a:p>
            <a:r>
              <a:rPr lang="en-IN" sz="2400" dirty="0">
                <a:latin typeface="Times"/>
                <a:cs typeface="Times"/>
              </a:rPr>
              <a:t>Every detected entity is classified into a predetermined category.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For </a:t>
            </a:r>
            <a:r>
              <a:rPr lang="en-IN" sz="2400" dirty="0">
                <a:latin typeface="Times"/>
                <a:cs typeface="Times"/>
              </a:rPr>
              <a:t>example, an NER machine learning (ML) model might detect the word </a:t>
            </a:r>
            <a:r>
              <a:rPr lang="en-IN" sz="2400" dirty="0" smtClean="0">
                <a:latin typeface="Times"/>
                <a:cs typeface="Times"/>
              </a:rPr>
              <a:t>“Biden” </a:t>
            </a:r>
            <a:r>
              <a:rPr lang="en-IN" sz="2400" dirty="0">
                <a:latin typeface="Times"/>
                <a:cs typeface="Times"/>
              </a:rPr>
              <a:t>in a text and classify it as </a:t>
            </a:r>
            <a:r>
              <a:rPr lang="en-IN" sz="2400" dirty="0" smtClean="0">
                <a:latin typeface="Times"/>
                <a:cs typeface="Times"/>
              </a:rPr>
              <a:t>“President”</a:t>
            </a:r>
            <a:r>
              <a:rPr lang="en-IN" sz="2400" dirty="0">
                <a:latin typeface="Times"/>
                <a:cs typeface="Times"/>
              </a:rPr>
              <a:t>.</a:t>
            </a:r>
          </a:p>
          <a:p>
            <a:endParaRPr lang="en-US" sz="2400" dirty="0">
              <a:latin typeface="Times"/>
              <a:cs typeface="Times"/>
            </a:endParaRPr>
          </a:p>
        </p:txBody>
      </p:sp>
    </p:spTree>
    <p:extLst>
      <p:ext uri="{BB962C8B-B14F-4D97-AF65-F5344CB8AC3E}">
        <p14:creationId xmlns:p14="http://schemas.microsoft.com/office/powerpoint/2010/main" val="348584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Named entity recognition (NER)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in the sentence </a:t>
            </a:r>
            <a:r>
              <a:rPr lang="en-IN" sz="2400" i="1" dirty="0">
                <a:latin typeface="Times"/>
                <a:cs typeface="Times"/>
              </a:rPr>
              <a:t>“Mark Zuckerberg is one of the founders of Facebook, a company from the United States”</a:t>
            </a:r>
            <a:r>
              <a:rPr lang="en-IN" sz="2400" dirty="0">
                <a:latin typeface="Times"/>
                <a:cs typeface="Times"/>
              </a:rPr>
              <a:t> we can identify three types of entities</a:t>
            </a:r>
            <a:r>
              <a:rPr lang="en-IN" sz="2400" dirty="0" smtClean="0">
                <a:latin typeface="Times"/>
                <a:cs typeface="Times"/>
              </a:rPr>
              <a:t>:</a:t>
            </a:r>
          </a:p>
          <a:p>
            <a:endParaRPr lang="en-IN" sz="1200" dirty="0">
              <a:latin typeface="Times"/>
              <a:cs typeface="Times"/>
            </a:endParaRPr>
          </a:p>
          <a:p>
            <a:pPr lvl="0"/>
            <a:r>
              <a:rPr lang="en-IN" sz="2400" i="1" dirty="0">
                <a:latin typeface="Times"/>
                <a:cs typeface="Times"/>
              </a:rPr>
              <a:t>“Person”: Mark Zuckerberg</a:t>
            </a:r>
            <a:endParaRPr lang="en-IN" sz="2400" dirty="0">
              <a:latin typeface="Times"/>
              <a:cs typeface="Times"/>
            </a:endParaRPr>
          </a:p>
          <a:p>
            <a:pPr lvl="0"/>
            <a:r>
              <a:rPr lang="en-IN" sz="2400" i="1" dirty="0">
                <a:latin typeface="Times"/>
                <a:cs typeface="Times"/>
              </a:rPr>
              <a:t>“Company”: Facebook</a:t>
            </a:r>
            <a:endParaRPr lang="en-IN" sz="2400" dirty="0">
              <a:latin typeface="Times"/>
              <a:cs typeface="Times"/>
            </a:endParaRPr>
          </a:p>
          <a:p>
            <a:pPr lvl="0"/>
            <a:r>
              <a:rPr lang="en-IN" sz="2400" i="1" dirty="0">
                <a:latin typeface="Times"/>
                <a:cs typeface="Times"/>
              </a:rPr>
              <a:t>“Location”: United States</a:t>
            </a:r>
            <a:endParaRPr lang="en-IN" sz="2400" dirty="0">
              <a:latin typeface="Times"/>
              <a:cs typeface="Times"/>
            </a:endParaRPr>
          </a:p>
          <a:p>
            <a:endParaRPr lang="en-US" sz="1200" dirty="0" smtClean="0"/>
          </a:p>
          <a:p>
            <a:r>
              <a:rPr lang="en-IN" sz="2400" dirty="0">
                <a:latin typeface="Times"/>
                <a:cs typeface="Times"/>
              </a:rPr>
              <a:t>For computers, </a:t>
            </a:r>
            <a:r>
              <a:rPr lang="en-IN" sz="2400" dirty="0">
                <a:latin typeface="Times"/>
                <a:cs typeface="Times"/>
                <a:hlinkClick r:id="rId2"/>
              </a:rPr>
              <a:t>machine learning</a:t>
            </a:r>
            <a:r>
              <a:rPr lang="en-IN" sz="2400" dirty="0">
                <a:latin typeface="Times"/>
                <a:cs typeface="Times"/>
              </a:rPr>
              <a:t> and Natural Language Processing (NLP</a:t>
            </a:r>
            <a:r>
              <a:rPr lang="en-IN" sz="2400" dirty="0" smtClean="0">
                <a:latin typeface="Times"/>
                <a:cs typeface="Times"/>
              </a:rPr>
              <a:t>)</a:t>
            </a:r>
            <a:r>
              <a:rPr lang="en-IN" sz="2400" dirty="0">
                <a:latin typeface="Times"/>
                <a:cs typeface="Times"/>
              </a:rPr>
              <a:t> </a:t>
            </a:r>
            <a:r>
              <a:rPr lang="en-IN" sz="2400" dirty="0" smtClean="0">
                <a:latin typeface="Times"/>
                <a:cs typeface="Times"/>
              </a:rPr>
              <a:t>help </a:t>
            </a:r>
            <a:r>
              <a:rPr lang="en-IN" sz="2400" dirty="0">
                <a:latin typeface="Times"/>
                <a:cs typeface="Times"/>
              </a:rPr>
              <a:t>them recognize entities first so that they can categorize them.</a:t>
            </a:r>
          </a:p>
          <a:p>
            <a:endParaRPr lang="en-US" dirty="0"/>
          </a:p>
        </p:txBody>
      </p:sp>
    </p:spTree>
    <p:extLst>
      <p:ext uri="{BB962C8B-B14F-4D97-AF65-F5344CB8AC3E}">
        <p14:creationId xmlns:p14="http://schemas.microsoft.com/office/powerpoint/2010/main" val="2945678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Named entity recognition (NER) </a:t>
            </a:r>
            <a:endParaRPr lang="en-US" dirty="0"/>
          </a:p>
        </p:txBody>
      </p:sp>
      <p:sp>
        <p:nvSpPr>
          <p:cNvPr id="3" name="Content Placeholder 2"/>
          <p:cNvSpPr>
            <a:spLocks noGrp="1"/>
          </p:cNvSpPr>
          <p:nvPr>
            <p:ph idx="1"/>
          </p:nvPr>
        </p:nvSpPr>
        <p:spPr/>
        <p:txBody>
          <a:bodyPr>
            <a:normAutofit fontScale="92500" lnSpcReduction="10000"/>
          </a:bodyPr>
          <a:lstStyle/>
          <a:p>
            <a:r>
              <a:rPr lang="en-IN" sz="2600" dirty="0">
                <a:latin typeface="Times"/>
                <a:cs typeface="Times"/>
              </a:rPr>
              <a:t>NER model is a two step process:</a:t>
            </a:r>
          </a:p>
          <a:p>
            <a:pPr marL="400050" lvl="1" indent="0">
              <a:buNone/>
            </a:pPr>
            <a:r>
              <a:rPr lang="en-IN" dirty="0" smtClean="0">
                <a:latin typeface="Times"/>
                <a:cs typeface="Times"/>
              </a:rPr>
              <a:t>		</a:t>
            </a:r>
            <a:r>
              <a:rPr lang="en-IN" sz="2000" dirty="0" smtClean="0">
                <a:latin typeface="Times"/>
                <a:cs typeface="Times"/>
              </a:rPr>
              <a:t>Detect </a:t>
            </a:r>
            <a:r>
              <a:rPr lang="en-IN" sz="2000" dirty="0">
                <a:latin typeface="Times"/>
                <a:cs typeface="Times"/>
              </a:rPr>
              <a:t>a named entity</a:t>
            </a:r>
          </a:p>
          <a:p>
            <a:pPr marL="400050" lvl="1" indent="0">
              <a:buNone/>
            </a:pPr>
            <a:r>
              <a:rPr lang="en-IN" sz="2000" dirty="0" smtClean="0">
                <a:latin typeface="Times"/>
                <a:cs typeface="Times"/>
              </a:rPr>
              <a:t>		Categorize </a:t>
            </a:r>
            <a:r>
              <a:rPr lang="en-IN" sz="2000" dirty="0">
                <a:latin typeface="Times"/>
                <a:cs typeface="Times"/>
              </a:rPr>
              <a:t>the entity</a:t>
            </a:r>
          </a:p>
          <a:p>
            <a:endParaRPr lang="en-US" sz="1200" dirty="0" smtClean="0">
              <a:latin typeface="Times"/>
              <a:cs typeface="Times"/>
            </a:endParaRPr>
          </a:p>
          <a:p>
            <a:r>
              <a:rPr lang="en-IN" sz="2600" dirty="0">
                <a:latin typeface="Times"/>
                <a:cs typeface="Times"/>
              </a:rPr>
              <a:t>Step one involves detecting a word or string of words that form an entity. </a:t>
            </a:r>
            <a:endParaRPr lang="en-IN" sz="2600" dirty="0" smtClean="0">
              <a:latin typeface="Times"/>
              <a:cs typeface="Times"/>
            </a:endParaRPr>
          </a:p>
          <a:p>
            <a:endParaRPr lang="en-IN" sz="1200" dirty="0">
              <a:latin typeface="Times"/>
              <a:cs typeface="Times"/>
            </a:endParaRPr>
          </a:p>
          <a:p>
            <a:r>
              <a:rPr lang="en-IN" sz="2600" dirty="0" smtClean="0">
                <a:latin typeface="Times"/>
                <a:cs typeface="Times"/>
              </a:rPr>
              <a:t>Each </a:t>
            </a:r>
            <a:r>
              <a:rPr lang="en-IN" sz="2600" dirty="0">
                <a:latin typeface="Times"/>
                <a:cs typeface="Times"/>
              </a:rPr>
              <a:t>word represents a token: “The Great </a:t>
            </a:r>
            <a:r>
              <a:rPr lang="en-IN" sz="2600" dirty="0" smtClean="0">
                <a:latin typeface="Times"/>
                <a:cs typeface="Times"/>
              </a:rPr>
              <a:t>Leader” </a:t>
            </a:r>
            <a:r>
              <a:rPr lang="en-IN" sz="2600" dirty="0">
                <a:latin typeface="Times"/>
                <a:cs typeface="Times"/>
              </a:rPr>
              <a:t>is a string of three tokens that represents one entity. </a:t>
            </a:r>
            <a:endParaRPr lang="en-IN" sz="2600" dirty="0" smtClean="0">
              <a:latin typeface="Times"/>
              <a:cs typeface="Times"/>
            </a:endParaRPr>
          </a:p>
          <a:p>
            <a:endParaRPr lang="en-IN" sz="1300" dirty="0">
              <a:latin typeface="Times"/>
              <a:cs typeface="Times"/>
            </a:endParaRPr>
          </a:p>
          <a:p>
            <a:r>
              <a:rPr lang="en-IN" sz="2600" dirty="0" smtClean="0">
                <a:latin typeface="Times"/>
                <a:cs typeface="Times"/>
              </a:rPr>
              <a:t>Person: Shakespear, Ramanuj</a:t>
            </a:r>
            <a:endParaRPr lang="en-IN" sz="2600" b="1" dirty="0">
              <a:latin typeface="Times"/>
              <a:cs typeface="Times"/>
            </a:endParaRPr>
          </a:p>
          <a:p>
            <a:pPr lvl="0"/>
            <a:endParaRPr lang="en-IN" sz="1300" dirty="0">
              <a:latin typeface="Times"/>
              <a:cs typeface="Times"/>
            </a:endParaRPr>
          </a:p>
          <a:p>
            <a:r>
              <a:rPr lang="en-IN" sz="2600" dirty="0" smtClean="0">
                <a:latin typeface="Times"/>
                <a:cs typeface="Times"/>
              </a:rPr>
              <a:t>Organization:</a:t>
            </a:r>
            <a:r>
              <a:rPr lang="en-IN" sz="2600" b="1" dirty="0">
                <a:latin typeface="Times"/>
                <a:cs typeface="Times"/>
              </a:rPr>
              <a:t> </a:t>
            </a:r>
            <a:r>
              <a:rPr lang="en-IN" sz="2600" dirty="0" smtClean="0">
                <a:latin typeface="Times"/>
                <a:cs typeface="Times"/>
              </a:rPr>
              <a:t>Google</a:t>
            </a:r>
            <a:r>
              <a:rPr lang="en-IN" sz="2600" dirty="0">
                <a:latin typeface="Times"/>
                <a:cs typeface="Times"/>
              </a:rPr>
              <a:t>, Mastercard, University of Oxford</a:t>
            </a:r>
          </a:p>
          <a:p>
            <a:endParaRPr lang="en-US" sz="2400" dirty="0">
              <a:latin typeface="Times"/>
              <a:cs typeface="Times"/>
            </a:endParaRPr>
          </a:p>
        </p:txBody>
      </p:sp>
    </p:spTree>
    <p:extLst>
      <p:ext uri="{BB962C8B-B14F-4D97-AF65-F5344CB8AC3E}">
        <p14:creationId xmlns:p14="http://schemas.microsoft.com/office/powerpoint/2010/main" val="117826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NER </a:t>
            </a:r>
            <a:endParaRPr lang="en-US" dirty="0"/>
          </a:p>
        </p:txBody>
      </p:sp>
      <p:sp>
        <p:nvSpPr>
          <p:cNvPr id="3" name="Content Placeholder 2"/>
          <p:cNvSpPr>
            <a:spLocks noGrp="1"/>
          </p:cNvSpPr>
          <p:nvPr>
            <p:ph idx="1"/>
          </p:nvPr>
        </p:nvSpPr>
        <p:spPr/>
        <p:txBody>
          <a:bodyPr>
            <a:normAutofit/>
          </a:bodyPr>
          <a:lstStyle/>
          <a:p>
            <a:r>
              <a:rPr lang="en-IN" sz="2400" dirty="0" smtClean="0">
                <a:latin typeface="Times"/>
                <a:cs typeface="Times"/>
              </a:rPr>
              <a:t>NER is </a:t>
            </a:r>
            <a:r>
              <a:rPr lang="en-IN" sz="2400" dirty="0">
                <a:latin typeface="Times"/>
                <a:cs typeface="Times"/>
              </a:rPr>
              <a:t>probably the first step towards information extraction that seeks to locate and classify </a:t>
            </a:r>
            <a:r>
              <a:rPr lang="en-IN" sz="2400" dirty="0">
                <a:latin typeface="Times"/>
                <a:cs typeface="Times"/>
                <a:hlinkClick r:id="rId2"/>
              </a:rPr>
              <a:t>named entities</a:t>
            </a:r>
            <a:r>
              <a:rPr lang="en-IN" sz="2400" dirty="0">
                <a:latin typeface="Times"/>
                <a:cs typeface="Times"/>
              </a:rPr>
              <a:t> in text into pre-defined categories such as the names of persons, organizations, locations, expressions of times, quantities, monetary values, percentages, etc.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NER </a:t>
            </a:r>
            <a:r>
              <a:rPr lang="en-IN" sz="2400" dirty="0">
                <a:latin typeface="Times"/>
                <a:cs typeface="Times"/>
              </a:rPr>
              <a:t>is suited to any situation in which a high-level overview of a large quantity of text is helpful.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With </a:t>
            </a:r>
            <a:r>
              <a:rPr lang="en-IN" sz="2400" dirty="0">
                <a:latin typeface="Times"/>
                <a:cs typeface="Times"/>
              </a:rPr>
              <a:t>NER, you can, at a glance, understand the subject or theme of a body of text and quickly group texts based on their relevancy or similarity.</a:t>
            </a:r>
          </a:p>
          <a:p>
            <a:endParaRPr lang="en-US" dirty="0"/>
          </a:p>
        </p:txBody>
      </p:sp>
    </p:spTree>
    <p:extLst>
      <p:ext uri="{BB962C8B-B14F-4D97-AF65-F5344CB8AC3E}">
        <p14:creationId xmlns:p14="http://schemas.microsoft.com/office/powerpoint/2010/main" val="371905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Language </a:t>
            </a:r>
            <a:r>
              <a:rPr lang="en-IN" dirty="0" smtClean="0">
                <a:latin typeface="Times"/>
                <a:cs typeface="Times"/>
              </a:rPr>
              <a:t>Identification </a:t>
            </a:r>
            <a:endParaRPr lang="en-US" dirty="0"/>
          </a:p>
        </p:txBody>
      </p:sp>
      <p:sp>
        <p:nvSpPr>
          <p:cNvPr id="3" name="Content Placeholder 2"/>
          <p:cNvSpPr>
            <a:spLocks noGrp="1"/>
          </p:cNvSpPr>
          <p:nvPr>
            <p:ph idx="1"/>
          </p:nvPr>
        </p:nvSpPr>
        <p:spPr/>
        <p:txBody>
          <a:bodyPr/>
          <a:lstStyle/>
          <a:p>
            <a:r>
              <a:rPr lang="en-IN" sz="2400" dirty="0">
                <a:latin typeface="Times"/>
                <a:cs typeface="Times"/>
              </a:rPr>
              <a:t>The first step in text analytics is identifying what language the text is written in. Spanish? </a:t>
            </a:r>
            <a:r>
              <a:rPr lang="en-IN" sz="2400" dirty="0" smtClean="0">
                <a:latin typeface="Times"/>
                <a:cs typeface="Times"/>
              </a:rPr>
              <a:t>English</a:t>
            </a:r>
            <a:r>
              <a:rPr lang="en-IN" sz="2400" dirty="0">
                <a:latin typeface="Times"/>
                <a:cs typeface="Times"/>
              </a:rPr>
              <a:t>? Arabic</a:t>
            </a:r>
            <a:r>
              <a:rPr lang="en-IN" sz="2400" dirty="0" smtClean="0">
                <a:latin typeface="Times"/>
                <a:cs typeface="Times"/>
              </a:rPr>
              <a:t>?</a:t>
            </a:r>
          </a:p>
          <a:p>
            <a:endParaRPr lang="en-IN" sz="1200" dirty="0">
              <a:latin typeface="Times"/>
              <a:cs typeface="Times"/>
            </a:endParaRPr>
          </a:p>
          <a:p>
            <a:r>
              <a:rPr lang="en-IN" sz="2400" dirty="0">
                <a:latin typeface="Times"/>
                <a:cs typeface="Times"/>
              </a:rPr>
              <a:t>Language identification is the task </a:t>
            </a:r>
            <a:r>
              <a:rPr lang="en-IN" sz="2400" dirty="0" smtClean="0">
                <a:latin typeface="Times"/>
                <a:cs typeface="Times"/>
              </a:rPr>
              <a:t>of predicting </a:t>
            </a:r>
            <a:r>
              <a:rPr lang="en-IN" sz="2400" dirty="0">
                <a:latin typeface="Times"/>
                <a:cs typeface="Times"/>
              </a:rPr>
              <a:t>the (predominant) language a given document is </a:t>
            </a:r>
            <a:r>
              <a:rPr lang="en-IN" sz="2400" dirty="0" smtClean="0">
                <a:latin typeface="Times"/>
                <a:cs typeface="Times"/>
              </a:rPr>
              <a:t>written in.</a:t>
            </a:r>
            <a:endParaRPr lang="en-IN" sz="2400" dirty="0">
              <a:latin typeface="Times"/>
              <a:cs typeface="Times"/>
            </a:endParaRPr>
          </a:p>
          <a:p>
            <a:endParaRPr lang="en-IN" sz="1200" dirty="0" smtClean="0">
              <a:latin typeface="Times"/>
              <a:cs typeface="Times"/>
            </a:endParaRPr>
          </a:p>
          <a:p>
            <a:r>
              <a:rPr lang="en-IN" sz="2400" dirty="0">
                <a:latin typeface="Times"/>
                <a:cs typeface="Times"/>
              </a:rPr>
              <a:t>It is vital to identify the language of each document, and establish whether any sections are in another language.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Depending </a:t>
            </a:r>
            <a:r>
              <a:rPr lang="en-IN" sz="2400" dirty="0">
                <a:latin typeface="Times"/>
                <a:cs typeface="Times"/>
              </a:rPr>
              <a:t>on the country and culture, it is very common for </a:t>
            </a:r>
            <a:r>
              <a:rPr lang="en-IN" sz="2400" dirty="0" smtClean="0">
                <a:latin typeface="Times"/>
                <a:cs typeface="Times"/>
              </a:rPr>
              <a:t>the documents </a:t>
            </a:r>
            <a:r>
              <a:rPr lang="en-IN" sz="2400" dirty="0">
                <a:latin typeface="Times"/>
                <a:cs typeface="Times"/>
              </a:rPr>
              <a:t>to contain multiple language regions.</a:t>
            </a:r>
          </a:p>
          <a:p>
            <a:endParaRPr lang="en-IN" sz="2400" dirty="0">
              <a:latin typeface="Times"/>
              <a:cs typeface="Times"/>
            </a:endParaRPr>
          </a:p>
          <a:p>
            <a:endParaRPr lang="en-US" dirty="0"/>
          </a:p>
        </p:txBody>
      </p:sp>
    </p:spTree>
    <p:extLst>
      <p:ext uri="{BB962C8B-B14F-4D97-AF65-F5344CB8AC3E}">
        <p14:creationId xmlns:p14="http://schemas.microsoft.com/office/powerpoint/2010/main" val="17236237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linkClick r:id="rId2"/>
              </a:rPr>
              <a:t>Named entity recognition</a:t>
            </a:r>
            <a:endParaRPr lang="en-US" dirty="0"/>
          </a:p>
        </p:txBody>
      </p:sp>
      <p:sp>
        <p:nvSpPr>
          <p:cNvPr id="3" name="Content Placeholder 2"/>
          <p:cNvSpPr>
            <a:spLocks noGrp="1"/>
          </p:cNvSpPr>
          <p:nvPr>
            <p:ph idx="1"/>
          </p:nvPr>
        </p:nvSpPr>
        <p:spPr/>
        <p:txBody>
          <a:bodyPr>
            <a:normAutofit fontScale="92500" lnSpcReduction="10000"/>
          </a:bodyPr>
          <a:lstStyle/>
          <a:p>
            <a:r>
              <a:rPr lang="en-IN" sz="2600" dirty="0" smtClean="0">
                <a:latin typeface="Times"/>
                <a:cs typeface="Times"/>
              </a:rPr>
              <a:t>We </a:t>
            </a:r>
            <a:r>
              <a:rPr lang="en-IN" sz="2600" dirty="0">
                <a:latin typeface="Times"/>
                <a:cs typeface="Times"/>
              </a:rPr>
              <a:t>apply word tokenization and part-of-speech tagging to the sentence.</a:t>
            </a:r>
          </a:p>
          <a:p>
            <a:endParaRPr lang="en-IN" sz="1200" dirty="0" smtClean="0">
              <a:latin typeface="Times"/>
              <a:cs typeface="Times"/>
            </a:endParaRPr>
          </a:p>
          <a:p>
            <a:r>
              <a:rPr lang="en-IN" sz="2600" dirty="0">
                <a:latin typeface="Times"/>
                <a:cs typeface="Times"/>
              </a:rPr>
              <a:t>We get a list of tuples containing the individual words in the sentence and their associated part-of-speech.</a:t>
            </a:r>
          </a:p>
          <a:p>
            <a:endParaRPr lang="en-IN" sz="1200" dirty="0">
              <a:latin typeface="Times"/>
              <a:cs typeface="Times"/>
            </a:endParaRPr>
          </a:p>
          <a:p>
            <a:r>
              <a:rPr lang="en-IN" sz="2600" dirty="0">
                <a:latin typeface="Times"/>
                <a:cs typeface="Times"/>
              </a:rPr>
              <a:t>Now </a:t>
            </a:r>
            <a:r>
              <a:rPr lang="en-IN" sz="2600" dirty="0" smtClean="0">
                <a:latin typeface="Times"/>
                <a:cs typeface="Times"/>
              </a:rPr>
              <a:t>implement </a:t>
            </a:r>
            <a:r>
              <a:rPr lang="en-IN" sz="2600" dirty="0">
                <a:latin typeface="Times"/>
                <a:cs typeface="Times"/>
              </a:rPr>
              <a:t>noun phrase chunking to identify named entities using a regular expression consisting of rules that indicate how sentences should be chunked.</a:t>
            </a:r>
          </a:p>
          <a:p>
            <a:endParaRPr lang="en-US" sz="1300" dirty="0" smtClean="0"/>
          </a:p>
          <a:p>
            <a:r>
              <a:rPr lang="en-IN" sz="2600" dirty="0">
                <a:latin typeface="Times"/>
                <a:cs typeface="Times"/>
              </a:rPr>
              <a:t>NLP studies the structure and rules of language and creates intelligent systems capable of deriving meaning from text and speech, while machine learning helps machines learn and improve over time.</a:t>
            </a:r>
          </a:p>
          <a:p>
            <a:endParaRPr lang="en-US" dirty="0"/>
          </a:p>
        </p:txBody>
      </p:sp>
    </p:spTree>
    <p:extLst>
      <p:ext uri="{BB962C8B-B14F-4D97-AF65-F5344CB8AC3E}">
        <p14:creationId xmlns:p14="http://schemas.microsoft.com/office/powerpoint/2010/main" val="2376445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Topic modeling</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latin typeface="Times"/>
                <a:cs typeface="Times"/>
              </a:rPr>
              <a:t>Topic </a:t>
            </a:r>
            <a:r>
              <a:rPr lang="en-IN" sz="2400" dirty="0">
                <a:latin typeface="Times"/>
                <a:cs typeface="Times"/>
              </a:rPr>
              <a:t>modeling is a method for</a:t>
            </a:r>
            <a:r>
              <a:rPr lang="en-IN" sz="2400" i="1" dirty="0">
                <a:latin typeface="Times"/>
                <a:cs typeface="Times"/>
              </a:rPr>
              <a:t> </a:t>
            </a:r>
            <a:r>
              <a:rPr lang="en-IN" sz="2400" b="1" i="1" dirty="0">
                <a:latin typeface="Times"/>
                <a:cs typeface="Times"/>
              </a:rPr>
              <a:t>unsupervised</a:t>
            </a:r>
            <a:r>
              <a:rPr lang="en-IN" sz="2400" dirty="0">
                <a:latin typeface="Times"/>
                <a:cs typeface="Times"/>
              </a:rPr>
              <a:t> classification of documents, </a:t>
            </a:r>
            <a:r>
              <a:rPr lang="en-IN" sz="2400" dirty="0" smtClean="0">
                <a:latin typeface="Times"/>
                <a:cs typeface="Times"/>
              </a:rPr>
              <a:t>which </a:t>
            </a:r>
            <a:r>
              <a:rPr lang="en-IN" sz="2400" dirty="0">
                <a:latin typeface="Times"/>
                <a:cs typeface="Times"/>
              </a:rPr>
              <a:t>finds some natural groups of items (topics</a:t>
            </a:r>
            <a:r>
              <a:rPr lang="en-IN" sz="2400" dirty="0" smtClean="0">
                <a:latin typeface="Times"/>
                <a:cs typeface="Times"/>
              </a:rPr>
              <a:t>).</a:t>
            </a:r>
          </a:p>
          <a:p>
            <a:endParaRPr lang="en-IN" sz="1200" dirty="0">
              <a:latin typeface="Times"/>
              <a:cs typeface="Times"/>
            </a:endParaRPr>
          </a:p>
          <a:p>
            <a:r>
              <a:rPr lang="en-IN" sz="2400" dirty="0">
                <a:latin typeface="Times"/>
                <a:cs typeface="Times"/>
              </a:rPr>
              <a:t>A document can be a part of multiple topics in which each data point belongs to more than one </a:t>
            </a:r>
            <a:r>
              <a:rPr lang="en-IN" sz="2400" dirty="0" smtClean="0">
                <a:latin typeface="Times"/>
                <a:cs typeface="Times"/>
              </a:rPr>
              <a:t>cluster/group.</a:t>
            </a:r>
          </a:p>
          <a:p>
            <a:endParaRPr lang="en-IN" sz="1200" dirty="0">
              <a:latin typeface="Times"/>
              <a:cs typeface="Times"/>
            </a:endParaRPr>
          </a:p>
          <a:p>
            <a:r>
              <a:rPr lang="en-IN" sz="2400" dirty="0" smtClean="0">
                <a:latin typeface="Times"/>
                <a:cs typeface="Times"/>
              </a:rPr>
              <a:t>Discovering </a:t>
            </a:r>
            <a:r>
              <a:rPr lang="en-IN" sz="2400" dirty="0">
                <a:latin typeface="Times"/>
                <a:cs typeface="Times"/>
              </a:rPr>
              <a:t>the hidden themes in the collection </a:t>
            </a:r>
            <a:r>
              <a:rPr lang="en-IN" sz="2400" dirty="0" smtClean="0">
                <a:latin typeface="Times"/>
                <a:cs typeface="Times"/>
              </a:rPr>
              <a:t>of documents.</a:t>
            </a:r>
          </a:p>
          <a:p>
            <a:endParaRPr lang="en-IN" sz="1200" i="1" dirty="0">
              <a:latin typeface="Times"/>
              <a:cs typeface="Times"/>
            </a:endParaRPr>
          </a:p>
          <a:p>
            <a:r>
              <a:rPr lang="en-IN" sz="2400" dirty="0">
                <a:latin typeface="Times"/>
                <a:cs typeface="Times"/>
              </a:rPr>
              <a:t>Each document is made up of various words, and each topic also has various words belonging to it.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The </a:t>
            </a:r>
            <a:r>
              <a:rPr lang="en-IN" sz="2400" dirty="0">
                <a:latin typeface="Times"/>
                <a:cs typeface="Times"/>
              </a:rPr>
              <a:t>aim of LDA </a:t>
            </a:r>
            <a:r>
              <a:rPr lang="en-IN" sz="2400" dirty="0" smtClean="0">
                <a:latin typeface="Times"/>
                <a:cs typeface="Times"/>
              </a:rPr>
              <a:t>(Latent Dirchlet Allocation) is </a:t>
            </a:r>
            <a:r>
              <a:rPr lang="en-IN" sz="2400" dirty="0">
                <a:latin typeface="Times"/>
                <a:cs typeface="Times"/>
              </a:rPr>
              <a:t>to find topics a document belongs to, based on the words in it. </a:t>
            </a:r>
          </a:p>
          <a:p>
            <a:endParaRPr lang="en-IN" sz="2400" dirty="0">
              <a:latin typeface="Times"/>
              <a:cs typeface="Times"/>
            </a:endParaRPr>
          </a:p>
          <a:p>
            <a:endParaRPr lang="en-US" dirty="0"/>
          </a:p>
        </p:txBody>
      </p:sp>
    </p:spTree>
    <p:extLst>
      <p:ext uri="{BB962C8B-B14F-4D97-AF65-F5344CB8AC3E}">
        <p14:creationId xmlns:p14="http://schemas.microsoft.com/office/powerpoint/2010/main" val="3681480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Latent Dirchlet </a:t>
            </a:r>
            <a:r>
              <a:rPr lang="en-IN" dirty="0" smtClean="0">
                <a:latin typeface="Times"/>
                <a:cs typeface="Times"/>
              </a:rPr>
              <a:t>Allocation(</a:t>
            </a:r>
            <a:r>
              <a:rPr lang="en-IN" dirty="0" smtClean="0"/>
              <a:t>LDA)</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There are 2 parts in LDA</a:t>
            </a:r>
            <a:r>
              <a:rPr lang="en-IN" sz="2400" dirty="0" smtClean="0">
                <a:latin typeface="Times"/>
                <a:cs typeface="Times"/>
              </a:rPr>
              <a:t>:</a:t>
            </a:r>
          </a:p>
          <a:p>
            <a:endParaRPr lang="en-IN" sz="1200" dirty="0">
              <a:latin typeface="Times"/>
              <a:cs typeface="Times"/>
            </a:endParaRPr>
          </a:p>
          <a:p>
            <a:r>
              <a:rPr lang="en-IN" sz="2400" dirty="0">
                <a:latin typeface="Times"/>
                <a:cs typeface="Times"/>
              </a:rPr>
              <a:t>Each document is a collection of </a:t>
            </a:r>
            <a:r>
              <a:rPr lang="en-IN" sz="2400" dirty="0" smtClean="0">
                <a:latin typeface="Times"/>
                <a:cs typeface="Times"/>
              </a:rPr>
              <a:t>words.</a:t>
            </a:r>
          </a:p>
          <a:p>
            <a:pPr lvl="0"/>
            <a:endParaRPr lang="en-IN" sz="1200" dirty="0">
              <a:latin typeface="Times"/>
              <a:cs typeface="Times"/>
            </a:endParaRPr>
          </a:p>
          <a:p>
            <a:pPr lvl="0"/>
            <a:r>
              <a:rPr lang="en-IN" sz="2400" dirty="0">
                <a:latin typeface="Times"/>
                <a:cs typeface="Times"/>
              </a:rPr>
              <a:t>The </a:t>
            </a:r>
            <a:r>
              <a:rPr lang="en-IN" sz="2400" b="1" i="1" dirty="0">
                <a:latin typeface="Times"/>
                <a:cs typeface="Times"/>
              </a:rPr>
              <a:t>words that belong to a topic</a:t>
            </a:r>
            <a:r>
              <a:rPr lang="en-IN" sz="2400" dirty="0">
                <a:latin typeface="Times"/>
                <a:cs typeface="Times"/>
              </a:rPr>
              <a:t> or the probability of words belonging into a topic, that we need to calculate</a:t>
            </a:r>
            <a:r>
              <a:rPr lang="en-IN" sz="2400" dirty="0" smtClean="0">
                <a:latin typeface="Times"/>
                <a:cs typeface="Times"/>
              </a:rPr>
              <a:t>.</a:t>
            </a:r>
          </a:p>
          <a:p>
            <a:pPr lvl="0"/>
            <a:endParaRPr lang="en-IN" sz="1200" dirty="0">
              <a:latin typeface="Times"/>
              <a:cs typeface="Times"/>
            </a:endParaRPr>
          </a:p>
          <a:p>
            <a:r>
              <a:rPr lang="en-IN" sz="2400" dirty="0">
                <a:latin typeface="Times"/>
                <a:cs typeface="Times"/>
              </a:rPr>
              <a:t>LDA represents documents as a mixture of topics.</a:t>
            </a:r>
            <a:r>
              <a:rPr lang="en-IN" sz="2400" b="1" dirty="0">
                <a:latin typeface="Times"/>
                <a:cs typeface="Times"/>
              </a:rPr>
              <a:t> </a:t>
            </a:r>
            <a:endParaRPr lang="en-IN" sz="2400" b="1" dirty="0" smtClean="0">
              <a:latin typeface="Times"/>
              <a:cs typeface="Times"/>
            </a:endParaRPr>
          </a:p>
          <a:p>
            <a:endParaRPr lang="en-IN" sz="1200" b="1" dirty="0">
              <a:latin typeface="Times"/>
              <a:cs typeface="Times"/>
            </a:endParaRPr>
          </a:p>
          <a:p>
            <a:r>
              <a:rPr lang="en-IN" sz="2400" dirty="0" smtClean="0">
                <a:latin typeface="Times"/>
                <a:cs typeface="Times"/>
              </a:rPr>
              <a:t>Similarly</a:t>
            </a:r>
            <a:r>
              <a:rPr lang="en-IN" sz="2400" dirty="0">
                <a:latin typeface="Times"/>
                <a:cs typeface="Times"/>
              </a:rPr>
              <a:t>, a topic is a mixture of words. </a:t>
            </a:r>
          </a:p>
          <a:p>
            <a:pPr lvl="0"/>
            <a:endParaRPr lang="en-IN" sz="2400" dirty="0">
              <a:latin typeface="Times"/>
              <a:cs typeface="Times"/>
            </a:endParaRPr>
          </a:p>
        </p:txBody>
      </p:sp>
    </p:spTree>
    <p:extLst>
      <p:ext uri="{BB962C8B-B14F-4D97-AF65-F5344CB8AC3E}">
        <p14:creationId xmlns:p14="http://schemas.microsoft.com/office/powerpoint/2010/main" val="351448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Algorithm </a:t>
            </a:r>
            <a:endParaRPr lang="en-US" dirty="0"/>
          </a:p>
        </p:txBody>
      </p:sp>
      <p:sp>
        <p:nvSpPr>
          <p:cNvPr id="3" name="Content Placeholder 2"/>
          <p:cNvSpPr>
            <a:spLocks noGrp="1"/>
          </p:cNvSpPr>
          <p:nvPr>
            <p:ph idx="1"/>
          </p:nvPr>
        </p:nvSpPr>
        <p:spPr/>
        <p:txBody>
          <a:bodyPr>
            <a:normAutofit fontScale="92500"/>
          </a:bodyPr>
          <a:lstStyle/>
          <a:p>
            <a:pPr lvl="0"/>
            <a:r>
              <a:rPr lang="en-IN" sz="2600" dirty="0" smtClean="0">
                <a:latin typeface="Times"/>
                <a:cs typeface="Times"/>
              </a:rPr>
              <a:t>Go </a:t>
            </a:r>
            <a:r>
              <a:rPr lang="en-IN" sz="2600" dirty="0">
                <a:latin typeface="Times"/>
                <a:cs typeface="Times"/>
              </a:rPr>
              <a:t>through each document and randomly assign each word in the document to one of </a:t>
            </a:r>
            <a:r>
              <a:rPr lang="en-IN" sz="2600" b="1" i="1" dirty="0">
                <a:latin typeface="Times"/>
                <a:cs typeface="Times"/>
              </a:rPr>
              <a:t>k</a:t>
            </a:r>
            <a:r>
              <a:rPr lang="en-IN" sz="2600" dirty="0">
                <a:latin typeface="Times"/>
                <a:cs typeface="Times"/>
              </a:rPr>
              <a:t> topics (</a:t>
            </a:r>
            <a:r>
              <a:rPr lang="en-IN" sz="2600" i="1" dirty="0">
                <a:latin typeface="Times"/>
                <a:cs typeface="Times"/>
              </a:rPr>
              <a:t>k</a:t>
            </a:r>
            <a:r>
              <a:rPr lang="en-IN" sz="2600" dirty="0">
                <a:latin typeface="Times"/>
                <a:cs typeface="Times"/>
              </a:rPr>
              <a:t> is chosen beforehand)</a:t>
            </a:r>
            <a:r>
              <a:rPr lang="en-IN" sz="2600" dirty="0" smtClean="0">
                <a:latin typeface="Times"/>
                <a:cs typeface="Times"/>
              </a:rPr>
              <a:t>.</a:t>
            </a:r>
          </a:p>
          <a:p>
            <a:pPr lvl="0"/>
            <a:endParaRPr lang="en-IN" sz="1200" dirty="0">
              <a:latin typeface="Times"/>
              <a:cs typeface="Times"/>
            </a:endParaRPr>
          </a:p>
          <a:p>
            <a:pPr lvl="0"/>
            <a:r>
              <a:rPr lang="en-IN" sz="2600" dirty="0">
                <a:latin typeface="Times"/>
                <a:cs typeface="Times"/>
              </a:rPr>
              <a:t>For each document </a:t>
            </a:r>
            <a:r>
              <a:rPr lang="en-IN" sz="2600" b="1" i="1" dirty="0">
                <a:latin typeface="Times"/>
                <a:cs typeface="Times"/>
              </a:rPr>
              <a:t>d</a:t>
            </a:r>
            <a:r>
              <a:rPr lang="en-IN" sz="2600" dirty="0">
                <a:latin typeface="Times"/>
                <a:cs typeface="Times"/>
              </a:rPr>
              <a:t>, go through each word </a:t>
            </a:r>
            <a:r>
              <a:rPr lang="en-IN" sz="2600" b="1" i="1" dirty="0">
                <a:latin typeface="Times"/>
                <a:cs typeface="Times"/>
              </a:rPr>
              <a:t>w</a:t>
            </a:r>
            <a:r>
              <a:rPr lang="en-IN" sz="2600" i="1" dirty="0">
                <a:latin typeface="Times"/>
                <a:cs typeface="Times"/>
              </a:rPr>
              <a:t> </a:t>
            </a:r>
            <a:r>
              <a:rPr lang="en-IN" sz="2600" dirty="0">
                <a:latin typeface="Times"/>
                <a:cs typeface="Times"/>
              </a:rPr>
              <a:t>and compute :</a:t>
            </a:r>
          </a:p>
          <a:p>
            <a:pPr marL="0" indent="0">
              <a:buNone/>
            </a:pPr>
            <a:r>
              <a:rPr lang="en-IN" sz="2600" b="1" dirty="0" smtClean="0">
                <a:latin typeface="Times"/>
                <a:cs typeface="Times"/>
              </a:rPr>
              <a:t>     p</a:t>
            </a:r>
            <a:r>
              <a:rPr lang="en-IN" sz="2600" b="1" dirty="0">
                <a:latin typeface="Times"/>
                <a:cs typeface="Times"/>
              </a:rPr>
              <a:t>(topic </a:t>
            </a:r>
            <a:r>
              <a:rPr lang="en-IN" sz="2600" b="1" i="1" dirty="0">
                <a:latin typeface="Times"/>
                <a:cs typeface="Times"/>
              </a:rPr>
              <a:t>t </a:t>
            </a:r>
            <a:r>
              <a:rPr lang="en-IN" sz="2600" b="1" dirty="0">
                <a:latin typeface="Times"/>
                <a:cs typeface="Times"/>
              </a:rPr>
              <a:t>| document </a:t>
            </a:r>
            <a:r>
              <a:rPr lang="en-IN" sz="2600" b="1" i="1" dirty="0">
                <a:latin typeface="Times"/>
                <a:cs typeface="Times"/>
              </a:rPr>
              <a:t>d</a:t>
            </a:r>
            <a:r>
              <a:rPr lang="en-IN" sz="2600" b="1" dirty="0">
                <a:latin typeface="Times"/>
                <a:cs typeface="Times"/>
              </a:rPr>
              <a:t>)</a:t>
            </a:r>
            <a:r>
              <a:rPr lang="en-IN" sz="2600" dirty="0">
                <a:latin typeface="Times"/>
                <a:cs typeface="Times"/>
              </a:rPr>
              <a:t>: the </a:t>
            </a:r>
            <a:r>
              <a:rPr lang="en-IN" sz="2600" b="1" dirty="0">
                <a:latin typeface="Times"/>
                <a:cs typeface="Times"/>
              </a:rPr>
              <a:t>proportion of words in </a:t>
            </a:r>
            <a:r>
              <a:rPr lang="en-IN" sz="2600" b="1" dirty="0" smtClean="0">
                <a:latin typeface="Times"/>
                <a:cs typeface="Times"/>
              </a:rPr>
              <a:t> </a:t>
            </a:r>
          </a:p>
          <a:p>
            <a:pPr marL="0" indent="0">
              <a:buNone/>
            </a:pPr>
            <a:r>
              <a:rPr lang="en-IN" sz="2600" b="1" dirty="0">
                <a:latin typeface="Times"/>
                <a:cs typeface="Times"/>
              </a:rPr>
              <a:t> </a:t>
            </a:r>
            <a:r>
              <a:rPr lang="en-IN" sz="2600" b="1" dirty="0" smtClean="0">
                <a:latin typeface="Times"/>
                <a:cs typeface="Times"/>
              </a:rPr>
              <a:t>    document</a:t>
            </a:r>
            <a:r>
              <a:rPr lang="en-IN" sz="2600" b="1" dirty="0">
                <a:latin typeface="Times"/>
                <a:cs typeface="Times"/>
              </a:rPr>
              <a:t> </a:t>
            </a:r>
            <a:r>
              <a:rPr lang="en-IN" sz="2600" b="1" i="1" dirty="0">
                <a:latin typeface="Times"/>
                <a:cs typeface="Times"/>
              </a:rPr>
              <a:t>d</a:t>
            </a:r>
            <a:r>
              <a:rPr lang="en-IN" sz="2600" b="1" dirty="0">
                <a:latin typeface="Times"/>
                <a:cs typeface="Times"/>
              </a:rPr>
              <a:t> that are assigned to topic </a:t>
            </a:r>
            <a:r>
              <a:rPr lang="en-IN" sz="2600" b="1" i="1" dirty="0">
                <a:latin typeface="Times"/>
                <a:cs typeface="Times"/>
              </a:rPr>
              <a:t>t</a:t>
            </a:r>
            <a:r>
              <a:rPr lang="en-IN" sz="2600" i="1" dirty="0">
                <a:latin typeface="Times"/>
                <a:cs typeface="Times"/>
              </a:rPr>
              <a:t>. </a:t>
            </a:r>
            <a:endParaRPr lang="en-IN" sz="2600" i="1" dirty="0" smtClean="0">
              <a:latin typeface="Times"/>
              <a:cs typeface="Times"/>
            </a:endParaRPr>
          </a:p>
          <a:p>
            <a:endParaRPr lang="en-IN" sz="1300" i="1" dirty="0">
              <a:latin typeface="Times"/>
              <a:cs typeface="Times"/>
            </a:endParaRPr>
          </a:p>
          <a:p>
            <a:r>
              <a:rPr lang="en-IN" sz="2600" dirty="0" smtClean="0">
                <a:latin typeface="Times"/>
                <a:cs typeface="Times"/>
              </a:rPr>
              <a:t>Tries </a:t>
            </a:r>
            <a:r>
              <a:rPr lang="en-IN" sz="2600" dirty="0">
                <a:latin typeface="Times"/>
                <a:cs typeface="Times"/>
              </a:rPr>
              <a:t>to capture how many words belong to the topic </a:t>
            </a:r>
            <a:r>
              <a:rPr lang="en-IN" sz="2600" i="1" dirty="0">
                <a:latin typeface="Times"/>
                <a:cs typeface="Times"/>
              </a:rPr>
              <a:t>t </a:t>
            </a:r>
            <a:r>
              <a:rPr lang="en-IN" sz="2600" dirty="0">
                <a:latin typeface="Times"/>
                <a:cs typeface="Times"/>
              </a:rPr>
              <a:t>for a given document </a:t>
            </a:r>
            <a:r>
              <a:rPr lang="en-IN" sz="2600" i="1" dirty="0">
                <a:latin typeface="Times"/>
                <a:cs typeface="Times"/>
              </a:rPr>
              <a:t>d</a:t>
            </a:r>
            <a:r>
              <a:rPr lang="en-IN" sz="2600" dirty="0">
                <a:latin typeface="Times"/>
                <a:cs typeface="Times"/>
              </a:rPr>
              <a:t>. </a:t>
            </a:r>
            <a:r>
              <a:rPr lang="en-IN" sz="2600" dirty="0" smtClean="0">
                <a:latin typeface="Times"/>
                <a:cs typeface="Times"/>
              </a:rPr>
              <a:t>If </a:t>
            </a:r>
            <a:r>
              <a:rPr lang="en-IN" sz="2600" dirty="0">
                <a:latin typeface="Times"/>
                <a:cs typeface="Times"/>
              </a:rPr>
              <a:t>a lot of words from </a:t>
            </a:r>
            <a:r>
              <a:rPr lang="en-IN" sz="2600" i="1" dirty="0">
                <a:latin typeface="Times"/>
                <a:cs typeface="Times"/>
              </a:rPr>
              <a:t>d </a:t>
            </a:r>
            <a:r>
              <a:rPr lang="en-IN" sz="2600" dirty="0">
                <a:latin typeface="Times"/>
                <a:cs typeface="Times"/>
              </a:rPr>
              <a:t>belongs to </a:t>
            </a:r>
            <a:r>
              <a:rPr lang="en-IN" sz="2600" i="1" dirty="0">
                <a:latin typeface="Times"/>
                <a:cs typeface="Times"/>
              </a:rPr>
              <a:t>t</a:t>
            </a:r>
            <a:r>
              <a:rPr lang="en-IN" sz="2600" dirty="0">
                <a:latin typeface="Times"/>
                <a:cs typeface="Times"/>
              </a:rPr>
              <a:t>, it is more probable that word </a:t>
            </a:r>
            <a:r>
              <a:rPr lang="en-IN" sz="2600" i="1" dirty="0">
                <a:latin typeface="Times"/>
                <a:cs typeface="Times"/>
              </a:rPr>
              <a:t>w</a:t>
            </a:r>
            <a:r>
              <a:rPr lang="en-IN" sz="2600" dirty="0">
                <a:latin typeface="Times"/>
                <a:cs typeface="Times"/>
              </a:rPr>
              <a:t> belongs to </a:t>
            </a:r>
            <a:r>
              <a:rPr lang="en-IN" sz="2600" i="1" dirty="0">
                <a:latin typeface="Times"/>
                <a:cs typeface="Times"/>
              </a:rPr>
              <a:t>t</a:t>
            </a:r>
            <a:r>
              <a:rPr lang="en-IN" sz="2600" dirty="0">
                <a:latin typeface="Times"/>
                <a:cs typeface="Times"/>
              </a:rPr>
              <a:t>.</a:t>
            </a:r>
            <a:br>
              <a:rPr lang="en-IN" sz="2600" dirty="0">
                <a:latin typeface="Times"/>
                <a:cs typeface="Times"/>
              </a:rPr>
            </a:br>
            <a:endParaRPr lang="en-US" sz="2600" dirty="0">
              <a:latin typeface="Times"/>
              <a:cs typeface="Times"/>
            </a:endParaRPr>
          </a:p>
          <a:p>
            <a:endParaRPr lang="en-US" dirty="0"/>
          </a:p>
        </p:txBody>
      </p:sp>
    </p:spTree>
    <p:extLst>
      <p:ext uri="{BB962C8B-B14F-4D97-AF65-F5344CB8AC3E}">
        <p14:creationId xmlns:p14="http://schemas.microsoft.com/office/powerpoint/2010/main" val="1012924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9820"/>
            <a:ext cx="8229600" cy="5466343"/>
          </a:xfrm>
        </p:spPr>
        <p:txBody>
          <a:bodyPr>
            <a:normAutofit fontScale="70000" lnSpcReduction="20000"/>
          </a:bodyPr>
          <a:lstStyle/>
          <a:p>
            <a:pPr lvl="0"/>
            <a:r>
              <a:rPr lang="en-IN" sz="3400" b="1" dirty="0">
                <a:latin typeface="Times"/>
                <a:cs typeface="Times"/>
              </a:rPr>
              <a:t>p(word </a:t>
            </a:r>
            <a:r>
              <a:rPr lang="en-IN" sz="3400" b="1" i="1" dirty="0" smtClean="0">
                <a:latin typeface="Times"/>
                <a:cs typeface="Times"/>
              </a:rPr>
              <a:t>w </a:t>
            </a:r>
            <a:r>
              <a:rPr lang="en-IN" sz="3400" b="1" dirty="0" smtClean="0">
                <a:latin typeface="Times"/>
                <a:cs typeface="Times"/>
              </a:rPr>
              <a:t>| </a:t>
            </a:r>
            <a:r>
              <a:rPr lang="en-IN" sz="3400" b="1" dirty="0">
                <a:latin typeface="Times"/>
                <a:cs typeface="Times"/>
              </a:rPr>
              <a:t>topic </a:t>
            </a:r>
            <a:r>
              <a:rPr lang="en-IN" sz="3400" b="1" i="1" dirty="0">
                <a:latin typeface="Times"/>
                <a:cs typeface="Times"/>
              </a:rPr>
              <a:t>t</a:t>
            </a:r>
            <a:r>
              <a:rPr lang="en-IN" sz="3400" b="1" dirty="0">
                <a:latin typeface="Times"/>
                <a:cs typeface="Times"/>
              </a:rPr>
              <a:t>)</a:t>
            </a:r>
            <a:r>
              <a:rPr lang="en-IN" sz="3400" dirty="0">
                <a:latin typeface="Times"/>
                <a:cs typeface="Times"/>
              </a:rPr>
              <a:t>: the proportion of assignments to topic </a:t>
            </a:r>
            <a:r>
              <a:rPr lang="en-IN" sz="3400" i="1" dirty="0">
                <a:latin typeface="Times"/>
                <a:cs typeface="Times"/>
              </a:rPr>
              <a:t>t </a:t>
            </a:r>
            <a:r>
              <a:rPr lang="en-IN" sz="3400" dirty="0">
                <a:latin typeface="Times"/>
                <a:cs typeface="Times"/>
              </a:rPr>
              <a:t>over all documents that come from this word </a:t>
            </a:r>
            <a:r>
              <a:rPr lang="en-IN" sz="3400" i="1" dirty="0">
                <a:latin typeface="Times"/>
                <a:cs typeface="Times"/>
              </a:rPr>
              <a:t>w</a:t>
            </a:r>
            <a:r>
              <a:rPr lang="en-IN" sz="3400" dirty="0">
                <a:latin typeface="Times"/>
                <a:cs typeface="Times"/>
              </a:rPr>
              <a:t>.</a:t>
            </a:r>
            <a:r>
              <a:rPr lang="en-IN" sz="3800" i="1" dirty="0">
                <a:latin typeface="Times"/>
                <a:cs typeface="Times"/>
              </a:rPr>
              <a:t> </a:t>
            </a:r>
            <a:endParaRPr lang="en-IN" sz="3800" i="1" dirty="0" smtClean="0">
              <a:latin typeface="Times"/>
              <a:cs typeface="Times"/>
            </a:endParaRPr>
          </a:p>
          <a:p>
            <a:pPr lvl="0"/>
            <a:endParaRPr lang="en-IN" sz="1700" i="1" dirty="0">
              <a:latin typeface="Times"/>
              <a:cs typeface="Times"/>
            </a:endParaRPr>
          </a:p>
          <a:p>
            <a:pPr lvl="0"/>
            <a:r>
              <a:rPr lang="en-IN" sz="3400" dirty="0" smtClean="0">
                <a:latin typeface="Times"/>
                <a:cs typeface="Times"/>
              </a:rPr>
              <a:t>Tries </a:t>
            </a:r>
            <a:r>
              <a:rPr lang="en-IN" sz="3400" dirty="0">
                <a:latin typeface="Times"/>
                <a:cs typeface="Times"/>
              </a:rPr>
              <a:t>to capture how many documents are in topic </a:t>
            </a:r>
            <a:r>
              <a:rPr lang="en-IN" sz="3400" i="1" dirty="0">
                <a:latin typeface="Times"/>
                <a:cs typeface="Times"/>
              </a:rPr>
              <a:t>t </a:t>
            </a:r>
            <a:r>
              <a:rPr lang="en-IN" sz="3400" dirty="0">
                <a:latin typeface="Times"/>
                <a:cs typeface="Times"/>
              </a:rPr>
              <a:t>because of word </a:t>
            </a:r>
            <a:r>
              <a:rPr lang="en-IN" sz="3400" i="1" dirty="0">
                <a:latin typeface="Times"/>
                <a:cs typeface="Times"/>
              </a:rPr>
              <a:t>w</a:t>
            </a:r>
            <a:r>
              <a:rPr lang="en-IN" sz="3400" dirty="0">
                <a:latin typeface="Times"/>
                <a:cs typeface="Times"/>
              </a:rPr>
              <a:t>.</a:t>
            </a:r>
            <a:br>
              <a:rPr lang="en-IN" sz="3400" dirty="0">
                <a:latin typeface="Times"/>
                <a:cs typeface="Times"/>
              </a:rPr>
            </a:br>
            <a:endParaRPr lang="en-IN" sz="1900" dirty="0">
              <a:latin typeface="Times"/>
              <a:cs typeface="Times"/>
            </a:endParaRPr>
          </a:p>
          <a:p>
            <a:pPr lvl="0"/>
            <a:r>
              <a:rPr lang="en-IN" sz="3400" dirty="0" smtClean="0">
                <a:latin typeface="Times"/>
                <a:cs typeface="Times"/>
              </a:rPr>
              <a:t>If </a:t>
            </a:r>
            <a:r>
              <a:rPr lang="en-IN" sz="3400" dirty="0">
                <a:latin typeface="Times"/>
                <a:cs typeface="Times"/>
              </a:rPr>
              <a:t>a word has high probability of being in a topic, all the documents having </a:t>
            </a:r>
            <a:r>
              <a:rPr lang="en-IN" sz="3400" i="1" dirty="0">
                <a:latin typeface="Times"/>
                <a:cs typeface="Times"/>
              </a:rPr>
              <a:t>w </a:t>
            </a:r>
            <a:r>
              <a:rPr lang="en-IN" sz="3400" dirty="0">
                <a:latin typeface="Times"/>
                <a:cs typeface="Times"/>
              </a:rPr>
              <a:t>will be more strongly associated with </a:t>
            </a:r>
            <a:r>
              <a:rPr lang="en-IN" sz="3400" i="1" dirty="0" smtClean="0">
                <a:latin typeface="Times"/>
                <a:cs typeface="Times"/>
              </a:rPr>
              <a:t>t</a:t>
            </a:r>
            <a:r>
              <a:rPr lang="en-IN" sz="3400" dirty="0" smtClean="0">
                <a:latin typeface="Times"/>
                <a:cs typeface="Times"/>
              </a:rPr>
              <a:t>. </a:t>
            </a:r>
          </a:p>
          <a:p>
            <a:pPr lvl="0"/>
            <a:endParaRPr lang="en-IN" sz="1700" dirty="0">
              <a:latin typeface="Times"/>
              <a:cs typeface="Times"/>
            </a:endParaRPr>
          </a:p>
          <a:p>
            <a:pPr lvl="0"/>
            <a:r>
              <a:rPr lang="en-IN" sz="3400" dirty="0" smtClean="0">
                <a:latin typeface="Times"/>
                <a:cs typeface="Times"/>
              </a:rPr>
              <a:t>Similarly</a:t>
            </a:r>
            <a:r>
              <a:rPr lang="en-IN" sz="3400" dirty="0">
                <a:latin typeface="Times"/>
                <a:cs typeface="Times"/>
              </a:rPr>
              <a:t>, if </a:t>
            </a:r>
            <a:r>
              <a:rPr lang="en-IN" sz="3400" i="1" dirty="0">
                <a:latin typeface="Times"/>
                <a:cs typeface="Times"/>
              </a:rPr>
              <a:t>w </a:t>
            </a:r>
            <a:r>
              <a:rPr lang="en-IN" sz="3400" dirty="0">
                <a:latin typeface="Times"/>
                <a:cs typeface="Times"/>
              </a:rPr>
              <a:t>is not very probable to be in </a:t>
            </a:r>
            <a:r>
              <a:rPr lang="en-IN" sz="3400" i="1" dirty="0">
                <a:latin typeface="Times"/>
                <a:cs typeface="Times"/>
              </a:rPr>
              <a:t>t</a:t>
            </a:r>
            <a:r>
              <a:rPr lang="en-IN" sz="3400" dirty="0">
                <a:latin typeface="Times"/>
                <a:cs typeface="Times"/>
              </a:rPr>
              <a:t>, the documents which contain the </a:t>
            </a:r>
            <a:r>
              <a:rPr lang="en-IN" sz="3400" i="1" dirty="0">
                <a:latin typeface="Times"/>
                <a:cs typeface="Times"/>
              </a:rPr>
              <a:t>w </a:t>
            </a:r>
            <a:r>
              <a:rPr lang="en-IN" sz="3400" dirty="0">
                <a:latin typeface="Times"/>
                <a:cs typeface="Times"/>
              </a:rPr>
              <a:t>will be having very low probability of being in </a:t>
            </a:r>
            <a:r>
              <a:rPr lang="en-IN" sz="3400" i="1" dirty="0">
                <a:latin typeface="Times"/>
                <a:cs typeface="Times"/>
              </a:rPr>
              <a:t>t, </a:t>
            </a:r>
            <a:r>
              <a:rPr lang="en-IN" sz="3400" dirty="0">
                <a:latin typeface="Times"/>
                <a:cs typeface="Times"/>
              </a:rPr>
              <a:t>because rest of the words in </a:t>
            </a:r>
            <a:r>
              <a:rPr lang="en-IN" sz="3400" i="1" dirty="0">
                <a:latin typeface="Times"/>
                <a:cs typeface="Times"/>
              </a:rPr>
              <a:t>d </a:t>
            </a:r>
            <a:r>
              <a:rPr lang="en-IN" sz="3400" dirty="0">
                <a:latin typeface="Times"/>
                <a:cs typeface="Times"/>
              </a:rPr>
              <a:t>will belong to some other topic and hence </a:t>
            </a:r>
            <a:r>
              <a:rPr lang="en-IN" sz="3400" i="1" dirty="0">
                <a:latin typeface="Times"/>
                <a:cs typeface="Times"/>
              </a:rPr>
              <a:t>d </a:t>
            </a:r>
            <a:r>
              <a:rPr lang="en-IN" sz="3400" dirty="0">
                <a:latin typeface="Times"/>
                <a:cs typeface="Times"/>
              </a:rPr>
              <a:t>will have a higher probability for those topic. </a:t>
            </a:r>
            <a:endParaRPr lang="en-IN" sz="3400" dirty="0" smtClean="0">
              <a:latin typeface="Times"/>
              <a:cs typeface="Times"/>
            </a:endParaRPr>
          </a:p>
          <a:p>
            <a:pPr lvl="0"/>
            <a:r>
              <a:rPr lang="en-IN" sz="3400" dirty="0" smtClean="0">
                <a:latin typeface="Times"/>
                <a:cs typeface="Times"/>
              </a:rPr>
              <a:t>So </a:t>
            </a:r>
            <a:r>
              <a:rPr lang="en-IN" sz="3400" dirty="0">
                <a:latin typeface="Times"/>
                <a:cs typeface="Times"/>
              </a:rPr>
              <a:t>even if </a:t>
            </a:r>
            <a:r>
              <a:rPr lang="en-IN" sz="3400" i="1" dirty="0">
                <a:latin typeface="Times"/>
                <a:cs typeface="Times"/>
              </a:rPr>
              <a:t>w </a:t>
            </a:r>
            <a:r>
              <a:rPr lang="en-IN" sz="3400" dirty="0">
                <a:latin typeface="Times"/>
                <a:cs typeface="Times"/>
              </a:rPr>
              <a:t>gets added to </a:t>
            </a:r>
            <a:r>
              <a:rPr lang="en-IN" sz="3400" i="1" dirty="0">
                <a:latin typeface="Times"/>
                <a:cs typeface="Times"/>
              </a:rPr>
              <a:t>t</a:t>
            </a:r>
            <a:r>
              <a:rPr lang="en-IN" sz="3400" dirty="0">
                <a:latin typeface="Times"/>
                <a:cs typeface="Times"/>
              </a:rPr>
              <a:t>, it won’t be bringing many such documents to </a:t>
            </a:r>
            <a:r>
              <a:rPr lang="en-IN" sz="3400" i="1" dirty="0">
                <a:latin typeface="Times"/>
                <a:cs typeface="Times"/>
              </a:rPr>
              <a:t>t</a:t>
            </a:r>
            <a:r>
              <a:rPr lang="en-IN" sz="3400" dirty="0">
                <a:latin typeface="Times"/>
                <a:cs typeface="Times"/>
              </a:rPr>
              <a:t>.</a:t>
            </a:r>
          </a:p>
          <a:p>
            <a:r>
              <a:rPr lang="en-IN" sz="3400" dirty="0">
                <a:latin typeface="Times"/>
                <a:cs typeface="Times"/>
              </a:rPr>
              <a:t>Update the probability for the word </a:t>
            </a:r>
            <a:r>
              <a:rPr lang="en-IN" sz="3400" i="1" dirty="0">
                <a:latin typeface="Times"/>
                <a:cs typeface="Times"/>
              </a:rPr>
              <a:t>w </a:t>
            </a:r>
            <a:r>
              <a:rPr lang="en-IN" sz="3400" dirty="0">
                <a:latin typeface="Times"/>
                <a:cs typeface="Times"/>
              </a:rPr>
              <a:t>belonging to topic </a:t>
            </a:r>
            <a:r>
              <a:rPr lang="en-IN" sz="3400" i="1" dirty="0">
                <a:latin typeface="Times"/>
                <a:cs typeface="Times"/>
              </a:rPr>
              <a:t>t</a:t>
            </a:r>
            <a:r>
              <a:rPr lang="en-IN" sz="3400" dirty="0">
                <a:latin typeface="Times"/>
                <a:cs typeface="Times"/>
              </a:rPr>
              <a:t>, </a:t>
            </a:r>
            <a:r>
              <a:rPr lang="en-IN" sz="3400" dirty="0" smtClean="0">
                <a:latin typeface="Times"/>
                <a:cs typeface="Times"/>
              </a:rPr>
              <a:t>as </a:t>
            </a:r>
            <a:r>
              <a:rPr lang="en-IN" sz="2800" dirty="0">
                <a:latin typeface="Times"/>
                <a:cs typeface="Times"/>
              </a:rPr>
              <a:t>p(word w with topic t) = p(topic t | document d) * p(word w | topic t)</a:t>
            </a:r>
          </a:p>
          <a:p>
            <a:pPr lvl="0"/>
            <a:endParaRPr lang="en-IN" sz="3400" dirty="0">
              <a:latin typeface="Times"/>
              <a:cs typeface="Times"/>
            </a:endParaRPr>
          </a:p>
          <a:p>
            <a:endParaRPr lang="en-US" dirty="0"/>
          </a:p>
        </p:txBody>
      </p:sp>
    </p:spTree>
    <p:extLst>
      <p:ext uri="{BB962C8B-B14F-4D97-AF65-F5344CB8AC3E}">
        <p14:creationId xmlns:p14="http://schemas.microsoft.com/office/powerpoint/2010/main" val="377340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Language Identification </a:t>
            </a:r>
            <a:endParaRPr lang="en-US" dirty="0"/>
          </a:p>
        </p:txBody>
      </p:sp>
      <p:sp>
        <p:nvSpPr>
          <p:cNvPr id="3" name="Content Placeholder 2"/>
          <p:cNvSpPr>
            <a:spLocks noGrp="1"/>
          </p:cNvSpPr>
          <p:nvPr>
            <p:ph idx="1"/>
          </p:nvPr>
        </p:nvSpPr>
        <p:spPr/>
        <p:txBody>
          <a:bodyPr>
            <a:normAutofit lnSpcReduction="10000"/>
          </a:bodyPr>
          <a:lstStyle/>
          <a:p>
            <a:r>
              <a:rPr lang="en-IN" sz="2400" dirty="0">
                <a:latin typeface="Times"/>
                <a:cs typeface="Times"/>
              </a:rPr>
              <a:t>There appear </a:t>
            </a:r>
            <a:r>
              <a:rPr lang="en-IN" sz="2400" dirty="0" smtClean="0">
                <a:latin typeface="Times"/>
                <a:cs typeface="Times"/>
              </a:rPr>
              <a:t>two </a:t>
            </a:r>
            <a:r>
              <a:rPr lang="en-IN" sz="2400" dirty="0">
                <a:latin typeface="Times"/>
                <a:cs typeface="Times"/>
              </a:rPr>
              <a:t>basic strategies. </a:t>
            </a:r>
            <a:endParaRPr lang="en-IN" sz="2400" dirty="0" smtClean="0">
              <a:latin typeface="Times"/>
              <a:cs typeface="Times"/>
            </a:endParaRPr>
          </a:p>
          <a:p>
            <a:endParaRPr lang="en-IN" sz="1200" dirty="0">
              <a:latin typeface="Times"/>
              <a:cs typeface="Times"/>
            </a:endParaRPr>
          </a:p>
          <a:p>
            <a:r>
              <a:rPr lang="en-IN" sz="2400" dirty="0">
                <a:latin typeface="Times"/>
                <a:cs typeface="Times"/>
              </a:rPr>
              <a:t>One provides lists of </a:t>
            </a:r>
            <a:r>
              <a:rPr lang="en-IN" sz="2400" b="1" dirty="0" smtClean="0">
                <a:latin typeface="Times"/>
                <a:cs typeface="Times"/>
              </a:rPr>
              <a:t>letters </a:t>
            </a:r>
            <a:r>
              <a:rPr lang="en-IN" sz="2400" dirty="0" smtClean="0">
                <a:latin typeface="Times"/>
                <a:cs typeface="Times"/>
              </a:rPr>
              <a:t>that </a:t>
            </a:r>
            <a:r>
              <a:rPr lang="en-IN" sz="2400" dirty="0">
                <a:latin typeface="Times"/>
                <a:cs typeface="Times"/>
              </a:rPr>
              <a:t>appear in various </a:t>
            </a:r>
            <a:r>
              <a:rPr lang="en-IN" sz="2400" dirty="0" smtClean="0">
                <a:latin typeface="Times"/>
                <a:cs typeface="Times"/>
              </a:rPr>
              <a:t>languages.</a:t>
            </a:r>
          </a:p>
          <a:p>
            <a:endParaRPr lang="en-IN" sz="1200" dirty="0">
              <a:latin typeface="Times"/>
              <a:cs typeface="Times"/>
            </a:endParaRPr>
          </a:p>
          <a:p>
            <a:r>
              <a:rPr lang="en-IN" sz="2400" dirty="0">
                <a:latin typeface="Times"/>
                <a:cs typeface="Times"/>
              </a:rPr>
              <a:t>By matching up the letters found in a document with the letters in an identcation list, the language can often be </a:t>
            </a:r>
            <a:r>
              <a:rPr lang="en-IN" sz="2400" dirty="0" smtClean="0">
                <a:latin typeface="Times"/>
                <a:cs typeface="Times"/>
              </a:rPr>
              <a:t>identified </a:t>
            </a:r>
            <a:r>
              <a:rPr lang="en-IN" sz="2400" dirty="0">
                <a:latin typeface="Times"/>
                <a:cs typeface="Times"/>
              </a:rPr>
              <a:t>quite quickly and </a:t>
            </a:r>
            <a:r>
              <a:rPr lang="en-IN" sz="2400" dirty="0" smtClean="0">
                <a:latin typeface="Times"/>
                <a:cs typeface="Times"/>
              </a:rPr>
              <a:t>easily.</a:t>
            </a:r>
          </a:p>
          <a:p>
            <a:endParaRPr lang="en-IN" sz="1300" dirty="0">
              <a:latin typeface="Times"/>
              <a:cs typeface="Times"/>
            </a:endParaRPr>
          </a:p>
          <a:p>
            <a:r>
              <a:rPr lang="en-IN" sz="2400" dirty="0">
                <a:latin typeface="Times"/>
                <a:cs typeface="Times"/>
              </a:rPr>
              <a:t>The second strategy provides lists of </a:t>
            </a:r>
            <a:r>
              <a:rPr lang="en-IN" sz="2400" b="1" dirty="0">
                <a:latin typeface="Times"/>
                <a:cs typeface="Times"/>
              </a:rPr>
              <a:t>short words</a:t>
            </a:r>
            <a:r>
              <a:rPr lang="en-IN" sz="2400" dirty="0">
                <a:latin typeface="Times"/>
                <a:cs typeface="Times"/>
              </a:rPr>
              <a:t> that appear in various </a:t>
            </a:r>
            <a:r>
              <a:rPr lang="en-IN" sz="2400" dirty="0" smtClean="0">
                <a:latin typeface="Times"/>
                <a:cs typeface="Times"/>
              </a:rPr>
              <a:t>languages.</a:t>
            </a:r>
          </a:p>
          <a:p>
            <a:endParaRPr lang="en-IN" sz="1200" dirty="0">
              <a:latin typeface="Times"/>
              <a:cs typeface="Times"/>
            </a:endParaRPr>
          </a:p>
          <a:p>
            <a:r>
              <a:rPr lang="en-IN" sz="2400" dirty="0">
                <a:latin typeface="Times"/>
                <a:cs typeface="Times"/>
              </a:rPr>
              <a:t>O</a:t>
            </a:r>
            <a:r>
              <a:rPr lang="en-IN" sz="2400" dirty="0" smtClean="0">
                <a:latin typeface="Times"/>
                <a:cs typeface="Times"/>
              </a:rPr>
              <a:t>ne </a:t>
            </a:r>
            <a:r>
              <a:rPr lang="en-IN" sz="2400" dirty="0">
                <a:latin typeface="Times"/>
                <a:cs typeface="Times"/>
              </a:rPr>
              <a:t>then matches short words in the document with short words in the list to </a:t>
            </a:r>
            <a:r>
              <a:rPr lang="en-IN" sz="2400" dirty="0" smtClean="0">
                <a:latin typeface="Times"/>
                <a:cs typeface="Times"/>
              </a:rPr>
              <a:t>find </a:t>
            </a:r>
            <a:r>
              <a:rPr lang="en-IN" sz="2400" dirty="0">
                <a:latin typeface="Times"/>
                <a:cs typeface="Times"/>
              </a:rPr>
              <a:t>the language</a:t>
            </a: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9539527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Automatic </a:t>
            </a:r>
            <a:r>
              <a:rPr lang="en-IN" dirty="0" smtClean="0">
                <a:latin typeface="Times"/>
                <a:cs typeface="Times"/>
              </a:rPr>
              <a:t>Language Identification</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Automatic language </a:t>
            </a:r>
            <a:r>
              <a:rPr lang="en-IN" sz="2400" dirty="0" smtClean="0">
                <a:latin typeface="Times"/>
                <a:cs typeface="Times"/>
              </a:rPr>
              <a:t>identification </a:t>
            </a:r>
            <a:r>
              <a:rPr lang="en-IN" sz="2400" dirty="0">
                <a:latin typeface="Times"/>
                <a:cs typeface="Times"/>
              </a:rPr>
              <a:t>is possible because alphabetically written natural languages are highly non-random and consistent in the </a:t>
            </a:r>
            <a:r>
              <a:rPr lang="en-IN" sz="2400" dirty="0" smtClean="0">
                <a:latin typeface="Times"/>
                <a:cs typeface="Times"/>
              </a:rPr>
              <a:t>letters.</a:t>
            </a:r>
          </a:p>
          <a:p>
            <a:endParaRPr lang="en-IN" sz="1200" dirty="0">
              <a:latin typeface="Times"/>
              <a:cs typeface="Times"/>
            </a:endParaRPr>
          </a:p>
          <a:p>
            <a:r>
              <a:rPr lang="en-IN" sz="2400" dirty="0" smtClean="0">
                <a:latin typeface="Times"/>
                <a:cs typeface="Times"/>
              </a:rPr>
              <a:t>In </a:t>
            </a:r>
            <a:r>
              <a:rPr lang="en-IN" sz="2400" dirty="0">
                <a:latin typeface="Times"/>
                <a:cs typeface="Times"/>
              </a:rPr>
              <a:t>other words, each language uses </a:t>
            </a:r>
            <a:r>
              <a:rPr lang="en-IN" sz="2400" dirty="0" smtClean="0">
                <a:latin typeface="Times"/>
                <a:cs typeface="Times"/>
              </a:rPr>
              <a:t>unique characteristic </a:t>
            </a:r>
            <a:r>
              <a:rPr lang="en-IN" sz="2400" dirty="0">
                <a:latin typeface="Times"/>
                <a:cs typeface="Times"/>
              </a:rPr>
              <a:t>alphabet, </a:t>
            </a:r>
            <a:r>
              <a:rPr lang="en-IN" sz="2400" dirty="0" smtClean="0">
                <a:latin typeface="Times"/>
                <a:cs typeface="Times"/>
              </a:rPr>
              <a:t>and alphabet appears </a:t>
            </a:r>
            <a:r>
              <a:rPr lang="en-IN" sz="2400" dirty="0">
                <a:latin typeface="Times"/>
                <a:cs typeface="Times"/>
              </a:rPr>
              <a:t>with surprisingly consistent frequencies in any statistically signicant </a:t>
            </a:r>
            <a:r>
              <a:rPr lang="en-IN" sz="2400" dirty="0" smtClean="0">
                <a:latin typeface="Times"/>
                <a:cs typeface="Times"/>
              </a:rPr>
              <a:t>text.</a:t>
            </a:r>
          </a:p>
          <a:p>
            <a:endParaRPr lang="en-IN" sz="1200" dirty="0">
              <a:latin typeface="Times"/>
              <a:cs typeface="Times"/>
            </a:endParaRPr>
          </a:p>
          <a:p>
            <a:r>
              <a:rPr lang="en-IN" sz="2400" dirty="0" smtClean="0">
                <a:latin typeface="Times"/>
                <a:cs typeface="Times"/>
              </a:rPr>
              <a:t>In </a:t>
            </a:r>
            <a:r>
              <a:rPr lang="en-IN" sz="2400" dirty="0">
                <a:latin typeface="Times"/>
                <a:cs typeface="Times"/>
              </a:rPr>
              <a:t>addition, the frequencies of occurrence of sequences of two, three, four, </a:t>
            </a:r>
            <a:r>
              <a:rPr lang="en-IN" sz="2400" dirty="0" smtClean="0">
                <a:latin typeface="Times"/>
                <a:cs typeface="Times"/>
              </a:rPr>
              <a:t>five </a:t>
            </a:r>
            <a:r>
              <a:rPr lang="en-IN" sz="2400" dirty="0">
                <a:latin typeface="Times"/>
                <a:cs typeface="Times"/>
              </a:rPr>
              <a:t>and more letters are characteristically stable within, and diverse among, natural languages. </a:t>
            </a:r>
            <a:endParaRPr lang="en-US" sz="2400" dirty="0"/>
          </a:p>
        </p:txBody>
      </p:sp>
    </p:spTree>
    <p:extLst>
      <p:ext uri="{BB962C8B-B14F-4D97-AF65-F5344CB8AC3E}">
        <p14:creationId xmlns:p14="http://schemas.microsoft.com/office/powerpoint/2010/main" val="30527383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Language </a:t>
            </a:r>
            <a:r>
              <a:rPr lang="en-IN" dirty="0" smtClean="0">
                <a:latin typeface="Times"/>
                <a:cs typeface="Times"/>
              </a:rPr>
              <a:t>Identifier </a:t>
            </a:r>
            <a:endParaRPr lang="en-US" dirty="0"/>
          </a:p>
        </p:txBody>
      </p:sp>
      <p:sp>
        <p:nvSpPr>
          <p:cNvPr id="3" name="Content Placeholder 2"/>
          <p:cNvSpPr>
            <a:spLocks noGrp="1"/>
          </p:cNvSpPr>
          <p:nvPr>
            <p:ph idx="1"/>
          </p:nvPr>
        </p:nvSpPr>
        <p:spPr/>
        <p:txBody>
          <a:bodyPr>
            <a:normAutofit fontScale="92500"/>
          </a:bodyPr>
          <a:lstStyle/>
          <a:p>
            <a:r>
              <a:rPr lang="en-IN" sz="2400" dirty="0">
                <a:latin typeface="Times"/>
                <a:cs typeface="Times"/>
              </a:rPr>
              <a:t>In English, for example, the letter 'E' accounts for about 13% of the average text; 'U' accounts for about 3% and 'Z' for about 0.1%. </a:t>
            </a:r>
            <a:endParaRPr lang="en-IN" sz="2400" dirty="0" smtClean="0">
              <a:latin typeface="Times"/>
              <a:cs typeface="Times"/>
            </a:endParaRPr>
          </a:p>
          <a:p>
            <a:endParaRPr lang="en-IN" sz="1200" dirty="0">
              <a:latin typeface="Times"/>
              <a:cs typeface="Times"/>
            </a:endParaRPr>
          </a:p>
          <a:p>
            <a:r>
              <a:rPr lang="en-IN" sz="2400" dirty="0">
                <a:latin typeface="Times"/>
                <a:cs typeface="Times"/>
              </a:rPr>
              <a:t>'U' and 'Z', for example, occur more frequently in German than in English.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One </a:t>
            </a:r>
            <a:r>
              <a:rPr lang="en-IN" sz="2400" dirty="0">
                <a:latin typeface="Times"/>
                <a:cs typeface="Times"/>
              </a:rPr>
              <a:t>can compute the probability of occurrence of two-letter sequences or </a:t>
            </a:r>
            <a:r>
              <a:rPr lang="en-IN" sz="2400" dirty="0" smtClean="0">
                <a:latin typeface="Times"/>
                <a:cs typeface="Times"/>
              </a:rPr>
              <a:t>“bigrams</a:t>
            </a:r>
            <a:r>
              <a:rPr lang="en-IN" sz="2400" dirty="0">
                <a:latin typeface="Times"/>
                <a:cs typeface="Times"/>
              </a:rPr>
              <a:t>." </a:t>
            </a:r>
            <a:endParaRPr lang="en-IN" sz="2400" dirty="0" smtClean="0">
              <a:latin typeface="Times"/>
              <a:cs typeface="Times"/>
            </a:endParaRPr>
          </a:p>
          <a:p>
            <a:endParaRPr lang="en-IN" sz="1300" dirty="0">
              <a:latin typeface="Times"/>
              <a:cs typeface="Times"/>
            </a:endParaRPr>
          </a:p>
          <a:p>
            <a:r>
              <a:rPr lang="en-IN" sz="2400" dirty="0" smtClean="0">
                <a:latin typeface="Times"/>
                <a:cs typeface="Times"/>
              </a:rPr>
              <a:t>The </a:t>
            </a:r>
            <a:r>
              <a:rPr lang="en-IN" sz="2400" dirty="0">
                <a:latin typeface="Times"/>
                <a:cs typeface="Times"/>
              </a:rPr>
              <a:t>probability of </a:t>
            </a:r>
            <a:r>
              <a:rPr lang="en-IN" sz="2400" dirty="0" smtClean="0">
                <a:latin typeface="Times"/>
                <a:cs typeface="Times"/>
              </a:rPr>
              <a:t>“TH</a:t>
            </a:r>
            <a:r>
              <a:rPr lang="en-IN" sz="2400" dirty="0">
                <a:latin typeface="Times"/>
                <a:cs typeface="Times"/>
              </a:rPr>
              <a:t>" occurring in English is relatively high, but in Spanish or Portuguese the probability approaches zero; the probability of </a:t>
            </a:r>
            <a:r>
              <a:rPr lang="en-IN" sz="2400" dirty="0" smtClean="0">
                <a:latin typeface="Times"/>
                <a:cs typeface="Times"/>
              </a:rPr>
              <a:t>“SZ</a:t>
            </a:r>
            <a:r>
              <a:rPr lang="en-IN" sz="2400" dirty="0">
                <a:latin typeface="Times"/>
                <a:cs typeface="Times"/>
              </a:rPr>
              <a:t>" is relatively high in Polish and Hungarian but low in </a:t>
            </a:r>
            <a:r>
              <a:rPr lang="en-IN" sz="2400" dirty="0" smtClean="0">
                <a:latin typeface="Times"/>
                <a:cs typeface="Times"/>
              </a:rPr>
              <a:t>English.</a:t>
            </a:r>
            <a:endParaRPr lang="en-IN" sz="2400" dirty="0">
              <a:latin typeface="Times"/>
              <a:cs typeface="Times"/>
            </a:endParaRPr>
          </a:p>
          <a:p>
            <a:endParaRPr lang="en-US" dirty="0"/>
          </a:p>
        </p:txBody>
      </p:sp>
    </p:spTree>
    <p:extLst>
      <p:ext uri="{BB962C8B-B14F-4D97-AF65-F5344CB8AC3E}">
        <p14:creationId xmlns:p14="http://schemas.microsoft.com/office/powerpoint/2010/main" val="1122434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Language </a:t>
            </a:r>
            <a:r>
              <a:rPr lang="en-IN" dirty="0" smtClean="0">
                <a:latin typeface="Times"/>
                <a:cs typeface="Times"/>
              </a:rPr>
              <a:t>Identifier </a:t>
            </a:r>
            <a:endParaRPr lang="en-US" dirty="0"/>
          </a:p>
        </p:txBody>
      </p:sp>
      <p:sp>
        <p:nvSpPr>
          <p:cNvPr id="3" name="Content Placeholder 2"/>
          <p:cNvSpPr>
            <a:spLocks noGrp="1"/>
          </p:cNvSpPr>
          <p:nvPr>
            <p:ph idx="1"/>
          </p:nvPr>
        </p:nvSpPr>
        <p:spPr/>
        <p:txBody>
          <a:bodyPr>
            <a:normAutofit fontScale="92500"/>
          </a:bodyPr>
          <a:lstStyle/>
          <a:p>
            <a:r>
              <a:rPr lang="en-IN" sz="2600" dirty="0">
                <a:latin typeface="Times"/>
                <a:cs typeface="Times"/>
              </a:rPr>
              <a:t>Such information can be quantied precisely for a representative corpus of the language, and one can even go on to compute probabilities for 3-grams, 4-grams, etc. </a:t>
            </a:r>
            <a:endParaRPr lang="en-IN" sz="2600" dirty="0" smtClean="0">
              <a:latin typeface="Times"/>
              <a:cs typeface="Times"/>
            </a:endParaRPr>
          </a:p>
          <a:p>
            <a:endParaRPr lang="en-IN" sz="1300" dirty="0">
              <a:latin typeface="Times"/>
              <a:cs typeface="Times"/>
            </a:endParaRPr>
          </a:p>
          <a:p>
            <a:r>
              <a:rPr lang="en-IN" sz="2600" dirty="0" smtClean="0">
                <a:latin typeface="Times"/>
                <a:cs typeface="Times"/>
              </a:rPr>
              <a:t>The </a:t>
            </a:r>
            <a:r>
              <a:rPr lang="en-IN" sz="2600" dirty="0">
                <a:latin typeface="Times"/>
                <a:cs typeface="Times"/>
              </a:rPr>
              <a:t>traditional observations about typical letters patterns fall out: e.g. </a:t>
            </a:r>
            <a:r>
              <a:rPr lang="en-IN" sz="2600" dirty="0" smtClean="0">
                <a:latin typeface="Times"/>
                <a:cs typeface="Times"/>
              </a:rPr>
              <a:t>“tion</a:t>
            </a:r>
            <a:r>
              <a:rPr lang="en-IN" sz="2600" dirty="0">
                <a:latin typeface="Times"/>
                <a:cs typeface="Times"/>
              </a:rPr>
              <a:t>" is typical of English and French, while </a:t>
            </a:r>
            <a:r>
              <a:rPr lang="en-IN" sz="2600" dirty="0" smtClean="0">
                <a:latin typeface="Times"/>
                <a:cs typeface="Times"/>
              </a:rPr>
              <a:t>“ci</a:t>
            </a:r>
            <a:r>
              <a:rPr lang="en-IN" sz="2600" dirty="0">
                <a:latin typeface="Times"/>
                <a:cs typeface="Times"/>
              </a:rPr>
              <a:t>on" is typical of Spanish and </a:t>
            </a:r>
            <a:r>
              <a:rPr lang="en-IN" sz="2600" dirty="0" smtClean="0">
                <a:latin typeface="Times"/>
                <a:cs typeface="Times"/>
              </a:rPr>
              <a:t>“c</a:t>
            </a:r>
            <a:r>
              <a:rPr lang="en-IN" sz="2600" dirty="0">
                <a:latin typeface="Times"/>
                <a:cs typeface="Times"/>
              </a:rPr>
              <a:t>~ao" of Portuguese, etc. </a:t>
            </a:r>
            <a:endParaRPr lang="en-IN" sz="2600" dirty="0" smtClean="0">
              <a:latin typeface="Times"/>
              <a:cs typeface="Times"/>
            </a:endParaRPr>
          </a:p>
          <a:p>
            <a:endParaRPr lang="en-IN" sz="1300" dirty="0">
              <a:latin typeface="Times"/>
              <a:cs typeface="Times"/>
            </a:endParaRPr>
          </a:p>
          <a:p>
            <a:r>
              <a:rPr lang="en-IN" sz="2600" dirty="0" smtClean="0">
                <a:latin typeface="Times"/>
                <a:cs typeface="Times"/>
              </a:rPr>
              <a:t>The </a:t>
            </a:r>
            <a:r>
              <a:rPr lang="en-IN" sz="2600" dirty="0">
                <a:latin typeface="Times"/>
                <a:cs typeface="Times"/>
              </a:rPr>
              <a:t>Language </a:t>
            </a:r>
            <a:r>
              <a:rPr lang="en-IN" sz="2600" dirty="0" smtClean="0">
                <a:latin typeface="Times"/>
                <a:cs typeface="Times"/>
              </a:rPr>
              <a:t>Identifier </a:t>
            </a:r>
            <a:r>
              <a:rPr lang="en-IN" sz="2600" dirty="0">
                <a:latin typeface="Times"/>
                <a:cs typeface="Times"/>
              </a:rPr>
              <a:t>literally computes and stores thousands of items of information for each language, providing a statistical model of how likely each letter and letter sequence is to occur in each language.</a:t>
            </a:r>
          </a:p>
          <a:p>
            <a:endParaRPr lang="en-US" dirty="0"/>
          </a:p>
        </p:txBody>
      </p:sp>
    </p:spTree>
    <p:extLst>
      <p:ext uri="{BB962C8B-B14F-4D97-AF65-F5344CB8AC3E}">
        <p14:creationId xmlns:p14="http://schemas.microsoft.com/office/powerpoint/2010/main" val="343908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Language </a:t>
            </a:r>
            <a:r>
              <a:rPr lang="en-IN" dirty="0" smtClean="0">
                <a:latin typeface="Times"/>
                <a:cs typeface="Times"/>
              </a:rPr>
              <a:t>Identifier </a:t>
            </a:r>
            <a:endParaRPr lang="en-US" dirty="0"/>
          </a:p>
        </p:txBody>
      </p:sp>
      <p:sp>
        <p:nvSpPr>
          <p:cNvPr id="3" name="Content Placeholder 2"/>
          <p:cNvSpPr>
            <a:spLocks noGrp="1"/>
          </p:cNvSpPr>
          <p:nvPr>
            <p:ph idx="1"/>
          </p:nvPr>
        </p:nvSpPr>
        <p:spPr>
          <a:xfrm>
            <a:off x="457200" y="1417638"/>
            <a:ext cx="8229600" cy="4708525"/>
          </a:xfrm>
        </p:spPr>
        <p:txBody>
          <a:bodyPr>
            <a:normAutofit fontScale="77500" lnSpcReduction="20000"/>
          </a:bodyPr>
          <a:lstStyle/>
          <a:p>
            <a:r>
              <a:rPr lang="en-IN" sz="3100" dirty="0">
                <a:latin typeface="Times"/>
                <a:cs typeface="Times"/>
              </a:rPr>
              <a:t>Using such information about letter and sequence probabilities for each language, the Language </a:t>
            </a:r>
            <a:r>
              <a:rPr lang="en-IN" sz="3100" dirty="0" smtClean="0">
                <a:latin typeface="Times"/>
                <a:cs typeface="Times"/>
              </a:rPr>
              <a:t>Identifier </a:t>
            </a:r>
            <a:r>
              <a:rPr lang="en-IN" sz="3100" dirty="0">
                <a:latin typeface="Times"/>
                <a:cs typeface="Times"/>
              </a:rPr>
              <a:t>takes each word in the </a:t>
            </a:r>
            <a:r>
              <a:rPr lang="en-IN" sz="3100" dirty="0" smtClean="0">
                <a:latin typeface="Times"/>
                <a:cs typeface="Times"/>
              </a:rPr>
              <a:t>text </a:t>
            </a:r>
            <a:r>
              <a:rPr lang="en-IN" sz="3100" dirty="0">
                <a:latin typeface="Times"/>
                <a:cs typeface="Times"/>
              </a:rPr>
              <a:t>and computes the probability </a:t>
            </a:r>
            <a:r>
              <a:rPr lang="en-IN" sz="3100" dirty="0" smtClean="0">
                <a:latin typeface="Times"/>
                <a:cs typeface="Times"/>
              </a:rPr>
              <a:t>to know the probability of English</a:t>
            </a:r>
            <a:r>
              <a:rPr lang="en-IN" sz="3100" dirty="0">
                <a:latin typeface="Times"/>
                <a:cs typeface="Times"/>
              </a:rPr>
              <a:t>, </a:t>
            </a:r>
            <a:r>
              <a:rPr lang="en-IN" sz="3100" dirty="0" smtClean="0">
                <a:latin typeface="Times"/>
                <a:cs typeface="Times"/>
              </a:rPr>
              <a:t>French</a:t>
            </a:r>
            <a:r>
              <a:rPr lang="en-IN" sz="3100" dirty="0">
                <a:latin typeface="Times"/>
                <a:cs typeface="Times"/>
              </a:rPr>
              <a:t>, </a:t>
            </a:r>
            <a:r>
              <a:rPr lang="en-IN" sz="3100" dirty="0" smtClean="0">
                <a:latin typeface="Times"/>
                <a:cs typeface="Times"/>
              </a:rPr>
              <a:t>Spanish</a:t>
            </a:r>
            <a:r>
              <a:rPr lang="en-IN" sz="3100" dirty="0">
                <a:latin typeface="Times"/>
                <a:cs typeface="Times"/>
              </a:rPr>
              <a:t>, etc., for all the languages in the library. </a:t>
            </a:r>
            <a:endParaRPr lang="en-IN" sz="3100" dirty="0" smtClean="0">
              <a:latin typeface="Times"/>
              <a:cs typeface="Times"/>
            </a:endParaRPr>
          </a:p>
          <a:p>
            <a:endParaRPr lang="en-IN" sz="1400" dirty="0">
              <a:latin typeface="Times"/>
              <a:cs typeface="Times"/>
            </a:endParaRPr>
          </a:p>
          <a:p>
            <a:r>
              <a:rPr lang="en-IN" sz="3400" dirty="0" smtClean="0">
                <a:latin typeface="Times"/>
                <a:cs typeface="Times"/>
              </a:rPr>
              <a:t>The </a:t>
            </a:r>
            <a:r>
              <a:rPr lang="en-IN" sz="3400" dirty="0">
                <a:latin typeface="Times"/>
                <a:cs typeface="Times"/>
              </a:rPr>
              <a:t>language with the highest probability wins. </a:t>
            </a:r>
            <a:endParaRPr lang="en-IN" sz="3400" dirty="0" smtClean="0">
              <a:latin typeface="Times"/>
              <a:cs typeface="Times"/>
            </a:endParaRPr>
          </a:p>
          <a:p>
            <a:pPr marL="0" indent="0">
              <a:buNone/>
            </a:pPr>
            <a:endParaRPr lang="en-IN" sz="1500" dirty="0" smtClean="0">
              <a:latin typeface="Times"/>
              <a:cs typeface="Times"/>
            </a:endParaRPr>
          </a:p>
          <a:p>
            <a:r>
              <a:rPr lang="en-IN" sz="3100" dirty="0" smtClean="0">
                <a:latin typeface="Times"/>
                <a:cs typeface="Times"/>
              </a:rPr>
              <a:t>What </a:t>
            </a:r>
            <a:r>
              <a:rPr lang="en-IN" sz="3100" dirty="0">
                <a:latin typeface="Times"/>
                <a:cs typeface="Times"/>
              </a:rPr>
              <a:t>the Language </a:t>
            </a:r>
            <a:r>
              <a:rPr lang="en-IN" sz="3100" dirty="0" smtClean="0">
                <a:latin typeface="Times"/>
                <a:cs typeface="Times"/>
              </a:rPr>
              <a:t>Identifier </a:t>
            </a:r>
            <a:r>
              <a:rPr lang="en-IN" sz="3100" dirty="0">
                <a:latin typeface="Times"/>
                <a:cs typeface="Times"/>
              </a:rPr>
              <a:t>does require for each new language is a consistent, representative </a:t>
            </a:r>
            <a:r>
              <a:rPr lang="en-IN" sz="3100" dirty="0" smtClean="0">
                <a:latin typeface="Times"/>
                <a:cs typeface="Times"/>
              </a:rPr>
              <a:t>corpus.</a:t>
            </a:r>
          </a:p>
          <a:p>
            <a:endParaRPr lang="en-IN" sz="1500" dirty="0">
              <a:latin typeface="Times"/>
              <a:cs typeface="Times"/>
            </a:endParaRPr>
          </a:p>
          <a:p>
            <a:r>
              <a:rPr lang="en-IN" sz="3100" dirty="0" smtClean="0">
                <a:latin typeface="Times"/>
                <a:cs typeface="Times"/>
              </a:rPr>
              <a:t>Preliminary </a:t>
            </a:r>
            <a:r>
              <a:rPr lang="en-IN" sz="3100" dirty="0">
                <a:latin typeface="Times"/>
                <a:cs typeface="Times"/>
              </a:rPr>
              <a:t>tests have shown that a 64K character corpus will be more than </a:t>
            </a:r>
            <a:r>
              <a:rPr lang="en-IN" sz="3100" dirty="0" smtClean="0">
                <a:latin typeface="Times"/>
                <a:cs typeface="Times"/>
              </a:rPr>
              <a:t>sufficient</a:t>
            </a:r>
            <a:r>
              <a:rPr lang="en-IN" sz="3100" dirty="0">
                <a:latin typeface="Times"/>
                <a:cs typeface="Times"/>
              </a:rPr>
              <a:t>, and useful but inconsistent results have been achieved with corpora as small as 6K characters. </a:t>
            </a:r>
          </a:p>
          <a:p>
            <a:endParaRPr lang="en-US" dirty="0"/>
          </a:p>
        </p:txBody>
      </p:sp>
    </p:spTree>
    <p:extLst>
      <p:ext uri="{BB962C8B-B14F-4D97-AF65-F5344CB8AC3E}">
        <p14:creationId xmlns:p14="http://schemas.microsoft.com/office/powerpoint/2010/main" val="45565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The Language </a:t>
            </a:r>
            <a:r>
              <a:rPr lang="en-IN" sz="2400" dirty="0" smtClean="0">
                <a:latin typeface="Times"/>
                <a:cs typeface="Times"/>
              </a:rPr>
              <a:t>Identifier </a:t>
            </a:r>
            <a:r>
              <a:rPr lang="en-IN" sz="2400" dirty="0">
                <a:latin typeface="Times"/>
                <a:cs typeface="Times"/>
              </a:rPr>
              <a:t>at any given time </a:t>
            </a:r>
            <a:r>
              <a:rPr lang="en-IN" sz="2400" dirty="0" smtClean="0">
                <a:latin typeface="Times"/>
                <a:cs typeface="Times"/>
              </a:rPr>
              <a:t>“knows about” only </a:t>
            </a:r>
            <a:r>
              <a:rPr lang="en-IN" sz="2400" dirty="0">
                <a:latin typeface="Times"/>
                <a:cs typeface="Times"/>
              </a:rPr>
              <a:t>those languages that are in the library.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The </a:t>
            </a:r>
            <a:r>
              <a:rPr lang="en-IN" sz="2400" dirty="0">
                <a:latin typeface="Times"/>
                <a:cs typeface="Times"/>
              </a:rPr>
              <a:t>closer any two languages are, the harder it will be to distinguish between them.</a:t>
            </a:r>
          </a:p>
          <a:p>
            <a:endParaRPr lang="en-US" sz="1200" dirty="0" smtClean="0"/>
          </a:p>
          <a:p>
            <a:r>
              <a:rPr lang="en-IN" sz="2400" dirty="0">
                <a:latin typeface="Times"/>
                <a:cs typeface="Times"/>
              </a:rPr>
              <a:t>The Language </a:t>
            </a:r>
            <a:r>
              <a:rPr lang="en-IN" sz="2400" dirty="0" smtClean="0">
                <a:latin typeface="Times"/>
                <a:cs typeface="Times"/>
              </a:rPr>
              <a:t>Identifier </a:t>
            </a:r>
            <a:r>
              <a:rPr lang="en-IN" sz="2400" dirty="0">
                <a:latin typeface="Times"/>
                <a:cs typeface="Times"/>
              </a:rPr>
              <a:t>is designed to work for languages wherein the size of the alphabet is less than or equal to 256.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That </a:t>
            </a:r>
            <a:r>
              <a:rPr lang="en-IN" sz="2400" dirty="0">
                <a:latin typeface="Times"/>
                <a:cs typeface="Times"/>
              </a:rPr>
              <a:t>is, the language </a:t>
            </a:r>
            <a:r>
              <a:rPr lang="en-IN" sz="2400" dirty="0" smtClean="0">
                <a:latin typeface="Times"/>
                <a:cs typeface="Times"/>
              </a:rPr>
              <a:t>Identifier </a:t>
            </a:r>
            <a:r>
              <a:rPr lang="en-IN" sz="2400" dirty="0">
                <a:latin typeface="Times"/>
                <a:cs typeface="Times"/>
              </a:rPr>
              <a:t>assumes that words are represented as strings of characters or, internally, integers, with one integer to a byte.</a:t>
            </a:r>
          </a:p>
          <a:p>
            <a:endParaRPr lang="en-US" dirty="0"/>
          </a:p>
        </p:txBody>
      </p:sp>
    </p:spTree>
    <p:extLst>
      <p:ext uri="{BB962C8B-B14F-4D97-AF65-F5344CB8AC3E}">
        <p14:creationId xmlns:p14="http://schemas.microsoft.com/office/powerpoint/2010/main" val="2942435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1680</TotalTime>
  <Words>1891</Words>
  <Application>Microsoft Macintosh PowerPoint</Application>
  <PresentationFormat>On-screen Show (4:3)</PresentationFormat>
  <Paragraphs>294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Text Analysis</vt:lpstr>
      <vt:lpstr>Text analytics </vt:lpstr>
      <vt:lpstr>Language Identification </vt:lpstr>
      <vt:lpstr>Language Identification </vt:lpstr>
      <vt:lpstr>Automatic Language Identification</vt:lpstr>
      <vt:lpstr>Language Identifier </vt:lpstr>
      <vt:lpstr>Language Identifier </vt:lpstr>
      <vt:lpstr>Language Identifier </vt:lpstr>
      <vt:lpstr>Limitations</vt:lpstr>
      <vt:lpstr>Limitations</vt:lpstr>
      <vt:lpstr>Tokenization</vt:lpstr>
      <vt:lpstr>Example</vt:lpstr>
      <vt:lpstr>Tokenization </vt:lpstr>
      <vt:lpstr>Tokenization and Encryption </vt:lpstr>
      <vt:lpstr>Tokenization </vt:lpstr>
      <vt:lpstr>Preprocessing</vt:lpstr>
      <vt:lpstr>Different Tokenization Technique</vt:lpstr>
      <vt:lpstr>PowerPoint Presentation</vt:lpstr>
      <vt:lpstr>Sentence Breaking</vt:lpstr>
      <vt:lpstr>Sentence Breaking</vt:lpstr>
      <vt:lpstr>Part-of-Speech (PoS) tagging</vt:lpstr>
      <vt:lpstr>Part-of-speech tagging</vt:lpstr>
      <vt:lpstr>Chunking</vt:lpstr>
      <vt:lpstr>Parsing [SEMANTIC RECOGNITION] </vt:lpstr>
      <vt:lpstr>Sentence Chaining</vt:lpstr>
      <vt:lpstr>Named entity recognition (NER) </vt:lpstr>
      <vt:lpstr>Named entity recognition (NER) </vt:lpstr>
      <vt:lpstr>Named entity recognition (NER) </vt:lpstr>
      <vt:lpstr>NER </vt:lpstr>
      <vt:lpstr>Named entity recognition</vt:lpstr>
      <vt:lpstr>Topic modeling</vt:lpstr>
      <vt:lpstr>Latent Dirchlet Allocation(LDA)</vt:lpstr>
      <vt:lpstr>The Algorithm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CST</dc:creator>
  <cp:lastModifiedBy>CST</cp:lastModifiedBy>
  <cp:revision>58</cp:revision>
  <dcterms:created xsi:type="dcterms:W3CDTF">2021-04-16T16:42:03Z</dcterms:created>
  <dcterms:modified xsi:type="dcterms:W3CDTF">2021-05-12T14:44:18Z</dcterms:modified>
</cp:coreProperties>
</file>