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58" r:id="rId4"/>
    <p:sldId id="281" r:id="rId5"/>
    <p:sldId id="282" r:id="rId6"/>
    <p:sldId id="279" r:id="rId7"/>
    <p:sldId id="280" r:id="rId8"/>
    <p:sldId id="316" r:id="rId9"/>
    <p:sldId id="317" r:id="rId10"/>
    <p:sldId id="328" r:id="rId11"/>
    <p:sldId id="329" r:id="rId12"/>
    <p:sldId id="318" r:id="rId13"/>
    <p:sldId id="319" r:id="rId14"/>
    <p:sldId id="320" r:id="rId15"/>
    <p:sldId id="313" r:id="rId16"/>
    <p:sldId id="332" r:id="rId17"/>
    <p:sldId id="323" r:id="rId18"/>
    <p:sldId id="322" r:id="rId19"/>
    <p:sldId id="314" r:id="rId20"/>
    <p:sldId id="324" r:id="rId21"/>
    <p:sldId id="325" r:id="rId22"/>
    <p:sldId id="326" r:id="rId23"/>
    <p:sldId id="336" r:id="rId24"/>
    <p:sldId id="337" r:id="rId25"/>
    <p:sldId id="338" r:id="rId26"/>
    <p:sldId id="339" r:id="rId27"/>
    <p:sldId id="340" r:id="rId28"/>
    <p:sldId id="341" r:id="rId29"/>
    <p:sldId id="342" r:id="rId30"/>
    <p:sldId id="327" r:id="rId31"/>
    <p:sldId id="330" r:id="rId32"/>
    <p:sldId id="321" r:id="rId33"/>
    <p:sldId id="331" r:id="rId34"/>
    <p:sldId id="333" r:id="rId35"/>
    <p:sldId id="287" r:id="rId36"/>
    <p:sldId id="315" r:id="rId37"/>
    <p:sldId id="283" r:id="rId38"/>
    <p:sldId id="285" r:id="rId39"/>
    <p:sldId id="286" r:id="rId40"/>
    <p:sldId id="334" r:id="rId41"/>
    <p:sldId id="335"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6" r:id="rId58"/>
    <p:sldId id="305" r:id="rId59"/>
    <p:sldId id="307" r:id="rId60"/>
    <p:sldId id="309" r:id="rId61"/>
    <p:sldId id="308" r:id="rId62"/>
    <p:sldId id="310" r:id="rId63"/>
    <p:sldId id="311" r:id="rId64"/>
    <p:sldId id="271" r:id="rId65"/>
    <p:sldId id="260" r:id="rId66"/>
    <p:sldId id="272" r:id="rId67"/>
    <p:sldId id="273" r:id="rId68"/>
    <p:sldId id="270" r:id="rId69"/>
    <p:sldId id="274" r:id="rId70"/>
    <p:sldId id="262" r:id="rId71"/>
    <p:sldId id="264" r:id="rId72"/>
    <p:sldId id="266" r:id="rId73"/>
    <p:sldId id="268" r:id="rId74"/>
    <p:sldId id="276" r:id="rId75"/>
    <p:sldId id="277" r:id="rId76"/>
    <p:sldId id="284" r:id="rId77"/>
    <p:sldId id="278"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920" y="-5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8B0AA1-85A8-5D46-AD50-A194E2DC6529}" type="datetimeFigureOut">
              <a:rPr lang="en-US" smtClean="0"/>
              <a:t>23/02/21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77761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B0AA1-85A8-5D46-AD50-A194E2DC6529}" type="datetimeFigureOut">
              <a:rPr lang="en-US" smtClean="0"/>
              <a:t>23/02/21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383614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B0AA1-85A8-5D46-AD50-A194E2DC6529}" type="datetimeFigureOut">
              <a:rPr lang="en-US" smtClean="0"/>
              <a:t>23/02/21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77271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B0AA1-85A8-5D46-AD50-A194E2DC6529}" type="datetimeFigureOut">
              <a:rPr lang="en-US" smtClean="0"/>
              <a:t>23/02/21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348829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B0AA1-85A8-5D46-AD50-A194E2DC6529}" type="datetimeFigureOut">
              <a:rPr lang="en-US" smtClean="0"/>
              <a:t>23/02/21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81517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B0AA1-85A8-5D46-AD50-A194E2DC6529}" type="datetimeFigureOut">
              <a:rPr lang="en-US" smtClean="0"/>
              <a:t>23/02/21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35259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8B0AA1-85A8-5D46-AD50-A194E2DC6529}" type="datetimeFigureOut">
              <a:rPr lang="en-US" smtClean="0"/>
              <a:t>23/02/21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174489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B0AA1-85A8-5D46-AD50-A194E2DC6529}" type="datetimeFigureOut">
              <a:rPr lang="en-US" smtClean="0"/>
              <a:t>23/02/21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4835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B0AA1-85A8-5D46-AD50-A194E2DC6529}" type="datetimeFigureOut">
              <a:rPr lang="en-US" smtClean="0"/>
              <a:t>23/02/21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139120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B0AA1-85A8-5D46-AD50-A194E2DC6529}" type="datetimeFigureOut">
              <a:rPr lang="en-US" smtClean="0"/>
              <a:t>23/02/21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8013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B0AA1-85A8-5D46-AD50-A194E2DC6529}" type="datetimeFigureOut">
              <a:rPr lang="en-US" smtClean="0"/>
              <a:t>23/02/21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DA240-E2E4-2047-ACDA-83B8DB996953}" type="slidenum">
              <a:rPr lang="en-US" smtClean="0"/>
              <a:t>‹#›</a:t>
            </a:fld>
            <a:endParaRPr lang="en-US"/>
          </a:p>
        </p:txBody>
      </p:sp>
    </p:spTree>
    <p:extLst>
      <p:ext uri="{BB962C8B-B14F-4D97-AF65-F5344CB8AC3E}">
        <p14:creationId xmlns:p14="http://schemas.microsoft.com/office/powerpoint/2010/main" val="20325913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B0AA1-85A8-5D46-AD50-A194E2DC6529}" type="datetimeFigureOut">
              <a:rPr lang="en-US" smtClean="0"/>
              <a:t>23/02/21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DA240-E2E4-2047-ACDA-83B8DB996953}" type="slidenum">
              <a:rPr lang="en-US" smtClean="0"/>
              <a:t>‹#›</a:t>
            </a:fld>
            <a:endParaRPr lang="en-US"/>
          </a:p>
        </p:txBody>
      </p:sp>
    </p:spTree>
    <p:extLst>
      <p:ext uri="{BB962C8B-B14F-4D97-AF65-F5344CB8AC3E}">
        <p14:creationId xmlns:p14="http://schemas.microsoft.com/office/powerpoint/2010/main" val="2106014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vestopedia.com/terms/s/standarddeviation.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ollinsdictionary.com/dictionary/english/possible" TargetMode="External"/><Relationship Id="rId4" Type="http://schemas.openxmlformats.org/officeDocument/2006/relationships/hyperlink" Target="https://www.collinsdictionary.com/dictionary/english/situation" TargetMode="External"/><Relationship Id="rId5" Type="http://schemas.openxmlformats.org/officeDocument/2006/relationships/hyperlink" Target="https://www.collinsdictionary.com/dictionary/english/prove" TargetMode="External"/><Relationship Id="rId6" Type="http://schemas.openxmlformats.org/officeDocument/2006/relationships/hyperlink" Target="https://www.collinsdictionary.com/dictionary/english/correct" TargetMode="External"/><Relationship Id="rId7" Type="http://schemas.openxmlformats.org/officeDocument/2006/relationships/hyperlink" Target="https://www.investopedia.com/terms/w/wilcoxon-test.asp" TargetMode="External"/><Relationship Id="rId1" Type="http://schemas.openxmlformats.org/officeDocument/2006/relationships/slideLayout" Target="../slideLayouts/slideLayout2.xml"/><Relationship Id="rId2" Type="http://schemas.openxmlformats.org/officeDocument/2006/relationships/hyperlink" Target="https://www.collinsdictionary.com/dictionary/english/ide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isticshowto.com/what-is-an-alternate-hypothesis/" TargetMode="External"/><Relationship Id="rId3" Type="http://schemas.openxmlformats.org/officeDocument/2006/relationships/hyperlink" Target="https://www.statisticshowto.com/probability-and-statistics/hypothesis-testing/support-or-reject-null-hypothesi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wardsdatascience.com/interactive-data-visualization-167ae26016e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vestopedia.com/terms/h/hypothesistesting.asp" TargetMode="External"/><Relationship Id="rId3" Type="http://schemas.openxmlformats.org/officeDocument/2006/relationships/hyperlink" Target="https://www.investopedia.com/terms/n/null_hypothesis.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isticshowto.com/confidence-leve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isticshowto.com/probability-and-statistics/hypothesis-testing/support-or-reject-null-hypothesis/" TargetMode="External"/><Relationship Id="rId3" Type="http://schemas.openxmlformats.org/officeDocument/2006/relationships/hyperlink" Target="https://www.statisticshowto.com/what-is-an-alternate-hypothesi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vestopedia.com/terms/s/statistically_significant.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vestopedia.com/terms/s/statistically_significant.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tatisticshowto.com/probability-and-statistics/correlation-analysis/" TargetMode="External"/><Relationship Id="rId3" Type="http://schemas.openxmlformats.org/officeDocument/2006/relationships/hyperlink" Target="https://www.statisticshowto.com/tables/chi-squared-table-right-tai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tl.nist.gov/div898/handbook/datasets/FLICKER.DAT" TargetMode="Externa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encedirect.com/topics/economics-econometrics-and-finance/probability-theory"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Iris_flower_data_set" TargetMode="Externa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hartio.com/resources/tutorials/what-is-a-box-plo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hyperlink" Target="https://statistics.laerd.com/statistical-guides/types-of-variable.ph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hyperlink" Target="https://www.statisticshowto.datasciencecentral.com/probability-and-statistics/normal-distribu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21203"/>
            <a:ext cx="7772400" cy="1470025"/>
          </a:xfrm>
        </p:spPr>
        <p:txBody>
          <a:bodyPr/>
          <a:lstStyle/>
          <a:p>
            <a:r>
              <a:rPr lang="en-US" dirty="0"/>
              <a:t>Exploratory Data </a:t>
            </a:r>
            <a:r>
              <a:rPr lang="en-US" dirty="0" smtClean="0"/>
              <a:t>Analysis</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tx1"/>
                </a:solidFill>
              </a:rPr>
              <a:t>Jaya </a:t>
            </a:r>
            <a:r>
              <a:rPr lang="en-US" sz="2400" dirty="0" err="1" smtClean="0">
                <a:solidFill>
                  <a:schemeClr val="tx1"/>
                </a:solidFill>
              </a:rPr>
              <a:t>Sil</a:t>
            </a:r>
            <a:endParaRPr lang="en-US" sz="2400" dirty="0">
              <a:solidFill>
                <a:schemeClr val="tx1"/>
              </a:solidFill>
            </a:endParaRPr>
          </a:p>
        </p:txBody>
      </p:sp>
    </p:spTree>
    <p:extLst>
      <p:ext uri="{BB962C8B-B14F-4D97-AF65-F5344CB8AC3E}">
        <p14:creationId xmlns:p14="http://schemas.microsoft.com/office/powerpoint/2010/main" val="189006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Z-score </a:t>
            </a:r>
            <a:endParaRPr lang="en-US" dirty="0"/>
          </a:p>
        </p:txBody>
      </p:sp>
      <p:sp>
        <p:nvSpPr>
          <p:cNvPr id="3" name="Content Placeholder 2"/>
          <p:cNvSpPr>
            <a:spLocks noGrp="1"/>
          </p:cNvSpPr>
          <p:nvPr>
            <p:ph idx="1"/>
          </p:nvPr>
        </p:nvSpPr>
        <p:spPr/>
        <p:txBody>
          <a:bodyPr>
            <a:normAutofit fontScale="85000" lnSpcReduction="20000"/>
          </a:bodyPr>
          <a:lstStyle/>
          <a:p>
            <a:r>
              <a:rPr lang="en-IN" sz="2800" dirty="0">
                <a:latin typeface="Times"/>
                <a:cs typeface="Times"/>
              </a:rPr>
              <a:t>A Z-score is a numerical measurement that describes a value's relationship to the mean of a group of values. </a:t>
            </a:r>
            <a:endParaRPr lang="en-IN" sz="2800" dirty="0" smtClean="0">
              <a:latin typeface="Times"/>
              <a:cs typeface="Times"/>
            </a:endParaRPr>
          </a:p>
          <a:p>
            <a:endParaRPr lang="en-IN" sz="1300" dirty="0" smtClean="0">
              <a:latin typeface="Times"/>
              <a:cs typeface="Times"/>
            </a:endParaRPr>
          </a:p>
          <a:p>
            <a:r>
              <a:rPr lang="en-IN" sz="2800" dirty="0" smtClean="0">
                <a:latin typeface="Times"/>
                <a:cs typeface="Times"/>
              </a:rPr>
              <a:t>Z</a:t>
            </a:r>
            <a:r>
              <a:rPr lang="en-IN" sz="2800" dirty="0">
                <a:latin typeface="Times"/>
                <a:cs typeface="Times"/>
              </a:rPr>
              <a:t>-score is measured in terms of </a:t>
            </a:r>
            <a:r>
              <a:rPr lang="en-IN" sz="2800" u="sng" dirty="0">
                <a:latin typeface="Times"/>
                <a:cs typeface="Times"/>
                <a:hlinkClick r:id="rId2"/>
              </a:rPr>
              <a:t>standard deviations</a:t>
            </a:r>
            <a:r>
              <a:rPr lang="en-IN" sz="2800" dirty="0">
                <a:latin typeface="Times"/>
                <a:cs typeface="Times"/>
              </a:rPr>
              <a:t> from the mean. </a:t>
            </a:r>
            <a:endParaRPr lang="en-IN" sz="2800" dirty="0" smtClean="0">
              <a:latin typeface="Times"/>
              <a:cs typeface="Times"/>
            </a:endParaRPr>
          </a:p>
          <a:p>
            <a:endParaRPr lang="en-IN" sz="1300" dirty="0" smtClean="0">
              <a:latin typeface="Times"/>
              <a:cs typeface="Times"/>
            </a:endParaRPr>
          </a:p>
          <a:p>
            <a:r>
              <a:rPr lang="en-IN" sz="2800" dirty="0" smtClean="0">
                <a:latin typeface="Times"/>
                <a:cs typeface="Times"/>
              </a:rPr>
              <a:t>If </a:t>
            </a:r>
            <a:r>
              <a:rPr lang="en-IN" sz="2800" dirty="0">
                <a:latin typeface="Times"/>
                <a:cs typeface="Times"/>
              </a:rPr>
              <a:t>a Z-score is 0, it indicates that the data point's score is identical to the mean score. </a:t>
            </a:r>
            <a:endParaRPr lang="en-IN" sz="2800" dirty="0" smtClean="0">
              <a:latin typeface="Times"/>
              <a:cs typeface="Times"/>
            </a:endParaRPr>
          </a:p>
          <a:p>
            <a:endParaRPr lang="en-IN" sz="1400" dirty="0" smtClean="0">
              <a:latin typeface="Times"/>
              <a:cs typeface="Times"/>
            </a:endParaRPr>
          </a:p>
          <a:p>
            <a:r>
              <a:rPr lang="en-IN" sz="2800" dirty="0" smtClean="0">
                <a:latin typeface="Times"/>
                <a:cs typeface="Times"/>
              </a:rPr>
              <a:t>A </a:t>
            </a:r>
            <a:r>
              <a:rPr lang="en-IN" sz="2800" dirty="0">
                <a:latin typeface="Times"/>
                <a:cs typeface="Times"/>
              </a:rPr>
              <a:t>Z-score of 1.0 would indicate a value that is one standard deviation from the mean. </a:t>
            </a:r>
            <a:endParaRPr lang="en-IN" sz="2800" dirty="0" smtClean="0">
              <a:latin typeface="Times"/>
              <a:cs typeface="Times"/>
            </a:endParaRPr>
          </a:p>
          <a:p>
            <a:endParaRPr lang="en-IN" sz="1400" dirty="0" smtClean="0">
              <a:latin typeface="Times"/>
              <a:cs typeface="Times"/>
            </a:endParaRPr>
          </a:p>
          <a:p>
            <a:r>
              <a:rPr lang="en-IN" sz="2800" dirty="0" smtClean="0">
                <a:latin typeface="Times"/>
                <a:cs typeface="Times"/>
              </a:rPr>
              <a:t>Z</a:t>
            </a:r>
            <a:r>
              <a:rPr lang="en-IN" sz="2800" dirty="0">
                <a:latin typeface="Times"/>
                <a:cs typeface="Times"/>
              </a:rPr>
              <a:t>-scores may be positive or negative, with a positive value indicating the score is above the mean and a negative score indicating it is below the mean.</a:t>
            </a:r>
          </a:p>
          <a:p>
            <a:endParaRPr lang="en-US" dirty="0"/>
          </a:p>
        </p:txBody>
      </p:sp>
    </p:spTree>
    <p:extLst>
      <p:ext uri="{BB962C8B-B14F-4D97-AF65-F5344CB8AC3E}">
        <p14:creationId xmlns:p14="http://schemas.microsoft.com/office/powerpoint/2010/main" val="42809858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Z-score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In finance, Z-scores are measures of an observation's variability and can be used by traders to help determine market volatility. </a:t>
            </a:r>
          </a:p>
          <a:p>
            <a:endParaRPr lang="en-US" sz="1200" dirty="0" smtClean="0"/>
          </a:p>
          <a:p>
            <a:pPr lvl="0"/>
            <a:r>
              <a:rPr lang="en-IN" sz="2600" dirty="0">
                <a:latin typeface="Times"/>
                <a:cs typeface="Times"/>
              </a:rPr>
              <a:t>A Z-score can reveal to a trader if a value is typical for a specified data set or if it is atypical</a:t>
            </a:r>
            <a:r>
              <a:rPr lang="en-IN" sz="2600" dirty="0" smtClean="0">
                <a:latin typeface="Times"/>
                <a:cs typeface="Times"/>
              </a:rPr>
              <a:t>.</a:t>
            </a:r>
          </a:p>
          <a:p>
            <a:pPr lvl="0"/>
            <a:endParaRPr lang="en-IN" sz="1200" dirty="0">
              <a:latin typeface="Times"/>
              <a:cs typeface="Times"/>
            </a:endParaRPr>
          </a:p>
          <a:p>
            <a:pPr lvl="0"/>
            <a:r>
              <a:rPr lang="en-IN" sz="2600" dirty="0">
                <a:latin typeface="Times"/>
                <a:cs typeface="Times"/>
              </a:rPr>
              <a:t>In general, a Z-score below 1.8 suggests a company might be headed for bankruptcy, while a score closer to 3 suggests a company is in solid financial positioning.</a:t>
            </a:r>
          </a:p>
          <a:p>
            <a:endParaRPr lang="en-US" dirty="0"/>
          </a:p>
        </p:txBody>
      </p:sp>
    </p:spTree>
    <p:extLst>
      <p:ext uri="{BB962C8B-B14F-4D97-AF65-F5344CB8AC3E}">
        <p14:creationId xmlns:p14="http://schemas.microsoft.com/office/powerpoint/2010/main" val="23842042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9222"/>
            <a:ext cx="8229600" cy="5716941"/>
          </a:xfrm>
        </p:spPr>
        <p:txBody>
          <a:bodyPr>
            <a:normAutofit fontScale="25000" lnSpcReduction="20000"/>
          </a:bodyPr>
          <a:lstStyle/>
          <a:p>
            <a:endParaRPr lang="en-US" dirty="0" smtClean="0"/>
          </a:p>
          <a:p>
            <a:endParaRPr lang="en-US" dirty="0"/>
          </a:p>
          <a:p>
            <a:endParaRPr lang="en-US" dirty="0" smtClean="0"/>
          </a:p>
          <a:p>
            <a:endParaRPr lang="en-US" dirty="0"/>
          </a:p>
          <a:p>
            <a:endParaRPr lang="en-US" dirty="0" smtClean="0"/>
          </a:p>
          <a:p>
            <a:endParaRPr lang="en-IN" sz="2800" dirty="0" smtClean="0">
              <a:latin typeface="Times"/>
              <a:cs typeface="Times"/>
            </a:endParaRPr>
          </a:p>
          <a:p>
            <a:endParaRPr lang="en-IN" sz="2800" dirty="0">
              <a:latin typeface="Times"/>
              <a:cs typeface="Times"/>
            </a:endParaRPr>
          </a:p>
          <a:p>
            <a:endParaRPr lang="en-IN" sz="2800" dirty="0" smtClean="0">
              <a:latin typeface="Times"/>
              <a:cs typeface="Times"/>
            </a:endParaRPr>
          </a:p>
          <a:p>
            <a:endParaRPr lang="en-IN" sz="2800" dirty="0">
              <a:latin typeface="Times"/>
              <a:cs typeface="Times"/>
            </a:endParaRPr>
          </a:p>
          <a:p>
            <a:endParaRPr lang="en-IN" sz="3400" dirty="0" smtClean="0">
              <a:latin typeface="Times"/>
              <a:cs typeface="Times"/>
            </a:endParaRPr>
          </a:p>
          <a:p>
            <a:endParaRPr lang="en-IN" sz="3400" dirty="0" smtClean="0">
              <a:latin typeface="Times"/>
              <a:cs typeface="Times"/>
            </a:endParaRPr>
          </a:p>
          <a:p>
            <a:endParaRPr lang="en-IN" sz="6000" dirty="0" smtClean="0">
              <a:latin typeface="Times"/>
              <a:cs typeface="Times"/>
            </a:endParaRPr>
          </a:p>
          <a:p>
            <a:endParaRPr lang="en-IN" sz="6000" dirty="0" smtClean="0">
              <a:latin typeface="Times"/>
              <a:cs typeface="Times"/>
            </a:endParaRPr>
          </a:p>
          <a:p>
            <a:endParaRPr lang="en-IN" sz="6000" dirty="0">
              <a:latin typeface="Times"/>
              <a:cs typeface="Times"/>
            </a:endParaRPr>
          </a:p>
          <a:p>
            <a:endParaRPr lang="en-IN" sz="6000" dirty="0" smtClean="0">
              <a:latin typeface="Times"/>
              <a:cs typeface="Times"/>
            </a:endParaRPr>
          </a:p>
          <a:p>
            <a:pPr marL="0" indent="0">
              <a:buNone/>
            </a:pPr>
            <a:endParaRPr lang="en-IN" sz="6000" dirty="0">
              <a:latin typeface="Times"/>
              <a:cs typeface="Times"/>
            </a:endParaRPr>
          </a:p>
          <a:p>
            <a:endParaRPr lang="en-IN" sz="8000" dirty="0" smtClean="0">
              <a:latin typeface="Times"/>
              <a:cs typeface="Times"/>
            </a:endParaRPr>
          </a:p>
          <a:p>
            <a:r>
              <a:rPr lang="en-IN" sz="8000" dirty="0" smtClean="0">
                <a:latin typeface="Times"/>
                <a:cs typeface="Times"/>
              </a:rPr>
              <a:t>The </a:t>
            </a:r>
            <a:r>
              <a:rPr lang="en-IN" sz="8000" dirty="0">
                <a:latin typeface="Times"/>
                <a:cs typeface="Times"/>
              </a:rPr>
              <a:t>sample mean x</a:t>
            </a:r>
            <a:r>
              <a:rPr lang="en-US" sz="8000" dirty="0">
                <a:latin typeface="Times"/>
                <a:cs typeface="Times"/>
              </a:rPr>
              <a:t> </a:t>
            </a:r>
            <a:r>
              <a:rPr lang="en-IN" sz="8000" dirty="0">
                <a:latin typeface="Times"/>
                <a:cs typeface="Times"/>
              </a:rPr>
              <a:t> is an unbiased estimate of the population mean μ. </a:t>
            </a:r>
            <a:br>
              <a:rPr lang="en-IN" sz="8000" dirty="0">
                <a:latin typeface="Times"/>
                <a:cs typeface="Times"/>
              </a:rPr>
            </a:br>
            <a:r>
              <a:rPr lang="en-IN" sz="8000" dirty="0" smtClean="0">
                <a:latin typeface="Times"/>
                <a:cs typeface="Times"/>
              </a:rPr>
              <a:t>Another </a:t>
            </a:r>
            <a:r>
              <a:rPr lang="en-IN" sz="8000" dirty="0">
                <a:latin typeface="Times"/>
                <a:cs typeface="Times"/>
              </a:rPr>
              <a:t>way to say this is that </a:t>
            </a:r>
            <a:r>
              <a:rPr lang="en-IN" sz="8000" dirty="0" smtClean="0">
                <a:latin typeface="Times"/>
                <a:cs typeface="Times"/>
              </a:rPr>
              <a:t>x</a:t>
            </a:r>
            <a:r>
              <a:rPr lang="en-US" sz="8000" dirty="0" smtClean="0">
                <a:latin typeface="Times"/>
                <a:cs typeface="Times"/>
              </a:rPr>
              <a:t> </a:t>
            </a:r>
            <a:r>
              <a:rPr lang="en-IN" sz="8000" dirty="0">
                <a:latin typeface="Times"/>
                <a:cs typeface="Times"/>
              </a:rPr>
              <a:t> is the best point estimate of the true value of μ</a:t>
            </a:r>
            <a:r>
              <a:rPr lang="en-IN" sz="8000" dirty="0" smtClean="0">
                <a:latin typeface="Times"/>
                <a:cs typeface="Times"/>
              </a:rPr>
              <a:t>.</a:t>
            </a:r>
          </a:p>
          <a:p>
            <a:endParaRPr lang="en-IN" sz="4800" dirty="0">
              <a:latin typeface="Times"/>
              <a:cs typeface="Times"/>
            </a:endParaRPr>
          </a:p>
          <a:p>
            <a:r>
              <a:rPr lang="en-IN" sz="8000" dirty="0" smtClean="0">
                <a:latin typeface="Times"/>
                <a:cs typeface="Times"/>
              </a:rPr>
              <a:t>The </a:t>
            </a:r>
            <a:r>
              <a:rPr lang="en-IN" sz="8000" dirty="0">
                <a:latin typeface="Times"/>
                <a:cs typeface="Times"/>
              </a:rPr>
              <a:t>true population mean may be larger or smaller than the sample mean. </a:t>
            </a:r>
            <a:endParaRPr lang="en-IN" sz="8000" dirty="0" smtClean="0">
              <a:latin typeface="Times"/>
              <a:cs typeface="Times"/>
            </a:endParaRPr>
          </a:p>
          <a:p>
            <a:endParaRPr lang="en-IN" sz="4400" dirty="0">
              <a:latin typeface="Times"/>
              <a:cs typeface="Times"/>
            </a:endParaRPr>
          </a:p>
          <a:p>
            <a:r>
              <a:rPr lang="en-IN" sz="8000" dirty="0">
                <a:latin typeface="Times"/>
                <a:cs typeface="Times"/>
              </a:rPr>
              <a:t>Instead of a point estimate, you might want to identify a range of possible </a:t>
            </a:r>
            <a:r>
              <a:rPr lang="en-IN" sz="8000" dirty="0" smtClean="0">
                <a:latin typeface="Times"/>
                <a:cs typeface="Times"/>
              </a:rPr>
              <a:t>values, </a:t>
            </a:r>
            <a:r>
              <a:rPr lang="en-IN" sz="8000" dirty="0">
                <a:latin typeface="Times"/>
                <a:cs typeface="Times"/>
              </a:rPr>
              <a:t>controlling the probability that μ is not lower than the lowest value in this range and not higher than the highest value. Such a range is called a </a:t>
            </a:r>
            <a:r>
              <a:rPr lang="en-IN" sz="8000" b="1" dirty="0">
                <a:latin typeface="Times"/>
                <a:cs typeface="Times"/>
              </a:rPr>
              <a:t>confidence interval</a:t>
            </a:r>
            <a:r>
              <a:rPr lang="en-IN" sz="8000" dirty="0">
                <a:latin typeface="Times"/>
                <a:cs typeface="Times"/>
              </a:rPr>
              <a:t>.</a:t>
            </a:r>
          </a:p>
          <a:p>
            <a:endParaRPr lang="en-US" sz="3400" dirty="0">
              <a:latin typeface="Times"/>
              <a:cs typeface="Times"/>
            </a:endParaRPr>
          </a:p>
        </p:txBody>
      </p:sp>
      <p:pic>
        <p:nvPicPr>
          <p:cNvPr id="5" name="Picture 4"/>
          <p:cNvPicPr>
            <a:picLocks noChangeAspect="1"/>
          </p:cNvPicPr>
          <p:nvPr/>
        </p:nvPicPr>
        <p:blipFill>
          <a:blip r:embed="rId2"/>
          <a:stretch>
            <a:fillRect/>
          </a:stretch>
        </p:blipFill>
        <p:spPr>
          <a:xfrm>
            <a:off x="2545645" y="536222"/>
            <a:ext cx="4848578" cy="2506133"/>
          </a:xfrm>
          <a:prstGeom prst="rect">
            <a:avLst/>
          </a:prstGeom>
        </p:spPr>
      </p:pic>
    </p:spTree>
    <p:extLst>
      <p:ext uri="{BB962C8B-B14F-4D97-AF65-F5344CB8AC3E}">
        <p14:creationId xmlns:p14="http://schemas.microsoft.com/office/powerpoint/2010/main" val="15590911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Confidence </a:t>
            </a:r>
            <a:r>
              <a:rPr lang="en-IN" dirty="0">
                <a:latin typeface="Times"/>
                <a:cs typeface="Times"/>
              </a:rPr>
              <a:t>interval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weight values for the lower and upper ends of the confidence interval are 192 and 204 (see </a:t>
            </a:r>
            <a:r>
              <a:rPr lang="en-IN" sz="2400" dirty="0" smtClean="0">
                <a:latin typeface="Times"/>
                <a:cs typeface="Times"/>
              </a:rPr>
              <a:t>Figure)</a:t>
            </a:r>
            <a:r>
              <a:rPr lang="en-IN" sz="2400" dirty="0">
                <a:latin typeface="Times"/>
                <a:cs typeface="Times"/>
              </a:rPr>
              <a:t>. </a:t>
            </a:r>
            <a:endParaRPr lang="en-IN" sz="2400" dirty="0" smtClean="0">
              <a:latin typeface="Times"/>
              <a:cs typeface="Times"/>
            </a:endParaRPr>
          </a:p>
          <a:p>
            <a:endParaRPr lang="en-IN" sz="1200" dirty="0" smtClean="0">
              <a:latin typeface="Times"/>
              <a:cs typeface="Times"/>
            </a:endParaRPr>
          </a:p>
          <a:p>
            <a:r>
              <a:rPr lang="en-IN" sz="2400" dirty="0" smtClean="0">
                <a:latin typeface="Times"/>
                <a:cs typeface="Times"/>
              </a:rPr>
              <a:t>A </a:t>
            </a:r>
            <a:r>
              <a:rPr lang="en-IN" sz="2400" dirty="0">
                <a:latin typeface="Times"/>
                <a:cs typeface="Times"/>
              </a:rPr>
              <a:t>confidence interval is usually expressed by two values enclosed by parentheses, as in (192, 204). </a:t>
            </a:r>
            <a:endParaRPr lang="en-IN" sz="2400" dirty="0" smtClean="0">
              <a:latin typeface="Times"/>
              <a:cs typeface="Times"/>
            </a:endParaRPr>
          </a:p>
          <a:p>
            <a:endParaRPr lang="en-IN" sz="1200" dirty="0" smtClean="0">
              <a:latin typeface="Times"/>
              <a:cs typeface="Times"/>
            </a:endParaRPr>
          </a:p>
          <a:p>
            <a:r>
              <a:rPr lang="en-IN" sz="2400" dirty="0" smtClean="0">
                <a:latin typeface="Times"/>
                <a:cs typeface="Times"/>
              </a:rPr>
              <a:t>Another </a:t>
            </a:r>
            <a:r>
              <a:rPr lang="en-IN" sz="2400" dirty="0">
                <a:latin typeface="Times"/>
                <a:cs typeface="Times"/>
              </a:rPr>
              <a:t>way to express the confidence interval is as the point estimate plus or minus a margin of error; in this case, it is 198 ± 6 pounds. </a:t>
            </a:r>
            <a:endParaRPr lang="en-IN" sz="2400" dirty="0" smtClean="0">
              <a:latin typeface="Times"/>
              <a:cs typeface="Times"/>
            </a:endParaRPr>
          </a:p>
          <a:p>
            <a:endParaRPr lang="en-IN" sz="1200" dirty="0" smtClean="0">
              <a:latin typeface="Times"/>
              <a:cs typeface="Times"/>
            </a:endParaRPr>
          </a:p>
          <a:p>
            <a:r>
              <a:rPr lang="en-IN" sz="2400" dirty="0" smtClean="0">
                <a:latin typeface="Times"/>
                <a:cs typeface="Times"/>
              </a:rPr>
              <a:t>You </a:t>
            </a:r>
            <a:r>
              <a:rPr lang="en-IN" sz="2400" dirty="0">
                <a:latin typeface="Times"/>
                <a:cs typeface="Times"/>
              </a:rPr>
              <a:t>are 90 percent certain that the true population mean of football player weights is between 192 and 204 pounds.</a:t>
            </a:r>
          </a:p>
          <a:p>
            <a:endParaRPr lang="en-US" dirty="0"/>
          </a:p>
        </p:txBody>
      </p:sp>
    </p:spTree>
    <p:extLst>
      <p:ext uri="{BB962C8B-B14F-4D97-AF65-F5344CB8AC3E}">
        <p14:creationId xmlns:p14="http://schemas.microsoft.com/office/powerpoint/2010/main" val="14801423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fontScale="92500"/>
          </a:bodyPr>
          <a:lstStyle/>
          <a:p>
            <a:pPr lvl="0"/>
            <a:r>
              <a:rPr lang="en-IN" sz="2600" dirty="0">
                <a:latin typeface="Times"/>
                <a:cs typeface="Times"/>
              </a:rPr>
              <a:t>The higher the percentage of confidence desired, the wider the confidence interval</a:t>
            </a:r>
            <a:r>
              <a:rPr lang="en-IN" sz="2600" dirty="0" smtClean="0">
                <a:latin typeface="Times"/>
                <a:cs typeface="Times"/>
              </a:rPr>
              <a:t>.</a:t>
            </a:r>
          </a:p>
          <a:p>
            <a:pPr lvl="0"/>
            <a:endParaRPr lang="en-IN" sz="1300" dirty="0">
              <a:latin typeface="Times"/>
              <a:cs typeface="Times"/>
            </a:endParaRPr>
          </a:p>
          <a:p>
            <a:pPr lvl="0"/>
            <a:r>
              <a:rPr lang="en-IN" sz="2600" dirty="0">
                <a:latin typeface="Times"/>
                <a:cs typeface="Times"/>
              </a:rPr>
              <a:t>The larger the standard error, the wider the confidence interval.</a:t>
            </a:r>
            <a:br>
              <a:rPr lang="en-IN" sz="2600" dirty="0">
                <a:latin typeface="Times"/>
                <a:cs typeface="Times"/>
              </a:rPr>
            </a:br>
            <a:endParaRPr lang="en-IN" sz="2600" dirty="0">
              <a:latin typeface="Times"/>
              <a:cs typeface="Times"/>
            </a:endParaRPr>
          </a:p>
          <a:p>
            <a:pPr lvl="0"/>
            <a:r>
              <a:rPr lang="en-IN" sz="2600" dirty="0">
                <a:latin typeface="Times"/>
                <a:cs typeface="Times"/>
              </a:rPr>
              <a:t>The larger the </a:t>
            </a:r>
            <a:r>
              <a:rPr lang="en-IN" sz="2600" i="1" dirty="0">
                <a:latin typeface="Times"/>
                <a:cs typeface="Times"/>
              </a:rPr>
              <a:t>n,</a:t>
            </a:r>
            <a:r>
              <a:rPr lang="en-IN" sz="2600" dirty="0">
                <a:latin typeface="Times"/>
                <a:cs typeface="Times"/>
              </a:rPr>
              <a:t> the smaller the standard error, and so the narrower the confidence interval</a:t>
            </a:r>
            <a:r>
              <a:rPr lang="en-IN" sz="2600" dirty="0" smtClean="0">
                <a:latin typeface="Times"/>
                <a:cs typeface="Times"/>
              </a:rPr>
              <a:t>.</a:t>
            </a:r>
          </a:p>
          <a:p>
            <a:pPr lvl="0"/>
            <a:endParaRPr lang="en-IN" sz="1300" dirty="0">
              <a:latin typeface="Times"/>
              <a:cs typeface="Times"/>
            </a:endParaRPr>
          </a:p>
          <a:p>
            <a:r>
              <a:rPr lang="en-IN" sz="2600" dirty="0">
                <a:latin typeface="Times"/>
                <a:cs typeface="Times"/>
              </a:rPr>
              <a:t>All other things being equal, a smaller confidence interval is always more desirable than a larger one because a smaller interval means the population parameter can be estimated more accurately.</a:t>
            </a:r>
          </a:p>
          <a:p>
            <a:endParaRPr lang="en-US" dirty="0"/>
          </a:p>
        </p:txBody>
      </p:sp>
    </p:spTree>
    <p:extLst>
      <p:ext uri="{BB962C8B-B14F-4D97-AF65-F5344CB8AC3E}">
        <p14:creationId xmlns:p14="http://schemas.microsoft.com/office/powerpoint/2010/main" val="19298846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Purpose</a:t>
            </a:r>
            <a:endParaRPr lang="en-US" dirty="0"/>
          </a:p>
        </p:txBody>
      </p:sp>
      <p:sp>
        <p:nvSpPr>
          <p:cNvPr id="3" name="Content Placeholder 2"/>
          <p:cNvSpPr>
            <a:spLocks noGrp="1"/>
          </p:cNvSpPr>
          <p:nvPr>
            <p:ph idx="1"/>
          </p:nvPr>
        </p:nvSpPr>
        <p:spPr/>
        <p:txBody>
          <a:bodyPr>
            <a:normAutofit fontScale="85000" lnSpcReduction="20000"/>
          </a:bodyPr>
          <a:lstStyle/>
          <a:p>
            <a:pPr lvl="0"/>
            <a:r>
              <a:rPr lang="en-IN" sz="2800" dirty="0">
                <a:latin typeface="Times"/>
                <a:cs typeface="Times"/>
              </a:rPr>
              <a:t>The purpose of</a:t>
            </a:r>
            <a:r>
              <a:rPr lang="en-IN" sz="2800" u="sng" dirty="0">
                <a:latin typeface="Times"/>
                <a:cs typeface="Times"/>
              </a:rPr>
              <a:t> statistical inference</a:t>
            </a:r>
            <a:r>
              <a:rPr lang="en-IN" sz="2800" dirty="0">
                <a:latin typeface="Times"/>
                <a:cs typeface="Times"/>
              </a:rPr>
              <a:t> is to estimate  </a:t>
            </a:r>
            <a:r>
              <a:rPr lang="en-IN" sz="2800" u="sng" dirty="0">
                <a:latin typeface="Times"/>
                <a:cs typeface="Times"/>
              </a:rPr>
              <a:t>sample to sample variation </a:t>
            </a:r>
            <a:r>
              <a:rPr lang="en-IN" sz="2800" dirty="0">
                <a:latin typeface="Times"/>
                <a:cs typeface="Times"/>
              </a:rPr>
              <a:t>or </a:t>
            </a:r>
            <a:r>
              <a:rPr lang="en-IN" sz="2800" u="sng" dirty="0">
                <a:latin typeface="Times"/>
                <a:cs typeface="Times"/>
              </a:rPr>
              <a:t>uncertainty</a:t>
            </a:r>
            <a:r>
              <a:rPr lang="en-IN" sz="2800" dirty="0">
                <a:latin typeface="Times"/>
                <a:cs typeface="Times"/>
              </a:rPr>
              <a:t>. </a:t>
            </a:r>
            <a:endParaRPr lang="en-IN" sz="2800" dirty="0" smtClean="0">
              <a:latin typeface="Times"/>
              <a:cs typeface="Times"/>
            </a:endParaRPr>
          </a:p>
          <a:p>
            <a:pPr lvl="0"/>
            <a:endParaRPr lang="en-IN" sz="1400" dirty="0">
              <a:latin typeface="Times"/>
              <a:cs typeface="Times"/>
            </a:endParaRPr>
          </a:p>
          <a:p>
            <a:pPr lvl="0"/>
            <a:r>
              <a:rPr lang="en-IN" sz="2800" dirty="0" smtClean="0">
                <a:latin typeface="Times"/>
                <a:cs typeface="Times"/>
              </a:rPr>
              <a:t>Understanding</a:t>
            </a:r>
            <a:r>
              <a:rPr lang="en-IN" sz="2800" dirty="0">
                <a:latin typeface="Times"/>
                <a:cs typeface="Times"/>
              </a:rPr>
              <a:t> how much our results may differ if we did the study again, or how uncertain our findings are, allows us to take this uncertainty into account when drawing conclusions. </a:t>
            </a:r>
            <a:endParaRPr lang="en-IN" sz="2800" dirty="0" smtClean="0">
              <a:latin typeface="Times"/>
              <a:cs typeface="Times"/>
            </a:endParaRPr>
          </a:p>
          <a:p>
            <a:pPr lvl="0"/>
            <a:endParaRPr lang="en-IN" sz="1400" dirty="0">
              <a:latin typeface="Times"/>
              <a:cs typeface="Times"/>
            </a:endParaRPr>
          </a:p>
          <a:p>
            <a:pPr lvl="0"/>
            <a:r>
              <a:rPr lang="en-IN" sz="2800" dirty="0" smtClean="0">
                <a:latin typeface="Times"/>
                <a:cs typeface="Times"/>
              </a:rPr>
              <a:t>It </a:t>
            </a:r>
            <a:r>
              <a:rPr lang="en-IN" sz="2800" dirty="0">
                <a:latin typeface="Times"/>
                <a:cs typeface="Times"/>
              </a:rPr>
              <a:t>allows us to provide a plausible range of values for the true value of something in the population, such as the mean, or size of an </a:t>
            </a:r>
            <a:r>
              <a:rPr lang="en-IN" sz="2800" dirty="0" smtClean="0">
                <a:latin typeface="Times"/>
                <a:cs typeface="Times"/>
              </a:rPr>
              <a:t>effect.  </a:t>
            </a:r>
          </a:p>
          <a:p>
            <a:pPr lvl="0"/>
            <a:endParaRPr lang="en-IN" sz="1500" dirty="0">
              <a:latin typeface="Times"/>
              <a:cs typeface="Times"/>
            </a:endParaRPr>
          </a:p>
          <a:p>
            <a:pPr lvl="0"/>
            <a:r>
              <a:rPr lang="en-IN" sz="2800" dirty="0" smtClean="0">
                <a:latin typeface="Times"/>
                <a:cs typeface="Times"/>
              </a:rPr>
              <a:t>It </a:t>
            </a:r>
            <a:r>
              <a:rPr lang="en-IN" sz="2800" dirty="0">
                <a:latin typeface="Times"/>
                <a:cs typeface="Times"/>
              </a:rPr>
              <a:t>allows us to make statements about whether our study provides evidence to reject a </a:t>
            </a:r>
            <a:r>
              <a:rPr lang="en-IN" sz="2800" b="1" dirty="0">
                <a:latin typeface="Times"/>
                <a:cs typeface="Times"/>
              </a:rPr>
              <a:t>hypothesis</a:t>
            </a:r>
            <a:r>
              <a:rPr lang="en-IN" sz="2800" dirty="0">
                <a:latin typeface="Times"/>
                <a:cs typeface="Times"/>
              </a:rPr>
              <a:t>.</a:t>
            </a:r>
          </a:p>
          <a:p>
            <a:endParaRPr lang="en-US" dirty="0"/>
          </a:p>
        </p:txBody>
      </p:sp>
    </p:spTree>
    <p:extLst>
      <p:ext uri="{BB962C8B-B14F-4D97-AF65-F5344CB8AC3E}">
        <p14:creationId xmlns:p14="http://schemas.microsoft.com/office/powerpoint/2010/main" val="2496906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a:t>
            </a:r>
            <a:endParaRPr lang="en-US" dirty="0"/>
          </a:p>
        </p:txBody>
      </p:sp>
      <p:sp>
        <p:nvSpPr>
          <p:cNvPr id="3" name="Content Placeholder 2"/>
          <p:cNvSpPr>
            <a:spLocks noGrp="1"/>
          </p:cNvSpPr>
          <p:nvPr>
            <p:ph idx="1"/>
          </p:nvPr>
        </p:nvSpPr>
        <p:spPr/>
        <p:txBody>
          <a:bodyPr>
            <a:normAutofit fontScale="92500" lnSpcReduction="20000"/>
          </a:bodyPr>
          <a:lstStyle/>
          <a:p>
            <a:r>
              <a:rPr lang="en-IN" sz="2600" dirty="0">
                <a:latin typeface="Times"/>
                <a:cs typeface="Times"/>
              </a:rPr>
              <a:t>A </a:t>
            </a:r>
            <a:r>
              <a:rPr lang="en-IN" sz="2600" b="1" dirty="0">
                <a:latin typeface="Times"/>
                <a:cs typeface="Times"/>
              </a:rPr>
              <a:t>hypothesis</a:t>
            </a:r>
            <a:r>
              <a:rPr lang="en-IN" sz="2600" dirty="0">
                <a:latin typeface="Times"/>
                <a:cs typeface="Times"/>
              </a:rPr>
              <a:t> is an </a:t>
            </a:r>
            <a:r>
              <a:rPr lang="en-IN" sz="2600" dirty="0">
                <a:latin typeface="Times"/>
                <a:cs typeface="Times"/>
                <a:hlinkClick r:id="rId2" tooltip="Definition of idea"/>
              </a:rPr>
              <a:t>idea</a:t>
            </a:r>
            <a:r>
              <a:rPr lang="en-IN" sz="2600" dirty="0">
                <a:latin typeface="Times"/>
                <a:cs typeface="Times"/>
              </a:rPr>
              <a:t> which is suggested as a </a:t>
            </a:r>
            <a:r>
              <a:rPr lang="en-IN" sz="2600" dirty="0">
                <a:latin typeface="Times"/>
                <a:cs typeface="Times"/>
                <a:hlinkClick r:id="rId3" tooltip="Definition of possible"/>
              </a:rPr>
              <a:t>possible</a:t>
            </a:r>
            <a:r>
              <a:rPr lang="en-IN" sz="2600" dirty="0">
                <a:latin typeface="Times"/>
                <a:cs typeface="Times"/>
              </a:rPr>
              <a:t> explanation for a particular </a:t>
            </a:r>
            <a:r>
              <a:rPr lang="en-IN" sz="2600" dirty="0">
                <a:latin typeface="Times"/>
                <a:cs typeface="Times"/>
                <a:hlinkClick r:id="rId4" tooltip="Definition of situation"/>
              </a:rPr>
              <a:t>situation</a:t>
            </a:r>
            <a:r>
              <a:rPr lang="en-IN" sz="2600" dirty="0">
                <a:latin typeface="Times"/>
                <a:cs typeface="Times"/>
              </a:rPr>
              <a:t> or condition, but which has not yet been </a:t>
            </a:r>
            <a:r>
              <a:rPr lang="en-IN" sz="2600" dirty="0">
                <a:latin typeface="Times"/>
                <a:cs typeface="Times"/>
                <a:hlinkClick r:id="rId5" tooltip="Definition of proved"/>
              </a:rPr>
              <a:t>proved</a:t>
            </a:r>
            <a:r>
              <a:rPr lang="en-IN" sz="2600" dirty="0">
                <a:latin typeface="Times"/>
                <a:cs typeface="Times"/>
              </a:rPr>
              <a:t> to be </a:t>
            </a:r>
            <a:r>
              <a:rPr lang="en-IN" sz="2600" dirty="0">
                <a:latin typeface="Times"/>
                <a:cs typeface="Times"/>
                <a:hlinkClick r:id="rId6" tooltip="Definition of correct"/>
              </a:rPr>
              <a:t>correct</a:t>
            </a:r>
            <a:r>
              <a:rPr lang="en-IN" sz="2600" dirty="0" smtClean="0">
                <a:latin typeface="Times"/>
                <a:cs typeface="Times"/>
              </a:rPr>
              <a:t>.</a:t>
            </a:r>
          </a:p>
          <a:p>
            <a:endParaRPr lang="en-IN" sz="1400" dirty="0" smtClean="0">
              <a:latin typeface="Times"/>
              <a:cs typeface="Times"/>
            </a:endParaRPr>
          </a:p>
          <a:p>
            <a:r>
              <a:rPr lang="en-IN" sz="2800" dirty="0">
                <a:latin typeface="Times"/>
                <a:cs typeface="Times"/>
              </a:rPr>
              <a:t>It should be testable, either by experiment or observation</a:t>
            </a:r>
            <a:r>
              <a:rPr lang="en-IN" sz="2800" dirty="0" smtClean="0">
                <a:latin typeface="Times"/>
                <a:cs typeface="Times"/>
              </a:rPr>
              <a:t>.</a:t>
            </a:r>
            <a:endParaRPr lang="en-IN" sz="2600" dirty="0">
              <a:latin typeface="Times"/>
              <a:cs typeface="Times"/>
            </a:endParaRPr>
          </a:p>
          <a:p>
            <a:endParaRPr lang="en-IN" sz="1300" dirty="0" smtClean="0">
              <a:latin typeface="Times"/>
              <a:cs typeface="Times"/>
            </a:endParaRPr>
          </a:p>
          <a:p>
            <a:r>
              <a:rPr lang="en-IN" sz="2400" dirty="0" smtClean="0">
                <a:latin typeface="Times"/>
                <a:cs typeface="Times"/>
              </a:rPr>
              <a:t>Hypothesis </a:t>
            </a:r>
            <a:r>
              <a:rPr lang="en-IN" sz="2400" dirty="0">
                <a:latin typeface="Times"/>
                <a:cs typeface="Times"/>
              </a:rPr>
              <a:t>testing, where a specific statement or hypothesis is generated about a population </a:t>
            </a:r>
            <a:r>
              <a:rPr lang="en-IN" sz="2400" dirty="0" smtClean="0">
                <a:latin typeface="Times"/>
                <a:cs typeface="Times"/>
              </a:rPr>
              <a:t>parameter.</a:t>
            </a:r>
          </a:p>
          <a:p>
            <a:endParaRPr lang="en-IN" sz="1200" dirty="0">
              <a:latin typeface="Times"/>
              <a:cs typeface="Times"/>
            </a:endParaRPr>
          </a:p>
          <a:p>
            <a:r>
              <a:rPr lang="en-IN" sz="2400" dirty="0">
                <a:latin typeface="Times"/>
                <a:cs typeface="Times"/>
              </a:rPr>
              <a:t>S</a:t>
            </a:r>
            <a:r>
              <a:rPr lang="en-IN" sz="2400" dirty="0" smtClean="0">
                <a:latin typeface="Times"/>
                <a:cs typeface="Times"/>
              </a:rPr>
              <a:t>ample </a:t>
            </a:r>
            <a:r>
              <a:rPr lang="en-IN" sz="2400" dirty="0">
                <a:latin typeface="Times"/>
                <a:cs typeface="Times"/>
              </a:rPr>
              <a:t>statistics are used to assess the likelihood that the hypothesis is true.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hypothesis is based on available </a:t>
            </a:r>
            <a:r>
              <a:rPr lang="en-IN" sz="2400" dirty="0" smtClean="0">
                <a:latin typeface="Times"/>
                <a:cs typeface="Times"/>
              </a:rPr>
              <a:t>information.</a:t>
            </a:r>
          </a:p>
          <a:p>
            <a:endParaRPr lang="en-IN" sz="1200" dirty="0">
              <a:latin typeface="Times"/>
              <a:cs typeface="Times"/>
            </a:endParaRPr>
          </a:p>
          <a:p>
            <a:r>
              <a:rPr lang="en-IN" sz="2400" dirty="0">
                <a:latin typeface="Times"/>
                <a:cs typeface="Times"/>
              </a:rPr>
              <a:t>Hypothesis testing is an act in statistics whereby an analyst </a:t>
            </a:r>
            <a:r>
              <a:rPr lang="en-IN" sz="2400" u="sng" dirty="0">
                <a:latin typeface="Times"/>
                <a:cs typeface="Times"/>
                <a:hlinkClick r:id="rId7"/>
              </a:rPr>
              <a:t>tests</a:t>
            </a:r>
            <a:r>
              <a:rPr lang="en-IN" sz="2400" dirty="0">
                <a:latin typeface="Times"/>
                <a:cs typeface="Times"/>
              </a:rPr>
              <a:t> an assumption regarding a population parameter. </a:t>
            </a:r>
          </a:p>
          <a:p>
            <a:endParaRPr lang="en-IN" sz="1100" dirty="0">
              <a:latin typeface="Times"/>
              <a:cs typeface="Times"/>
            </a:endParaRPr>
          </a:p>
          <a:p>
            <a:pPr marL="0" indent="0">
              <a:buNone/>
            </a:pPr>
            <a:endParaRPr lang="en-US" sz="2400" dirty="0">
              <a:latin typeface="Times"/>
              <a:cs typeface="Times"/>
            </a:endParaRPr>
          </a:p>
        </p:txBody>
      </p:sp>
    </p:spTree>
    <p:extLst>
      <p:ext uri="{BB962C8B-B14F-4D97-AF65-F5344CB8AC3E}">
        <p14:creationId xmlns:p14="http://schemas.microsoft.com/office/powerpoint/2010/main" val="1598154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Hypothesis testing </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latin typeface="Times"/>
                <a:cs typeface="Times"/>
              </a:rPr>
              <a:t>The </a:t>
            </a:r>
            <a:r>
              <a:rPr lang="en-IN" sz="2400" dirty="0">
                <a:latin typeface="Times"/>
                <a:cs typeface="Times"/>
              </a:rPr>
              <a:t>methodology employed by the analyst depends on the nature of the data used and the reason for the analysis</a:t>
            </a:r>
            <a:r>
              <a:rPr lang="en-IN" sz="2400" dirty="0" smtClean="0">
                <a:latin typeface="Times"/>
                <a:cs typeface="Times"/>
              </a:rPr>
              <a:t>.</a:t>
            </a:r>
          </a:p>
          <a:p>
            <a:endParaRPr lang="en-IN" sz="1200" dirty="0">
              <a:latin typeface="Times"/>
              <a:cs typeface="Times"/>
            </a:endParaRPr>
          </a:p>
          <a:p>
            <a:r>
              <a:rPr lang="en-IN" sz="2400" dirty="0">
                <a:latin typeface="Times"/>
                <a:cs typeface="Times"/>
              </a:rPr>
              <a:t>Hypothesis testing is used to assess the plausibility of a hypothesis by using sample data.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Such </a:t>
            </a:r>
            <a:r>
              <a:rPr lang="en-IN" sz="2400" dirty="0">
                <a:latin typeface="Times"/>
                <a:cs typeface="Times"/>
              </a:rPr>
              <a:t>data may come from a larger population, or from a data-generating process. </a:t>
            </a:r>
            <a:endParaRPr lang="en-IN" sz="2400" dirty="0" smtClean="0">
              <a:latin typeface="Times"/>
              <a:cs typeface="Times"/>
            </a:endParaRPr>
          </a:p>
          <a:p>
            <a:endParaRPr lang="en-IN" sz="1300" dirty="0">
              <a:latin typeface="Times"/>
              <a:cs typeface="Times"/>
            </a:endParaRPr>
          </a:p>
          <a:p>
            <a:pPr lvl="0"/>
            <a:r>
              <a:rPr lang="en-IN" sz="2400" dirty="0">
                <a:latin typeface="Times"/>
                <a:cs typeface="Times"/>
              </a:rPr>
              <a:t>Statistical analysts test a hypothesis by measuring and examining a random sample of the population being analyzed.</a:t>
            </a:r>
          </a:p>
          <a:p>
            <a:endParaRPr lang="en-US" dirty="0"/>
          </a:p>
        </p:txBody>
      </p:sp>
    </p:spTree>
    <p:extLst>
      <p:ext uri="{BB962C8B-B14F-4D97-AF65-F5344CB8AC3E}">
        <p14:creationId xmlns:p14="http://schemas.microsoft.com/office/powerpoint/2010/main" val="6758068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311"/>
            <a:ext cx="8229600" cy="1143000"/>
          </a:xfrm>
        </p:spPr>
        <p:txBody>
          <a:bodyPr/>
          <a:lstStyle/>
          <a:p>
            <a:r>
              <a:rPr lang="en-IN" dirty="0" smtClean="0"/>
              <a:t>Null Hypothesis</a:t>
            </a:r>
            <a:endParaRPr lang="en-US" dirty="0"/>
          </a:p>
        </p:txBody>
      </p:sp>
      <p:sp>
        <p:nvSpPr>
          <p:cNvPr id="3" name="Content Placeholder 2"/>
          <p:cNvSpPr>
            <a:spLocks noGrp="1"/>
          </p:cNvSpPr>
          <p:nvPr>
            <p:ph idx="1"/>
          </p:nvPr>
        </p:nvSpPr>
        <p:spPr>
          <a:xfrm>
            <a:off x="457200" y="1374422"/>
            <a:ext cx="8229600" cy="4525963"/>
          </a:xfrm>
        </p:spPr>
        <p:txBody>
          <a:bodyPr/>
          <a:lstStyle/>
          <a:p>
            <a:pPr lvl="0"/>
            <a:r>
              <a:rPr lang="en-IN" sz="2400" dirty="0">
                <a:latin typeface="Times"/>
                <a:cs typeface="Times"/>
              </a:rPr>
              <a:t>The statistical hypothesis is called the null hypothesis and is typically stated as no effect or no difference.</a:t>
            </a:r>
          </a:p>
          <a:p>
            <a:endParaRPr lang="en-IN" sz="1200" dirty="0" smtClean="0">
              <a:latin typeface="Times"/>
              <a:cs typeface="Times"/>
            </a:endParaRPr>
          </a:p>
          <a:p>
            <a:r>
              <a:rPr lang="en-IN" sz="2400" dirty="0" smtClean="0">
                <a:latin typeface="Times"/>
                <a:cs typeface="Times"/>
              </a:rPr>
              <a:t>The</a:t>
            </a:r>
            <a:r>
              <a:rPr lang="en-IN" sz="2400" dirty="0">
                <a:latin typeface="Times"/>
                <a:cs typeface="Times"/>
              </a:rPr>
              <a:t> </a:t>
            </a:r>
            <a:r>
              <a:rPr lang="en-IN" sz="2400" b="1" dirty="0">
                <a:latin typeface="Times"/>
                <a:cs typeface="Times"/>
              </a:rPr>
              <a:t>null hypothesis</a:t>
            </a:r>
            <a:r>
              <a:rPr lang="en-IN" sz="2400" dirty="0">
                <a:latin typeface="Times"/>
                <a:cs typeface="Times"/>
              </a:rPr>
              <a:t>, H</a:t>
            </a:r>
            <a:r>
              <a:rPr lang="en-IN" sz="2400" baseline="-25000" dirty="0">
                <a:latin typeface="Times"/>
                <a:cs typeface="Times"/>
              </a:rPr>
              <a:t>0</a:t>
            </a:r>
            <a:r>
              <a:rPr lang="en-IN" sz="2400" dirty="0">
                <a:latin typeface="Times"/>
                <a:cs typeface="Times"/>
              </a:rPr>
              <a:t> is the commonly accepted fact; it is the opposite of the </a:t>
            </a:r>
            <a:r>
              <a:rPr lang="en-IN" sz="2400" dirty="0">
                <a:latin typeface="Times"/>
                <a:cs typeface="Times"/>
                <a:hlinkClick r:id="rId2"/>
              </a:rPr>
              <a:t>alternate hypothesis</a:t>
            </a:r>
            <a:r>
              <a:rPr lang="en-IN" sz="2400" dirty="0">
                <a:latin typeface="Times"/>
                <a:cs typeface="Times"/>
              </a:rPr>
              <a:t>.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Researchers </a:t>
            </a:r>
            <a:r>
              <a:rPr lang="en-IN" sz="2400" dirty="0">
                <a:latin typeface="Times"/>
                <a:cs typeface="Times"/>
              </a:rPr>
              <a:t>work to reject, nullify or disprove the null hypothesis.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Researchers </a:t>
            </a:r>
            <a:r>
              <a:rPr lang="en-IN" sz="2400" dirty="0">
                <a:latin typeface="Times"/>
                <a:cs typeface="Times"/>
              </a:rPr>
              <a:t>come up with an alternate hypothesis, one that they think explains a phenomenon, and then work to </a:t>
            </a:r>
            <a:r>
              <a:rPr lang="en-IN" sz="2400" dirty="0">
                <a:latin typeface="Times"/>
                <a:cs typeface="Times"/>
                <a:hlinkClick r:id="rId3"/>
              </a:rPr>
              <a:t>reject the null hypothesis</a:t>
            </a:r>
            <a:r>
              <a:rPr lang="en-IN" sz="2400" dirty="0">
                <a:latin typeface="Times"/>
                <a:cs typeface="Times"/>
              </a:rPr>
              <a:t>.</a:t>
            </a:r>
          </a:p>
          <a:p>
            <a:endParaRPr lang="en-US" dirty="0"/>
          </a:p>
        </p:txBody>
      </p:sp>
    </p:spTree>
    <p:extLst>
      <p:ext uri="{BB962C8B-B14F-4D97-AF65-F5344CB8AC3E}">
        <p14:creationId xmlns:p14="http://schemas.microsoft.com/office/powerpoint/2010/main" val="27365837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t>
            </a:r>
            <a:r>
              <a:rPr lang="en-IN" dirty="0" smtClean="0">
                <a:latin typeface="Times"/>
                <a:cs typeface="Times"/>
              </a:rPr>
              <a:t>The</a:t>
            </a:r>
            <a:r>
              <a:rPr lang="en-IN" b="1" dirty="0" smtClean="0"/>
              <a:t> </a:t>
            </a:r>
            <a:r>
              <a:rPr lang="en-IN" dirty="0" smtClean="0">
                <a:latin typeface="Times"/>
                <a:cs typeface="Times"/>
              </a:rPr>
              <a:t>p</a:t>
            </a:r>
            <a:r>
              <a:rPr lang="en-IN" dirty="0">
                <a:latin typeface="Times"/>
                <a:cs typeface="Times"/>
              </a:rPr>
              <a:t>-value</a:t>
            </a:r>
            <a:r>
              <a:rPr lang="en-IN" dirty="0" smtClean="0">
                <a:latin typeface="Times"/>
                <a:cs typeface="Times"/>
              </a:rPr>
              <a:t/>
            </a:r>
            <a:br>
              <a:rPr lang="en-IN" dirty="0" smtClean="0">
                <a:latin typeface="Times"/>
                <a:cs typeface="Times"/>
              </a:rPr>
            </a:br>
            <a:endParaRPr lang="en-US" dirty="0">
              <a:latin typeface="Times"/>
              <a:cs typeface="Times"/>
            </a:endParaRPr>
          </a:p>
        </p:txBody>
      </p:sp>
      <p:sp>
        <p:nvSpPr>
          <p:cNvPr id="3" name="Content Placeholder 2"/>
          <p:cNvSpPr>
            <a:spLocks noGrp="1"/>
          </p:cNvSpPr>
          <p:nvPr>
            <p:ph idx="1"/>
          </p:nvPr>
        </p:nvSpPr>
        <p:spPr>
          <a:xfrm>
            <a:off x="457200" y="1072444"/>
            <a:ext cx="8229600" cy="5053719"/>
          </a:xfrm>
        </p:spPr>
        <p:txBody>
          <a:bodyPr>
            <a:normAutofit fontScale="92500"/>
          </a:bodyPr>
          <a:lstStyle/>
          <a:p>
            <a:pPr lvl="0"/>
            <a:r>
              <a:rPr lang="en-IN" sz="2600" dirty="0" smtClean="0">
                <a:latin typeface="Times"/>
                <a:cs typeface="Times"/>
              </a:rPr>
              <a:t>A </a:t>
            </a:r>
            <a:r>
              <a:rPr lang="en-IN" sz="2600" dirty="0">
                <a:latin typeface="Times"/>
                <a:cs typeface="Times"/>
              </a:rPr>
              <a:t>hypothesis test asks the question, could the difference we observed in our study be due to chance</a:t>
            </a:r>
            <a:r>
              <a:rPr lang="en-IN" sz="2600" dirty="0" smtClean="0">
                <a:latin typeface="Times"/>
                <a:cs typeface="Times"/>
              </a:rPr>
              <a:t>?</a:t>
            </a:r>
          </a:p>
          <a:p>
            <a:pPr lvl="0"/>
            <a:endParaRPr lang="en-IN" sz="1300" dirty="0">
              <a:latin typeface="Times"/>
              <a:cs typeface="Times"/>
            </a:endParaRPr>
          </a:p>
          <a:p>
            <a:pPr lvl="0"/>
            <a:r>
              <a:rPr lang="en-IN" sz="2600" dirty="0">
                <a:latin typeface="Times"/>
                <a:cs typeface="Times"/>
              </a:rPr>
              <a:t>We can never prove a hypothesis, only falsify it, or fail to find evidence against it</a:t>
            </a:r>
            <a:r>
              <a:rPr lang="en-IN" sz="2600" dirty="0" smtClean="0">
                <a:latin typeface="Times"/>
                <a:cs typeface="Times"/>
              </a:rPr>
              <a:t>.</a:t>
            </a:r>
          </a:p>
          <a:p>
            <a:pPr marL="0" lvl="0" indent="0">
              <a:buNone/>
            </a:pPr>
            <a:endParaRPr lang="en-IN" sz="1300" dirty="0">
              <a:latin typeface="Times"/>
              <a:cs typeface="Times"/>
            </a:endParaRPr>
          </a:p>
          <a:p>
            <a:pPr lvl="0"/>
            <a:r>
              <a:rPr lang="en-IN" sz="2600" dirty="0">
                <a:latin typeface="Times"/>
                <a:cs typeface="Times"/>
              </a:rPr>
              <a:t>You can see a hypothesis test as a way of quantifying the evidence against the null hypothesis. </a:t>
            </a:r>
            <a:endParaRPr lang="en-IN" sz="2600" dirty="0" smtClean="0">
              <a:latin typeface="Times"/>
              <a:cs typeface="Times"/>
            </a:endParaRPr>
          </a:p>
          <a:p>
            <a:pPr lvl="0"/>
            <a:endParaRPr lang="en-IN" sz="1300" dirty="0">
              <a:latin typeface="Times"/>
              <a:cs typeface="Times"/>
            </a:endParaRPr>
          </a:p>
          <a:p>
            <a:r>
              <a:rPr lang="en-IN" sz="2600" dirty="0" smtClean="0">
                <a:latin typeface="Times"/>
                <a:cs typeface="Times"/>
              </a:rPr>
              <a:t>Including </a:t>
            </a:r>
            <a:r>
              <a:rPr lang="en-IN" sz="2600" dirty="0">
                <a:latin typeface="Times"/>
                <a:cs typeface="Times"/>
              </a:rPr>
              <a:t>both a null and an alternate hypothesis is one safeguard to ensure your research isn’t flawed.</a:t>
            </a:r>
          </a:p>
          <a:p>
            <a:pPr marL="0" lvl="0" indent="0">
              <a:buNone/>
            </a:pPr>
            <a:endParaRPr lang="en-IN" sz="1300" dirty="0" smtClean="0">
              <a:latin typeface="Times"/>
              <a:cs typeface="Times"/>
            </a:endParaRPr>
          </a:p>
          <a:p>
            <a:pPr lvl="0"/>
            <a:r>
              <a:rPr lang="en-IN" sz="2600" dirty="0" smtClean="0">
                <a:latin typeface="Times"/>
                <a:cs typeface="Times"/>
              </a:rPr>
              <a:t>The </a:t>
            </a:r>
            <a:r>
              <a:rPr lang="en-IN" sz="2600" dirty="0">
                <a:latin typeface="Times"/>
                <a:cs typeface="Times"/>
              </a:rPr>
              <a:t>evidence against the null hypothesis is estimated based on the sample data and expressed using a probability (p-value).</a:t>
            </a:r>
          </a:p>
          <a:p>
            <a:endParaRPr lang="en-US" dirty="0"/>
          </a:p>
        </p:txBody>
      </p:sp>
    </p:spTree>
    <p:extLst>
      <p:ext uri="{BB962C8B-B14F-4D97-AF65-F5344CB8AC3E}">
        <p14:creationId xmlns:p14="http://schemas.microsoft.com/office/powerpoint/2010/main" val="19777353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8222"/>
            <a:ext cx="8229600" cy="4827941"/>
          </a:xfrm>
        </p:spPr>
        <p:txBody>
          <a:bodyPr>
            <a:normAutofit/>
          </a:bodyPr>
          <a:lstStyle/>
          <a:p>
            <a:r>
              <a:rPr lang="en-IN" sz="2400" dirty="0">
                <a:latin typeface="Times"/>
                <a:cs typeface="Times"/>
              </a:rPr>
              <a:t>Every time we start exploring a new dataset, we need to first do an </a:t>
            </a:r>
            <a:r>
              <a:rPr lang="en-IN" sz="2400" u="sng" dirty="0">
                <a:latin typeface="Times"/>
                <a:cs typeface="Times"/>
                <a:hlinkClick r:id="rId2"/>
              </a:rPr>
              <a:t>Exploratory Data Analysis (EDA)</a:t>
            </a:r>
            <a:r>
              <a:rPr lang="en-IN" sz="2400" dirty="0">
                <a:latin typeface="Times"/>
                <a:cs typeface="Times"/>
              </a:rPr>
              <a:t> in order to get a feeling of what are the main characteristics of certain features</a:t>
            </a:r>
            <a:r>
              <a:rPr lang="en-IN" sz="2400" dirty="0" smtClean="0">
                <a:latin typeface="Times"/>
                <a:cs typeface="Times"/>
              </a:rPr>
              <a:t>.</a:t>
            </a:r>
          </a:p>
          <a:p>
            <a:endParaRPr lang="en-IN" sz="1200" dirty="0">
              <a:latin typeface="Times"/>
              <a:cs typeface="Times"/>
            </a:endParaRPr>
          </a:p>
          <a:p>
            <a:r>
              <a:rPr lang="en-IN" sz="2400" dirty="0">
                <a:latin typeface="Times"/>
                <a:cs typeface="Times"/>
              </a:rPr>
              <a:t>If we are able to understand </a:t>
            </a:r>
            <a:r>
              <a:rPr lang="en-IN" sz="2400" dirty="0" smtClean="0">
                <a:latin typeface="Times"/>
                <a:cs typeface="Times"/>
              </a:rPr>
              <a:t>presence of any </a:t>
            </a:r>
            <a:r>
              <a:rPr lang="en-IN" sz="2400" dirty="0">
                <a:latin typeface="Times"/>
                <a:cs typeface="Times"/>
              </a:rPr>
              <a:t>pattern in the data distribution, we can then tailor-made our </a:t>
            </a:r>
            <a:r>
              <a:rPr lang="en-IN" sz="2400" dirty="0" smtClean="0">
                <a:latin typeface="Times"/>
                <a:cs typeface="Times"/>
              </a:rPr>
              <a:t>models </a:t>
            </a:r>
            <a:r>
              <a:rPr lang="en-IN" sz="2400" dirty="0">
                <a:latin typeface="Times"/>
                <a:cs typeface="Times"/>
              </a:rPr>
              <a:t>to best fit our case study</a:t>
            </a:r>
            <a:r>
              <a:rPr lang="en-IN" sz="2400" dirty="0" smtClean="0">
                <a:latin typeface="Times"/>
                <a:cs typeface="Times"/>
              </a:rPr>
              <a:t>.</a:t>
            </a:r>
          </a:p>
          <a:p>
            <a:endParaRPr lang="en-IN" sz="1200" dirty="0" smtClean="0">
              <a:latin typeface="Times"/>
              <a:cs typeface="Times"/>
            </a:endParaRPr>
          </a:p>
          <a:p>
            <a:r>
              <a:rPr lang="en-IN" sz="2400" dirty="0">
                <a:latin typeface="Times"/>
                <a:cs typeface="Times"/>
              </a:rPr>
              <a:t>M</a:t>
            </a:r>
            <a:r>
              <a:rPr lang="en-IN" sz="2400" dirty="0" smtClean="0">
                <a:latin typeface="Times"/>
                <a:cs typeface="Times"/>
              </a:rPr>
              <a:t>odels </a:t>
            </a:r>
            <a:r>
              <a:rPr lang="en-IN" sz="2400" dirty="0">
                <a:latin typeface="Times"/>
                <a:cs typeface="Times"/>
              </a:rPr>
              <a:t>are designed to work best under some distribution assumptions.</a:t>
            </a:r>
          </a:p>
          <a:p>
            <a:endParaRPr lang="en-IN" sz="1200" dirty="0" smtClean="0"/>
          </a:p>
          <a:p>
            <a:r>
              <a:rPr lang="en-IN" sz="2400" dirty="0">
                <a:latin typeface="Times"/>
                <a:cs typeface="Times"/>
              </a:rPr>
              <a:t>Every time we are working with a dataset, our dataset represent a </a:t>
            </a:r>
            <a:r>
              <a:rPr lang="en-IN" sz="2400" b="1" dirty="0">
                <a:latin typeface="Times"/>
                <a:cs typeface="Times"/>
              </a:rPr>
              <a:t>sample</a:t>
            </a:r>
            <a:r>
              <a:rPr lang="en-IN" sz="2400" dirty="0">
                <a:latin typeface="Times"/>
                <a:cs typeface="Times"/>
              </a:rPr>
              <a:t> from a </a:t>
            </a:r>
            <a:r>
              <a:rPr lang="en-IN" sz="2400" b="1" dirty="0">
                <a:latin typeface="Times"/>
                <a:cs typeface="Times"/>
              </a:rPr>
              <a:t>population</a:t>
            </a:r>
            <a:r>
              <a:rPr lang="en-IN" sz="2400" dirty="0">
                <a:latin typeface="Times"/>
                <a:cs typeface="Times"/>
              </a:rPr>
              <a:t>. </a:t>
            </a:r>
          </a:p>
          <a:p>
            <a:endParaRPr lang="en-IN" sz="2400" dirty="0"/>
          </a:p>
          <a:p>
            <a:endParaRPr lang="en-IN" sz="2400" dirty="0"/>
          </a:p>
          <a:p>
            <a:endParaRPr lang="en-IN" sz="2400" dirty="0">
              <a:latin typeface="Times"/>
              <a:cs typeface="Times"/>
            </a:endParaRPr>
          </a:p>
          <a:p>
            <a:endParaRPr lang="en-US" dirty="0"/>
          </a:p>
        </p:txBody>
      </p:sp>
    </p:spTree>
    <p:extLst>
      <p:ext uri="{BB962C8B-B14F-4D97-AF65-F5344CB8AC3E}">
        <p14:creationId xmlns:p14="http://schemas.microsoft.com/office/powerpoint/2010/main" val="30781708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The p-value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In statistics, the p-value is the probability of obtaining results at least as extreme as the observed results of a statistical </a:t>
            </a:r>
            <a:r>
              <a:rPr lang="en-IN" sz="2400" dirty="0">
                <a:latin typeface="Times"/>
                <a:cs typeface="Times"/>
                <a:hlinkClick r:id="rId2"/>
              </a:rPr>
              <a:t>hypothesis test</a:t>
            </a:r>
            <a:r>
              <a:rPr lang="en-IN" sz="2400" dirty="0">
                <a:latin typeface="Times"/>
                <a:cs typeface="Times"/>
              </a:rPr>
              <a:t>, assuming that the null hypothesis is correct.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p-value is used as an alternative to rejection points to provide the smallest level of significance at which the </a:t>
            </a:r>
            <a:r>
              <a:rPr lang="en-IN" sz="2400" dirty="0">
                <a:latin typeface="Times"/>
                <a:cs typeface="Times"/>
                <a:hlinkClick r:id="rId3"/>
              </a:rPr>
              <a:t>null hypothesis</a:t>
            </a:r>
            <a:r>
              <a:rPr lang="en-IN" sz="2400" dirty="0">
                <a:latin typeface="Times"/>
                <a:cs typeface="Times"/>
              </a:rPr>
              <a:t> would be rejected.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A </a:t>
            </a:r>
            <a:r>
              <a:rPr lang="en-IN" sz="2400" dirty="0">
                <a:latin typeface="Times"/>
                <a:cs typeface="Times"/>
              </a:rPr>
              <a:t>smaller p-value means that there is stronger evidence in favor of the alternative hypothesis.</a:t>
            </a:r>
          </a:p>
          <a:p>
            <a:endParaRPr lang="en-US" dirty="0"/>
          </a:p>
        </p:txBody>
      </p:sp>
    </p:spTree>
    <p:extLst>
      <p:ext uri="{BB962C8B-B14F-4D97-AF65-F5344CB8AC3E}">
        <p14:creationId xmlns:p14="http://schemas.microsoft.com/office/powerpoint/2010/main" val="17465968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The p-</a:t>
            </a:r>
            <a:r>
              <a:rPr lang="en-IN" dirty="0">
                <a:latin typeface="Times"/>
                <a:cs typeface="Times"/>
              </a:rPr>
              <a:t>values </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IN" sz="2400" dirty="0" smtClean="0">
                <a:latin typeface="Times"/>
                <a:cs typeface="Times"/>
              </a:rPr>
              <a:t>p-</a:t>
            </a:r>
            <a:r>
              <a:rPr lang="en-IN" sz="2400" dirty="0">
                <a:latin typeface="Times"/>
                <a:cs typeface="Times"/>
              </a:rPr>
              <a:t>values are usually found using p-value tables or spreadsheets/statistical software.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These </a:t>
            </a:r>
            <a:r>
              <a:rPr lang="en-IN" sz="2400" dirty="0">
                <a:latin typeface="Times"/>
                <a:cs typeface="Times"/>
              </a:rPr>
              <a:t>calculations are based on the assumed or known probability distribution of the specific statistic being tested.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p-</a:t>
            </a:r>
            <a:r>
              <a:rPr lang="en-IN" sz="2400" dirty="0">
                <a:latin typeface="Times"/>
                <a:cs typeface="Times"/>
              </a:rPr>
              <a:t>values are calculated from the deviation between the observed value and a chosen reference </a:t>
            </a:r>
            <a:r>
              <a:rPr lang="en-IN" sz="2400" dirty="0" smtClean="0">
                <a:latin typeface="Times"/>
                <a:cs typeface="Times"/>
              </a:rPr>
              <a:t>value.</a:t>
            </a:r>
          </a:p>
          <a:p>
            <a:endParaRPr lang="en-IN" sz="1200" dirty="0">
              <a:latin typeface="Times"/>
              <a:cs typeface="Times"/>
            </a:endParaRPr>
          </a:p>
          <a:p>
            <a:r>
              <a:rPr lang="en-IN" sz="2400" dirty="0" smtClean="0">
                <a:latin typeface="Times"/>
                <a:cs typeface="Times"/>
              </a:rPr>
              <a:t> Given </a:t>
            </a:r>
            <a:r>
              <a:rPr lang="en-IN" sz="2400" dirty="0">
                <a:latin typeface="Times"/>
                <a:cs typeface="Times"/>
              </a:rPr>
              <a:t>the probability distribution of the statistic, with a greater difference between the two values corresponding to a lower p-value.</a:t>
            </a:r>
          </a:p>
          <a:p>
            <a:endParaRPr lang="en-US" dirty="0"/>
          </a:p>
        </p:txBody>
      </p:sp>
    </p:spTree>
    <p:extLst>
      <p:ext uri="{BB962C8B-B14F-4D97-AF65-F5344CB8AC3E}">
        <p14:creationId xmlns:p14="http://schemas.microsoft.com/office/powerpoint/2010/main" val="1805380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The p-</a:t>
            </a:r>
            <a:r>
              <a:rPr lang="en-IN" dirty="0">
                <a:latin typeface="Times"/>
                <a:cs typeface="Times"/>
              </a:rPr>
              <a:t>values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In practice, the significance level is stated in advance to determine how small the p-value must be in order to reject the null hypothesis.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Because </a:t>
            </a:r>
            <a:r>
              <a:rPr lang="en-IN" sz="2400" dirty="0">
                <a:latin typeface="Times"/>
                <a:cs typeface="Times"/>
              </a:rPr>
              <a:t>different researchers use different levels of significance when examining a </a:t>
            </a:r>
            <a:r>
              <a:rPr lang="en-IN" sz="2400" dirty="0" smtClean="0">
                <a:latin typeface="Times"/>
                <a:cs typeface="Times"/>
              </a:rPr>
              <a:t>question. </a:t>
            </a:r>
          </a:p>
          <a:p>
            <a:endParaRPr lang="en-IN" sz="1300" dirty="0">
              <a:latin typeface="Times"/>
              <a:cs typeface="Times"/>
            </a:endParaRPr>
          </a:p>
          <a:p>
            <a:r>
              <a:rPr lang="en-IN" sz="2400" dirty="0" smtClean="0">
                <a:latin typeface="Times"/>
                <a:cs typeface="Times"/>
              </a:rPr>
              <a:t>A </a:t>
            </a:r>
            <a:r>
              <a:rPr lang="en-IN" sz="2400" dirty="0">
                <a:latin typeface="Times"/>
                <a:cs typeface="Times"/>
              </a:rPr>
              <a:t>reader may sometimes have difficulty comparing results from two different tests. </a:t>
            </a:r>
            <a:endParaRPr lang="en-IN" sz="2400" dirty="0" smtClean="0">
              <a:latin typeface="Times"/>
              <a:cs typeface="Times"/>
            </a:endParaRPr>
          </a:p>
          <a:p>
            <a:pPr marL="0" indent="0">
              <a:buNone/>
            </a:pPr>
            <a:endParaRPr lang="en-IN" sz="1300" dirty="0">
              <a:latin typeface="Times"/>
              <a:cs typeface="Times"/>
            </a:endParaRPr>
          </a:p>
          <a:p>
            <a:r>
              <a:rPr lang="en-IN" sz="2400" dirty="0" smtClean="0">
                <a:latin typeface="Times"/>
                <a:cs typeface="Times"/>
              </a:rPr>
              <a:t>p-</a:t>
            </a:r>
            <a:r>
              <a:rPr lang="en-IN" sz="2400" dirty="0">
                <a:latin typeface="Times"/>
                <a:cs typeface="Times"/>
              </a:rPr>
              <a:t>values provide a solution to this problem.</a:t>
            </a:r>
          </a:p>
          <a:p>
            <a:endParaRPr lang="en-US" dirty="0"/>
          </a:p>
        </p:txBody>
      </p:sp>
    </p:spTree>
    <p:extLst>
      <p:ext uri="{BB962C8B-B14F-4D97-AF65-F5344CB8AC3E}">
        <p14:creationId xmlns:p14="http://schemas.microsoft.com/office/powerpoint/2010/main" val="18597876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The p value</a:t>
            </a:r>
            <a:endParaRPr lang="en-US" dirty="0"/>
          </a:p>
        </p:txBody>
      </p:sp>
      <p:sp>
        <p:nvSpPr>
          <p:cNvPr id="3" name="Content Placeholder 2"/>
          <p:cNvSpPr>
            <a:spLocks noGrp="1"/>
          </p:cNvSpPr>
          <p:nvPr>
            <p:ph idx="1"/>
          </p:nvPr>
        </p:nvSpPr>
        <p:spPr>
          <a:xfrm>
            <a:off x="457200" y="1614311"/>
            <a:ext cx="8229600" cy="4525963"/>
          </a:xfrm>
        </p:spPr>
        <p:txBody>
          <a:bodyPr>
            <a:normAutofit fontScale="92500" lnSpcReduction="10000"/>
          </a:bodyPr>
          <a:lstStyle/>
          <a:p>
            <a:r>
              <a:rPr lang="en-IN" sz="2400" dirty="0">
                <a:latin typeface="Times"/>
                <a:cs typeface="Times"/>
              </a:rPr>
              <a:t>A </a:t>
            </a:r>
            <a:r>
              <a:rPr lang="en-IN" sz="2400" b="1" dirty="0">
                <a:latin typeface="Times"/>
                <a:cs typeface="Times"/>
              </a:rPr>
              <a:t>p value</a:t>
            </a:r>
            <a:r>
              <a:rPr lang="en-IN" sz="2400" dirty="0">
                <a:latin typeface="Times"/>
                <a:cs typeface="Times"/>
              </a:rPr>
              <a:t> is used in hypothesis testing to help you support or reject the null </a:t>
            </a:r>
            <a:r>
              <a:rPr lang="en-IN" sz="2400" b="1" dirty="0">
                <a:latin typeface="Times"/>
                <a:cs typeface="Times"/>
              </a:rPr>
              <a:t>hypothesis</a:t>
            </a:r>
            <a:r>
              <a:rPr lang="en-IN" sz="2400" dirty="0">
                <a:latin typeface="Times"/>
                <a:cs typeface="Times"/>
              </a:rPr>
              <a:t>. </a:t>
            </a:r>
            <a:endParaRPr lang="en-IN" sz="2400" dirty="0" smtClean="0">
              <a:latin typeface="Times"/>
              <a:cs typeface="Times"/>
            </a:endParaRPr>
          </a:p>
          <a:p>
            <a:endParaRPr lang="en-IN" sz="1300" dirty="0">
              <a:latin typeface="Times"/>
              <a:cs typeface="Times"/>
            </a:endParaRPr>
          </a:p>
          <a:p>
            <a:r>
              <a:rPr lang="en-IN" sz="2400" dirty="0" smtClean="0">
                <a:latin typeface="Times"/>
                <a:cs typeface="Times"/>
              </a:rPr>
              <a:t>The</a:t>
            </a:r>
            <a:r>
              <a:rPr lang="en-IN" sz="2400" dirty="0">
                <a:latin typeface="Times"/>
                <a:cs typeface="Times"/>
              </a:rPr>
              <a:t> </a:t>
            </a:r>
            <a:r>
              <a:rPr lang="en-IN" sz="2400" b="1" dirty="0">
                <a:latin typeface="Times"/>
                <a:cs typeface="Times"/>
              </a:rPr>
              <a:t>p value</a:t>
            </a:r>
            <a:r>
              <a:rPr lang="en-IN" sz="2400" dirty="0">
                <a:latin typeface="Times"/>
                <a:cs typeface="Times"/>
              </a:rPr>
              <a:t> is the evidence against a null </a:t>
            </a:r>
            <a:r>
              <a:rPr lang="en-IN" sz="2400" b="1" dirty="0">
                <a:latin typeface="Times"/>
                <a:cs typeface="Times"/>
              </a:rPr>
              <a:t>hypothesis</a:t>
            </a:r>
            <a:r>
              <a:rPr lang="en-IN" sz="2400" dirty="0">
                <a:latin typeface="Times"/>
                <a:cs typeface="Times"/>
              </a:rPr>
              <a:t>. The smaller the </a:t>
            </a:r>
            <a:r>
              <a:rPr lang="en-IN" sz="2400" b="1" dirty="0">
                <a:latin typeface="Times"/>
                <a:cs typeface="Times"/>
              </a:rPr>
              <a:t>p</a:t>
            </a:r>
            <a:r>
              <a:rPr lang="en-IN" sz="2400" dirty="0">
                <a:latin typeface="Times"/>
                <a:cs typeface="Times"/>
              </a:rPr>
              <a:t>-</a:t>
            </a:r>
            <a:r>
              <a:rPr lang="en-IN" sz="2400" b="1" dirty="0">
                <a:latin typeface="Times"/>
                <a:cs typeface="Times"/>
              </a:rPr>
              <a:t>value</a:t>
            </a:r>
            <a:r>
              <a:rPr lang="en-IN" sz="2400" dirty="0">
                <a:latin typeface="Times"/>
                <a:cs typeface="Times"/>
              </a:rPr>
              <a:t>, the stronger the evidence that you should reject the null </a:t>
            </a:r>
            <a:r>
              <a:rPr lang="en-IN" sz="2400" b="1" dirty="0">
                <a:latin typeface="Times"/>
                <a:cs typeface="Times"/>
              </a:rPr>
              <a:t>hypothesis</a:t>
            </a:r>
            <a:r>
              <a:rPr lang="en-IN" sz="2400" dirty="0">
                <a:latin typeface="Times"/>
                <a:cs typeface="Times"/>
              </a:rPr>
              <a:t>.</a:t>
            </a:r>
          </a:p>
          <a:p>
            <a:endParaRPr lang="en-IN" sz="1300" dirty="0" smtClean="0">
              <a:latin typeface="Times"/>
              <a:cs typeface="Times"/>
            </a:endParaRPr>
          </a:p>
          <a:p>
            <a:r>
              <a:rPr lang="en-IN" sz="2400" dirty="0" smtClean="0">
                <a:latin typeface="Times"/>
                <a:cs typeface="Times"/>
              </a:rPr>
              <a:t>Both </a:t>
            </a:r>
            <a:r>
              <a:rPr lang="en-IN" sz="2400" dirty="0">
                <a:latin typeface="Times"/>
                <a:cs typeface="Times"/>
              </a:rPr>
              <a:t>Alternate and null hypothesis together cover all the possible values of the population parameter.</a:t>
            </a:r>
          </a:p>
          <a:p>
            <a:r>
              <a:rPr lang="en-IN" sz="2400" dirty="0" smtClean="0">
                <a:latin typeface="Times"/>
                <a:cs typeface="Times"/>
              </a:rPr>
              <a:t>More </a:t>
            </a:r>
            <a:r>
              <a:rPr lang="en-IN" sz="2400" dirty="0">
                <a:latin typeface="Times"/>
                <a:cs typeface="Times"/>
              </a:rPr>
              <a:t>specifically, we compare the </a:t>
            </a:r>
            <a:r>
              <a:rPr lang="en-IN" sz="2400" dirty="0" smtClean="0">
                <a:latin typeface="Times"/>
                <a:cs typeface="Times"/>
              </a:rPr>
              <a:t>p-</a:t>
            </a:r>
            <a:r>
              <a:rPr lang="en-IN" sz="2400" dirty="0">
                <a:latin typeface="Times"/>
                <a:cs typeface="Times"/>
              </a:rPr>
              <a:t>value to a significance level </a:t>
            </a:r>
            <a:r>
              <a:rPr lang="en-IN" sz="2400" dirty="0" smtClean="0">
                <a:latin typeface="Times"/>
                <a:cs typeface="Times"/>
              </a:rPr>
              <a:t>alpha (α)</a:t>
            </a:r>
            <a:r>
              <a:rPr lang="en-IN" sz="2400" dirty="0">
                <a:latin typeface="Times"/>
                <a:cs typeface="Times"/>
              </a:rPr>
              <a:t> to make conclusions about our hypotheses</a:t>
            </a:r>
            <a:r>
              <a:rPr lang="en-IN" sz="2400" dirty="0" smtClean="0">
                <a:latin typeface="Times"/>
                <a:cs typeface="Times"/>
              </a:rPr>
              <a:t>.</a:t>
            </a:r>
          </a:p>
          <a:p>
            <a:endParaRPr lang="en-IN" sz="1200" dirty="0">
              <a:latin typeface="Times"/>
              <a:cs typeface="Times"/>
            </a:endParaRPr>
          </a:p>
          <a:p>
            <a:r>
              <a:rPr lang="en-IN" sz="2400" i="1" dirty="0">
                <a:latin typeface="Times"/>
                <a:cs typeface="Times"/>
              </a:rPr>
              <a:t>p</a:t>
            </a:r>
            <a:r>
              <a:rPr lang="en-IN" sz="2400" dirty="0">
                <a:latin typeface="Times"/>
                <a:cs typeface="Times"/>
              </a:rPr>
              <a:t>-value &lt; </a:t>
            </a:r>
            <a:r>
              <a:rPr lang="en-IN" sz="2400" i="1" dirty="0">
                <a:latin typeface="Times"/>
                <a:cs typeface="Times"/>
              </a:rPr>
              <a:t>α </a:t>
            </a:r>
            <a:r>
              <a:rPr lang="en-IN" sz="2400" dirty="0" smtClean="0">
                <a:latin typeface="Wingdings"/>
                <a:ea typeface="Wingdings"/>
                <a:cs typeface="Wingdings"/>
                <a:sym typeface="Wingdings"/>
              </a:rPr>
              <a:t></a:t>
            </a:r>
            <a:r>
              <a:rPr lang="en-IN" sz="2400" dirty="0" smtClean="0">
                <a:latin typeface="Times"/>
                <a:cs typeface="Times"/>
              </a:rPr>
              <a:t>reject </a:t>
            </a:r>
            <a:r>
              <a:rPr lang="en-IN" sz="2400" i="1" dirty="0">
                <a:latin typeface="Times"/>
                <a:cs typeface="Times"/>
              </a:rPr>
              <a:t>H</a:t>
            </a:r>
            <a:r>
              <a:rPr lang="en-IN" sz="2400" baseline="-25000" dirty="0">
                <a:latin typeface="Times"/>
                <a:cs typeface="Times"/>
              </a:rPr>
              <a:t>0</a:t>
            </a:r>
            <a:r>
              <a:rPr lang="en-IN" sz="2400" dirty="0">
                <a:latin typeface="Times"/>
                <a:cs typeface="Times"/>
              </a:rPr>
              <a:t> (null hypothesis) </a:t>
            </a:r>
            <a:r>
              <a:rPr lang="en-IN" sz="2400" dirty="0">
                <a:latin typeface="Wingdings"/>
                <a:ea typeface="Wingdings"/>
                <a:cs typeface="Wingdings"/>
                <a:sym typeface="Wingdings"/>
              </a:rPr>
              <a:t></a:t>
            </a:r>
            <a:r>
              <a:rPr lang="en-IN" sz="2400" dirty="0" smtClean="0">
                <a:latin typeface="Times"/>
                <a:cs typeface="Times"/>
              </a:rPr>
              <a:t> </a:t>
            </a:r>
            <a:r>
              <a:rPr lang="en-IN" sz="2400" dirty="0">
                <a:latin typeface="Times"/>
                <a:cs typeface="Times"/>
              </a:rPr>
              <a:t>accept </a:t>
            </a:r>
            <a:r>
              <a:rPr lang="en-IN" sz="2400" i="1" dirty="0">
                <a:latin typeface="Times"/>
                <a:cs typeface="Times"/>
              </a:rPr>
              <a:t>H</a:t>
            </a:r>
            <a:r>
              <a:rPr lang="en-IN" sz="2400" baseline="-25000" dirty="0">
                <a:latin typeface="Times"/>
                <a:cs typeface="Times"/>
              </a:rPr>
              <a:t>a</a:t>
            </a:r>
            <a:r>
              <a:rPr lang="en-IN" sz="2400" dirty="0">
                <a:latin typeface="Times"/>
                <a:cs typeface="Times"/>
              </a:rPr>
              <a:t> </a:t>
            </a:r>
            <a:endParaRPr lang="en-IN" sz="2400" dirty="0" smtClean="0">
              <a:latin typeface="Times"/>
              <a:cs typeface="Times"/>
            </a:endParaRPr>
          </a:p>
          <a:p>
            <a:endParaRPr lang="en-IN" sz="1200" dirty="0">
              <a:latin typeface="Times"/>
              <a:cs typeface="Times"/>
            </a:endParaRPr>
          </a:p>
          <a:p>
            <a:r>
              <a:rPr lang="en-IN" sz="2400" i="1" dirty="0">
                <a:latin typeface="Times"/>
                <a:cs typeface="Times"/>
              </a:rPr>
              <a:t>p</a:t>
            </a:r>
            <a:r>
              <a:rPr lang="en-IN" sz="2400" dirty="0">
                <a:latin typeface="Times"/>
                <a:cs typeface="Times"/>
              </a:rPr>
              <a:t>-value </a:t>
            </a:r>
            <a:r>
              <a:rPr lang="en-IN" sz="2400" dirty="0" smtClean="0">
                <a:latin typeface="Times"/>
                <a:cs typeface="Times"/>
              </a:rPr>
              <a:t>≥ </a:t>
            </a:r>
            <a:r>
              <a:rPr lang="en-IN" sz="2400" i="1" dirty="0">
                <a:latin typeface="Times"/>
                <a:cs typeface="Times"/>
              </a:rPr>
              <a:t>α </a:t>
            </a:r>
            <a:r>
              <a:rPr lang="en-IN" sz="2400" dirty="0" smtClean="0">
                <a:latin typeface="Wingdings"/>
                <a:ea typeface="Wingdings"/>
                <a:cs typeface="Wingdings"/>
                <a:sym typeface="Wingdings"/>
              </a:rPr>
              <a:t></a:t>
            </a:r>
            <a:r>
              <a:rPr lang="en-IN" sz="2400" dirty="0" smtClean="0">
                <a:latin typeface="Times"/>
                <a:ea typeface="Wingdings"/>
                <a:cs typeface="Times"/>
                <a:sym typeface="Wingdings"/>
              </a:rPr>
              <a:t> fail to </a:t>
            </a:r>
            <a:r>
              <a:rPr lang="en-IN" sz="2400" dirty="0" smtClean="0">
                <a:latin typeface="Times"/>
                <a:cs typeface="Times"/>
              </a:rPr>
              <a:t>reject </a:t>
            </a:r>
            <a:r>
              <a:rPr lang="en-IN" sz="2400" i="1" dirty="0" smtClean="0">
                <a:latin typeface="Times"/>
                <a:cs typeface="Times"/>
              </a:rPr>
              <a:t>H</a:t>
            </a:r>
            <a:r>
              <a:rPr lang="en-IN" sz="2400" baseline="-25000" dirty="0" smtClean="0">
                <a:latin typeface="Times"/>
                <a:cs typeface="Times"/>
              </a:rPr>
              <a:t>0</a:t>
            </a:r>
            <a:r>
              <a:rPr lang="en-IN" sz="2400" dirty="0" smtClean="0">
                <a:latin typeface="Times"/>
                <a:cs typeface="Times"/>
              </a:rPr>
              <a:t> </a:t>
            </a:r>
            <a:r>
              <a:rPr lang="en-IN" sz="2400" dirty="0">
                <a:latin typeface="Times"/>
                <a:cs typeface="Times"/>
              </a:rPr>
              <a:t>(null hypothesis</a:t>
            </a:r>
            <a:r>
              <a:rPr lang="en-IN" sz="2400" dirty="0" smtClean="0">
                <a:latin typeface="Times"/>
                <a:cs typeface="Times"/>
              </a:rPr>
              <a:t>)</a:t>
            </a:r>
            <a:endParaRPr lang="en-US" sz="2400" dirty="0">
              <a:latin typeface="Times"/>
              <a:cs typeface="Times"/>
            </a:endParaRPr>
          </a:p>
          <a:p>
            <a:endParaRPr lang="en-US" sz="2400" dirty="0">
              <a:latin typeface="Times"/>
              <a:cs typeface="Times"/>
            </a:endParaRPr>
          </a:p>
        </p:txBody>
      </p:sp>
    </p:spTree>
    <p:extLst>
      <p:ext uri="{BB962C8B-B14F-4D97-AF65-F5344CB8AC3E}">
        <p14:creationId xmlns:p14="http://schemas.microsoft.com/office/powerpoint/2010/main" val="24103521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1</a:t>
            </a:r>
            <a:br>
              <a:rPr lang="en-IN" dirty="0"/>
            </a:br>
            <a:endParaRPr lang="en-US" dirty="0"/>
          </a:p>
        </p:txBody>
      </p:sp>
      <p:sp>
        <p:nvSpPr>
          <p:cNvPr id="3" name="Content Placeholder 2"/>
          <p:cNvSpPr>
            <a:spLocks noGrp="1"/>
          </p:cNvSpPr>
          <p:nvPr>
            <p:ph idx="1"/>
          </p:nvPr>
        </p:nvSpPr>
        <p:spPr>
          <a:xfrm>
            <a:off x="457200" y="1417638"/>
            <a:ext cx="8229600" cy="4708525"/>
          </a:xfrm>
        </p:spPr>
        <p:txBody>
          <a:bodyPr>
            <a:normAutofit lnSpcReduction="10000"/>
          </a:bodyPr>
          <a:lstStyle/>
          <a:p>
            <a:r>
              <a:rPr lang="en-IN" sz="2400" dirty="0">
                <a:latin typeface="Times"/>
                <a:cs typeface="Times"/>
              </a:rPr>
              <a:t>A soap company claims that its product kills on an average of 99% of the germs. To test the claim of this company we will formulate the null and alternate hypothesis.</a:t>
            </a:r>
          </a:p>
          <a:p>
            <a:r>
              <a:rPr lang="en-IN" sz="2400" dirty="0">
                <a:latin typeface="Times"/>
                <a:cs typeface="Times"/>
              </a:rPr>
              <a:t>Null Hypothesis(H</a:t>
            </a:r>
            <a:r>
              <a:rPr lang="en-IN" sz="2400" baseline="-25000" dirty="0">
                <a:latin typeface="Times"/>
                <a:cs typeface="Times"/>
              </a:rPr>
              <a:t>0</a:t>
            </a:r>
            <a:r>
              <a:rPr lang="en-IN" sz="2400" dirty="0">
                <a:latin typeface="Times"/>
                <a:cs typeface="Times"/>
              </a:rPr>
              <a:t>): Average =99%</a:t>
            </a:r>
          </a:p>
          <a:p>
            <a:r>
              <a:rPr lang="en-IN" sz="2400" dirty="0">
                <a:latin typeface="Times"/>
                <a:cs typeface="Times"/>
              </a:rPr>
              <a:t>Alternate Hypothesis(H</a:t>
            </a:r>
            <a:r>
              <a:rPr lang="en-IN" sz="2400" baseline="-25000" dirty="0">
                <a:latin typeface="Times"/>
                <a:cs typeface="Times"/>
              </a:rPr>
              <a:t>1</a:t>
            </a:r>
            <a:r>
              <a:rPr lang="en-IN" sz="2400" dirty="0">
                <a:latin typeface="Times"/>
                <a:cs typeface="Times"/>
              </a:rPr>
              <a:t>): Average is not equal to 99%.</a:t>
            </a:r>
          </a:p>
          <a:p>
            <a:r>
              <a:rPr lang="en-IN" sz="2400" smtClean="0">
                <a:latin typeface="Times"/>
                <a:cs typeface="Times"/>
              </a:rPr>
              <a:t>When </a:t>
            </a:r>
            <a:r>
              <a:rPr lang="en-IN" sz="2400" dirty="0">
                <a:latin typeface="Times"/>
                <a:cs typeface="Times"/>
              </a:rPr>
              <a:t>we test a hypothesis, we assume the null hypothesis to be true until there is sufficient evidence in the sample to prove it false. In that case, we </a:t>
            </a:r>
            <a:r>
              <a:rPr lang="en-IN" sz="2400" b="1" i="1" dirty="0">
                <a:latin typeface="Times"/>
                <a:cs typeface="Times"/>
              </a:rPr>
              <a:t>reject the null</a:t>
            </a:r>
            <a:r>
              <a:rPr lang="en-IN" sz="2400" dirty="0">
                <a:latin typeface="Times"/>
                <a:cs typeface="Times"/>
              </a:rPr>
              <a:t> </a:t>
            </a:r>
            <a:r>
              <a:rPr lang="en-IN" sz="2400" b="1" i="1" dirty="0">
                <a:latin typeface="Times"/>
                <a:cs typeface="Times"/>
              </a:rPr>
              <a:t>hypothesis</a:t>
            </a:r>
            <a:r>
              <a:rPr lang="en-IN" sz="2400" dirty="0">
                <a:latin typeface="Times"/>
                <a:cs typeface="Times"/>
              </a:rPr>
              <a:t> and support the alternate hypothesis. If the sample </a:t>
            </a:r>
            <a:r>
              <a:rPr lang="en-IN" sz="2400" b="1" i="1" dirty="0">
                <a:latin typeface="Times"/>
                <a:cs typeface="Times"/>
              </a:rPr>
              <a:t>fails to</a:t>
            </a:r>
            <a:r>
              <a:rPr lang="en-IN" sz="2400" dirty="0">
                <a:latin typeface="Times"/>
                <a:cs typeface="Times"/>
              </a:rPr>
              <a:t> provide sufficient evidence for us to </a:t>
            </a:r>
            <a:r>
              <a:rPr lang="en-IN" sz="2400" b="1" i="1" dirty="0">
                <a:latin typeface="Times"/>
                <a:cs typeface="Times"/>
              </a:rPr>
              <a:t>reject the null hypothesis</a:t>
            </a:r>
            <a:r>
              <a:rPr lang="en-IN" sz="2400" dirty="0">
                <a:latin typeface="Times"/>
                <a:cs typeface="Times"/>
              </a:rPr>
              <a:t>, we cannot say that the null hypothesis is true because it is based on just the sample data. For saying the null hypothesis is true we will have to study the whole population data.</a:t>
            </a:r>
          </a:p>
          <a:p>
            <a:pPr fontAlgn="base"/>
            <a:endParaRPr lang="en-IN" sz="2400" dirty="0">
              <a:latin typeface="Times"/>
              <a:cs typeface="Times"/>
            </a:endParaRPr>
          </a:p>
          <a:p>
            <a:endParaRPr lang="en-US" dirty="0"/>
          </a:p>
        </p:txBody>
      </p:sp>
    </p:spTree>
    <p:extLst>
      <p:ext uri="{BB962C8B-B14F-4D97-AF65-F5344CB8AC3E}">
        <p14:creationId xmlns:p14="http://schemas.microsoft.com/office/powerpoint/2010/main" val="369419828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3222"/>
            <a:ext cx="8229600" cy="5462941"/>
          </a:xfrm>
        </p:spPr>
        <p:txBody>
          <a:bodyPr>
            <a:normAutofit/>
          </a:bodyPr>
          <a:lstStyle/>
          <a:p>
            <a:pPr fontAlgn="base"/>
            <a:r>
              <a:rPr lang="en-IN" dirty="0">
                <a:latin typeface="Times"/>
                <a:cs typeface="Times"/>
              </a:rPr>
              <a:t>Alpha levels are controlled by the researcher and are related to </a:t>
            </a:r>
            <a:r>
              <a:rPr lang="en-IN" dirty="0">
                <a:latin typeface="Times"/>
                <a:cs typeface="Times"/>
                <a:hlinkClick r:id="rId2"/>
              </a:rPr>
              <a:t>confidence levels</a:t>
            </a:r>
            <a:r>
              <a:rPr lang="en-IN" dirty="0">
                <a:latin typeface="Times"/>
                <a:cs typeface="Times"/>
              </a:rPr>
              <a:t>. </a:t>
            </a:r>
            <a:endParaRPr lang="en-IN" dirty="0" smtClean="0">
              <a:latin typeface="Times"/>
              <a:cs typeface="Times"/>
            </a:endParaRPr>
          </a:p>
          <a:p>
            <a:pPr fontAlgn="base"/>
            <a:r>
              <a:rPr lang="en-IN" dirty="0" smtClean="0">
                <a:latin typeface="Times"/>
                <a:cs typeface="Times"/>
              </a:rPr>
              <a:t>You </a:t>
            </a:r>
            <a:r>
              <a:rPr lang="en-IN" dirty="0">
                <a:latin typeface="Times"/>
                <a:cs typeface="Times"/>
              </a:rPr>
              <a:t>get an alpha level by subtracting your confidence level from 100%. </a:t>
            </a:r>
            <a:endParaRPr lang="en-IN" dirty="0" smtClean="0">
              <a:latin typeface="Times"/>
              <a:cs typeface="Times"/>
            </a:endParaRPr>
          </a:p>
          <a:p>
            <a:pPr fontAlgn="base"/>
            <a:r>
              <a:rPr lang="en-IN" dirty="0" smtClean="0">
                <a:latin typeface="Times"/>
                <a:cs typeface="Times"/>
              </a:rPr>
              <a:t>For </a:t>
            </a:r>
            <a:r>
              <a:rPr lang="en-IN" dirty="0">
                <a:latin typeface="Times"/>
                <a:cs typeface="Times"/>
              </a:rPr>
              <a:t>example, if you want to be 98 percent confident in your research, the alpha level would be 2% (100% – 98%). </a:t>
            </a:r>
            <a:endParaRPr lang="en-IN" dirty="0" smtClean="0">
              <a:latin typeface="Times"/>
              <a:cs typeface="Times"/>
            </a:endParaRPr>
          </a:p>
          <a:p>
            <a:pPr fontAlgn="base"/>
            <a:r>
              <a:rPr lang="en-IN" dirty="0" smtClean="0">
                <a:latin typeface="Times"/>
                <a:cs typeface="Times"/>
              </a:rPr>
              <a:t>When </a:t>
            </a:r>
            <a:r>
              <a:rPr lang="en-IN" dirty="0">
                <a:latin typeface="Times"/>
                <a:cs typeface="Times"/>
              </a:rPr>
              <a:t>you run the hypothesis test, the test will give you a value for p. </a:t>
            </a:r>
            <a:endParaRPr lang="en-US" dirty="0"/>
          </a:p>
        </p:txBody>
      </p:sp>
    </p:spTree>
    <p:extLst>
      <p:ext uri="{BB962C8B-B14F-4D97-AF65-F5344CB8AC3E}">
        <p14:creationId xmlns:p14="http://schemas.microsoft.com/office/powerpoint/2010/main" val="757131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IN" dirty="0">
                <a:latin typeface="Times"/>
                <a:cs typeface="Times"/>
              </a:rPr>
              <a:t>Compare that value to your chosen alpha level. For example, let’s say you chose an alpha level of 5% (0.05). If the results from the test give you:</a:t>
            </a:r>
          </a:p>
          <a:p>
            <a:pPr lvl="0" fontAlgn="base"/>
            <a:r>
              <a:rPr lang="en-IN" b="1" dirty="0">
                <a:latin typeface="Times"/>
                <a:cs typeface="Times"/>
              </a:rPr>
              <a:t>A small p </a:t>
            </a:r>
            <a:r>
              <a:rPr lang="en-IN" dirty="0">
                <a:latin typeface="Times"/>
                <a:cs typeface="Times"/>
              </a:rPr>
              <a:t>(≤ 0.05), </a:t>
            </a:r>
            <a:r>
              <a:rPr lang="en-IN" dirty="0">
                <a:latin typeface="Times"/>
                <a:cs typeface="Times"/>
                <a:hlinkClick r:id="rId2"/>
              </a:rPr>
              <a:t>reject the null hypothesis</a:t>
            </a:r>
            <a:r>
              <a:rPr lang="en-IN" dirty="0">
                <a:latin typeface="Times"/>
                <a:cs typeface="Times"/>
              </a:rPr>
              <a:t>. This is strong evidence that the null hypothesis is invalid.</a:t>
            </a:r>
          </a:p>
          <a:p>
            <a:pPr lvl="0" fontAlgn="base"/>
            <a:r>
              <a:rPr lang="en-IN" b="1" dirty="0">
                <a:latin typeface="Times"/>
                <a:cs typeface="Times"/>
              </a:rPr>
              <a:t>A large p </a:t>
            </a:r>
            <a:r>
              <a:rPr lang="en-IN" dirty="0">
                <a:latin typeface="Times"/>
                <a:cs typeface="Times"/>
              </a:rPr>
              <a:t>(&gt; 0.05) means the </a:t>
            </a:r>
            <a:r>
              <a:rPr lang="en-IN" dirty="0">
                <a:latin typeface="Times"/>
                <a:cs typeface="Times"/>
                <a:hlinkClick r:id="rId3"/>
              </a:rPr>
              <a:t>alternate hypothesis</a:t>
            </a:r>
            <a:r>
              <a:rPr lang="en-IN" dirty="0">
                <a:latin typeface="Times"/>
                <a:cs typeface="Times"/>
              </a:rPr>
              <a:t> is weak, so you do not reject the null.</a:t>
            </a:r>
          </a:p>
          <a:p>
            <a:endParaRPr lang="en-US" dirty="0"/>
          </a:p>
        </p:txBody>
      </p:sp>
    </p:spTree>
    <p:extLst>
      <p:ext uri="{BB962C8B-B14F-4D97-AF65-F5344CB8AC3E}">
        <p14:creationId xmlns:p14="http://schemas.microsoft.com/office/powerpoint/2010/main" val="37202869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IN" sz="2400" dirty="0" smtClean="0">
                <a:latin typeface="Times"/>
                <a:cs typeface="Times"/>
              </a:rPr>
              <a:t>In </a:t>
            </a:r>
            <a:r>
              <a:rPr lang="en-IN" sz="2400" dirty="0">
                <a:latin typeface="Times"/>
                <a:cs typeface="Times"/>
              </a:rPr>
              <a:t>an ideal world, you’ll have an alpha level. </a:t>
            </a:r>
            <a:endParaRPr lang="en-IN" sz="2400" dirty="0" smtClean="0">
              <a:latin typeface="Times"/>
              <a:cs typeface="Times"/>
            </a:endParaRPr>
          </a:p>
          <a:p>
            <a:pPr fontAlgn="base"/>
            <a:endParaRPr lang="en-IN" sz="2400" dirty="0">
              <a:latin typeface="Times"/>
              <a:cs typeface="Times"/>
            </a:endParaRPr>
          </a:p>
          <a:p>
            <a:pPr fontAlgn="base"/>
            <a:r>
              <a:rPr lang="en-IN" sz="2400" dirty="0" smtClean="0">
                <a:latin typeface="Times"/>
                <a:cs typeface="Times"/>
              </a:rPr>
              <a:t>But </a:t>
            </a:r>
            <a:r>
              <a:rPr lang="en-IN" sz="2400" dirty="0">
                <a:latin typeface="Times"/>
                <a:cs typeface="Times"/>
              </a:rPr>
              <a:t>if you do not, you can still use the following rough guidelines in deciding whether to support or reject the null hypothesis</a:t>
            </a:r>
            <a:r>
              <a:rPr lang="en-IN" sz="2400" dirty="0" smtClean="0">
                <a:latin typeface="Times"/>
                <a:cs typeface="Times"/>
              </a:rPr>
              <a:t>:</a:t>
            </a:r>
          </a:p>
          <a:p>
            <a:pPr fontAlgn="base"/>
            <a:endParaRPr lang="en-IN" sz="2400" dirty="0">
              <a:latin typeface="Times"/>
              <a:cs typeface="Times"/>
            </a:endParaRPr>
          </a:p>
          <a:p>
            <a:pPr lvl="0" fontAlgn="base"/>
            <a:r>
              <a:rPr lang="en-IN" sz="2400" dirty="0">
                <a:latin typeface="Times"/>
                <a:cs typeface="Times"/>
              </a:rPr>
              <a:t>If p &gt; .10 → “not significant”</a:t>
            </a:r>
          </a:p>
          <a:p>
            <a:pPr lvl="0" fontAlgn="base"/>
            <a:r>
              <a:rPr lang="en-IN" sz="2400" dirty="0">
                <a:latin typeface="Times"/>
                <a:cs typeface="Times"/>
              </a:rPr>
              <a:t>If p ≤ .10 → “marginally significant”</a:t>
            </a:r>
          </a:p>
          <a:p>
            <a:pPr lvl="0" fontAlgn="base"/>
            <a:r>
              <a:rPr lang="en-IN" sz="2400" dirty="0">
                <a:latin typeface="Times"/>
                <a:cs typeface="Times"/>
              </a:rPr>
              <a:t>If p ≤ .05 → “significant”</a:t>
            </a:r>
          </a:p>
          <a:p>
            <a:pPr lvl="0" fontAlgn="base"/>
            <a:r>
              <a:rPr lang="en-IN" sz="2400" dirty="0">
                <a:latin typeface="Times"/>
                <a:cs typeface="Times"/>
              </a:rPr>
              <a:t>If p ≤ .01 → “highly significant.”</a:t>
            </a:r>
          </a:p>
          <a:p>
            <a:endParaRPr lang="en-US" dirty="0"/>
          </a:p>
        </p:txBody>
      </p:sp>
    </p:spTree>
    <p:extLst>
      <p:ext uri="{BB962C8B-B14F-4D97-AF65-F5344CB8AC3E}">
        <p14:creationId xmlns:p14="http://schemas.microsoft.com/office/powerpoint/2010/main" val="1276196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2668"/>
            <a:ext cx="8229600" cy="5533496"/>
          </a:xfrm>
        </p:spPr>
        <p:txBody>
          <a:bodyPr>
            <a:normAutofit fontScale="77500" lnSpcReduction="20000"/>
          </a:bodyPr>
          <a:lstStyle/>
          <a:p>
            <a:r>
              <a:rPr lang="en-IN" sz="3600" b="1" dirty="0">
                <a:latin typeface="Times"/>
                <a:cs typeface="Times"/>
              </a:rPr>
              <a:t>F</a:t>
            </a:r>
            <a:r>
              <a:rPr lang="en-IN" sz="3600" b="1" dirty="0" smtClean="0">
                <a:latin typeface="Times"/>
                <a:cs typeface="Times"/>
              </a:rPr>
              <a:t>our </a:t>
            </a:r>
            <a:r>
              <a:rPr lang="en-IN" sz="3600" b="1" dirty="0">
                <a:latin typeface="Times"/>
                <a:cs typeface="Times"/>
              </a:rPr>
              <a:t>steps involved in using the </a:t>
            </a:r>
            <a:r>
              <a:rPr lang="en-IN" sz="3600" b="1" i="1" dirty="0" smtClean="0">
                <a:latin typeface="Times"/>
                <a:cs typeface="Times"/>
              </a:rPr>
              <a:t>p</a:t>
            </a:r>
            <a:r>
              <a:rPr lang="en-IN" sz="3600" b="1" dirty="0" smtClean="0">
                <a:latin typeface="Times"/>
                <a:cs typeface="Times"/>
              </a:rPr>
              <a:t>-</a:t>
            </a:r>
            <a:r>
              <a:rPr lang="en-IN" sz="3600" b="1" dirty="0">
                <a:latin typeface="Times"/>
                <a:cs typeface="Times"/>
              </a:rPr>
              <a:t>value approach to conducting any hypothesis test are</a:t>
            </a:r>
            <a:r>
              <a:rPr lang="en-IN" sz="3600" b="1" dirty="0" smtClean="0">
                <a:latin typeface="Times"/>
                <a:cs typeface="Times"/>
              </a:rPr>
              <a:t>:</a:t>
            </a:r>
          </a:p>
          <a:p>
            <a:endParaRPr lang="en-IN" sz="2100" dirty="0">
              <a:latin typeface="Times"/>
              <a:cs typeface="Times"/>
            </a:endParaRPr>
          </a:p>
          <a:p>
            <a:pPr lvl="0"/>
            <a:r>
              <a:rPr lang="en-IN" sz="4400" dirty="0">
                <a:latin typeface="Times"/>
                <a:cs typeface="Times"/>
              </a:rPr>
              <a:t>Specify the null and alternative hypotheses.</a:t>
            </a:r>
          </a:p>
          <a:p>
            <a:pPr lvl="0"/>
            <a:r>
              <a:rPr lang="en-IN" sz="4400" dirty="0">
                <a:latin typeface="Times"/>
                <a:cs typeface="Times"/>
              </a:rPr>
              <a:t>Using the sample data and assuming the null hypothesis is true, calculate the value of the test statistic. Again, to conduct the hypothesis test for the population mean </a:t>
            </a:r>
            <a:r>
              <a:rPr lang="en-IN" sz="4400" i="1" dirty="0">
                <a:latin typeface="Times"/>
                <a:cs typeface="Times"/>
              </a:rPr>
              <a:t>μ</a:t>
            </a:r>
            <a:r>
              <a:rPr lang="en-IN" sz="4400" dirty="0">
                <a:latin typeface="Times"/>
                <a:cs typeface="Times"/>
              </a:rPr>
              <a:t>, we use the </a:t>
            </a:r>
            <a:r>
              <a:rPr lang="en-IN" sz="4400" i="1" dirty="0">
                <a:latin typeface="Times"/>
                <a:cs typeface="Times"/>
              </a:rPr>
              <a:t>t</a:t>
            </a:r>
            <a:r>
              <a:rPr lang="en-IN" sz="4400" dirty="0">
                <a:latin typeface="Times"/>
                <a:cs typeface="Times"/>
              </a:rPr>
              <a:t>-statistic  which follows a </a:t>
            </a:r>
            <a:r>
              <a:rPr lang="en-IN" sz="4400" i="1" dirty="0">
                <a:latin typeface="Times"/>
                <a:cs typeface="Times"/>
              </a:rPr>
              <a:t>t</a:t>
            </a:r>
            <a:r>
              <a:rPr lang="en-IN" sz="4400" dirty="0">
                <a:latin typeface="Times"/>
                <a:cs typeface="Times"/>
              </a:rPr>
              <a:t>-distribution with </a:t>
            </a:r>
            <a:r>
              <a:rPr lang="en-IN" sz="4400" i="1" dirty="0">
                <a:latin typeface="Times"/>
                <a:cs typeface="Times"/>
              </a:rPr>
              <a:t>n </a:t>
            </a:r>
            <a:r>
              <a:rPr lang="en-IN" sz="4400" dirty="0">
                <a:latin typeface="Times"/>
                <a:cs typeface="Times"/>
              </a:rPr>
              <a:t>- 1 degrees of freedom.</a:t>
            </a:r>
          </a:p>
          <a:p>
            <a:endParaRPr lang="en-US" dirty="0"/>
          </a:p>
        </p:txBody>
      </p:sp>
    </p:spTree>
    <p:extLst>
      <p:ext uri="{BB962C8B-B14F-4D97-AF65-F5344CB8AC3E}">
        <p14:creationId xmlns:p14="http://schemas.microsoft.com/office/powerpoint/2010/main" val="21126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IN" dirty="0">
                <a:latin typeface="Times"/>
                <a:cs typeface="Times"/>
              </a:rPr>
              <a:t>Using the known distribution of the test statistic, calculate the </a:t>
            </a:r>
            <a:r>
              <a:rPr lang="en-IN" b="1" i="1" dirty="0">
                <a:latin typeface="Times"/>
                <a:cs typeface="Times"/>
              </a:rPr>
              <a:t>P</a:t>
            </a:r>
            <a:r>
              <a:rPr lang="en-IN" b="1" dirty="0">
                <a:latin typeface="Times"/>
                <a:cs typeface="Times"/>
              </a:rPr>
              <a:t>-value</a:t>
            </a:r>
            <a:r>
              <a:rPr lang="en-IN" dirty="0">
                <a:latin typeface="Times"/>
                <a:cs typeface="Times"/>
              </a:rPr>
              <a:t>: "If the null hypothesis is true, what is the probability that we'd observe a more extreme test statistic in the direction of the alternative hypothesis than we did?" (Note how this question is equivalent to the question answered in criminal trials: "If the defendant is innocent, what is the chance that we'd observe such extreme criminal evidence?")</a:t>
            </a:r>
          </a:p>
          <a:p>
            <a:pPr lvl="0"/>
            <a:r>
              <a:rPr lang="en-IN" dirty="0">
                <a:latin typeface="Times"/>
                <a:cs typeface="Times"/>
              </a:rPr>
              <a:t>Set the significance level, α, the probability of making a Type I error to be small — 0.01, 0.05, or 0.10. Compare the </a:t>
            </a:r>
            <a:r>
              <a:rPr lang="en-IN" i="1" dirty="0">
                <a:latin typeface="Times"/>
                <a:cs typeface="Times"/>
              </a:rPr>
              <a:t>P</a:t>
            </a:r>
            <a:r>
              <a:rPr lang="en-IN" dirty="0">
                <a:latin typeface="Times"/>
                <a:cs typeface="Times"/>
              </a:rPr>
              <a:t>-value to α. If the </a:t>
            </a:r>
            <a:r>
              <a:rPr lang="en-IN" i="1" dirty="0">
                <a:latin typeface="Times"/>
                <a:cs typeface="Times"/>
              </a:rPr>
              <a:t>P</a:t>
            </a:r>
            <a:r>
              <a:rPr lang="en-IN" dirty="0">
                <a:latin typeface="Times"/>
                <a:cs typeface="Times"/>
              </a:rPr>
              <a:t>-value is less than (or equal to) α, reject the null hypothesis in favor of the alternative hypothesis. If the </a:t>
            </a:r>
            <a:r>
              <a:rPr lang="en-IN" i="1" dirty="0">
                <a:latin typeface="Times"/>
                <a:cs typeface="Times"/>
              </a:rPr>
              <a:t>P</a:t>
            </a:r>
            <a:r>
              <a:rPr lang="en-IN" dirty="0">
                <a:latin typeface="Times"/>
                <a:cs typeface="Times"/>
              </a:rPr>
              <a:t>-value is greater than α, do not reject the null hypothesis.</a:t>
            </a:r>
          </a:p>
          <a:p>
            <a:endParaRPr lang="en-US" dirty="0"/>
          </a:p>
        </p:txBody>
      </p:sp>
    </p:spTree>
    <p:extLst>
      <p:ext uri="{BB962C8B-B14F-4D97-AF65-F5344CB8AC3E}">
        <p14:creationId xmlns:p14="http://schemas.microsoft.com/office/powerpoint/2010/main" val="66097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sz="2600" dirty="0" smtClean="0">
                <a:latin typeface="Times New Roman" pitchFamily="18" charset="0"/>
                <a:cs typeface="Times New Roman" pitchFamily="18" charset="0"/>
              </a:rPr>
              <a:t>In statistics, EDA is an approach to analyzing the data sets to summarize their main characteristics, often with visual methods.</a:t>
            </a:r>
          </a:p>
          <a:p>
            <a:endParaRPr lang="en-US" sz="1300" dirty="0">
              <a:latin typeface="Times New Roman" pitchFamily="18" charset="0"/>
              <a:cs typeface="Times New Roman" pitchFamily="18" charset="0"/>
            </a:endParaRPr>
          </a:p>
          <a:p>
            <a:r>
              <a:rPr lang="en-IN" sz="2600" dirty="0">
                <a:latin typeface="Times"/>
                <a:cs typeface="Times"/>
              </a:rPr>
              <a:t>EDA is used for seeing what the data can tell us before the modeling </a:t>
            </a:r>
            <a:r>
              <a:rPr lang="en-IN" sz="2600" dirty="0" smtClean="0">
                <a:latin typeface="Times"/>
                <a:cs typeface="Times"/>
              </a:rPr>
              <a:t>task</a:t>
            </a:r>
            <a:r>
              <a:rPr lang="en-IN" sz="2600" dirty="0">
                <a:latin typeface="Times"/>
                <a:cs typeface="Times"/>
              </a:rPr>
              <a:t>. </a:t>
            </a:r>
            <a:endParaRPr lang="en-IN" sz="2600" dirty="0" smtClean="0">
              <a:latin typeface="Times"/>
              <a:cs typeface="Times"/>
            </a:endParaRPr>
          </a:p>
          <a:p>
            <a:endParaRPr lang="en-IN" sz="1200" dirty="0">
              <a:latin typeface="Times"/>
              <a:cs typeface="Times"/>
            </a:endParaRPr>
          </a:p>
          <a:p>
            <a:r>
              <a:rPr lang="en-IN" sz="2600" dirty="0" smtClean="0">
                <a:latin typeface="Times"/>
                <a:cs typeface="Times"/>
              </a:rPr>
              <a:t>It is not easy to look at the columns or the whole spreadsheet and determine important characteristics of the data.</a:t>
            </a:r>
          </a:p>
          <a:p>
            <a:endParaRPr lang="en-IN" sz="1300" dirty="0" smtClean="0">
              <a:latin typeface="Times"/>
              <a:cs typeface="Times"/>
            </a:endParaRPr>
          </a:p>
          <a:p>
            <a:r>
              <a:rPr lang="en-IN" sz="2400" dirty="0" smtClean="0">
                <a:latin typeface="Times"/>
                <a:cs typeface="Times"/>
              </a:rPr>
              <a:t>EDA techniques </a:t>
            </a:r>
            <a:r>
              <a:rPr lang="en-IN" sz="2400" dirty="0">
                <a:latin typeface="Times"/>
                <a:cs typeface="Times"/>
              </a:rPr>
              <a:t>have been devised as an aid in this situation.</a:t>
            </a:r>
          </a:p>
          <a:p>
            <a:endParaRPr lang="en-IN" sz="2600" dirty="0">
              <a:latin typeface="Times"/>
              <a:cs typeface="Times"/>
            </a:endParaRPr>
          </a:p>
          <a:p>
            <a:pPr marL="0" indent="0">
              <a:buNone/>
            </a:pPr>
            <a:endParaRPr lang="en-US" sz="1200" dirty="0" smtClean="0">
              <a:latin typeface="Times New Roman" pitchFamily="18" charset="0"/>
              <a:cs typeface="Times New Roman" pitchFamily="18" charset="0"/>
            </a:endParaRPr>
          </a:p>
          <a:p>
            <a:endParaRPr lang="en-US" sz="13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047797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hlinkClick r:id="rId2"/>
              </a:rPr>
              <a:t>Statistical </a:t>
            </a:r>
            <a:r>
              <a:rPr lang="en-IN" dirty="0">
                <a:latin typeface="Times"/>
                <a:cs typeface="Times"/>
                <a:hlinkClick r:id="rId2"/>
              </a:rPr>
              <a:t>significance</a:t>
            </a:r>
            <a:endParaRPr lang="en-US" dirty="0"/>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r>
              <a:rPr lang="en-IN" sz="3100" dirty="0">
                <a:latin typeface="Times"/>
                <a:cs typeface="Times"/>
              </a:rPr>
              <a:t>For example, suppose a study comparing returns from two particular assets were undertaken by different researchers who used the same data but different significance levels. </a:t>
            </a:r>
            <a:endParaRPr lang="en-IN" sz="3100" dirty="0" smtClean="0">
              <a:latin typeface="Times"/>
              <a:cs typeface="Times"/>
            </a:endParaRPr>
          </a:p>
          <a:p>
            <a:endParaRPr lang="en-IN" sz="1500" dirty="0" smtClean="0">
              <a:latin typeface="Times"/>
              <a:cs typeface="Times"/>
            </a:endParaRPr>
          </a:p>
          <a:p>
            <a:r>
              <a:rPr lang="en-IN" sz="3100" dirty="0" smtClean="0">
                <a:latin typeface="Times"/>
                <a:cs typeface="Times"/>
              </a:rPr>
              <a:t>The </a:t>
            </a:r>
            <a:r>
              <a:rPr lang="en-IN" sz="3100" dirty="0">
                <a:latin typeface="Times"/>
                <a:cs typeface="Times"/>
              </a:rPr>
              <a:t>researchers might come to opposite conclusions regarding whether the assets differ. </a:t>
            </a:r>
            <a:endParaRPr lang="en-IN" sz="3100" dirty="0" smtClean="0">
              <a:latin typeface="Times"/>
              <a:cs typeface="Times"/>
            </a:endParaRPr>
          </a:p>
          <a:p>
            <a:endParaRPr lang="en-IN" sz="1500" dirty="0" smtClean="0">
              <a:latin typeface="Times"/>
              <a:cs typeface="Times"/>
            </a:endParaRPr>
          </a:p>
          <a:p>
            <a:r>
              <a:rPr lang="en-IN" sz="3100" dirty="0" smtClean="0">
                <a:latin typeface="Times"/>
                <a:cs typeface="Times"/>
              </a:rPr>
              <a:t>If </a:t>
            </a:r>
            <a:r>
              <a:rPr lang="en-IN" sz="3100" dirty="0">
                <a:latin typeface="Times"/>
                <a:cs typeface="Times"/>
              </a:rPr>
              <a:t>one researcher used a confidence level of 90% and the other required a confidence level of 95% to reject the null hypothesis and the p-value of the observed difference between the two returns was 0.08 (corresponding to a confidence level of 92%</a:t>
            </a:r>
            <a:r>
              <a:rPr lang="en-IN" sz="3100" dirty="0" smtClean="0">
                <a:latin typeface="Times"/>
                <a:cs typeface="Times"/>
              </a:rPr>
              <a:t>).</a:t>
            </a:r>
          </a:p>
          <a:p>
            <a:endParaRPr lang="en-IN" sz="1700" dirty="0">
              <a:latin typeface="Times"/>
              <a:cs typeface="Times"/>
            </a:endParaRPr>
          </a:p>
          <a:p>
            <a:r>
              <a:rPr lang="en-IN" sz="3100" dirty="0">
                <a:latin typeface="Times"/>
                <a:cs typeface="Times"/>
              </a:rPr>
              <a:t>T</a:t>
            </a:r>
            <a:r>
              <a:rPr lang="en-IN" sz="3100" dirty="0" smtClean="0">
                <a:latin typeface="Times"/>
                <a:cs typeface="Times"/>
              </a:rPr>
              <a:t>he </a:t>
            </a:r>
            <a:r>
              <a:rPr lang="en-IN" sz="3100" dirty="0">
                <a:latin typeface="Times"/>
                <a:cs typeface="Times"/>
              </a:rPr>
              <a:t>first researcher would find that the two assets have a difference that is statistically significant, while the second would find no statistically significant difference between the returns.</a:t>
            </a:r>
          </a:p>
          <a:p>
            <a:endParaRPr lang="en-US" dirty="0"/>
          </a:p>
        </p:txBody>
      </p:sp>
    </p:spTree>
    <p:extLst>
      <p:ext uri="{BB962C8B-B14F-4D97-AF65-F5344CB8AC3E}">
        <p14:creationId xmlns:p14="http://schemas.microsoft.com/office/powerpoint/2010/main" val="33782009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hlinkClick r:id="rId2"/>
              </a:rPr>
              <a:t>Statistical </a:t>
            </a:r>
            <a:r>
              <a:rPr lang="en-IN" dirty="0">
                <a:latin typeface="Times"/>
                <a:cs typeface="Times"/>
                <a:hlinkClick r:id="rId2"/>
              </a:rPr>
              <a:t>significance</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To avoid this problem, the researchers could report the p-value of the hypothesis test and allow the reader to interpret the </a:t>
            </a:r>
            <a:r>
              <a:rPr lang="en-IN" sz="2400" dirty="0">
                <a:latin typeface="Times"/>
                <a:cs typeface="Times"/>
                <a:hlinkClick r:id="rId2"/>
              </a:rPr>
              <a:t>statistical significance</a:t>
            </a:r>
            <a:r>
              <a:rPr lang="en-IN" sz="2400" dirty="0">
                <a:latin typeface="Times"/>
                <a:cs typeface="Times"/>
              </a:rPr>
              <a:t> themselves. </a:t>
            </a:r>
            <a:endParaRPr lang="en-IN" sz="2400" dirty="0" smtClean="0">
              <a:latin typeface="Times"/>
              <a:cs typeface="Times"/>
            </a:endParaRPr>
          </a:p>
          <a:p>
            <a:endParaRPr lang="en-IN" sz="1200" dirty="0">
              <a:latin typeface="Times"/>
              <a:cs typeface="Times"/>
            </a:endParaRPr>
          </a:p>
          <a:p>
            <a:r>
              <a:rPr lang="en-IN" sz="2400" dirty="0">
                <a:latin typeface="Times"/>
                <a:cs typeface="Times"/>
              </a:rPr>
              <a:t>A p-value is the probability of getting a result more extreme than was observed if the null hypothesis is true. </a:t>
            </a:r>
            <a:r>
              <a:rPr lang="en-IN" sz="2400" dirty="0" smtClean="0">
                <a:latin typeface="Times"/>
                <a:cs typeface="Times"/>
              </a:rPr>
              <a:t>This </a:t>
            </a:r>
            <a:r>
              <a:rPr lang="en-IN" sz="2400" dirty="0">
                <a:latin typeface="Times"/>
                <a:cs typeface="Times"/>
              </a:rPr>
              <a:t>is called a p-value approach to hypothesis testing.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An </a:t>
            </a:r>
            <a:r>
              <a:rPr lang="en-IN" sz="2400" dirty="0">
                <a:latin typeface="Times"/>
                <a:cs typeface="Times"/>
              </a:rPr>
              <a:t>independent observer could note the p-value, and decide </a:t>
            </a:r>
            <a:r>
              <a:rPr lang="en-IN" sz="2400" dirty="0" smtClean="0">
                <a:latin typeface="Times"/>
                <a:cs typeface="Times"/>
              </a:rPr>
              <a:t>whether </a:t>
            </a:r>
            <a:r>
              <a:rPr lang="en-IN" sz="2400" dirty="0">
                <a:latin typeface="Times"/>
                <a:cs typeface="Times"/>
              </a:rPr>
              <a:t>that represents a statistically significant difference or not</a:t>
            </a:r>
            <a:r>
              <a:rPr lang="en-IN" sz="2400" dirty="0" smtClean="0">
                <a:latin typeface="Times"/>
                <a:cs typeface="Times"/>
              </a:rPr>
              <a:t>.</a:t>
            </a:r>
          </a:p>
          <a:p>
            <a:endParaRPr lang="en-IN" sz="2400" dirty="0">
              <a:latin typeface="Times"/>
              <a:cs typeface="Times"/>
            </a:endParaRPr>
          </a:p>
          <a:p>
            <a:endParaRPr lang="en-US" dirty="0"/>
          </a:p>
        </p:txBody>
      </p:sp>
    </p:spTree>
    <p:extLst>
      <p:ext uri="{BB962C8B-B14F-4D97-AF65-F5344CB8AC3E}">
        <p14:creationId xmlns:p14="http://schemas.microsoft.com/office/powerpoint/2010/main" val="87116205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Statistical significance </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If p=0.04, it is correct to say "the chance (or probability) of getting a result more extreme than the one we observed is 4% if the null hypothesis is true. </a:t>
            </a:r>
          </a:p>
          <a:p>
            <a:pPr lvl="0"/>
            <a:endParaRPr lang="en-IN" sz="1200" dirty="0" smtClean="0">
              <a:latin typeface="Times"/>
              <a:cs typeface="Times"/>
            </a:endParaRPr>
          </a:p>
          <a:p>
            <a:pPr lvl="0"/>
            <a:r>
              <a:rPr lang="en-IN" sz="2400" dirty="0" smtClean="0">
                <a:latin typeface="Times"/>
                <a:cs typeface="Times"/>
              </a:rPr>
              <a:t>It </a:t>
            </a:r>
            <a:r>
              <a:rPr lang="en-IN" sz="2400" dirty="0">
                <a:latin typeface="Times"/>
                <a:cs typeface="Times"/>
              </a:rPr>
              <a:t>is not correct to say "there's a 4% chance that the null hypothesis is true". The hypothesis is fixed and the data (from the sample) are random, so the hypothesis is either true or it isn't true, it has no probability other than 0 (not true) or 1 (true). </a:t>
            </a:r>
            <a:endParaRPr lang="en-IN" sz="2400" dirty="0" smtClean="0">
              <a:latin typeface="Times"/>
              <a:cs typeface="Times"/>
            </a:endParaRPr>
          </a:p>
          <a:p>
            <a:pPr lvl="0"/>
            <a:endParaRPr lang="en-IN" sz="1200" dirty="0" smtClean="0">
              <a:latin typeface="Times"/>
              <a:cs typeface="Times"/>
            </a:endParaRPr>
          </a:p>
          <a:p>
            <a:pPr lvl="0"/>
            <a:r>
              <a:rPr lang="en-IN" sz="2400" dirty="0" smtClean="0">
                <a:latin typeface="Times"/>
                <a:cs typeface="Times"/>
              </a:rPr>
              <a:t>Like </a:t>
            </a:r>
            <a:r>
              <a:rPr lang="en-IN" sz="2400" dirty="0">
                <a:latin typeface="Times"/>
                <a:cs typeface="Times"/>
              </a:rPr>
              <a:t>with confidence intervals, understanding this will means you have reached a milestone of understanding of statistical concepts</a:t>
            </a:r>
            <a:r>
              <a:rPr lang="en-IN" sz="2400" dirty="0" smtClean="0">
                <a:latin typeface="Times"/>
                <a:cs typeface="Times"/>
              </a:rPr>
              <a:t>.</a:t>
            </a:r>
          </a:p>
          <a:p>
            <a:pPr lvl="0"/>
            <a:endParaRPr lang="en-IN" sz="1200" dirty="0">
              <a:latin typeface="Times"/>
              <a:cs typeface="Times"/>
            </a:endParaRPr>
          </a:p>
          <a:p>
            <a:endParaRPr lang="en-US" dirty="0"/>
          </a:p>
        </p:txBody>
      </p:sp>
    </p:spTree>
    <p:extLst>
      <p:ext uri="{BB962C8B-B14F-4D97-AF65-F5344CB8AC3E}">
        <p14:creationId xmlns:p14="http://schemas.microsoft.com/office/powerpoint/2010/main" val="23631170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Hypothesis testing chi-square</a:t>
            </a:r>
            <a:br>
              <a:rPr lang="en-IN" dirty="0"/>
            </a:br>
            <a:endParaRPr lang="en-US" dirty="0"/>
          </a:p>
        </p:txBody>
      </p:sp>
      <p:sp>
        <p:nvSpPr>
          <p:cNvPr id="3" name="Content Placeholder 2"/>
          <p:cNvSpPr>
            <a:spLocks noGrp="1"/>
          </p:cNvSpPr>
          <p:nvPr>
            <p:ph idx="1"/>
          </p:nvPr>
        </p:nvSpPr>
        <p:spPr>
          <a:xfrm>
            <a:off x="457200" y="1255890"/>
            <a:ext cx="8229600" cy="4870274"/>
          </a:xfrm>
        </p:spPr>
        <p:txBody>
          <a:bodyPr>
            <a:normAutofit lnSpcReduction="10000"/>
          </a:bodyPr>
          <a:lstStyle/>
          <a:p>
            <a:r>
              <a:rPr lang="en-IN" sz="2400" b="1" dirty="0" smtClean="0">
                <a:latin typeface="Times"/>
                <a:cs typeface="Times"/>
              </a:rPr>
              <a:t>The </a:t>
            </a:r>
            <a:r>
              <a:rPr lang="en-IN" sz="2400" b="1" dirty="0">
                <a:latin typeface="Times"/>
                <a:cs typeface="Times"/>
              </a:rPr>
              <a:t>Chi Square</a:t>
            </a:r>
            <a:r>
              <a:rPr lang="en-IN" sz="2400" dirty="0">
                <a:latin typeface="Times"/>
                <a:cs typeface="Times"/>
              </a:rPr>
              <a:t> statistic is commonly used for </a:t>
            </a:r>
            <a:r>
              <a:rPr lang="en-IN" sz="2400" b="1" dirty="0">
                <a:latin typeface="Times"/>
                <a:cs typeface="Times"/>
              </a:rPr>
              <a:t>testing</a:t>
            </a:r>
            <a:r>
              <a:rPr lang="en-IN" sz="2400" dirty="0">
                <a:latin typeface="Times"/>
                <a:cs typeface="Times"/>
              </a:rPr>
              <a:t> relationships between categorical variables.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null </a:t>
            </a:r>
            <a:r>
              <a:rPr lang="en-IN" sz="2400" b="1" dirty="0">
                <a:latin typeface="Times"/>
                <a:cs typeface="Times"/>
              </a:rPr>
              <a:t>hypothesis</a:t>
            </a:r>
            <a:r>
              <a:rPr lang="en-IN" sz="2400" dirty="0">
                <a:latin typeface="Times"/>
                <a:cs typeface="Times"/>
              </a:rPr>
              <a:t> of </a:t>
            </a:r>
            <a:r>
              <a:rPr lang="en-IN" sz="2400" b="1" dirty="0">
                <a:latin typeface="Times"/>
                <a:cs typeface="Times"/>
              </a:rPr>
              <a:t>the Chi</a:t>
            </a:r>
            <a:r>
              <a:rPr lang="en-IN" sz="2400" dirty="0">
                <a:latin typeface="Times"/>
                <a:cs typeface="Times"/>
              </a:rPr>
              <a:t>-</a:t>
            </a:r>
            <a:r>
              <a:rPr lang="en-IN" sz="2400" b="1" dirty="0">
                <a:latin typeface="Times"/>
                <a:cs typeface="Times"/>
              </a:rPr>
              <a:t>Square test</a:t>
            </a:r>
            <a:r>
              <a:rPr lang="en-IN" sz="2400" dirty="0">
                <a:latin typeface="Times"/>
                <a:cs typeface="Times"/>
              </a:rPr>
              <a:t> is that no relationship exists on the categorical variables in the population; they are independent</a:t>
            </a:r>
            <a:r>
              <a:rPr lang="en-IN" sz="2400" dirty="0" smtClean="0">
                <a:latin typeface="Times"/>
                <a:cs typeface="Times"/>
              </a:rPr>
              <a:t>.</a:t>
            </a:r>
          </a:p>
          <a:p>
            <a:r>
              <a:rPr lang="en-IN" sz="2400" dirty="0" smtClean="0">
                <a:latin typeface="Times"/>
                <a:cs typeface="Times"/>
              </a:rPr>
              <a:t>The chi square formula</a:t>
            </a:r>
          </a:p>
          <a:p>
            <a:endParaRPr lang="en-IN" sz="2400" dirty="0">
              <a:latin typeface="Times"/>
              <a:cs typeface="Times"/>
            </a:endParaRPr>
          </a:p>
          <a:p>
            <a:endParaRPr lang="en-IN" sz="1200" dirty="0" smtClean="0">
              <a:latin typeface="Times"/>
              <a:cs typeface="Times"/>
            </a:endParaRPr>
          </a:p>
          <a:p>
            <a:r>
              <a:rPr lang="en-IN" sz="2600" dirty="0">
                <a:latin typeface="Times"/>
                <a:cs typeface="Times"/>
              </a:rPr>
              <a:t>The chi-squared statistic is a single number that tells you how much difference exists between your observed counts and the counts you would expect if there were no relationship at all in the population.</a:t>
            </a: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056717" y="3099788"/>
            <a:ext cx="3263900" cy="1223010"/>
          </a:xfrm>
          <a:prstGeom prst="rect">
            <a:avLst/>
          </a:prstGeom>
          <a:noFill/>
          <a:ln>
            <a:noFill/>
          </a:ln>
        </p:spPr>
      </p:pic>
    </p:spTree>
    <p:extLst>
      <p:ext uri="{BB962C8B-B14F-4D97-AF65-F5344CB8AC3E}">
        <p14:creationId xmlns:p14="http://schemas.microsoft.com/office/powerpoint/2010/main" val="332554541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The Chi </a:t>
            </a:r>
            <a:r>
              <a:rPr lang="en-IN" dirty="0" smtClean="0">
                <a:latin typeface="Times"/>
                <a:cs typeface="Times"/>
              </a:rPr>
              <a:t>Square test</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A </a:t>
            </a:r>
            <a:r>
              <a:rPr lang="en-IN" sz="2400" b="1" dirty="0">
                <a:latin typeface="Times"/>
                <a:cs typeface="Times"/>
              </a:rPr>
              <a:t>low value</a:t>
            </a:r>
            <a:r>
              <a:rPr lang="en-IN" sz="2400" dirty="0">
                <a:latin typeface="Times"/>
                <a:cs typeface="Times"/>
              </a:rPr>
              <a:t> for chi-square means there is a high </a:t>
            </a:r>
            <a:r>
              <a:rPr lang="en-IN" sz="2400" u="sng" dirty="0">
                <a:latin typeface="Times"/>
                <a:cs typeface="Times"/>
                <a:hlinkClick r:id="rId2"/>
              </a:rPr>
              <a:t>correlation </a:t>
            </a:r>
            <a:r>
              <a:rPr lang="en-IN" sz="2400" dirty="0">
                <a:latin typeface="Times"/>
                <a:cs typeface="Times"/>
              </a:rPr>
              <a:t>between your two sets of data.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In </a:t>
            </a:r>
            <a:r>
              <a:rPr lang="en-IN" sz="2400" dirty="0">
                <a:latin typeface="Times"/>
                <a:cs typeface="Times"/>
              </a:rPr>
              <a:t>theory, if your observed and expected values were equal (“no difference”) then chi-square would be zero — an event that is unlikely to happen in real life. </a:t>
            </a:r>
          </a:p>
          <a:p>
            <a:endParaRPr lang="en-US" sz="1200" dirty="0" smtClean="0"/>
          </a:p>
          <a:p>
            <a:r>
              <a:rPr lang="en-IN" sz="2400" dirty="0" smtClean="0">
                <a:latin typeface="Times"/>
                <a:cs typeface="Times"/>
              </a:rPr>
              <a:t>We </a:t>
            </a:r>
            <a:r>
              <a:rPr lang="en-IN" sz="2400" dirty="0">
                <a:latin typeface="Times"/>
                <a:cs typeface="Times"/>
              </a:rPr>
              <a:t>could take </a:t>
            </a:r>
            <a:r>
              <a:rPr lang="en-IN" sz="2400" dirty="0" smtClean="0">
                <a:latin typeface="Times"/>
                <a:cs typeface="Times"/>
              </a:rPr>
              <a:t>the </a:t>
            </a:r>
            <a:r>
              <a:rPr lang="en-IN" sz="2400" dirty="0">
                <a:latin typeface="Times"/>
                <a:cs typeface="Times"/>
              </a:rPr>
              <a:t>calculated chi-square value and compare it to a </a:t>
            </a:r>
            <a:r>
              <a:rPr lang="en-IN" sz="2400" dirty="0">
                <a:latin typeface="Times"/>
                <a:cs typeface="Times"/>
                <a:hlinkClick r:id="rId3"/>
              </a:rPr>
              <a:t>critical value from a chi-square table.</a:t>
            </a:r>
            <a:r>
              <a:rPr lang="en-IN" sz="2400" dirty="0">
                <a:latin typeface="Times"/>
                <a:cs typeface="Times"/>
              </a:rPr>
              <a:t> If the chi-square value is more than the critical value, then there is a significant difference.</a:t>
            </a:r>
          </a:p>
          <a:p>
            <a:endParaRPr lang="en-US" dirty="0"/>
          </a:p>
        </p:txBody>
      </p:sp>
    </p:spTree>
    <p:extLst>
      <p:ext uri="{BB962C8B-B14F-4D97-AF65-F5344CB8AC3E}">
        <p14:creationId xmlns:p14="http://schemas.microsoft.com/office/powerpoint/2010/main" val="27394721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a:cs typeface="Times"/>
              </a:rPr>
              <a:t>The Chi</a:t>
            </a:r>
            <a:r>
              <a:rPr lang="en-US" dirty="0">
                <a:latin typeface="Times"/>
                <a:cs typeface="Times"/>
              </a:rPr>
              <a:t>-square test </a:t>
            </a:r>
          </a:p>
        </p:txBody>
      </p:sp>
      <p:sp>
        <p:nvSpPr>
          <p:cNvPr id="3" name="Content Placeholder 2"/>
          <p:cNvSpPr>
            <a:spLocks noGrp="1"/>
          </p:cNvSpPr>
          <p:nvPr>
            <p:ph idx="1"/>
          </p:nvPr>
        </p:nvSpPr>
        <p:spPr/>
        <p:txBody>
          <a:bodyPr>
            <a:normAutofit/>
          </a:bodyPr>
          <a:lstStyle/>
          <a:p>
            <a:r>
              <a:rPr lang="en-US" sz="2400" dirty="0">
                <a:latin typeface="Times"/>
                <a:cs typeface="Times"/>
              </a:rPr>
              <a:t>A chi-square test </a:t>
            </a:r>
            <a:r>
              <a:rPr lang="en-US" sz="2400" dirty="0" smtClean="0">
                <a:latin typeface="Times"/>
                <a:cs typeface="Times"/>
              </a:rPr>
              <a:t>can </a:t>
            </a:r>
            <a:r>
              <a:rPr lang="en-US" sz="2400" dirty="0">
                <a:latin typeface="Times"/>
                <a:cs typeface="Times"/>
              </a:rPr>
              <a:t>be used to test if the variance of a population is equal to a specified value. </a:t>
            </a:r>
            <a:endParaRPr lang="en-US" sz="2400" dirty="0" smtClean="0">
              <a:latin typeface="Times"/>
              <a:cs typeface="Times"/>
            </a:endParaRPr>
          </a:p>
          <a:p>
            <a:r>
              <a:rPr lang="en-US" sz="2400" dirty="0" smtClean="0">
                <a:latin typeface="Times"/>
                <a:cs typeface="Times"/>
              </a:rPr>
              <a:t>This </a:t>
            </a:r>
            <a:r>
              <a:rPr lang="en-US" sz="2400" dirty="0">
                <a:latin typeface="Times"/>
                <a:cs typeface="Times"/>
              </a:rPr>
              <a:t>test can be either a two-sided test or a one-sided test. </a:t>
            </a:r>
            <a:endParaRPr lang="en-US" sz="2400" dirty="0" smtClean="0">
              <a:latin typeface="Times"/>
              <a:cs typeface="Times"/>
            </a:endParaRPr>
          </a:p>
          <a:p>
            <a:r>
              <a:rPr lang="en-US" sz="2400" dirty="0" smtClean="0">
                <a:latin typeface="Times"/>
                <a:cs typeface="Times"/>
              </a:rPr>
              <a:t>The </a:t>
            </a:r>
            <a:r>
              <a:rPr lang="en-US" sz="2400" dirty="0">
                <a:latin typeface="Times"/>
                <a:cs typeface="Times"/>
              </a:rPr>
              <a:t>two-sided version tests against the alternative that the true variance is either less than or greater than the specified value. </a:t>
            </a:r>
            <a:endParaRPr lang="en-US" sz="2400" dirty="0" smtClean="0">
              <a:latin typeface="Times"/>
              <a:cs typeface="Times"/>
            </a:endParaRPr>
          </a:p>
          <a:p>
            <a:r>
              <a:rPr lang="en-US" sz="2400" dirty="0" smtClean="0">
                <a:latin typeface="Times"/>
                <a:cs typeface="Times"/>
              </a:rPr>
              <a:t>The </a:t>
            </a:r>
            <a:r>
              <a:rPr lang="en-US" sz="2400" dirty="0">
                <a:latin typeface="Times"/>
                <a:cs typeface="Times"/>
              </a:rPr>
              <a:t>one-sided version only tests in one direction. </a:t>
            </a:r>
            <a:endParaRPr lang="en-US" sz="2400" dirty="0" smtClean="0">
              <a:latin typeface="Times"/>
              <a:cs typeface="Times"/>
            </a:endParaRPr>
          </a:p>
          <a:p>
            <a:r>
              <a:rPr lang="en-US" sz="2400" dirty="0" smtClean="0">
                <a:latin typeface="Times"/>
                <a:cs typeface="Times"/>
              </a:rPr>
              <a:t>The </a:t>
            </a:r>
            <a:r>
              <a:rPr lang="en-US" sz="2400" dirty="0">
                <a:latin typeface="Times"/>
                <a:cs typeface="Times"/>
              </a:rPr>
              <a:t>choice of a two-sided or one-sided test is determined by the problem. </a:t>
            </a:r>
            <a:endParaRPr lang="en-US" sz="2400" dirty="0" smtClean="0">
              <a:latin typeface="Times"/>
              <a:cs typeface="Times"/>
            </a:endParaRPr>
          </a:p>
          <a:p>
            <a:r>
              <a:rPr lang="en-US" sz="2400" dirty="0" smtClean="0">
                <a:latin typeface="Times"/>
                <a:cs typeface="Times"/>
              </a:rPr>
              <a:t>For </a:t>
            </a:r>
            <a:r>
              <a:rPr lang="en-US" sz="2400" dirty="0">
                <a:latin typeface="Times"/>
                <a:cs typeface="Times"/>
              </a:rPr>
              <a:t>example, if we are testing a new process, we may only be concerned if its variability is greater than the variability of the current process. </a:t>
            </a:r>
            <a:endParaRPr lang="en-IN" sz="2400" dirty="0">
              <a:latin typeface="Times"/>
              <a:cs typeface="Times"/>
            </a:endParaRPr>
          </a:p>
          <a:p>
            <a:endParaRPr lang="en-US" dirty="0"/>
          </a:p>
        </p:txBody>
      </p:sp>
    </p:spTree>
    <p:extLst>
      <p:ext uri="{BB962C8B-B14F-4D97-AF65-F5344CB8AC3E}">
        <p14:creationId xmlns:p14="http://schemas.microsoft.com/office/powerpoint/2010/main" val="218194306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Summary-statistical inference</a:t>
            </a:r>
            <a:endParaRPr lang="en-US" dirty="0"/>
          </a:p>
        </p:txBody>
      </p:sp>
      <p:sp>
        <p:nvSpPr>
          <p:cNvPr id="3" name="Content Placeholder 2"/>
          <p:cNvSpPr>
            <a:spLocks noGrp="1"/>
          </p:cNvSpPr>
          <p:nvPr>
            <p:ph idx="1"/>
          </p:nvPr>
        </p:nvSpPr>
        <p:spPr/>
        <p:txBody>
          <a:bodyPr>
            <a:normAutofit fontScale="77500" lnSpcReduction="20000"/>
          </a:bodyPr>
          <a:lstStyle/>
          <a:p>
            <a:pPr lvl="0"/>
            <a:r>
              <a:rPr lang="en-IN" sz="3100" dirty="0">
                <a:latin typeface="Times"/>
                <a:cs typeface="Times"/>
              </a:rPr>
              <a:t>All point estimates (statistics calculated from the sample data) are subject to sampling variation, and all methods of statistical inference seek to quantify this uncertainty in some way</a:t>
            </a:r>
            <a:r>
              <a:rPr lang="en-IN" sz="3100" dirty="0" smtClean="0">
                <a:latin typeface="Times"/>
                <a:cs typeface="Times"/>
              </a:rPr>
              <a:t>.</a:t>
            </a:r>
          </a:p>
          <a:p>
            <a:pPr lvl="0"/>
            <a:endParaRPr lang="en-IN" sz="1500" dirty="0">
              <a:latin typeface="Times"/>
              <a:cs typeface="Times"/>
            </a:endParaRPr>
          </a:p>
          <a:p>
            <a:pPr lvl="0"/>
            <a:r>
              <a:rPr lang="en-IN" sz="3100" dirty="0">
                <a:latin typeface="Times"/>
                <a:cs typeface="Times"/>
              </a:rPr>
              <a:t>The ideas of a confidence interval and hypothesis form the basis of quantifying uncertainty. </a:t>
            </a:r>
            <a:endParaRPr lang="en-IN" sz="3100" dirty="0" smtClean="0">
              <a:latin typeface="Times"/>
              <a:cs typeface="Times"/>
            </a:endParaRPr>
          </a:p>
          <a:p>
            <a:pPr lvl="0"/>
            <a:endParaRPr lang="en-IN" sz="1500" dirty="0" smtClean="0">
              <a:latin typeface="Times"/>
              <a:cs typeface="Times"/>
            </a:endParaRPr>
          </a:p>
          <a:p>
            <a:pPr lvl="0"/>
            <a:r>
              <a:rPr lang="en-IN" sz="3100" dirty="0" smtClean="0">
                <a:latin typeface="Times"/>
                <a:cs typeface="Times"/>
              </a:rPr>
              <a:t>The </a:t>
            </a:r>
            <a:r>
              <a:rPr lang="en-IN" sz="3100" dirty="0">
                <a:latin typeface="Times"/>
                <a:cs typeface="Times"/>
              </a:rPr>
              <a:t>probability distribution of a statistic is actually the sampling distribution</a:t>
            </a:r>
            <a:r>
              <a:rPr lang="en-IN" sz="3100" dirty="0" smtClean="0">
                <a:latin typeface="Times"/>
                <a:cs typeface="Times"/>
              </a:rPr>
              <a:t>.</a:t>
            </a:r>
          </a:p>
          <a:p>
            <a:pPr lvl="0"/>
            <a:endParaRPr lang="en-IN" sz="1500" dirty="0">
              <a:latin typeface="Times"/>
              <a:cs typeface="Times"/>
            </a:endParaRPr>
          </a:p>
          <a:p>
            <a:pPr lvl="0"/>
            <a:r>
              <a:rPr lang="en-IN" sz="3100" dirty="0">
                <a:latin typeface="Times"/>
                <a:cs typeface="Times"/>
              </a:rPr>
              <a:t>Much of the critical appraisal of the methodology of a study can be seen as a special case of evaluating bias or precision.</a:t>
            </a:r>
          </a:p>
          <a:p>
            <a:pPr marL="0" indent="0">
              <a:buNone/>
            </a:pPr>
            <a:r>
              <a:rPr lang="en-IN" dirty="0"/>
              <a:t> </a:t>
            </a:r>
          </a:p>
          <a:p>
            <a:endParaRPr lang="en-US" dirty="0"/>
          </a:p>
        </p:txBody>
      </p:sp>
    </p:spTree>
    <p:extLst>
      <p:ext uri="{BB962C8B-B14F-4D97-AF65-F5344CB8AC3E}">
        <p14:creationId xmlns:p14="http://schemas.microsoft.com/office/powerpoint/2010/main" val="1492080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Focus and Techniques of Data Analysis</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For classical analysis, the focus is on the model--estimating parameters of the model and generating predicted values from the model.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For EDA, </a:t>
            </a:r>
            <a:r>
              <a:rPr lang="en-IN" sz="2400" dirty="0">
                <a:latin typeface="Times"/>
                <a:cs typeface="Times"/>
              </a:rPr>
              <a:t>the focus is on the data--its structure, outliers, and models suggested by the data</a:t>
            </a:r>
            <a:r>
              <a:rPr lang="en-IN" sz="2400" dirty="0" smtClean="0">
                <a:latin typeface="Times"/>
                <a:cs typeface="Times"/>
              </a:rPr>
              <a:t>.</a:t>
            </a:r>
          </a:p>
          <a:p>
            <a:endParaRPr lang="en-IN" sz="1200" dirty="0">
              <a:latin typeface="Times"/>
              <a:cs typeface="Times"/>
            </a:endParaRPr>
          </a:p>
          <a:p>
            <a:r>
              <a:rPr lang="en-IN" sz="2400" dirty="0">
                <a:latin typeface="Times"/>
                <a:cs typeface="Times"/>
              </a:rPr>
              <a:t>Classical techniques are generally quantitative in nature. They include ANOVA, t tests, chi-squared tests, and F tests</a:t>
            </a:r>
            <a:r>
              <a:rPr lang="en-IN" sz="2400" dirty="0" smtClean="0">
                <a:latin typeface="Times"/>
                <a:cs typeface="Times"/>
              </a:rPr>
              <a:t>.</a:t>
            </a:r>
          </a:p>
          <a:p>
            <a:endParaRPr lang="en-IN" sz="1200" dirty="0">
              <a:latin typeface="Times"/>
              <a:cs typeface="Times"/>
            </a:endParaRPr>
          </a:p>
          <a:p>
            <a:r>
              <a:rPr lang="en-IN" sz="2400" dirty="0">
                <a:latin typeface="Times"/>
                <a:cs typeface="Times"/>
              </a:rPr>
              <a:t>EDA techniques are generally graphical. They include scatter plots, character plots, box plots, histograms, bihistograms, probability plots, residual plots, and mean plots.</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04368246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EDA Techniques </a:t>
            </a:r>
            <a:r>
              <a:rPr lang="en-IN" dirty="0"/>
              <a:t/>
            </a:r>
            <a:br>
              <a:rPr lang="en-IN" dirty="0"/>
            </a:br>
            <a:endParaRPr lang="en-US" dirty="0"/>
          </a:p>
        </p:txBody>
      </p:sp>
      <p:sp>
        <p:nvSpPr>
          <p:cNvPr id="3" name="Content Placeholder 2"/>
          <p:cNvSpPr>
            <a:spLocks noGrp="1"/>
          </p:cNvSpPr>
          <p:nvPr>
            <p:ph idx="1"/>
          </p:nvPr>
        </p:nvSpPr>
        <p:spPr>
          <a:xfrm>
            <a:off x="457200" y="1171222"/>
            <a:ext cx="8229600" cy="4954941"/>
          </a:xfrm>
        </p:spPr>
        <p:txBody>
          <a:bodyPr>
            <a:normAutofit/>
          </a:bodyPr>
          <a:lstStyle/>
          <a:p>
            <a:r>
              <a:rPr lang="en-US" sz="2400" dirty="0">
                <a:latin typeface="Times"/>
                <a:cs typeface="Times"/>
              </a:rPr>
              <a:t>After you have collected a set of data, how do you do an exploratory data analysis? </a:t>
            </a:r>
            <a:endParaRPr lang="en-US" sz="2400" dirty="0" smtClean="0">
              <a:latin typeface="Times"/>
              <a:cs typeface="Times"/>
            </a:endParaRPr>
          </a:p>
          <a:p>
            <a:endParaRPr lang="en-US" sz="1000" dirty="0">
              <a:latin typeface="Times"/>
              <a:cs typeface="Times"/>
            </a:endParaRPr>
          </a:p>
          <a:p>
            <a:r>
              <a:rPr lang="en-US" sz="2400" dirty="0" smtClean="0">
                <a:latin typeface="Times"/>
                <a:cs typeface="Times"/>
              </a:rPr>
              <a:t>What </a:t>
            </a:r>
            <a:r>
              <a:rPr lang="en-US" sz="2400" dirty="0">
                <a:latin typeface="Times"/>
                <a:cs typeface="Times"/>
              </a:rPr>
              <a:t>techniques do you employ? </a:t>
            </a:r>
            <a:endParaRPr lang="en-US" sz="2400" dirty="0" smtClean="0">
              <a:latin typeface="Times"/>
              <a:cs typeface="Times"/>
            </a:endParaRPr>
          </a:p>
          <a:p>
            <a:endParaRPr lang="en-US" sz="1000" dirty="0">
              <a:latin typeface="Times"/>
              <a:cs typeface="Times"/>
            </a:endParaRPr>
          </a:p>
          <a:p>
            <a:r>
              <a:rPr lang="en-US" sz="2400" dirty="0" smtClean="0">
                <a:latin typeface="Times"/>
                <a:cs typeface="Times"/>
              </a:rPr>
              <a:t>What </a:t>
            </a:r>
            <a:r>
              <a:rPr lang="en-US" sz="2400" dirty="0">
                <a:latin typeface="Times"/>
                <a:cs typeface="Times"/>
              </a:rPr>
              <a:t>do the various techniques focus on? </a:t>
            </a:r>
            <a:endParaRPr lang="en-US" sz="2400" dirty="0" smtClean="0">
              <a:latin typeface="Times"/>
              <a:cs typeface="Times"/>
            </a:endParaRPr>
          </a:p>
          <a:p>
            <a:endParaRPr lang="en-US" sz="1000" dirty="0">
              <a:latin typeface="Times"/>
              <a:cs typeface="Times"/>
            </a:endParaRPr>
          </a:p>
          <a:p>
            <a:r>
              <a:rPr lang="en-US" sz="2400" dirty="0" smtClean="0">
                <a:latin typeface="Times"/>
                <a:cs typeface="Times"/>
              </a:rPr>
              <a:t>What </a:t>
            </a:r>
            <a:r>
              <a:rPr lang="en-US" sz="2400" dirty="0">
                <a:latin typeface="Times"/>
                <a:cs typeface="Times"/>
              </a:rPr>
              <a:t>conclusions can you expect to reach? </a:t>
            </a:r>
            <a:endParaRPr lang="en-US" sz="2400" dirty="0" smtClean="0">
              <a:latin typeface="Times"/>
              <a:cs typeface="Times"/>
            </a:endParaRPr>
          </a:p>
          <a:p>
            <a:endParaRPr lang="en-IN" sz="1000" dirty="0">
              <a:latin typeface="Times"/>
              <a:cs typeface="Times"/>
            </a:endParaRPr>
          </a:p>
          <a:p>
            <a:r>
              <a:rPr lang="en-US" sz="2400" dirty="0">
                <a:latin typeface="Times"/>
                <a:cs typeface="Times"/>
              </a:rPr>
              <a:t>The techniques are divided into graphical and quantitative techniques. </a:t>
            </a:r>
            <a:endParaRPr lang="en-US" sz="2400" dirty="0" smtClean="0">
              <a:latin typeface="Times"/>
              <a:cs typeface="Times"/>
            </a:endParaRPr>
          </a:p>
          <a:p>
            <a:endParaRPr lang="en-US" sz="1000" dirty="0">
              <a:latin typeface="Times"/>
              <a:cs typeface="Times"/>
            </a:endParaRPr>
          </a:p>
          <a:p>
            <a:r>
              <a:rPr lang="en-US" sz="2400" dirty="0" smtClean="0">
                <a:latin typeface="Times"/>
                <a:cs typeface="Times"/>
              </a:rPr>
              <a:t>For </a:t>
            </a:r>
            <a:r>
              <a:rPr lang="en-US" sz="2400" dirty="0">
                <a:latin typeface="Times"/>
                <a:cs typeface="Times"/>
              </a:rPr>
              <a:t>exploratory data analysis, the emphasis is primarily on the graphical techniques. </a:t>
            </a:r>
            <a:endParaRPr lang="en-IN" sz="2400" dirty="0">
              <a:latin typeface="Times"/>
              <a:cs typeface="Times"/>
            </a:endParaRPr>
          </a:p>
          <a:p>
            <a:endParaRPr lang="en-US" dirty="0"/>
          </a:p>
        </p:txBody>
      </p:sp>
    </p:spTree>
    <p:extLst>
      <p:ext uri="{BB962C8B-B14F-4D97-AF65-F5344CB8AC3E}">
        <p14:creationId xmlns:p14="http://schemas.microsoft.com/office/powerpoint/2010/main" val="390115836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 plots </a:t>
            </a:r>
          </a:p>
        </p:txBody>
      </p:sp>
      <p:sp>
        <p:nvSpPr>
          <p:cNvPr id="3" name="Content Placeholder 2"/>
          <p:cNvSpPr>
            <a:spLocks noGrp="1"/>
          </p:cNvSpPr>
          <p:nvPr>
            <p:ph idx="1"/>
          </p:nvPr>
        </p:nvSpPr>
        <p:spPr/>
        <p:txBody>
          <a:bodyPr>
            <a:normAutofit/>
          </a:bodyPr>
          <a:lstStyle/>
          <a:p>
            <a:r>
              <a:rPr lang="en-US" sz="2400" dirty="0">
                <a:latin typeface="Times"/>
                <a:cs typeface="Times"/>
              </a:rPr>
              <a:t>Autocorrelation plots </a:t>
            </a:r>
            <a:r>
              <a:rPr lang="en-US" sz="2400" dirty="0" smtClean="0">
                <a:latin typeface="Times"/>
                <a:cs typeface="Times"/>
              </a:rPr>
              <a:t>are </a:t>
            </a:r>
            <a:r>
              <a:rPr lang="en-US" sz="2400" dirty="0">
                <a:latin typeface="Times"/>
                <a:cs typeface="Times"/>
              </a:rPr>
              <a:t>a commonly-used tool for checking randomness in a data set. </a:t>
            </a:r>
            <a:endParaRPr lang="en-US" sz="2400" dirty="0" smtClean="0">
              <a:latin typeface="Times"/>
              <a:cs typeface="Times"/>
            </a:endParaRPr>
          </a:p>
          <a:p>
            <a:endParaRPr lang="en-US" sz="1200" dirty="0">
              <a:latin typeface="Times"/>
              <a:cs typeface="Times"/>
            </a:endParaRPr>
          </a:p>
          <a:p>
            <a:r>
              <a:rPr lang="en-US" sz="2400" dirty="0" smtClean="0">
                <a:latin typeface="Times"/>
                <a:cs typeface="Times"/>
              </a:rPr>
              <a:t>This </a:t>
            </a:r>
            <a:r>
              <a:rPr lang="en-US" sz="2400" dirty="0">
                <a:latin typeface="Times"/>
                <a:cs typeface="Times"/>
              </a:rPr>
              <a:t>randomness is ascertained by computing autocorrelations for data values at varying time lags. </a:t>
            </a:r>
            <a:endParaRPr lang="en-US" sz="2400" dirty="0" smtClean="0">
              <a:latin typeface="Times"/>
              <a:cs typeface="Times"/>
            </a:endParaRPr>
          </a:p>
          <a:p>
            <a:endParaRPr lang="en-US" sz="1100" dirty="0">
              <a:latin typeface="Times"/>
              <a:cs typeface="Times"/>
            </a:endParaRPr>
          </a:p>
          <a:p>
            <a:r>
              <a:rPr lang="en-US" sz="2400" dirty="0" smtClean="0">
                <a:latin typeface="Times"/>
                <a:cs typeface="Times"/>
              </a:rPr>
              <a:t>If </a:t>
            </a:r>
            <a:r>
              <a:rPr lang="en-US" sz="2400" dirty="0">
                <a:latin typeface="Times"/>
                <a:cs typeface="Times"/>
              </a:rPr>
              <a:t>random, such autocorrelations should be near zero for any and all time-lag separations. </a:t>
            </a:r>
            <a:endParaRPr lang="en-US" sz="2400" dirty="0" smtClean="0">
              <a:latin typeface="Times"/>
              <a:cs typeface="Times"/>
            </a:endParaRPr>
          </a:p>
          <a:p>
            <a:endParaRPr lang="en-US" sz="1000" dirty="0">
              <a:latin typeface="Times"/>
              <a:cs typeface="Times"/>
            </a:endParaRPr>
          </a:p>
          <a:p>
            <a:r>
              <a:rPr lang="en-US" sz="2400" dirty="0" smtClean="0">
                <a:latin typeface="Times"/>
                <a:cs typeface="Times"/>
              </a:rPr>
              <a:t>If </a:t>
            </a:r>
            <a:r>
              <a:rPr lang="en-US" sz="2400" dirty="0">
                <a:latin typeface="Times"/>
                <a:cs typeface="Times"/>
              </a:rPr>
              <a:t>non-random, then one or more of the autocorrelations will be significantly non- zero. </a:t>
            </a:r>
            <a:endParaRPr lang="en-IN" sz="2400" dirty="0">
              <a:latin typeface="Times"/>
              <a:cs typeface="Times"/>
            </a:endParaRPr>
          </a:p>
          <a:p>
            <a:endParaRPr lang="en-US" dirty="0"/>
          </a:p>
        </p:txBody>
      </p:sp>
    </p:spTree>
    <p:extLst>
      <p:ext uri="{BB962C8B-B14F-4D97-AF65-F5344CB8AC3E}">
        <p14:creationId xmlns:p14="http://schemas.microsoft.com/office/powerpoint/2010/main" val="6320994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a:cs typeface="Times"/>
              </a:rPr>
              <a:t>Three popular data analysis approaches are: </a:t>
            </a:r>
            <a:endParaRPr lang="en-IN" sz="2400" dirty="0" smtClean="0">
              <a:latin typeface="Times"/>
              <a:cs typeface="Times"/>
            </a:endParaRPr>
          </a:p>
          <a:p>
            <a:pPr marL="0" indent="0">
              <a:buNone/>
            </a:pPr>
            <a:r>
              <a:rPr lang="en-IN" sz="2400" dirty="0" smtClean="0">
                <a:latin typeface="Times"/>
                <a:cs typeface="Times"/>
              </a:rPr>
              <a:t>(i). </a:t>
            </a:r>
            <a:r>
              <a:rPr lang="en-IN" sz="2400" dirty="0">
                <a:latin typeface="Times"/>
                <a:cs typeface="Times"/>
              </a:rPr>
              <a:t>Classical </a:t>
            </a:r>
            <a:r>
              <a:rPr lang="en-IN" sz="2400" dirty="0" smtClean="0">
                <a:latin typeface="Times"/>
                <a:cs typeface="Times"/>
              </a:rPr>
              <a:t>(ii) </a:t>
            </a:r>
            <a:r>
              <a:rPr lang="en-IN" sz="2400" dirty="0">
                <a:latin typeface="Times"/>
                <a:cs typeface="Times"/>
              </a:rPr>
              <a:t>Exploratory (EDA) </a:t>
            </a:r>
            <a:r>
              <a:rPr lang="en-IN" sz="2400" dirty="0" smtClean="0">
                <a:latin typeface="Times"/>
                <a:cs typeface="Times"/>
              </a:rPr>
              <a:t>(iii). Bayesian</a:t>
            </a:r>
          </a:p>
          <a:p>
            <a:pPr marL="0" indent="0">
              <a:buNone/>
            </a:pPr>
            <a:endParaRPr lang="en-IN" sz="1000" dirty="0" smtClean="0">
              <a:latin typeface="Times"/>
              <a:cs typeface="Times"/>
            </a:endParaRPr>
          </a:p>
          <a:p>
            <a:r>
              <a:rPr lang="en-IN" sz="2400" dirty="0">
                <a:latin typeface="Times"/>
                <a:cs typeface="Times"/>
              </a:rPr>
              <a:t>For classical analysis, the sequence is </a:t>
            </a:r>
            <a:endParaRPr lang="en-IN" sz="2400" dirty="0" smtClean="0">
              <a:latin typeface="Times"/>
              <a:cs typeface="Times"/>
            </a:endParaRPr>
          </a:p>
          <a:p>
            <a:pPr marL="0" indent="0">
              <a:buNone/>
            </a:pPr>
            <a:r>
              <a:rPr lang="en-IN" sz="2400" dirty="0">
                <a:latin typeface="Times"/>
                <a:cs typeface="Times"/>
              </a:rPr>
              <a:t> </a:t>
            </a:r>
            <a:r>
              <a:rPr lang="en-IN" sz="2400" dirty="0" smtClean="0">
                <a:latin typeface="Times"/>
                <a:cs typeface="Times"/>
              </a:rPr>
              <a:t>  Problem </a:t>
            </a:r>
            <a:r>
              <a:rPr lang="en-IN" sz="2400" dirty="0">
                <a:latin typeface="Times"/>
                <a:cs typeface="Times"/>
              </a:rPr>
              <a:t>=&gt; Data =&gt; Model =&gt; Analysis =&gt; Conclusions </a:t>
            </a:r>
            <a:endParaRPr lang="en-IN" sz="2400" dirty="0" smtClean="0">
              <a:latin typeface="Times"/>
              <a:cs typeface="Times"/>
            </a:endParaRPr>
          </a:p>
          <a:p>
            <a:pPr marL="0" indent="0">
              <a:buNone/>
            </a:pPr>
            <a:endParaRPr lang="en-IN" sz="1000" dirty="0">
              <a:latin typeface="Times"/>
              <a:cs typeface="Times"/>
            </a:endParaRPr>
          </a:p>
          <a:p>
            <a:r>
              <a:rPr lang="en-IN" sz="2400" dirty="0" smtClean="0">
                <a:latin typeface="Times"/>
                <a:cs typeface="Times"/>
              </a:rPr>
              <a:t>For </a:t>
            </a:r>
            <a:r>
              <a:rPr lang="en-IN" sz="2400" dirty="0">
                <a:latin typeface="Times"/>
                <a:cs typeface="Times"/>
              </a:rPr>
              <a:t>EDA, the sequence is </a:t>
            </a:r>
            <a:endParaRPr lang="en-IN" sz="2400" dirty="0" smtClean="0">
              <a:latin typeface="Times"/>
              <a:cs typeface="Times"/>
            </a:endParaRPr>
          </a:p>
          <a:p>
            <a:pPr marL="0" indent="0">
              <a:buNone/>
            </a:pPr>
            <a:r>
              <a:rPr lang="en-IN" sz="2400" dirty="0">
                <a:latin typeface="Times"/>
                <a:cs typeface="Times"/>
              </a:rPr>
              <a:t> </a:t>
            </a:r>
            <a:r>
              <a:rPr lang="en-IN" sz="2400" dirty="0" smtClean="0">
                <a:latin typeface="Times"/>
                <a:cs typeface="Times"/>
              </a:rPr>
              <a:t>    Problem </a:t>
            </a:r>
            <a:r>
              <a:rPr lang="en-IN" sz="2400" dirty="0">
                <a:latin typeface="Times"/>
                <a:cs typeface="Times"/>
              </a:rPr>
              <a:t>=&gt; Data =&gt; Analysis =&gt; Model =&gt; Conclusions </a:t>
            </a:r>
            <a:endParaRPr lang="en-IN" sz="2400" dirty="0" smtClean="0">
              <a:latin typeface="Times"/>
              <a:cs typeface="Times"/>
            </a:endParaRPr>
          </a:p>
          <a:p>
            <a:pPr marL="0" indent="0">
              <a:buNone/>
            </a:pPr>
            <a:endParaRPr lang="en-IN" sz="1000" dirty="0">
              <a:latin typeface="Times"/>
              <a:cs typeface="Times"/>
            </a:endParaRPr>
          </a:p>
          <a:p>
            <a:r>
              <a:rPr lang="en-IN" sz="2400" dirty="0" smtClean="0">
                <a:latin typeface="Times"/>
                <a:cs typeface="Times"/>
              </a:rPr>
              <a:t>For </a:t>
            </a:r>
            <a:r>
              <a:rPr lang="en-IN" sz="2400" dirty="0">
                <a:latin typeface="Times"/>
                <a:cs typeface="Times"/>
              </a:rPr>
              <a:t>Bayesian, the sequence is </a:t>
            </a:r>
            <a:endParaRPr lang="en-IN" sz="2400" dirty="0" smtClean="0">
              <a:latin typeface="Times"/>
              <a:cs typeface="Times"/>
            </a:endParaRPr>
          </a:p>
          <a:p>
            <a:pPr marL="0" indent="0">
              <a:buNone/>
            </a:pPr>
            <a:r>
              <a:rPr lang="en-IN" sz="2400" dirty="0">
                <a:latin typeface="Times"/>
                <a:cs typeface="Times"/>
              </a:rPr>
              <a:t> </a:t>
            </a:r>
            <a:r>
              <a:rPr lang="en-IN" sz="2400" dirty="0" smtClean="0">
                <a:latin typeface="Times"/>
                <a:cs typeface="Times"/>
              </a:rPr>
              <a:t>    Problem </a:t>
            </a:r>
            <a:r>
              <a:rPr lang="en-IN" sz="2400" dirty="0">
                <a:latin typeface="Times"/>
                <a:cs typeface="Times"/>
              </a:rPr>
              <a:t>=&gt; Data =&gt; Model =&gt; Prior Distribution =&gt; Analysis </a:t>
            </a:r>
            <a:r>
              <a:rPr lang="en-IN" sz="2400" dirty="0" smtClean="0">
                <a:latin typeface="Times"/>
                <a:cs typeface="Times"/>
              </a:rPr>
              <a:t>     </a:t>
            </a:r>
          </a:p>
          <a:p>
            <a:pPr marL="0" indent="0">
              <a:buNone/>
            </a:pPr>
            <a:r>
              <a:rPr lang="en-IN" sz="2400" dirty="0">
                <a:latin typeface="Times"/>
                <a:cs typeface="Times"/>
              </a:rPr>
              <a:t> </a:t>
            </a:r>
            <a:r>
              <a:rPr lang="en-IN" sz="2400" dirty="0" smtClean="0">
                <a:latin typeface="Times"/>
                <a:cs typeface="Times"/>
              </a:rPr>
              <a:t>     =</a:t>
            </a:r>
            <a:r>
              <a:rPr lang="en-IN" sz="2400" dirty="0">
                <a:latin typeface="Times"/>
                <a:cs typeface="Times"/>
              </a:rPr>
              <a:t>&gt; Conclusions</a:t>
            </a:r>
          </a:p>
          <a:p>
            <a:endParaRPr lang="en-IN" sz="2400" dirty="0">
              <a:latin typeface="Times"/>
              <a:cs typeface="Times"/>
            </a:endParaRPr>
          </a:p>
          <a:p>
            <a:pPr marL="0" indent="0">
              <a:buNone/>
            </a:pPr>
            <a:endParaRPr lang="en-IN" sz="2400" dirty="0">
              <a:latin typeface="Times"/>
              <a:cs typeface="Times"/>
            </a:endParaRPr>
          </a:p>
          <a:p>
            <a:endParaRPr lang="en-US" dirty="0"/>
          </a:p>
        </p:txBody>
      </p:sp>
    </p:spTree>
    <p:extLst>
      <p:ext uri="{BB962C8B-B14F-4D97-AF65-F5344CB8AC3E}">
        <p14:creationId xmlns:p14="http://schemas.microsoft.com/office/powerpoint/2010/main" val="35772310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6193"/>
            <a:ext cx="8229600" cy="1143000"/>
          </a:xfrm>
        </p:spPr>
        <p:txBody>
          <a:bodyPr>
            <a:normAutofit fontScale="90000"/>
          </a:bodyPr>
          <a:lstStyle/>
          <a:p>
            <a:pPr algn="l"/>
            <a:r>
              <a:rPr lang="en-IN" sz="2000" dirty="0">
                <a:latin typeface="Times"/>
                <a:cs typeface="Times"/>
              </a:rPr>
              <a:t>This sample autocorrelation plot of </a:t>
            </a:r>
            <a:r>
              <a:rPr lang="en-IN" sz="2000" u="sng" dirty="0">
                <a:latin typeface="Times"/>
                <a:cs typeface="Times"/>
                <a:hlinkClick r:id="rId2"/>
              </a:rPr>
              <a:t>the FLICKER.DAT data set</a:t>
            </a:r>
            <a:r>
              <a:rPr lang="en-IN" sz="2000" dirty="0">
                <a:latin typeface="Times"/>
                <a:cs typeface="Times"/>
              </a:rPr>
              <a:t> shows that</a:t>
            </a:r>
            <a:r>
              <a:rPr lang="en-IN" dirty="0"/>
              <a:t> </a:t>
            </a:r>
            <a:r>
              <a:rPr lang="en-IN" sz="2000" dirty="0">
                <a:latin typeface="Times"/>
                <a:cs typeface="Times"/>
              </a:rPr>
              <a:t>the time series is not random, but rather has a high degree of autocorrelation between adjacent and near-adjacent observations.</a:t>
            </a:r>
            <a:br>
              <a:rPr lang="en-IN" sz="2000" dirty="0">
                <a:latin typeface="Times"/>
                <a:cs typeface="Times"/>
              </a:rPr>
            </a:br>
            <a:endParaRPr lang="en-US" sz="2000" dirty="0">
              <a:latin typeface="Times"/>
              <a:cs typeface="Times"/>
            </a:endParaRPr>
          </a:p>
        </p:txBody>
      </p:sp>
      <p:sp>
        <p:nvSpPr>
          <p:cNvPr id="3" name="Content Placeholder 2"/>
          <p:cNvSpPr>
            <a:spLocks noGrp="1"/>
          </p:cNvSpPr>
          <p:nvPr>
            <p:ph idx="1"/>
          </p:nvPr>
        </p:nvSpPr>
        <p:spPr>
          <a:xfrm>
            <a:off x="457200" y="1600201"/>
            <a:ext cx="8229600" cy="4044244"/>
          </a:xfrm>
        </p:spPr>
        <p:txBody>
          <a:bodyPr/>
          <a:lstStyle/>
          <a:p>
            <a:endParaRPr lang="en-US" dirty="0" smtClean="0"/>
          </a:p>
          <a:p>
            <a:endParaRPr lang="en-US" dirty="0"/>
          </a:p>
          <a:p>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195512" y="2103685"/>
            <a:ext cx="4752975" cy="3540760"/>
          </a:xfrm>
          <a:prstGeom prst="rect">
            <a:avLst/>
          </a:prstGeom>
          <a:noFill/>
          <a:ln>
            <a:noFill/>
          </a:ln>
        </p:spPr>
      </p:pic>
    </p:spTree>
    <p:extLst>
      <p:ext uri="{BB962C8B-B14F-4D97-AF65-F5344CB8AC3E}">
        <p14:creationId xmlns:p14="http://schemas.microsoft.com/office/powerpoint/2010/main" val="6407874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Autocorrelation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36750" y="1648142"/>
            <a:ext cx="5270500" cy="3561715"/>
          </a:xfrm>
          <a:prstGeom prst="rect">
            <a:avLst/>
          </a:prstGeom>
          <a:noFill/>
          <a:ln>
            <a:noFill/>
          </a:ln>
        </p:spPr>
      </p:pic>
    </p:spTree>
    <p:extLst>
      <p:ext uri="{BB962C8B-B14F-4D97-AF65-F5344CB8AC3E}">
        <p14:creationId xmlns:p14="http://schemas.microsoft.com/office/powerpoint/2010/main" val="300220404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Using this sample, we can then try to understand it’s main patterns so that we can use it to make predictions on the whole population </a:t>
            </a:r>
          </a:p>
          <a:p>
            <a:r>
              <a:rPr lang="en-IN" sz="2400" dirty="0">
                <a:latin typeface="Times"/>
                <a:cs typeface="Times"/>
              </a:rPr>
              <a:t>Datasets are composed of two main types of data: </a:t>
            </a:r>
            <a:r>
              <a:rPr lang="en-IN" sz="2400" b="1" dirty="0">
                <a:latin typeface="Times"/>
                <a:cs typeface="Times"/>
              </a:rPr>
              <a:t>Numerical</a:t>
            </a:r>
            <a:r>
              <a:rPr lang="en-IN" sz="2400" dirty="0">
                <a:latin typeface="Times"/>
                <a:cs typeface="Times"/>
              </a:rPr>
              <a:t> (eg. integers, floats), and </a:t>
            </a:r>
            <a:r>
              <a:rPr lang="en-IN" sz="2400" b="1" dirty="0">
                <a:latin typeface="Times"/>
                <a:cs typeface="Times"/>
              </a:rPr>
              <a:t>Categorical</a:t>
            </a:r>
            <a:r>
              <a:rPr lang="en-IN" sz="2400" dirty="0">
                <a:latin typeface="Times"/>
                <a:cs typeface="Times"/>
              </a:rPr>
              <a:t> (eg. names, laptops brands).</a:t>
            </a:r>
          </a:p>
          <a:p>
            <a:r>
              <a:rPr lang="en-IN" sz="2600" dirty="0">
                <a:latin typeface="Times"/>
                <a:cs typeface="Times"/>
              </a:rPr>
              <a:t>Numerical data can additionally be divided into other two categories: </a:t>
            </a:r>
            <a:r>
              <a:rPr lang="en-IN" sz="2600" b="1" dirty="0">
                <a:latin typeface="Times"/>
                <a:cs typeface="Times"/>
              </a:rPr>
              <a:t>Discrete</a:t>
            </a:r>
            <a:r>
              <a:rPr lang="en-IN" sz="2600" dirty="0">
                <a:latin typeface="Times"/>
                <a:cs typeface="Times"/>
              </a:rPr>
              <a:t> and </a:t>
            </a:r>
            <a:r>
              <a:rPr lang="en-IN" sz="2600" b="1" dirty="0">
                <a:latin typeface="Times"/>
                <a:cs typeface="Times"/>
              </a:rPr>
              <a:t>Continue</a:t>
            </a:r>
            <a:r>
              <a:rPr lang="en-IN" sz="2600" dirty="0">
                <a:latin typeface="Times"/>
                <a:cs typeface="Times"/>
              </a:rPr>
              <a:t>. </a:t>
            </a:r>
            <a:endParaRPr lang="en-IN" sz="2600" dirty="0" smtClean="0">
              <a:latin typeface="Times"/>
              <a:cs typeface="Times"/>
            </a:endParaRPr>
          </a:p>
          <a:p>
            <a:r>
              <a:rPr lang="en-IN" sz="2600" dirty="0" smtClean="0">
                <a:latin typeface="Times"/>
                <a:cs typeface="Times"/>
              </a:rPr>
              <a:t>Discrete </a:t>
            </a:r>
            <a:r>
              <a:rPr lang="en-IN" sz="2600" dirty="0">
                <a:latin typeface="Times"/>
                <a:cs typeface="Times"/>
              </a:rPr>
              <a:t>data can take only certain values (eg. number of students in a school) while continuous data can take any real or fractional value (eg. the concepts of height and weights).</a:t>
            </a:r>
          </a:p>
          <a:p>
            <a:endParaRPr lang="en-US" dirty="0"/>
          </a:p>
        </p:txBody>
      </p:sp>
    </p:spTree>
    <p:extLst>
      <p:ext uri="{BB962C8B-B14F-4D97-AF65-F5344CB8AC3E}">
        <p14:creationId xmlns:p14="http://schemas.microsoft.com/office/powerpoint/2010/main" val="19884072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Probability Distributions in Data Science</a:t>
            </a:r>
            <a:br>
              <a:rPr lang="en-IN" dirty="0"/>
            </a:br>
            <a:endParaRPr lang="en-US" dirty="0"/>
          </a:p>
        </p:txBody>
      </p:sp>
      <p:sp>
        <p:nvSpPr>
          <p:cNvPr id="3" name="Content Placeholder 2"/>
          <p:cNvSpPr>
            <a:spLocks noGrp="1"/>
          </p:cNvSpPr>
          <p:nvPr>
            <p:ph idx="1"/>
          </p:nvPr>
        </p:nvSpPr>
        <p:spPr/>
        <p:txBody>
          <a:bodyPr/>
          <a:lstStyle/>
          <a:p>
            <a:r>
              <a:rPr lang="en-IN" sz="2400" dirty="0">
                <a:latin typeface="Times"/>
                <a:cs typeface="Times"/>
              </a:rPr>
              <a:t>From discrete random variables, it is possible to calculate </a:t>
            </a:r>
            <a:r>
              <a:rPr lang="en-IN" sz="2400" b="1" dirty="0">
                <a:latin typeface="Times"/>
                <a:cs typeface="Times"/>
              </a:rPr>
              <a:t>Probability Mass Functions</a:t>
            </a:r>
            <a:r>
              <a:rPr lang="en-IN" sz="2400" dirty="0">
                <a:latin typeface="Times"/>
                <a:cs typeface="Times"/>
              </a:rPr>
              <a:t>, while from continuous random variables can be derived </a:t>
            </a:r>
            <a:r>
              <a:rPr lang="en-IN" sz="2400" b="1" dirty="0">
                <a:latin typeface="Times"/>
                <a:cs typeface="Times"/>
              </a:rPr>
              <a:t>Probability Density Functions</a:t>
            </a:r>
            <a:r>
              <a:rPr lang="en-IN" sz="2400" dirty="0">
                <a:latin typeface="Times"/>
                <a:cs typeface="Times"/>
              </a:rPr>
              <a:t>.</a:t>
            </a:r>
          </a:p>
          <a:p>
            <a:r>
              <a:rPr lang="en-IN" sz="2400" dirty="0">
                <a:latin typeface="Times"/>
                <a:cs typeface="Times"/>
              </a:rPr>
              <a:t>Probability Mass Functions gives the probability that a variable can be equal to a certain </a:t>
            </a:r>
            <a:r>
              <a:rPr lang="en-IN" sz="2400" dirty="0" smtClean="0">
                <a:latin typeface="Times"/>
                <a:cs typeface="Times"/>
              </a:rPr>
              <a:t>value.</a:t>
            </a:r>
          </a:p>
          <a:p>
            <a:r>
              <a:rPr lang="en-IN" sz="2400" dirty="0" smtClean="0">
                <a:latin typeface="Times"/>
                <a:cs typeface="Times"/>
              </a:rPr>
              <a:t>The </a:t>
            </a:r>
            <a:r>
              <a:rPr lang="en-IN" sz="2400" dirty="0">
                <a:latin typeface="Times"/>
                <a:cs typeface="Times"/>
              </a:rPr>
              <a:t>values of Probability Density Functions are not itself probabilities because they need first to be integrated over the given range.</a:t>
            </a:r>
          </a:p>
          <a:p>
            <a:endParaRPr lang="en-IN" sz="2400" dirty="0">
              <a:latin typeface="Times"/>
              <a:cs typeface="Times"/>
            </a:endParaRPr>
          </a:p>
          <a:p>
            <a:endParaRPr lang="en-US" dirty="0"/>
          </a:p>
        </p:txBody>
      </p:sp>
    </p:spTree>
    <p:extLst>
      <p:ext uri="{BB962C8B-B14F-4D97-AF65-F5344CB8AC3E}">
        <p14:creationId xmlns:p14="http://schemas.microsoft.com/office/powerpoint/2010/main" val="296587298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Different </a:t>
            </a:r>
            <a:r>
              <a:rPr lang="en-IN" dirty="0"/>
              <a:t>probability distributions</a:t>
            </a:r>
            <a:br>
              <a:rPr lang="en-IN" dirty="0"/>
            </a:br>
            <a:r>
              <a:rPr lang="en-IN" dirty="0"/>
              <a:t> </a:t>
            </a:r>
            <a:br>
              <a:rPr lang="en-IN" dirty="0"/>
            </a:br>
            <a:endParaRPr lang="en-US" dirty="0"/>
          </a:p>
        </p:txBody>
      </p:sp>
      <p:pic>
        <p:nvPicPr>
          <p:cNvPr id="4" name="Content Placeholder 3"/>
          <p:cNvPicPr>
            <a:picLocks noGrp="1" noChangeAspect="1"/>
          </p:cNvPicPr>
          <p:nvPr>
            <p:ph idx="1"/>
          </p:nvPr>
        </p:nvPicPr>
        <p:blipFill>
          <a:blip r:embed="rId2"/>
          <a:srcRect t="12527" b="12527"/>
          <a:stretch>
            <a:fillRect/>
          </a:stretch>
        </p:blipFill>
        <p:spPr>
          <a:xfrm>
            <a:off x="457200" y="1072444"/>
            <a:ext cx="8229600" cy="5053719"/>
          </a:xfrm>
        </p:spPr>
      </p:pic>
    </p:spTree>
    <p:extLst>
      <p:ext uri="{BB962C8B-B14F-4D97-AF65-F5344CB8AC3E}">
        <p14:creationId xmlns:p14="http://schemas.microsoft.com/office/powerpoint/2010/main" val="94874335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Bernoulli Distribution</a:t>
            </a:r>
            <a:br>
              <a:rPr lang="en-IN" dirty="0"/>
            </a:br>
            <a:endParaRPr lang="en-US" dirty="0"/>
          </a:p>
        </p:txBody>
      </p:sp>
      <p:sp>
        <p:nvSpPr>
          <p:cNvPr id="3" name="Content Placeholder 2"/>
          <p:cNvSpPr>
            <a:spLocks noGrp="1"/>
          </p:cNvSpPr>
          <p:nvPr>
            <p:ph idx="1"/>
          </p:nvPr>
        </p:nvSpPr>
        <p:spPr>
          <a:xfrm>
            <a:off x="457200" y="1171222"/>
            <a:ext cx="8229600" cy="4954941"/>
          </a:xfrm>
        </p:spPr>
        <p:txBody>
          <a:bodyPr/>
          <a:lstStyle/>
          <a:p>
            <a:r>
              <a:rPr lang="en-IN" sz="2400" dirty="0">
                <a:latin typeface="Times"/>
                <a:cs typeface="Times"/>
              </a:rPr>
              <a:t>The Bernoulli distribution is used as a starting point to derive more complex distributions</a:t>
            </a:r>
            <a:r>
              <a:rPr lang="en-IN" sz="2400" dirty="0" smtClean="0">
                <a:latin typeface="Times"/>
                <a:cs typeface="Times"/>
              </a:rPr>
              <a:t>.</a:t>
            </a:r>
          </a:p>
          <a:p>
            <a:endParaRPr lang="en-IN" sz="1200" dirty="0">
              <a:latin typeface="Times"/>
              <a:cs typeface="Times"/>
            </a:endParaRPr>
          </a:p>
          <a:p>
            <a:r>
              <a:rPr lang="en-IN" sz="2400" dirty="0">
                <a:latin typeface="Times"/>
                <a:cs typeface="Times"/>
              </a:rPr>
              <a:t>This distribution has only two possible outcomes and a single trial</a:t>
            </a:r>
            <a:r>
              <a:rPr lang="en-IN" sz="2400" dirty="0" smtClean="0">
                <a:latin typeface="Times"/>
                <a:cs typeface="Times"/>
              </a:rPr>
              <a:t>.</a:t>
            </a:r>
          </a:p>
          <a:p>
            <a:endParaRPr lang="en-IN" sz="1200" dirty="0" smtClean="0">
              <a:latin typeface="Times"/>
              <a:cs typeface="Times"/>
            </a:endParaRPr>
          </a:p>
          <a:p>
            <a:r>
              <a:rPr lang="en-IN" sz="2400" dirty="0" smtClean="0">
                <a:latin typeface="Times"/>
                <a:cs typeface="Times"/>
              </a:rPr>
              <a:t>The </a:t>
            </a:r>
            <a:r>
              <a:rPr lang="en-IN" sz="2400" dirty="0">
                <a:latin typeface="Times"/>
                <a:cs typeface="Times"/>
              </a:rPr>
              <a:t>probability that the outcome might be heads can be considered equal to </a:t>
            </a:r>
            <a:r>
              <a:rPr lang="en-IN" sz="2400" b="1" dirty="0">
                <a:latin typeface="Times"/>
                <a:cs typeface="Times"/>
              </a:rPr>
              <a:t>p</a:t>
            </a:r>
            <a:r>
              <a:rPr lang="en-IN" sz="2400" dirty="0">
                <a:latin typeface="Times"/>
                <a:cs typeface="Times"/>
              </a:rPr>
              <a:t> and </a:t>
            </a:r>
            <a:r>
              <a:rPr lang="en-IN" sz="2400" b="1" dirty="0">
                <a:latin typeface="Times"/>
                <a:cs typeface="Times"/>
              </a:rPr>
              <a:t>(1 - p)</a:t>
            </a:r>
            <a:r>
              <a:rPr lang="en-IN" sz="2400" dirty="0">
                <a:latin typeface="Times"/>
                <a:cs typeface="Times"/>
              </a:rPr>
              <a:t> for tails </a:t>
            </a:r>
            <a:r>
              <a:rPr lang="en-IN" sz="2400" dirty="0" smtClean="0">
                <a:latin typeface="Times"/>
                <a:cs typeface="Times"/>
              </a:rPr>
              <a:t>in case of tossing a coin.</a:t>
            </a:r>
          </a:p>
          <a:p>
            <a:endParaRPr lang="en-IN" sz="1200" dirty="0" smtClean="0">
              <a:latin typeface="Times"/>
              <a:cs typeface="Times"/>
            </a:endParaRPr>
          </a:p>
          <a:p>
            <a:r>
              <a:rPr lang="en-IN" sz="2400" dirty="0" smtClean="0">
                <a:latin typeface="Times"/>
                <a:cs typeface="Times"/>
              </a:rPr>
              <a:t>The </a:t>
            </a:r>
            <a:r>
              <a:rPr lang="en-IN" sz="2400" dirty="0">
                <a:latin typeface="Times"/>
                <a:cs typeface="Times"/>
              </a:rPr>
              <a:t>probabilities of mutually exclusive events that encompass all possible outcomes needs to sum up to </a:t>
            </a:r>
            <a:r>
              <a:rPr lang="en-IN" sz="2400" dirty="0" smtClean="0">
                <a:latin typeface="Times"/>
                <a:cs typeface="Times"/>
              </a:rPr>
              <a:t>one.</a:t>
            </a:r>
            <a:endParaRPr lang="en-IN" sz="2400" dirty="0">
              <a:latin typeface="Times"/>
              <a:cs typeface="Times"/>
            </a:endParaRPr>
          </a:p>
          <a:p>
            <a:pPr marL="0" indent="0">
              <a:buNone/>
            </a:pPr>
            <a:endParaRPr lang="en-IN" sz="2400" dirty="0"/>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84978600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Bernoulli distribution </a:t>
            </a:r>
            <a:r>
              <a:rPr lang="en-IN" dirty="0" smtClean="0"/>
              <a:t>of </a:t>
            </a:r>
            <a:r>
              <a:rPr lang="en-IN" dirty="0"/>
              <a:t>a biased </a:t>
            </a:r>
            <a:r>
              <a:rPr lang="en-IN" dirty="0" smtClean="0"/>
              <a:t>coin</a:t>
            </a:r>
            <a:r>
              <a:rPr lang="en-IN" dirty="0"/>
              <a:t/>
            </a:r>
            <a:br>
              <a:rPr lang="en-IN" dirty="0"/>
            </a:br>
            <a:endParaRPr lang="en-US" dirty="0"/>
          </a:p>
        </p:txBody>
      </p:sp>
      <p:pic>
        <p:nvPicPr>
          <p:cNvPr id="4" name="Content Placeholder 3"/>
          <p:cNvPicPr>
            <a:picLocks noGrp="1" noChangeAspect="1"/>
          </p:cNvPicPr>
          <p:nvPr>
            <p:ph idx="1"/>
          </p:nvPr>
        </p:nvPicPr>
        <p:blipFill>
          <a:blip r:embed="rId2"/>
          <a:srcRect t="13283" b="13283"/>
          <a:stretch>
            <a:fillRect/>
          </a:stretch>
        </p:blipFill>
        <p:spPr>
          <a:prstGeom prst="rect">
            <a:avLst/>
          </a:prstGeom>
        </p:spPr>
      </p:pic>
    </p:spTree>
    <p:extLst>
      <p:ext uri="{BB962C8B-B14F-4D97-AF65-F5344CB8AC3E}">
        <p14:creationId xmlns:p14="http://schemas.microsoft.com/office/powerpoint/2010/main" val="61910415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Uniform Distribution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Uniform Distribution can be easily derived from the Bernoulli Distribution.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In </a:t>
            </a:r>
            <a:r>
              <a:rPr lang="en-IN" sz="2400" dirty="0">
                <a:latin typeface="Times"/>
                <a:cs typeface="Times"/>
              </a:rPr>
              <a:t>this case, a possibly unlimited number of outcomes are allowed and all the events hold the same probability to take place</a:t>
            </a:r>
            <a:r>
              <a:rPr lang="en-IN" sz="2400" dirty="0" smtClean="0">
                <a:latin typeface="Times"/>
                <a:cs typeface="Times"/>
              </a:rPr>
              <a:t>.</a:t>
            </a:r>
          </a:p>
          <a:p>
            <a:endParaRPr lang="en-IN" sz="1200" dirty="0">
              <a:latin typeface="Times"/>
              <a:cs typeface="Times"/>
            </a:endParaRPr>
          </a:p>
          <a:p>
            <a:r>
              <a:rPr lang="en-IN" sz="2400" dirty="0">
                <a:latin typeface="Times"/>
                <a:cs typeface="Times"/>
              </a:rPr>
              <a:t>As an example, imagine the roll of a fair dice. </a:t>
            </a:r>
            <a:endParaRPr lang="en-IN" sz="2400" dirty="0" smtClean="0">
              <a:latin typeface="Times"/>
              <a:cs typeface="Times"/>
            </a:endParaRPr>
          </a:p>
          <a:p>
            <a:endParaRPr lang="en-IN" sz="1300" dirty="0" smtClean="0">
              <a:latin typeface="Times"/>
              <a:cs typeface="Times"/>
            </a:endParaRPr>
          </a:p>
          <a:p>
            <a:r>
              <a:rPr lang="en-IN" sz="2400" dirty="0" smtClean="0">
                <a:latin typeface="Times"/>
                <a:cs typeface="Times"/>
              </a:rPr>
              <a:t>There are </a:t>
            </a:r>
            <a:r>
              <a:rPr lang="en-IN" sz="2400" dirty="0">
                <a:latin typeface="Times"/>
                <a:cs typeface="Times"/>
              </a:rPr>
              <a:t>multiple possible events with each of them having the same probability to happen.</a:t>
            </a:r>
          </a:p>
          <a:p>
            <a:endParaRPr lang="en-IN" dirty="0"/>
          </a:p>
          <a:p>
            <a:endParaRPr lang="en-US" dirty="0"/>
          </a:p>
        </p:txBody>
      </p:sp>
    </p:spTree>
    <p:extLst>
      <p:ext uri="{BB962C8B-B14F-4D97-AF65-F5344CB8AC3E}">
        <p14:creationId xmlns:p14="http://schemas.microsoft.com/office/powerpoint/2010/main" val="2188818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5657" r="5657"/>
          <a:stretch>
            <a:fillRect/>
          </a:stretch>
        </p:blipFill>
        <p:spPr/>
      </p:pic>
    </p:spTree>
    <p:extLst>
      <p:ext uri="{BB962C8B-B14F-4D97-AF65-F5344CB8AC3E}">
        <p14:creationId xmlns:p14="http://schemas.microsoft.com/office/powerpoint/2010/main" val="41263483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Binomial Distribution </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IN" sz="2600" dirty="0">
                <a:latin typeface="Times"/>
                <a:cs typeface="Times"/>
              </a:rPr>
              <a:t>The Binomial Distribution can </a:t>
            </a:r>
            <a:r>
              <a:rPr lang="en-IN" sz="2600" dirty="0" smtClean="0">
                <a:latin typeface="Times"/>
                <a:cs typeface="Times"/>
              </a:rPr>
              <a:t>be </a:t>
            </a:r>
            <a:r>
              <a:rPr lang="en-IN" sz="2600" dirty="0">
                <a:latin typeface="Times"/>
                <a:cs typeface="Times"/>
              </a:rPr>
              <a:t>thought as the sum of outcomes of an event following a Bernoulli distribution.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The </a:t>
            </a:r>
            <a:r>
              <a:rPr lang="en-IN" sz="2600" dirty="0">
                <a:latin typeface="Times"/>
                <a:cs typeface="Times"/>
              </a:rPr>
              <a:t>Binomial Distribution is therefore used in binary outcome events and the probability of success and failure is the same in all the successive trials. </a:t>
            </a:r>
            <a:endParaRPr lang="en-IN" sz="2600" dirty="0" smtClean="0">
              <a:latin typeface="Times"/>
              <a:cs typeface="Times"/>
            </a:endParaRPr>
          </a:p>
          <a:p>
            <a:endParaRPr lang="en-IN" sz="1300" dirty="0">
              <a:latin typeface="Times"/>
              <a:cs typeface="Times"/>
            </a:endParaRPr>
          </a:p>
          <a:p>
            <a:r>
              <a:rPr lang="en-IN" sz="2600" dirty="0" smtClean="0">
                <a:latin typeface="Times"/>
                <a:cs typeface="Times"/>
              </a:rPr>
              <a:t>This </a:t>
            </a:r>
            <a:r>
              <a:rPr lang="en-IN" sz="2600" dirty="0">
                <a:latin typeface="Times"/>
                <a:cs typeface="Times"/>
              </a:rPr>
              <a:t>distribution takes two parameters as inputs: the number of times an event takes place and the probability assigned to one of the two classes</a:t>
            </a:r>
            <a:r>
              <a:rPr lang="en-IN" sz="2600" dirty="0" smtClean="0">
                <a:latin typeface="Times"/>
                <a:cs typeface="Times"/>
              </a:rPr>
              <a:t>.</a:t>
            </a:r>
          </a:p>
          <a:p>
            <a:endParaRPr lang="en-IN" sz="1400" dirty="0">
              <a:latin typeface="Times"/>
              <a:cs typeface="Times"/>
            </a:endParaRPr>
          </a:p>
          <a:p>
            <a:r>
              <a:rPr lang="en-IN" sz="2600" dirty="0">
                <a:latin typeface="Times"/>
                <a:cs typeface="Times"/>
              </a:rPr>
              <a:t>A simple example of a Binomial Distribution in action can be the toss of a biased/unbiased coin repeated a certain amount of times.</a:t>
            </a:r>
          </a:p>
          <a:p>
            <a:endParaRPr lang="en-US" dirty="0"/>
          </a:p>
        </p:txBody>
      </p:sp>
    </p:spTree>
    <p:extLst>
      <p:ext uri="{BB962C8B-B14F-4D97-AF65-F5344CB8AC3E}">
        <p14:creationId xmlns:p14="http://schemas.microsoft.com/office/powerpoint/2010/main" val="24843616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6111"/>
            <a:ext cx="8229600" cy="5350053"/>
          </a:xfrm>
        </p:spPr>
        <p:txBody>
          <a:bodyPr>
            <a:normAutofit/>
          </a:bodyPr>
          <a:lstStyle/>
          <a:p>
            <a:r>
              <a:rPr lang="en-US" sz="2400" dirty="0" smtClean="0">
                <a:latin typeface="Times"/>
                <a:cs typeface="Times"/>
              </a:rPr>
              <a:t>For </a:t>
            </a:r>
            <a:r>
              <a:rPr lang="en-US" sz="2400" b="1" dirty="0">
                <a:latin typeface="Times"/>
                <a:cs typeface="Times"/>
              </a:rPr>
              <a:t>classical analysis</a:t>
            </a:r>
            <a:r>
              <a:rPr lang="en-US" sz="2400" dirty="0">
                <a:latin typeface="Times"/>
                <a:cs typeface="Times"/>
              </a:rPr>
              <a:t>, the data collection is followed </a:t>
            </a:r>
            <a:r>
              <a:rPr lang="en-US" sz="2400" dirty="0" smtClean="0">
                <a:latin typeface="Times"/>
                <a:cs typeface="Times"/>
              </a:rPr>
              <a:t>by</a:t>
            </a:r>
            <a:r>
              <a:rPr lang="en-IN" sz="2400" dirty="0">
                <a:latin typeface="Times"/>
                <a:cs typeface="Times"/>
              </a:rPr>
              <a:t> </a:t>
            </a:r>
            <a:r>
              <a:rPr lang="en-US" sz="2400" dirty="0" smtClean="0">
                <a:latin typeface="Times"/>
                <a:cs typeface="Times"/>
              </a:rPr>
              <a:t>the </a:t>
            </a:r>
            <a:r>
              <a:rPr lang="en-US" sz="2400" dirty="0">
                <a:latin typeface="Times"/>
                <a:cs typeface="Times"/>
              </a:rPr>
              <a:t>imposition of a model </a:t>
            </a:r>
            <a:r>
              <a:rPr lang="en-US" sz="2400" dirty="0" smtClean="0">
                <a:latin typeface="Times"/>
                <a:cs typeface="Times"/>
              </a:rPr>
              <a:t>and the</a:t>
            </a:r>
            <a:r>
              <a:rPr lang="en-IN" sz="2400" dirty="0">
                <a:latin typeface="Times"/>
                <a:cs typeface="Times"/>
              </a:rPr>
              <a:t> </a:t>
            </a:r>
            <a:r>
              <a:rPr lang="en-US" sz="2400" dirty="0" smtClean="0">
                <a:latin typeface="Times"/>
                <a:cs typeface="Times"/>
              </a:rPr>
              <a:t>analysis</a:t>
            </a:r>
            <a:r>
              <a:rPr lang="en-US" sz="2400" dirty="0">
                <a:latin typeface="Times"/>
                <a:cs typeface="Times"/>
              </a:rPr>
              <a:t>, estimation, and testing </a:t>
            </a:r>
            <a:r>
              <a:rPr lang="en-US" sz="2400" dirty="0" smtClean="0">
                <a:latin typeface="Times"/>
                <a:cs typeface="Times"/>
              </a:rPr>
              <a:t>based on</a:t>
            </a:r>
            <a:r>
              <a:rPr lang="en-IN" sz="2400" dirty="0" smtClean="0">
                <a:latin typeface="Times"/>
                <a:cs typeface="Times"/>
              </a:rPr>
              <a:t> </a:t>
            </a:r>
            <a:r>
              <a:rPr lang="en-US" sz="2400" dirty="0" smtClean="0">
                <a:latin typeface="Times"/>
                <a:cs typeface="Times"/>
              </a:rPr>
              <a:t>the </a:t>
            </a:r>
            <a:r>
              <a:rPr lang="en-US" sz="2400" dirty="0">
                <a:latin typeface="Times"/>
                <a:cs typeface="Times"/>
              </a:rPr>
              <a:t>parameters of that model. </a:t>
            </a:r>
            <a:endParaRPr lang="en-IN" sz="2400" dirty="0">
              <a:latin typeface="Times"/>
              <a:cs typeface="Times"/>
            </a:endParaRPr>
          </a:p>
          <a:p>
            <a:endParaRPr lang="en-US" sz="1100" dirty="0" smtClean="0"/>
          </a:p>
          <a:p>
            <a:r>
              <a:rPr lang="en-IN" sz="2400" dirty="0">
                <a:latin typeface="Times"/>
                <a:cs typeface="Times"/>
              </a:rPr>
              <a:t>For EDA, the data collection is </a:t>
            </a:r>
            <a:r>
              <a:rPr lang="en-IN" sz="2400" dirty="0" smtClean="0">
                <a:latin typeface="Times"/>
                <a:cs typeface="Times"/>
              </a:rPr>
              <a:t>followed </a:t>
            </a:r>
            <a:r>
              <a:rPr lang="en-IN" sz="2400" dirty="0">
                <a:latin typeface="Times"/>
                <a:cs typeface="Times"/>
              </a:rPr>
              <a:t>immediately by analysis with a goal of inferring what model would be appropriate. </a:t>
            </a:r>
            <a:endParaRPr lang="en-IN" sz="2400" dirty="0" smtClean="0">
              <a:latin typeface="Times"/>
              <a:cs typeface="Times"/>
            </a:endParaRPr>
          </a:p>
          <a:p>
            <a:endParaRPr lang="en-IN" sz="1100" dirty="0">
              <a:latin typeface="Times"/>
              <a:cs typeface="Times"/>
            </a:endParaRPr>
          </a:p>
          <a:p>
            <a:r>
              <a:rPr lang="en-IN" sz="2400" dirty="0" smtClean="0">
                <a:latin typeface="Times"/>
                <a:cs typeface="Times"/>
              </a:rPr>
              <a:t>For </a:t>
            </a:r>
            <a:r>
              <a:rPr lang="en-IN" sz="2400" dirty="0">
                <a:latin typeface="Times"/>
                <a:cs typeface="Times"/>
              </a:rPr>
              <a:t>a Bayesian analysis, </a:t>
            </a:r>
            <a:r>
              <a:rPr lang="en-IN" sz="2400" dirty="0" smtClean="0">
                <a:latin typeface="Times"/>
                <a:cs typeface="Times"/>
              </a:rPr>
              <a:t>the </a:t>
            </a:r>
            <a:r>
              <a:rPr lang="en-IN" sz="2400" dirty="0">
                <a:latin typeface="Times"/>
                <a:cs typeface="Times"/>
              </a:rPr>
              <a:t>prior distribution </a:t>
            </a:r>
            <a:r>
              <a:rPr lang="en-IN" sz="2400" dirty="0" smtClean="0">
                <a:latin typeface="Times"/>
                <a:cs typeface="Times"/>
              </a:rPr>
              <a:t>(knowledge) on </a:t>
            </a:r>
            <a:r>
              <a:rPr lang="en-IN" sz="2400" dirty="0">
                <a:latin typeface="Times"/>
                <a:cs typeface="Times"/>
              </a:rPr>
              <a:t>the parameters and the </a:t>
            </a:r>
            <a:r>
              <a:rPr lang="en-IN" sz="2400" dirty="0" smtClean="0">
                <a:latin typeface="Times"/>
                <a:cs typeface="Times"/>
              </a:rPr>
              <a:t>collected </a:t>
            </a:r>
            <a:r>
              <a:rPr lang="en-IN" sz="2400" dirty="0">
                <a:latin typeface="Times"/>
                <a:cs typeface="Times"/>
              </a:rPr>
              <a:t>data </a:t>
            </a:r>
            <a:r>
              <a:rPr lang="en-IN" sz="2400" dirty="0" smtClean="0">
                <a:latin typeface="Times"/>
                <a:cs typeface="Times"/>
              </a:rPr>
              <a:t>jointly </a:t>
            </a:r>
            <a:r>
              <a:rPr lang="en-IN" sz="2400" dirty="0">
                <a:latin typeface="Times"/>
                <a:cs typeface="Times"/>
              </a:rPr>
              <a:t>make inferences and/or test assumptions about the model parameters. </a:t>
            </a:r>
            <a:endParaRPr lang="en-IN" sz="2400" dirty="0" smtClean="0">
              <a:latin typeface="Times"/>
              <a:cs typeface="Times"/>
            </a:endParaRPr>
          </a:p>
          <a:p>
            <a:endParaRPr lang="en-IN" sz="1100" dirty="0">
              <a:latin typeface="Times"/>
              <a:cs typeface="Times"/>
            </a:endParaRPr>
          </a:p>
          <a:p>
            <a:r>
              <a:rPr lang="en-IN" sz="2400" dirty="0" smtClean="0">
                <a:latin typeface="Times"/>
                <a:cs typeface="Times"/>
              </a:rPr>
              <a:t>In </a:t>
            </a:r>
            <a:r>
              <a:rPr lang="en-IN" sz="2400" dirty="0">
                <a:latin typeface="Times"/>
                <a:cs typeface="Times"/>
              </a:rPr>
              <a:t>the real world, data analysts freely mix elements of all of the above three approaches (and other approaches). </a:t>
            </a:r>
          </a:p>
          <a:p>
            <a:endParaRPr lang="en-US" dirty="0"/>
          </a:p>
        </p:txBody>
      </p:sp>
    </p:spTree>
    <p:extLst>
      <p:ext uri="{BB962C8B-B14F-4D97-AF65-F5344CB8AC3E}">
        <p14:creationId xmlns:p14="http://schemas.microsoft.com/office/powerpoint/2010/main" val="28183180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Binomial Distribution varying event occurrence probability</a:t>
            </a:r>
            <a:br>
              <a:rPr lang="en-IN" dirty="0"/>
            </a:br>
            <a:endParaRPr lang="en-US" dirty="0"/>
          </a:p>
        </p:txBody>
      </p:sp>
      <p:pic>
        <p:nvPicPr>
          <p:cNvPr id="4" name="Content Placeholder 3"/>
          <p:cNvPicPr>
            <a:picLocks noGrp="1" noChangeAspect="1"/>
          </p:cNvPicPr>
          <p:nvPr>
            <p:ph idx="1"/>
          </p:nvPr>
        </p:nvPicPr>
        <p:blipFill>
          <a:blip r:embed="rId2"/>
          <a:srcRect t="13029" b="13029"/>
          <a:stretch>
            <a:fillRect/>
          </a:stretch>
        </p:blipFill>
        <p:spPr/>
      </p:pic>
    </p:spTree>
    <p:extLst>
      <p:ext uri="{BB962C8B-B14F-4D97-AF65-F5344CB8AC3E}">
        <p14:creationId xmlns:p14="http://schemas.microsoft.com/office/powerpoint/2010/main" val="198896258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Binomial Distribution </a:t>
            </a:r>
            <a:endParaRPr lang="en-US" dirty="0"/>
          </a:p>
        </p:txBody>
      </p:sp>
      <p:sp>
        <p:nvSpPr>
          <p:cNvPr id="3" name="Content Placeholder 2"/>
          <p:cNvSpPr>
            <a:spLocks noGrp="1"/>
          </p:cNvSpPr>
          <p:nvPr>
            <p:ph idx="1"/>
          </p:nvPr>
        </p:nvSpPr>
        <p:spPr>
          <a:xfrm>
            <a:off x="457200" y="1417638"/>
            <a:ext cx="8229600" cy="4708525"/>
          </a:xfrm>
        </p:spPr>
        <p:txBody>
          <a:bodyPr>
            <a:normAutofit fontScale="40000" lnSpcReduction="20000"/>
          </a:bodyPr>
          <a:lstStyle/>
          <a:p>
            <a:r>
              <a:rPr lang="en-IN" sz="6000" dirty="0">
                <a:latin typeface="Times"/>
                <a:cs typeface="Times"/>
              </a:rPr>
              <a:t>The main characteristics of a Binomial Distribution are</a:t>
            </a:r>
            <a:r>
              <a:rPr lang="en-IN" sz="6000" dirty="0" smtClean="0">
                <a:latin typeface="Times"/>
                <a:cs typeface="Times"/>
              </a:rPr>
              <a:t>:</a:t>
            </a:r>
          </a:p>
          <a:p>
            <a:endParaRPr lang="en-IN" sz="3000" dirty="0">
              <a:latin typeface="Times"/>
              <a:cs typeface="Times"/>
            </a:endParaRPr>
          </a:p>
          <a:p>
            <a:pPr lvl="0"/>
            <a:r>
              <a:rPr lang="en-IN" sz="6000" dirty="0">
                <a:latin typeface="Times"/>
                <a:cs typeface="Times"/>
              </a:rPr>
              <a:t>Given multiple trials, each of them is independent of each other (the outcome of one trial doesn’t affect another one)</a:t>
            </a:r>
            <a:r>
              <a:rPr lang="en-IN" sz="6000" dirty="0" smtClean="0">
                <a:latin typeface="Times"/>
                <a:cs typeface="Times"/>
              </a:rPr>
              <a:t>.</a:t>
            </a:r>
          </a:p>
          <a:p>
            <a:pPr lvl="0"/>
            <a:endParaRPr lang="en-IN" sz="3000" dirty="0">
              <a:latin typeface="Times"/>
              <a:cs typeface="Times"/>
            </a:endParaRPr>
          </a:p>
          <a:p>
            <a:pPr lvl="0"/>
            <a:r>
              <a:rPr lang="en-IN" sz="6000" dirty="0">
                <a:latin typeface="Times"/>
                <a:cs typeface="Times"/>
              </a:rPr>
              <a:t>Each trial can lead to just two possible results (eg. winning or losing), which have probabilities </a:t>
            </a:r>
            <a:r>
              <a:rPr lang="en-IN" sz="6000" b="1" dirty="0">
                <a:latin typeface="Times"/>
                <a:cs typeface="Times"/>
              </a:rPr>
              <a:t>p</a:t>
            </a:r>
            <a:r>
              <a:rPr lang="en-IN" sz="6000" dirty="0">
                <a:latin typeface="Times"/>
                <a:cs typeface="Times"/>
              </a:rPr>
              <a:t> and </a:t>
            </a:r>
            <a:r>
              <a:rPr lang="en-IN" sz="6000" b="1" dirty="0">
                <a:latin typeface="Times"/>
                <a:cs typeface="Times"/>
              </a:rPr>
              <a:t>(1 - p)</a:t>
            </a:r>
            <a:r>
              <a:rPr lang="en-IN" sz="6000" dirty="0" smtClean="0">
                <a:latin typeface="Times"/>
                <a:cs typeface="Times"/>
              </a:rPr>
              <a:t>.</a:t>
            </a:r>
          </a:p>
          <a:p>
            <a:pPr lvl="0"/>
            <a:endParaRPr lang="en-IN" sz="3000" dirty="0">
              <a:latin typeface="Times"/>
              <a:cs typeface="Times"/>
            </a:endParaRPr>
          </a:p>
          <a:p>
            <a:r>
              <a:rPr lang="en-IN" sz="6000" dirty="0">
                <a:latin typeface="Times"/>
                <a:cs typeface="Times"/>
              </a:rPr>
              <a:t>If we are given the probability of success (</a:t>
            </a:r>
            <a:r>
              <a:rPr lang="en-IN" sz="6000" b="1" dirty="0">
                <a:latin typeface="Times"/>
                <a:cs typeface="Times"/>
              </a:rPr>
              <a:t>p</a:t>
            </a:r>
            <a:r>
              <a:rPr lang="en-IN" sz="6000" dirty="0">
                <a:latin typeface="Times"/>
                <a:cs typeface="Times"/>
              </a:rPr>
              <a:t>) and the number of trials (</a:t>
            </a:r>
            <a:r>
              <a:rPr lang="en-IN" sz="6000" b="1" dirty="0">
                <a:latin typeface="Times"/>
                <a:cs typeface="Times"/>
              </a:rPr>
              <a:t>n</a:t>
            </a:r>
            <a:r>
              <a:rPr lang="en-IN" sz="6000" dirty="0">
                <a:latin typeface="Times"/>
                <a:cs typeface="Times"/>
              </a:rPr>
              <a:t>), we can then be able to calculate the probability of success (</a:t>
            </a:r>
            <a:r>
              <a:rPr lang="en-IN" sz="6000" b="1" dirty="0">
                <a:latin typeface="Times"/>
                <a:cs typeface="Times"/>
              </a:rPr>
              <a:t>x</a:t>
            </a:r>
            <a:r>
              <a:rPr lang="en-IN" sz="6000" dirty="0">
                <a:latin typeface="Times"/>
                <a:cs typeface="Times"/>
              </a:rPr>
              <a:t>) within these n trials </a:t>
            </a:r>
            <a:r>
              <a:rPr lang="en-IN" sz="6000" dirty="0" smtClean="0">
                <a:latin typeface="Times"/>
                <a:cs typeface="Times"/>
              </a:rPr>
              <a:t>using </a:t>
            </a:r>
            <a:r>
              <a:rPr lang="en-IN" sz="6000" dirty="0">
                <a:latin typeface="Times"/>
                <a:cs typeface="Times"/>
              </a:rPr>
              <a:t>the formula</a:t>
            </a:r>
          </a:p>
          <a:p>
            <a:endParaRPr lang="en-US" sz="6000" dirty="0">
              <a:latin typeface="Times"/>
              <a:cs typeface="Times"/>
            </a:endParaRPr>
          </a:p>
        </p:txBody>
      </p:sp>
      <p:pic>
        <p:nvPicPr>
          <p:cNvPr id="4" name="Picture 3"/>
          <p:cNvPicPr>
            <a:picLocks noChangeAspect="1"/>
          </p:cNvPicPr>
          <p:nvPr/>
        </p:nvPicPr>
        <p:blipFill>
          <a:blip r:embed="rId2"/>
          <a:stretch>
            <a:fillRect/>
          </a:stretch>
        </p:blipFill>
        <p:spPr>
          <a:xfrm>
            <a:off x="870655" y="4741332"/>
            <a:ext cx="7023100" cy="1233311"/>
          </a:xfrm>
          <a:prstGeom prst="rect">
            <a:avLst/>
          </a:prstGeom>
        </p:spPr>
      </p:pic>
    </p:spTree>
    <p:extLst>
      <p:ext uri="{BB962C8B-B14F-4D97-AF65-F5344CB8AC3E}">
        <p14:creationId xmlns:p14="http://schemas.microsoft.com/office/powerpoint/2010/main" val="215851197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Normal Distribution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Normal Distribution is one of the most used distributions in Data Science. </a:t>
            </a:r>
            <a:endParaRPr lang="en-IN" sz="2400" dirty="0" smtClean="0">
              <a:latin typeface="Times"/>
              <a:cs typeface="Times"/>
            </a:endParaRPr>
          </a:p>
          <a:p>
            <a:endParaRPr lang="en-IN" sz="1200" dirty="0">
              <a:latin typeface="Times"/>
              <a:cs typeface="Times"/>
            </a:endParaRPr>
          </a:p>
          <a:p>
            <a:r>
              <a:rPr lang="en-IN" sz="2400" i="1" dirty="0">
                <a:latin typeface="Times"/>
                <a:cs typeface="Times"/>
              </a:rPr>
              <a:t>“In probability theory, the </a:t>
            </a:r>
            <a:r>
              <a:rPr lang="en-IN" sz="2400" b="1" i="1" dirty="0">
                <a:latin typeface="Times"/>
                <a:cs typeface="Times"/>
              </a:rPr>
              <a:t>central limit theorem</a:t>
            </a:r>
            <a:r>
              <a:rPr lang="en-IN" sz="2400" i="1" dirty="0">
                <a:latin typeface="Times"/>
                <a:cs typeface="Times"/>
              </a:rPr>
              <a:t> (</a:t>
            </a:r>
            <a:r>
              <a:rPr lang="en-IN" sz="2400" b="1" i="1" dirty="0">
                <a:latin typeface="Times"/>
                <a:cs typeface="Times"/>
              </a:rPr>
              <a:t>CLT</a:t>
            </a:r>
            <a:r>
              <a:rPr lang="en-IN" sz="2400" i="1" dirty="0">
                <a:latin typeface="Times"/>
                <a:cs typeface="Times"/>
              </a:rPr>
              <a:t>) establishes that, in some situations, when independent random variables are added, their properly normalized sum tends toward a normal distribution even if the original variables themselves are not normally distributed.”</a:t>
            </a:r>
            <a:endParaRPr lang="en-IN" sz="2400" dirty="0">
              <a:latin typeface="Times"/>
              <a:cs typeface="Times"/>
            </a:endParaRPr>
          </a:p>
          <a:p>
            <a:endParaRPr lang="en-US" dirty="0"/>
          </a:p>
        </p:txBody>
      </p:sp>
    </p:spTree>
    <p:extLst>
      <p:ext uri="{BB962C8B-B14F-4D97-AF65-F5344CB8AC3E}">
        <p14:creationId xmlns:p14="http://schemas.microsoft.com/office/powerpoint/2010/main" val="69586516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165100" y="215900"/>
            <a:ext cx="8813800" cy="6413500"/>
          </a:xfrm>
          <a:prstGeom prst="rect">
            <a:avLst/>
          </a:prstGeom>
        </p:spPr>
      </p:pic>
    </p:spTree>
    <p:extLst>
      <p:ext uri="{BB962C8B-B14F-4D97-AF65-F5344CB8AC3E}">
        <p14:creationId xmlns:p14="http://schemas.microsoft.com/office/powerpoint/2010/main" val="378599435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Normal </a:t>
            </a:r>
            <a:r>
              <a:rPr lang="en-IN" dirty="0">
                <a:latin typeface="Times"/>
                <a:cs typeface="Times"/>
              </a:rPr>
              <a:t>distribution </a:t>
            </a:r>
            <a:endParaRPr lang="en-US" dirty="0"/>
          </a:p>
        </p:txBody>
      </p:sp>
      <p:sp>
        <p:nvSpPr>
          <p:cNvPr id="3" name="Content Placeholder 2"/>
          <p:cNvSpPr>
            <a:spLocks noGrp="1"/>
          </p:cNvSpPr>
          <p:nvPr>
            <p:ph idx="1"/>
          </p:nvPr>
        </p:nvSpPr>
        <p:spPr/>
        <p:txBody>
          <a:bodyPr>
            <a:normAutofit/>
          </a:bodyPr>
          <a:lstStyle/>
          <a:p>
            <a:r>
              <a:rPr lang="en-IN" sz="2400" dirty="0" smtClean="0">
                <a:latin typeface="Times"/>
                <a:cs typeface="Times"/>
              </a:rPr>
              <a:t>Characteristics to </a:t>
            </a:r>
            <a:r>
              <a:rPr lang="en-IN" sz="2400" dirty="0">
                <a:latin typeface="Times"/>
                <a:cs typeface="Times"/>
              </a:rPr>
              <a:t>recognise a normal distribution are:</a:t>
            </a:r>
          </a:p>
          <a:p>
            <a:pPr lvl="0"/>
            <a:r>
              <a:rPr lang="en-IN" sz="2400" dirty="0">
                <a:latin typeface="Times"/>
                <a:cs typeface="Times"/>
              </a:rPr>
              <a:t>The curve is symmetric at the centre. Therefore mean, mode and median are all equal to the same value, making distribute all the values symmetrically around the mean.</a:t>
            </a:r>
          </a:p>
          <a:p>
            <a:pPr lvl="0"/>
            <a:r>
              <a:rPr lang="en-IN" sz="2400" dirty="0">
                <a:latin typeface="Times"/>
                <a:cs typeface="Times"/>
              </a:rPr>
              <a:t>The area under the distribution curve is equal to 1 (all the probabilities must sum up to 1).</a:t>
            </a:r>
          </a:p>
          <a:p>
            <a:endParaRPr lang="en-IN" sz="26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2201333" y="4173185"/>
            <a:ext cx="4882445" cy="1713089"/>
          </a:xfrm>
          <a:prstGeom prst="rect">
            <a:avLst/>
          </a:prstGeom>
        </p:spPr>
      </p:pic>
    </p:spTree>
    <p:extLst>
      <p:ext uri="{BB962C8B-B14F-4D97-AF65-F5344CB8AC3E}">
        <p14:creationId xmlns:p14="http://schemas.microsoft.com/office/powerpoint/2010/main" val="267771041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Poisson Distributions </a:t>
            </a:r>
            <a:endParaRPr lang="en-US" dirty="0"/>
          </a:p>
        </p:txBody>
      </p:sp>
      <p:sp>
        <p:nvSpPr>
          <p:cNvPr id="3" name="Content Placeholder 2"/>
          <p:cNvSpPr>
            <a:spLocks noGrp="1"/>
          </p:cNvSpPr>
          <p:nvPr>
            <p:ph idx="1"/>
          </p:nvPr>
        </p:nvSpPr>
        <p:spPr/>
        <p:txBody>
          <a:bodyPr>
            <a:normAutofit lnSpcReduction="10000"/>
          </a:bodyPr>
          <a:lstStyle/>
          <a:p>
            <a:r>
              <a:rPr lang="en-IN" sz="2600" dirty="0">
                <a:latin typeface="Times"/>
                <a:cs typeface="Times"/>
              </a:rPr>
              <a:t>Poisson Distributions are commonly used to find the probability that an event might happen or not knowing how often it usually occurs. </a:t>
            </a:r>
            <a:endParaRPr lang="en-IN" sz="2600" dirty="0" smtClean="0">
              <a:latin typeface="Times"/>
              <a:cs typeface="Times"/>
            </a:endParaRPr>
          </a:p>
          <a:p>
            <a:endParaRPr lang="en-IN" sz="1300" dirty="0" smtClean="0">
              <a:latin typeface="Times"/>
              <a:cs typeface="Times"/>
            </a:endParaRPr>
          </a:p>
          <a:p>
            <a:r>
              <a:rPr lang="en-IN" sz="2600" dirty="0" smtClean="0">
                <a:latin typeface="Times"/>
                <a:cs typeface="Times"/>
              </a:rPr>
              <a:t>Additionally</a:t>
            </a:r>
            <a:r>
              <a:rPr lang="en-IN" sz="2600" dirty="0">
                <a:latin typeface="Times"/>
                <a:cs typeface="Times"/>
              </a:rPr>
              <a:t>, Poisson Distributions can also be used to predict how many times an event might occur in a given time period</a:t>
            </a:r>
            <a:r>
              <a:rPr lang="en-IN" sz="2600" dirty="0" smtClean="0">
                <a:latin typeface="Times"/>
                <a:cs typeface="Times"/>
              </a:rPr>
              <a:t>.</a:t>
            </a:r>
          </a:p>
          <a:p>
            <a:endParaRPr lang="en-IN" sz="2400" dirty="0">
              <a:latin typeface="Times"/>
              <a:cs typeface="Times"/>
            </a:endParaRPr>
          </a:p>
          <a:p>
            <a:r>
              <a:rPr lang="en-IN" sz="2400" dirty="0">
                <a:latin typeface="Times"/>
                <a:cs typeface="Times"/>
              </a:rPr>
              <a:t>Poisson Distributions are </a:t>
            </a:r>
            <a:r>
              <a:rPr lang="en-IN" sz="2400" dirty="0" smtClean="0">
                <a:latin typeface="Times"/>
                <a:cs typeface="Times"/>
              </a:rPr>
              <a:t>frequently </a:t>
            </a:r>
            <a:r>
              <a:rPr lang="en-IN" sz="2400" dirty="0">
                <a:latin typeface="Times"/>
                <a:cs typeface="Times"/>
              </a:rPr>
              <a:t>used by insurance companies to conduct risk analysis (eg. predict the number of car crash accidents within a predefined time span) to decide car insurance pricing.</a:t>
            </a:r>
          </a:p>
          <a:p>
            <a:endParaRPr lang="en-IN" dirty="0"/>
          </a:p>
          <a:p>
            <a:endParaRPr lang="en-US" dirty="0"/>
          </a:p>
        </p:txBody>
      </p:sp>
    </p:spTree>
    <p:extLst>
      <p:ext uri="{BB962C8B-B14F-4D97-AF65-F5344CB8AC3E}">
        <p14:creationId xmlns:p14="http://schemas.microsoft.com/office/powerpoint/2010/main" val="173066713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400" dirty="0">
                <a:latin typeface="Times"/>
                <a:cs typeface="Times"/>
              </a:rPr>
              <a:t>where </a:t>
            </a:r>
            <a:r>
              <a:rPr lang="en-IN" sz="2400" b="1" dirty="0">
                <a:latin typeface="Times"/>
                <a:cs typeface="Times"/>
              </a:rPr>
              <a:t>λ </a:t>
            </a:r>
            <a:r>
              <a:rPr lang="en-IN" sz="2400" dirty="0">
                <a:latin typeface="Times"/>
                <a:cs typeface="Times"/>
              </a:rPr>
              <a:t>represents the expected number of events which can take place in a period.</a:t>
            </a:r>
            <a:br>
              <a:rPr lang="en-IN" sz="2400" dirty="0">
                <a:latin typeface="Times"/>
                <a:cs typeface="Times"/>
              </a:rPr>
            </a:br>
            <a:endParaRPr lang="en-US" sz="2400" dirty="0">
              <a:latin typeface="Times"/>
              <a:cs typeface="Times"/>
            </a:endParaRPr>
          </a:p>
        </p:txBody>
      </p:sp>
      <p:pic>
        <p:nvPicPr>
          <p:cNvPr id="4" name="Content Placeholder 3"/>
          <p:cNvPicPr>
            <a:picLocks noGrp="1" noChangeAspect="1"/>
          </p:cNvPicPr>
          <p:nvPr>
            <p:ph idx="1"/>
          </p:nvPr>
        </p:nvPicPr>
        <p:blipFill>
          <a:blip r:embed="rId2"/>
          <a:srcRect l="7701" r="7701"/>
          <a:stretch>
            <a:fillRect/>
          </a:stretch>
        </p:blipFill>
        <p:spPr>
          <a:xfrm>
            <a:off x="2596444" y="1417638"/>
            <a:ext cx="3612445" cy="2520244"/>
          </a:xfrm>
        </p:spPr>
      </p:pic>
      <p:sp>
        <p:nvSpPr>
          <p:cNvPr id="3" name="Rectangle 2"/>
          <p:cNvSpPr/>
          <p:nvPr/>
        </p:nvSpPr>
        <p:spPr>
          <a:xfrm>
            <a:off x="457200" y="4120445"/>
            <a:ext cx="8122356" cy="1569660"/>
          </a:xfrm>
          <a:prstGeom prst="rect">
            <a:avLst/>
          </a:prstGeom>
        </p:spPr>
        <p:txBody>
          <a:bodyPr wrap="square">
            <a:spAutoFit/>
          </a:bodyPr>
          <a:lstStyle/>
          <a:p>
            <a:r>
              <a:rPr lang="en-IN" sz="2400" dirty="0">
                <a:latin typeface="Times"/>
                <a:cs typeface="Times"/>
              </a:rPr>
              <a:t> When working with Poisson Distributions, we can be confident of the average time between the occurrence of different events, but the precise moment an event might take place is randomly spaced in time.</a:t>
            </a:r>
          </a:p>
        </p:txBody>
      </p:sp>
    </p:spTree>
    <p:extLst>
      <p:ext uri="{BB962C8B-B14F-4D97-AF65-F5344CB8AC3E}">
        <p14:creationId xmlns:p14="http://schemas.microsoft.com/office/powerpoint/2010/main" val="134573679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stretch>
            <a:fillRect/>
          </a:stretch>
        </p:blipFill>
        <p:spPr>
          <a:xfrm>
            <a:off x="215900" y="165100"/>
            <a:ext cx="8712200" cy="6527800"/>
          </a:xfrm>
          <a:prstGeom prst="rect">
            <a:avLst/>
          </a:prstGeom>
        </p:spPr>
      </p:pic>
    </p:spTree>
    <p:extLst>
      <p:ext uri="{BB962C8B-B14F-4D97-AF65-F5344CB8AC3E}">
        <p14:creationId xmlns:p14="http://schemas.microsoft.com/office/powerpoint/2010/main" val="278047507"/>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Poisson Processes</a:t>
            </a:r>
            <a:endParaRPr lang="en-US" dirty="0"/>
          </a:p>
        </p:txBody>
      </p:sp>
      <p:sp>
        <p:nvSpPr>
          <p:cNvPr id="3" name="Content Placeholder 2"/>
          <p:cNvSpPr>
            <a:spLocks noGrp="1"/>
          </p:cNvSpPr>
          <p:nvPr>
            <p:ph idx="1"/>
          </p:nvPr>
        </p:nvSpPr>
        <p:spPr/>
        <p:txBody>
          <a:bodyPr>
            <a:normAutofit/>
          </a:bodyPr>
          <a:lstStyle/>
          <a:p>
            <a:r>
              <a:rPr lang="en-IN" sz="2600" dirty="0">
                <a:latin typeface="Times"/>
                <a:cs typeface="Times"/>
              </a:rPr>
              <a:t>The main characteristics which describe Poisson Processes are:</a:t>
            </a:r>
          </a:p>
          <a:p>
            <a:pPr lvl="0"/>
            <a:r>
              <a:rPr lang="en-IN" sz="2600" dirty="0">
                <a:latin typeface="Times"/>
                <a:cs typeface="Times"/>
              </a:rPr>
              <a:t>The events are independent of each other (if an event happens, this does not alter the probability that another event can take place).</a:t>
            </a:r>
          </a:p>
          <a:p>
            <a:pPr lvl="0"/>
            <a:r>
              <a:rPr lang="en-IN" sz="2600" dirty="0">
                <a:latin typeface="Times"/>
                <a:cs typeface="Times"/>
              </a:rPr>
              <a:t>An event can take place any number of times (within the defined time period).</a:t>
            </a:r>
          </a:p>
          <a:p>
            <a:pPr lvl="0"/>
            <a:r>
              <a:rPr lang="en-IN" sz="2600" dirty="0">
                <a:latin typeface="Times"/>
                <a:cs typeface="Times"/>
              </a:rPr>
              <a:t>Two events can’t take place simultaneously.</a:t>
            </a:r>
          </a:p>
          <a:p>
            <a:pPr lvl="0"/>
            <a:r>
              <a:rPr lang="en-IN" sz="2600" dirty="0">
                <a:latin typeface="Times"/>
                <a:cs typeface="Times"/>
              </a:rPr>
              <a:t>The average rate between events occurrence is constant.</a:t>
            </a:r>
          </a:p>
          <a:p>
            <a:endParaRPr lang="en-US" dirty="0"/>
          </a:p>
        </p:txBody>
      </p:sp>
    </p:spTree>
    <p:extLst>
      <p:ext uri="{BB962C8B-B14F-4D97-AF65-F5344CB8AC3E}">
        <p14:creationId xmlns:p14="http://schemas.microsoft.com/office/powerpoint/2010/main" val="281970879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Exponential Distribution </a:t>
            </a:r>
            <a:endParaRPr lang="en-US" dirty="0"/>
          </a:p>
        </p:txBody>
      </p:sp>
      <p:sp>
        <p:nvSpPr>
          <p:cNvPr id="3" name="Content Placeholder 2"/>
          <p:cNvSpPr>
            <a:spLocks noGrp="1"/>
          </p:cNvSpPr>
          <p:nvPr>
            <p:ph idx="1"/>
          </p:nvPr>
        </p:nvSpPr>
        <p:spPr/>
        <p:txBody>
          <a:bodyPr>
            <a:normAutofit/>
          </a:bodyPr>
          <a:lstStyle/>
          <a:p>
            <a:r>
              <a:rPr lang="en-IN" sz="2400" dirty="0" smtClean="0">
                <a:latin typeface="Times"/>
                <a:cs typeface="Times"/>
              </a:rPr>
              <a:t>The </a:t>
            </a:r>
            <a:r>
              <a:rPr lang="en-IN" sz="2400" dirty="0">
                <a:latin typeface="Times"/>
                <a:cs typeface="Times"/>
              </a:rPr>
              <a:t>Exponential Distribution is used to model the time taken between the occurrence of different events.</a:t>
            </a:r>
          </a:p>
          <a:p>
            <a:r>
              <a:rPr lang="en-IN" sz="2400" dirty="0">
                <a:latin typeface="Times"/>
                <a:cs typeface="Times"/>
              </a:rPr>
              <a:t>As an example, let’s imagine we work at a restaurant and we want to predict what is going to be the time interval between different customers coming to the restaurant. </a:t>
            </a:r>
            <a:endParaRPr lang="en-IN" sz="2400" dirty="0" smtClean="0">
              <a:latin typeface="Times"/>
              <a:cs typeface="Times"/>
            </a:endParaRPr>
          </a:p>
          <a:p>
            <a:r>
              <a:rPr lang="en-IN" sz="2400" dirty="0" smtClean="0">
                <a:latin typeface="Times"/>
                <a:cs typeface="Times"/>
              </a:rPr>
              <a:t>Using </a:t>
            </a:r>
            <a:r>
              <a:rPr lang="en-IN" sz="2400" dirty="0">
                <a:latin typeface="Times"/>
                <a:cs typeface="Times"/>
              </a:rPr>
              <a:t>an Exponential Distribution for this type of problem, could be the perfect place where to start.</a:t>
            </a:r>
          </a:p>
          <a:p>
            <a:r>
              <a:rPr lang="en-IN" sz="2400" dirty="0">
                <a:latin typeface="Times"/>
                <a:cs typeface="Times"/>
              </a:rPr>
              <a:t>Another common application of Exponential distributions is survival analysis (eg. expected life of a device/machine).</a:t>
            </a:r>
          </a:p>
          <a:p>
            <a:endParaRPr lang="en-US" dirty="0"/>
          </a:p>
        </p:txBody>
      </p:sp>
    </p:spTree>
    <p:extLst>
      <p:ext uri="{BB962C8B-B14F-4D97-AF65-F5344CB8AC3E}">
        <p14:creationId xmlns:p14="http://schemas.microsoft.com/office/powerpoint/2010/main" val="35453978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Statistical </a:t>
            </a:r>
            <a:r>
              <a:rPr lang="en-IN" dirty="0" smtClean="0">
                <a:latin typeface="Times"/>
                <a:cs typeface="Times"/>
              </a:rPr>
              <a:t>Inference</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a:latin typeface="Times"/>
                <a:cs typeface="Times"/>
              </a:rPr>
              <a:t>The main purpose of Statistics is to make an accurate conclusion about some unknown aspect of a population </a:t>
            </a:r>
            <a:r>
              <a:rPr lang="en-IN" sz="2400" dirty="0" smtClean="0">
                <a:latin typeface="Times"/>
                <a:cs typeface="Times"/>
              </a:rPr>
              <a:t>using </a:t>
            </a:r>
            <a:r>
              <a:rPr lang="en-IN" sz="2400" dirty="0">
                <a:latin typeface="Times"/>
                <a:cs typeface="Times"/>
              </a:rPr>
              <a:t>a limited sample about </a:t>
            </a:r>
            <a:r>
              <a:rPr lang="en-IN" sz="2400" dirty="0" smtClean="0">
                <a:latin typeface="Times"/>
                <a:cs typeface="Times"/>
              </a:rPr>
              <a:t>the population.</a:t>
            </a:r>
          </a:p>
          <a:p>
            <a:pPr marL="0" indent="0">
              <a:buNone/>
            </a:pPr>
            <a:endParaRPr lang="en-IN" sz="1000" dirty="0">
              <a:latin typeface="Times"/>
              <a:cs typeface="Times"/>
            </a:endParaRPr>
          </a:p>
          <a:p>
            <a:r>
              <a:rPr lang="en-IN" sz="2400" dirty="0">
                <a:latin typeface="Times"/>
                <a:cs typeface="Times"/>
              </a:rPr>
              <a:t>P</a:t>
            </a:r>
            <a:r>
              <a:rPr lang="en-IN" sz="2400" dirty="0" smtClean="0">
                <a:latin typeface="Times"/>
                <a:cs typeface="Times"/>
              </a:rPr>
              <a:t>reliminary </a:t>
            </a:r>
            <a:r>
              <a:rPr lang="en-IN" sz="2400" dirty="0">
                <a:latin typeface="Times"/>
                <a:cs typeface="Times"/>
              </a:rPr>
              <a:t>conclusions may be drawn by the use of EDA </a:t>
            </a:r>
            <a:r>
              <a:rPr lang="en-IN" sz="2400" dirty="0" smtClean="0">
                <a:latin typeface="Times"/>
                <a:cs typeface="Times"/>
              </a:rPr>
              <a:t>but </a:t>
            </a:r>
            <a:r>
              <a:rPr lang="en-IN" sz="2400" dirty="0">
                <a:latin typeface="Times"/>
                <a:cs typeface="Times"/>
              </a:rPr>
              <a:t>formal statistical inference </a:t>
            </a:r>
            <a:r>
              <a:rPr lang="en-IN" sz="2400" dirty="0" smtClean="0">
                <a:latin typeface="Times"/>
                <a:cs typeface="Times"/>
              </a:rPr>
              <a:t>is based </a:t>
            </a:r>
            <a:r>
              <a:rPr lang="en-IN" sz="2400" dirty="0">
                <a:latin typeface="Times"/>
                <a:cs typeface="Times"/>
              </a:rPr>
              <a:t>on </a:t>
            </a:r>
            <a:r>
              <a:rPr lang="en-IN" sz="2400" dirty="0">
                <a:latin typeface="Times"/>
                <a:cs typeface="Times"/>
                <a:hlinkClick r:id="rId2" tooltip="Learn more about Probability Theory from ScienceDirect's AI-generated Topic Pages"/>
              </a:rPr>
              <a:t>probability theory</a:t>
            </a:r>
            <a:r>
              <a:rPr lang="en-IN" sz="2400" dirty="0">
                <a:latin typeface="Times"/>
                <a:cs typeface="Times"/>
              </a:rPr>
              <a:t> to substantiate those conclusions</a:t>
            </a:r>
            <a:r>
              <a:rPr lang="en-IN" sz="2400" dirty="0" smtClean="0">
                <a:latin typeface="Times"/>
                <a:cs typeface="Times"/>
              </a:rPr>
              <a:t>.</a:t>
            </a:r>
          </a:p>
          <a:p>
            <a:endParaRPr lang="en-IN" sz="1000" dirty="0">
              <a:latin typeface="Times"/>
              <a:cs typeface="Times"/>
            </a:endParaRPr>
          </a:p>
          <a:p>
            <a:r>
              <a:rPr lang="en-IN" sz="2400" dirty="0">
                <a:latin typeface="Times"/>
                <a:cs typeface="Times"/>
              </a:rPr>
              <a:t>Statistical inference is important in order to analyze data </a:t>
            </a:r>
            <a:r>
              <a:rPr lang="en-IN" sz="2400" dirty="0" smtClean="0">
                <a:latin typeface="Times"/>
                <a:cs typeface="Times"/>
              </a:rPr>
              <a:t>for solving nondeterministic problems.</a:t>
            </a:r>
          </a:p>
          <a:p>
            <a:endParaRPr lang="en-IN" sz="1000" dirty="0">
              <a:latin typeface="Times"/>
              <a:cs typeface="Times"/>
            </a:endParaRPr>
          </a:p>
          <a:p>
            <a:r>
              <a:rPr lang="en-IN" sz="2400" dirty="0">
                <a:latin typeface="Times"/>
                <a:cs typeface="Times"/>
              </a:rPr>
              <a:t>Statistical inference can be divided into two areas: estimation and hypothesis testing.</a:t>
            </a: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3828645347"/>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Exponential distributions </a:t>
            </a:r>
            <a:endParaRPr lang="en-US" dirty="0"/>
          </a:p>
        </p:txBody>
      </p:sp>
      <p:sp>
        <p:nvSpPr>
          <p:cNvPr id="3" name="Content Placeholder 2"/>
          <p:cNvSpPr>
            <a:spLocks noGrp="1"/>
          </p:cNvSpPr>
          <p:nvPr>
            <p:ph idx="1"/>
          </p:nvPr>
        </p:nvSpPr>
        <p:spPr/>
        <p:txBody>
          <a:bodyPr/>
          <a:lstStyle/>
          <a:p>
            <a:r>
              <a:rPr lang="en-IN" sz="2400" dirty="0">
                <a:latin typeface="Times"/>
                <a:cs typeface="Times"/>
              </a:rPr>
              <a:t>Exponential distributions are regulated by a parameter λ. The greater the value of λ and the faster the exponential curve is going to </a:t>
            </a:r>
            <a:r>
              <a:rPr lang="en-IN" sz="2400" dirty="0" smtClean="0">
                <a:latin typeface="Times"/>
                <a:cs typeface="Times"/>
              </a:rPr>
              <a:t>decay.</a:t>
            </a:r>
          </a:p>
          <a:p>
            <a:endParaRPr lang="en-IN" sz="2400" dirty="0">
              <a:latin typeface="Times"/>
              <a:cs typeface="Times"/>
            </a:endParaRPr>
          </a:p>
          <a:p>
            <a:endParaRPr lang="en-IN" sz="2400" dirty="0" smtClean="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3022600" y="2743200"/>
            <a:ext cx="3098800" cy="1371600"/>
          </a:xfrm>
          <a:prstGeom prst="rect">
            <a:avLst/>
          </a:prstGeom>
        </p:spPr>
      </p:pic>
    </p:spTree>
    <p:extLst>
      <p:ext uri="{BB962C8B-B14F-4D97-AF65-F5344CB8AC3E}">
        <p14:creationId xmlns:p14="http://schemas.microsoft.com/office/powerpoint/2010/main" val="349382804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65100" y="114300"/>
            <a:ext cx="8813800" cy="6616700"/>
          </a:xfrm>
          <a:prstGeom prst="rect">
            <a:avLst/>
          </a:prstGeom>
        </p:spPr>
      </p:pic>
    </p:spTree>
    <p:extLst>
      <p:ext uri="{BB962C8B-B14F-4D97-AF65-F5344CB8AC3E}">
        <p14:creationId xmlns:p14="http://schemas.microsoft.com/office/powerpoint/2010/main" val="327251082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Deterministic and Stochastic processes</a:t>
            </a:r>
            <a:r>
              <a:rPr lang="en-IN" b="1" dirty="0"/>
              <a:t/>
            </a:r>
            <a:br>
              <a:rPr lang="en-IN" b="1" dirty="0"/>
            </a:br>
            <a:endParaRPr lang="en-US" dirty="0"/>
          </a:p>
        </p:txBody>
      </p:sp>
      <p:sp>
        <p:nvSpPr>
          <p:cNvPr id="3" name="Content Placeholder 2"/>
          <p:cNvSpPr>
            <a:spLocks noGrp="1"/>
          </p:cNvSpPr>
          <p:nvPr>
            <p:ph idx="1"/>
          </p:nvPr>
        </p:nvSpPr>
        <p:spPr>
          <a:xfrm>
            <a:off x="457200" y="1227668"/>
            <a:ext cx="8229600" cy="4898496"/>
          </a:xfrm>
        </p:spPr>
        <p:txBody>
          <a:bodyPr>
            <a:normAutofit lnSpcReduction="10000"/>
          </a:bodyPr>
          <a:lstStyle/>
          <a:p>
            <a:r>
              <a:rPr lang="en-IN" sz="2400" dirty="0">
                <a:latin typeface="Times"/>
                <a:cs typeface="Times"/>
              </a:rPr>
              <a:t>In a deterministic process, if we know the initial condition (starting point) of a series of events we can then predict the next step in the series. </a:t>
            </a:r>
            <a:endParaRPr lang="en-IN" sz="2400" dirty="0" smtClean="0">
              <a:latin typeface="Times"/>
              <a:cs typeface="Times"/>
            </a:endParaRPr>
          </a:p>
          <a:p>
            <a:r>
              <a:rPr lang="en-IN" sz="2400" dirty="0" smtClean="0">
                <a:latin typeface="Times"/>
                <a:cs typeface="Times"/>
              </a:rPr>
              <a:t>Instead</a:t>
            </a:r>
            <a:r>
              <a:rPr lang="en-IN" sz="2400" dirty="0">
                <a:latin typeface="Times"/>
                <a:cs typeface="Times"/>
              </a:rPr>
              <a:t>, in stochastic processes, if we know the initial condition, we can’t determine with full confidence what are going to be the next steps. </a:t>
            </a:r>
            <a:endParaRPr lang="en-IN" sz="2400" dirty="0" smtClean="0">
              <a:latin typeface="Times"/>
              <a:cs typeface="Times"/>
            </a:endParaRPr>
          </a:p>
          <a:p>
            <a:r>
              <a:rPr lang="en-IN" sz="2400" dirty="0" smtClean="0">
                <a:latin typeface="Times"/>
                <a:cs typeface="Times"/>
              </a:rPr>
              <a:t>There </a:t>
            </a:r>
            <a:r>
              <a:rPr lang="en-IN" sz="2400" dirty="0">
                <a:latin typeface="Times"/>
                <a:cs typeface="Times"/>
              </a:rPr>
              <a:t>are many (or infinite!) different ways the </a:t>
            </a:r>
            <a:r>
              <a:rPr lang="en-IN" sz="2400" dirty="0" smtClean="0">
                <a:latin typeface="Times"/>
                <a:cs typeface="Times"/>
              </a:rPr>
              <a:t>stochastic process </a:t>
            </a:r>
            <a:r>
              <a:rPr lang="en-IN" sz="2400" dirty="0">
                <a:latin typeface="Times"/>
                <a:cs typeface="Times"/>
              </a:rPr>
              <a:t>might evolve</a:t>
            </a:r>
            <a:r>
              <a:rPr lang="en-IN" sz="2400" dirty="0" smtClean="0">
                <a:latin typeface="Times"/>
                <a:cs typeface="Times"/>
              </a:rPr>
              <a:t>.</a:t>
            </a:r>
          </a:p>
          <a:p>
            <a:r>
              <a:rPr lang="en-IN" sz="2400" dirty="0">
                <a:latin typeface="Times"/>
                <a:cs typeface="Times"/>
              </a:rPr>
              <a:t>In deterministic processes, all the subsequent steps are known with a probability of 1. </a:t>
            </a:r>
          </a:p>
          <a:p>
            <a:r>
              <a:rPr lang="en-IN" sz="2400" dirty="0">
                <a:latin typeface="Times"/>
                <a:cs typeface="Times"/>
              </a:rPr>
              <a:t>In stochastic processes, each individual event is random, although hidden patterns which connect each of these events can be identified. </a:t>
            </a:r>
          </a:p>
          <a:p>
            <a:endParaRPr lang="en-IN" sz="2400" dirty="0">
              <a:latin typeface="Times"/>
              <a:cs typeface="Times"/>
            </a:endParaRPr>
          </a:p>
          <a:p>
            <a:endParaRPr lang="en-US" dirty="0"/>
          </a:p>
        </p:txBody>
      </p:sp>
    </p:spTree>
    <p:extLst>
      <p:ext uri="{BB962C8B-B14F-4D97-AF65-F5344CB8AC3E}">
        <p14:creationId xmlns:p14="http://schemas.microsoft.com/office/powerpoint/2010/main" val="29472945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Stochastic </a:t>
            </a:r>
            <a:r>
              <a:rPr lang="en-IN" dirty="0"/>
              <a:t>processes</a:t>
            </a:r>
            <a:endParaRPr lang="en-US" dirty="0"/>
          </a:p>
        </p:txBody>
      </p:sp>
      <p:sp>
        <p:nvSpPr>
          <p:cNvPr id="3" name="Content Placeholder 2"/>
          <p:cNvSpPr>
            <a:spLocks noGrp="1"/>
          </p:cNvSpPr>
          <p:nvPr>
            <p:ph idx="1"/>
          </p:nvPr>
        </p:nvSpPr>
        <p:spPr>
          <a:xfrm>
            <a:off x="457200" y="1417638"/>
            <a:ext cx="8229600" cy="4708525"/>
          </a:xfrm>
        </p:spPr>
        <p:txBody>
          <a:bodyPr>
            <a:normAutofit fontScale="92500"/>
          </a:bodyPr>
          <a:lstStyle/>
          <a:p>
            <a:r>
              <a:rPr lang="en-IN" sz="2400" dirty="0">
                <a:latin typeface="Times"/>
                <a:cs typeface="Times"/>
              </a:rPr>
              <a:t>In stochastic processes, each individual event is random, although hidden patterns which connect each of these events can be identified. </a:t>
            </a:r>
          </a:p>
          <a:p>
            <a:r>
              <a:rPr lang="en-IN" sz="2600" dirty="0">
                <a:latin typeface="Times"/>
                <a:cs typeface="Times"/>
              </a:rPr>
              <a:t>In order to describe stochastic processes in statistical terms, we can give the following definitions:</a:t>
            </a:r>
          </a:p>
          <a:p>
            <a:pPr lvl="0"/>
            <a:r>
              <a:rPr lang="en-IN" sz="2400" b="1" dirty="0">
                <a:latin typeface="Times"/>
                <a:cs typeface="Times"/>
              </a:rPr>
              <a:t>Observation:</a:t>
            </a:r>
            <a:r>
              <a:rPr lang="en-IN" sz="2400" dirty="0">
                <a:latin typeface="Times"/>
                <a:cs typeface="Times"/>
              </a:rPr>
              <a:t> the result of one trial.</a:t>
            </a:r>
          </a:p>
          <a:p>
            <a:pPr lvl="0"/>
            <a:r>
              <a:rPr lang="en-IN" sz="2400" b="1" dirty="0">
                <a:latin typeface="Times"/>
                <a:cs typeface="Times"/>
              </a:rPr>
              <a:t>Population:</a:t>
            </a:r>
            <a:r>
              <a:rPr lang="en-IN" sz="2400" dirty="0">
                <a:latin typeface="Times"/>
                <a:cs typeface="Times"/>
              </a:rPr>
              <a:t> all the possible observation that can be registered from a trial.</a:t>
            </a:r>
          </a:p>
          <a:p>
            <a:pPr lvl="0"/>
            <a:r>
              <a:rPr lang="en-IN" sz="2400" b="1" dirty="0">
                <a:latin typeface="Times"/>
                <a:cs typeface="Times"/>
              </a:rPr>
              <a:t>Sample:</a:t>
            </a:r>
            <a:r>
              <a:rPr lang="en-IN" sz="2400" dirty="0">
                <a:latin typeface="Times"/>
                <a:cs typeface="Times"/>
              </a:rPr>
              <a:t> a set of results collected from separated independent trials</a:t>
            </a:r>
            <a:r>
              <a:rPr lang="en-IN" sz="2400" dirty="0" smtClean="0">
                <a:latin typeface="Times"/>
                <a:cs typeface="Times"/>
              </a:rPr>
              <a:t>.</a:t>
            </a:r>
          </a:p>
          <a:p>
            <a:r>
              <a:rPr lang="en-IN" sz="2400" dirty="0">
                <a:latin typeface="Times"/>
                <a:cs typeface="Times"/>
              </a:rPr>
              <a:t>For example, the toss of a fair coin is a random process, but thanks to The Law of the Large Numbers we know that given a large number of trials we will get approximately the same number of heads and tails.</a:t>
            </a:r>
          </a:p>
          <a:p>
            <a:pPr lvl="0"/>
            <a:endParaRPr lang="en-IN" sz="2400" dirty="0">
              <a:latin typeface="Times"/>
              <a:cs typeface="Times"/>
            </a:endParaRPr>
          </a:p>
          <a:p>
            <a:endParaRPr lang="en-US" dirty="0"/>
          </a:p>
        </p:txBody>
      </p:sp>
    </p:spTree>
    <p:extLst>
      <p:ext uri="{BB962C8B-B14F-4D97-AF65-F5344CB8AC3E}">
        <p14:creationId xmlns:p14="http://schemas.microsoft.com/office/powerpoint/2010/main" val="185269977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Exploratory Data Analysis</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smtClean="0">
                <a:latin typeface="Times New Roman" pitchFamily="18" charset="0"/>
                <a:cs typeface="Times New Roman" pitchFamily="18" charset="0"/>
              </a:rPr>
              <a:t>EDA is generally cross-classified in two ways.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First, each method is either non-graphical or graphical.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Second, each method is either </a:t>
            </a:r>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or multivariate (usually just bivariate).</a:t>
            </a:r>
          </a:p>
          <a:p>
            <a:endParaRPr lang="en-US" sz="800" dirty="0" smtClean="0">
              <a:latin typeface="Times New Roman" pitchFamily="18" charset="0"/>
              <a:cs typeface="Times New Roman" pitchFamily="18" charset="0"/>
            </a:endParaRPr>
          </a:p>
          <a:p>
            <a:r>
              <a:rPr lang="en-IN" sz="2400" dirty="0" smtClean="0">
                <a:latin typeface="Times"/>
                <a:cs typeface="Times"/>
                <a:hlinkClick r:id="rId2"/>
              </a:rPr>
              <a:t>iris </a:t>
            </a:r>
            <a:r>
              <a:rPr lang="en-IN" sz="2400" dirty="0">
                <a:latin typeface="Times"/>
                <a:cs typeface="Times"/>
                <a:hlinkClick r:id="rId2"/>
              </a:rPr>
              <a:t>dataset</a:t>
            </a:r>
            <a:r>
              <a:rPr lang="en-IN" sz="2400" dirty="0">
                <a:latin typeface="Times"/>
                <a:cs typeface="Times"/>
              </a:rPr>
              <a:t> </a:t>
            </a:r>
            <a:r>
              <a:rPr lang="en-IN" sz="2400" dirty="0" smtClean="0">
                <a:latin typeface="Times"/>
                <a:cs typeface="Times"/>
              </a:rPr>
              <a:t>- </a:t>
            </a:r>
            <a:r>
              <a:rPr lang="en-IN" sz="2400" dirty="0">
                <a:latin typeface="Times"/>
                <a:cs typeface="Times"/>
              </a:rPr>
              <a:t>there are 50 instances (rows of data) of each species, a total of 150 data points.</a:t>
            </a:r>
          </a:p>
          <a:p>
            <a:endParaRPr lang="en-IN" dirty="0"/>
          </a:p>
          <a:p>
            <a:endParaRPr lang="en-US" dirty="0"/>
          </a:p>
        </p:txBody>
      </p:sp>
      <p:pic>
        <p:nvPicPr>
          <p:cNvPr id="4" name="Picture 3"/>
          <p:cNvPicPr>
            <a:picLocks noChangeAspect="1"/>
          </p:cNvPicPr>
          <p:nvPr/>
        </p:nvPicPr>
        <p:blipFill>
          <a:blip r:embed="rId3"/>
          <a:stretch>
            <a:fillRect/>
          </a:stretch>
        </p:blipFill>
        <p:spPr>
          <a:xfrm>
            <a:off x="0" y="4501852"/>
            <a:ext cx="9144000" cy="1949913"/>
          </a:xfrm>
          <a:prstGeom prst="rect">
            <a:avLst/>
          </a:prstGeom>
        </p:spPr>
      </p:pic>
    </p:spTree>
    <p:extLst>
      <p:ext uri="{BB962C8B-B14F-4D97-AF65-F5344CB8AC3E}">
        <p14:creationId xmlns:p14="http://schemas.microsoft.com/office/powerpoint/2010/main" val="204937024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Exploratory Data Analysis</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latin typeface="Times New Roman" pitchFamily="18" charset="0"/>
                <a:cs typeface="Times New Roman" pitchFamily="18" charset="0"/>
              </a:rPr>
              <a:t>Non-graphical methods generally involve calculation of summary statistics, while graphical methods obviously summarize the data in a diagrammatic or pictorial way. </a:t>
            </a:r>
          </a:p>
          <a:p>
            <a:endParaRPr lang="en-US" sz="1400" dirty="0" smtClean="0">
              <a:latin typeface="Times New Roman" pitchFamily="18" charset="0"/>
              <a:cs typeface="Times New Roman" pitchFamily="18" charset="0"/>
            </a:endParaRPr>
          </a:p>
          <a:p>
            <a:r>
              <a:rPr lang="en-IN" sz="2600" dirty="0">
                <a:latin typeface="Times"/>
                <a:cs typeface="Times"/>
              </a:rPr>
              <a:t>EDA emphasizes graphical techniques while classical techniques emphasize quantitative techniques. In practice, an analyst typically uses a mixture of graphical and quantitative techniques. </a:t>
            </a:r>
          </a:p>
          <a:p>
            <a:pPr marL="0" indent="0">
              <a:buNone/>
            </a:pPr>
            <a:endParaRPr lang="en-US" sz="12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methods look at one variable (data column) at a time, while multivariate methods look at two or more variables at a time to explore relationships.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It is almost always a good idea to perform </a:t>
            </a:r>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EDA on each of the components of a multivariate EDA before performing the multivariate EDA.</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7429242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The Box </a:t>
            </a:r>
            <a:r>
              <a:rPr lang="en-IN" dirty="0"/>
              <a:t>Plots</a:t>
            </a:r>
            <a:br>
              <a:rPr lang="en-IN" dirty="0"/>
            </a:br>
            <a:endParaRPr lang="en-US" dirty="0"/>
          </a:p>
        </p:txBody>
      </p:sp>
      <p:sp>
        <p:nvSpPr>
          <p:cNvPr id="3" name="Content Placeholder 2"/>
          <p:cNvSpPr>
            <a:spLocks noGrp="1"/>
          </p:cNvSpPr>
          <p:nvPr>
            <p:ph idx="1"/>
          </p:nvPr>
        </p:nvSpPr>
        <p:spPr>
          <a:xfrm>
            <a:off x="457200" y="1253570"/>
            <a:ext cx="8229600" cy="4872594"/>
          </a:xfrm>
        </p:spPr>
        <p:txBody>
          <a:bodyPr/>
          <a:lstStyle/>
          <a:p>
            <a:r>
              <a:rPr lang="en-IN" sz="2400" dirty="0" smtClean="0">
                <a:latin typeface="Times"/>
                <a:cs typeface="Times"/>
              </a:rPr>
              <a:t>A </a:t>
            </a:r>
            <a:r>
              <a:rPr lang="en-IN" sz="2400" dirty="0">
                <a:latin typeface="Times"/>
                <a:cs typeface="Times"/>
              </a:rPr>
              <a:t>box and whisker plot – also called a box plot – displays the five-number summary of a set of data.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five-number summary is the minimum, first quartile, median, third quartile, and maximum</a:t>
            </a:r>
            <a:r>
              <a:rPr lang="en-IN" sz="2400" dirty="0" smtClean="0">
                <a:latin typeface="Times"/>
                <a:cs typeface="Times"/>
              </a:rPr>
              <a:t>.</a:t>
            </a:r>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1462182" y="3060963"/>
            <a:ext cx="3797300" cy="1765300"/>
          </a:xfrm>
          <a:prstGeom prst="rect">
            <a:avLst/>
          </a:prstGeom>
        </p:spPr>
      </p:pic>
      <p:pic>
        <p:nvPicPr>
          <p:cNvPr id="5" name="Picture 4"/>
          <p:cNvPicPr>
            <a:picLocks noChangeAspect="1"/>
          </p:cNvPicPr>
          <p:nvPr/>
        </p:nvPicPr>
        <p:blipFill>
          <a:blip r:embed="rId3"/>
          <a:stretch>
            <a:fillRect/>
          </a:stretch>
        </p:blipFill>
        <p:spPr>
          <a:xfrm>
            <a:off x="0" y="4623554"/>
            <a:ext cx="9144000" cy="2234446"/>
          </a:xfrm>
          <a:prstGeom prst="rect">
            <a:avLst/>
          </a:prstGeom>
        </p:spPr>
      </p:pic>
    </p:spTree>
    <p:extLst>
      <p:ext uri="{BB962C8B-B14F-4D97-AF65-F5344CB8AC3E}">
        <p14:creationId xmlns:p14="http://schemas.microsoft.com/office/powerpoint/2010/main" val="275917227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The </a:t>
            </a:r>
            <a:r>
              <a:rPr lang="en-IN" u="sng" dirty="0" smtClean="0">
                <a:latin typeface="Times"/>
                <a:cs typeface="Times"/>
                <a:hlinkClick r:id="rId2"/>
              </a:rPr>
              <a:t>Box Plots</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The </a:t>
            </a:r>
            <a:r>
              <a:rPr lang="en-IN" sz="2400" u="sng" dirty="0">
                <a:latin typeface="Times"/>
                <a:cs typeface="Times"/>
                <a:hlinkClick r:id="rId2"/>
              </a:rPr>
              <a:t>box plots </a:t>
            </a:r>
            <a:r>
              <a:rPr lang="en-IN" sz="2400" dirty="0">
                <a:latin typeface="Times"/>
                <a:cs typeface="Times"/>
              </a:rPr>
              <a:t> provide us with the summary of the four numerical features in the dataset.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We </a:t>
            </a:r>
            <a:r>
              <a:rPr lang="en-IN" sz="2400" dirty="0">
                <a:latin typeface="Times"/>
                <a:cs typeface="Times"/>
              </a:rPr>
              <a:t>can observe that the distribution of petal length and width is more spread out, as exhibited by the bigger size of the boxes.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The </a:t>
            </a:r>
            <a:r>
              <a:rPr lang="en-IN" sz="2400" dirty="0">
                <a:latin typeface="Times"/>
                <a:cs typeface="Times"/>
              </a:rPr>
              <a:t>sepal length and width is concentrated around it’s median.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Moreover</a:t>
            </a:r>
            <a:r>
              <a:rPr lang="en-IN" sz="2400" dirty="0">
                <a:latin typeface="Times"/>
                <a:cs typeface="Times"/>
              </a:rPr>
              <a:t>, in the sepal width box plot, we can observe a few outliers, as shown by the dots above and below the whisker.</a:t>
            </a:r>
          </a:p>
          <a:p>
            <a:endParaRPr lang="en-US" dirty="0"/>
          </a:p>
        </p:txBody>
      </p:sp>
    </p:spTree>
    <p:extLst>
      <p:ext uri="{BB962C8B-B14F-4D97-AF65-F5344CB8AC3E}">
        <p14:creationId xmlns:p14="http://schemas.microsoft.com/office/powerpoint/2010/main" val="171406333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Histogram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74150" y="1910645"/>
            <a:ext cx="4595700" cy="4525963"/>
          </a:xfrm>
          <a:prstGeom prst="rect">
            <a:avLst/>
          </a:prstGeom>
          <a:noFill/>
          <a:ln w="9525">
            <a:noFill/>
            <a:miter lim="800000"/>
            <a:headEnd/>
            <a:tailEnd/>
          </a:ln>
          <a:effectLst/>
        </p:spPr>
      </p:pic>
      <p:sp>
        <p:nvSpPr>
          <p:cNvPr id="3" name="Rectangle 2"/>
          <p:cNvSpPr/>
          <p:nvPr/>
        </p:nvSpPr>
        <p:spPr>
          <a:xfrm>
            <a:off x="183444" y="1310481"/>
            <a:ext cx="8503356" cy="1200328"/>
          </a:xfrm>
          <a:prstGeom prst="rect">
            <a:avLst/>
          </a:prstGeom>
        </p:spPr>
        <p:txBody>
          <a:bodyPr wrap="square">
            <a:spAutoFit/>
          </a:bodyPr>
          <a:lstStyle/>
          <a:p>
            <a:r>
              <a:rPr lang="en-IN" sz="2400" dirty="0">
                <a:latin typeface="Times"/>
                <a:cs typeface="Times"/>
              </a:rPr>
              <a:t>A histogram is a plot that lets you discover, and show, the underlying frequency distribution (shape) of a set of </a:t>
            </a:r>
            <a:r>
              <a:rPr lang="en-IN" sz="2400" dirty="0">
                <a:latin typeface="Times"/>
                <a:cs typeface="Times"/>
                <a:hlinkClick r:id="rId3"/>
              </a:rPr>
              <a:t>continuous data</a:t>
            </a:r>
            <a:r>
              <a:rPr lang="en-IN" sz="2400" dirty="0">
                <a:latin typeface="Times"/>
                <a:cs typeface="Times"/>
              </a:rPr>
              <a:t>. </a:t>
            </a:r>
          </a:p>
        </p:txBody>
      </p:sp>
    </p:spTree>
    <p:extLst>
      <p:ext uri="{BB962C8B-B14F-4D97-AF65-F5344CB8AC3E}">
        <p14:creationId xmlns:p14="http://schemas.microsoft.com/office/powerpoint/2010/main" val="220616064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Histogram</a:t>
            </a:r>
            <a:endParaRPr lang="en-US" dirty="0"/>
          </a:p>
        </p:txBody>
      </p:sp>
      <p:sp>
        <p:nvSpPr>
          <p:cNvPr id="3" name="Content Placeholder 2"/>
          <p:cNvSpPr>
            <a:spLocks noGrp="1"/>
          </p:cNvSpPr>
          <p:nvPr>
            <p:ph idx="1"/>
          </p:nvPr>
        </p:nvSpPr>
        <p:spPr/>
        <p:txBody>
          <a:bodyPr/>
          <a:lstStyle/>
          <a:p>
            <a:r>
              <a:rPr lang="en-IN" dirty="0"/>
              <a:t> </a:t>
            </a:r>
            <a:endParaRPr lang="en-IN" sz="2400" dirty="0">
              <a:latin typeface="Times"/>
              <a:cs typeface="Times"/>
            </a:endParaRP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668866" y="1417638"/>
            <a:ext cx="7874000" cy="2482826"/>
          </a:xfrm>
          <a:prstGeom prst="rect">
            <a:avLst/>
          </a:prstGeom>
        </p:spPr>
      </p:pic>
      <p:sp>
        <p:nvSpPr>
          <p:cNvPr id="5" name="Rectangle 4"/>
          <p:cNvSpPr/>
          <p:nvPr/>
        </p:nvSpPr>
        <p:spPr>
          <a:xfrm>
            <a:off x="457200" y="4049599"/>
            <a:ext cx="8229600" cy="2492990"/>
          </a:xfrm>
          <a:prstGeom prst="rect">
            <a:avLst/>
          </a:prstGeom>
        </p:spPr>
        <p:txBody>
          <a:bodyPr wrap="square">
            <a:spAutoFit/>
          </a:bodyPr>
          <a:lstStyle/>
          <a:p>
            <a:r>
              <a:rPr lang="en-IN" sz="2400" dirty="0">
                <a:latin typeface="Times"/>
                <a:cs typeface="Times"/>
              </a:rPr>
              <a:t>The histogram of sepal and petal widths made in Chartio. From the charts it can be observed that the sepal width follows a </a:t>
            </a:r>
            <a:r>
              <a:rPr lang="en-IN" sz="2400" u="sng" dirty="0">
                <a:latin typeface="Times"/>
                <a:cs typeface="Times"/>
                <a:hlinkClick r:id="rId3"/>
              </a:rPr>
              <a:t>Gaussian distribution</a:t>
            </a:r>
            <a:r>
              <a:rPr lang="en-IN" sz="2400" dirty="0">
                <a:latin typeface="Times"/>
                <a:cs typeface="Times"/>
              </a:rPr>
              <a:t>. </a:t>
            </a:r>
          </a:p>
          <a:p>
            <a:endParaRPr lang="en-IN" sz="1200" dirty="0">
              <a:latin typeface="Times"/>
              <a:cs typeface="Times"/>
            </a:endParaRPr>
          </a:p>
          <a:p>
            <a:r>
              <a:rPr lang="en-IN" sz="2400" dirty="0">
                <a:latin typeface="Times"/>
                <a:cs typeface="Times"/>
              </a:rPr>
              <a:t>However, petal width is more skewed towards the right, and the majority of the flower samples have a petal width less than 0.4 cm.</a:t>
            </a:r>
          </a:p>
        </p:txBody>
      </p:sp>
    </p:spTree>
    <p:extLst>
      <p:ext uri="{BB962C8B-B14F-4D97-AF65-F5344CB8AC3E}">
        <p14:creationId xmlns:p14="http://schemas.microsoft.com/office/powerpoint/2010/main" val="28386942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a:cs typeface="Times"/>
              </a:rPr>
              <a:t>Statistical </a:t>
            </a:r>
            <a:r>
              <a:rPr lang="en-IN" dirty="0">
                <a:latin typeface="Times"/>
                <a:cs typeface="Times"/>
              </a:rPr>
              <a:t>inference</a:t>
            </a:r>
            <a:endParaRPr lang="en-US" dirty="0"/>
          </a:p>
        </p:txBody>
      </p:sp>
      <p:sp>
        <p:nvSpPr>
          <p:cNvPr id="3" name="Content Placeholder 2"/>
          <p:cNvSpPr>
            <a:spLocks noGrp="1"/>
          </p:cNvSpPr>
          <p:nvPr>
            <p:ph idx="1"/>
          </p:nvPr>
        </p:nvSpPr>
        <p:spPr/>
        <p:txBody>
          <a:bodyPr>
            <a:normAutofit/>
          </a:bodyPr>
          <a:lstStyle/>
          <a:p>
            <a:r>
              <a:rPr lang="en-IN" sz="2400" dirty="0" smtClean="0">
                <a:latin typeface="Times"/>
                <a:cs typeface="Times"/>
              </a:rPr>
              <a:t>Inferential </a:t>
            </a:r>
            <a:r>
              <a:rPr lang="en-IN" sz="2400" dirty="0">
                <a:latin typeface="Times"/>
                <a:cs typeface="Times"/>
              </a:rPr>
              <a:t>statistical analysis infers properties of a population by testing hypotheses and deriving estimates.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For </a:t>
            </a:r>
            <a:r>
              <a:rPr lang="en-IN" sz="2400" dirty="0">
                <a:latin typeface="Times"/>
                <a:cs typeface="Times"/>
              </a:rPr>
              <a:t>example, you might survey a representation of people in a region and, using statistical principles including simulation and probability theory, make certain inferences based on that sample. </a:t>
            </a:r>
            <a:endParaRPr lang="en-IN" sz="2400" dirty="0" smtClean="0">
              <a:latin typeface="Times"/>
              <a:cs typeface="Times"/>
            </a:endParaRPr>
          </a:p>
          <a:p>
            <a:endParaRPr lang="en-IN" sz="2400" dirty="0">
              <a:latin typeface="Times"/>
              <a:cs typeface="Times"/>
            </a:endParaRPr>
          </a:p>
          <a:p>
            <a:pPr marL="0" indent="0">
              <a:buNone/>
            </a:pPr>
            <a:r>
              <a:rPr lang="en-IN" sz="2000" dirty="0" smtClean="0">
                <a:latin typeface="Times"/>
                <a:cs typeface="Times"/>
              </a:rPr>
              <a:t>    Statistical Inference</a:t>
            </a:r>
            <a:endParaRPr lang="en-IN" sz="2000" dirty="0">
              <a:latin typeface="Times"/>
              <a:cs typeface="Times"/>
            </a:endParaRPr>
          </a:p>
        </p:txBody>
      </p:sp>
      <p:sp>
        <p:nvSpPr>
          <p:cNvPr id="4" name="Dodecagon 3"/>
          <p:cNvSpPr/>
          <p:nvPr/>
        </p:nvSpPr>
        <p:spPr>
          <a:xfrm>
            <a:off x="3471333" y="4038221"/>
            <a:ext cx="1848556" cy="1030111"/>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810001" y="4329668"/>
            <a:ext cx="1298222" cy="369332"/>
          </a:xfrm>
          <a:prstGeom prst="rect">
            <a:avLst/>
          </a:prstGeom>
          <a:noFill/>
        </p:spPr>
        <p:txBody>
          <a:bodyPr wrap="square" rtlCol="0">
            <a:spAutoFit/>
          </a:bodyPr>
          <a:lstStyle/>
          <a:p>
            <a:r>
              <a:rPr lang="en-US" dirty="0" smtClean="0"/>
              <a:t>Population</a:t>
            </a:r>
            <a:endParaRPr lang="en-US" dirty="0"/>
          </a:p>
        </p:txBody>
      </p:sp>
      <p:sp>
        <p:nvSpPr>
          <p:cNvPr id="6" name="Dodecagon 5"/>
          <p:cNvSpPr/>
          <p:nvPr/>
        </p:nvSpPr>
        <p:spPr>
          <a:xfrm>
            <a:off x="3810001" y="5620104"/>
            <a:ext cx="1509888" cy="564444"/>
          </a:xfrm>
          <a:prstGeom prst="dodec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191000" y="5756831"/>
            <a:ext cx="917223" cy="369332"/>
          </a:xfrm>
          <a:prstGeom prst="rect">
            <a:avLst/>
          </a:prstGeom>
          <a:noFill/>
        </p:spPr>
        <p:txBody>
          <a:bodyPr wrap="square" rtlCol="0">
            <a:spAutoFit/>
          </a:bodyPr>
          <a:lstStyle/>
          <a:p>
            <a:r>
              <a:rPr lang="en-US" dirty="0" smtClean="0"/>
              <a:t>Sample</a:t>
            </a:r>
          </a:p>
        </p:txBody>
      </p:sp>
      <p:sp>
        <p:nvSpPr>
          <p:cNvPr id="10" name="Curved Left Arrow 9"/>
          <p:cNvSpPr/>
          <p:nvPr/>
        </p:nvSpPr>
        <p:spPr>
          <a:xfrm>
            <a:off x="5319889" y="4487333"/>
            <a:ext cx="1072444" cy="163883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p:cNvCxnSpPr/>
          <p:nvPr/>
        </p:nvCxnSpPr>
        <p:spPr>
          <a:xfrm flipH="1">
            <a:off x="3118556" y="5969000"/>
            <a:ext cx="691445" cy="14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3118556" y="4487333"/>
            <a:ext cx="0" cy="14957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118556" y="4487333"/>
            <a:ext cx="352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54082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non-graphical EDA</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latin typeface="Times New Roman" pitchFamily="18" charset="0"/>
                <a:cs typeface="Times New Roman" pitchFamily="18" charset="0"/>
              </a:rPr>
              <a:t>The data that come from making a particular measurement on all of the subjects in a sample, represent observations for a single characteristic such as age, gender, speed at a task, or response to a stimulus.</a:t>
            </a:r>
          </a:p>
          <a:p>
            <a:endParaRPr lang="en-US" sz="12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We should think of these measurements as representing a “sample distribution” of the variable. </a:t>
            </a:r>
          </a:p>
          <a:p>
            <a:endParaRPr lang="en-US" sz="13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usual goal of </a:t>
            </a:r>
            <a:r>
              <a:rPr lang="en-US" sz="2800" dirty="0" err="1" smtClean="0">
                <a:latin typeface="Times New Roman" pitchFamily="18" charset="0"/>
                <a:cs typeface="Times New Roman" pitchFamily="18" charset="0"/>
              </a:rPr>
              <a:t>univariate</a:t>
            </a:r>
            <a:r>
              <a:rPr lang="en-US" sz="2800" dirty="0" smtClean="0">
                <a:latin typeface="Times New Roman" pitchFamily="18" charset="0"/>
                <a:cs typeface="Times New Roman" pitchFamily="18" charset="0"/>
              </a:rPr>
              <a:t> non-graphical EDA is to better appreciate the “sample distribution”. </a:t>
            </a:r>
          </a:p>
          <a:p>
            <a:endParaRPr lang="en-US" sz="14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What we observe in the sample of measurements for a particular variable that we select for our particular experiment is the “sample distribution”.</a:t>
            </a:r>
          </a:p>
          <a:p>
            <a:endParaRPr lang="en-US" sz="13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Outlier detection is also a part of this analysis.</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6813836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Categorical Data</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2400" dirty="0" smtClean="0">
                <a:latin typeface="Times New Roman" pitchFamily="18" charset="0"/>
                <a:cs typeface="Times New Roman" pitchFamily="18" charset="0"/>
              </a:rPr>
              <a:t>The characteristics of interest for a categorical variable are simply the range of values and the frequency (or relative frequency) of occurrence for each value.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simple tabulation of the frequency of each category is the best </a:t>
            </a:r>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non-graphical EDA for categorical data.</a:t>
            </a:r>
          </a:p>
          <a:p>
            <a:pPr>
              <a:buNone/>
            </a:pP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295400" y="3810000"/>
          <a:ext cx="6096000" cy="1752600"/>
        </p:xfrm>
        <a:graphic>
          <a:graphicData uri="http://schemas.openxmlformats.org/drawingml/2006/table">
            <a:tbl>
              <a:tblPr firstRow="1" bandRow="1">
                <a:tableStyleId>{5C22544A-7EE6-4342-B048-85BDC9FD1C3A}</a:tableStyleId>
              </a:tblPr>
              <a:tblGrid>
                <a:gridCol w="1295400"/>
                <a:gridCol w="736600"/>
                <a:gridCol w="1016000"/>
                <a:gridCol w="1016000"/>
                <a:gridCol w="1016000"/>
                <a:gridCol w="1016000"/>
              </a:tblGrid>
              <a:tr h="370840">
                <a:tc>
                  <a:txBody>
                    <a:bodyPr/>
                    <a:lstStyle/>
                    <a:p>
                      <a:r>
                        <a:rPr lang="en-US" dirty="0" smtClean="0"/>
                        <a:t>Statistic/College</a:t>
                      </a:r>
                      <a:endParaRPr lang="en-US" dirty="0"/>
                    </a:p>
                  </a:txBody>
                  <a:tcPr/>
                </a:tc>
                <a:tc>
                  <a:txBody>
                    <a:bodyPr/>
                    <a:lstStyle/>
                    <a:p>
                      <a:r>
                        <a:rPr lang="en-US" dirty="0" smtClean="0"/>
                        <a:t>H&amp;SS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MCS</a:t>
                      </a:r>
                    </a:p>
                    <a:p>
                      <a:endParaRPr lang="en-US" dirty="0"/>
                    </a:p>
                  </a:txBody>
                  <a:tcPr/>
                </a:tc>
                <a:tc>
                  <a:txBody>
                    <a:bodyPr/>
                    <a:lstStyle/>
                    <a:p>
                      <a:r>
                        <a:rPr lang="en-US" dirty="0" smtClean="0"/>
                        <a:t>SCS </a:t>
                      </a:r>
                      <a:endParaRPr lang="en-US" dirty="0"/>
                    </a:p>
                  </a:txBody>
                  <a:tcPr/>
                </a:tc>
                <a:tc>
                  <a:txBody>
                    <a:bodyPr/>
                    <a:lstStyle/>
                    <a:p>
                      <a:r>
                        <a:rPr lang="en-US" dirty="0" smtClean="0"/>
                        <a:t>Other</a:t>
                      </a:r>
                      <a:endParaRPr lang="en-US" dirty="0"/>
                    </a:p>
                  </a:txBody>
                  <a:tcPr/>
                </a:tc>
                <a:tc>
                  <a:txBody>
                    <a:bodyPr/>
                    <a:lstStyle/>
                    <a:p>
                      <a:r>
                        <a:rPr lang="en-US" dirty="0" smtClean="0"/>
                        <a:t>Total</a:t>
                      </a:r>
                      <a:endParaRPr lang="en-US" dirty="0"/>
                    </a:p>
                  </a:txBody>
                  <a:tcPr/>
                </a:tc>
              </a:tr>
              <a:tr h="370840">
                <a:tc>
                  <a:txBody>
                    <a:bodyPr/>
                    <a:lstStyle/>
                    <a:p>
                      <a:r>
                        <a:rPr lang="en-US" dirty="0" smtClean="0"/>
                        <a:t>count</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20</a:t>
                      </a:r>
                      <a:endParaRPr lang="en-US" dirty="0"/>
                    </a:p>
                  </a:txBody>
                  <a:tcPr/>
                </a:tc>
              </a:tr>
              <a:tr h="370840">
                <a:tc>
                  <a:txBody>
                    <a:bodyPr/>
                    <a:lstStyle/>
                    <a:p>
                      <a:r>
                        <a:rPr lang="en-US" dirty="0" smtClean="0"/>
                        <a:t>proportion</a:t>
                      </a:r>
                      <a:endParaRPr lang="en-US" dirty="0"/>
                    </a:p>
                  </a:txBody>
                  <a:tcPr/>
                </a:tc>
                <a:tc>
                  <a:txBody>
                    <a:bodyPr/>
                    <a:lstStyle/>
                    <a:p>
                      <a:r>
                        <a:rPr lang="en-US" dirty="0" smtClean="0"/>
                        <a:t>0.25</a:t>
                      </a:r>
                      <a:endParaRPr lang="en-US" dirty="0"/>
                    </a:p>
                  </a:txBody>
                  <a:tcPr/>
                </a:tc>
                <a:tc>
                  <a:txBody>
                    <a:bodyPr/>
                    <a:lstStyle/>
                    <a:p>
                      <a:r>
                        <a:rPr lang="en-US" dirty="0" smtClean="0"/>
                        <a:t>0.30</a:t>
                      </a:r>
                      <a:endParaRPr lang="en-US" dirty="0"/>
                    </a:p>
                  </a:txBody>
                  <a:tcPr/>
                </a:tc>
                <a:tc>
                  <a:txBody>
                    <a:bodyPr/>
                    <a:lstStyle/>
                    <a:p>
                      <a:r>
                        <a:rPr lang="en-US" dirty="0" smtClean="0"/>
                        <a:t>0.20</a:t>
                      </a:r>
                      <a:endParaRPr lang="en-US" dirty="0"/>
                    </a:p>
                  </a:txBody>
                  <a:tcPr/>
                </a:tc>
                <a:tc>
                  <a:txBody>
                    <a:bodyPr/>
                    <a:lstStyle/>
                    <a:p>
                      <a:r>
                        <a:rPr lang="en-US" dirty="0" smtClean="0"/>
                        <a:t>0.25</a:t>
                      </a:r>
                      <a:endParaRPr lang="en-US" dirty="0"/>
                    </a:p>
                  </a:txBody>
                  <a:tcPr/>
                </a:tc>
                <a:tc>
                  <a:txBody>
                    <a:bodyPr/>
                    <a:lstStyle/>
                    <a:p>
                      <a:r>
                        <a:rPr lang="en-US" dirty="0" smtClean="0"/>
                        <a:t>100</a:t>
                      </a:r>
                      <a:endParaRPr lang="en-US" dirty="0"/>
                    </a:p>
                  </a:txBody>
                  <a:tcPr/>
                </a:tc>
              </a:tr>
              <a:tr h="370840">
                <a:tc>
                  <a:txBody>
                    <a:bodyPr/>
                    <a:lstStyle/>
                    <a:p>
                      <a:r>
                        <a:rPr lang="en-US" dirty="0" smtClean="0"/>
                        <a:t>Percentage</a:t>
                      </a:r>
                      <a:endParaRPr lang="en-US" dirty="0"/>
                    </a:p>
                  </a:txBody>
                  <a:tcPr/>
                </a:tc>
                <a:tc>
                  <a:txBody>
                    <a:bodyPr/>
                    <a:lstStyle/>
                    <a:p>
                      <a:r>
                        <a:rPr lang="en-US" dirty="0" smtClean="0"/>
                        <a:t>25%</a:t>
                      </a:r>
                      <a:endParaRPr lang="en-US" dirty="0"/>
                    </a:p>
                  </a:txBody>
                  <a:tcPr/>
                </a:tc>
                <a:tc>
                  <a:txBody>
                    <a:bodyPr/>
                    <a:lstStyle/>
                    <a:p>
                      <a:r>
                        <a:rPr lang="en-US" dirty="0" smtClean="0"/>
                        <a:t>30%</a:t>
                      </a:r>
                      <a:endParaRPr lang="en-US" dirty="0"/>
                    </a:p>
                  </a:txBody>
                  <a:tcPr/>
                </a:tc>
                <a:tc>
                  <a:txBody>
                    <a:bodyPr/>
                    <a:lstStyle/>
                    <a:p>
                      <a:r>
                        <a:rPr lang="en-US" dirty="0" smtClean="0"/>
                        <a:t>20%</a:t>
                      </a:r>
                      <a:endParaRPr lang="en-US" dirty="0"/>
                    </a:p>
                  </a:txBody>
                  <a:tcPr/>
                </a:tc>
                <a:tc>
                  <a:txBody>
                    <a:bodyPr/>
                    <a:lstStyle/>
                    <a:p>
                      <a:r>
                        <a:rPr lang="en-US" dirty="0" smtClean="0"/>
                        <a:t>25%</a:t>
                      </a:r>
                      <a:endParaRPr lang="en-US" dirty="0"/>
                    </a:p>
                  </a:txBody>
                  <a:tcPr/>
                </a:tc>
                <a:tc>
                  <a:txBody>
                    <a:bodyPr/>
                    <a:lstStyle/>
                    <a:p>
                      <a:r>
                        <a:rPr lang="en-US" dirty="0" smtClean="0"/>
                        <a:t>100%</a:t>
                      </a:r>
                      <a:endParaRPr lang="en-US" dirty="0"/>
                    </a:p>
                  </a:txBody>
                  <a:tcPr/>
                </a:tc>
              </a:tr>
            </a:tbl>
          </a:graphicData>
        </a:graphic>
      </p:graphicFrame>
      <p:sp>
        <p:nvSpPr>
          <p:cNvPr id="5" name="Rectangle 4"/>
          <p:cNvSpPr/>
          <p:nvPr/>
        </p:nvSpPr>
        <p:spPr>
          <a:xfrm>
            <a:off x="0" y="5715000"/>
            <a:ext cx="9144000" cy="830997"/>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Losing data is a common mistake, and EDA is helpful for finding mistakes.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9403575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Characteristics of quantitative data</a:t>
            </a:r>
            <a:endParaRPr lang="en-US" sz="4000" dirty="0"/>
          </a:p>
        </p:txBody>
      </p:sp>
      <p:sp>
        <p:nvSpPr>
          <p:cNvPr id="3" name="Content Placeholder 2"/>
          <p:cNvSpPr>
            <a:spLocks noGrp="1"/>
          </p:cNvSpPr>
          <p:nvPr>
            <p:ph idx="1"/>
          </p:nvPr>
        </p:nvSpPr>
        <p:spPr/>
        <p:txBody>
          <a:bodyPr>
            <a:normAutofit/>
          </a:bodyPr>
          <a:lstStyle/>
          <a:p>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EDA for a quantitative variable is a way to make preliminary assessments about the population distribution of the variable using the data of the observed sample.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characteristics of the population distribution of a quantitative variable are its center, spread, modality (number of peaks in the </a:t>
            </a:r>
            <a:r>
              <a:rPr lang="en-US" sz="2400" dirty="0" err="1" smtClean="0">
                <a:latin typeface="Times New Roman" pitchFamily="18" charset="0"/>
                <a:cs typeface="Times New Roman" pitchFamily="18" charset="0"/>
              </a:rPr>
              <a:t>pdf</a:t>
            </a:r>
            <a:r>
              <a:rPr lang="en-US" sz="2400" dirty="0" smtClean="0">
                <a:latin typeface="Times New Roman" pitchFamily="18" charset="0"/>
                <a:cs typeface="Times New Roman" pitchFamily="18" charset="0"/>
              </a:rPr>
              <a:t>), shape (including “heaviness of the tails”), and outliers.</a:t>
            </a:r>
          </a:p>
          <a:p>
            <a:endParaRPr lang="en-US" sz="13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The characteristics of our randomly observed sample are not inherently interesting, except to the degree that they represent the population that it came from.</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0159823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sz="2400" dirty="0" smtClean="0">
                <a:latin typeface="Times New Roman" pitchFamily="18" charset="0"/>
                <a:cs typeface="Times New Roman" pitchFamily="18" charset="0"/>
              </a:rPr>
              <a:t>What we observe in the sample of measurements for a particular variable that we select for our particular experiment is the “sample distribution".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need to recognize that each time we might repeat the same experiment, our observation is different due to selection of a different random sample, a different treatment randomization, and different random (incompletely controlled) experimental conditions.</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addition we can calculate “sample statistics" from the data, such as sample mean, sample variance, sample standard deviation, sample </a:t>
            </a:r>
            <a:r>
              <a:rPr lang="en-US" sz="2400" dirty="0" err="1" smtClean="0">
                <a:latin typeface="Times New Roman" pitchFamily="18" charset="0"/>
                <a:cs typeface="Times New Roman" pitchFamily="18" charset="0"/>
              </a:rPr>
              <a:t>skewness</a:t>
            </a:r>
            <a:r>
              <a:rPr lang="en-US" sz="2400" dirty="0" smtClean="0">
                <a:latin typeface="Times New Roman" pitchFamily="18" charset="0"/>
                <a:cs typeface="Times New Roman" pitchFamily="18" charset="0"/>
              </a:rPr>
              <a:t> and sample kurtosis.</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These again would vary for each repetition of the experiment, so they don't represent any deep truth, but rather represent some uncertain information about the underlying population distribution and its parameters, which are what we really care about.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4742644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6874"/>
          </a:xfrm>
        </p:spPr>
        <p:txBody>
          <a:bodyPr>
            <a:noAutofit/>
          </a:bodyPr>
          <a:lstStyle/>
          <a:p>
            <a:r>
              <a:rPr lang="en-IN" dirty="0"/>
              <a:t>Multivariate analysis</a:t>
            </a:r>
            <a:br>
              <a:rPr lang="en-IN" dirty="0"/>
            </a:br>
            <a:endParaRPr lang="en-US" dirty="0"/>
          </a:p>
        </p:txBody>
      </p:sp>
      <p:sp>
        <p:nvSpPr>
          <p:cNvPr id="3" name="Content Placeholder 2"/>
          <p:cNvSpPr>
            <a:spLocks noGrp="1"/>
          </p:cNvSpPr>
          <p:nvPr>
            <p:ph idx="1"/>
          </p:nvPr>
        </p:nvSpPr>
        <p:spPr>
          <a:xfrm>
            <a:off x="457200" y="1171512"/>
            <a:ext cx="8229600" cy="4954651"/>
          </a:xfrm>
        </p:spPr>
        <p:txBody>
          <a:bodyPr>
            <a:normAutofit/>
          </a:bodyPr>
          <a:lstStyle/>
          <a:p>
            <a:r>
              <a:rPr lang="en-IN" sz="2400" dirty="0">
                <a:latin typeface="Times"/>
                <a:cs typeface="Times"/>
              </a:rPr>
              <a:t>Multivariate data analysis refers to any statistical technique used to analyze data that arises from more than one variable.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This </a:t>
            </a:r>
            <a:r>
              <a:rPr lang="en-IN" sz="2400" dirty="0">
                <a:latin typeface="Times"/>
                <a:cs typeface="Times"/>
              </a:rPr>
              <a:t>models more realistic applications, where each situation, product, or decision involves more than a single variable.</a:t>
            </a:r>
          </a:p>
          <a:p>
            <a:endParaRPr lang="en-US" sz="800" dirty="0" smtClean="0"/>
          </a:p>
          <a:p>
            <a:r>
              <a:rPr lang="en-IN" sz="2400" dirty="0">
                <a:latin typeface="Times"/>
                <a:cs typeface="Times"/>
              </a:rPr>
              <a:t>A scatter plot is a two-dimensional data visualization that uses dots to represent the values obtained for two different variables – one </a:t>
            </a:r>
            <a:r>
              <a:rPr lang="en-IN" sz="2400" dirty="0" smtClean="0">
                <a:latin typeface="Times"/>
                <a:cs typeface="Times"/>
              </a:rPr>
              <a:t>along </a:t>
            </a:r>
            <a:r>
              <a:rPr lang="en-IN" sz="2400" dirty="0">
                <a:latin typeface="Times"/>
                <a:cs typeface="Times"/>
              </a:rPr>
              <a:t>the x-axis and the other </a:t>
            </a:r>
            <a:r>
              <a:rPr lang="en-IN" sz="2400" dirty="0" smtClean="0">
                <a:latin typeface="Times"/>
                <a:cs typeface="Times"/>
              </a:rPr>
              <a:t>along </a:t>
            </a:r>
            <a:r>
              <a:rPr lang="en-IN" sz="2400" dirty="0">
                <a:latin typeface="Times"/>
                <a:cs typeface="Times"/>
              </a:rPr>
              <a:t>the y-axis.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09476" y="4426217"/>
            <a:ext cx="9144000" cy="2431783"/>
          </a:xfrm>
          <a:prstGeom prst="rect">
            <a:avLst/>
          </a:prstGeom>
        </p:spPr>
      </p:pic>
    </p:spTree>
    <p:extLst>
      <p:ext uri="{BB962C8B-B14F-4D97-AF65-F5344CB8AC3E}">
        <p14:creationId xmlns:p14="http://schemas.microsoft.com/office/powerpoint/2010/main" val="105063440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6488"/>
            <a:ext cx="8229600" cy="5589676"/>
          </a:xfrm>
        </p:spPr>
        <p:txBody>
          <a:bodyPr/>
          <a:lstStyle/>
          <a:p>
            <a:r>
              <a:rPr lang="en-IN" sz="2400" dirty="0">
                <a:latin typeface="Times"/>
                <a:cs typeface="Times"/>
              </a:rPr>
              <a:t>T</a:t>
            </a:r>
            <a:r>
              <a:rPr lang="en-IN" sz="2400" dirty="0" smtClean="0">
                <a:latin typeface="Times"/>
                <a:cs typeface="Times"/>
              </a:rPr>
              <a:t>here </a:t>
            </a:r>
            <a:r>
              <a:rPr lang="en-IN" sz="2400" dirty="0">
                <a:latin typeface="Times"/>
                <a:cs typeface="Times"/>
              </a:rPr>
              <a:t>is a linear relationship between petal length and width.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However</a:t>
            </a:r>
            <a:r>
              <a:rPr lang="en-IN" sz="2400" dirty="0">
                <a:latin typeface="Times"/>
                <a:cs typeface="Times"/>
              </a:rPr>
              <a:t>, with increase in sepal length, the sepal width does not increase proportionally – hence they do not have a linear relationship</a:t>
            </a:r>
            <a:r>
              <a:rPr lang="en-IN" sz="2400" dirty="0" smtClean="0">
                <a:latin typeface="Times"/>
                <a:cs typeface="Times"/>
              </a:rPr>
              <a:t>.</a:t>
            </a:r>
          </a:p>
          <a:p>
            <a:endParaRPr lang="en-IN" sz="1200" dirty="0">
              <a:latin typeface="Times"/>
              <a:cs typeface="Times"/>
            </a:endParaRPr>
          </a:p>
          <a:p>
            <a:r>
              <a:rPr lang="en-IN" sz="2400" dirty="0">
                <a:latin typeface="Times"/>
                <a:cs typeface="Times"/>
              </a:rPr>
              <a:t>A </a:t>
            </a:r>
            <a:r>
              <a:rPr lang="en-IN" sz="2400" b="1" dirty="0">
                <a:latin typeface="Times"/>
                <a:cs typeface="Times"/>
              </a:rPr>
              <a:t>bar chart </a:t>
            </a:r>
            <a:r>
              <a:rPr lang="en-IN" sz="2400" dirty="0">
                <a:latin typeface="Times"/>
                <a:cs typeface="Times"/>
              </a:rPr>
              <a:t>represents categorical data, with rectangular bars having lengths proportional to the values that they represent</a:t>
            </a:r>
            <a:r>
              <a:rPr lang="en-IN" sz="2400" dirty="0"/>
              <a:t>.</a:t>
            </a:r>
          </a:p>
          <a:p>
            <a:endParaRPr lang="en-IN" sz="2400" dirty="0">
              <a:latin typeface="Times"/>
              <a:cs typeface="Times"/>
            </a:endParaRPr>
          </a:p>
          <a:p>
            <a:endParaRPr lang="en-US" dirty="0"/>
          </a:p>
        </p:txBody>
      </p:sp>
      <p:pic>
        <p:nvPicPr>
          <p:cNvPr id="4" name="Picture 3"/>
          <p:cNvPicPr>
            <a:picLocks noChangeAspect="1"/>
          </p:cNvPicPr>
          <p:nvPr/>
        </p:nvPicPr>
        <p:blipFill>
          <a:blip r:embed="rId2"/>
          <a:stretch>
            <a:fillRect/>
          </a:stretch>
        </p:blipFill>
        <p:spPr>
          <a:xfrm>
            <a:off x="87581" y="3530651"/>
            <a:ext cx="9144000" cy="2317562"/>
          </a:xfrm>
          <a:prstGeom prst="rect">
            <a:avLst/>
          </a:prstGeom>
        </p:spPr>
      </p:pic>
    </p:spTree>
    <p:extLst>
      <p:ext uri="{BB962C8B-B14F-4D97-AF65-F5344CB8AC3E}">
        <p14:creationId xmlns:p14="http://schemas.microsoft.com/office/powerpoint/2010/main" val="90813293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a:latin typeface="Times"/>
                <a:cs typeface="Times"/>
              </a:rPr>
              <a:t>Scatter plots are used to observe relationships between </a:t>
            </a:r>
            <a:r>
              <a:rPr lang="en-IN" sz="3200" dirty="0" smtClean="0">
                <a:latin typeface="Times"/>
                <a:cs typeface="Times"/>
              </a:rPr>
              <a:t>the variables</a:t>
            </a:r>
            <a:r>
              <a:rPr lang="en-IN" sz="3200" dirty="0">
                <a:latin typeface="Times"/>
                <a:cs typeface="Times"/>
              </a:rPr>
              <a:t>.</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t="12681" b="12681"/>
          <a:stretch>
            <a:fillRect/>
          </a:stretch>
        </p:blipFill>
        <p:spPr bwMode="auto">
          <a:prstGeom prst="rect">
            <a:avLst/>
          </a:prstGeom>
          <a:noFill/>
          <a:ln>
            <a:noFill/>
          </a:ln>
        </p:spPr>
      </p:pic>
    </p:spTree>
    <p:extLst>
      <p:ext uri="{BB962C8B-B14F-4D97-AF65-F5344CB8AC3E}">
        <p14:creationId xmlns:p14="http://schemas.microsoft.com/office/powerpoint/2010/main" val="79071130"/>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normAutofit fontScale="92500" lnSpcReduction="10000"/>
          </a:bodyPr>
          <a:lstStyle/>
          <a:p>
            <a:r>
              <a:rPr lang="en-IN" sz="2400" dirty="0">
                <a:latin typeface="Times"/>
                <a:cs typeface="Times"/>
              </a:rPr>
              <a:t>The exploratory data analysis we performed provides us with a good understanding of what the data contains. </a:t>
            </a:r>
            <a:endParaRPr lang="en-IN" sz="2400" dirty="0" smtClean="0">
              <a:latin typeface="Times"/>
              <a:cs typeface="Times"/>
            </a:endParaRPr>
          </a:p>
          <a:p>
            <a:endParaRPr lang="en-IN" sz="1200" dirty="0">
              <a:latin typeface="Times"/>
              <a:cs typeface="Times"/>
            </a:endParaRPr>
          </a:p>
          <a:p>
            <a:r>
              <a:rPr lang="en-IN" sz="2600" dirty="0" smtClean="0">
                <a:latin typeface="Times"/>
                <a:cs typeface="Times"/>
              </a:rPr>
              <a:t>Once </a:t>
            </a:r>
            <a:r>
              <a:rPr lang="en-IN" sz="2600" dirty="0">
                <a:latin typeface="Times"/>
                <a:cs typeface="Times"/>
              </a:rPr>
              <a:t>this stage is complete, we can perform more complex modeling tasks such as clustering and classification</a:t>
            </a:r>
            <a:r>
              <a:rPr lang="en-IN" sz="2600" dirty="0" smtClean="0">
                <a:latin typeface="Times"/>
                <a:cs typeface="Times"/>
              </a:rPr>
              <a:t>.</a:t>
            </a:r>
          </a:p>
          <a:p>
            <a:endParaRPr lang="en-IN" sz="1200" dirty="0">
              <a:latin typeface="Times"/>
              <a:cs typeface="Times"/>
            </a:endParaRPr>
          </a:p>
          <a:p>
            <a:r>
              <a:rPr lang="en-IN" sz="2400" dirty="0">
                <a:latin typeface="Times"/>
                <a:cs typeface="Times"/>
              </a:rPr>
              <a:t>EDA is valuable to the data scientist to make certain that the results they produce are valid, correctly interpreted, and applicable to the desired business contexts.</a:t>
            </a:r>
          </a:p>
          <a:p>
            <a:endParaRPr lang="en-US" sz="1300" dirty="0" smtClean="0"/>
          </a:p>
          <a:p>
            <a:r>
              <a:rPr lang="en-IN" sz="2600" dirty="0">
                <a:latin typeface="Times"/>
                <a:cs typeface="Times"/>
              </a:rPr>
              <a:t>EDA is a crucial step to take before diving into machine learning or statistical modeling because it provides the context needed to develop an appropriate model for the problem at hand and to correctly interpret its results.</a:t>
            </a:r>
            <a:r>
              <a:rPr lang="en-IN" sz="2800" dirty="0">
                <a:latin typeface="Times"/>
                <a:cs typeface="Times"/>
              </a:rPr>
              <a:t> </a:t>
            </a:r>
          </a:p>
          <a:p>
            <a:endParaRPr lang="en-US" dirty="0"/>
          </a:p>
        </p:txBody>
      </p:sp>
    </p:spTree>
    <p:extLst>
      <p:ext uri="{BB962C8B-B14F-4D97-AF65-F5344CB8AC3E}">
        <p14:creationId xmlns:p14="http://schemas.microsoft.com/office/powerpoint/2010/main" val="14078860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Estimates and Parameters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a:cs typeface="Times"/>
              </a:rPr>
              <a:t>Population-The universe to which we want to generalize.</a:t>
            </a:r>
          </a:p>
          <a:p>
            <a:endParaRPr lang="en-US" sz="1200" dirty="0" smtClean="0">
              <a:latin typeface="Times"/>
              <a:cs typeface="Times"/>
            </a:endParaRPr>
          </a:p>
          <a:p>
            <a:r>
              <a:rPr lang="en-US" sz="2400" dirty="0" smtClean="0">
                <a:latin typeface="Times"/>
                <a:cs typeface="Times"/>
              </a:rPr>
              <a:t>In the population we have parameters- the true unknown values we want to estimate.</a:t>
            </a:r>
          </a:p>
          <a:p>
            <a:endParaRPr lang="en-US" sz="1200" dirty="0" smtClean="0">
              <a:latin typeface="Times"/>
              <a:cs typeface="Times"/>
            </a:endParaRPr>
          </a:p>
          <a:p>
            <a:r>
              <a:rPr lang="en-US" sz="2400" dirty="0" smtClean="0">
                <a:latin typeface="Times"/>
                <a:cs typeface="Times"/>
              </a:rPr>
              <a:t>Sample- The study that we perform.</a:t>
            </a:r>
          </a:p>
          <a:p>
            <a:endParaRPr lang="en-US" sz="1200" dirty="0" smtClean="0">
              <a:latin typeface="Times"/>
              <a:cs typeface="Times"/>
            </a:endParaRPr>
          </a:p>
          <a:p>
            <a:r>
              <a:rPr lang="en-US" sz="2400" dirty="0" smtClean="0">
                <a:latin typeface="Times"/>
                <a:cs typeface="Times"/>
              </a:rPr>
              <a:t>From the sample we obtain estimates of these parameters, </a:t>
            </a:r>
            <a:r>
              <a:rPr lang="en-US" sz="2400" dirty="0" err="1" smtClean="0">
                <a:latin typeface="Times"/>
                <a:cs typeface="Times"/>
              </a:rPr>
              <a:t>ie</a:t>
            </a:r>
            <a:r>
              <a:rPr lang="en-US" sz="2400" dirty="0" smtClean="0">
                <a:latin typeface="Times"/>
                <a:cs typeface="Times"/>
              </a:rPr>
              <a:t>. Our best guess of the population parameters.</a:t>
            </a:r>
          </a:p>
          <a:p>
            <a:pPr marL="0" indent="0">
              <a:buNone/>
            </a:pPr>
            <a:endParaRPr lang="en-US" sz="1200" dirty="0" smtClean="0">
              <a:latin typeface="Times"/>
              <a:cs typeface="Times"/>
            </a:endParaRPr>
          </a:p>
          <a:p>
            <a:endParaRPr lang="en-US" sz="2400" dirty="0" smtClean="0">
              <a:latin typeface="Times"/>
              <a:cs typeface="Times"/>
            </a:endParaRPr>
          </a:p>
          <a:p>
            <a:endParaRPr lang="en-US" sz="2400" dirty="0">
              <a:latin typeface="Times"/>
              <a:cs typeface="Times"/>
            </a:endParaRPr>
          </a:p>
        </p:txBody>
      </p:sp>
    </p:spTree>
    <p:extLst>
      <p:ext uri="{BB962C8B-B14F-4D97-AF65-F5344CB8AC3E}">
        <p14:creationId xmlns:p14="http://schemas.microsoft.com/office/powerpoint/2010/main" val="2253238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Estimates </a:t>
            </a:r>
            <a:r>
              <a:rPr lang="en-US" dirty="0"/>
              <a:t>and Parameters</a:t>
            </a:r>
          </a:p>
        </p:txBody>
      </p:sp>
      <p:sp>
        <p:nvSpPr>
          <p:cNvPr id="3" name="Content Placeholder 2"/>
          <p:cNvSpPr>
            <a:spLocks noGrp="1"/>
          </p:cNvSpPr>
          <p:nvPr>
            <p:ph idx="1"/>
          </p:nvPr>
        </p:nvSpPr>
        <p:spPr/>
        <p:txBody>
          <a:bodyPr/>
          <a:lstStyle/>
          <a:p>
            <a:r>
              <a:rPr lang="en-IN" sz="2400" dirty="0">
                <a:latin typeface="Times"/>
                <a:cs typeface="Times"/>
              </a:rPr>
              <a:t>An </a:t>
            </a:r>
            <a:r>
              <a:rPr lang="en-IN" sz="2400" b="1" dirty="0">
                <a:latin typeface="Times"/>
                <a:cs typeface="Times"/>
              </a:rPr>
              <a:t>estimate</a:t>
            </a:r>
            <a:r>
              <a:rPr lang="en-IN" sz="2400" dirty="0">
                <a:latin typeface="Times"/>
                <a:cs typeface="Times"/>
              </a:rPr>
              <a:t> of a </a:t>
            </a:r>
            <a:r>
              <a:rPr lang="en-IN" sz="2400" b="1" dirty="0">
                <a:latin typeface="Times"/>
                <a:cs typeface="Times"/>
              </a:rPr>
              <a:t>population parameter</a:t>
            </a:r>
            <a:r>
              <a:rPr lang="en-IN" sz="2400" dirty="0">
                <a:latin typeface="Times"/>
                <a:cs typeface="Times"/>
              </a:rPr>
              <a:t> may be expressed </a:t>
            </a:r>
            <a:r>
              <a:rPr lang="en-IN" sz="2400" dirty="0" smtClean="0">
                <a:latin typeface="Times"/>
                <a:cs typeface="Times"/>
              </a:rPr>
              <a:t>as:</a:t>
            </a:r>
            <a:r>
              <a:rPr lang="en-IN" sz="2400" dirty="0">
                <a:latin typeface="Times"/>
                <a:cs typeface="Times"/>
              </a:rPr>
              <a:t> </a:t>
            </a:r>
            <a:r>
              <a:rPr lang="en-IN" sz="2400" b="1" dirty="0">
                <a:latin typeface="Times"/>
                <a:cs typeface="Times"/>
              </a:rPr>
              <a:t>Point estimate</a:t>
            </a:r>
            <a:r>
              <a:rPr lang="en-IN" sz="2400" dirty="0">
                <a:latin typeface="Times"/>
                <a:cs typeface="Times"/>
              </a:rPr>
              <a:t>.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A</a:t>
            </a:r>
            <a:r>
              <a:rPr lang="en-IN" sz="2400" dirty="0">
                <a:latin typeface="Times"/>
                <a:cs typeface="Times"/>
              </a:rPr>
              <a:t> </a:t>
            </a:r>
            <a:r>
              <a:rPr lang="en-IN" sz="2400" b="1" dirty="0">
                <a:latin typeface="Times"/>
                <a:cs typeface="Times"/>
              </a:rPr>
              <a:t>point estimate</a:t>
            </a:r>
            <a:r>
              <a:rPr lang="en-IN" sz="2400" dirty="0">
                <a:latin typeface="Times"/>
                <a:cs typeface="Times"/>
              </a:rPr>
              <a:t> of a </a:t>
            </a:r>
            <a:r>
              <a:rPr lang="en-IN" sz="2400" b="1" dirty="0">
                <a:latin typeface="Times"/>
                <a:cs typeface="Times"/>
              </a:rPr>
              <a:t>population parameter</a:t>
            </a:r>
            <a:r>
              <a:rPr lang="en-IN" sz="2400" dirty="0">
                <a:latin typeface="Times"/>
                <a:cs typeface="Times"/>
              </a:rPr>
              <a:t> is a single value of a statistic. </a:t>
            </a:r>
            <a:endParaRPr lang="en-IN" sz="2400" dirty="0" smtClean="0">
              <a:latin typeface="Times"/>
              <a:cs typeface="Times"/>
            </a:endParaRPr>
          </a:p>
          <a:p>
            <a:endParaRPr lang="en-IN" sz="1200" dirty="0">
              <a:latin typeface="Times"/>
              <a:cs typeface="Times"/>
            </a:endParaRPr>
          </a:p>
          <a:p>
            <a:r>
              <a:rPr lang="en-IN" sz="2400" dirty="0" smtClean="0">
                <a:latin typeface="Times"/>
                <a:cs typeface="Times"/>
              </a:rPr>
              <a:t>For </a:t>
            </a:r>
            <a:r>
              <a:rPr lang="en-IN" sz="2400" dirty="0">
                <a:latin typeface="Times"/>
                <a:cs typeface="Times"/>
              </a:rPr>
              <a:t>example, the sample mean x is a </a:t>
            </a:r>
            <a:r>
              <a:rPr lang="en-IN" sz="2400" b="1" dirty="0">
                <a:latin typeface="Times"/>
                <a:cs typeface="Times"/>
              </a:rPr>
              <a:t>point estimate</a:t>
            </a:r>
            <a:r>
              <a:rPr lang="en-IN" sz="2400" dirty="0">
                <a:latin typeface="Times"/>
                <a:cs typeface="Times"/>
              </a:rPr>
              <a:t> of the </a:t>
            </a:r>
            <a:r>
              <a:rPr lang="en-IN" sz="2400" b="1" dirty="0">
                <a:latin typeface="Times"/>
                <a:cs typeface="Times"/>
              </a:rPr>
              <a:t>population</a:t>
            </a:r>
            <a:r>
              <a:rPr lang="en-IN" sz="2400" dirty="0">
                <a:latin typeface="Times"/>
                <a:cs typeface="Times"/>
              </a:rPr>
              <a:t> mean μ</a:t>
            </a:r>
            <a:r>
              <a:rPr lang="en-IN" sz="2400" dirty="0" smtClean="0">
                <a:latin typeface="Times"/>
                <a:cs typeface="Times"/>
              </a:rPr>
              <a:t>.</a:t>
            </a:r>
          </a:p>
          <a:p>
            <a:endParaRPr lang="en-IN" sz="1200" dirty="0">
              <a:latin typeface="Times"/>
              <a:cs typeface="Times"/>
            </a:endParaRPr>
          </a:p>
          <a:p>
            <a:r>
              <a:rPr lang="en-IN" sz="2400" dirty="0">
                <a:latin typeface="Times"/>
                <a:cs typeface="Times"/>
              </a:rPr>
              <a:t>Point estimators are functions that are used to find an approximate value of a population parameter from random samples of the population. </a:t>
            </a:r>
          </a:p>
          <a:p>
            <a:endParaRPr lang="en-IN" sz="2400" dirty="0">
              <a:latin typeface="Times"/>
              <a:cs typeface="Times"/>
            </a:endParaRPr>
          </a:p>
          <a:p>
            <a:endParaRPr lang="en-US" dirty="0"/>
          </a:p>
        </p:txBody>
      </p:sp>
    </p:spTree>
    <p:extLst>
      <p:ext uri="{BB962C8B-B14F-4D97-AF65-F5344CB8AC3E}">
        <p14:creationId xmlns:p14="http://schemas.microsoft.com/office/powerpoint/2010/main" val="5988056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1640</TotalTime>
  <Words>3329</Words>
  <Application>Microsoft Macintosh PowerPoint</Application>
  <PresentationFormat>On-screen Show (4:3)</PresentationFormat>
  <Paragraphs>527</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Exploratory Data Analysis</vt:lpstr>
      <vt:lpstr>Introduction</vt:lpstr>
      <vt:lpstr>Introduction</vt:lpstr>
      <vt:lpstr>Introduction</vt:lpstr>
      <vt:lpstr>PowerPoint Presentation</vt:lpstr>
      <vt:lpstr>Statistical Inference</vt:lpstr>
      <vt:lpstr>Statistical inference</vt:lpstr>
      <vt:lpstr>Estimates and Parameters</vt:lpstr>
      <vt:lpstr>Point Estimates and Parameters</vt:lpstr>
      <vt:lpstr>Z-score </vt:lpstr>
      <vt:lpstr>Z-score </vt:lpstr>
      <vt:lpstr>PowerPoint Presentation</vt:lpstr>
      <vt:lpstr>Confidence interval </vt:lpstr>
      <vt:lpstr>Characteristics</vt:lpstr>
      <vt:lpstr>Purpose</vt:lpstr>
      <vt:lpstr>Hypothesis</vt:lpstr>
      <vt:lpstr>Hypothesis testing </vt:lpstr>
      <vt:lpstr>Null Hypothesis</vt:lpstr>
      <vt:lpstr> The p-value </vt:lpstr>
      <vt:lpstr>The p-value </vt:lpstr>
      <vt:lpstr>The p-values </vt:lpstr>
      <vt:lpstr>The p-values </vt:lpstr>
      <vt:lpstr>The p value</vt:lpstr>
      <vt:lpstr>Example 1 </vt:lpstr>
      <vt:lpstr>PowerPoint Presentation</vt:lpstr>
      <vt:lpstr>PowerPoint Presentation</vt:lpstr>
      <vt:lpstr>PowerPoint Presentation</vt:lpstr>
      <vt:lpstr>PowerPoint Presentation</vt:lpstr>
      <vt:lpstr>PowerPoint Presentation</vt:lpstr>
      <vt:lpstr>Statistical significance</vt:lpstr>
      <vt:lpstr>Statistical significance</vt:lpstr>
      <vt:lpstr>Statistical significance </vt:lpstr>
      <vt:lpstr>Hypothesis testing chi-square </vt:lpstr>
      <vt:lpstr>The Chi Square test</vt:lpstr>
      <vt:lpstr>The Chi-square test </vt:lpstr>
      <vt:lpstr>Summary-statistical inference</vt:lpstr>
      <vt:lpstr>Focus and Techniques of Data Analysis</vt:lpstr>
      <vt:lpstr>EDA Techniques  </vt:lpstr>
      <vt:lpstr>Autocorrelation plots </vt:lpstr>
      <vt:lpstr>This sample autocorrelation plot of the FLICKER.DAT data set shows that the time series is not random, but rather has a high degree of autocorrelation between adjacent and near-adjacent observations. </vt:lpstr>
      <vt:lpstr>Autocorrelation</vt:lpstr>
      <vt:lpstr>Data Types</vt:lpstr>
      <vt:lpstr>Probability Distributions in Data Science </vt:lpstr>
      <vt:lpstr>Different probability distributions   </vt:lpstr>
      <vt:lpstr>Bernoulli Distribution </vt:lpstr>
      <vt:lpstr>Bernoulli distribution of a biased coin </vt:lpstr>
      <vt:lpstr>Uniform Distribution </vt:lpstr>
      <vt:lpstr>PowerPoint Presentation</vt:lpstr>
      <vt:lpstr>Binomial Distribution </vt:lpstr>
      <vt:lpstr>Binomial Distribution varying event occurrence probability </vt:lpstr>
      <vt:lpstr>Binomial Distribution </vt:lpstr>
      <vt:lpstr>Normal Distribution </vt:lpstr>
      <vt:lpstr>PowerPoint Presentation</vt:lpstr>
      <vt:lpstr>Normal distribution </vt:lpstr>
      <vt:lpstr>Poisson Distributions </vt:lpstr>
      <vt:lpstr>where λ represents the expected number of events which can take place in a period. </vt:lpstr>
      <vt:lpstr>PowerPoint Presentation</vt:lpstr>
      <vt:lpstr>Poisson Processes</vt:lpstr>
      <vt:lpstr>Exponential Distribution </vt:lpstr>
      <vt:lpstr>Exponential distributions </vt:lpstr>
      <vt:lpstr>PowerPoint Presentation</vt:lpstr>
      <vt:lpstr>Deterministic and Stochastic processes </vt:lpstr>
      <vt:lpstr>Stochastic processes</vt:lpstr>
      <vt:lpstr>Exploratory Data Analysis</vt:lpstr>
      <vt:lpstr>Exploratory Data Analysis</vt:lpstr>
      <vt:lpstr>The Box Plots </vt:lpstr>
      <vt:lpstr>The Box Plots</vt:lpstr>
      <vt:lpstr>Histogram</vt:lpstr>
      <vt:lpstr>Histogram</vt:lpstr>
      <vt:lpstr>Univariate non-graphical EDA</vt:lpstr>
      <vt:lpstr>Categorical Data</vt:lpstr>
      <vt:lpstr>Characteristics of quantitative data</vt:lpstr>
      <vt:lpstr>PowerPoint Presentation</vt:lpstr>
      <vt:lpstr>Multivariate analysis </vt:lpstr>
      <vt:lpstr>PowerPoint Presentation</vt:lpstr>
      <vt:lpstr>Scatter plots are used to observe relationships between the variables.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the Data Science Process </dc:title>
  <dc:creator>CST</dc:creator>
  <cp:lastModifiedBy>CST</cp:lastModifiedBy>
  <cp:revision>87</cp:revision>
  <dcterms:created xsi:type="dcterms:W3CDTF">2021-02-10T14:44:57Z</dcterms:created>
  <dcterms:modified xsi:type="dcterms:W3CDTF">2021-02-23T17:24:52Z</dcterms:modified>
</cp:coreProperties>
</file>