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83" r:id="rId3"/>
    <p:sldId id="285" r:id="rId4"/>
    <p:sldId id="271" r:id="rId5"/>
    <p:sldId id="263" r:id="rId6"/>
    <p:sldId id="287" r:id="rId7"/>
    <p:sldId id="258" r:id="rId8"/>
    <p:sldId id="260" r:id="rId9"/>
    <p:sldId id="264" r:id="rId10"/>
    <p:sldId id="272" r:id="rId11"/>
    <p:sldId id="273" r:id="rId12"/>
    <p:sldId id="274" r:id="rId13"/>
    <p:sldId id="275" r:id="rId14"/>
    <p:sldId id="276" r:id="rId15"/>
    <p:sldId id="266" r:id="rId16"/>
    <p:sldId id="277" r:id="rId17"/>
    <p:sldId id="290" r:id="rId18"/>
    <p:sldId id="278" r:id="rId19"/>
    <p:sldId id="289" r:id="rId20"/>
    <p:sldId id="279" r:id="rId21"/>
    <p:sldId id="280" r:id="rId22"/>
    <p:sldId id="281" r:id="rId23"/>
    <p:sldId id="268" r:id="rId24"/>
    <p:sldId id="270" r:id="rId25"/>
    <p:sldId id="301" r:id="rId26"/>
    <p:sldId id="303" r:id="rId27"/>
    <p:sldId id="292" r:id="rId28"/>
    <p:sldId id="308" r:id="rId29"/>
    <p:sldId id="294" r:id="rId30"/>
    <p:sldId id="296" r:id="rId31"/>
    <p:sldId id="310" r:id="rId32"/>
    <p:sldId id="297" r:id="rId33"/>
    <p:sldId id="312" r:id="rId34"/>
    <p:sldId id="314" r:id="rId35"/>
    <p:sldId id="316" r:id="rId36"/>
    <p:sldId id="318" r:id="rId37"/>
    <p:sldId id="320" r:id="rId38"/>
    <p:sldId id="322" r:id="rId39"/>
    <p:sldId id="299" r:id="rId40"/>
    <p:sldId id="324" r:id="rId41"/>
    <p:sldId id="326" r:id="rId42"/>
    <p:sldId id="328" r:id="rId43"/>
    <p:sldId id="330" r:id="rId44"/>
    <p:sldId id="305" r:id="rId45"/>
    <p:sldId id="307"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229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1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5D1FA6-DE92-EF4A-94F7-93B1A1736EA2}" type="datetimeFigureOut">
              <a:rPr lang="en-US" smtClean="0"/>
              <a:pPr/>
              <a:t>02/03/21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FACABC-9FE1-FE4E-B9A0-153BE337A8D9}" type="slidenum">
              <a:rPr lang="en-US" smtClean="0"/>
              <a:pPr/>
              <a:t>‹#›</a:t>
            </a:fld>
            <a:endParaRPr lang="en-US"/>
          </a:p>
        </p:txBody>
      </p:sp>
    </p:spTree>
    <p:extLst>
      <p:ext uri="{BB962C8B-B14F-4D97-AF65-F5344CB8AC3E}">
        <p14:creationId xmlns:p14="http://schemas.microsoft.com/office/powerpoint/2010/main" val="22290520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5041B-6584-8B48-8259-7EC36801FAEA}" type="datetimeFigureOut">
              <a:rPr lang="en-US" smtClean="0"/>
              <a:pPr/>
              <a:t>02/03/21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86590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5041B-6584-8B48-8259-7EC36801FAEA}" type="datetimeFigureOut">
              <a:rPr lang="en-US" smtClean="0"/>
              <a:pPr/>
              <a:t>02/03/21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1377606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5041B-6584-8B48-8259-7EC36801FAEA}" type="datetimeFigureOut">
              <a:rPr lang="en-US" smtClean="0"/>
              <a:pPr/>
              <a:t>02/03/21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29492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5041B-6584-8B48-8259-7EC36801FAEA}" type="datetimeFigureOut">
              <a:rPr lang="en-US" smtClean="0"/>
              <a:pPr/>
              <a:t>02/03/21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116202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5041B-6584-8B48-8259-7EC36801FAEA}" type="datetimeFigureOut">
              <a:rPr lang="en-US" smtClean="0"/>
              <a:pPr/>
              <a:t>02/03/21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257766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5041B-6584-8B48-8259-7EC36801FAEA}" type="datetimeFigureOut">
              <a:rPr lang="en-US" smtClean="0"/>
              <a:pPr/>
              <a:t>02/03/21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36773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5041B-6584-8B48-8259-7EC36801FAEA}" type="datetimeFigureOut">
              <a:rPr lang="en-US" smtClean="0"/>
              <a:pPr/>
              <a:t>02/03/21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253256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5041B-6584-8B48-8259-7EC36801FAEA}" type="datetimeFigureOut">
              <a:rPr lang="en-US" smtClean="0"/>
              <a:pPr/>
              <a:t>02/03/21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266890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5041B-6584-8B48-8259-7EC36801FAEA}" type="datetimeFigureOut">
              <a:rPr lang="en-US" smtClean="0"/>
              <a:pPr/>
              <a:t>02/03/21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286950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5041B-6584-8B48-8259-7EC36801FAEA}" type="datetimeFigureOut">
              <a:rPr lang="en-US" smtClean="0"/>
              <a:pPr/>
              <a:t>02/03/21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139435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5041B-6584-8B48-8259-7EC36801FAEA}" type="datetimeFigureOut">
              <a:rPr lang="en-US" smtClean="0"/>
              <a:pPr/>
              <a:t>02/03/21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8213B-A367-004E-A538-BCDE051B4947}" type="slidenum">
              <a:rPr lang="en-US" smtClean="0"/>
              <a:pPr/>
              <a:t>‹#›</a:t>
            </a:fld>
            <a:endParaRPr lang="en-US"/>
          </a:p>
        </p:txBody>
      </p:sp>
    </p:spTree>
    <p:extLst>
      <p:ext uri="{BB962C8B-B14F-4D97-AF65-F5344CB8AC3E}">
        <p14:creationId xmlns:p14="http://schemas.microsoft.com/office/powerpoint/2010/main" val="858337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5041B-6584-8B48-8259-7EC36801FAEA}" type="datetimeFigureOut">
              <a:rPr lang="en-US" smtClean="0"/>
              <a:pPr/>
              <a:t>02/03/21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8213B-A367-004E-A538-BCDE051B4947}" type="slidenum">
              <a:rPr lang="en-US" smtClean="0"/>
              <a:pPr/>
              <a:t>‹#›</a:t>
            </a:fld>
            <a:endParaRPr lang="en-US"/>
          </a:p>
        </p:txBody>
      </p:sp>
    </p:spTree>
    <p:extLst>
      <p:ext uri="{BB962C8B-B14F-4D97-AF65-F5344CB8AC3E}">
        <p14:creationId xmlns:p14="http://schemas.microsoft.com/office/powerpoint/2010/main" val="2627141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at.yale.edu/Courses/1997-98/101/scatter.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29887"/>
            <a:ext cx="7772400" cy="1470025"/>
          </a:xfrm>
        </p:spPr>
        <p:txBody>
          <a:bodyPr/>
          <a:lstStyle/>
          <a:p>
            <a:r>
              <a:rPr lang="en-US" dirty="0" smtClean="0"/>
              <a:t>Regression Analysis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Jaya </a:t>
            </a:r>
            <a:r>
              <a:rPr lang="en-US" dirty="0" err="1" smtClean="0">
                <a:solidFill>
                  <a:schemeClr val="tx1"/>
                </a:solidFill>
              </a:rPr>
              <a:t>Sil</a:t>
            </a:r>
            <a:endParaRPr lang="en-US" dirty="0">
              <a:solidFill>
                <a:schemeClr val="tx1"/>
              </a:solidFill>
            </a:endParaRPr>
          </a:p>
        </p:txBody>
      </p:sp>
    </p:spTree>
    <p:extLst>
      <p:ext uri="{BB962C8B-B14F-4D97-AF65-F5344CB8AC3E}">
        <p14:creationId xmlns:p14="http://schemas.microsoft.com/office/powerpoint/2010/main" val="149020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fit line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259172" y="1256704"/>
            <a:ext cx="2085714" cy="1361905"/>
          </a:xfrm>
          <a:prstGeom prst="rect">
            <a:avLst/>
          </a:prstGeom>
          <a:noFill/>
          <a:ln w="9525">
            <a:noFill/>
            <a:miter lim="800000"/>
            <a:headEnd/>
            <a:tailEnd/>
          </a:ln>
          <a:effectLst/>
        </p:spPr>
      </p:pic>
      <p:sp>
        <p:nvSpPr>
          <p:cNvPr id="5" name="Rectangle 4"/>
          <p:cNvSpPr/>
          <p:nvPr/>
        </p:nvSpPr>
        <p:spPr>
          <a:xfrm>
            <a:off x="457200" y="2830286"/>
            <a:ext cx="8447314" cy="2862322"/>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100% perfect value of c and m is not possible.</a:t>
            </a:r>
          </a:p>
          <a:p>
            <a:endParaRPr lang="en-US" sz="12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But what we can do it to find the best fit line.</a:t>
            </a:r>
          </a:p>
          <a:p>
            <a:endParaRPr lang="en-US" sz="12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We need a mechanism to move this line iteratively and slowly towards the place where it best fits the sample data.</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Figure out a line whose distances from each dot in the graph is optimal/minimal. This would mean ‘best fit line.</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Best fit line</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To find if it is best fit line or not</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it is not best fit line then move it towards the best fit line. It means we will have to change the value of c and m.</a:t>
            </a:r>
          </a:p>
          <a:p>
            <a:endParaRPr lang="en-US" sz="1200" dirty="0" smtClean="0">
              <a:latin typeface="Times New Roman" pitchFamily="18" charset="0"/>
              <a:cs typeface="Times New Roman" pitchFamily="18" charset="0"/>
            </a:endParaRPr>
          </a:p>
          <a:p>
            <a:r>
              <a:rPr lang="en-IN" sz="2400" dirty="0">
                <a:latin typeface="Times"/>
                <a:cs typeface="Times"/>
              </a:rPr>
              <a:t>Our challenge today is to determine the value of </a:t>
            </a:r>
            <a:r>
              <a:rPr lang="en-IN" sz="2400" b="1" dirty="0">
                <a:latin typeface="Times"/>
                <a:cs typeface="Times"/>
              </a:rPr>
              <a:t>m</a:t>
            </a:r>
            <a:r>
              <a:rPr lang="en-IN" sz="2400" dirty="0">
                <a:latin typeface="Times"/>
                <a:cs typeface="Times"/>
              </a:rPr>
              <a:t> and </a:t>
            </a:r>
            <a:r>
              <a:rPr lang="en-IN" sz="2400" b="1" dirty="0">
                <a:latin typeface="Times"/>
                <a:cs typeface="Times"/>
              </a:rPr>
              <a:t>c</a:t>
            </a:r>
            <a:r>
              <a:rPr lang="en-IN" sz="2400" dirty="0">
                <a:latin typeface="Times"/>
                <a:cs typeface="Times"/>
              </a:rPr>
              <a:t>, such that the line corresponding to those values is the best fitting line or gives the minimum error.</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will use combination of gradient descent with least square method to achieve these objectives. These are explained below.</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6" name="Straight Connector 5"/>
          <p:cNvCxnSpPr/>
          <p:nvPr/>
        </p:nvCxnSpPr>
        <p:spPr>
          <a:xfrm>
            <a:off x="1025724" y="6126163"/>
            <a:ext cx="732659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p:txBody>
      </p:sp>
      <p:pic>
        <p:nvPicPr>
          <p:cNvPr id="8" name="Picture 7"/>
          <p:cNvPicPr>
            <a:picLocks noChangeAspect="1"/>
          </p:cNvPicPr>
          <p:nvPr/>
        </p:nvPicPr>
        <p:blipFill>
          <a:blip r:embed="rId2"/>
          <a:stretch>
            <a:fillRect/>
          </a:stretch>
        </p:blipFill>
        <p:spPr>
          <a:xfrm>
            <a:off x="0" y="25400"/>
            <a:ext cx="9144000" cy="6789628"/>
          </a:xfrm>
          <a:prstGeom prst="rect">
            <a:avLst/>
          </a:prstGeom>
        </p:spPr>
      </p:pic>
      <p:cxnSp>
        <p:nvCxnSpPr>
          <p:cNvPr id="10" name="Straight Connector 9"/>
          <p:cNvCxnSpPr/>
          <p:nvPr/>
        </p:nvCxnSpPr>
        <p:spPr>
          <a:xfrm flipV="1">
            <a:off x="748941" y="2555979"/>
            <a:ext cx="7603379" cy="357018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6152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Loss/Cost Function</a:t>
            </a:r>
            <a:endParaRPr lang="en-US" dirty="0"/>
          </a:p>
        </p:txBody>
      </p:sp>
      <p:sp>
        <p:nvSpPr>
          <p:cNvPr id="3" name="Content Placeholder 2"/>
          <p:cNvSpPr>
            <a:spLocks noGrp="1"/>
          </p:cNvSpPr>
          <p:nvPr>
            <p:ph idx="1"/>
          </p:nvPr>
        </p:nvSpPr>
        <p:spPr>
          <a:xfrm>
            <a:off x="457200" y="1417638"/>
            <a:ext cx="8229600" cy="4525963"/>
          </a:xfrm>
        </p:spPr>
        <p:txBody>
          <a:bodyPr>
            <a:normAutofit/>
          </a:bodyPr>
          <a:lstStyle/>
          <a:p>
            <a:r>
              <a:rPr lang="en-IN" sz="2600" dirty="0">
                <a:latin typeface="Times"/>
                <a:cs typeface="Times"/>
              </a:rPr>
              <a:t>The loss is the error in our predicted value of </a:t>
            </a:r>
            <a:r>
              <a:rPr lang="en-IN" sz="2600" b="1" dirty="0">
                <a:latin typeface="Times"/>
                <a:cs typeface="Times"/>
              </a:rPr>
              <a:t>m</a:t>
            </a:r>
            <a:r>
              <a:rPr lang="en-IN" sz="2600" dirty="0">
                <a:latin typeface="Times"/>
                <a:cs typeface="Times"/>
              </a:rPr>
              <a:t> and </a:t>
            </a:r>
            <a:r>
              <a:rPr lang="en-IN" sz="2600" b="1" dirty="0">
                <a:latin typeface="Times"/>
                <a:cs typeface="Times"/>
              </a:rPr>
              <a:t>c</a:t>
            </a:r>
            <a:r>
              <a:rPr lang="en-IN" sz="2600" dirty="0">
                <a:latin typeface="Times"/>
                <a:cs typeface="Times"/>
              </a:rPr>
              <a:t>. </a:t>
            </a:r>
            <a:endParaRPr lang="en-IN" sz="2600" dirty="0" smtClean="0">
              <a:latin typeface="Times"/>
              <a:cs typeface="Times"/>
            </a:endParaRPr>
          </a:p>
          <a:p>
            <a:endParaRPr lang="en-IN" sz="1200" dirty="0">
              <a:latin typeface="Times"/>
              <a:cs typeface="Times"/>
            </a:endParaRPr>
          </a:p>
          <a:p>
            <a:r>
              <a:rPr lang="en-IN" sz="2600" dirty="0" smtClean="0">
                <a:latin typeface="Times"/>
                <a:cs typeface="Times"/>
              </a:rPr>
              <a:t>Our </a:t>
            </a:r>
            <a:r>
              <a:rPr lang="en-IN" sz="2600" dirty="0">
                <a:latin typeface="Times"/>
                <a:cs typeface="Times"/>
              </a:rPr>
              <a:t>goal is to minimize this error to obtain the most accurate value of </a:t>
            </a:r>
            <a:r>
              <a:rPr lang="en-IN" sz="2600" b="1" dirty="0">
                <a:latin typeface="Times"/>
                <a:cs typeface="Times"/>
              </a:rPr>
              <a:t>m</a:t>
            </a:r>
            <a:r>
              <a:rPr lang="en-IN" sz="2600" dirty="0">
                <a:latin typeface="Times"/>
                <a:cs typeface="Times"/>
              </a:rPr>
              <a:t> and </a:t>
            </a:r>
            <a:r>
              <a:rPr lang="en-IN" sz="2600" b="1" dirty="0">
                <a:latin typeface="Times"/>
                <a:cs typeface="Times"/>
              </a:rPr>
              <a:t>c</a:t>
            </a:r>
            <a:r>
              <a:rPr lang="en-IN" sz="2600" dirty="0" smtClean="0">
                <a:latin typeface="Times"/>
                <a:cs typeface="Times"/>
              </a:rPr>
              <a:t>.</a:t>
            </a:r>
          </a:p>
          <a:p>
            <a:endParaRPr lang="en-IN" sz="2600" dirty="0">
              <a:latin typeface="Times"/>
              <a:cs typeface="Times"/>
            </a:endParaRPr>
          </a:p>
          <a:p>
            <a:endParaRPr lang="en-IN" sz="2600" dirty="0" smtClean="0">
              <a:latin typeface="Times"/>
              <a:cs typeface="Times"/>
            </a:endParaRPr>
          </a:p>
          <a:p>
            <a:endParaRPr lang="en-IN" sz="2600" dirty="0" smtClean="0">
              <a:latin typeface="Times"/>
              <a:cs typeface="Times"/>
            </a:endParaRPr>
          </a:p>
          <a:p>
            <a:endParaRPr lang="en-US" dirty="0"/>
          </a:p>
        </p:txBody>
      </p:sp>
      <p:pic>
        <p:nvPicPr>
          <p:cNvPr id="4" name="Content Placeholder 5"/>
          <p:cNvPicPr>
            <a:picLocks noChangeAspect="1"/>
          </p:cNvPicPr>
          <p:nvPr/>
        </p:nvPicPr>
        <p:blipFill>
          <a:blip r:embed="rId2"/>
          <a:srcRect t="7623" b="7623"/>
          <a:stretch>
            <a:fillRect/>
          </a:stretch>
        </p:blipFill>
        <p:spPr>
          <a:xfrm>
            <a:off x="609600" y="2930420"/>
            <a:ext cx="6782122" cy="3456225"/>
          </a:xfrm>
          <a:prstGeom prst="rect">
            <a:avLst/>
          </a:prstGeom>
        </p:spPr>
      </p:pic>
    </p:spTree>
    <p:extLst>
      <p:ext uri="{BB962C8B-B14F-4D97-AF65-F5344CB8AC3E}">
        <p14:creationId xmlns:p14="http://schemas.microsoft.com/office/powerpoint/2010/main" val="20289602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Mean Squared Error function </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endParaRPr lang="en-US" sz="1200" dirty="0"/>
          </a:p>
          <a:p>
            <a:r>
              <a:rPr lang="en-IN" sz="2400" dirty="0">
                <a:latin typeface="Times"/>
                <a:cs typeface="Times"/>
              </a:rPr>
              <a:t>yᵢ is the actual value and ȳᵢ is the predicted value. </a:t>
            </a:r>
          </a:p>
          <a:p>
            <a:endParaRPr lang="en-US" sz="2400" dirty="0">
              <a:latin typeface="Times"/>
              <a:cs typeface="Times"/>
            </a:endParaRPr>
          </a:p>
        </p:txBody>
      </p:sp>
      <p:pic>
        <p:nvPicPr>
          <p:cNvPr id="6" name="Picture 5"/>
          <p:cNvPicPr>
            <a:picLocks noChangeAspect="1"/>
          </p:cNvPicPr>
          <p:nvPr/>
        </p:nvPicPr>
        <p:blipFill>
          <a:blip r:embed="rId2"/>
          <a:stretch>
            <a:fillRect/>
          </a:stretch>
        </p:blipFill>
        <p:spPr>
          <a:xfrm>
            <a:off x="2639673" y="1846173"/>
            <a:ext cx="3632200" cy="1244600"/>
          </a:xfrm>
          <a:prstGeom prst="rect">
            <a:avLst/>
          </a:prstGeom>
        </p:spPr>
      </p:pic>
      <p:sp>
        <p:nvSpPr>
          <p:cNvPr id="7" name="Rectangle 6"/>
          <p:cNvSpPr/>
          <p:nvPr/>
        </p:nvSpPr>
        <p:spPr>
          <a:xfrm>
            <a:off x="457200" y="3846021"/>
            <a:ext cx="8229599" cy="2492990"/>
          </a:xfrm>
          <a:prstGeom prst="rect">
            <a:avLst/>
          </a:prstGeom>
        </p:spPr>
        <p:txBody>
          <a:bodyPr wrap="square">
            <a:spAutoFit/>
          </a:bodyPr>
          <a:lstStyle/>
          <a:p>
            <a:r>
              <a:rPr lang="en-IN" sz="2400" dirty="0">
                <a:latin typeface="Times"/>
                <a:cs typeface="Times"/>
              </a:rPr>
              <a:t>Mean Squared Error function is used to calculate the loss.</a:t>
            </a:r>
          </a:p>
          <a:p>
            <a:r>
              <a:rPr lang="en-IN" sz="2400" dirty="0">
                <a:latin typeface="Times"/>
                <a:cs typeface="Times"/>
              </a:rPr>
              <a:t> There are three steps in this function</a:t>
            </a:r>
            <a:r>
              <a:rPr lang="en-IN" sz="2400" dirty="0" smtClean="0">
                <a:latin typeface="Times"/>
                <a:cs typeface="Times"/>
              </a:rPr>
              <a:t>:</a:t>
            </a:r>
          </a:p>
          <a:p>
            <a:endParaRPr lang="en-IN" sz="1200" dirty="0">
              <a:latin typeface="Times"/>
              <a:cs typeface="Times"/>
            </a:endParaRPr>
          </a:p>
          <a:p>
            <a:pPr lvl="0"/>
            <a:r>
              <a:rPr lang="en-IN" sz="2400" dirty="0">
                <a:latin typeface="Times"/>
                <a:cs typeface="Times"/>
              </a:rPr>
              <a:t>Find the difference between the actual y and predicted y value(y = mx + c), for a given x.</a:t>
            </a:r>
          </a:p>
          <a:p>
            <a:pPr lvl="0"/>
            <a:r>
              <a:rPr lang="en-IN" sz="2400" dirty="0">
                <a:latin typeface="Times"/>
                <a:cs typeface="Times"/>
              </a:rPr>
              <a:t>Square this difference.</a:t>
            </a:r>
          </a:p>
          <a:p>
            <a:pPr lvl="0"/>
            <a:r>
              <a:rPr lang="en-IN" sz="2400" dirty="0">
                <a:latin typeface="Times"/>
                <a:cs typeface="Times"/>
              </a:rPr>
              <a:t>Find the mean of the squares for every value in X.</a:t>
            </a:r>
          </a:p>
        </p:txBody>
      </p:sp>
    </p:spTree>
    <p:extLst>
      <p:ext uri="{BB962C8B-B14F-4D97-AF65-F5344CB8AC3E}">
        <p14:creationId xmlns:p14="http://schemas.microsoft.com/office/powerpoint/2010/main" val="18779406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a:cs typeface="Times"/>
              </a:rPr>
              <a:t>Cost or Loss function L(</a:t>
            </a:r>
            <a:r>
              <a:rPr lang="en-US" i="1" dirty="0" smtClean="0">
                <a:latin typeface="Times"/>
                <a:cs typeface="Times"/>
              </a:rPr>
              <a:t>w</a:t>
            </a:r>
            <a:r>
              <a:rPr lang="en-US" dirty="0" smtClean="0">
                <a:latin typeface="Times"/>
                <a:cs typeface="Times"/>
              </a:rPr>
              <a:t>): </a:t>
            </a:r>
            <a:br>
              <a:rPr lang="en-US" dirty="0" smtClean="0">
                <a:latin typeface="Times"/>
                <a:cs typeface="Times"/>
              </a:rPr>
            </a:br>
            <a:r>
              <a:rPr lang="en-US" dirty="0" smtClean="0">
                <a:latin typeface="Times"/>
                <a:cs typeface="Times"/>
              </a:rPr>
              <a:t>Least square</a:t>
            </a:r>
            <a:endParaRPr lang="en-US" dirty="0">
              <a:latin typeface="Times"/>
              <a:cs typeface="Times"/>
            </a:endParaRPr>
          </a:p>
        </p:txBody>
      </p:sp>
      <p:pic>
        <p:nvPicPr>
          <p:cNvPr id="4" name="Content Placeholder 3"/>
          <p:cNvPicPr>
            <a:picLocks noGrp="1" noChangeAspect="1"/>
          </p:cNvPicPr>
          <p:nvPr>
            <p:ph idx="1"/>
          </p:nvPr>
        </p:nvPicPr>
        <p:blipFill>
          <a:blip r:embed="rId2"/>
          <a:srcRect t="896" b="896"/>
          <a:stretch>
            <a:fillRect/>
          </a:stretch>
        </p:blipFill>
        <p:spPr/>
      </p:pic>
    </p:spTree>
    <p:extLst>
      <p:ext uri="{BB962C8B-B14F-4D97-AF65-F5344CB8AC3E}">
        <p14:creationId xmlns:p14="http://schemas.microsoft.com/office/powerpoint/2010/main" val="32853677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sp>
        <p:nvSpPr>
          <p:cNvPr id="3" name="Content Placeholder 2"/>
          <p:cNvSpPr>
            <a:spLocks noGrp="1"/>
          </p:cNvSpPr>
          <p:nvPr>
            <p:ph idx="1"/>
          </p:nvPr>
        </p:nvSpPr>
        <p:spPr/>
        <p:txBody>
          <a:bodyPr/>
          <a:lstStyle/>
          <a:p>
            <a:r>
              <a:rPr lang="en-IN" sz="2400" dirty="0">
                <a:latin typeface="Times"/>
                <a:cs typeface="Times"/>
              </a:rPr>
              <a:t>Lets substitute the value of ȳᵢ</a:t>
            </a:r>
            <a:r>
              <a:rPr lang="en-IN" sz="2400" dirty="0" smtClean="0">
                <a:latin typeface="Times"/>
                <a:cs typeface="Times"/>
              </a:rPr>
              <a:t>:</a:t>
            </a:r>
          </a:p>
          <a:p>
            <a:endParaRPr lang="en-IN" dirty="0">
              <a:latin typeface="Times"/>
              <a:cs typeface="Times"/>
            </a:endParaRPr>
          </a:p>
          <a:p>
            <a:endParaRPr lang="en-IN" dirty="0" smtClean="0">
              <a:latin typeface="Times"/>
              <a:cs typeface="Times"/>
            </a:endParaRPr>
          </a:p>
          <a:p>
            <a:endParaRPr lang="en-IN" dirty="0" smtClean="0"/>
          </a:p>
          <a:p>
            <a:r>
              <a:rPr lang="en-IN" sz="2400" dirty="0" smtClean="0">
                <a:latin typeface="Times"/>
                <a:cs typeface="Times"/>
              </a:rPr>
              <a:t>we </a:t>
            </a:r>
            <a:r>
              <a:rPr lang="en-IN" sz="2400" dirty="0">
                <a:latin typeface="Times"/>
                <a:cs typeface="Times"/>
              </a:rPr>
              <a:t>have defined the loss function, </a:t>
            </a:r>
            <a:r>
              <a:rPr lang="en-IN" sz="2400" dirty="0" smtClean="0">
                <a:latin typeface="Times"/>
                <a:cs typeface="Times"/>
              </a:rPr>
              <a:t>next part </a:t>
            </a:r>
            <a:r>
              <a:rPr lang="en-IN" sz="2400" dirty="0">
                <a:latin typeface="Times"/>
                <a:cs typeface="Times"/>
              </a:rPr>
              <a:t>— minimizing it and finding </a:t>
            </a:r>
            <a:r>
              <a:rPr lang="en-IN" sz="2400" b="1" dirty="0">
                <a:latin typeface="Times"/>
                <a:cs typeface="Times"/>
              </a:rPr>
              <a:t>m</a:t>
            </a:r>
            <a:r>
              <a:rPr lang="en-IN" sz="2400" dirty="0">
                <a:latin typeface="Times"/>
                <a:cs typeface="Times"/>
              </a:rPr>
              <a:t> and </a:t>
            </a:r>
            <a:r>
              <a:rPr lang="en-IN" sz="2400" b="1" dirty="0">
                <a:latin typeface="Times"/>
                <a:cs typeface="Times"/>
              </a:rPr>
              <a:t>c.</a:t>
            </a:r>
            <a:endParaRPr lang="en-IN" sz="24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1836625" y="2448537"/>
            <a:ext cx="5080000" cy="1244600"/>
          </a:xfrm>
          <a:prstGeom prst="rect">
            <a:avLst/>
          </a:prstGeom>
        </p:spPr>
      </p:pic>
    </p:spTree>
    <p:extLst>
      <p:ext uri="{BB962C8B-B14F-4D97-AF65-F5344CB8AC3E}">
        <p14:creationId xmlns:p14="http://schemas.microsoft.com/office/powerpoint/2010/main" val="910287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a:cs typeface="Times"/>
              </a:rPr>
              <a:t>Error</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400" dirty="0">
                <a:latin typeface="Times New Roman" pitchFamily="18" charset="0"/>
                <a:cs typeface="Times New Roman" pitchFamily="18" charset="0"/>
              </a:rPr>
              <a:t>To check the error we have to calculate the sum of squared error and tune the parameters to try to reduce the error</a:t>
            </a:r>
            <a:r>
              <a:rPr lang="en-US" sz="24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US" sz="2400" dirty="0">
                <a:latin typeface="Times"/>
                <a:cs typeface="Times"/>
              </a:rPr>
              <a:t>Error = Σ (actual output — predicted output)²</a:t>
            </a:r>
          </a:p>
        </p:txBody>
      </p:sp>
      <p:pic>
        <p:nvPicPr>
          <p:cNvPr id="4099" name="Picture 3"/>
          <p:cNvPicPr>
            <a:picLocks noChangeAspect="1" noChangeArrowheads="1"/>
          </p:cNvPicPr>
          <p:nvPr/>
        </p:nvPicPr>
        <p:blipFill>
          <a:blip r:embed="rId2"/>
          <a:srcRect/>
          <a:stretch>
            <a:fillRect/>
          </a:stretch>
        </p:blipFill>
        <p:spPr bwMode="auto">
          <a:xfrm>
            <a:off x="2743200" y="2895600"/>
            <a:ext cx="3657600" cy="1066800"/>
          </a:xfrm>
          <a:prstGeom prst="rect">
            <a:avLst/>
          </a:prstGeom>
          <a:noFill/>
          <a:ln w="9525">
            <a:noFill/>
            <a:miter lim="800000"/>
            <a:headEnd/>
            <a:tailEnd/>
          </a:ln>
          <a:effectLst/>
        </p:spPr>
      </p:pic>
      <p:sp>
        <p:nvSpPr>
          <p:cNvPr id="6" name="Rectangle 5"/>
          <p:cNvSpPr/>
          <p:nvPr/>
        </p:nvSpPr>
        <p:spPr>
          <a:xfrm>
            <a:off x="685800" y="3995678"/>
            <a:ext cx="8458200" cy="1754326"/>
          </a:xfrm>
          <a:prstGeom prst="rect">
            <a:avLst/>
          </a:prstGeom>
        </p:spPr>
        <p:txBody>
          <a:bodyPr wrap="square">
            <a:spAutoFit/>
          </a:bodyPr>
          <a:lstStyle/>
          <a:p>
            <a:r>
              <a:rPr lang="en-US" b="1" dirty="0">
                <a:latin typeface="Times New Roman" pitchFamily="18" charset="0"/>
                <a:cs typeface="Times New Roman" pitchFamily="18" charset="0"/>
              </a:rPr>
              <a:t>Key:</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Y(predicted)</a:t>
            </a:r>
            <a:r>
              <a:rPr lang="en-US" dirty="0">
                <a:latin typeface="Times New Roman" pitchFamily="18" charset="0"/>
                <a:cs typeface="Times New Roman" pitchFamily="18" charset="0"/>
              </a:rPr>
              <a:t> is also called the </a:t>
            </a:r>
            <a:r>
              <a:rPr lang="en-US" i="1" dirty="0">
                <a:latin typeface="Times New Roman" pitchFamily="18" charset="0"/>
                <a:cs typeface="Times New Roman" pitchFamily="18" charset="0"/>
              </a:rPr>
              <a:t>hypothesis function</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J(θ) </a:t>
            </a:r>
            <a:r>
              <a:rPr lang="en-US" dirty="0">
                <a:latin typeface="Times New Roman" pitchFamily="18" charset="0"/>
                <a:cs typeface="Times New Roman" pitchFamily="18" charset="0"/>
              </a:rPr>
              <a:t>is the cost function which can also be called the </a:t>
            </a:r>
            <a:r>
              <a:rPr lang="en-US" i="1" dirty="0">
                <a:latin typeface="Times New Roman" pitchFamily="18" charset="0"/>
                <a:cs typeface="Times New Roman" pitchFamily="18" charset="0"/>
              </a:rPr>
              <a:t>error function</a:t>
            </a:r>
            <a:r>
              <a:rPr lang="en-US" dirty="0">
                <a:latin typeface="Times New Roman" pitchFamily="18" charset="0"/>
                <a:cs typeface="Times New Roman" pitchFamily="18" charset="0"/>
              </a:rPr>
              <a:t>. Our main goal is to minimize the value of the cost.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3. </a:t>
            </a:r>
            <a:r>
              <a:rPr lang="en-US" b="1" dirty="0">
                <a:latin typeface="Times New Roman" pitchFamily="18" charset="0"/>
                <a:cs typeface="Times New Roman" pitchFamily="18" charset="0"/>
              </a:rPr>
              <a:t>y</a:t>
            </a:r>
            <a:r>
              <a:rPr lang="en-US" b="1" baseline="30000" dirty="0">
                <a:latin typeface="Times New Roman" pitchFamily="18" charset="0"/>
                <a:cs typeface="Times New Roman" pitchFamily="18" charset="0"/>
              </a:rPr>
              <a:t>(</a:t>
            </a:r>
            <a:r>
              <a:rPr lang="en-US" b="1" baseline="30000" dirty="0" err="1">
                <a:latin typeface="Times New Roman" pitchFamily="18" charset="0"/>
                <a:cs typeface="Times New Roman" pitchFamily="18" charset="0"/>
              </a:rPr>
              <a:t>i</a:t>
            </a:r>
            <a:r>
              <a:rPr lang="en-US" b="1" baseline="30000" dirty="0">
                <a:latin typeface="Times New Roman" pitchFamily="18" charset="0"/>
                <a:cs typeface="Times New Roman" pitchFamily="18" charset="0"/>
              </a:rPr>
              <a:t>)</a:t>
            </a:r>
            <a:r>
              <a:rPr lang="en-US" dirty="0">
                <a:latin typeface="Times New Roman" pitchFamily="18" charset="0"/>
                <a:cs typeface="Times New Roman" pitchFamily="18" charset="0"/>
              </a:rPr>
              <a:t> is the </a:t>
            </a:r>
            <a:r>
              <a:rPr lang="en-US" i="1" dirty="0">
                <a:latin typeface="Times New Roman" pitchFamily="18" charset="0"/>
                <a:cs typeface="Times New Roman" pitchFamily="18" charset="0"/>
              </a:rPr>
              <a:t>predicted output</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4. </a:t>
            </a:r>
            <a:r>
              <a:rPr lang="en-US" b="1" dirty="0" err="1">
                <a:latin typeface="Times New Roman" pitchFamily="18" charset="0"/>
                <a:cs typeface="Times New Roman" pitchFamily="18" charset="0"/>
              </a:rPr>
              <a:t>h</a:t>
            </a:r>
            <a:r>
              <a:rPr lang="en-US" b="1" baseline="-25000" dirty="0" err="1">
                <a:latin typeface="Times New Roman" pitchFamily="18" charset="0"/>
                <a:cs typeface="Times New Roman" pitchFamily="18" charset="0"/>
              </a:rPr>
              <a:t>θ</a:t>
            </a:r>
            <a:r>
              <a:rPr lang="en-US" b="1" dirty="0">
                <a:latin typeface="Times New Roman" pitchFamily="18" charset="0"/>
                <a:cs typeface="Times New Roman" pitchFamily="18" charset="0"/>
              </a:rPr>
              <a:t>(x</a:t>
            </a:r>
            <a:r>
              <a:rPr lang="en-US" b="1" baseline="30000" dirty="0">
                <a:latin typeface="Times New Roman" pitchFamily="18" charset="0"/>
                <a:cs typeface="Times New Roman" pitchFamily="18" charset="0"/>
              </a:rPr>
              <a:t>(</a:t>
            </a:r>
            <a:r>
              <a:rPr lang="en-US" b="1" baseline="30000" dirty="0" err="1">
                <a:latin typeface="Times New Roman" pitchFamily="18" charset="0"/>
                <a:cs typeface="Times New Roman" pitchFamily="18" charset="0"/>
              </a:rPr>
              <a:t>i</a:t>
            </a:r>
            <a:r>
              <a:rPr lang="en-US" b="1" baseline="30000"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t>
            </a:r>
            <a:r>
              <a:rPr lang="en-US" dirty="0">
                <a:latin typeface="Times New Roman" pitchFamily="18" charset="0"/>
                <a:cs typeface="Times New Roman" pitchFamily="18" charset="0"/>
              </a:rPr>
              <a:t> is called the </a:t>
            </a:r>
            <a:r>
              <a:rPr lang="en-US" i="1" dirty="0">
                <a:latin typeface="Times New Roman" pitchFamily="18" charset="0"/>
                <a:cs typeface="Times New Roman" pitchFamily="18" charset="0"/>
              </a:rPr>
              <a:t>hypothesis function</a:t>
            </a:r>
            <a:r>
              <a:rPr lang="en-US" dirty="0">
                <a:latin typeface="Times New Roman" pitchFamily="18" charset="0"/>
                <a:cs typeface="Times New Roman" pitchFamily="18" charset="0"/>
              </a:rPr>
              <a:t> which is basically the </a:t>
            </a:r>
            <a:r>
              <a:rPr lang="en-US" i="1" dirty="0">
                <a:latin typeface="Times New Roman" pitchFamily="18" charset="0"/>
                <a:cs typeface="Times New Roman" pitchFamily="18" charset="0"/>
              </a:rPr>
              <a:t>Y(predicted)</a:t>
            </a:r>
            <a:r>
              <a:rPr lang="en-US" dirty="0">
                <a:latin typeface="Times New Roman" pitchFamily="18" charset="0"/>
                <a:cs typeface="Times New Roman" pitchFamily="18" charset="0"/>
              </a:rPr>
              <a:t> value.</a:t>
            </a:r>
          </a:p>
        </p:txBody>
      </p:sp>
      <p:pic>
        <p:nvPicPr>
          <p:cNvPr id="4101" name="Picture 5"/>
          <p:cNvPicPr>
            <a:picLocks noChangeAspect="1" noChangeArrowheads="1"/>
          </p:cNvPicPr>
          <p:nvPr/>
        </p:nvPicPr>
        <p:blipFill>
          <a:blip r:embed="rId3"/>
          <a:srcRect/>
          <a:stretch>
            <a:fillRect/>
          </a:stretch>
        </p:blipFill>
        <p:spPr bwMode="auto">
          <a:xfrm>
            <a:off x="3886200" y="5791200"/>
            <a:ext cx="2895600" cy="685800"/>
          </a:xfrm>
          <a:prstGeom prst="rect">
            <a:avLst/>
          </a:prstGeom>
          <a:noFill/>
          <a:ln w="9525">
            <a:noFill/>
            <a:miter lim="800000"/>
            <a:headEnd/>
            <a:tailEnd/>
          </a:ln>
          <a:effectLst/>
        </p:spPr>
      </p:pic>
    </p:spTree>
    <p:extLst>
      <p:ext uri="{BB962C8B-B14F-4D97-AF65-F5344CB8AC3E}">
        <p14:creationId xmlns:p14="http://schemas.microsoft.com/office/powerpoint/2010/main" val="15854284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Gradient Descent Algorithm</a:t>
            </a:r>
            <a:br>
              <a:rPr lang="en-IN" dirty="0"/>
            </a:br>
            <a:endParaRPr lang="en-US" dirty="0"/>
          </a:p>
        </p:txBody>
      </p:sp>
      <p:sp>
        <p:nvSpPr>
          <p:cNvPr id="3" name="Content Placeholder 2"/>
          <p:cNvSpPr>
            <a:spLocks noGrp="1"/>
          </p:cNvSpPr>
          <p:nvPr>
            <p:ph idx="1"/>
          </p:nvPr>
        </p:nvSpPr>
        <p:spPr>
          <a:xfrm>
            <a:off x="457200" y="1417638"/>
            <a:ext cx="8229600" cy="4708525"/>
          </a:xfrm>
        </p:spPr>
        <p:txBody>
          <a:bodyPr/>
          <a:lstStyle/>
          <a:p>
            <a:r>
              <a:rPr lang="en-IN" sz="2400" dirty="0" smtClean="0">
                <a:latin typeface="Times"/>
                <a:cs typeface="Times"/>
              </a:rPr>
              <a:t>Gradient </a:t>
            </a:r>
            <a:r>
              <a:rPr lang="en-IN" sz="2400" dirty="0">
                <a:latin typeface="Times"/>
                <a:cs typeface="Times"/>
              </a:rPr>
              <a:t>descent is an iterative optimization algorithm to find the minimum of a </a:t>
            </a:r>
            <a:r>
              <a:rPr lang="en-IN" sz="2400" dirty="0" smtClean="0">
                <a:latin typeface="Times"/>
                <a:cs typeface="Times"/>
              </a:rPr>
              <a:t>function, i.e. Loss </a:t>
            </a:r>
            <a:r>
              <a:rPr lang="en-IN" sz="2400" dirty="0">
                <a:latin typeface="Times"/>
                <a:cs typeface="Times"/>
              </a:rPr>
              <a:t>Function</a:t>
            </a:r>
            <a:r>
              <a:rPr lang="en-IN" sz="2400" dirty="0" smtClean="0">
                <a:latin typeface="Times"/>
                <a:cs typeface="Times"/>
              </a:rPr>
              <a:t>.</a:t>
            </a:r>
          </a:p>
          <a:p>
            <a:endParaRPr lang="en-IN" sz="2400" dirty="0">
              <a:latin typeface="Times"/>
              <a:cs typeface="Times"/>
            </a:endParaRPr>
          </a:p>
          <a:p>
            <a:endParaRPr lang="en-IN" sz="2400" dirty="0" smtClean="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330200" y="2490858"/>
            <a:ext cx="8483600" cy="4061249"/>
          </a:xfrm>
          <a:prstGeom prst="rect">
            <a:avLst/>
          </a:prstGeom>
        </p:spPr>
      </p:pic>
    </p:spTree>
    <p:extLst>
      <p:ext uri="{BB962C8B-B14F-4D97-AF65-F5344CB8AC3E}">
        <p14:creationId xmlns:p14="http://schemas.microsoft.com/office/powerpoint/2010/main" val="4286128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Gradient Descent</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Reduce </a:t>
            </a:r>
            <a:r>
              <a:rPr lang="en-US" sz="2400" dirty="0">
                <a:latin typeface="Times New Roman" pitchFamily="18" charset="0"/>
                <a:cs typeface="Times New Roman" pitchFamily="18" charset="0"/>
              </a:rPr>
              <a:t>the error </a:t>
            </a:r>
            <a:r>
              <a:rPr lang="en-US" sz="2400" dirty="0" smtClean="0">
                <a:latin typeface="Times New Roman" pitchFamily="18" charset="0"/>
                <a:cs typeface="Times New Roman" pitchFamily="18" charset="0"/>
              </a:rPr>
              <a:t>value using</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Gradient </a:t>
            </a:r>
            <a:r>
              <a:rPr lang="en-US" sz="2400" b="1" dirty="0" smtClean="0">
                <a:latin typeface="Times New Roman" pitchFamily="18" charset="0"/>
                <a:cs typeface="Times New Roman" pitchFamily="18" charset="0"/>
              </a:rPr>
              <a:t>Descent.</a:t>
            </a:r>
          </a:p>
          <a:p>
            <a:endParaRPr lang="en-US" sz="1200" b="1" dirty="0">
              <a:latin typeface="Times New Roman" pitchFamily="18" charset="0"/>
              <a:cs typeface="Times New Roman" pitchFamily="18" charset="0"/>
            </a:endParaRPr>
          </a:p>
          <a:p>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goal </a:t>
            </a:r>
            <a:r>
              <a:rPr lang="en-US" sz="2400" dirty="0">
                <a:latin typeface="Times New Roman" pitchFamily="18" charset="0"/>
                <a:cs typeface="Times New Roman" pitchFamily="18" charset="0"/>
              </a:rPr>
              <a:t>of Gradient descent is to </a:t>
            </a:r>
            <a:r>
              <a:rPr lang="en-US" sz="2400" b="1" dirty="0">
                <a:latin typeface="Times New Roman" pitchFamily="18" charset="0"/>
                <a:cs typeface="Times New Roman" pitchFamily="18" charset="0"/>
              </a:rPr>
              <a:t>minimize the cost value.</a:t>
            </a:r>
            <a:r>
              <a:rPr lang="en-US" sz="2400" dirty="0">
                <a:latin typeface="Times New Roman" pitchFamily="18" charset="0"/>
                <a:cs typeface="Times New Roman" pitchFamily="18" charset="0"/>
              </a:rPr>
              <a:t> i.e. min J(</a:t>
            </a:r>
            <a:r>
              <a:rPr lang="en-US" sz="2400" b="1" i="1" dirty="0" err="1">
                <a:latin typeface="Times New Roman" pitchFamily="18" charset="0"/>
                <a:cs typeface="Times New Roman" pitchFamily="18" charset="0"/>
              </a:rPr>
              <a:t>θ</a:t>
            </a:r>
            <a:r>
              <a:rPr lang="en-US" sz="2400" b="1" dirty="0" err="1">
                <a:latin typeface="Times New Roman" pitchFamily="18" charset="0"/>
                <a:cs typeface="Times New Roman" pitchFamily="18" charset="0"/>
              </a:rPr>
              <a:t>o</a:t>
            </a:r>
            <a:r>
              <a:rPr lang="en-US" sz="2400" b="1" dirty="0">
                <a:latin typeface="Times New Roman" pitchFamily="18" charset="0"/>
                <a:cs typeface="Times New Roman" pitchFamily="18" charset="0"/>
              </a:rPr>
              <a:t>, </a:t>
            </a:r>
            <a:r>
              <a:rPr lang="en-US" sz="2400" b="1" i="1" dirty="0">
                <a:latin typeface="Times New Roman" pitchFamily="18" charset="0"/>
                <a:cs typeface="Times New Roman" pitchFamily="18" charset="0"/>
              </a:rPr>
              <a:t>θ</a:t>
            </a:r>
            <a:r>
              <a:rPr lang="en-US" sz="2400" b="1" i="1" baseline="-25000" dirty="0">
                <a:latin typeface="Times New Roman" pitchFamily="18" charset="0"/>
                <a:cs typeface="Times New Roman" pitchFamily="18" charset="0"/>
              </a:rPr>
              <a:t>1</a:t>
            </a:r>
            <a:r>
              <a:rPr lang="en-US" sz="24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srcRect/>
          <a:stretch>
            <a:fillRect/>
          </a:stretch>
        </p:blipFill>
        <p:spPr bwMode="auto">
          <a:xfrm>
            <a:off x="5105400" y="3124200"/>
            <a:ext cx="3505200" cy="3181350"/>
          </a:xfrm>
          <a:prstGeom prst="rect">
            <a:avLst/>
          </a:prstGeom>
          <a:noFill/>
          <a:ln w="9525">
            <a:noFill/>
            <a:miter lim="800000"/>
            <a:headEnd/>
            <a:tailEnd/>
          </a:ln>
          <a:effectLst/>
        </p:spPr>
      </p:pic>
      <p:sp>
        <p:nvSpPr>
          <p:cNvPr id="5128" name="Rectangle 8"/>
          <p:cNvSpPr>
            <a:spLocks noChangeArrowheads="1"/>
          </p:cNvSpPr>
          <p:nvPr/>
        </p:nvSpPr>
        <p:spPr bwMode="auto">
          <a:xfrm>
            <a:off x="762000" y="3124200"/>
            <a:ext cx="5632815"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92929"/>
                </a:solidFill>
                <a:effectLst/>
                <a:latin typeface="Times New Roman" pitchFamily="18" charset="0"/>
                <a:ea typeface="Times New Roman" pitchFamily="18" charset="0"/>
                <a:cs typeface="Times New Roman" pitchFamily="18" charset="0"/>
              </a:rPr>
              <a:t>Choosing a perfect </a:t>
            </a:r>
            <a:r>
              <a:rPr kumimoji="0" lang="en-US" sz="2400" b="1" i="1" u="none" strike="noStrike" cap="none" normalizeH="0" baseline="0" dirty="0" smtClean="0">
                <a:ln>
                  <a:noFill/>
                </a:ln>
                <a:solidFill>
                  <a:srgbClr val="292929"/>
                </a:solidFill>
                <a:effectLst/>
                <a:latin typeface="Times New Roman" pitchFamily="18" charset="0"/>
                <a:ea typeface="Times New Roman" pitchFamily="18" charset="0"/>
                <a:cs typeface="Times New Roman" pitchFamily="18" charset="0"/>
              </a:rPr>
              <a:t>learning rate</a:t>
            </a:r>
            <a:r>
              <a:rPr kumimoji="0" lang="en-US" sz="2400" b="0" i="0" u="none" strike="noStrike" cap="none" normalizeH="0" baseline="0" dirty="0" smtClean="0">
                <a:ln>
                  <a:noFill/>
                </a:ln>
                <a:solidFill>
                  <a:srgbClr val="292929"/>
                </a:solidFill>
                <a:effectLst/>
                <a:latin typeface="Times New Roman" pitchFamily="18" charset="0"/>
                <a:ea typeface="Times New Roman" pitchFamily="18" charset="0"/>
                <a:cs typeface="Times New Roman" pitchFamily="18" charset="0"/>
              </a:rPr>
              <a:t> is a very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92929"/>
                </a:solidFill>
                <a:effectLst/>
                <a:latin typeface="Times New Roman" pitchFamily="18" charset="0"/>
                <a:ea typeface="Times New Roman" pitchFamily="18" charset="0"/>
                <a:cs typeface="Times New Roman" pitchFamily="18" charset="0"/>
              </a:rPr>
              <a:t> important task as it depends 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92929"/>
                </a:solidFill>
                <a:effectLst/>
                <a:latin typeface="Times New Roman" pitchFamily="18" charset="0"/>
                <a:ea typeface="Times New Roman" pitchFamily="18" charset="0"/>
                <a:cs typeface="Times New Roman" pitchFamily="18" charset="0"/>
              </a:rPr>
              <a:t>how large of a step we take downhill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92929"/>
                </a:solidFill>
                <a:effectLst/>
                <a:latin typeface="Times New Roman" pitchFamily="18" charset="0"/>
                <a:ea typeface="Times New Roman" pitchFamily="18" charset="0"/>
                <a:cs typeface="Times New Roman" pitchFamily="18" charset="0"/>
              </a:rPr>
              <a:t>during each iteration.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92929"/>
                </a:solidFill>
                <a:effectLst/>
                <a:latin typeface="Times New Roman" pitchFamily="18" charset="0"/>
                <a:ea typeface="Times New Roman" pitchFamily="18" charset="0"/>
                <a:cs typeface="Times New Roman" pitchFamily="18" charset="0"/>
              </a:rPr>
              <a:t>If we take too large of a step, we may step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92929"/>
                </a:solidFill>
                <a:effectLst/>
                <a:latin typeface="Times New Roman" pitchFamily="18" charset="0"/>
                <a:ea typeface="Times New Roman" pitchFamily="18" charset="0"/>
                <a:cs typeface="Times New Roman" pitchFamily="18" charset="0"/>
              </a:rPr>
              <a:t> over the minimum.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92929"/>
                </a:solidFill>
                <a:effectLst/>
                <a:latin typeface="Times New Roman" pitchFamily="18" charset="0"/>
                <a:ea typeface="Times New Roman" pitchFamily="18" charset="0"/>
                <a:cs typeface="Times New Roman" pitchFamily="18" charset="0"/>
              </a:rPr>
              <a:t>However, if we take small steps, it will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92929"/>
                </a:solidFill>
                <a:effectLst/>
                <a:latin typeface="Times New Roman" pitchFamily="18" charset="0"/>
                <a:ea typeface="Times New Roman" pitchFamily="18" charset="0"/>
                <a:cs typeface="Times New Roman" pitchFamily="18" charset="0"/>
              </a:rPr>
              <a:t>require many iterations to arrive at the minimum.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1699406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Regression analysis is a form of predictive </a:t>
            </a:r>
            <a:r>
              <a:rPr lang="en-US" sz="2400" dirty="0" err="1">
                <a:latin typeface="Times New Roman" pitchFamily="18" charset="0"/>
                <a:cs typeface="Times New Roman" pitchFamily="18" charset="0"/>
              </a:rPr>
              <a:t>modelling</a:t>
            </a:r>
            <a:r>
              <a:rPr lang="en-US" sz="2400" dirty="0">
                <a:latin typeface="Times New Roman" pitchFamily="18" charset="0"/>
                <a:cs typeface="Times New Roman" pitchFamily="18" charset="0"/>
              </a:rPr>
              <a:t> technique which investigates the relationship between a dependent and independent variable</a:t>
            </a:r>
            <a:r>
              <a:rPr lang="en-US" sz="24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Using the relationship between variables to find the best fit line or the regression equation that can be used to make predictions”.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There are many types of regressions such as ‘Linear Regression’, ‘Polynomial Regression’, ‘Logistic regression</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5322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Gradient </a:t>
            </a:r>
            <a:r>
              <a:rPr lang="en-IN" dirty="0"/>
              <a:t>descent to </a:t>
            </a:r>
            <a:r>
              <a:rPr lang="en-IN" dirty="0" smtClean="0"/>
              <a:t>find </a:t>
            </a:r>
            <a:r>
              <a:rPr lang="en-IN" b="1" dirty="0" smtClean="0"/>
              <a:t>m</a:t>
            </a:r>
            <a:r>
              <a:rPr lang="en-IN" dirty="0"/>
              <a:t> and </a:t>
            </a:r>
            <a:r>
              <a:rPr lang="en-IN" b="1" dirty="0"/>
              <a:t>c</a:t>
            </a:r>
            <a:r>
              <a:rPr lang="en-IN" dirty="0"/>
              <a:t/>
            </a:r>
            <a:br>
              <a:rPr lang="en-IN" dirty="0"/>
            </a:br>
            <a:endParaRPr lang="en-US" dirty="0"/>
          </a:p>
        </p:txBody>
      </p:sp>
      <p:sp>
        <p:nvSpPr>
          <p:cNvPr id="3" name="Content Placeholder 2"/>
          <p:cNvSpPr>
            <a:spLocks noGrp="1"/>
          </p:cNvSpPr>
          <p:nvPr>
            <p:ph idx="1"/>
          </p:nvPr>
        </p:nvSpPr>
        <p:spPr>
          <a:xfrm>
            <a:off x="457200" y="1237290"/>
            <a:ext cx="8229600" cy="4888874"/>
          </a:xfrm>
        </p:spPr>
        <p:txBody>
          <a:bodyPr/>
          <a:lstStyle/>
          <a:p>
            <a:pPr lvl="0"/>
            <a:r>
              <a:rPr lang="en-IN" sz="2400" dirty="0">
                <a:latin typeface="Times"/>
                <a:cs typeface="Times"/>
              </a:rPr>
              <a:t>Initially let m = 0 and c = 0. </a:t>
            </a:r>
            <a:endParaRPr lang="en-IN" sz="2400" dirty="0" smtClean="0">
              <a:latin typeface="Times"/>
              <a:cs typeface="Times"/>
            </a:endParaRPr>
          </a:p>
          <a:p>
            <a:pPr lvl="0"/>
            <a:endParaRPr lang="en-IN" sz="1200" dirty="0">
              <a:latin typeface="Times"/>
              <a:cs typeface="Times"/>
            </a:endParaRPr>
          </a:p>
          <a:p>
            <a:pPr lvl="0"/>
            <a:r>
              <a:rPr lang="en-IN" sz="2400" dirty="0" smtClean="0">
                <a:latin typeface="Times"/>
                <a:cs typeface="Times"/>
              </a:rPr>
              <a:t>Let </a:t>
            </a:r>
            <a:r>
              <a:rPr lang="en-IN" sz="2400" dirty="0">
                <a:latin typeface="Times"/>
                <a:cs typeface="Times"/>
              </a:rPr>
              <a:t>L be our learning </a:t>
            </a:r>
            <a:r>
              <a:rPr lang="en-IN" sz="2400" dirty="0" smtClean="0">
                <a:latin typeface="Times"/>
                <a:cs typeface="Times"/>
              </a:rPr>
              <a:t>rate, controls </a:t>
            </a:r>
            <a:r>
              <a:rPr lang="en-IN" sz="2400" dirty="0">
                <a:latin typeface="Times"/>
                <a:cs typeface="Times"/>
              </a:rPr>
              <a:t>how much the value of </a:t>
            </a:r>
            <a:r>
              <a:rPr lang="en-IN" sz="2400" b="1" dirty="0">
                <a:latin typeface="Times"/>
                <a:cs typeface="Times"/>
              </a:rPr>
              <a:t>m</a:t>
            </a:r>
            <a:r>
              <a:rPr lang="en-IN" sz="2400" dirty="0">
                <a:latin typeface="Times"/>
                <a:cs typeface="Times"/>
              </a:rPr>
              <a:t> changes with each step. </a:t>
            </a:r>
            <a:endParaRPr lang="en-IN" sz="2400" dirty="0" smtClean="0">
              <a:latin typeface="Times"/>
              <a:cs typeface="Times"/>
            </a:endParaRPr>
          </a:p>
          <a:p>
            <a:pPr lvl="0"/>
            <a:endParaRPr lang="en-IN" sz="1200" dirty="0" smtClean="0">
              <a:latin typeface="Times"/>
              <a:cs typeface="Times"/>
            </a:endParaRPr>
          </a:p>
          <a:p>
            <a:pPr lvl="0"/>
            <a:r>
              <a:rPr lang="en-IN" sz="2400" dirty="0" smtClean="0">
                <a:latin typeface="Times"/>
                <a:cs typeface="Times"/>
              </a:rPr>
              <a:t>L </a:t>
            </a:r>
            <a:r>
              <a:rPr lang="en-IN" sz="2400" dirty="0">
                <a:latin typeface="Times"/>
                <a:cs typeface="Times"/>
              </a:rPr>
              <a:t>could be a small value like 0.0001 for good accuracy.</a:t>
            </a:r>
          </a:p>
          <a:p>
            <a:pPr lvl="0"/>
            <a:r>
              <a:rPr lang="en-IN" sz="2400" dirty="0">
                <a:latin typeface="Times"/>
                <a:cs typeface="Times"/>
              </a:rPr>
              <a:t>Calculate the partial derivative of the loss function with respect to </a:t>
            </a:r>
            <a:r>
              <a:rPr lang="en-IN" sz="2400" dirty="0" smtClean="0">
                <a:latin typeface="Times"/>
                <a:cs typeface="Times"/>
              </a:rPr>
              <a:t>m</a:t>
            </a:r>
            <a:r>
              <a:rPr lang="en-IN" sz="2400" dirty="0">
                <a:latin typeface="Times"/>
                <a:cs typeface="Times"/>
              </a:rPr>
              <a:t>.</a:t>
            </a:r>
            <a:endParaRPr lang="en-US" dirty="0"/>
          </a:p>
        </p:txBody>
      </p:sp>
      <p:pic>
        <p:nvPicPr>
          <p:cNvPr id="4" name="Picture 3"/>
          <p:cNvPicPr>
            <a:picLocks noChangeAspect="1"/>
          </p:cNvPicPr>
          <p:nvPr/>
        </p:nvPicPr>
        <p:blipFill>
          <a:blip r:embed="rId2"/>
          <a:stretch>
            <a:fillRect/>
          </a:stretch>
        </p:blipFill>
        <p:spPr>
          <a:xfrm>
            <a:off x="2585565" y="4144964"/>
            <a:ext cx="5080000" cy="1981200"/>
          </a:xfrm>
          <a:prstGeom prst="rect">
            <a:avLst/>
          </a:prstGeom>
        </p:spPr>
      </p:pic>
    </p:spTree>
    <p:extLst>
      <p:ext uri="{BB962C8B-B14F-4D97-AF65-F5344CB8AC3E}">
        <p14:creationId xmlns:p14="http://schemas.microsoft.com/office/powerpoint/2010/main" val="372181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a:cs typeface="Times"/>
              </a:rPr>
              <a:t>Partial </a:t>
            </a:r>
            <a:r>
              <a:rPr lang="en-IN" dirty="0">
                <a:latin typeface="Times"/>
                <a:cs typeface="Times"/>
              </a:rPr>
              <a:t>derivative with respect to </a:t>
            </a:r>
            <a:r>
              <a:rPr lang="en-IN" b="1" dirty="0" smtClean="0">
                <a:latin typeface="Times"/>
                <a:cs typeface="Times"/>
              </a:rPr>
              <a:t>c</a:t>
            </a:r>
            <a:r>
              <a:rPr lang="en-IN" dirty="0" smtClean="0">
                <a:latin typeface="Times"/>
                <a:cs typeface="Times"/>
              </a:rPr>
              <a:t>:Dc</a:t>
            </a:r>
            <a:r>
              <a:rPr lang="en-IN" dirty="0">
                <a:latin typeface="Times"/>
                <a:cs typeface="Times"/>
              </a:rPr>
              <a:t/>
            </a:r>
            <a:br>
              <a:rPr lang="en-IN" dirty="0">
                <a:latin typeface="Times"/>
                <a:cs typeface="Times"/>
              </a:rPr>
            </a:br>
            <a:endParaRPr lang="en-US" dirty="0">
              <a:latin typeface="Times"/>
              <a:cs typeface="Times"/>
            </a:endParaRPr>
          </a:p>
        </p:txBody>
      </p:sp>
      <p:sp>
        <p:nvSpPr>
          <p:cNvPr id="3" name="Content Placeholder 2"/>
          <p:cNvSpPr>
            <a:spLocks noGrp="1"/>
          </p:cNvSpPr>
          <p:nvPr>
            <p:ph idx="1"/>
          </p:nvPr>
        </p:nvSpPr>
        <p:spPr>
          <a:xfrm>
            <a:off x="457200" y="1290877"/>
            <a:ext cx="8229600" cy="4525963"/>
          </a:xfrm>
        </p:spPr>
        <p:txBody>
          <a:bodyPr>
            <a:normAutofit lnSpcReduction="10000"/>
          </a:bodyPr>
          <a:lstStyle/>
          <a:p>
            <a:endParaRPr lang="en-US" dirty="0" smtClean="0"/>
          </a:p>
          <a:p>
            <a:endParaRPr lang="en-US" dirty="0" smtClean="0"/>
          </a:p>
          <a:p>
            <a:pPr marL="0" indent="0">
              <a:buNone/>
            </a:pPr>
            <a:endParaRPr lang="en-US" sz="1200" dirty="0" smtClean="0"/>
          </a:p>
          <a:p>
            <a:r>
              <a:rPr lang="en-IN" sz="2400" dirty="0">
                <a:latin typeface="Times"/>
                <a:cs typeface="Times"/>
              </a:rPr>
              <a:t>Now we update the current value of </a:t>
            </a:r>
            <a:r>
              <a:rPr lang="en-IN" sz="2400" b="1" dirty="0">
                <a:latin typeface="Times"/>
                <a:cs typeface="Times"/>
              </a:rPr>
              <a:t>m</a:t>
            </a:r>
            <a:r>
              <a:rPr lang="en-IN" sz="2400" dirty="0">
                <a:latin typeface="Times"/>
                <a:cs typeface="Times"/>
              </a:rPr>
              <a:t> and </a:t>
            </a:r>
            <a:r>
              <a:rPr lang="en-IN" sz="2400" b="1" dirty="0">
                <a:latin typeface="Times"/>
                <a:cs typeface="Times"/>
              </a:rPr>
              <a:t>c</a:t>
            </a:r>
            <a:r>
              <a:rPr lang="en-IN" sz="2400" dirty="0">
                <a:latin typeface="Times"/>
                <a:cs typeface="Times"/>
              </a:rPr>
              <a:t> </a:t>
            </a:r>
            <a:r>
              <a:rPr lang="en-IN" sz="2400" dirty="0" smtClean="0">
                <a:latin typeface="Times"/>
                <a:cs typeface="Times"/>
              </a:rPr>
              <a:t>:</a:t>
            </a:r>
          </a:p>
          <a:p>
            <a:endParaRPr lang="en-IN" sz="2400" dirty="0" smtClean="0">
              <a:latin typeface="Times"/>
              <a:cs typeface="Times"/>
            </a:endParaRPr>
          </a:p>
          <a:p>
            <a:pPr marL="0" indent="0">
              <a:buNone/>
            </a:pPr>
            <a:endParaRPr lang="en-US" dirty="0" smtClean="0"/>
          </a:p>
          <a:p>
            <a:pPr marL="0" indent="0">
              <a:buNone/>
            </a:pPr>
            <a:r>
              <a:rPr lang="en-US" dirty="0" smtClean="0"/>
              <a:t>      </a:t>
            </a:r>
            <a:endParaRPr lang="en-US" dirty="0"/>
          </a:p>
          <a:p>
            <a:pPr marL="0" indent="0">
              <a:buNone/>
            </a:pPr>
            <a:endParaRPr lang="en-US" sz="2400" dirty="0" smtClean="0">
              <a:latin typeface="Times"/>
              <a:cs typeface="Times"/>
            </a:endParaRPr>
          </a:p>
          <a:p>
            <a:r>
              <a:rPr lang="en-US" sz="2400" dirty="0" smtClean="0">
                <a:latin typeface="Times"/>
                <a:cs typeface="Times"/>
              </a:rPr>
              <a:t> Repeat the procedure until we obtain very small error or Loss function value.  Corresponding m and c are optimum value.</a:t>
            </a:r>
            <a:endParaRPr lang="en-US" sz="2400" dirty="0">
              <a:latin typeface="Times"/>
              <a:cs typeface="Times"/>
            </a:endParaRPr>
          </a:p>
        </p:txBody>
      </p:sp>
      <p:pic>
        <p:nvPicPr>
          <p:cNvPr id="5" name="Picture 4"/>
          <p:cNvPicPr>
            <a:picLocks noChangeAspect="1"/>
          </p:cNvPicPr>
          <p:nvPr/>
        </p:nvPicPr>
        <p:blipFill>
          <a:blip r:embed="rId2"/>
          <a:stretch>
            <a:fillRect/>
          </a:stretch>
        </p:blipFill>
        <p:spPr>
          <a:xfrm>
            <a:off x="2780969" y="1290877"/>
            <a:ext cx="3810000" cy="1168400"/>
          </a:xfrm>
          <a:prstGeom prst="rect">
            <a:avLst/>
          </a:prstGeom>
        </p:spPr>
      </p:pic>
      <p:pic>
        <p:nvPicPr>
          <p:cNvPr id="6" name="Picture 5"/>
          <p:cNvPicPr>
            <a:picLocks noChangeAspect="1"/>
          </p:cNvPicPr>
          <p:nvPr/>
        </p:nvPicPr>
        <p:blipFill>
          <a:blip r:embed="rId3"/>
          <a:stretch>
            <a:fillRect/>
          </a:stretch>
        </p:blipFill>
        <p:spPr>
          <a:xfrm>
            <a:off x="2780969" y="3176884"/>
            <a:ext cx="3797300" cy="1676400"/>
          </a:xfrm>
          <a:prstGeom prst="rect">
            <a:avLst/>
          </a:prstGeom>
        </p:spPr>
      </p:pic>
    </p:spTree>
    <p:extLst>
      <p:ext uri="{BB962C8B-B14F-4D97-AF65-F5344CB8AC3E}">
        <p14:creationId xmlns:p14="http://schemas.microsoft.com/office/powerpoint/2010/main" val="1381304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US" dirty="0"/>
          </a:p>
        </p:txBody>
      </p:sp>
      <p:sp>
        <p:nvSpPr>
          <p:cNvPr id="3" name="Content Placeholder 2"/>
          <p:cNvSpPr>
            <a:spLocks noGrp="1"/>
          </p:cNvSpPr>
          <p:nvPr>
            <p:ph idx="1"/>
          </p:nvPr>
        </p:nvSpPr>
        <p:spPr/>
        <p:txBody>
          <a:bodyPr/>
          <a:lstStyle/>
          <a:p>
            <a:r>
              <a:rPr lang="en-IN" sz="2400" dirty="0">
                <a:latin typeface="Times"/>
                <a:cs typeface="Times"/>
              </a:rPr>
              <a:t>Now the new value of </a:t>
            </a:r>
            <a:r>
              <a:rPr lang="en-IN" sz="2400" b="1" dirty="0">
                <a:latin typeface="Times"/>
                <a:cs typeface="Times"/>
              </a:rPr>
              <a:t>m</a:t>
            </a:r>
            <a:r>
              <a:rPr lang="en-IN" sz="2400" dirty="0">
                <a:latin typeface="Times"/>
                <a:cs typeface="Times"/>
              </a:rPr>
              <a:t> that we calculate </a:t>
            </a:r>
            <a:r>
              <a:rPr lang="en-IN" sz="2400" dirty="0" smtClean="0">
                <a:latin typeface="Times"/>
                <a:cs typeface="Times"/>
              </a:rPr>
              <a:t>will </a:t>
            </a:r>
            <a:r>
              <a:rPr lang="en-IN" sz="2400" dirty="0">
                <a:latin typeface="Times"/>
                <a:cs typeface="Times"/>
              </a:rPr>
              <a:t>be his next position, and </a:t>
            </a:r>
            <a:r>
              <a:rPr lang="en-IN" sz="2400" b="1" dirty="0">
                <a:latin typeface="Times"/>
                <a:cs typeface="Times"/>
              </a:rPr>
              <a:t>L×D</a:t>
            </a:r>
            <a:r>
              <a:rPr lang="en-IN" sz="2400" dirty="0">
                <a:latin typeface="Times"/>
                <a:cs typeface="Times"/>
              </a:rPr>
              <a:t> will be the size of the steps he will take.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When </a:t>
            </a:r>
            <a:r>
              <a:rPr lang="en-IN" sz="2400" dirty="0">
                <a:latin typeface="Times"/>
                <a:cs typeface="Times"/>
              </a:rPr>
              <a:t>the slope is more steep (</a:t>
            </a:r>
            <a:r>
              <a:rPr lang="en-IN" sz="2400" b="1" dirty="0">
                <a:latin typeface="Times"/>
                <a:cs typeface="Times"/>
              </a:rPr>
              <a:t>D</a:t>
            </a:r>
            <a:r>
              <a:rPr lang="en-IN" sz="2400" dirty="0">
                <a:latin typeface="Times"/>
                <a:cs typeface="Times"/>
              </a:rPr>
              <a:t> is more) he takes longer steps and when it is less steep (</a:t>
            </a:r>
            <a:r>
              <a:rPr lang="en-IN" sz="2400" b="1" dirty="0">
                <a:latin typeface="Times"/>
                <a:cs typeface="Times"/>
              </a:rPr>
              <a:t>D</a:t>
            </a:r>
            <a:r>
              <a:rPr lang="en-IN" sz="2400" dirty="0">
                <a:latin typeface="Times"/>
                <a:cs typeface="Times"/>
              </a:rPr>
              <a:t> is less), he takes smaller steps.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Finally </a:t>
            </a:r>
            <a:r>
              <a:rPr lang="en-IN" sz="2400" dirty="0">
                <a:latin typeface="Times"/>
                <a:cs typeface="Times"/>
              </a:rPr>
              <a:t>he arrives at the bottom of the valley which corresponds to our loss = 0.</a:t>
            </a:r>
          </a:p>
          <a:p>
            <a:endParaRPr lang="en-US" sz="1200" dirty="0"/>
          </a:p>
        </p:txBody>
      </p:sp>
      <p:sp>
        <p:nvSpPr>
          <p:cNvPr id="4" name="Rectangle 3"/>
          <p:cNvSpPr/>
          <p:nvPr/>
        </p:nvSpPr>
        <p:spPr>
          <a:xfrm>
            <a:off x="634973" y="4941819"/>
            <a:ext cx="8238350" cy="830997"/>
          </a:xfrm>
          <a:prstGeom prst="rect">
            <a:avLst/>
          </a:prstGeom>
        </p:spPr>
        <p:txBody>
          <a:bodyPr wrap="square">
            <a:spAutoFit/>
          </a:bodyPr>
          <a:lstStyle/>
          <a:p>
            <a:r>
              <a:rPr lang="en-US" sz="2400" dirty="0">
                <a:latin typeface="Times"/>
                <a:cs typeface="Times"/>
              </a:rPr>
              <a:t>Now with the optimum value of m and c our model is ready to make predictions </a:t>
            </a:r>
            <a:r>
              <a:rPr lang="en-US" dirty="0"/>
              <a:t>!</a:t>
            </a:r>
          </a:p>
        </p:txBody>
      </p:sp>
    </p:spTree>
    <p:extLst>
      <p:ext uri="{BB962C8B-B14F-4D97-AF65-F5344CB8AC3E}">
        <p14:creationId xmlns:p14="http://schemas.microsoft.com/office/powerpoint/2010/main" val="443870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40000" lnSpcReduction="20000"/>
          </a:bodyPr>
          <a:lstStyle/>
          <a:p>
            <a:r>
              <a:rPr lang="en-US" sz="7400" dirty="0" smtClean="0">
                <a:latin typeface="Times New Roman" pitchFamily="18" charset="0"/>
                <a:cs typeface="Times New Roman" pitchFamily="18" charset="0"/>
              </a:rPr>
              <a:t>Find the choice of </a:t>
            </a:r>
            <a:r>
              <a:rPr lang="en-US" sz="7400" i="1" dirty="0" smtClean="0">
                <a:latin typeface="Times New Roman" pitchFamily="18" charset="0"/>
                <a:cs typeface="Times New Roman" pitchFamily="18" charset="0"/>
              </a:rPr>
              <a:t>w</a:t>
            </a:r>
            <a:r>
              <a:rPr lang="en-US" sz="7400" dirty="0" smtClean="0">
                <a:latin typeface="Times New Roman" pitchFamily="18" charset="0"/>
                <a:cs typeface="Times New Roman" pitchFamily="18" charset="0"/>
              </a:rPr>
              <a:t> that minimizes L(</a:t>
            </a:r>
            <a:r>
              <a:rPr lang="en-US" sz="7400" i="1" dirty="0" smtClean="0">
                <a:latin typeface="Times New Roman" pitchFamily="18" charset="0"/>
                <a:cs typeface="Times New Roman" pitchFamily="18" charset="0"/>
              </a:rPr>
              <a:t>w</a:t>
            </a:r>
            <a:r>
              <a:rPr lang="en-US" sz="7400" dirty="0" smtClean="0">
                <a:latin typeface="Times New Roman" pitchFamily="18" charset="0"/>
                <a:cs typeface="Times New Roman" pitchFamily="18" charset="0"/>
              </a:rPr>
              <a:t>). </a:t>
            </a:r>
          </a:p>
          <a:p>
            <a:endParaRPr lang="en-US" sz="48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The optimization procedure finds the best choice of </a:t>
            </a:r>
            <a:r>
              <a:rPr lang="en-US" sz="9600" i="1" dirty="0" smtClean="0">
                <a:latin typeface="Times New Roman" pitchFamily="18" charset="0"/>
                <a:cs typeface="Times New Roman" pitchFamily="18" charset="0"/>
              </a:rPr>
              <a:t>w</a:t>
            </a:r>
            <a:r>
              <a:rPr lang="en-US" sz="9600" dirty="0" smtClean="0">
                <a:latin typeface="Times New Roman" pitchFamily="18" charset="0"/>
                <a:cs typeface="Times New Roman" pitchFamily="18" charset="0"/>
              </a:rPr>
              <a:t> </a:t>
            </a:r>
          </a:p>
          <a:p>
            <a:endParaRPr lang="en-US" sz="3700" dirty="0" smtClean="0">
              <a:latin typeface="Times New Roman" pitchFamily="18" charset="0"/>
              <a:cs typeface="Times New Roman" pitchFamily="18" charset="0"/>
            </a:endParaRPr>
          </a:p>
          <a:p>
            <a:r>
              <a:rPr lang="en-US" sz="7400" dirty="0" smtClean="0">
                <a:latin typeface="Times New Roman" pitchFamily="18" charset="0"/>
                <a:cs typeface="Times New Roman" pitchFamily="18" charset="0"/>
              </a:rPr>
              <a:t>The gradient </a:t>
            </a:r>
            <a:r>
              <a:rPr lang="en-US" sz="7400" b="1" dirty="0" smtClean="0">
                <a:latin typeface="Times New Roman" pitchFamily="18" charset="0"/>
                <a:cs typeface="Times New Roman" pitchFamily="18" charset="0"/>
              </a:rPr>
              <a:t>∇</a:t>
            </a:r>
            <a:r>
              <a:rPr lang="en-US" sz="7400" b="1" baseline="-25000" dirty="0" err="1" smtClean="0">
                <a:latin typeface="Times New Roman" pitchFamily="18" charset="0"/>
                <a:cs typeface="Times New Roman" pitchFamily="18" charset="0"/>
              </a:rPr>
              <a:t>w</a:t>
            </a:r>
            <a:r>
              <a:rPr lang="en-US" sz="7400" dirty="0" err="1" smtClean="0">
                <a:latin typeface="Times New Roman" pitchFamily="18" charset="0"/>
                <a:cs typeface="Times New Roman" pitchFamily="18" charset="0"/>
              </a:rPr>
              <a:t>L</a:t>
            </a:r>
            <a:r>
              <a:rPr lang="en-US" sz="7400" dirty="0" smtClean="0">
                <a:latin typeface="Times New Roman" pitchFamily="18" charset="0"/>
                <a:cs typeface="Times New Roman" pitchFamily="18" charset="0"/>
              </a:rPr>
              <a:t>(w) of a differentiable function L is a vector that points in the direction of steepest increase as a function of w</a:t>
            </a:r>
          </a:p>
          <a:p>
            <a:endParaRPr lang="en-US" sz="3700" dirty="0" smtClean="0">
              <a:latin typeface="Times New Roman" pitchFamily="18" charset="0"/>
              <a:cs typeface="Times New Roman" pitchFamily="18" charset="0"/>
            </a:endParaRPr>
          </a:p>
          <a:p>
            <a:r>
              <a:rPr lang="en-US" sz="7400" dirty="0" smtClean="0">
                <a:latin typeface="Times New Roman" pitchFamily="18" charset="0"/>
                <a:cs typeface="Times New Roman" pitchFamily="18" charset="0"/>
              </a:rPr>
              <a:t>It is easy to see how an optimization algorithm could use this to make a small change to w that decreases (or increase) L(</a:t>
            </a:r>
            <a:r>
              <a:rPr lang="en-US" sz="7400" i="1" dirty="0" smtClean="0">
                <a:latin typeface="Times New Roman" pitchFamily="18" charset="0"/>
                <a:cs typeface="Times New Roman" pitchFamily="18" charset="0"/>
              </a:rPr>
              <a:t>w</a:t>
            </a:r>
            <a:r>
              <a:rPr lang="en-US" sz="7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3477552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Optimization Method</a:t>
            </a:r>
            <a:endParaRPr lang="en-US"/>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Compute the gradient: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∂L(w)/∂w</a:t>
            </a:r>
            <a:r>
              <a:rPr lang="en-US" baseline="-25000" dirty="0" smtClean="0">
                <a:latin typeface="Times New Roman" pitchFamily="18" charset="0"/>
                <a:cs typeface="Times New Roman" pitchFamily="18" charset="0"/>
              </a:rPr>
              <a:t>1</a:t>
            </a:r>
          </a:p>
          <a:p>
            <a:r>
              <a:rPr lang="en-US" dirty="0" smtClean="0">
                <a:latin typeface="Times New Roman" pitchFamily="18" charset="0"/>
                <a:cs typeface="Times New Roman" pitchFamily="18" charset="0"/>
              </a:rPr>
              <a:t>  ∇</a:t>
            </a:r>
            <a:r>
              <a:rPr lang="en-US" baseline="-25000" dirty="0" err="1" smtClean="0">
                <a:latin typeface="Times New Roman" pitchFamily="18" charset="0"/>
                <a:cs typeface="Times New Roman" pitchFamily="18" charset="0"/>
              </a:rPr>
              <a:t>w</a:t>
            </a:r>
            <a:r>
              <a:rPr lang="en-US" dirty="0" err="1" smtClean="0">
                <a:latin typeface="Times New Roman" pitchFamily="18" charset="0"/>
                <a:cs typeface="Times New Roman" pitchFamily="18" charset="0"/>
              </a:rPr>
              <a:t>L</a:t>
            </a:r>
            <a:r>
              <a:rPr lang="en-US" dirty="0" smtClean="0">
                <a:latin typeface="Times New Roman" pitchFamily="18" charset="0"/>
                <a:cs typeface="Times New Roman" pitchFamily="18" charset="0"/>
              </a:rPr>
              <a:t>(w)=         ∂L(w)/∂w</a:t>
            </a:r>
            <a:r>
              <a:rPr lang="en-US" baseline="-25000" dirty="0" smtClean="0">
                <a:latin typeface="Times New Roman" pitchFamily="18" charset="0"/>
                <a:cs typeface="Times New Roman" pitchFamily="18" charset="0"/>
              </a:rPr>
              <a:t>2</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∂L(w)/∂</a:t>
            </a:r>
            <a:r>
              <a:rPr lang="en-US" dirty="0" err="1" smtClean="0">
                <a:latin typeface="Times New Roman" pitchFamily="18" charset="0"/>
                <a:cs typeface="Times New Roman" pitchFamily="18" charset="0"/>
              </a:rPr>
              <a:t>w</a:t>
            </a:r>
            <a:r>
              <a:rPr lang="en-US" baseline="-25000" dirty="0" err="1" smtClean="0">
                <a:latin typeface="Times New Roman" pitchFamily="18" charset="0"/>
                <a:cs typeface="Times New Roman" pitchFamily="18" charset="0"/>
              </a:rPr>
              <a:t>n</a:t>
            </a:r>
            <a:endParaRPr lang="en-US" baseline="-25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Differentiating the cost function L(w) with respect to a particular parameter </a:t>
            </a:r>
            <a:r>
              <a:rPr lang="en-US" dirty="0" err="1" smtClean="0">
                <a:latin typeface="Times New Roman" pitchFamily="18" charset="0"/>
                <a:cs typeface="Times New Roman" pitchFamily="18" charset="0"/>
              </a:rPr>
              <a:t>w</a:t>
            </a:r>
            <a:r>
              <a:rPr lang="en-US" baseline="-25000" dirty="0" err="1" smtClean="0">
                <a:latin typeface="Times New Roman" pitchFamily="18" charset="0"/>
                <a:cs typeface="Times New Roman" pitchFamily="18" charset="0"/>
              </a:rPr>
              <a:t>j</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∂L(w)/∂</a:t>
            </a:r>
            <a:r>
              <a:rPr lang="en-US" dirty="0" err="1" smtClean="0">
                <a:latin typeface="Times New Roman" pitchFamily="18" charset="0"/>
                <a:cs typeface="Times New Roman" pitchFamily="18" charset="0"/>
              </a:rPr>
              <a:t>w</a:t>
            </a:r>
            <a:r>
              <a:rPr lang="en-US" baseline="-25000" dirty="0" err="1" smtClean="0">
                <a:latin typeface="Times New Roman" pitchFamily="18" charset="0"/>
                <a:cs typeface="Times New Roman" pitchFamily="18" charset="0"/>
              </a:rPr>
              <a:t>j</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x</a:t>
            </a:r>
            <a:r>
              <a:rPr lang="en-US" baseline="30000" dirty="0" smtClean="0">
                <a:latin typeface="Times New Roman" pitchFamily="18" charset="0"/>
                <a:cs typeface="Times New Roman" pitchFamily="18" charset="0"/>
              </a:rPr>
              <a:t>(</a:t>
            </a:r>
            <a:r>
              <a:rPr lang="en-US" baseline="30000" dirty="0" err="1" smtClean="0">
                <a:latin typeface="Times New Roman" pitchFamily="18" charset="0"/>
                <a:cs typeface="Times New Roman" pitchFamily="18" charset="0"/>
              </a:rPr>
              <a:t>i</a:t>
            </a:r>
            <a:r>
              <a:rPr lang="en-US" baseline="30000" dirty="0" smtClean="0">
                <a:latin typeface="Times New Roman" pitchFamily="18" charset="0"/>
                <a:cs typeface="Times New Roman" pitchFamily="18" charset="0"/>
              </a:rPr>
              <a:t>)</a:t>
            </a:r>
            <a:r>
              <a:rPr lang="en-US" baseline="-25000" dirty="0" smtClean="0">
                <a:latin typeface="Times New Roman" pitchFamily="18" charset="0"/>
                <a:cs typeface="Times New Roman" pitchFamily="18" charset="0"/>
              </a:rPr>
              <a:t>j</a:t>
            </a:r>
            <a:r>
              <a:rPr lang="en-US" dirty="0" smtClean="0">
                <a:latin typeface="Times New Roman" pitchFamily="18" charset="0"/>
                <a:cs typeface="Times New Roman" pitchFamily="18" charset="0"/>
              </a:rPr>
              <a:t>(h</a:t>
            </a:r>
            <a:r>
              <a:rPr lang="en-US" baseline="-25000" dirty="0" smtClean="0">
                <a:latin typeface="Times New Roman" pitchFamily="18" charset="0"/>
                <a:cs typeface="Times New Roman" pitchFamily="18" charset="0"/>
              </a:rPr>
              <a:t>w</a:t>
            </a:r>
            <a:r>
              <a:rPr lang="en-US" dirty="0" smtClean="0">
                <a:latin typeface="Times New Roman" pitchFamily="18" charset="0"/>
                <a:cs typeface="Times New Roman" pitchFamily="18" charset="0"/>
              </a:rPr>
              <a:t>(x</a:t>
            </a:r>
            <a:r>
              <a:rPr lang="en-US" baseline="30000" dirty="0" smtClean="0">
                <a:latin typeface="Times New Roman" pitchFamily="18" charset="0"/>
                <a:cs typeface="Times New Roman" pitchFamily="18" charset="0"/>
              </a:rPr>
              <a:t>(</a:t>
            </a:r>
            <a:r>
              <a:rPr lang="en-US" baseline="30000" dirty="0" err="1" smtClean="0">
                <a:latin typeface="Times New Roman" pitchFamily="18" charset="0"/>
                <a:cs typeface="Times New Roman" pitchFamily="18" charset="0"/>
              </a:rPr>
              <a:t>i</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)−y</a:t>
            </a:r>
            <a:r>
              <a:rPr lang="en-US" baseline="30000" dirty="0" smtClean="0">
                <a:latin typeface="Times New Roman" pitchFamily="18" charset="0"/>
                <a:cs typeface="Times New Roman" pitchFamily="18" charset="0"/>
              </a:rPr>
              <a:t>(</a:t>
            </a:r>
            <a:r>
              <a:rPr lang="en-US" baseline="30000" dirty="0" err="1" smtClean="0">
                <a:latin typeface="Times New Roman" pitchFamily="18" charset="0"/>
                <a:cs typeface="Times New Roman" pitchFamily="18" charset="0"/>
              </a:rPr>
              <a:t>i</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p>
          <a:p>
            <a:endParaRPr lang="en-US" dirty="0" smtClean="0"/>
          </a:p>
          <a:p>
            <a:endParaRPr lang="en-US" dirty="0"/>
          </a:p>
        </p:txBody>
      </p:sp>
    </p:spTree>
    <p:extLst>
      <p:ext uri="{BB962C8B-B14F-4D97-AF65-F5344CB8AC3E}">
        <p14:creationId xmlns:p14="http://schemas.microsoft.com/office/powerpoint/2010/main" val="264731925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Epochs</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1066800" y="1219200"/>
            <a:ext cx="6695239" cy="3580953"/>
          </a:xfrm>
          <a:prstGeom prst="rect">
            <a:avLst/>
          </a:prstGeom>
          <a:noFill/>
          <a:ln w="9525">
            <a:noFill/>
            <a:miter lim="800000"/>
            <a:headEnd/>
            <a:tailEnd/>
          </a:ln>
          <a:effectLst/>
        </p:spPr>
      </p:pic>
      <p:sp>
        <p:nvSpPr>
          <p:cNvPr id="7" name="Rectangle 6"/>
          <p:cNvSpPr/>
          <p:nvPr/>
        </p:nvSpPr>
        <p:spPr>
          <a:xfrm>
            <a:off x="457200" y="4800600"/>
            <a:ext cx="8534400" cy="1569660"/>
          </a:xfrm>
          <a:prstGeom prst="rect">
            <a:avLst/>
          </a:prstGeom>
        </p:spPr>
        <p:txBody>
          <a:bodyPr wrap="square">
            <a:spAutoFit/>
          </a:bodyPr>
          <a:lstStyle/>
          <a:p>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erform </a:t>
            </a:r>
            <a:r>
              <a:rPr lang="en-US" sz="2400" dirty="0">
                <a:latin typeface="Times New Roman" pitchFamily="18" charset="0"/>
                <a:cs typeface="Times New Roman" pitchFamily="18" charset="0"/>
              </a:rPr>
              <a:t>gradient descent iteratively over a number of epochs (cycles or iterations.)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With </a:t>
            </a:r>
            <a:r>
              <a:rPr lang="en-US" sz="2400" dirty="0">
                <a:latin typeface="Times New Roman" pitchFamily="18" charset="0"/>
                <a:cs typeface="Times New Roman" pitchFamily="18" charset="0"/>
              </a:rPr>
              <a:t>every epoch </a:t>
            </a:r>
            <a:r>
              <a:rPr lang="en-US" sz="2400" dirty="0" smtClean="0">
                <a:latin typeface="Times New Roman" pitchFamily="18" charset="0"/>
                <a:cs typeface="Times New Roman" pitchFamily="18" charset="0"/>
              </a:rPr>
              <a:t>an improvement is observed  </a:t>
            </a:r>
            <a:r>
              <a:rPr lang="en-US" sz="2400" dirty="0">
                <a:latin typeface="Times New Roman" pitchFamily="18" charset="0"/>
                <a:cs typeface="Times New Roman" pitchFamily="18" charset="0"/>
              </a:rPr>
              <a:t>in the form of lowered loss, and better model-fitting to the original data.</a:t>
            </a:r>
          </a:p>
        </p:txBody>
      </p:sp>
    </p:spTree>
    <p:extLst>
      <p:ext uri="{BB962C8B-B14F-4D97-AF65-F5344CB8AC3E}">
        <p14:creationId xmlns:p14="http://schemas.microsoft.com/office/powerpoint/2010/main" val="4225136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a:t>
            </a:r>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1219200" y="1269849"/>
            <a:ext cx="6666667" cy="2997351"/>
          </a:xfrm>
          <a:prstGeom prst="rect">
            <a:avLst/>
          </a:prstGeom>
          <a:noFill/>
          <a:ln w="9525">
            <a:noFill/>
            <a:miter lim="800000"/>
            <a:headEnd/>
            <a:tailEnd/>
          </a:ln>
          <a:effectLst/>
        </p:spPr>
      </p:pic>
      <p:sp>
        <p:nvSpPr>
          <p:cNvPr id="5" name="Rectangle 4"/>
          <p:cNvSpPr/>
          <p:nvPr/>
        </p:nvSpPr>
        <p:spPr>
          <a:xfrm>
            <a:off x="457200" y="4267200"/>
            <a:ext cx="8686800" cy="2753856"/>
          </a:xfrm>
          <a:prstGeom prst="rect">
            <a:avLst/>
          </a:prstGeom>
        </p:spPr>
        <p:txBody>
          <a:bodyPr wrap="square">
            <a:spAutoFit/>
          </a:bodyPr>
          <a:lstStyle/>
          <a:p>
            <a:pPr marL="342900" indent="-342900">
              <a:buFont typeface="Arial"/>
              <a:buChar char="•"/>
            </a:pPr>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was no major improvement in loss after about 400 epochs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definitely no need for 1500 epochs. </a:t>
            </a:r>
            <a:endParaRPr lang="en-US" sz="2400" dirty="0" smtClean="0">
              <a:latin typeface="Times New Roman" pitchFamily="18" charset="0"/>
              <a:cs typeface="Times New Roman" pitchFamily="18" charset="0"/>
            </a:endParaRPr>
          </a:p>
          <a:p>
            <a:pPr marL="342900" indent="-342900">
              <a:buFont typeface="Arial"/>
              <a:buChar char="•"/>
            </a:pP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alternative strategy would be to add some kind of condition to the training step that stops training when a certain minimum loss threshold has been reached</a:t>
            </a:r>
            <a:r>
              <a:rPr lang="en-US" sz="2400" dirty="0" smtClean="0">
                <a:latin typeface="Times New Roman" pitchFamily="18" charset="0"/>
                <a:cs typeface="Times New Roman" pitchFamily="18" charset="0"/>
              </a:rPr>
              <a:t>.</a:t>
            </a:r>
          </a:p>
          <a:p>
            <a:pPr marL="342900" indent="-342900">
              <a:buFont typeface="Arial"/>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This would prevent excessive training and potential over-fitting for the model.</a:t>
            </a:r>
          </a:p>
        </p:txBody>
      </p:sp>
    </p:spTree>
    <p:extLst>
      <p:ext uri="{BB962C8B-B14F-4D97-AF65-F5344CB8AC3E}">
        <p14:creationId xmlns:p14="http://schemas.microsoft.com/office/powerpoint/2010/main" val="79877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8449"/>
          </a:xfrm>
        </p:spPr>
        <p:txBody>
          <a:bodyPr>
            <a:normAutofit fontScale="90000"/>
          </a:bodyPr>
          <a:lstStyle/>
          <a:p>
            <a:r>
              <a:rPr lang="en-US" dirty="0" smtClean="0">
                <a:latin typeface="Times New Roman" pitchFamily="18" charset="0"/>
                <a:cs typeface="Times New Roman" pitchFamily="18" charset="0"/>
              </a:rPr>
              <a:t>Under-Fitting</a:t>
            </a:r>
            <a:endParaRPr lang="en-US" dirty="0"/>
          </a:p>
        </p:txBody>
      </p:sp>
      <p:sp>
        <p:nvSpPr>
          <p:cNvPr id="3" name="Content Placeholder 2"/>
          <p:cNvSpPr>
            <a:spLocks noGrp="1"/>
          </p:cNvSpPr>
          <p:nvPr>
            <p:ph idx="1"/>
          </p:nvPr>
        </p:nvSpPr>
        <p:spPr>
          <a:xfrm>
            <a:off x="457200" y="1143000"/>
            <a:ext cx="8229600" cy="4525963"/>
          </a:xfrm>
        </p:spPr>
        <p:txBody>
          <a:bodyPr>
            <a:normAutofit/>
          </a:bodyPr>
          <a:lstStyle/>
          <a:p>
            <a:r>
              <a:rPr lang="en-US" sz="2400" dirty="0" smtClean="0">
                <a:latin typeface="Times New Roman" pitchFamily="18" charset="0"/>
                <a:cs typeface="Times New Roman" pitchFamily="18" charset="0"/>
              </a:rPr>
              <a:t>Our </a:t>
            </a:r>
            <a:r>
              <a:rPr lang="en-US" sz="2400" dirty="0">
                <a:latin typeface="Times New Roman" pitchFamily="18" charset="0"/>
                <a:cs typeface="Times New Roman" pitchFamily="18" charset="0"/>
              </a:rPr>
              <a:t>data is correlated, but </a:t>
            </a:r>
            <a:r>
              <a:rPr lang="en-US" sz="2400" dirty="0" smtClean="0">
                <a:latin typeface="Times New Roman" pitchFamily="18" charset="0"/>
                <a:cs typeface="Times New Roman" pitchFamily="18" charset="0"/>
              </a:rPr>
              <a:t>if the </a:t>
            </a:r>
            <a:r>
              <a:rPr lang="en-US" sz="2400" dirty="0">
                <a:latin typeface="Times New Roman" pitchFamily="18" charset="0"/>
                <a:cs typeface="Times New Roman" pitchFamily="18" charset="0"/>
              </a:rPr>
              <a:t>relationship doesn’t look </a:t>
            </a:r>
            <a:r>
              <a:rPr lang="en-US" sz="2400" dirty="0" smtClean="0">
                <a:latin typeface="Times New Roman" pitchFamily="18" charset="0"/>
                <a:cs typeface="Times New Roman" pitchFamily="18" charset="0"/>
              </a:rPr>
              <a:t>linear.</a:t>
            </a:r>
          </a:p>
          <a:p>
            <a:endParaRPr lang="en-US" sz="12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polynomial regression on the data to fit </a:t>
            </a:r>
            <a:r>
              <a:rPr lang="en-US" sz="2400" dirty="0" smtClean="0">
                <a:latin typeface="Times New Roman" pitchFamily="18" charset="0"/>
                <a:cs typeface="Times New Roman" pitchFamily="18" charset="0"/>
              </a:rPr>
              <a:t>using a </a:t>
            </a:r>
            <a:r>
              <a:rPr lang="en-US" sz="2400" dirty="0">
                <a:latin typeface="Times New Roman" pitchFamily="18" charset="0"/>
                <a:cs typeface="Times New Roman" pitchFamily="18" charset="0"/>
              </a:rPr>
              <a:t>polynomial </a:t>
            </a:r>
            <a:r>
              <a:rPr lang="en-US" sz="2400" dirty="0" smtClean="0">
                <a:latin typeface="Times New Roman" pitchFamily="18" charset="0"/>
                <a:cs typeface="Times New Roman" pitchFamily="18" charset="0"/>
              </a:rPr>
              <a:t>equation.</a:t>
            </a:r>
            <a:endParaRPr lang="en-US" sz="2400" dirty="0">
              <a:latin typeface="Times New Roman" pitchFamily="18" charset="0"/>
              <a:cs typeface="Times New Roman" pitchFamily="18" charset="0"/>
            </a:endParaRPr>
          </a:p>
          <a:p>
            <a:endParaRPr lang="en-US" sz="1200" dirty="0" smtClean="0"/>
          </a:p>
          <a:p>
            <a:pPr>
              <a:buNone/>
            </a:pPr>
            <a:endParaRPr lang="en-US" sz="2400" dirty="0">
              <a:latin typeface="Times New Roman" pitchFamily="18" charset="0"/>
              <a:cs typeface="Times New Roman" pitchFamily="18" charset="0"/>
            </a:endParaRPr>
          </a:p>
        </p:txBody>
      </p:sp>
      <p:sp>
        <p:nvSpPr>
          <p:cNvPr id="6" name="Rectangle 5"/>
          <p:cNvSpPr/>
          <p:nvPr/>
        </p:nvSpPr>
        <p:spPr>
          <a:xfrm>
            <a:off x="618232" y="3200400"/>
            <a:ext cx="7458967" cy="2677656"/>
          </a:xfrm>
          <a:prstGeom prst="rect">
            <a:avLst/>
          </a:prstGeom>
        </p:spPr>
        <p:txBody>
          <a:bodyPr wrap="square">
            <a:spAutoFit/>
          </a:bodyPr>
          <a:lstStyle/>
          <a:p>
            <a:pPr marL="342900" indent="-342900">
              <a:buFont typeface="Arial"/>
              <a:buChar char="•"/>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straight line is unable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capture the patterns in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data, an </a:t>
            </a:r>
            <a:r>
              <a:rPr lang="en-US" sz="2400" dirty="0">
                <a:latin typeface="Times New Roman" pitchFamily="18" charset="0"/>
                <a:cs typeface="Times New Roman" pitchFamily="18" charset="0"/>
              </a:rPr>
              <a:t>example of </a:t>
            </a:r>
            <a:r>
              <a:rPr lang="en-US" sz="2400" b="1" dirty="0" smtClean="0">
                <a:latin typeface="Times New Roman" pitchFamily="18" charset="0"/>
                <a:cs typeface="Times New Roman" pitchFamily="18" charset="0"/>
              </a:rPr>
              <a:t>under-fitting</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To </a:t>
            </a:r>
            <a:r>
              <a:rPr lang="en-US" sz="2400" dirty="0">
                <a:latin typeface="Times New Roman" pitchFamily="18" charset="0"/>
                <a:cs typeface="Times New Roman" pitchFamily="18" charset="0"/>
              </a:rPr>
              <a:t>overcome under-fitting, we need to increase the complexity of the model</a:t>
            </a:r>
            <a:r>
              <a:rPr lang="en-US" sz="2400" dirty="0" smtClean="0">
                <a:latin typeface="Times New Roman" pitchFamily="18" charset="0"/>
                <a:cs typeface="Times New Roman" pitchFamily="18" charset="0"/>
              </a:rPr>
              <a:t>.</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To </a:t>
            </a:r>
            <a:r>
              <a:rPr lang="en-US" sz="2400" dirty="0">
                <a:latin typeface="Times New Roman" pitchFamily="18" charset="0"/>
                <a:cs typeface="Times New Roman" pitchFamily="18" charset="0"/>
              </a:rPr>
              <a:t>generate a higher order equation we can add powers of the original features as new features. </a:t>
            </a:r>
          </a:p>
        </p:txBody>
      </p:sp>
    </p:spTree>
    <p:extLst>
      <p:ext uri="{BB962C8B-B14F-4D97-AF65-F5344CB8AC3E}">
        <p14:creationId xmlns:p14="http://schemas.microsoft.com/office/powerpoint/2010/main" val="34252974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Underfitting</a:t>
            </a:r>
            <a:endParaRPr lang="en-US" dirty="0"/>
          </a:p>
        </p:txBody>
      </p:sp>
      <p:pic>
        <p:nvPicPr>
          <p:cNvPr id="4" name="Content Placeholder 3"/>
          <p:cNvPicPr>
            <a:picLocks noGrp="1" noChangeAspect="1" noChangeArrowheads="1"/>
          </p:cNvPicPr>
          <p:nvPr>
            <p:ph idx="1"/>
          </p:nvPr>
        </p:nvPicPr>
        <p:blipFill>
          <a:blip r:embed="rId2"/>
          <a:srcRect t="12445" b="12445"/>
          <a:stretch>
            <a:fillRect/>
          </a:stretch>
        </p:blipFill>
        <p:spPr bwMode="auto">
          <a:xfrm>
            <a:off x="457200" y="1566776"/>
            <a:ext cx="8229600" cy="4525963"/>
          </a:xfrm>
          <a:prstGeom prst="rect">
            <a:avLst/>
          </a:prstGeom>
          <a:noFill/>
          <a:ln w="9525">
            <a:noFill/>
            <a:miter lim="800000"/>
            <a:headEnd/>
            <a:tailEnd/>
          </a:ln>
          <a:effectLst/>
        </p:spPr>
      </p:pic>
    </p:spTree>
    <p:extLst>
      <p:ext uri="{BB962C8B-B14F-4D97-AF65-F5344CB8AC3E}">
        <p14:creationId xmlns:p14="http://schemas.microsoft.com/office/powerpoint/2010/main" val="5584965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Polynomial Linear Regression</a:t>
            </a:r>
            <a:br>
              <a:rPr lang="en-US" dirty="0"/>
            </a:b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still considered to be </a:t>
            </a:r>
            <a:r>
              <a:rPr lang="en-US" sz="2400" b="1" dirty="0">
                <a:latin typeface="Times New Roman" pitchFamily="18" charset="0"/>
                <a:cs typeface="Times New Roman" pitchFamily="18" charset="0"/>
              </a:rPr>
              <a:t>linear model</a:t>
            </a:r>
            <a:r>
              <a:rPr lang="en-US" sz="2400" dirty="0">
                <a:latin typeface="Times New Roman" pitchFamily="18" charset="0"/>
                <a:cs typeface="Times New Roman" pitchFamily="18" charset="0"/>
              </a:rPr>
              <a:t> as the coefficients/weights associated with the features are still </a:t>
            </a:r>
            <a:r>
              <a:rPr lang="en-US" sz="2400" dirty="0" smtClean="0">
                <a:latin typeface="Times New Roman" pitchFamily="18" charset="0"/>
                <a:cs typeface="Times New Roman" pitchFamily="18" charset="0"/>
              </a:rPr>
              <a:t>linear where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² </a:t>
            </a:r>
            <a:r>
              <a:rPr lang="en-US" sz="2400" dirty="0" smtClean="0">
                <a:latin typeface="Times New Roman" pitchFamily="18" charset="0"/>
                <a:cs typeface="Times New Roman" pitchFamily="18" charset="0"/>
              </a:rPr>
              <a:t>is a feature. </a:t>
            </a:r>
          </a:p>
          <a:p>
            <a:endParaRPr lang="en-US" sz="12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However, the curve that we are fitting is </a:t>
            </a:r>
            <a:r>
              <a:rPr lang="en-US" sz="2400" b="1" dirty="0" smtClean="0">
                <a:latin typeface="Times New Roman" pitchFamily="18" charset="0"/>
                <a:cs typeface="Times New Roman" pitchFamily="18" charset="0"/>
              </a:rPr>
              <a:t>quadratic </a:t>
            </a:r>
            <a:r>
              <a:rPr lang="en-US" sz="2400" dirty="0" smtClean="0">
                <a:latin typeface="Times New Roman" pitchFamily="18" charset="0"/>
                <a:cs typeface="Times New Roman" pitchFamily="18" charset="0"/>
              </a:rPr>
              <a:t>in nature.</a:t>
            </a:r>
          </a:p>
          <a:p>
            <a:endParaRPr lang="en-US" sz="1200" dirty="0">
              <a:latin typeface="Times New Roman" pitchFamily="18" charset="0"/>
              <a:cs typeface="Times New Roman" pitchFamily="18" charset="0"/>
            </a:endParaRPr>
          </a:p>
          <a:p>
            <a:r>
              <a:rPr lang="en-US" sz="2400" dirty="0" smtClean="0"/>
              <a:t/>
            </a:r>
            <a:br>
              <a:rPr lang="en-US" sz="2400" dirty="0" smtClean="0"/>
            </a:br>
            <a:endParaRPr lang="en-US" sz="2400" dirty="0" smtClean="0">
              <a:latin typeface="Times New Roman" pitchFamily="18" charset="0"/>
              <a:cs typeface="Times New Roman" pitchFamily="18" charset="0"/>
            </a:endParaRPr>
          </a:p>
          <a:p>
            <a:pPr marL="0" indent="0">
              <a:buNone/>
            </a:pPr>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Fit </a:t>
            </a:r>
            <a:r>
              <a:rPr lang="en-US" sz="2400" dirty="0">
                <a:latin typeface="Times New Roman" pitchFamily="18" charset="0"/>
                <a:cs typeface="Times New Roman" pitchFamily="18" charset="0"/>
              </a:rPr>
              <a:t>a polynomial line so that we can achieve a minimum error or minimum cost function. </a:t>
            </a:r>
            <a:endParaRPr lang="en-US" sz="2400" dirty="0" smtClean="0">
              <a:latin typeface="Times New Roman" pitchFamily="18" charset="0"/>
              <a:cs typeface="Times New Roman" pitchFamily="18" charset="0"/>
            </a:endParaRPr>
          </a:p>
        </p:txBody>
      </p:sp>
      <p:sp>
        <p:nvSpPr>
          <p:cNvPr id="4" name="Rectangle 3"/>
          <p:cNvSpPr/>
          <p:nvPr/>
        </p:nvSpPr>
        <p:spPr>
          <a:xfrm>
            <a:off x="1090849" y="4156404"/>
            <a:ext cx="6317155" cy="461665"/>
          </a:xfrm>
          <a:prstGeom prst="rect">
            <a:avLst/>
          </a:prstGeom>
        </p:spPr>
        <p:txBody>
          <a:bodyPr wrap="square">
            <a:spAutoFit/>
          </a:bodyPr>
          <a:lstStyle/>
          <a:p>
            <a:r>
              <a:rPr lang="es-ES" sz="2400" i="1" dirty="0" smtClean="0"/>
              <a:t>Y </a:t>
            </a:r>
            <a:r>
              <a:rPr lang="es-ES" sz="2400" dirty="0" smtClean="0"/>
              <a:t>= </a:t>
            </a:r>
            <a:r>
              <a:rPr lang="es-ES" sz="2400" dirty="0" err="1" smtClean="0"/>
              <a:t>θo</a:t>
            </a:r>
            <a:r>
              <a:rPr lang="es-ES" sz="2400" dirty="0" smtClean="0"/>
              <a:t> </a:t>
            </a:r>
            <a:r>
              <a:rPr lang="es-ES" sz="2400" dirty="0"/>
              <a:t>+ </a:t>
            </a:r>
            <a:r>
              <a:rPr lang="es-ES" sz="2400" dirty="0" err="1"/>
              <a:t>θ₁</a:t>
            </a:r>
            <a:r>
              <a:rPr lang="es-ES" sz="2400" i="1" dirty="0" err="1"/>
              <a:t>X</a:t>
            </a:r>
            <a:r>
              <a:rPr lang="es-ES" sz="2400" i="1" dirty="0"/>
              <a:t> </a:t>
            </a:r>
            <a:r>
              <a:rPr lang="es-ES" sz="2400" dirty="0"/>
              <a:t>+ θ₂</a:t>
            </a:r>
            <a:r>
              <a:rPr lang="es-ES" sz="2400" i="1" dirty="0"/>
              <a:t>X</a:t>
            </a:r>
            <a:r>
              <a:rPr lang="es-ES" sz="2400" dirty="0"/>
              <a:t>² + … + </a:t>
            </a:r>
            <a:r>
              <a:rPr lang="es-ES" sz="2400" dirty="0" err="1" smtClean="0"/>
              <a:t>θmX</a:t>
            </a:r>
            <a:r>
              <a:rPr lang="es-ES" sz="2400" dirty="0" smtClean="0"/>
              <a:t>ᵐ </a:t>
            </a:r>
            <a:r>
              <a:rPr lang="es-ES" sz="2400" dirty="0"/>
              <a:t>+ </a:t>
            </a:r>
            <a:r>
              <a:rPr lang="es-ES" sz="2400" b="1" dirty="0"/>
              <a:t>residual error</a:t>
            </a:r>
            <a:endParaRPr lang="en-US" sz="2400" dirty="0"/>
          </a:p>
        </p:txBody>
      </p:sp>
      <p:pic>
        <p:nvPicPr>
          <p:cNvPr id="21507" name="Picture 3"/>
          <p:cNvPicPr>
            <a:picLocks noChangeAspect="1" noChangeArrowheads="1"/>
          </p:cNvPicPr>
          <p:nvPr/>
        </p:nvPicPr>
        <p:blipFill>
          <a:blip r:embed="rId2"/>
          <a:srcRect/>
          <a:stretch>
            <a:fillRect/>
          </a:stretch>
        </p:blipFill>
        <p:spPr bwMode="auto">
          <a:xfrm>
            <a:off x="1295400" y="1600200"/>
            <a:ext cx="2319054" cy="565056"/>
          </a:xfrm>
          <a:prstGeom prst="rect">
            <a:avLst/>
          </a:prstGeom>
          <a:noFill/>
          <a:ln w="9525">
            <a:noFill/>
            <a:miter lim="800000"/>
            <a:headEnd/>
            <a:tailEnd/>
          </a:ln>
          <a:effectLst/>
        </p:spPr>
      </p:pic>
      <p:pic>
        <p:nvPicPr>
          <p:cNvPr id="21508" name="Picture 4"/>
          <p:cNvPicPr>
            <a:picLocks noChangeAspect="1" noChangeArrowheads="1"/>
          </p:cNvPicPr>
          <p:nvPr/>
        </p:nvPicPr>
        <p:blipFill>
          <a:blip r:embed="rId3"/>
          <a:srcRect/>
          <a:stretch>
            <a:fillRect/>
          </a:stretch>
        </p:blipFill>
        <p:spPr bwMode="auto">
          <a:xfrm>
            <a:off x="4600259" y="1507401"/>
            <a:ext cx="2807745" cy="618320"/>
          </a:xfrm>
          <a:prstGeom prst="rect">
            <a:avLst/>
          </a:prstGeom>
          <a:noFill/>
          <a:ln w="9525">
            <a:noFill/>
            <a:miter lim="800000"/>
            <a:headEnd/>
            <a:tailEnd/>
          </a:ln>
          <a:effectLst/>
        </p:spPr>
      </p:pic>
    </p:spTree>
    <p:extLst>
      <p:ext uri="{BB962C8B-B14F-4D97-AF65-F5344CB8AC3E}">
        <p14:creationId xmlns:p14="http://schemas.microsoft.com/office/powerpoint/2010/main" val="1690558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57714" y="1672705"/>
            <a:ext cx="6628572" cy="4380953"/>
          </a:xfrm>
          <a:prstGeom prst="rect">
            <a:avLst/>
          </a:prstGeom>
          <a:noFill/>
          <a:ln w="9525">
            <a:noFill/>
            <a:miter lim="800000"/>
            <a:headEnd/>
            <a:tailEnd/>
          </a:ln>
          <a:effectLst/>
        </p:spPr>
      </p:pic>
    </p:spTree>
    <p:extLst>
      <p:ext uri="{BB962C8B-B14F-4D97-AF65-F5344CB8AC3E}">
        <p14:creationId xmlns:p14="http://schemas.microsoft.com/office/powerpoint/2010/main" val="4145232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Linear Regression</a:t>
            </a:r>
          </a:p>
        </p:txBody>
      </p:sp>
      <p:pic>
        <p:nvPicPr>
          <p:cNvPr id="22530" name="Picture 2"/>
          <p:cNvPicPr>
            <a:picLocks noGrp="1" noChangeAspect="1" noChangeArrowheads="1"/>
          </p:cNvPicPr>
          <p:nvPr>
            <p:ph idx="1"/>
          </p:nvPr>
        </p:nvPicPr>
        <p:blipFill>
          <a:blip r:embed="rId2"/>
          <a:srcRect/>
          <a:stretch>
            <a:fillRect/>
          </a:stretch>
        </p:blipFill>
        <p:spPr bwMode="auto">
          <a:xfrm>
            <a:off x="1638666" y="1696514"/>
            <a:ext cx="5866667" cy="4333334"/>
          </a:xfrm>
          <a:prstGeom prst="rect">
            <a:avLst/>
          </a:prstGeom>
          <a:noFill/>
          <a:ln w="9525">
            <a:noFill/>
            <a:miter lim="800000"/>
            <a:headEnd/>
            <a:tailEnd/>
          </a:ln>
          <a:effectLst/>
        </p:spPr>
      </p:pic>
    </p:spTree>
    <p:extLst>
      <p:ext uri="{BB962C8B-B14F-4D97-AF65-F5344CB8AC3E}">
        <p14:creationId xmlns:p14="http://schemas.microsoft.com/office/powerpoint/2010/main" val="3004977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Predicting of y from x </a:t>
            </a:r>
            <a:r>
              <a:rPr lang="en-US" sz="4000" dirty="0" smtClean="0">
                <a:sym typeface="Symbol"/>
              </a:rPr>
              <a:t> </a:t>
            </a:r>
            <a:endParaRPr lang="en-IN" sz="4000" dirty="0"/>
          </a:p>
        </p:txBody>
      </p:sp>
      <p:pic>
        <p:nvPicPr>
          <p:cNvPr id="1026" name="Picture 2"/>
          <p:cNvPicPr>
            <a:picLocks noGrp="1" noChangeAspect="1" noChangeArrowheads="1"/>
          </p:cNvPicPr>
          <p:nvPr>
            <p:ph idx="1"/>
          </p:nvPr>
        </p:nvPicPr>
        <p:blipFill>
          <a:blip r:embed="rId2"/>
          <a:srcRect/>
          <a:stretch>
            <a:fillRect/>
          </a:stretch>
        </p:blipFill>
        <p:spPr bwMode="auto">
          <a:xfrm>
            <a:off x="928662" y="1928802"/>
            <a:ext cx="6858048" cy="1785950"/>
          </a:xfrm>
          <a:prstGeom prst="rect">
            <a:avLst/>
          </a:prstGeom>
          <a:noFill/>
          <a:ln w="9525">
            <a:noFill/>
            <a:miter lim="800000"/>
            <a:headEnd/>
            <a:tailEnd/>
          </a:ln>
          <a:effectLst/>
        </p:spPr>
      </p:pic>
      <p:sp>
        <p:nvSpPr>
          <p:cNvPr id="5" name="TextBox 4"/>
          <p:cNvSpPr txBox="1"/>
          <p:nvPr/>
        </p:nvSpPr>
        <p:spPr>
          <a:xfrm>
            <a:off x="1071538" y="1500174"/>
            <a:ext cx="1643074" cy="369332"/>
          </a:xfrm>
          <a:prstGeom prst="rect">
            <a:avLst/>
          </a:prstGeom>
          <a:noFill/>
        </p:spPr>
        <p:txBody>
          <a:bodyPr wrap="square" rtlCol="0">
            <a:spAutoFit/>
          </a:bodyPr>
          <a:lstStyle/>
          <a:p>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 w</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w</a:t>
            </a:r>
            <a:r>
              <a:rPr lang="en-US" baseline="-25000"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x</a:t>
            </a:r>
            <a:endParaRPr lang="en-IN" i="1" dirty="0">
              <a:latin typeface="Times New Roman" pitchFamily="18" charset="0"/>
              <a:cs typeface="Times New Roman" pitchFamily="18" charset="0"/>
            </a:endParaRPr>
          </a:p>
        </p:txBody>
      </p:sp>
      <p:sp>
        <p:nvSpPr>
          <p:cNvPr id="7" name="TextBox 6"/>
          <p:cNvSpPr txBox="1"/>
          <p:nvPr/>
        </p:nvSpPr>
        <p:spPr>
          <a:xfrm>
            <a:off x="714348" y="3857628"/>
            <a:ext cx="2357454" cy="646331"/>
          </a:xfrm>
          <a:prstGeom prst="rect">
            <a:avLst/>
          </a:prstGeom>
          <a:noFill/>
        </p:spPr>
        <p:txBody>
          <a:bodyPr wrap="square" rtlCol="0">
            <a:spAutoFit/>
          </a:bodyPr>
          <a:lstStyle/>
          <a:p>
            <a:r>
              <a:rPr lang="en-US" i="1" dirty="0" smtClean="0">
                <a:latin typeface="Times New Roman" pitchFamily="18" charset="0"/>
                <a:cs typeface="Times New Roman" pitchFamily="18" charset="0"/>
              </a:rPr>
              <a:t>Data points do not lie on the straight line</a:t>
            </a:r>
            <a:endParaRPr lang="en-IN" i="1" dirty="0">
              <a:latin typeface="Times New Roman" pitchFamily="18" charset="0"/>
              <a:cs typeface="Times New Roman" pitchFamily="18" charset="0"/>
            </a:endParaRPr>
          </a:p>
        </p:txBody>
      </p:sp>
      <p:sp>
        <p:nvSpPr>
          <p:cNvPr id="8" name="TextBox 7"/>
          <p:cNvSpPr txBox="1"/>
          <p:nvPr/>
        </p:nvSpPr>
        <p:spPr>
          <a:xfrm>
            <a:off x="3428992" y="1500174"/>
            <a:ext cx="2071702" cy="369332"/>
          </a:xfrm>
          <a:prstGeom prst="rect">
            <a:avLst/>
          </a:prstGeom>
          <a:noFill/>
        </p:spPr>
        <p:txBody>
          <a:bodyPr wrap="square" rtlCol="0">
            <a:spAutoFit/>
          </a:bodyPr>
          <a:lstStyle/>
          <a:p>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 w</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w</a:t>
            </a:r>
            <a:r>
              <a:rPr lang="en-US" baseline="-25000"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x + </a:t>
            </a:r>
            <a:r>
              <a:rPr lang="en-US" dirty="0" smtClean="0">
                <a:latin typeface="Times New Roman" pitchFamily="18" charset="0"/>
                <a:cs typeface="Times New Roman" pitchFamily="18" charset="0"/>
              </a:rPr>
              <a:t>w</a:t>
            </a:r>
            <a:r>
              <a:rPr lang="en-US"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x</a:t>
            </a:r>
            <a:r>
              <a:rPr lang="en-US" baseline="30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 </a:t>
            </a:r>
            <a:endParaRPr lang="en-IN" i="1" dirty="0">
              <a:latin typeface="Times New Roman" pitchFamily="18" charset="0"/>
              <a:cs typeface="Times New Roman" pitchFamily="18" charset="0"/>
            </a:endParaRPr>
          </a:p>
        </p:txBody>
      </p:sp>
      <p:sp>
        <p:nvSpPr>
          <p:cNvPr id="9" name="TextBox 8"/>
          <p:cNvSpPr txBox="1"/>
          <p:nvPr/>
        </p:nvSpPr>
        <p:spPr>
          <a:xfrm>
            <a:off x="3143240" y="3857628"/>
            <a:ext cx="2643206" cy="646331"/>
          </a:xfrm>
          <a:prstGeom prst="rect">
            <a:avLst/>
          </a:prstGeom>
          <a:noFill/>
        </p:spPr>
        <p:txBody>
          <a:bodyPr wrap="square" rtlCol="0">
            <a:spAutoFit/>
          </a:bodyPr>
          <a:lstStyle/>
          <a:p>
            <a:r>
              <a:rPr lang="en-US" i="1" dirty="0" smtClean="0">
                <a:latin typeface="Times New Roman" pitchFamily="18" charset="0"/>
                <a:cs typeface="Times New Roman" pitchFamily="18" charset="0"/>
              </a:rPr>
              <a:t>Added an extra feature  x</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Slightly better fit the data</a:t>
            </a:r>
            <a:endParaRPr lang="en-IN" i="1" dirty="0">
              <a:latin typeface="Times New Roman" pitchFamily="18" charset="0"/>
              <a:cs typeface="Times New Roman" pitchFamily="18"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2" name="Rectangle 8"/>
          <p:cNvSpPr>
            <a:spLocks noChangeArrowheads="1"/>
          </p:cNvSpPr>
          <p:nvPr/>
        </p:nvSpPr>
        <p:spPr bwMode="auto">
          <a:xfrm>
            <a:off x="0" y="1114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5929322" y="3857628"/>
            <a:ext cx="2857520" cy="646331"/>
          </a:xfrm>
          <a:prstGeom prst="rect">
            <a:avLst/>
          </a:prstGeom>
          <a:noFill/>
        </p:spPr>
        <p:txBody>
          <a:bodyPr wrap="square" rtlCol="0">
            <a:spAutoFit/>
          </a:bodyPr>
          <a:lstStyle/>
          <a:p>
            <a:r>
              <a:rPr lang="en-US" i="1" dirty="0" smtClean="0">
                <a:latin typeface="Times New Roman" pitchFamily="18" charset="0"/>
                <a:cs typeface="Times New Roman" pitchFamily="18" charset="0"/>
              </a:rPr>
              <a:t>More features make better fitting</a:t>
            </a:r>
            <a:endParaRPr lang="en-IN" i="1" dirty="0">
              <a:latin typeface="Times New Roman" pitchFamily="18" charset="0"/>
              <a:cs typeface="Times New Roman" pitchFamily="18" charset="0"/>
            </a:endParaRPr>
          </a:p>
        </p:txBody>
      </p:sp>
      <p:sp>
        <p:nvSpPr>
          <p:cNvPr id="16" name="TextBox 15"/>
          <p:cNvSpPr txBox="1"/>
          <p:nvPr/>
        </p:nvSpPr>
        <p:spPr>
          <a:xfrm>
            <a:off x="500034" y="4929198"/>
            <a:ext cx="7715304" cy="1384995"/>
          </a:xfrm>
          <a:prstGeom prst="rect">
            <a:avLst/>
          </a:prstGeom>
          <a:noFill/>
        </p:spPr>
        <p:txBody>
          <a:bodyPr wrap="square" rtlCol="0">
            <a:spAutoFit/>
          </a:bodyPr>
          <a:lstStyle/>
          <a:p>
            <a:r>
              <a:rPr lang="en-US" sz="2400" dirty="0" smtClean="0">
                <a:latin typeface="Times New Roman" pitchFamily="18" charset="0"/>
                <a:cs typeface="Times New Roman" pitchFamily="18" charset="0"/>
              </a:rPr>
              <a:t>But higher order polynomial or more features used for modeling not a good predictor.</a:t>
            </a:r>
          </a:p>
          <a:p>
            <a:endParaRPr lang="en-US" sz="12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Selection of features are important for good prediction</a:t>
            </a:r>
            <a:endParaRPr lang="en-IN" sz="2400" dirty="0">
              <a:latin typeface="Times New Roman" pitchFamily="18" charset="0"/>
              <a:cs typeface="Times New Roman" pitchFamily="18" charset="0"/>
            </a:endParaRPr>
          </a:p>
        </p:txBody>
      </p:sp>
      <p:pic>
        <p:nvPicPr>
          <p:cNvPr id="30721" name="Picture 1"/>
          <p:cNvPicPr>
            <a:picLocks noChangeAspect="1" noChangeArrowheads="1"/>
          </p:cNvPicPr>
          <p:nvPr/>
        </p:nvPicPr>
        <p:blipFill>
          <a:blip r:embed="rId3"/>
          <a:srcRect/>
          <a:stretch>
            <a:fillRect/>
          </a:stretch>
        </p:blipFill>
        <p:spPr bwMode="auto">
          <a:xfrm>
            <a:off x="5643570" y="1071546"/>
            <a:ext cx="1838325" cy="819150"/>
          </a:xfrm>
          <a:prstGeom prst="rect">
            <a:avLst/>
          </a:prstGeom>
          <a:noFill/>
          <a:ln w="9525">
            <a:noFill/>
            <a:miter lim="800000"/>
            <a:headEnd/>
            <a:tailEnd/>
          </a:ln>
          <a:effectLst/>
        </p:spPr>
      </p:pic>
    </p:spTree>
    <p:extLst>
      <p:ext uri="{BB962C8B-B14F-4D97-AF65-F5344CB8AC3E}">
        <p14:creationId xmlns:p14="http://schemas.microsoft.com/office/powerpoint/2010/main" val="3764368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Polynomial Linear Regression</a:t>
            </a:r>
            <a:br>
              <a:rPr lang="en-US" dirty="0"/>
            </a:br>
            <a:endParaRPr 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1714857" y="1706038"/>
            <a:ext cx="5714286" cy="4314286"/>
          </a:xfrm>
          <a:prstGeom prst="rect">
            <a:avLst/>
          </a:prstGeom>
          <a:noFill/>
          <a:ln w="9525">
            <a:noFill/>
            <a:miter lim="800000"/>
            <a:headEnd/>
            <a:tailEnd/>
          </a:ln>
          <a:effectLst/>
        </p:spPr>
      </p:pic>
    </p:spTree>
    <p:extLst>
      <p:ext uri="{BB962C8B-B14F-4D97-AF65-F5344CB8AC3E}">
        <p14:creationId xmlns:p14="http://schemas.microsoft.com/office/powerpoint/2010/main" val="3983387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i="1"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928794" y="0"/>
            <a:ext cx="4572032" cy="2543175"/>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0" y="3571876"/>
            <a:ext cx="5643602" cy="1143008"/>
          </a:xfrm>
          <a:prstGeom prst="rect">
            <a:avLst/>
          </a:prstGeom>
          <a:noFill/>
          <a:ln w="9525">
            <a:noFill/>
            <a:miter lim="800000"/>
            <a:headEnd/>
            <a:tailEnd/>
          </a:ln>
          <a:effectLst/>
        </p:spPr>
      </p:pic>
      <p:pic>
        <p:nvPicPr>
          <p:cNvPr id="2055" name="Picture 7"/>
          <p:cNvPicPr>
            <a:picLocks noChangeAspect="1" noChangeArrowheads="1"/>
          </p:cNvPicPr>
          <p:nvPr/>
        </p:nvPicPr>
        <p:blipFill>
          <a:blip r:embed="rId4"/>
          <a:srcRect/>
          <a:stretch>
            <a:fillRect/>
          </a:stretch>
        </p:blipFill>
        <p:spPr bwMode="auto">
          <a:xfrm>
            <a:off x="5429256" y="3786190"/>
            <a:ext cx="4010025" cy="2533650"/>
          </a:xfrm>
          <a:prstGeom prst="rect">
            <a:avLst/>
          </a:prstGeom>
          <a:noFill/>
          <a:ln w="9525">
            <a:noFill/>
            <a:miter lim="800000"/>
            <a:headEnd/>
            <a:tailEnd/>
          </a:ln>
          <a:effectLst/>
        </p:spPr>
      </p:pic>
      <p:sp>
        <p:nvSpPr>
          <p:cNvPr id="7" name="Rectangle 6"/>
          <p:cNvSpPr/>
          <p:nvPr/>
        </p:nvSpPr>
        <p:spPr>
          <a:xfrm>
            <a:off x="500034" y="5000636"/>
            <a:ext cx="4929158" cy="1015663"/>
          </a:xfrm>
          <a:prstGeom prst="rect">
            <a:avLst/>
          </a:prstGeom>
        </p:spPr>
        <p:txBody>
          <a:bodyPr wrap="square">
            <a:spAutoFit/>
          </a:bodyPr>
          <a:lstStyle/>
          <a:p>
            <a:r>
              <a:rPr lang="en-US" sz="2000" dirty="0" smtClean="0">
                <a:latin typeface="Times New Roman" pitchFamily="18" charset="0"/>
                <a:cs typeface="Times New Roman" pitchFamily="18" charset="0"/>
              </a:rPr>
              <a:t>Error function is a nonnegative quantity that would be zero if, and only if, the function y(</a:t>
            </a:r>
            <a:r>
              <a:rPr lang="en-US" sz="2000" i="1" dirty="0" err="1" smtClean="0">
                <a:latin typeface="Times New Roman" pitchFamily="18" charset="0"/>
                <a:cs typeface="Times New Roman" pitchFamily="18" charset="0"/>
              </a:rPr>
              <a:t>x</a:t>
            </a:r>
            <a:r>
              <a:rPr lang="en-US" sz="2000" dirty="0" err="1"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w</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passes exactly through each data point.</a:t>
            </a: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5"/>
          <a:srcRect/>
          <a:stretch>
            <a:fillRect/>
          </a:stretch>
        </p:blipFill>
        <p:spPr bwMode="auto">
          <a:xfrm>
            <a:off x="1571604" y="2786058"/>
            <a:ext cx="5314950" cy="1095375"/>
          </a:xfrm>
          <a:prstGeom prst="rect">
            <a:avLst/>
          </a:prstGeom>
          <a:noFill/>
          <a:ln w="9525">
            <a:noFill/>
            <a:miter lim="800000"/>
            <a:headEnd/>
            <a:tailEnd/>
          </a:ln>
          <a:effectLst/>
        </p:spPr>
      </p:pic>
      <p:sp>
        <p:nvSpPr>
          <p:cNvPr id="8" name="Rectangle 7"/>
          <p:cNvSpPr/>
          <p:nvPr/>
        </p:nvSpPr>
        <p:spPr>
          <a:xfrm>
            <a:off x="2285984" y="2571744"/>
            <a:ext cx="2973891" cy="369332"/>
          </a:xfrm>
          <a:prstGeom prst="rect">
            <a:avLst/>
          </a:prstGeom>
        </p:spPr>
        <p:txBody>
          <a:bodyPr wrap="none">
            <a:spAutoFit/>
          </a:bodyPr>
          <a:lstStyle/>
          <a:p>
            <a:r>
              <a:rPr lang="en-US" dirty="0" smtClean="0">
                <a:latin typeface="Times New Roman" pitchFamily="18" charset="0"/>
                <a:cs typeface="Times New Roman" pitchFamily="18" charset="0"/>
              </a:rPr>
              <a:t>Modeling of function sin(2</a:t>
            </a:r>
            <a:r>
              <a:rPr lang="en-US" i="1" dirty="0" smtClean="0">
                <a:latin typeface="Times New Roman" pitchFamily="18" charset="0"/>
                <a:cs typeface="Times New Roman" pitchFamily="18" charset="0"/>
              </a:rPr>
              <a:t>πx</a:t>
            </a:r>
            <a:r>
              <a:rPr lang="en-US" dirty="0" smtClean="0">
                <a:latin typeface="Times New Roman" pitchFamily="18" charset="0"/>
                <a:cs typeface="Times New Roman" pitchFamily="18" charset="0"/>
              </a:rPr>
              <a:t>)</a:t>
            </a:r>
            <a:endParaRPr lang="en-IN" dirty="0"/>
          </a:p>
        </p:txBody>
      </p:sp>
    </p:spTree>
    <p:extLst>
      <p:ext uri="{BB962C8B-B14F-4D97-AF65-F5344CB8AC3E}">
        <p14:creationId xmlns:p14="http://schemas.microsoft.com/office/powerpoint/2010/main" val="255381689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Function</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We can solve the curve fitting problem by choosing the value of </a:t>
            </a:r>
            <a:r>
              <a:rPr lang="en-US" sz="2400" b="1" dirty="0" smtClean="0">
                <a:latin typeface="Times New Roman" pitchFamily="18" charset="0"/>
                <a:cs typeface="Times New Roman" pitchFamily="18" charset="0"/>
              </a:rPr>
              <a:t>w </a:t>
            </a:r>
            <a:r>
              <a:rPr lang="en-US" sz="2400" dirty="0" smtClean="0">
                <a:latin typeface="Times New Roman" pitchFamily="18" charset="0"/>
                <a:cs typeface="Times New Roman" pitchFamily="18" charset="0"/>
              </a:rPr>
              <a:t>for which </a:t>
            </a:r>
            <a:r>
              <a:rPr lang="en-US" sz="2400" b="1" i="1" dirty="0" smtClean="0">
                <a:latin typeface="Times New Roman" pitchFamily="18" charset="0"/>
                <a:cs typeface="Times New Roman" pitchFamily="18" charset="0"/>
              </a:rPr>
              <a:t>E</a:t>
            </a:r>
            <a:r>
              <a:rPr lang="en-US" sz="2400" b="1"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w</a:t>
            </a:r>
            <a:r>
              <a:rPr lang="en-US" sz="2400" b="1" dirty="0" smtClean="0">
                <a:latin typeface="Times New Roman" pitchFamily="18" charset="0"/>
                <a:cs typeface="Times New Roman" pitchFamily="18" charset="0"/>
              </a:rPr>
              <a:t>) is as small as possible</a:t>
            </a:r>
            <a:r>
              <a:rPr lang="en-US" sz="2400" dirty="0" smtClean="0">
                <a:latin typeface="Times New Roman" pitchFamily="18" charset="0"/>
                <a:cs typeface="Times New Roman" pitchFamily="18" charset="0"/>
              </a:rPr>
              <a:t>. </a:t>
            </a:r>
          </a:p>
          <a:p>
            <a:endParaRPr lang="en-US" sz="16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Because the error function is a quadratic function of the coefficients </a:t>
            </a:r>
            <a:r>
              <a:rPr lang="en-US" sz="2400" b="1" dirty="0" smtClean="0">
                <a:latin typeface="Times New Roman" pitchFamily="18" charset="0"/>
                <a:cs typeface="Times New Roman" pitchFamily="18" charset="0"/>
              </a:rPr>
              <a:t>w, </a:t>
            </a:r>
            <a:r>
              <a:rPr lang="en-US" sz="2400" dirty="0" smtClean="0">
                <a:latin typeface="Times New Roman" pitchFamily="18" charset="0"/>
                <a:cs typeface="Times New Roman" pitchFamily="18" charset="0"/>
              </a:rPr>
              <a:t>the derivatives with respect to the coefficients will be linear in the elements of </a:t>
            </a:r>
            <a:r>
              <a:rPr lang="en-US" sz="2400" b="1" dirty="0" smtClean="0">
                <a:latin typeface="Times New Roman" pitchFamily="18" charset="0"/>
                <a:cs typeface="Times New Roman" pitchFamily="18" charset="0"/>
              </a:rPr>
              <a:t>w. </a:t>
            </a:r>
          </a:p>
          <a:p>
            <a:endParaRPr lang="en-US" sz="16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 the minimization of the error function has a unique solution, denoted by </a:t>
            </a:r>
            <a:r>
              <a:rPr lang="en-US" sz="2400" b="1" dirty="0" smtClean="0">
                <a:latin typeface="Times New Roman" pitchFamily="18" charset="0"/>
                <a:cs typeface="Times New Roman" pitchFamily="18" charset="0"/>
              </a:rPr>
              <a:t>w</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49908384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71472" y="1000108"/>
            <a:ext cx="8215370" cy="6357958"/>
          </a:xfrm>
          <a:prstGeom prst="rect">
            <a:avLst/>
          </a:prstGeom>
          <a:noFill/>
          <a:ln w="9525">
            <a:noFill/>
            <a:miter lim="800000"/>
            <a:headEnd/>
            <a:tailEnd/>
          </a:ln>
          <a:effectLst/>
        </p:spPr>
      </p:pic>
      <p:sp>
        <p:nvSpPr>
          <p:cNvPr id="3" name="TextBox 2"/>
          <p:cNvSpPr txBox="1"/>
          <p:nvPr/>
        </p:nvSpPr>
        <p:spPr>
          <a:xfrm>
            <a:off x="785786" y="1"/>
            <a:ext cx="7286676" cy="1292662"/>
          </a:xfrm>
          <a:prstGeom prst="rect">
            <a:avLst/>
          </a:prstGeom>
          <a:noFill/>
        </p:spPr>
        <p:txBody>
          <a:bodyPr wrap="square" rtlCol="0">
            <a:sp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problem of choosing the order </a:t>
            </a:r>
            <a:r>
              <a:rPr lang="en-US" sz="2000" i="1" dirty="0" smtClean="0">
                <a:latin typeface="Times New Roman" pitchFamily="18" charset="0"/>
                <a:cs typeface="Times New Roman" pitchFamily="18" charset="0"/>
              </a:rPr>
              <a:t>M </a:t>
            </a:r>
            <a:r>
              <a:rPr lang="en-US" sz="2000" dirty="0" smtClean="0">
                <a:latin typeface="Times New Roman" pitchFamily="18" charset="0"/>
                <a:cs typeface="Times New Roman" pitchFamily="18" charset="0"/>
              </a:rPr>
              <a:t>of the polynomial, Important concept i.e. model selection.</a:t>
            </a:r>
          </a:p>
          <a:p>
            <a:endParaRPr lang="en-IN" dirty="0"/>
          </a:p>
        </p:txBody>
      </p:sp>
    </p:spTree>
    <p:extLst>
      <p:ext uri="{BB962C8B-B14F-4D97-AF65-F5344CB8AC3E}">
        <p14:creationId xmlns:p14="http://schemas.microsoft.com/office/powerpoint/2010/main" val="348510430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latin typeface="Times New Roman" pitchFamily="18" charset="0"/>
                <a:cs typeface="Times New Roman" pitchFamily="18" charset="0"/>
              </a:rPr>
              <a:t>The constant (</a:t>
            </a:r>
            <a:r>
              <a:rPr lang="en-US" sz="2800" i="1" dirty="0" smtClean="0">
                <a:latin typeface="Times New Roman" pitchFamily="18" charset="0"/>
                <a:cs typeface="Times New Roman" pitchFamily="18" charset="0"/>
              </a:rPr>
              <a:t>M </a:t>
            </a:r>
            <a:r>
              <a:rPr lang="en-US" sz="2800" dirty="0" smtClean="0">
                <a:latin typeface="Times New Roman" pitchFamily="18" charset="0"/>
                <a:cs typeface="Times New Roman" pitchFamily="18" charset="0"/>
              </a:rPr>
              <a:t>= 0)</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and first order (</a:t>
            </a:r>
            <a:r>
              <a:rPr lang="en-US" sz="2800" i="1" dirty="0" smtClean="0">
                <a:latin typeface="Times New Roman" pitchFamily="18" charset="0"/>
                <a:cs typeface="Times New Roman" pitchFamily="18" charset="0"/>
              </a:rPr>
              <a:t>M </a:t>
            </a:r>
            <a:r>
              <a:rPr lang="en-US" sz="2800" dirty="0" smtClean="0">
                <a:latin typeface="Times New Roman" pitchFamily="18" charset="0"/>
                <a:cs typeface="Times New Roman" pitchFamily="18" charset="0"/>
              </a:rPr>
              <a:t>= 1) polynomials poor fit the training data and consequently poor representations of the function sin(2</a:t>
            </a:r>
            <a:r>
              <a:rPr lang="en-US" sz="2800" i="1" dirty="0" smtClean="0">
                <a:latin typeface="Times New Roman" pitchFamily="18" charset="0"/>
                <a:cs typeface="Times New Roman" pitchFamily="18" charset="0"/>
              </a:rPr>
              <a:t>πx</a:t>
            </a:r>
            <a:r>
              <a:rPr lang="en-US" sz="2800" dirty="0" smtClean="0">
                <a:latin typeface="Times New Roman" pitchFamily="18" charset="0"/>
                <a:cs typeface="Times New Roman" pitchFamily="18" charset="0"/>
              </a:rPr>
              <a:t>). </a:t>
            </a:r>
          </a:p>
          <a:p>
            <a:endParaRPr lang="en-US" sz="1600" i="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third order (</a:t>
            </a:r>
            <a:r>
              <a:rPr lang="en-US" sz="2800" i="1" dirty="0" smtClean="0">
                <a:latin typeface="Times New Roman" pitchFamily="18" charset="0"/>
                <a:cs typeface="Times New Roman" pitchFamily="18" charset="0"/>
              </a:rPr>
              <a:t>M </a:t>
            </a:r>
            <a:r>
              <a:rPr lang="en-US" sz="2800" dirty="0" smtClean="0">
                <a:latin typeface="Times New Roman" pitchFamily="18" charset="0"/>
                <a:cs typeface="Times New Roman" pitchFamily="18" charset="0"/>
              </a:rPr>
              <a:t>= 3) polynomial best fit to the function sin(2</a:t>
            </a:r>
            <a:r>
              <a:rPr lang="en-US" sz="2800" i="1" dirty="0" smtClean="0">
                <a:latin typeface="Times New Roman" pitchFamily="18" charset="0"/>
                <a:cs typeface="Times New Roman" pitchFamily="18" charset="0"/>
              </a:rPr>
              <a:t>πx</a:t>
            </a:r>
            <a:r>
              <a:rPr lang="en-US" sz="2800" dirty="0" smtClean="0">
                <a:latin typeface="Times New Roman" pitchFamily="18" charset="0"/>
                <a:cs typeface="Times New Roman" pitchFamily="18" charset="0"/>
              </a:rPr>
              <a:t>) but not all the  training data.</a:t>
            </a:r>
            <a:endParaRPr lang="en-US" sz="2800" i="1" dirty="0" smtClean="0">
              <a:latin typeface="Times New Roman" pitchFamily="18" charset="0"/>
              <a:cs typeface="Times New Roman" pitchFamily="18" charset="0"/>
            </a:endParaRPr>
          </a:p>
          <a:p>
            <a:endParaRPr lang="en-US" sz="1600" i="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Higher order polynomial (</a:t>
            </a:r>
            <a:r>
              <a:rPr lang="en-US" sz="2800" i="1" dirty="0" smtClean="0">
                <a:latin typeface="Times New Roman" pitchFamily="18" charset="0"/>
                <a:cs typeface="Times New Roman" pitchFamily="18" charset="0"/>
              </a:rPr>
              <a:t>M </a:t>
            </a:r>
            <a:r>
              <a:rPr lang="en-US" sz="2800" dirty="0" smtClean="0">
                <a:latin typeface="Times New Roman" pitchFamily="18" charset="0"/>
                <a:cs typeface="Times New Roman" pitchFamily="18" charset="0"/>
              </a:rPr>
              <a:t>= 9), obtain an excellent fit to the training data, and </a:t>
            </a:r>
            <a:r>
              <a:rPr lang="en-US" sz="2800" i="1" dirty="0" smtClean="0">
                <a:latin typeface="Times New Roman" pitchFamily="18" charset="0"/>
                <a:cs typeface="Times New Roman" pitchFamily="18" charset="0"/>
              </a:rPr>
              <a:t>E</a:t>
            </a:r>
            <a:r>
              <a:rPr lang="en-US" sz="2800" dirty="0" smtClean="0">
                <a:latin typeface="Times New Roman" pitchFamily="18" charset="0"/>
                <a:cs typeface="Times New Roman" pitchFamily="18" charset="0"/>
              </a:rPr>
              <a:t>(</a:t>
            </a:r>
            <a:r>
              <a:rPr lang="en-US" sz="2800" b="1" i="1" dirty="0" smtClean="0">
                <a:latin typeface="Times New Roman" pitchFamily="18" charset="0"/>
                <a:cs typeface="Times New Roman" pitchFamily="18" charset="0"/>
              </a:rPr>
              <a:t>w</a:t>
            </a:r>
            <a:r>
              <a:rPr lang="en-US" sz="2800" dirty="0" smtClean="0">
                <a:latin typeface="Times New Roman" pitchFamily="18" charset="0"/>
                <a:cs typeface="Times New Roman" pitchFamily="18" charset="0"/>
              </a:rPr>
              <a:t>) = 0.</a:t>
            </a:r>
          </a:p>
          <a:p>
            <a:endParaRPr lang="en-US" sz="19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However, the fitted curve oscillates wildly and gives a very poor representation of the function sin(2</a:t>
            </a:r>
            <a:r>
              <a:rPr lang="en-US" sz="2800" i="1" dirty="0" smtClean="0">
                <a:latin typeface="Times New Roman" pitchFamily="18" charset="0"/>
                <a:cs typeface="Times New Roman" pitchFamily="18" charset="0"/>
              </a:rPr>
              <a:t>πx</a:t>
            </a:r>
            <a:r>
              <a:rPr lang="en-US" sz="2800" dirty="0" smtClean="0">
                <a:latin typeface="Times New Roman" pitchFamily="18" charset="0"/>
                <a:cs typeface="Times New Roman" pitchFamily="18" charset="0"/>
              </a:rPr>
              <a:t>). </a:t>
            </a:r>
          </a:p>
          <a:p>
            <a:endParaRPr lang="en-US" sz="1900" i="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a:t>
            </a:r>
            <a:r>
              <a:rPr lang="en-US" sz="2800" dirty="0" err="1" smtClean="0">
                <a:latin typeface="Times New Roman" pitchFamily="18" charset="0"/>
                <a:cs typeface="Times New Roman" pitchFamily="18" charset="0"/>
              </a:rPr>
              <a:t>behaviour</a:t>
            </a:r>
            <a:r>
              <a:rPr lang="en-US" sz="2800" dirty="0" smtClean="0">
                <a:latin typeface="Times New Roman" pitchFamily="18" charset="0"/>
                <a:cs typeface="Times New Roman" pitchFamily="18" charset="0"/>
              </a:rPr>
              <a:t> is known as </a:t>
            </a:r>
            <a:r>
              <a:rPr lang="en-US" sz="2800" b="1" dirty="0" smtClean="0">
                <a:latin typeface="Times New Roman" pitchFamily="18" charset="0"/>
                <a:cs typeface="Times New Roman" pitchFamily="18" charset="0"/>
              </a:rPr>
              <a:t>over-fitting</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15077504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357826"/>
            <a:ext cx="8229600" cy="1143000"/>
          </a:xfrm>
        </p:spPr>
        <p:txBody>
          <a:bodyPr/>
          <a:lstStyle/>
          <a:p>
            <a:pPr algn="l"/>
            <a:r>
              <a:rPr lang="en-US" dirty="0" smtClean="0"/>
              <a:t>Root Mean Square Error = </a:t>
            </a:r>
            <a:endParaRPr lang="en-US" dirty="0"/>
          </a:p>
        </p:txBody>
      </p:sp>
      <p:sp>
        <p:nvSpPr>
          <p:cNvPr id="3" name="Content Placeholder 2"/>
          <p:cNvSpPr>
            <a:spLocks noGrp="1"/>
          </p:cNvSpPr>
          <p:nvPr>
            <p:ph idx="1"/>
          </p:nvPr>
        </p:nvSpPr>
        <p:spPr>
          <a:xfrm>
            <a:off x="285720" y="1071546"/>
            <a:ext cx="8229600" cy="4525963"/>
          </a:xfrm>
        </p:spPr>
        <p:txBody>
          <a:bodyPr>
            <a:normAutofit lnSpcReduction="10000"/>
          </a:bodyPr>
          <a:lstStyle/>
          <a:p>
            <a:r>
              <a:rPr lang="en-US" sz="2800" dirty="0" smtClean="0">
                <a:latin typeface="Times New Roman" pitchFamily="18" charset="0"/>
                <a:cs typeface="Times New Roman" pitchFamily="18" charset="0"/>
              </a:rPr>
              <a:t>The goal is to achieve good generalization by making accurate predictions for new data. </a:t>
            </a:r>
          </a:p>
          <a:p>
            <a:endParaRPr lang="en-US" sz="14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Generalization performance on </a:t>
            </a:r>
            <a:r>
              <a:rPr lang="en-US" sz="2800" i="1" dirty="0" smtClean="0">
                <a:latin typeface="Times New Roman" pitchFamily="18" charset="0"/>
                <a:cs typeface="Times New Roman" pitchFamily="18" charset="0"/>
              </a:rPr>
              <a:t>M </a:t>
            </a:r>
            <a:r>
              <a:rPr lang="en-US" sz="2800" dirty="0" smtClean="0">
                <a:latin typeface="Times New Roman" pitchFamily="18" charset="0"/>
                <a:cs typeface="Times New Roman" pitchFamily="18" charset="0"/>
              </a:rPr>
              <a:t>is measured by the test data.</a:t>
            </a:r>
          </a:p>
          <a:p>
            <a:endParaRPr lang="en-US" sz="14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For each choice of </a:t>
            </a:r>
            <a:r>
              <a:rPr lang="en-US" sz="2600" i="1" dirty="0" smtClean="0">
                <a:latin typeface="Times New Roman" pitchFamily="18" charset="0"/>
                <a:cs typeface="Times New Roman" pitchFamily="18" charset="0"/>
              </a:rPr>
              <a:t>M</a:t>
            </a:r>
            <a:r>
              <a:rPr lang="en-US" sz="2600" dirty="0" smtClean="0">
                <a:latin typeface="Times New Roman" pitchFamily="18" charset="0"/>
                <a:cs typeface="Times New Roman" pitchFamily="18" charset="0"/>
              </a:rPr>
              <a:t>, we evaluate </a:t>
            </a:r>
            <a:r>
              <a:rPr lang="en-US" sz="2600" i="1" dirty="0" smtClean="0">
                <a:latin typeface="Times New Roman" pitchFamily="18" charset="0"/>
                <a:cs typeface="Times New Roman" pitchFamily="18" charset="0"/>
              </a:rPr>
              <a:t>E</a:t>
            </a:r>
            <a:r>
              <a:rPr lang="en-US" sz="2600" dirty="0" smtClean="0">
                <a:latin typeface="Times New Roman" pitchFamily="18" charset="0"/>
                <a:cs typeface="Times New Roman" pitchFamily="18" charset="0"/>
              </a:rPr>
              <a:t>(</a:t>
            </a:r>
            <a:r>
              <a:rPr lang="en-US" sz="2600" b="1" i="1" dirty="0" smtClean="0">
                <a:latin typeface="Times New Roman" pitchFamily="18" charset="0"/>
                <a:cs typeface="Times New Roman" pitchFamily="18" charset="0"/>
              </a:rPr>
              <a:t>w*</a:t>
            </a:r>
            <a:r>
              <a:rPr lang="en-US" sz="2600" dirty="0" smtClean="0">
                <a:latin typeface="Times New Roman" pitchFamily="18" charset="0"/>
                <a:cs typeface="Times New Roman" pitchFamily="18" charset="0"/>
              </a:rPr>
              <a:t>)</a:t>
            </a:r>
            <a:r>
              <a:rPr lang="en-US" sz="2600" b="1" i="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for the training data, and also evaluate E(</a:t>
            </a:r>
            <a:r>
              <a:rPr lang="en-US" sz="2600" b="1" i="1" dirty="0" smtClean="0">
                <a:latin typeface="Times New Roman" pitchFamily="18" charset="0"/>
                <a:cs typeface="Times New Roman" pitchFamily="18" charset="0"/>
              </a:rPr>
              <a:t>w*</a:t>
            </a:r>
            <a:r>
              <a:rPr lang="en-US" sz="2600" dirty="0" smtClean="0">
                <a:latin typeface="Times New Roman" pitchFamily="18" charset="0"/>
                <a:cs typeface="Times New Roman" pitchFamily="18" charset="0"/>
              </a:rPr>
              <a:t>) for the test data set. </a:t>
            </a:r>
          </a:p>
          <a:p>
            <a:endParaRPr lang="en-US" sz="14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It is sometimes more convenient to use the root-mean-square in which the division by </a:t>
            </a:r>
            <a:r>
              <a:rPr lang="en-US" sz="2600" i="1" dirty="0" smtClean="0">
                <a:latin typeface="Times New Roman" pitchFamily="18" charset="0"/>
                <a:cs typeface="Times New Roman" pitchFamily="18" charset="0"/>
              </a:rPr>
              <a:t>N </a:t>
            </a:r>
            <a:r>
              <a:rPr lang="en-US" sz="2600" dirty="0" smtClean="0">
                <a:latin typeface="Times New Roman" pitchFamily="18" charset="0"/>
                <a:cs typeface="Times New Roman" pitchFamily="18" charset="0"/>
              </a:rPr>
              <a:t>allows us to compare different sizes of data sets on an equal scale.</a:t>
            </a:r>
            <a:endParaRPr lang="en-US" sz="2600" dirty="0">
              <a:latin typeface="Times New Roman" pitchFamily="18" charset="0"/>
              <a:cs typeface="Times New Roman" pitchFamily="18" charset="0"/>
            </a:endParaRP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500826" y="5643578"/>
            <a:ext cx="2000264" cy="785818"/>
          </a:xfrm>
          <a:prstGeom prst="rect">
            <a:avLst/>
          </a:prstGeom>
          <a:noFill/>
        </p:spPr>
      </p:pic>
    </p:spTree>
    <p:extLst>
      <p:ext uri="{BB962C8B-B14F-4D97-AF65-F5344CB8AC3E}">
        <p14:creationId xmlns:p14="http://schemas.microsoft.com/office/powerpoint/2010/main" val="35780819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Coefficients  </a:t>
            </a:r>
            <a:r>
              <a:rPr lang="en-US" b="1" dirty="0" smtClean="0"/>
              <a:t>w*</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As </a:t>
            </a:r>
            <a:r>
              <a:rPr lang="en-US" sz="2400" i="1" dirty="0" smtClean="0">
                <a:latin typeface="Times New Roman" pitchFamily="18" charset="0"/>
                <a:cs typeface="Times New Roman" pitchFamily="18" charset="0"/>
              </a:rPr>
              <a:t>M </a:t>
            </a:r>
            <a:r>
              <a:rPr lang="en-US" sz="2400" dirty="0" smtClean="0">
                <a:latin typeface="Times New Roman" pitchFamily="18" charset="0"/>
                <a:cs typeface="Times New Roman" pitchFamily="18" charset="0"/>
              </a:rPr>
              <a:t>increases, the magnitude of the coefficients become larger.</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a:t>
            </a:r>
            <a:r>
              <a:rPr lang="en-US" sz="2400" i="1" dirty="0" smtClean="0">
                <a:latin typeface="Times New Roman" pitchFamily="18" charset="0"/>
                <a:cs typeface="Times New Roman" pitchFamily="18" charset="0"/>
              </a:rPr>
              <a:t>M </a:t>
            </a:r>
            <a:r>
              <a:rPr lang="en-US" sz="2400" dirty="0" smtClean="0">
                <a:latin typeface="Times New Roman" pitchFamily="18" charset="0"/>
                <a:cs typeface="Times New Roman" pitchFamily="18" charset="0"/>
              </a:rPr>
              <a:t>= 9 polynomial, the coefficients are finely tuned to the data with large positive and negative values so that the corresponding polynomial function matches each of the data points exactly.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Between the data points (particularly near the ends of the range) the function exhibits the large oscillations.</a:t>
            </a:r>
          </a:p>
          <a:p>
            <a:endParaRPr lang="en-US" sz="13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3526831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Over</a:t>
            </a:r>
            <a:r>
              <a:rPr lang="en-US" dirty="0">
                <a:latin typeface="Times New Roman" pitchFamily="18" charset="0"/>
                <a:cs typeface="Times New Roman" pitchFamily="18" charset="0"/>
              </a:rPr>
              <a:t>-fitting</a:t>
            </a: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1828800" y="1219200"/>
            <a:ext cx="5666667" cy="4180953"/>
          </a:xfrm>
          <a:prstGeom prst="rect">
            <a:avLst/>
          </a:prstGeom>
          <a:noFill/>
          <a:ln w="9525">
            <a:noFill/>
            <a:miter lim="800000"/>
            <a:headEnd/>
            <a:tailEnd/>
          </a:ln>
          <a:effectLst/>
        </p:spPr>
      </p:pic>
      <p:sp>
        <p:nvSpPr>
          <p:cNvPr id="5" name="Rectangle 4"/>
          <p:cNvSpPr/>
          <p:nvPr/>
        </p:nvSpPr>
        <p:spPr>
          <a:xfrm>
            <a:off x="228600" y="5410200"/>
            <a:ext cx="8305800" cy="1200328"/>
          </a:xfrm>
          <a:prstGeom prst="rect">
            <a:avLst/>
          </a:prstGeom>
        </p:spPr>
        <p:txBody>
          <a:bodyPr wrap="square">
            <a:spAutoFit/>
          </a:bodyPr>
          <a:lstStyle/>
          <a:p>
            <a:r>
              <a:rPr lang="en-US" sz="2400" dirty="0">
                <a:latin typeface="Times New Roman" pitchFamily="18" charset="0"/>
                <a:cs typeface="Times New Roman" pitchFamily="18" charset="0"/>
              </a:rPr>
              <a:t>For degree=20, the model is also capturing the noise in the data. This is an example of </a:t>
            </a:r>
            <a:r>
              <a:rPr lang="en-US" sz="2400" b="1" dirty="0">
                <a:latin typeface="Times New Roman" pitchFamily="18" charset="0"/>
                <a:cs typeface="Times New Roman" pitchFamily="18" charset="0"/>
              </a:rPr>
              <a:t>over-fitting</a:t>
            </a:r>
            <a:r>
              <a:rPr lang="en-US" sz="2400" dirty="0">
                <a:latin typeface="Times New Roman" pitchFamily="18" charset="0"/>
                <a:cs typeface="Times New Roman" pitchFamily="18" charset="0"/>
              </a:rPr>
              <a:t>. Even though this model passes through most of the data, it will fail to generalize on unseen data.</a:t>
            </a:r>
          </a:p>
        </p:txBody>
      </p:sp>
    </p:spTree>
    <p:extLst>
      <p:ext uri="{BB962C8B-B14F-4D97-AF65-F5344CB8AC3E}">
        <p14:creationId xmlns:p14="http://schemas.microsoft.com/office/powerpoint/2010/main" val="139775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10000"/>
          </a:bodyPr>
          <a:lstStyle/>
          <a:p>
            <a:r>
              <a:rPr lang="en-US" dirty="0" smtClean="0"/>
              <a:t> </a:t>
            </a:r>
            <a:r>
              <a:rPr lang="en-US" sz="2400" b="1" dirty="0" smtClean="0">
                <a:latin typeface="Times New Roman" pitchFamily="18" charset="0"/>
                <a:cs typeface="Times New Roman" pitchFamily="18" charset="0"/>
              </a:rPr>
              <a:t>Linear regression</a:t>
            </a:r>
            <a:r>
              <a:rPr lang="en-US" sz="2400" dirty="0" smtClean="0">
                <a:latin typeface="Times New Roman" pitchFamily="18" charset="0"/>
                <a:cs typeface="Times New Roman" pitchFamily="18" charset="0"/>
              </a:rPr>
              <a:t> is a </a:t>
            </a:r>
            <a:r>
              <a:rPr lang="en-US" sz="2400" b="1" dirty="0" smtClean="0">
                <a:latin typeface="Times New Roman" pitchFamily="18" charset="0"/>
                <a:cs typeface="Times New Roman" pitchFamily="18" charset="0"/>
              </a:rPr>
              <a:t>linear</a:t>
            </a:r>
            <a:r>
              <a:rPr lang="en-US" sz="2400" dirty="0" smtClean="0">
                <a:latin typeface="Times New Roman" pitchFamily="18" charset="0"/>
                <a:cs typeface="Times New Roman" pitchFamily="18" charset="0"/>
              </a:rPr>
              <a:t> model, e.g. a model that assumes a </a:t>
            </a:r>
            <a:r>
              <a:rPr lang="en-US" sz="2400" b="1" dirty="0" smtClean="0">
                <a:latin typeface="Times New Roman" pitchFamily="18" charset="0"/>
                <a:cs typeface="Times New Roman" pitchFamily="18" charset="0"/>
              </a:rPr>
              <a:t>linear</a:t>
            </a:r>
            <a:r>
              <a:rPr lang="en-US" sz="2400" dirty="0" smtClean="0">
                <a:latin typeface="Times New Roman" pitchFamily="18" charset="0"/>
                <a:cs typeface="Times New Roman" pitchFamily="18" charset="0"/>
              </a:rPr>
              <a:t> relationship between the input variables (x) and the single output variable (y).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More specifically, that y can be calculated from a </a:t>
            </a:r>
            <a:r>
              <a:rPr lang="en-US" sz="2400" b="1" dirty="0" smtClean="0">
                <a:latin typeface="Times New Roman" pitchFamily="18" charset="0"/>
                <a:cs typeface="Times New Roman" pitchFamily="18" charset="0"/>
              </a:rPr>
              <a:t>linear</a:t>
            </a:r>
            <a:r>
              <a:rPr lang="en-US" sz="2400" dirty="0" smtClean="0">
                <a:latin typeface="Times New Roman" pitchFamily="18" charset="0"/>
                <a:cs typeface="Times New Roman" pitchFamily="18" charset="0"/>
              </a:rPr>
              <a:t> combination of the input variables (x).</a:t>
            </a:r>
          </a:p>
          <a:p>
            <a:endParaRPr lang="en-US" sz="12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One variable is considered to be an explanatory variable (x), and the other is considered to be a dependent variable (y). </a:t>
            </a:r>
          </a:p>
          <a:p>
            <a:endParaRPr lang="en-US" sz="13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y = c + </a:t>
            </a:r>
            <a:r>
              <a:rPr lang="fr-FR" sz="2400" dirty="0" err="1" smtClean="0">
                <a:latin typeface="Times New Roman" pitchFamily="18" charset="0"/>
                <a:cs typeface="Times New Roman" pitchFamily="18" charset="0"/>
              </a:rPr>
              <a:t>mx</a:t>
            </a:r>
            <a:r>
              <a:rPr lang="fr-FR" sz="2400" dirty="0" smtClean="0">
                <a:latin typeface="Times New Roman" pitchFamily="18" charset="0"/>
                <a:cs typeface="Times New Roman" pitchFamily="18" charset="0"/>
              </a:rPr>
              <a:t> </a:t>
            </a:r>
          </a:p>
          <a:p>
            <a:r>
              <a:rPr lang="fr-FR" sz="2400" dirty="0" smtClean="0">
                <a:latin typeface="Times New Roman" pitchFamily="18" charset="0"/>
                <a:cs typeface="Times New Roman" pitchFamily="18" charset="0"/>
              </a:rPr>
              <a:t>C = constant</a:t>
            </a:r>
            <a:br>
              <a:rPr lang="fr-FR" sz="2400" dirty="0" smtClean="0">
                <a:latin typeface="Times New Roman" pitchFamily="18" charset="0"/>
                <a:cs typeface="Times New Roman" pitchFamily="18" charset="0"/>
              </a:rPr>
            </a:br>
            <a:r>
              <a:rPr lang="fr-FR" sz="2400" dirty="0" smtClean="0">
                <a:latin typeface="Times New Roman" pitchFamily="18" charset="0"/>
                <a:cs typeface="Times New Roman" pitchFamily="18" charset="0"/>
              </a:rPr>
              <a:t>m = </a:t>
            </a:r>
            <a:r>
              <a:rPr lang="fr-FR" sz="2400" dirty="0" err="1" smtClean="0">
                <a:latin typeface="Times New Roman" pitchFamily="18" charset="0"/>
                <a:cs typeface="Times New Roman" pitchFamily="18" charset="0"/>
              </a:rPr>
              <a:t>slope</a:t>
            </a:r>
            <a:endParaRPr lang="fr-FR"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output (y) varies linearly based upon the input (x).</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and Over-fitting</a:t>
            </a:r>
            <a:endParaRPr lang="en-IN"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Best model is one doing accurate prediction for all data.</a:t>
            </a:r>
          </a:p>
          <a:p>
            <a:endParaRPr lang="en-US" sz="1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Such model can </a:t>
            </a:r>
            <a:r>
              <a:rPr lang="en-US" sz="2400" b="1" dirty="0" err="1" smtClean="0">
                <a:latin typeface="Times New Roman" pitchFamily="18" charset="0"/>
                <a:cs typeface="Times New Roman" pitchFamily="18" charset="0"/>
              </a:rPr>
              <a:t>generalise</a:t>
            </a:r>
            <a:r>
              <a:rPr lang="en-US" sz="2400" dirty="0" smtClean="0">
                <a:latin typeface="Times New Roman" pitchFamily="18" charset="0"/>
                <a:cs typeface="Times New Roman" pitchFamily="18" charset="0"/>
              </a:rPr>
              <a:t> other than the training instances.</a:t>
            </a:r>
          </a:p>
          <a:p>
            <a:endParaRPr lang="en-US" sz="1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Selection of Model is challenging.</a:t>
            </a:r>
          </a:p>
          <a:p>
            <a:endParaRPr lang="en-US" sz="1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More complex model makes closer training data points up to a certain limit, beyond which the prediction accuracy fall.</a:t>
            </a:r>
          </a:p>
          <a:p>
            <a:endParaRPr lang="en-US" sz="1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the model does not have the generalization capacity the problem is called </a:t>
            </a:r>
            <a:r>
              <a:rPr lang="en-US" sz="2400" b="1" dirty="0" err="1" smtClean="0">
                <a:latin typeface="Times New Roman" pitchFamily="18" charset="0"/>
                <a:cs typeface="Times New Roman" pitchFamily="18" charset="0"/>
              </a:rPr>
              <a:t>overfitting</a:t>
            </a:r>
            <a:r>
              <a:rPr lang="en-US" sz="24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6358062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a:t>O</a:t>
            </a:r>
            <a:r>
              <a:rPr lang="en-US" dirty="0" err="1" smtClean="0"/>
              <a:t>verfitting</a:t>
            </a:r>
            <a:endParaRPr lang="en-IN" dirty="0"/>
          </a:p>
        </p:txBody>
      </p:sp>
      <p:sp>
        <p:nvSpPr>
          <p:cNvPr id="3" name="Content Placeholder 2"/>
          <p:cNvSpPr>
            <a:spLocks noGrp="1"/>
          </p:cNvSpPr>
          <p:nvPr>
            <p:ph idx="1"/>
          </p:nvPr>
        </p:nvSpPr>
        <p:spPr/>
        <p:txBody>
          <a:bodyPr>
            <a:normAutofit fontScale="92500" lnSpcReduction="10000"/>
          </a:bodyPr>
          <a:lstStyle/>
          <a:p>
            <a:r>
              <a:rPr lang="en-IN" sz="2600" dirty="0" smtClean="0">
                <a:latin typeface="Times New Roman" pitchFamily="18" charset="0"/>
                <a:cs typeface="Times New Roman" pitchFamily="18" charset="0"/>
              </a:rPr>
              <a:t>One of the major aspects of training the model is avoiding </a:t>
            </a:r>
            <a:r>
              <a:rPr lang="en-IN" sz="2600" i="1" dirty="0" err="1" smtClean="0">
                <a:latin typeface="Times New Roman" pitchFamily="18" charset="0"/>
                <a:cs typeface="Times New Roman" pitchFamily="18" charset="0"/>
              </a:rPr>
              <a:t>overfitting</a:t>
            </a:r>
            <a:r>
              <a:rPr lang="en-IN" sz="2600" i="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a:t>
            </a:r>
          </a:p>
          <a:p>
            <a:endParaRPr lang="en-US" sz="1400" dirty="0" smtClean="0">
              <a:latin typeface="Times New Roman" pitchFamily="18" charset="0"/>
              <a:cs typeface="Times New Roman" pitchFamily="18" charset="0"/>
            </a:endParaRPr>
          </a:p>
          <a:p>
            <a:r>
              <a:rPr lang="en-IN" sz="2600" b="1" dirty="0" err="1" smtClean="0">
                <a:latin typeface="Times New Roman" pitchFamily="18" charset="0"/>
                <a:cs typeface="Times New Roman" pitchFamily="18" charset="0"/>
              </a:rPr>
              <a:t>Overfitting</a:t>
            </a:r>
            <a:r>
              <a:rPr lang="en-IN" sz="2600" dirty="0" smtClean="0">
                <a:latin typeface="Times New Roman" pitchFamily="18" charset="0"/>
                <a:cs typeface="Times New Roman" pitchFamily="18" charset="0"/>
              </a:rPr>
              <a:t> happens when a model learns the detail and noise in the training data to the extent that it negatively impacts the performance of the model on new data due to detailing of large training data.</a:t>
            </a:r>
          </a:p>
          <a:p>
            <a:endParaRPr lang="en-IN" sz="12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The model or Machine learning algorithm will have a low accuracy if it is </a:t>
            </a:r>
            <a:r>
              <a:rPr lang="en-IN" sz="2600" i="1" dirty="0" err="1" smtClean="0">
                <a:latin typeface="Times New Roman" pitchFamily="18" charset="0"/>
                <a:cs typeface="Times New Roman" pitchFamily="18" charset="0"/>
              </a:rPr>
              <a:t>overfitted</a:t>
            </a:r>
            <a:r>
              <a:rPr lang="en-IN" sz="2600" i="1" dirty="0" smtClean="0">
                <a:latin typeface="Times New Roman" pitchFamily="18" charset="0"/>
                <a:cs typeface="Times New Roman" pitchFamily="18" charset="0"/>
              </a:rPr>
              <a:t>.</a:t>
            </a:r>
          </a:p>
          <a:p>
            <a:endParaRPr lang="en-IN" sz="1400" i="1" dirty="0" smtClean="0">
              <a:latin typeface="Times New Roman" pitchFamily="18" charset="0"/>
              <a:cs typeface="Times New Roman" pitchFamily="18" charset="0"/>
            </a:endParaRPr>
          </a:p>
          <a:p>
            <a:r>
              <a:rPr lang="en-IN" sz="2400" dirty="0" err="1" smtClean="0">
                <a:latin typeface="Times New Roman" pitchFamily="18" charset="0"/>
                <a:cs typeface="Times New Roman" pitchFamily="18" charset="0"/>
              </a:rPr>
              <a:t>Overfitting</a:t>
            </a:r>
            <a:r>
              <a:rPr lang="en-IN" sz="2400" dirty="0" smtClean="0">
                <a:latin typeface="Times New Roman" pitchFamily="18" charset="0"/>
                <a:cs typeface="Times New Roman" pitchFamily="18" charset="0"/>
              </a:rPr>
              <a:t> occurs due to complexity which have more freedom in building the model based on the dataset and therefore they can really build unrealistic models. </a:t>
            </a:r>
            <a:endParaRPr lang="en-IN" sz="2400" i="1" dirty="0" smtClean="0">
              <a:latin typeface="Times New Roman" pitchFamily="18" charset="0"/>
              <a:cs typeface="Times New Roman" pitchFamily="18" charset="0"/>
            </a:endParaRPr>
          </a:p>
          <a:p>
            <a:endParaRPr lang="en-US" sz="1400" i="1" dirty="0" smtClean="0">
              <a:latin typeface="Times New Roman" pitchFamily="18" charset="0"/>
              <a:cs typeface="Times New Roman" pitchFamily="18" charset="0"/>
            </a:endParaRPr>
          </a:p>
          <a:p>
            <a:endParaRPr lang="en-US" sz="2400" i="1" dirty="0" smtClean="0">
              <a:latin typeface="Times New Roman" pitchFamily="18" charset="0"/>
              <a:cs typeface="Times New Roman" pitchFamily="18" charset="0"/>
            </a:endParaRPr>
          </a:p>
          <a:p>
            <a:endParaRPr lang="en-IN"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320612798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IN" dirty="0"/>
          </a:p>
        </p:txBody>
      </p:sp>
      <p:sp>
        <p:nvSpPr>
          <p:cNvPr id="3" name="Content Placeholder 2"/>
          <p:cNvSpPr>
            <a:spLocks noGrp="1"/>
          </p:cNvSpPr>
          <p:nvPr>
            <p:ph idx="1"/>
          </p:nvPr>
        </p:nvSpPr>
        <p:spPr>
          <a:xfrm>
            <a:off x="457200" y="1428736"/>
            <a:ext cx="8229600" cy="4697427"/>
          </a:xfrm>
        </p:spPr>
        <p:txBody>
          <a:bodyPr>
            <a:normAutofit lnSpcReduction="10000"/>
          </a:bodyPr>
          <a:lstStyle/>
          <a:p>
            <a:r>
              <a:rPr lang="en-IN" sz="2400" dirty="0" smtClean="0">
                <a:latin typeface="Times New Roman" pitchFamily="18" charset="0"/>
                <a:cs typeface="Times New Roman" pitchFamily="18" charset="0"/>
              </a:rPr>
              <a:t>Bias refers to how correct the model is. </a:t>
            </a:r>
          </a:p>
          <a:p>
            <a:endParaRPr lang="en-IN" sz="12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 very simple model that makes a lot of mistakes is said to have high bias. </a:t>
            </a:r>
          </a:p>
          <a:p>
            <a:endParaRPr lang="en-IN" sz="12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 very complicated model that does well on its training data is said to have low bias.</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idea of having bias about the model giving importance to some of the features in order to generalize better for the larger dataset with various other features.</a:t>
            </a:r>
          </a:p>
          <a:p>
            <a:endParaRPr lang="en-US" sz="1300" dirty="0" smtClean="0">
              <a:latin typeface="Times New Roman" pitchFamily="18" charset="0"/>
              <a:cs typeface="Times New Roman" pitchFamily="18" charset="0"/>
            </a:endParaRPr>
          </a:p>
          <a:p>
            <a:r>
              <a:rPr lang="en-IN" sz="2600" b="1" dirty="0" smtClean="0">
                <a:latin typeface="Times New Roman" pitchFamily="18" charset="0"/>
                <a:cs typeface="Times New Roman" pitchFamily="18" charset="0"/>
              </a:rPr>
              <a:t>Bias</a:t>
            </a:r>
            <a:r>
              <a:rPr lang="en-IN" sz="2600" dirty="0" smtClean="0">
                <a:latin typeface="Times New Roman" pitchFamily="18" charset="0"/>
                <a:cs typeface="Times New Roman" pitchFamily="18" charset="0"/>
              </a:rPr>
              <a:t> in machine learning is a type of error in which certain features of a </a:t>
            </a:r>
            <a:r>
              <a:rPr lang="en-IN" sz="2600" b="1" dirty="0" smtClean="0">
                <a:latin typeface="Times New Roman" pitchFamily="18" charset="0"/>
                <a:cs typeface="Times New Roman" pitchFamily="18" charset="0"/>
              </a:rPr>
              <a:t>dataset</a:t>
            </a:r>
            <a:r>
              <a:rPr lang="en-IN" sz="2600" dirty="0" smtClean="0">
                <a:latin typeface="Times New Roman" pitchFamily="18" charset="0"/>
                <a:cs typeface="Times New Roman" pitchFamily="18" charset="0"/>
              </a:rPr>
              <a:t> are more heavily weighted.</a:t>
            </a:r>
            <a:endParaRPr lang="en-US" sz="26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2092923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Variance</a:t>
            </a:r>
            <a:endParaRPr lang="en-IN" dirty="0"/>
          </a:p>
        </p:txBody>
      </p:sp>
      <p:sp>
        <p:nvSpPr>
          <p:cNvPr id="3" name="Content Placeholder 2"/>
          <p:cNvSpPr>
            <a:spLocks noGrp="1"/>
          </p:cNvSpPr>
          <p:nvPr>
            <p:ph idx="1"/>
          </p:nvPr>
        </p:nvSpPr>
        <p:spPr>
          <a:xfrm>
            <a:off x="428596" y="1500174"/>
            <a:ext cx="8229600" cy="4840303"/>
          </a:xfrm>
        </p:spPr>
        <p:txBody>
          <a:bodyPr>
            <a:normAutofit/>
          </a:bodyPr>
          <a:lstStyle/>
          <a:p>
            <a:r>
              <a:rPr lang="en-IN" sz="2400" dirty="0" smtClean="0">
                <a:latin typeface="Times New Roman" pitchFamily="18" charset="0"/>
                <a:cs typeface="Times New Roman" pitchFamily="18" charset="0"/>
              </a:rPr>
              <a:t>Variance which describes how much a prediction could potentially vary if one of the predictors changes slightly.</a:t>
            </a:r>
          </a:p>
          <a:p>
            <a:endParaRPr lang="en-US" sz="1200" b="1" i="1"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Simplicity of the model makes its predictions change slowly with predictor value, so it has low variance, high bias.</a:t>
            </a:r>
          </a:p>
          <a:p>
            <a:endParaRPr lang="en-IN" sz="12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On the other hand, complicated, low bias model likely fits the training data very well and so predictions vary wildly even predictor values change slightly. </a:t>
            </a:r>
          </a:p>
          <a:p>
            <a:endParaRPr lang="en-IN" sz="12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This means this model has high variance, and it will not generalize to new/unseen data well.</a:t>
            </a:r>
            <a:endParaRPr lang="en-US" sz="2400" b="1" i="1" dirty="0" smtClean="0">
              <a:latin typeface="Times New Roman" pitchFamily="18" charset="0"/>
              <a:cs typeface="Times New Roman" pitchFamily="18" charset="0"/>
            </a:endParaRPr>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p:txBody>
      </p:sp>
    </p:spTree>
    <p:extLst>
      <p:ext uri="{BB962C8B-B14F-4D97-AF65-F5344CB8AC3E}">
        <p14:creationId xmlns:p14="http://schemas.microsoft.com/office/powerpoint/2010/main" val="118206333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choose an optimal model?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a:latin typeface="Times New Roman" pitchFamily="18" charset="0"/>
                <a:cs typeface="Times New Roman" pitchFamily="18" charset="0"/>
              </a:rPr>
              <a:t>To</a:t>
            </a:r>
            <a:r>
              <a:rPr lang="en-US" sz="2400" b="1" i="1"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prevent over-fitting, we can add more training samples so that the algorithm doesn’t learn the noise in the system and can become more generalized. </a:t>
            </a:r>
          </a:p>
          <a:p>
            <a:r>
              <a:rPr lang="en-US" sz="2400" b="1" dirty="0">
                <a:latin typeface="Times New Roman" pitchFamily="18" charset="0"/>
                <a:cs typeface="Times New Roman" pitchFamily="18" charset="0"/>
              </a:rPr>
              <a:t>The Bias </a:t>
            </a:r>
            <a:r>
              <a:rPr lang="en-US" sz="2400" b="1" dirty="0" err="1">
                <a:latin typeface="Times New Roman" pitchFamily="18" charset="0"/>
                <a:cs typeface="Times New Roman" pitchFamily="18" charset="0"/>
              </a:rPr>
              <a:t>vs</a:t>
            </a:r>
            <a:r>
              <a:rPr lang="en-US" sz="2400" b="1" dirty="0">
                <a:latin typeface="Times New Roman" pitchFamily="18" charset="0"/>
                <a:cs typeface="Times New Roman" pitchFamily="18" charset="0"/>
              </a:rPr>
              <a:t> Variance trade-off</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Bias </a:t>
            </a:r>
            <a:r>
              <a:rPr lang="en-US" sz="2400" dirty="0">
                <a:latin typeface="Times New Roman" pitchFamily="18" charset="0"/>
                <a:cs typeface="Times New Roman" pitchFamily="18" charset="0"/>
              </a:rPr>
              <a:t>refers to the error due to the model’s simplistic assumptions in fitting the data. A high bias means that the model is unable to capture the patterns in the data and this results in </a:t>
            </a:r>
            <a:r>
              <a:rPr lang="en-US" sz="2400" b="1" dirty="0">
                <a:latin typeface="Times New Roman" pitchFamily="18" charset="0"/>
                <a:cs typeface="Times New Roman" pitchFamily="18" charset="0"/>
              </a:rPr>
              <a:t>under-fitting</a:t>
            </a:r>
            <a:r>
              <a:rPr lang="en-US" sz="2400" dirty="0">
                <a:latin typeface="Times New Roman" pitchFamily="18" charset="0"/>
                <a:cs typeface="Times New Roman" pitchFamily="18" charset="0"/>
              </a:rPr>
              <a:t>.</a:t>
            </a:r>
          </a:p>
          <a:p>
            <a:r>
              <a:rPr lang="en-US" sz="2400" b="1" dirty="0">
                <a:latin typeface="Times New Roman" pitchFamily="18" charset="0"/>
                <a:cs typeface="Times New Roman" pitchFamily="18" charset="0"/>
              </a:rPr>
              <a:t>Variance </a:t>
            </a:r>
            <a:r>
              <a:rPr lang="en-US" sz="2400" dirty="0">
                <a:latin typeface="Times New Roman" pitchFamily="18" charset="0"/>
                <a:cs typeface="Times New Roman" pitchFamily="18" charset="0"/>
              </a:rPr>
              <a:t>refers to the error due to the complex model trying to fit the data. High variance means the model passes through most of the data points and it results in </a:t>
            </a:r>
            <a:r>
              <a:rPr lang="en-US" sz="2400" b="1" dirty="0">
                <a:latin typeface="Times New Roman" pitchFamily="18" charset="0"/>
                <a:cs typeface="Times New Roman" pitchFamily="18" charset="0"/>
              </a:rPr>
              <a:t>over-fitting</a:t>
            </a:r>
            <a:r>
              <a:rPr lang="en-US" sz="2400" dirty="0">
                <a:latin typeface="Times New Roman" pitchFamily="18" charset="0"/>
                <a:cs typeface="Times New Roman" pitchFamily="18" charset="0"/>
              </a:rPr>
              <a:t> the data.</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31092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914400" y="381000"/>
            <a:ext cx="6533334" cy="2933334"/>
          </a:xfrm>
          <a:prstGeom prst="rect">
            <a:avLst/>
          </a:prstGeom>
          <a:noFill/>
          <a:ln w="9525">
            <a:noFill/>
            <a:miter lim="800000"/>
            <a:headEnd/>
            <a:tailEnd/>
          </a:ln>
          <a:effectLst/>
        </p:spPr>
      </p:pic>
      <p:pic>
        <p:nvPicPr>
          <p:cNvPr id="25606" name="Picture 6"/>
          <p:cNvPicPr>
            <a:picLocks noChangeAspect="1" noChangeArrowheads="1"/>
          </p:cNvPicPr>
          <p:nvPr/>
        </p:nvPicPr>
        <p:blipFill>
          <a:blip r:embed="rId3"/>
          <a:srcRect/>
          <a:stretch>
            <a:fillRect/>
          </a:stretch>
        </p:blipFill>
        <p:spPr bwMode="auto">
          <a:xfrm>
            <a:off x="0" y="3429000"/>
            <a:ext cx="4686300" cy="2514600"/>
          </a:xfrm>
          <a:prstGeom prst="rect">
            <a:avLst/>
          </a:prstGeom>
          <a:noFill/>
          <a:ln w="9525">
            <a:noFill/>
            <a:miter lim="800000"/>
            <a:headEnd/>
            <a:tailEnd/>
          </a:ln>
          <a:effectLst/>
        </p:spPr>
      </p:pic>
      <p:sp>
        <p:nvSpPr>
          <p:cNvPr id="9" name="Rectangle 8"/>
          <p:cNvSpPr/>
          <p:nvPr/>
        </p:nvSpPr>
        <p:spPr>
          <a:xfrm>
            <a:off x="4572000" y="3352800"/>
            <a:ext cx="4572000" cy="2585323"/>
          </a:xfrm>
          <a:prstGeom prst="rect">
            <a:avLst/>
          </a:prstGeom>
        </p:spPr>
        <p:txBody>
          <a:bodyPr>
            <a:sp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model complexity increases, the bias decreases and the variance increases and vice-versa.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Ideally</a:t>
            </a:r>
            <a:r>
              <a:rPr lang="en-US" dirty="0">
                <a:latin typeface="Times New Roman" pitchFamily="18" charset="0"/>
                <a:cs typeface="Times New Roman" pitchFamily="18" charset="0"/>
              </a:rPr>
              <a:t>, a machine learning model should have </a:t>
            </a:r>
            <a:r>
              <a:rPr lang="en-US" b="1" dirty="0">
                <a:latin typeface="Times New Roman" pitchFamily="18" charset="0"/>
                <a:cs typeface="Times New Roman" pitchFamily="18" charset="0"/>
              </a:rPr>
              <a:t>low variance and low bias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But </a:t>
            </a:r>
            <a:r>
              <a:rPr lang="en-US" dirty="0">
                <a:latin typeface="Times New Roman" pitchFamily="18" charset="0"/>
                <a:cs typeface="Times New Roman" pitchFamily="18" charset="0"/>
              </a:rPr>
              <a:t>practically it’s impossible to have both. Therefore to achieve a good model that performs well both on the train and unseen data, a </a:t>
            </a:r>
            <a:r>
              <a:rPr lang="en-US" b="1" dirty="0">
                <a:latin typeface="Times New Roman" pitchFamily="18" charset="0"/>
                <a:cs typeface="Times New Roman" pitchFamily="18" charset="0"/>
              </a:rPr>
              <a:t>trade-off</a:t>
            </a:r>
            <a:r>
              <a:rPr lang="en-US" dirty="0">
                <a:latin typeface="Times New Roman" pitchFamily="18" charset="0"/>
                <a:cs typeface="Times New Roman" pitchFamily="18" charset="0"/>
              </a:rPr>
              <a:t> is made.</a:t>
            </a:r>
          </a:p>
        </p:txBody>
      </p:sp>
    </p:spTree>
    <p:extLst>
      <p:ext uri="{BB962C8B-B14F-4D97-AF65-F5344CB8AC3E}">
        <p14:creationId xmlns:p14="http://schemas.microsoft.com/office/powerpoint/2010/main" val="373189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38"/>
            <a:ext cx="8229600" cy="1143000"/>
          </a:xfrm>
        </p:spPr>
        <p:txBody>
          <a:bodyPr/>
          <a:lstStyle/>
          <a:p>
            <a:r>
              <a:rPr lang="en-IN" dirty="0" smtClean="0">
                <a:latin typeface="Times"/>
                <a:cs typeface="Times"/>
              </a:rPr>
              <a:t>Linear Regression </a:t>
            </a:r>
            <a:endParaRPr lang="en-US" dirty="0"/>
          </a:p>
        </p:txBody>
      </p:sp>
      <p:sp>
        <p:nvSpPr>
          <p:cNvPr id="3" name="Content Placeholder 2"/>
          <p:cNvSpPr>
            <a:spLocks noGrp="1"/>
          </p:cNvSpPr>
          <p:nvPr>
            <p:ph idx="1"/>
          </p:nvPr>
        </p:nvSpPr>
        <p:spPr>
          <a:xfrm>
            <a:off x="457200" y="1360714"/>
            <a:ext cx="8229600" cy="4686463"/>
          </a:xfrm>
        </p:spPr>
        <p:txBody>
          <a:bodyPr>
            <a:normAutofit fontScale="92500" lnSpcReduction="10000"/>
          </a:bodyPr>
          <a:lstStyle/>
          <a:p>
            <a:r>
              <a:rPr lang="en-US" sz="2600" dirty="0" smtClean="0">
                <a:latin typeface="Times New Roman" pitchFamily="18" charset="0"/>
                <a:cs typeface="Times New Roman" pitchFamily="18" charset="0"/>
              </a:rPr>
              <a:t>How much value of x has impact on y is determined by “m”. </a:t>
            </a:r>
          </a:p>
          <a:p>
            <a:endParaRPr lang="en-US" sz="13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‘c’ is the constant (value of y when x is zero).</a:t>
            </a:r>
          </a:p>
          <a:p>
            <a:endParaRPr lang="en-IN" sz="13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Before </a:t>
            </a:r>
            <a:r>
              <a:rPr lang="en-IN" sz="2600" dirty="0">
                <a:latin typeface="Times New Roman" pitchFamily="18" charset="0"/>
                <a:cs typeface="Times New Roman" pitchFamily="18" charset="0"/>
              </a:rPr>
              <a:t>attempting to fit a linear model to </a:t>
            </a:r>
            <a:r>
              <a:rPr lang="en-IN" sz="2600" dirty="0" smtClean="0">
                <a:latin typeface="Times New Roman" pitchFamily="18" charset="0"/>
                <a:cs typeface="Times New Roman" pitchFamily="18" charset="0"/>
              </a:rPr>
              <a:t>the observed </a:t>
            </a:r>
            <a:r>
              <a:rPr lang="en-IN" sz="2600" dirty="0">
                <a:latin typeface="Times New Roman" pitchFamily="18" charset="0"/>
                <a:cs typeface="Times New Roman" pitchFamily="18" charset="0"/>
              </a:rPr>
              <a:t>data, </a:t>
            </a:r>
            <a:r>
              <a:rPr lang="en-IN" sz="2600" dirty="0" smtClean="0">
                <a:latin typeface="Times New Roman" pitchFamily="18" charset="0"/>
                <a:cs typeface="Times New Roman" pitchFamily="18" charset="0"/>
              </a:rPr>
              <a:t>first </a:t>
            </a:r>
            <a:r>
              <a:rPr lang="en-IN" sz="2600" dirty="0">
                <a:latin typeface="Times New Roman" pitchFamily="18" charset="0"/>
                <a:cs typeface="Times New Roman" pitchFamily="18" charset="0"/>
              </a:rPr>
              <a:t>determine whether or not there is a relationship between the variables of interest. </a:t>
            </a:r>
          </a:p>
          <a:p>
            <a:endParaRPr lang="en-IN" sz="1200" dirty="0" smtClean="0">
              <a:latin typeface="Times New Roman" pitchFamily="18" charset="0"/>
              <a:cs typeface="Times New Roman" pitchFamily="18" charset="0"/>
            </a:endParaRPr>
          </a:p>
          <a:p>
            <a:r>
              <a:rPr lang="en-IN" sz="2600" dirty="0">
                <a:latin typeface="Times New Roman" pitchFamily="18" charset="0"/>
                <a:cs typeface="Times New Roman" pitchFamily="18" charset="0"/>
              </a:rPr>
              <a:t>A </a:t>
            </a:r>
            <a:r>
              <a:rPr lang="en-IN" sz="2600" dirty="0">
                <a:latin typeface="Times New Roman" pitchFamily="18" charset="0"/>
                <a:cs typeface="Times New Roman" pitchFamily="18" charset="0"/>
                <a:hlinkClick r:id="rId2"/>
              </a:rPr>
              <a:t>scatterplot</a:t>
            </a:r>
            <a:r>
              <a:rPr lang="en-IN" sz="2600" dirty="0">
                <a:latin typeface="Times New Roman" pitchFamily="18" charset="0"/>
                <a:cs typeface="Times New Roman" pitchFamily="18" charset="0"/>
              </a:rPr>
              <a:t> can be a helpful tool in determining the strength of the relationship between two variables. </a:t>
            </a:r>
            <a:endParaRPr lang="en-IN" sz="2600" dirty="0" smtClean="0">
              <a:latin typeface="Times New Roman" pitchFamily="18" charset="0"/>
              <a:cs typeface="Times New Roman" pitchFamily="18" charset="0"/>
            </a:endParaRPr>
          </a:p>
          <a:p>
            <a:endParaRPr lang="en-IN" sz="1300" dirty="0">
              <a:latin typeface="Times New Roman" pitchFamily="18" charset="0"/>
              <a:cs typeface="Times New Roman" pitchFamily="18" charset="0"/>
            </a:endParaRPr>
          </a:p>
          <a:p>
            <a:r>
              <a:rPr lang="en-IN" sz="2600" dirty="0">
                <a:latin typeface="Times New Roman" pitchFamily="18" charset="0"/>
                <a:cs typeface="Times New Roman" pitchFamily="18" charset="0"/>
              </a:rPr>
              <a:t>If the scatterplot does not indicate any increasing or decreasing trends, then fitting a linear regression model to the data probably will not provide a useful model.</a:t>
            </a:r>
          </a:p>
          <a:p>
            <a:endParaRPr lang="en-IN" sz="2400" dirty="0">
              <a:latin typeface="Times"/>
              <a:cs typeface="Times"/>
            </a:endParaRPr>
          </a:p>
          <a:p>
            <a:endParaRPr lang="en-US" dirty="0"/>
          </a:p>
        </p:txBody>
      </p:sp>
    </p:spTree>
    <p:extLst>
      <p:ext uri="{BB962C8B-B14F-4D97-AF65-F5344CB8AC3E}">
        <p14:creationId xmlns:p14="http://schemas.microsoft.com/office/powerpoint/2010/main" val="31402967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905000" y="1752600"/>
            <a:ext cx="3600000" cy="1885714"/>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600200" y="3505200"/>
            <a:ext cx="4276725" cy="2876550"/>
          </a:xfrm>
          <a:prstGeom prst="rect">
            <a:avLst/>
          </a:prstGeom>
          <a:noFill/>
          <a:ln w="9525">
            <a:noFill/>
            <a:miter lim="800000"/>
            <a:headEnd/>
            <a:tailEnd/>
          </a:ln>
          <a:effectLst/>
        </p:spPr>
      </p:pic>
      <p:sp>
        <p:nvSpPr>
          <p:cNvPr id="7" name="Rectangle 6"/>
          <p:cNvSpPr/>
          <p:nvPr/>
        </p:nvSpPr>
        <p:spPr>
          <a:xfrm>
            <a:off x="2971800" y="6324600"/>
            <a:ext cx="1317797" cy="369332"/>
          </a:xfrm>
          <a:prstGeom prst="rect">
            <a:avLst/>
          </a:prstGeom>
        </p:spPr>
        <p:txBody>
          <a:bodyPr wrap="none">
            <a:spAutoFit/>
          </a:bodyPr>
          <a:lstStyle/>
          <a:p>
            <a:r>
              <a:rPr lang="en-US" dirty="0"/>
              <a:t>Scatter plot </a:t>
            </a:r>
          </a:p>
        </p:txBody>
      </p:sp>
    </p:spTree>
    <p:extLst>
      <p:ext uri="{BB962C8B-B14F-4D97-AF65-F5344CB8AC3E}">
        <p14:creationId xmlns:p14="http://schemas.microsoft.com/office/powerpoint/2010/main" val="23249490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Linear Relationship between two Variables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1428728" y="1571612"/>
            <a:ext cx="6072230" cy="3929090"/>
          </a:xfrm>
          <a:prstGeom prst="rect">
            <a:avLst/>
          </a:prstGeom>
          <a:noFill/>
          <a:ln w="9525">
            <a:noFill/>
            <a:miter lim="800000"/>
            <a:headEnd/>
            <a:tailEnd/>
          </a:ln>
          <a:effectLst/>
        </p:spPr>
      </p:pic>
      <p:cxnSp>
        <p:nvCxnSpPr>
          <p:cNvPr id="6" name="Straight Connector 5"/>
          <p:cNvCxnSpPr/>
          <p:nvPr/>
        </p:nvCxnSpPr>
        <p:spPr>
          <a:xfrm rot="5400000" flipH="1" flipV="1">
            <a:off x="4107653" y="4321975"/>
            <a:ext cx="10715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2285984" y="3714752"/>
            <a:ext cx="2286016"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28728" y="5500702"/>
            <a:ext cx="4786346" cy="461665"/>
          </a:xfrm>
          <a:prstGeom prst="rect">
            <a:avLst/>
          </a:prstGeom>
        </p:spPr>
        <p:txBody>
          <a:bodyPr wrap="square">
            <a:spAutoFit/>
          </a:bodyPr>
          <a:lstStyle/>
          <a:p>
            <a:r>
              <a:rPr lang="en-IN" sz="2400" dirty="0" smtClean="0">
                <a:latin typeface="Times New Roman" pitchFamily="18" charset="0"/>
                <a:cs typeface="Times New Roman" pitchFamily="18" charset="0"/>
              </a:rPr>
              <a:t>How to find this straight line?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685516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latin typeface="Times New Roman" pitchFamily="18" charset="0"/>
                <a:cs typeface="Times New Roman" pitchFamily="18" charset="0"/>
              </a:rPr>
              <a:t>How to find which line is the best?</a:t>
            </a:r>
            <a:r>
              <a:rPr lang="en-IN" b="1" dirty="0" smtClean="0"/>
              <a:t/>
            </a:r>
            <a:br>
              <a:rPr lang="en-IN" b="1" dirty="0" smtClean="0"/>
            </a:br>
            <a:endParaRPr lang="en-IN" dirty="0"/>
          </a:p>
        </p:txBody>
      </p:sp>
      <p:sp>
        <p:nvSpPr>
          <p:cNvPr id="3" name="Content Placeholder 2"/>
          <p:cNvSpPr>
            <a:spLocks noGrp="1"/>
          </p:cNvSpPr>
          <p:nvPr>
            <p:ph idx="1"/>
          </p:nvPr>
        </p:nvSpPr>
        <p:spPr>
          <a:xfrm>
            <a:off x="500034" y="785794"/>
            <a:ext cx="8229600" cy="4840303"/>
          </a:xfrm>
        </p:spPr>
        <p:txBody>
          <a:bodyPr/>
          <a:lstStyle/>
          <a:p>
            <a:r>
              <a:rPr lang="en-IN" sz="2400" i="1" dirty="0" smtClean="0">
                <a:latin typeface="Times New Roman" pitchFamily="18" charset="0"/>
                <a:cs typeface="Times New Roman" pitchFamily="18" charset="0"/>
              </a:rPr>
              <a:t>price = c + m * mpg = f </a:t>
            </a:r>
            <a:r>
              <a:rPr lang="en-IN" sz="2400" dirty="0" smtClean="0">
                <a:latin typeface="Times New Roman" pitchFamily="18" charset="0"/>
                <a:cs typeface="Times New Roman" pitchFamily="18" charset="0"/>
              </a:rPr>
              <a:t>(</a:t>
            </a:r>
            <a:r>
              <a:rPr lang="en-IN" sz="2400" i="1" dirty="0" smtClean="0">
                <a:latin typeface="Times New Roman" pitchFamily="18" charset="0"/>
                <a:cs typeface="Times New Roman" pitchFamily="18" charset="0"/>
              </a:rPr>
              <a:t>c, m, mpg</a:t>
            </a:r>
            <a:r>
              <a:rPr lang="en-IN" sz="2400" dirty="0" smtClean="0">
                <a:latin typeface="Times New Roman" pitchFamily="18" charset="0"/>
                <a:cs typeface="Times New Roman" pitchFamily="18" charset="0"/>
              </a:rPr>
              <a:t>) ; </a:t>
            </a:r>
            <a:r>
              <a:rPr lang="en-IN" sz="2400" i="1" dirty="0" smtClean="0">
                <a:latin typeface="Times New Roman" pitchFamily="18" charset="0"/>
                <a:cs typeface="Times New Roman" pitchFamily="18" charset="0"/>
              </a:rPr>
              <a:t>f is the model</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Different values of</a:t>
            </a:r>
            <a:r>
              <a:rPr lang="en-IN" sz="2400" i="1" dirty="0" smtClean="0">
                <a:latin typeface="Times New Roman" pitchFamily="18" charset="0"/>
                <a:cs typeface="Times New Roman" pitchFamily="18" charset="0"/>
              </a:rPr>
              <a:t> </a:t>
            </a:r>
            <a:r>
              <a:rPr lang="en-IN" sz="2400" b="1" i="1" dirty="0" smtClean="0">
                <a:latin typeface="Times New Roman" pitchFamily="18" charset="0"/>
                <a:cs typeface="Times New Roman" pitchFamily="18" charset="0"/>
              </a:rPr>
              <a:t>c</a:t>
            </a:r>
            <a:r>
              <a:rPr lang="en-IN" sz="2400" dirty="0" smtClean="0">
                <a:latin typeface="Times New Roman" pitchFamily="18" charset="0"/>
                <a:cs typeface="Times New Roman" pitchFamily="18" charset="0"/>
              </a:rPr>
              <a:t> and </a:t>
            </a:r>
            <a:r>
              <a:rPr lang="en-IN" sz="2400" b="1" i="1" dirty="0" smtClean="0">
                <a:latin typeface="Times New Roman" pitchFamily="18" charset="0"/>
                <a:cs typeface="Times New Roman" pitchFamily="18" charset="0"/>
              </a:rPr>
              <a:t>m</a:t>
            </a:r>
            <a:r>
              <a:rPr lang="en-IN" sz="2400" dirty="0" smtClean="0">
                <a:latin typeface="Times New Roman" pitchFamily="18" charset="0"/>
                <a:cs typeface="Times New Roman" pitchFamily="18" charset="0"/>
              </a:rPr>
              <a:t> generate different straight lines</a:t>
            </a:r>
            <a:r>
              <a:rPr lang="en-IN" sz="2400" dirty="0" smtClean="0"/>
              <a:t>.</a:t>
            </a:r>
          </a:p>
        </p:txBody>
      </p:sp>
      <p:pic>
        <p:nvPicPr>
          <p:cNvPr id="2051" name="Picture 3"/>
          <p:cNvPicPr>
            <a:picLocks noChangeAspect="1" noChangeArrowheads="1"/>
          </p:cNvPicPr>
          <p:nvPr/>
        </p:nvPicPr>
        <p:blipFill>
          <a:blip r:embed="rId2"/>
          <a:srcRect/>
          <a:stretch>
            <a:fillRect/>
          </a:stretch>
        </p:blipFill>
        <p:spPr bwMode="auto">
          <a:xfrm>
            <a:off x="2143108" y="1717161"/>
            <a:ext cx="4581531" cy="3071834"/>
          </a:xfrm>
          <a:prstGeom prst="rect">
            <a:avLst/>
          </a:prstGeom>
          <a:noFill/>
          <a:ln w="9525">
            <a:noFill/>
            <a:miter lim="800000"/>
            <a:headEnd/>
            <a:tailEnd/>
          </a:ln>
          <a:effectLst/>
        </p:spPr>
      </p:pic>
      <p:sp>
        <p:nvSpPr>
          <p:cNvPr id="6" name="Rectangle 5"/>
          <p:cNvSpPr/>
          <p:nvPr/>
        </p:nvSpPr>
        <p:spPr>
          <a:xfrm>
            <a:off x="500034" y="4821387"/>
            <a:ext cx="7858180" cy="1354217"/>
          </a:xfrm>
          <a:prstGeom prst="rect">
            <a:avLst/>
          </a:prstGeom>
        </p:spPr>
        <p:txBody>
          <a:bodyPr wrap="square">
            <a:spAutoFit/>
          </a:bodyPr>
          <a:lstStyle/>
          <a:p>
            <a:pPr>
              <a:buFont typeface="Arial" pitchFamily="34" charset="0"/>
              <a:buChar char="•"/>
            </a:pPr>
            <a:r>
              <a:rPr lang="en-IN" sz="20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Choose the best values of </a:t>
            </a:r>
            <a:r>
              <a:rPr lang="en-IN" sz="2400" b="1" i="1" dirty="0" smtClean="0">
                <a:latin typeface="Times New Roman" pitchFamily="18" charset="0"/>
                <a:cs typeface="Times New Roman" pitchFamily="18" charset="0"/>
              </a:rPr>
              <a:t>c</a:t>
            </a:r>
            <a:r>
              <a:rPr lang="en-IN" sz="2400" dirty="0" smtClean="0">
                <a:latin typeface="Times New Roman" pitchFamily="18" charset="0"/>
                <a:cs typeface="Times New Roman" pitchFamily="18" charset="0"/>
              </a:rPr>
              <a:t> and </a:t>
            </a:r>
            <a:r>
              <a:rPr lang="en-IN" sz="2400" b="1" i="1" dirty="0" smtClean="0">
                <a:latin typeface="Times New Roman" pitchFamily="18" charset="0"/>
                <a:cs typeface="Times New Roman" pitchFamily="18" charset="0"/>
              </a:rPr>
              <a:t>m</a:t>
            </a:r>
            <a:r>
              <a:rPr lang="en-IN" sz="2400" dirty="0" smtClean="0">
                <a:latin typeface="Times New Roman" pitchFamily="18" charset="0"/>
                <a:cs typeface="Times New Roman" pitchFamily="18" charset="0"/>
              </a:rPr>
              <a:t> to get the best fitting line.</a:t>
            </a:r>
          </a:p>
          <a:p>
            <a:endParaRPr lang="en-IN" sz="12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The best line is the one that better fits the data points.</a:t>
            </a:r>
          </a:p>
          <a:p>
            <a:endParaRPr lang="en-IN" sz="2000" dirty="0"/>
          </a:p>
        </p:txBody>
      </p:sp>
      <p:sp>
        <p:nvSpPr>
          <p:cNvPr id="4" name="Rectangle 3"/>
          <p:cNvSpPr/>
          <p:nvPr/>
        </p:nvSpPr>
        <p:spPr>
          <a:xfrm>
            <a:off x="500035" y="5821661"/>
            <a:ext cx="8186765" cy="707886"/>
          </a:xfrm>
          <a:prstGeom prst="rect">
            <a:avLst/>
          </a:prstGeom>
        </p:spPr>
        <p:txBody>
          <a:bodyPr wrap="square">
            <a:spAutoFit/>
          </a:bodyPr>
          <a:lstStyle/>
          <a:p>
            <a:pPr marL="342900" indent="-342900">
              <a:buFont typeface="Arial"/>
              <a:buChar char="•"/>
            </a:pPr>
            <a:r>
              <a:rPr lang="en-US" sz="2000" dirty="0">
                <a:latin typeface="Times New Roman" pitchFamily="18" charset="0"/>
                <a:cs typeface="Times New Roman" pitchFamily="18" charset="0"/>
              </a:rPr>
              <a:t>If we are able to figure out the values of c and m then we can predict the value of y for any new  x.</a:t>
            </a:r>
            <a:endParaRPr lang="en-US" sz="2000" dirty="0"/>
          </a:p>
        </p:txBody>
      </p:sp>
    </p:spTree>
    <p:extLst>
      <p:ext uri="{BB962C8B-B14F-4D97-AF65-F5344CB8AC3E}">
        <p14:creationId xmlns:p14="http://schemas.microsoft.com/office/powerpoint/2010/main" val="5901713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Least-squares</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r>
              <a:rPr lang="en-IN" sz="2400" dirty="0">
                <a:latin typeface="Times"/>
                <a:cs typeface="Times"/>
              </a:rPr>
              <a:t>A linear regression line has an equation  </a:t>
            </a:r>
            <a:r>
              <a:rPr lang="en-IN" sz="2400" b="1" i="1" dirty="0">
                <a:latin typeface="Times"/>
                <a:cs typeface="Times"/>
              </a:rPr>
              <a:t>Y = </a:t>
            </a:r>
            <a:r>
              <a:rPr lang="en-IN" sz="2400" b="1" i="1" dirty="0" smtClean="0">
                <a:latin typeface="Times"/>
                <a:cs typeface="Times"/>
              </a:rPr>
              <a:t>c </a:t>
            </a:r>
            <a:r>
              <a:rPr lang="en-IN" sz="2400" b="1" i="1" dirty="0">
                <a:latin typeface="Times"/>
                <a:cs typeface="Times"/>
              </a:rPr>
              <a:t>+ </a:t>
            </a:r>
            <a:r>
              <a:rPr lang="en-IN" sz="2400" b="1" i="1" dirty="0" err="1" smtClean="0">
                <a:latin typeface="Times"/>
                <a:cs typeface="Times"/>
              </a:rPr>
              <a:t>mX</a:t>
            </a:r>
            <a:r>
              <a:rPr lang="en-IN" sz="2400" dirty="0">
                <a:latin typeface="Times"/>
                <a:cs typeface="Times"/>
              </a:rPr>
              <a:t>, where </a:t>
            </a:r>
            <a:r>
              <a:rPr lang="en-IN" sz="2400" b="1" i="1" dirty="0">
                <a:latin typeface="Times"/>
                <a:cs typeface="Times"/>
              </a:rPr>
              <a:t>X</a:t>
            </a:r>
            <a:r>
              <a:rPr lang="en-IN" sz="2400" dirty="0">
                <a:latin typeface="Times"/>
                <a:cs typeface="Times"/>
              </a:rPr>
              <a:t> is the explanatory variable and </a:t>
            </a:r>
            <a:r>
              <a:rPr lang="en-IN" sz="2400" b="1" i="1" dirty="0">
                <a:latin typeface="Times"/>
                <a:cs typeface="Times"/>
              </a:rPr>
              <a:t>Y</a:t>
            </a:r>
            <a:r>
              <a:rPr lang="en-IN" sz="2400" dirty="0">
                <a:latin typeface="Times"/>
                <a:cs typeface="Times"/>
              </a:rPr>
              <a:t> is the dependent variable.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The </a:t>
            </a:r>
            <a:r>
              <a:rPr lang="en-IN" sz="2400" dirty="0">
                <a:latin typeface="Times"/>
                <a:cs typeface="Times"/>
              </a:rPr>
              <a:t>slope of the line is </a:t>
            </a:r>
            <a:r>
              <a:rPr lang="en-IN" sz="2400" b="1" i="1" dirty="0" smtClean="0">
                <a:latin typeface="Times"/>
                <a:cs typeface="Times"/>
              </a:rPr>
              <a:t>m (w</a:t>
            </a:r>
            <a:r>
              <a:rPr lang="en-IN" sz="2400" baseline="-25000" dirty="0" smtClean="0">
                <a:latin typeface="Times"/>
                <a:cs typeface="Times"/>
              </a:rPr>
              <a:t>1</a:t>
            </a:r>
            <a:r>
              <a:rPr lang="en-IN" sz="2400" b="1" i="1" dirty="0" smtClean="0">
                <a:latin typeface="Times"/>
                <a:cs typeface="Times"/>
              </a:rPr>
              <a:t>)</a:t>
            </a:r>
            <a:r>
              <a:rPr lang="en-IN" sz="2400" dirty="0" smtClean="0">
                <a:latin typeface="Times"/>
                <a:cs typeface="Times"/>
              </a:rPr>
              <a:t>, </a:t>
            </a:r>
            <a:r>
              <a:rPr lang="en-IN" sz="2400" dirty="0">
                <a:latin typeface="Times"/>
                <a:cs typeface="Times"/>
              </a:rPr>
              <a:t>and </a:t>
            </a:r>
            <a:r>
              <a:rPr lang="en-IN" sz="2400" b="1" i="1" dirty="0" smtClean="0">
                <a:latin typeface="Times"/>
                <a:cs typeface="Times"/>
              </a:rPr>
              <a:t>c</a:t>
            </a:r>
            <a:r>
              <a:rPr lang="en-IN" sz="2400" dirty="0">
                <a:latin typeface="Times"/>
                <a:cs typeface="Times"/>
              </a:rPr>
              <a:t> </a:t>
            </a:r>
            <a:r>
              <a:rPr lang="en-IN" sz="2400" dirty="0" smtClean="0">
                <a:latin typeface="Times"/>
                <a:cs typeface="Times"/>
              </a:rPr>
              <a:t>(</a:t>
            </a:r>
            <a:r>
              <a:rPr lang="en-IN" sz="2400" b="1" i="1" dirty="0" smtClean="0">
                <a:latin typeface="Times"/>
                <a:cs typeface="Times"/>
              </a:rPr>
              <a:t>w</a:t>
            </a:r>
            <a:r>
              <a:rPr lang="en-IN" sz="2400" baseline="-25000" dirty="0" smtClean="0">
                <a:latin typeface="Times"/>
                <a:cs typeface="Times"/>
              </a:rPr>
              <a:t>0</a:t>
            </a:r>
            <a:r>
              <a:rPr lang="en-IN" sz="2400" dirty="0" smtClean="0">
                <a:latin typeface="Times"/>
                <a:cs typeface="Times"/>
              </a:rPr>
              <a:t>) is </a:t>
            </a:r>
            <a:r>
              <a:rPr lang="en-IN" sz="2400" dirty="0">
                <a:latin typeface="Times"/>
                <a:cs typeface="Times"/>
              </a:rPr>
              <a:t>the </a:t>
            </a:r>
            <a:r>
              <a:rPr lang="en-IN" sz="2400" dirty="0" smtClean="0">
                <a:latin typeface="Times"/>
                <a:cs typeface="Times"/>
              </a:rPr>
              <a:t>intercept, usually referred as weights.</a:t>
            </a:r>
          </a:p>
          <a:p>
            <a:r>
              <a:rPr lang="en-IN" sz="2400" dirty="0">
                <a:latin typeface="Times"/>
                <a:cs typeface="Times"/>
              </a:rPr>
              <a:t> </a:t>
            </a:r>
          </a:p>
          <a:p>
            <a:r>
              <a:rPr lang="en-IN" sz="2600" dirty="0">
                <a:latin typeface="Times"/>
                <a:cs typeface="Times"/>
              </a:rPr>
              <a:t>The most common method for fitting a regression line is the method of least-squares. </a:t>
            </a:r>
            <a:endParaRPr lang="en-IN" sz="2600" dirty="0" smtClean="0">
              <a:latin typeface="Times"/>
              <a:cs typeface="Times"/>
            </a:endParaRPr>
          </a:p>
          <a:p>
            <a:endParaRPr lang="en-IN" sz="1300" dirty="0">
              <a:latin typeface="Times"/>
              <a:cs typeface="Times"/>
            </a:endParaRPr>
          </a:p>
          <a:p>
            <a:r>
              <a:rPr lang="en-IN" sz="2600" dirty="0" smtClean="0">
                <a:latin typeface="Times"/>
                <a:cs typeface="Times"/>
              </a:rPr>
              <a:t>This </a:t>
            </a:r>
            <a:r>
              <a:rPr lang="en-IN" sz="2600" dirty="0">
                <a:latin typeface="Times"/>
                <a:cs typeface="Times"/>
              </a:rPr>
              <a:t>method calculates the best-fitting line for the observed data by minimizing the sum of the squares of the vertical deviations from each data point to the </a:t>
            </a:r>
            <a:r>
              <a:rPr lang="en-IN" sz="2600" dirty="0" smtClean="0">
                <a:latin typeface="Times"/>
                <a:cs typeface="Times"/>
              </a:rPr>
              <a:t>line.</a:t>
            </a:r>
          </a:p>
          <a:p>
            <a:endParaRPr lang="en-IN" sz="1300" dirty="0" smtClean="0">
              <a:latin typeface="Times"/>
              <a:cs typeface="Times"/>
            </a:endParaRPr>
          </a:p>
          <a:p>
            <a:r>
              <a:rPr lang="en-IN" sz="2400" dirty="0" smtClean="0">
                <a:latin typeface="Times"/>
                <a:cs typeface="Times"/>
              </a:rPr>
              <a:t> If a </a:t>
            </a:r>
            <a:r>
              <a:rPr lang="en-IN" sz="2400" dirty="0">
                <a:latin typeface="Times"/>
                <a:cs typeface="Times"/>
              </a:rPr>
              <a:t>point lies on the fitted line exactly, then its vertical deviation is </a:t>
            </a:r>
            <a:r>
              <a:rPr lang="en-IN" sz="2400" dirty="0" smtClean="0">
                <a:latin typeface="Times"/>
                <a:cs typeface="Times"/>
              </a:rPr>
              <a:t>0.</a:t>
            </a:r>
            <a:r>
              <a:rPr lang="en-IN" sz="2400" dirty="0">
                <a:latin typeface="Times"/>
                <a:cs typeface="Times"/>
              </a:rPr>
              <a:t> </a:t>
            </a:r>
          </a:p>
          <a:p>
            <a:endParaRPr lang="en-US" dirty="0"/>
          </a:p>
        </p:txBody>
      </p:sp>
    </p:spTree>
    <p:extLst>
      <p:ext uri="{BB962C8B-B14F-4D97-AF65-F5344CB8AC3E}">
        <p14:creationId xmlns:p14="http://schemas.microsoft.com/office/powerpoint/2010/main" val="968561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TotalTime>
  <Words>1621</Words>
  <Application>Microsoft Macintosh PowerPoint</Application>
  <PresentationFormat>On-screen Show (4:3)</PresentationFormat>
  <Paragraphs>279</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Regression Analysis</vt:lpstr>
      <vt:lpstr>Introduction</vt:lpstr>
      <vt:lpstr>Introduction</vt:lpstr>
      <vt:lpstr>Linear regression</vt:lpstr>
      <vt:lpstr>Linear Regression </vt:lpstr>
      <vt:lpstr>Scatter Plot</vt:lpstr>
      <vt:lpstr>Linear Relationship between two Variables</vt:lpstr>
      <vt:lpstr>How to find which line is the best? </vt:lpstr>
      <vt:lpstr>Least-squares</vt:lpstr>
      <vt:lpstr>Best fit line</vt:lpstr>
      <vt:lpstr>Best fit line</vt:lpstr>
      <vt:lpstr>PowerPoint Presentation</vt:lpstr>
      <vt:lpstr>The Loss/Cost Function</vt:lpstr>
      <vt:lpstr>Mean Squared Error function </vt:lpstr>
      <vt:lpstr>Cost or Loss function L(w):  Least square</vt:lpstr>
      <vt:lpstr>Error</vt:lpstr>
      <vt:lpstr>Error</vt:lpstr>
      <vt:lpstr>The Gradient Descent Algorithm </vt:lpstr>
      <vt:lpstr>Gradient Descent</vt:lpstr>
      <vt:lpstr>Gradient descent to find m and c </vt:lpstr>
      <vt:lpstr>Partial derivative with respect to c:Dc </vt:lpstr>
      <vt:lpstr>Prediction</vt:lpstr>
      <vt:lpstr>PowerPoint Presentation</vt:lpstr>
      <vt:lpstr>Optimization Method</vt:lpstr>
      <vt:lpstr>Epochs</vt:lpstr>
      <vt:lpstr>Termination</vt:lpstr>
      <vt:lpstr>Under-Fitting</vt:lpstr>
      <vt:lpstr>Underfitting</vt:lpstr>
      <vt:lpstr>Polynomial Linear Regression </vt:lpstr>
      <vt:lpstr>Polynomial Linear Regression</vt:lpstr>
      <vt:lpstr>Predicting of y from x  </vt:lpstr>
      <vt:lpstr>Polynomial Linear Regression </vt:lpstr>
      <vt:lpstr>PowerPoint Presentation</vt:lpstr>
      <vt:lpstr>Error Function</vt:lpstr>
      <vt:lpstr>PowerPoint Presentation</vt:lpstr>
      <vt:lpstr>Model Selection</vt:lpstr>
      <vt:lpstr>Root Mean Square Error = </vt:lpstr>
      <vt:lpstr>Coefficients  w*</vt:lpstr>
      <vt:lpstr> Over-fitting</vt:lpstr>
      <vt:lpstr>Generalization and Over-fitting</vt:lpstr>
      <vt:lpstr>Why Overfitting</vt:lpstr>
      <vt:lpstr>Bias</vt:lpstr>
      <vt:lpstr> Variance</vt:lpstr>
      <vt:lpstr>How do we choose an optimal model?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CST</dc:creator>
  <cp:lastModifiedBy>CST</cp:lastModifiedBy>
  <cp:revision>26</cp:revision>
  <dcterms:created xsi:type="dcterms:W3CDTF">2021-02-23T16:26:43Z</dcterms:created>
  <dcterms:modified xsi:type="dcterms:W3CDTF">2021-03-02T15:32:56Z</dcterms:modified>
</cp:coreProperties>
</file>