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257" r:id="rId3"/>
    <p:sldId id="258" r:id="rId4"/>
    <p:sldId id="270" r:id="rId5"/>
    <p:sldId id="259" r:id="rId6"/>
    <p:sldId id="260" r:id="rId7"/>
    <p:sldId id="261" r:id="rId8"/>
    <p:sldId id="262" r:id="rId9"/>
    <p:sldId id="272" r:id="rId10"/>
    <p:sldId id="274" r:id="rId11"/>
    <p:sldId id="276" r:id="rId12"/>
    <p:sldId id="279" r:id="rId13"/>
    <p:sldId id="278" r:id="rId14"/>
    <p:sldId id="281" r:id="rId15"/>
    <p:sldId id="263" r:id="rId16"/>
    <p:sldId id="283" r:id="rId17"/>
    <p:sldId id="264" r:id="rId18"/>
    <p:sldId id="265" r:id="rId19"/>
    <p:sldId id="266" r:id="rId20"/>
    <p:sldId id="286" r:id="rId21"/>
    <p:sldId id="288" r:id="rId22"/>
    <p:sldId id="267" r:id="rId23"/>
    <p:sldId id="268" r:id="rId24"/>
    <p:sldId id="269" r:id="rId25"/>
    <p:sldId id="297" r:id="rId26"/>
    <p:sldId id="298" r:id="rId27"/>
    <p:sldId id="289" r:id="rId28"/>
    <p:sldId id="291" r:id="rId29"/>
    <p:sldId id="292" r:id="rId30"/>
    <p:sldId id="293" r:id="rId31"/>
    <p:sldId id="295" r:id="rId32"/>
    <p:sldId id="296" r:id="rId33"/>
    <p:sldId id="307" r:id="rId34"/>
    <p:sldId id="309" r:id="rId35"/>
    <p:sldId id="311" r:id="rId36"/>
    <p:sldId id="313" r:id="rId37"/>
    <p:sldId id="315" r:id="rId38"/>
    <p:sldId id="317" r:id="rId39"/>
    <p:sldId id="318" r:id="rId40"/>
    <p:sldId id="302" r:id="rId41"/>
    <p:sldId id="323" r:id="rId42"/>
    <p:sldId id="299" r:id="rId43"/>
    <p:sldId id="303" r:id="rId44"/>
    <p:sldId id="304" r:id="rId45"/>
    <p:sldId id="305" r:id="rId46"/>
    <p:sldId id="300" r:id="rId47"/>
    <p:sldId id="301" r:id="rId48"/>
    <p:sldId id="319" r:id="rId49"/>
    <p:sldId id="320" r:id="rId50"/>
    <p:sldId id="321" r:id="rId51"/>
    <p:sldId id="325" r:id="rId52"/>
    <p:sldId id="327" r:id="rId53"/>
    <p:sldId id="329" r:id="rId54"/>
    <p:sldId id="331" r:id="rId55"/>
    <p:sldId id="332" r:id="rId56"/>
    <p:sldId id="333" r:id="rId57"/>
    <p:sldId id="334" r:id="rId58"/>
    <p:sldId id="335" r:id="rId59"/>
    <p:sldId id="336" r:id="rId60"/>
    <p:sldId id="330"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E3785975-BC9E-4129-8DFD-5768BA043A10}"/>
    <pc:docChg chg="custSel modSld">
      <pc:chgData name="Abhiroop Mukherjee" userId="5fbc6062963ca2c0" providerId="LiveId" clId="{E3785975-BC9E-4129-8DFD-5768BA043A10}" dt="2021-03-27T07:08:38.956" v="1" actId="33524"/>
      <pc:docMkLst>
        <pc:docMk/>
      </pc:docMkLst>
      <pc:sldChg chg="modSp mod">
        <pc:chgData name="Abhiroop Mukherjee" userId="5fbc6062963ca2c0" providerId="LiveId" clId="{E3785975-BC9E-4129-8DFD-5768BA043A10}" dt="2021-03-27T07:08:38.956" v="1" actId="33524"/>
        <pc:sldMkLst>
          <pc:docMk/>
          <pc:sldMk cId="0" sldId="333"/>
        </pc:sldMkLst>
        <pc:spChg chg="mod">
          <ac:chgData name="Abhiroop Mukherjee" userId="5fbc6062963ca2c0" providerId="LiveId" clId="{E3785975-BC9E-4129-8DFD-5768BA043A10}" dt="2021-03-27T07:08:38.956" v="1" actId="33524"/>
          <ac:spMkLst>
            <pc:docMk/>
            <pc:sldMk cId="0" sldId="33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06833-9D24-44F9-93AA-CD5594B1C89E}" type="datetimeFigureOut">
              <a:rPr lang="en-US" smtClean="0"/>
              <a:t>3/27/2021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BD986E-507F-449F-9B99-0384410A90A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0E065-23BD-40E5-AC1F-EE7BE9D78A80}" type="slidenum">
              <a:rPr lang="en-US" smtClean="0"/>
              <a:pPr/>
              <a:t>54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823F9F-369A-A840-9517-00F64C95B91D}"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172162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23F9F-369A-A840-9517-00F64C95B91D}"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72084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23F9F-369A-A840-9517-00F64C95B91D}"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218122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823F9F-369A-A840-9517-00F64C95B91D}"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424113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823F9F-369A-A840-9517-00F64C95B91D}"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107468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823F9F-369A-A840-9517-00F64C95B91D}"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7725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823F9F-369A-A840-9517-00F64C95B91D}"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353153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823F9F-369A-A840-9517-00F64C95B91D}"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810773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23F9F-369A-A840-9517-00F64C95B91D}"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130224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23F9F-369A-A840-9517-00F64C95B91D}"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70729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23F9F-369A-A840-9517-00F64C95B91D}"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48783-33E5-C64A-B442-09355D4E18A1}" type="slidenum">
              <a:rPr lang="en-US" smtClean="0"/>
              <a:pPr/>
              <a:t>‹#›</a:t>
            </a:fld>
            <a:endParaRPr lang="en-US"/>
          </a:p>
        </p:txBody>
      </p:sp>
    </p:spTree>
    <p:extLst>
      <p:ext uri="{BB962C8B-B14F-4D97-AF65-F5344CB8AC3E}">
        <p14:creationId xmlns:p14="http://schemas.microsoft.com/office/powerpoint/2010/main" val="64836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23F9F-369A-A840-9517-00F64C95B91D}"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48783-33E5-C64A-B442-09355D4E18A1}" type="slidenum">
              <a:rPr lang="en-US" smtClean="0"/>
              <a:pPr/>
              <a:t>‹#›</a:t>
            </a:fld>
            <a:endParaRPr lang="en-US"/>
          </a:p>
        </p:txBody>
      </p:sp>
    </p:spTree>
    <p:extLst>
      <p:ext uri="{BB962C8B-B14F-4D97-AF65-F5344CB8AC3E}">
        <p14:creationId xmlns:p14="http://schemas.microsoft.com/office/powerpoint/2010/main" val="1161319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Text_corpu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Feature_engineer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analyticsindiamag.com/how-feature-extraction-can-be-improved-with-denoisin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opencv.org/3.3.1/da/df5/tutorial_py_sift_intro.html" TargetMode="External"/><Relationship Id="rId2" Type="http://schemas.openxmlformats.org/officeDocument/2006/relationships/hyperlink" Target="https://docs.opencv.org/3.3.1/dc/d0d/tutorial_py_features_harris.html" TargetMode="External"/><Relationship Id="rId1" Type="http://schemas.openxmlformats.org/officeDocument/2006/relationships/slideLayout" Target="../slideLayouts/slideLayout2.xml"/><Relationship Id="rId6" Type="http://schemas.openxmlformats.org/officeDocument/2006/relationships/hyperlink" Target="https://docs.opencv.org/3.3.1/dc/d7d/tutorial_py_brief.html" TargetMode="External"/><Relationship Id="rId5" Type="http://schemas.openxmlformats.org/officeDocument/2006/relationships/hyperlink" Target="https://docs.opencv.org/3.3.1/df/d0c/tutorial_py_fast.html" TargetMode="External"/><Relationship Id="rId4" Type="http://schemas.openxmlformats.org/officeDocument/2006/relationships/hyperlink" Target="https://docs.opencv.org/3.3.1/df/dd2/tutorial_py_surf_intro.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Feature Engineering</a:t>
            </a:r>
          </a:p>
        </p:txBody>
      </p:sp>
      <p:sp>
        <p:nvSpPr>
          <p:cNvPr id="3" name="Subtitle 2"/>
          <p:cNvSpPr>
            <a:spLocks noGrp="1"/>
          </p:cNvSpPr>
          <p:nvPr>
            <p:ph type="subTitle" idx="1"/>
          </p:nvPr>
        </p:nvSpPr>
        <p:spPr/>
        <p:txBody>
          <a:bodyPr/>
          <a:lstStyle/>
          <a:p>
            <a:r>
              <a:rPr lang="en-US" dirty="0"/>
              <a:t>Jaya </a:t>
            </a:r>
            <a:r>
              <a:rPr lang="en-US" dirty="0" err="1"/>
              <a:t>Sil</a:t>
            </a:r>
            <a:endParaRPr lang="en-US" dirty="0"/>
          </a:p>
        </p:txBody>
      </p:sp>
    </p:spTree>
    <p:extLst>
      <p:ext uri="{BB962C8B-B14F-4D97-AF65-F5344CB8AC3E}">
        <p14:creationId xmlns:p14="http://schemas.microsoft.com/office/powerpoint/2010/main" val="189602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hlinkClick r:id="rId2"/>
              </a:rPr>
              <a:t>corpus</a:t>
            </a:r>
            <a:r>
              <a:rPr lang="en-US" dirty="0"/>
              <a:t> </a:t>
            </a:r>
          </a:p>
        </p:txBody>
      </p:sp>
      <p:sp>
        <p:nvSpPr>
          <p:cNvPr id="3" name="Content Placeholder 2"/>
          <p:cNvSpPr>
            <a:spLocks noGrp="1"/>
          </p:cNvSpPr>
          <p:nvPr>
            <p:ph idx="1"/>
          </p:nvPr>
        </p:nvSpPr>
        <p:spPr/>
        <p:txBody>
          <a:bodyPr/>
          <a:lstStyle/>
          <a:p>
            <a:r>
              <a:rPr lang="en-US" dirty="0"/>
              <a:t> </a:t>
            </a:r>
            <a:r>
              <a:rPr lang="en-US" sz="2400" dirty="0">
                <a:latin typeface="Times New Roman" pitchFamily="18" charset="0"/>
                <a:cs typeface="Times New Roman" pitchFamily="18" charset="0"/>
              </a:rPr>
              <a:t>A </a:t>
            </a:r>
            <a:r>
              <a:rPr lang="en-US" sz="2400" b="1" i="1" u="sng" dirty="0">
                <a:latin typeface="Times New Roman" pitchFamily="18" charset="0"/>
                <a:cs typeface="Times New Roman" pitchFamily="18" charset="0"/>
                <a:hlinkClick r:id="rId2"/>
              </a:rPr>
              <a:t>corpus</a:t>
            </a:r>
            <a:r>
              <a:rPr lang="en-US" sz="2400" dirty="0">
                <a:latin typeface="Times New Roman" pitchFamily="18" charset="0"/>
                <a:cs typeface="Times New Roman" pitchFamily="18" charset="0"/>
              </a:rPr>
              <a:t> is typically a collection of text documents usually belonging to one or more subjects.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2057400" y="2667000"/>
            <a:ext cx="4572000" cy="2209800"/>
          </a:xfrm>
          <a:prstGeom prst="rect">
            <a:avLst/>
          </a:prstGeom>
          <a:noFill/>
          <a:ln w="9525">
            <a:noFill/>
            <a:miter lim="800000"/>
            <a:headEnd/>
            <a:tailEnd/>
          </a:ln>
          <a:effectLst/>
        </p:spPr>
      </p:pic>
      <p:sp>
        <p:nvSpPr>
          <p:cNvPr id="6" name="Rectangle 5"/>
          <p:cNvSpPr/>
          <p:nvPr/>
        </p:nvSpPr>
        <p:spPr>
          <a:xfrm>
            <a:off x="762000" y="5105400"/>
            <a:ext cx="7924800" cy="830997"/>
          </a:xfrm>
          <a:prstGeom prst="rect">
            <a:avLst/>
          </a:prstGeom>
        </p:spPr>
        <p:txBody>
          <a:bodyPr wrap="square">
            <a:spAutoFit/>
          </a:bodyPr>
          <a:lstStyle/>
          <a:p>
            <a:r>
              <a:rPr lang="en-US" sz="2400" dirty="0">
                <a:latin typeface="Times New Roman" pitchFamily="18" charset="0"/>
                <a:cs typeface="Times New Roman" pitchFamily="18" charset="0"/>
              </a:rPr>
              <a:t>We need to do some data pre-processing or wrangling to remove unnecessary characters, symbols and tokens.</a:t>
            </a:r>
          </a:p>
        </p:txBody>
      </p:sp>
    </p:spTree>
    <p:extLst>
      <p:ext uri="{BB962C8B-B14F-4D97-AF65-F5344CB8AC3E}">
        <p14:creationId xmlns:p14="http://schemas.microsoft.com/office/powerpoint/2010/main" val="289589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Text pre-processing</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sz="2400" dirty="0">
                <a:latin typeface="Times New Roman" pitchFamily="18" charset="0"/>
                <a:cs typeface="Times New Roman" pitchFamily="18" charset="0"/>
              </a:rPr>
              <a:t>There can be multiple ways of cleaning and pre-processing textual data.</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Removing tags: Our text often contains unnecessary content like HTML tags, which do not add much value when analyzing text.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Removing accented characters: Accented characters\letters are converted and standardized into ASCII characters, say converting </a:t>
            </a:r>
            <a:r>
              <a:rPr lang="en-US" sz="2400" b="1" dirty="0">
                <a:latin typeface="Times New Roman" pitchFamily="18" charset="0"/>
                <a:cs typeface="Times New Roman" pitchFamily="18" charset="0"/>
              </a:rPr>
              <a:t>é </a:t>
            </a:r>
            <a:r>
              <a:rPr lang="en-US" sz="2400" dirty="0">
                <a:latin typeface="Times New Roman" pitchFamily="18" charset="0"/>
                <a:cs typeface="Times New Roman" pitchFamily="18" charset="0"/>
              </a:rPr>
              <a:t>to </a:t>
            </a:r>
            <a:r>
              <a:rPr lang="en-US" sz="2400" b="1" dirty="0">
                <a:latin typeface="Times New Roman" pitchFamily="18" charset="0"/>
                <a:cs typeface="Times New Roman" pitchFamily="18" charset="0"/>
              </a:rPr>
              <a:t>e</a:t>
            </a:r>
            <a:r>
              <a:rPr lang="en-US" sz="2400" dirty="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Expanding contractions: contractions are basically shortened versions of words or syllables. </a:t>
            </a:r>
            <a:r>
              <a:rPr lang="en-US" sz="2400" dirty="0"/>
              <a:t> Examples: </a:t>
            </a:r>
            <a:r>
              <a:rPr lang="en-US" sz="2400" i="1" dirty="0">
                <a:latin typeface="Times New Roman" pitchFamily="18" charset="0"/>
                <a:cs typeface="Times New Roman" pitchFamily="18" charset="0"/>
              </a:rPr>
              <a:t>do not</a:t>
            </a:r>
            <a:r>
              <a:rPr lang="en-US" sz="2400" dirty="0">
                <a:latin typeface="Times New Roman" pitchFamily="18" charset="0"/>
                <a:cs typeface="Times New Roman" pitchFamily="18" charset="0"/>
              </a:rPr>
              <a:t> to </a:t>
            </a:r>
            <a:r>
              <a:rPr lang="en-US" sz="2400" i="1" dirty="0">
                <a:latin typeface="Times New Roman" pitchFamily="18" charset="0"/>
                <a:cs typeface="Times New Roman" pitchFamily="18" charset="0"/>
              </a:rPr>
              <a:t>don’t</a:t>
            </a:r>
          </a:p>
          <a:p>
            <a:endParaRPr lang="en-US" sz="1200" i="1" dirty="0">
              <a:latin typeface="Times New Roman" pitchFamily="18" charset="0"/>
              <a:cs typeface="Times New Roman" pitchFamily="18" charset="0"/>
            </a:endParaRPr>
          </a:p>
          <a:p>
            <a:r>
              <a:rPr lang="en-US" sz="2400" dirty="0">
                <a:latin typeface="Times New Roman" pitchFamily="18" charset="0"/>
                <a:cs typeface="Times New Roman" pitchFamily="18" charset="0"/>
              </a:rPr>
              <a:t>Expanding helps text standardization</a:t>
            </a:r>
          </a:p>
        </p:txBody>
      </p:sp>
    </p:spTree>
    <p:extLst>
      <p:ext uri="{BB962C8B-B14F-4D97-AF65-F5344CB8AC3E}">
        <p14:creationId xmlns:p14="http://schemas.microsoft.com/office/powerpoint/2010/main" val="204663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Text pre-processing</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Removing </a:t>
            </a:r>
            <a:r>
              <a:rPr lang="en-US" sz="2400" b="1" dirty="0" err="1">
                <a:latin typeface="Times New Roman" pitchFamily="18" charset="0"/>
                <a:cs typeface="Times New Roman" pitchFamily="18" charset="0"/>
              </a:rPr>
              <a:t>stopwords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Words which have little or no significance especially when constructing meaningful features from text are known as </a:t>
            </a:r>
            <a:r>
              <a:rPr lang="en-US" sz="2400" dirty="0" err="1">
                <a:latin typeface="Times New Roman" pitchFamily="18" charset="0"/>
                <a:cs typeface="Times New Roman" pitchFamily="18" charset="0"/>
              </a:rPr>
              <a:t>stopwords</a:t>
            </a:r>
            <a:r>
              <a:rPr lang="en-US" sz="2400" dirty="0">
                <a:latin typeface="Times New Roman" pitchFamily="18" charset="0"/>
                <a:cs typeface="Times New Roman" pitchFamily="18" charset="0"/>
              </a:rPr>
              <a:t> or stop words. </a:t>
            </a:r>
          </a:p>
          <a:p>
            <a:r>
              <a:rPr lang="en-US" sz="2400" dirty="0">
                <a:latin typeface="Times New Roman" pitchFamily="18" charset="0"/>
                <a:cs typeface="Times New Roman" pitchFamily="18" charset="0"/>
              </a:rPr>
              <a:t>Words like </a:t>
            </a:r>
            <a:r>
              <a:rPr lang="en-US" sz="2400" b="1" i="1" dirty="0">
                <a:latin typeface="Times New Roman" pitchFamily="18" charset="0"/>
                <a:cs typeface="Times New Roman" pitchFamily="18" charset="0"/>
              </a:rPr>
              <a:t>a</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an</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the</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and </a:t>
            </a:r>
            <a:r>
              <a:rPr lang="en-US" sz="2400" dirty="0">
                <a:latin typeface="Times New Roman" pitchFamily="18" charset="0"/>
                <a:cs typeface="Times New Roman" pitchFamily="18" charset="0"/>
              </a:rPr>
              <a:t>so on are considered to be </a:t>
            </a:r>
            <a:r>
              <a:rPr lang="en-US" sz="2400" dirty="0" err="1">
                <a:latin typeface="Times New Roman" pitchFamily="18" charset="0"/>
                <a:cs typeface="Times New Roman" pitchFamily="18" charset="0"/>
              </a:rPr>
              <a:t>stopwords</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There is no universal </a:t>
            </a:r>
            <a:r>
              <a:rPr lang="en-US" sz="2400" dirty="0" err="1">
                <a:latin typeface="Times New Roman" pitchFamily="18" charset="0"/>
                <a:cs typeface="Times New Roman" pitchFamily="18" charset="0"/>
              </a:rPr>
              <a:t>stopword</a:t>
            </a:r>
            <a:r>
              <a:rPr lang="en-US" sz="2400" dirty="0">
                <a:latin typeface="Times New Roman" pitchFamily="18" charset="0"/>
                <a:cs typeface="Times New Roman" pitchFamily="18" charset="0"/>
              </a:rPr>
              <a:t> list but we use a standard English language </a:t>
            </a:r>
            <a:r>
              <a:rPr lang="en-US" sz="2400" dirty="0" err="1">
                <a:latin typeface="Times New Roman" pitchFamily="18" charset="0"/>
                <a:cs typeface="Times New Roman" pitchFamily="18" charset="0"/>
              </a:rPr>
              <a:t>stopwords</a:t>
            </a:r>
            <a:r>
              <a:rPr lang="en-US" sz="2400" dirty="0">
                <a:latin typeface="Times New Roman" pitchFamily="18" charset="0"/>
                <a:cs typeface="Times New Roman" pitchFamily="18" charset="0"/>
              </a:rPr>
              <a:t> list from </a:t>
            </a:r>
            <a:r>
              <a:rPr lang="en-US" sz="2400" dirty="0" err="1">
                <a:latin typeface="Times New Roman" pitchFamily="18" charset="0"/>
                <a:cs typeface="Times New Roman" pitchFamily="18" charset="0"/>
              </a:rPr>
              <a:t>nltk</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Other standard operations like tokenization, removing extra whitespaces, text lower casing and more advanced operations like spelling corrections, grammatical error corrections, removing repeated characters and so on.</a:t>
            </a:r>
          </a:p>
        </p:txBody>
      </p:sp>
    </p:spTree>
    <p:extLst>
      <p:ext uri="{BB962C8B-B14F-4D97-AF65-F5344CB8AC3E}">
        <p14:creationId xmlns:p14="http://schemas.microsoft.com/office/powerpoint/2010/main" val="221568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Text pre-processing</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latin typeface="Times New Roman" pitchFamily="18" charset="0"/>
                <a:cs typeface="Times New Roman" pitchFamily="18" charset="0"/>
              </a:rPr>
              <a:t>Removing special characters: Special characters and symbols which are usually non alphanumeric characters often add to the extra noise in unstructured text.</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Stemming and lemmatization: Word stems are usually the base form of possible words that can be created by attaching  </a:t>
            </a:r>
            <a:r>
              <a:rPr lang="en-US" sz="2400" i="1" dirty="0">
                <a:latin typeface="Times New Roman" pitchFamily="18" charset="0"/>
                <a:cs typeface="Times New Roman" pitchFamily="18" charset="0"/>
              </a:rPr>
              <a:t>prefixes </a:t>
            </a:r>
            <a:r>
              <a:rPr lang="en-US" sz="2400" dirty="0">
                <a:latin typeface="Times New Roman" pitchFamily="18" charset="0"/>
                <a:cs typeface="Times New Roman" pitchFamily="18" charset="0"/>
              </a:rPr>
              <a:t>and </a:t>
            </a:r>
            <a:r>
              <a:rPr lang="en-US" sz="2400" i="1" dirty="0">
                <a:latin typeface="Times New Roman" pitchFamily="18" charset="0"/>
                <a:cs typeface="Times New Roman" pitchFamily="18" charset="0"/>
              </a:rPr>
              <a:t>suffixes </a:t>
            </a:r>
            <a:r>
              <a:rPr lang="en-US" sz="2400" dirty="0">
                <a:latin typeface="Times New Roman" pitchFamily="18" charset="0"/>
                <a:cs typeface="Times New Roman" pitchFamily="18" charset="0"/>
              </a:rPr>
              <a:t>to the stem to create new words. </a:t>
            </a:r>
            <a:r>
              <a:rPr lang="en-US" sz="2400" b="1" i="1" dirty="0">
                <a:latin typeface="Times New Roman" pitchFamily="18" charset="0"/>
                <a:cs typeface="Times New Roman" pitchFamily="18" charset="0"/>
              </a:rPr>
              <a:t>WATCH</a:t>
            </a:r>
            <a:r>
              <a:rPr lang="en-US" sz="2400" i="1" dirty="0">
                <a:latin typeface="Times New Roman" pitchFamily="18" charset="0"/>
                <a:cs typeface="Times New Roman" pitchFamily="18" charset="0"/>
              </a:rPr>
              <a:t>ES</a:t>
            </a:r>
            <a:r>
              <a:rPr lang="en-US" sz="2400" dirty="0">
                <a:latin typeface="Times New Roman" pitchFamily="18" charset="0"/>
                <a:cs typeface="Times New Roman" pitchFamily="18" charset="0"/>
              </a:rPr>
              <a:t>, </a:t>
            </a:r>
            <a:r>
              <a:rPr lang="en-US" sz="2400" b="1" i="1" dirty="0">
                <a:latin typeface="Times New Roman" pitchFamily="18" charset="0"/>
                <a:cs typeface="Times New Roman" pitchFamily="18" charset="0"/>
              </a:rPr>
              <a:t>WATCH</a:t>
            </a:r>
            <a:r>
              <a:rPr lang="en-US" sz="2400" i="1" dirty="0">
                <a:latin typeface="Times New Roman" pitchFamily="18" charset="0"/>
                <a:cs typeface="Times New Roman" pitchFamily="18" charset="0"/>
              </a:rPr>
              <a:t>ING</a:t>
            </a:r>
            <a:r>
              <a:rPr lang="en-US" sz="2400"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WATCH</a:t>
            </a:r>
            <a:r>
              <a:rPr lang="en-US" sz="2400" i="1" dirty="0">
                <a:latin typeface="Times New Roman" pitchFamily="18" charset="0"/>
                <a:cs typeface="Times New Roman" pitchFamily="18" charset="0"/>
              </a:rPr>
              <a:t>ED</a:t>
            </a:r>
            <a:r>
              <a:rPr lang="en-US" sz="2400" dirty="0">
                <a:latin typeface="Times New Roman" pitchFamily="18" charset="0"/>
                <a:cs typeface="Times New Roman" pitchFamily="18" charset="0"/>
              </a:rPr>
              <a:t> have the word root stem </a:t>
            </a:r>
            <a:r>
              <a:rPr lang="en-US" sz="2400" b="1" i="1" dirty="0">
                <a:latin typeface="Times New Roman" pitchFamily="18" charset="0"/>
                <a:cs typeface="Times New Roman" pitchFamily="18" charset="0"/>
              </a:rPr>
              <a:t>WATCH</a:t>
            </a:r>
            <a:r>
              <a:rPr lang="en-US" sz="2400" dirty="0">
                <a:latin typeface="Times New Roman" pitchFamily="18" charset="0"/>
                <a:cs typeface="Times New Roman" pitchFamily="18" charset="0"/>
              </a:rPr>
              <a:t> as the base form.</a:t>
            </a:r>
          </a:p>
          <a:p>
            <a:endParaRPr lang="en-US" sz="1300" dirty="0">
              <a:latin typeface="Times New Roman" pitchFamily="18" charset="0"/>
              <a:cs typeface="Times New Roman" pitchFamily="18" charset="0"/>
            </a:endParaRPr>
          </a:p>
          <a:p>
            <a:r>
              <a:rPr lang="en-US" sz="2400" i="1" dirty="0">
                <a:latin typeface="Times New Roman" pitchFamily="18" charset="0"/>
                <a:cs typeface="Times New Roman" pitchFamily="18" charset="0"/>
              </a:rPr>
              <a:t>Lemmatization </a:t>
            </a:r>
            <a:r>
              <a:rPr lang="en-US" sz="2400" dirty="0">
                <a:latin typeface="Times New Roman" pitchFamily="18" charset="0"/>
                <a:cs typeface="Times New Roman" pitchFamily="18" charset="0"/>
              </a:rPr>
              <a:t>is very similar to stemming, where we remove word affixes to get to the base form of a word. The difference being that the root word is always a lexicographically correct word (present in the dictionary) but the root stem may not be so.</a:t>
            </a:r>
          </a:p>
        </p:txBody>
      </p:sp>
    </p:spTree>
    <p:extLst>
      <p:ext uri="{BB962C8B-B14F-4D97-AF65-F5344CB8AC3E}">
        <p14:creationId xmlns:p14="http://schemas.microsoft.com/office/powerpoint/2010/main" val="279952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Bag of Words Model</a:t>
            </a:r>
            <a:br>
              <a:rPr lang="en-US" dirty="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a:latin typeface="Times New Roman" pitchFamily="18" charset="0"/>
                <a:cs typeface="Times New Roman" pitchFamily="18" charset="0"/>
              </a:rPr>
              <a:t>Simple vector space representational model for unstructured text.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bag of words model represents each text document as a numeric vector where each dimension is a specific word from the corpus and the value could be its frequency in the document, occurrence (denoted by 1 or 0) or even weighted values.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model’s name is such because each document is represented literally as a ‘bag’ of its own words, disregarding word orders, sequences and grammar.</a:t>
            </a:r>
          </a:p>
        </p:txBody>
      </p:sp>
    </p:spTree>
    <p:extLst>
      <p:ext uri="{BB962C8B-B14F-4D97-AF65-F5344CB8AC3E}">
        <p14:creationId xmlns:p14="http://schemas.microsoft.com/office/powerpoint/2010/main" val="45679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 of Words</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Bag-of-Words (BoW) is one of the most fundamental methods to transform tokens into a set of features. </a:t>
            </a:r>
          </a:p>
          <a:p>
            <a:endParaRPr lang="en-IN" sz="1200" dirty="0">
              <a:latin typeface="Times"/>
              <a:cs typeface="Times"/>
            </a:endParaRPr>
          </a:p>
          <a:p>
            <a:r>
              <a:rPr lang="en-IN" sz="2400" dirty="0">
                <a:latin typeface="Times"/>
                <a:cs typeface="Times"/>
              </a:rPr>
              <a:t>The BoW model is used in document classification, where each word is used as a feature.</a:t>
            </a:r>
          </a:p>
          <a:p>
            <a:endParaRPr lang="en-US" sz="1200" dirty="0"/>
          </a:p>
          <a:p>
            <a:r>
              <a:rPr lang="en-IN" sz="2400" dirty="0">
                <a:latin typeface="Times"/>
                <a:cs typeface="Times"/>
              </a:rPr>
              <a:t>For example, in a task of review based sentiment analysis, the presence of words like </a:t>
            </a:r>
            <a:r>
              <a:rPr lang="en-IN" sz="2400" i="1" dirty="0">
                <a:latin typeface="Times"/>
                <a:cs typeface="Times"/>
              </a:rPr>
              <a:t>‘fabulous’, ‘excellent’</a:t>
            </a:r>
            <a:r>
              <a:rPr lang="en-IN" sz="2400" dirty="0">
                <a:latin typeface="Times"/>
                <a:cs typeface="Times"/>
              </a:rPr>
              <a:t> indicates a positive review, while words like </a:t>
            </a:r>
            <a:r>
              <a:rPr lang="en-IN" sz="2400" i="1" dirty="0">
                <a:latin typeface="Times"/>
                <a:cs typeface="Times"/>
              </a:rPr>
              <a:t>‘annoying’, ‘poor’</a:t>
            </a:r>
            <a:r>
              <a:rPr lang="en-IN" sz="2400" dirty="0">
                <a:latin typeface="Times"/>
                <a:cs typeface="Times"/>
              </a:rPr>
              <a:t> point to a negative review .</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394715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33400" y="583478"/>
            <a:ext cx="7647743" cy="2654818"/>
          </a:xfrm>
          <a:prstGeom prst="rect">
            <a:avLst/>
          </a:prstGeom>
          <a:noFill/>
          <a:ln w="9525">
            <a:noFill/>
            <a:miter lim="800000"/>
            <a:headEnd/>
            <a:tailEnd/>
          </a:ln>
          <a:effectLst/>
        </p:spPr>
      </p:pic>
      <p:sp>
        <p:nvSpPr>
          <p:cNvPr id="5" name="Rectangle 4"/>
          <p:cNvSpPr/>
          <p:nvPr/>
        </p:nvSpPr>
        <p:spPr>
          <a:xfrm>
            <a:off x="533400" y="3505200"/>
            <a:ext cx="8382000" cy="2123658"/>
          </a:xfrm>
          <a:prstGeom prst="rect">
            <a:avLst/>
          </a:prstGeom>
        </p:spPr>
        <p:txBody>
          <a:bodyPr wrap="square">
            <a:spAutoFit/>
          </a:bodyPr>
          <a:lstStyle/>
          <a:p>
            <a:pPr marL="342900" indent="-342900">
              <a:buFont typeface="Arial"/>
              <a:buChar char="•"/>
            </a:pPr>
            <a:r>
              <a:rPr lang="en-US" sz="2400" dirty="0">
                <a:latin typeface="Times New Roman" pitchFamily="18" charset="0"/>
                <a:cs typeface="Times New Roman" pitchFamily="18" charset="0"/>
              </a:rPr>
              <a:t>Each column or dimension in the feature vectors represents a word from the corpus and each row represents one of our documents. </a:t>
            </a:r>
          </a:p>
          <a:p>
            <a:endParaRPr lang="en-US" sz="1200" dirty="0">
              <a:latin typeface="Times New Roman" pitchFamily="18" charset="0"/>
              <a:cs typeface="Times New Roman" pitchFamily="18" charset="0"/>
            </a:endParaRPr>
          </a:p>
          <a:p>
            <a:pPr marL="342900" indent="-342900">
              <a:buFont typeface="Arial"/>
              <a:buChar char="•"/>
            </a:pPr>
            <a:r>
              <a:rPr lang="en-US" sz="2400" dirty="0">
                <a:latin typeface="Times New Roman" pitchFamily="18" charset="0"/>
                <a:cs typeface="Times New Roman" pitchFamily="18" charset="0"/>
              </a:rPr>
              <a:t>The value in any cell, represents (represented by column) occurrence in the specific document (represented by row). </a:t>
            </a:r>
          </a:p>
        </p:txBody>
      </p:sp>
    </p:spTree>
    <p:extLst>
      <p:ext uri="{BB962C8B-B14F-4D97-AF65-F5344CB8AC3E}">
        <p14:creationId xmlns:p14="http://schemas.microsoft.com/office/powerpoint/2010/main" val="139645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BoW model </a:t>
            </a:r>
            <a:endParaRPr lang="en-US" dirty="0"/>
          </a:p>
        </p:txBody>
      </p:sp>
      <p:sp>
        <p:nvSpPr>
          <p:cNvPr id="3" name="Content Placeholder 2"/>
          <p:cNvSpPr>
            <a:spLocks noGrp="1"/>
          </p:cNvSpPr>
          <p:nvPr>
            <p:ph idx="1"/>
          </p:nvPr>
        </p:nvSpPr>
        <p:spPr>
          <a:xfrm>
            <a:off x="457200" y="1417638"/>
            <a:ext cx="8229600" cy="4571989"/>
          </a:xfrm>
        </p:spPr>
        <p:txBody>
          <a:bodyPr>
            <a:normAutofit fontScale="85000" lnSpcReduction="20000"/>
          </a:bodyPr>
          <a:lstStyle/>
          <a:p>
            <a:pPr fontAlgn="base"/>
            <a:r>
              <a:rPr lang="en-US" sz="3100" dirty="0">
                <a:latin typeface="Times New Roman" pitchFamily="18" charset="0"/>
                <a:cs typeface="Times New Roman" pitchFamily="18" charset="0"/>
              </a:rPr>
              <a:t>If a corpus of documents consists of </a:t>
            </a:r>
            <a:r>
              <a:rPr lang="en-US" sz="3100" b="1" i="1" dirty="0">
                <a:latin typeface="Times New Roman" pitchFamily="18" charset="0"/>
                <a:cs typeface="Times New Roman" pitchFamily="18" charset="0"/>
              </a:rPr>
              <a:t>N</a:t>
            </a:r>
            <a:r>
              <a:rPr lang="en-US" sz="3100" dirty="0">
                <a:latin typeface="Times New Roman" pitchFamily="18" charset="0"/>
                <a:cs typeface="Times New Roman" pitchFamily="18" charset="0"/>
              </a:rPr>
              <a:t> unique words across all the documents, we would have an </a:t>
            </a:r>
            <a:r>
              <a:rPr lang="en-US" sz="3100" b="1" i="1" dirty="0">
                <a:latin typeface="Times New Roman" pitchFamily="18" charset="0"/>
                <a:cs typeface="Times New Roman" pitchFamily="18" charset="0"/>
              </a:rPr>
              <a:t>N-dimensional</a:t>
            </a:r>
            <a:r>
              <a:rPr lang="en-US" sz="3100" dirty="0">
                <a:latin typeface="Times New Roman" pitchFamily="18" charset="0"/>
                <a:cs typeface="Times New Roman" pitchFamily="18" charset="0"/>
              </a:rPr>
              <a:t> vector for each of the documents.</a:t>
            </a:r>
          </a:p>
          <a:p>
            <a:pPr fontAlgn="base"/>
            <a:endParaRPr lang="en-IN" sz="1500" dirty="0">
              <a:latin typeface="Times"/>
              <a:cs typeface="Times"/>
            </a:endParaRPr>
          </a:p>
          <a:p>
            <a:pPr fontAlgn="base"/>
            <a:r>
              <a:rPr lang="en-IN" sz="3100" dirty="0">
                <a:latin typeface="Times"/>
                <a:cs typeface="Times"/>
              </a:rPr>
              <a:t>There are 3 steps while creating a BoW model :</a:t>
            </a:r>
          </a:p>
          <a:p>
            <a:pPr fontAlgn="base"/>
            <a:endParaRPr lang="en-IN" sz="1200" dirty="0">
              <a:latin typeface="Times"/>
              <a:cs typeface="Times"/>
            </a:endParaRPr>
          </a:p>
          <a:p>
            <a:pPr lvl="0" fontAlgn="base"/>
            <a:r>
              <a:rPr lang="en-IN" sz="2600" dirty="0">
                <a:latin typeface="Times"/>
                <a:cs typeface="Times"/>
              </a:rPr>
              <a:t> </a:t>
            </a:r>
            <a:r>
              <a:rPr lang="en-IN" sz="2600" b="1" dirty="0">
                <a:latin typeface="Times"/>
                <a:cs typeface="Times"/>
              </a:rPr>
              <a:t>text-preprocessing</a:t>
            </a:r>
            <a:r>
              <a:rPr lang="en-IN" sz="2600" dirty="0">
                <a:latin typeface="Times"/>
                <a:cs typeface="Times"/>
              </a:rPr>
              <a:t>:</a:t>
            </a:r>
          </a:p>
          <a:p>
            <a:pPr marL="457200" lvl="1" indent="0" fontAlgn="base">
              <a:buNone/>
            </a:pPr>
            <a:endParaRPr lang="en-IN" sz="1200" dirty="0">
              <a:latin typeface="Times"/>
              <a:cs typeface="Times"/>
            </a:endParaRPr>
          </a:p>
          <a:p>
            <a:pPr lvl="0" fontAlgn="base"/>
            <a:r>
              <a:rPr lang="en-IN" sz="2600" b="1" dirty="0">
                <a:latin typeface="Times"/>
                <a:cs typeface="Times"/>
              </a:rPr>
              <a:t>create a vocabulary</a:t>
            </a:r>
            <a:r>
              <a:rPr lang="en-IN" sz="2600" dirty="0">
                <a:latin typeface="Times"/>
                <a:cs typeface="Times"/>
              </a:rPr>
              <a:t> of all unique words from the corpus. </a:t>
            </a:r>
          </a:p>
          <a:p>
            <a:pPr lvl="0" fontAlgn="base"/>
            <a:endParaRPr lang="en-IN" sz="1200" dirty="0">
              <a:latin typeface="Times"/>
              <a:cs typeface="Times"/>
            </a:endParaRPr>
          </a:p>
          <a:p>
            <a:pPr lvl="0" fontAlgn="base"/>
            <a:r>
              <a:rPr lang="en-IN" sz="2600" dirty="0">
                <a:latin typeface="Times"/>
                <a:cs typeface="Times"/>
              </a:rPr>
              <a:t>Let’s suppose, we have a review text.</a:t>
            </a:r>
          </a:p>
          <a:p>
            <a:endParaRPr lang="en-IN" sz="1300" dirty="0"/>
          </a:p>
          <a:p>
            <a:pPr lvl="0" fontAlgn="base"/>
            <a:r>
              <a:rPr lang="en-IN" sz="2600" i="1" dirty="0">
                <a:latin typeface="Times"/>
                <a:cs typeface="Times"/>
              </a:rPr>
              <a:t>good movie</a:t>
            </a:r>
            <a:endParaRPr lang="en-IN" sz="2600" dirty="0">
              <a:latin typeface="Times"/>
              <a:cs typeface="Times"/>
            </a:endParaRPr>
          </a:p>
          <a:p>
            <a:pPr lvl="0" fontAlgn="base"/>
            <a:r>
              <a:rPr lang="en-IN" sz="2600" i="1" dirty="0">
                <a:latin typeface="Times"/>
                <a:cs typeface="Times"/>
              </a:rPr>
              <a:t>not a good movie</a:t>
            </a:r>
            <a:endParaRPr lang="en-IN" sz="2600" dirty="0">
              <a:latin typeface="Times"/>
              <a:cs typeface="Times"/>
            </a:endParaRPr>
          </a:p>
          <a:p>
            <a:pPr lvl="0" fontAlgn="base"/>
            <a:r>
              <a:rPr lang="en-IN" sz="2600" i="1" dirty="0">
                <a:latin typeface="Times"/>
                <a:cs typeface="Times"/>
              </a:rPr>
              <a:t>did not like</a:t>
            </a:r>
            <a:endParaRPr lang="en-IN" sz="2600" dirty="0">
              <a:latin typeface="Times"/>
              <a:cs typeface="Times"/>
            </a:endParaRPr>
          </a:p>
          <a:p>
            <a:endParaRPr lang="en-US" dirty="0"/>
          </a:p>
        </p:txBody>
      </p:sp>
    </p:spTree>
    <p:extLst>
      <p:ext uri="{BB962C8B-B14F-4D97-AF65-F5344CB8AC3E}">
        <p14:creationId xmlns:p14="http://schemas.microsoft.com/office/powerpoint/2010/main" val="92307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Text Vectorization</a:t>
            </a:r>
            <a:endParaRPr lang="en-US" dirty="0"/>
          </a:p>
        </p:txBody>
      </p:sp>
      <p:sp>
        <p:nvSpPr>
          <p:cNvPr id="3" name="Content Placeholder 2"/>
          <p:cNvSpPr>
            <a:spLocks noGrp="1"/>
          </p:cNvSpPr>
          <p:nvPr>
            <p:ph idx="1"/>
          </p:nvPr>
        </p:nvSpPr>
        <p:spPr/>
        <p:txBody>
          <a:bodyPr>
            <a:normAutofit fontScale="92500" lnSpcReduction="20000"/>
          </a:bodyPr>
          <a:lstStyle/>
          <a:p>
            <a:r>
              <a:rPr lang="en-IN" sz="2600" dirty="0">
                <a:latin typeface="Times"/>
                <a:cs typeface="Times"/>
              </a:rPr>
              <a:t>Consider all the unique words from the above set of reviews to create a vocabulary.</a:t>
            </a:r>
          </a:p>
          <a:p>
            <a:endParaRPr lang="en-IN" sz="1200" dirty="0">
              <a:latin typeface="Times"/>
              <a:cs typeface="Times"/>
            </a:endParaRPr>
          </a:p>
          <a:p>
            <a:r>
              <a:rPr lang="en-IN" sz="2600" i="1" dirty="0"/>
              <a:t>{good, movie, not, a, did, like}</a:t>
            </a:r>
            <a:endParaRPr lang="en-IN" sz="2600" dirty="0"/>
          </a:p>
          <a:p>
            <a:endParaRPr lang="en-IN" sz="1300" dirty="0">
              <a:latin typeface="Times"/>
              <a:cs typeface="Times"/>
            </a:endParaRPr>
          </a:p>
          <a:p>
            <a:pPr lvl="0"/>
            <a:r>
              <a:rPr lang="en-IN" sz="2600" dirty="0">
                <a:latin typeface="Times"/>
                <a:cs typeface="Times"/>
              </a:rPr>
              <a:t>In the third step, we </a:t>
            </a:r>
            <a:r>
              <a:rPr lang="en-IN" sz="2600" b="1" dirty="0">
                <a:latin typeface="Times"/>
                <a:cs typeface="Times"/>
              </a:rPr>
              <a:t>create a matrix of features</a:t>
            </a:r>
            <a:r>
              <a:rPr lang="en-IN" sz="2600" dirty="0">
                <a:latin typeface="Times"/>
                <a:cs typeface="Times"/>
              </a:rPr>
              <a:t> by assigning a separate column for each word, while each row corresponds to a review. </a:t>
            </a:r>
          </a:p>
          <a:p>
            <a:pPr lvl="0"/>
            <a:endParaRPr lang="en-IN" sz="1300" dirty="0">
              <a:latin typeface="Times"/>
              <a:cs typeface="Times"/>
            </a:endParaRPr>
          </a:p>
          <a:p>
            <a:pPr lvl="0"/>
            <a:r>
              <a:rPr lang="en-IN" sz="2600" dirty="0">
                <a:latin typeface="Times"/>
                <a:cs typeface="Times"/>
              </a:rPr>
              <a:t>This process is known as </a:t>
            </a:r>
            <a:r>
              <a:rPr lang="en-IN" sz="2600" b="1" dirty="0">
                <a:latin typeface="Times"/>
                <a:cs typeface="Times"/>
              </a:rPr>
              <a:t>Text Vectorization</a:t>
            </a:r>
            <a:r>
              <a:rPr lang="en-IN" sz="2600" dirty="0">
                <a:latin typeface="Times"/>
                <a:cs typeface="Times"/>
              </a:rPr>
              <a:t>. Each entry in the matrix signifies the presence(or absence) of the word in the review. </a:t>
            </a:r>
          </a:p>
          <a:p>
            <a:pPr lvl="0"/>
            <a:endParaRPr lang="en-IN" sz="1400" dirty="0">
              <a:latin typeface="Times"/>
              <a:cs typeface="Times"/>
            </a:endParaRPr>
          </a:p>
          <a:p>
            <a:pPr lvl="0"/>
            <a:r>
              <a:rPr lang="en-IN" sz="2600" dirty="0">
                <a:latin typeface="Times"/>
                <a:cs typeface="Times"/>
              </a:rPr>
              <a:t>We put </a:t>
            </a:r>
            <a:r>
              <a:rPr lang="en-IN" sz="2600" b="1" dirty="0">
                <a:latin typeface="Times"/>
                <a:cs typeface="Times"/>
              </a:rPr>
              <a:t>1</a:t>
            </a:r>
            <a:r>
              <a:rPr lang="en-IN" sz="2600" dirty="0">
                <a:latin typeface="Times"/>
                <a:cs typeface="Times"/>
              </a:rPr>
              <a:t> if the word is present in the review, and </a:t>
            </a:r>
            <a:r>
              <a:rPr lang="en-IN" sz="2600" b="1" dirty="0">
                <a:latin typeface="Times"/>
                <a:cs typeface="Times"/>
              </a:rPr>
              <a:t>0</a:t>
            </a:r>
            <a:r>
              <a:rPr lang="en-IN" sz="2600" dirty="0">
                <a:latin typeface="Times"/>
                <a:cs typeface="Times"/>
              </a:rPr>
              <a:t> if it is not present.</a:t>
            </a:r>
          </a:p>
          <a:p>
            <a:endParaRPr lang="en-US" dirty="0"/>
          </a:p>
        </p:txBody>
      </p:sp>
    </p:spTree>
    <p:extLst>
      <p:ext uri="{BB962C8B-B14F-4D97-AF65-F5344CB8AC3E}">
        <p14:creationId xmlns:p14="http://schemas.microsoft.com/office/powerpoint/2010/main" val="384550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IN" dirty="0"/>
              <a:t>Good	       movie          not            a          did         like</a:t>
            </a:r>
          </a:p>
          <a:p>
            <a:pPr marL="0" indent="0">
              <a:buNone/>
            </a:pPr>
            <a:r>
              <a:rPr lang="en-US" dirty="0"/>
              <a:t>    1			1			0			0	 	 0		    0</a:t>
            </a:r>
          </a:p>
          <a:p>
            <a:pPr marL="0" indent="0">
              <a:buNone/>
            </a:pPr>
            <a:r>
              <a:rPr lang="en-US" dirty="0"/>
              <a:t>    1			1			1			1		 0	   	    0</a:t>
            </a:r>
          </a:p>
          <a:p>
            <a:pPr marL="0" indent="0">
              <a:buNone/>
            </a:pPr>
            <a:r>
              <a:rPr lang="en-US" dirty="0"/>
              <a:t>    0                  0               1                0          1             1</a:t>
            </a:r>
          </a:p>
          <a:p>
            <a:endParaRPr lang="en-US" dirty="0"/>
          </a:p>
          <a:p>
            <a:r>
              <a:rPr lang="en-IN" sz="2600" dirty="0">
                <a:latin typeface="Times"/>
                <a:cs typeface="Times"/>
              </a:rPr>
              <a:t>A major drawback in using this model is that the order of occurence of words is lost, as we create a vector of tokens in randomised order.  </a:t>
            </a:r>
          </a:p>
          <a:p>
            <a:endParaRPr lang="en-IN" sz="1400" dirty="0">
              <a:latin typeface="Times"/>
              <a:cs typeface="Times"/>
            </a:endParaRPr>
          </a:p>
          <a:p>
            <a:r>
              <a:rPr lang="en-IN" sz="2600" dirty="0">
                <a:latin typeface="Times"/>
                <a:cs typeface="Times"/>
              </a:rPr>
              <a:t>However, we can solve this problem by considering </a:t>
            </a:r>
            <a:r>
              <a:rPr lang="en-IN" sz="2600" b="1" dirty="0">
                <a:latin typeface="Times"/>
                <a:cs typeface="Times"/>
              </a:rPr>
              <a:t>N-grams</a:t>
            </a:r>
            <a:r>
              <a:rPr lang="en-IN" sz="2600" dirty="0">
                <a:latin typeface="Times"/>
                <a:cs typeface="Times"/>
              </a:rPr>
              <a:t>(mostly bigrams) instead of individual words(i.e. unigrams). </a:t>
            </a:r>
          </a:p>
          <a:p>
            <a:endParaRPr lang="en-IN" sz="1300" dirty="0">
              <a:latin typeface="Times"/>
              <a:cs typeface="Times"/>
            </a:endParaRPr>
          </a:p>
          <a:p>
            <a:r>
              <a:rPr lang="en-IN" sz="2600" dirty="0">
                <a:latin typeface="Times"/>
                <a:cs typeface="Times"/>
              </a:rPr>
              <a:t>This can preserve local ordering of words.</a:t>
            </a:r>
          </a:p>
          <a:p>
            <a:endParaRPr lang="en-US" dirty="0"/>
          </a:p>
        </p:txBody>
      </p:sp>
    </p:spTree>
    <p:extLst>
      <p:ext uri="{BB962C8B-B14F-4D97-AF65-F5344CB8AC3E}">
        <p14:creationId xmlns:p14="http://schemas.microsoft.com/office/powerpoint/2010/main" val="163876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In machine learning and pattern recognition, a feature is an individual measurable property or characteristic of a phenomenon being observed.</a:t>
            </a:r>
          </a:p>
          <a:p>
            <a:endParaRPr lang="en-IN" sz="1200" dirty="0">
              <a:latin typeface="Times"/>
              <a:cs typeface="Times"/>
            </a:endParaRPr>
          </a:p>
          <a:p>
            <a:r>
              <a:rPr lang="en-IN" sz="2400" dirty="0">
                <a:latin typeface="Times"/>
                <a:cs typeface="Times"/>
              </a:rPr>
              <a:t>A common way to represent data objects for data analytics is to use feature vectors. </a:t>
            </a:r>
          </a:p>
          <a:p>
            <a:endParaRPr lang="en-IN" sz="1300" b="1" dirty="0">
              <a:latin typeface="Times"/>
              <a:cs typeface="Times"/>
            </a:endParaRPr>
          </a:p>
          <a:p>
            <a:r>
              <a:rPr lang="en-IN" sz="2400" dirty="0">
                <a:latin typeface="Times"/>
                <a:cs typeface="Times"/>
              </a:rPr>
              <a:t>Choosing informative, discriminating and independent features is a crucial step for effective algorithms in pattern recognition.</a:t>
            </a:r>
            <a:endParaRPr lang="en-IN" sz="2400" b="1" dirty="0">
              <a:latin typeface="Times"/>
              <a:cs typeface="Times"/>
            </a:endParaRPr>
          </a:p>
          <a:p>
            <a:endParaRPr lang="en-IN" sz="1200" b="1" dirty="0">
              <a:latin typeface="Times"/>
              <a:cs typeface="Times"/>
            </a:endParaRPr>
          </a:p>
          <a:p>
            <a:r>
              <a:rPr lang="en-IN" sz="2400" b="1" dirty="0">
                <a:latin typeface="Times"/>
                <a:cs typeface="Times"/>
              </a:rPr>
              <a:t>Feature generation</a:t>
            </a:r>
            <a:r>
              <a:rPr lang="en-IN" sz="2400" dirty="0">
                <a:latin typeface="Times"/>
                <a:cs typeface="Times"/>
              </a:rPr>
              <a:t> is the process of creating new </a:t>
            </a:r>
            <a:r>
              <a:rPr lang="en-IN" sz="2400" b="1" dirty="0">
                <a:latin typeface="Times"/>
                <a:cs typeface="Times"/>
              </a:rPr>
              <a:t>features</a:t>
            </a:r>
            <a:r>
              <a:rPr lang="en-IN" sz="2400" dirty="0">
                <a:latin typeface="Times"/>
                <a:cs typeface="Times"/>
              </a:rPr>
              <a:t> from one or multiple </a:t>
            </a:r>
            <a:r>
              <a:rPr lang="en-IN" sz="2400" b="1" dirty="0">
                <a:latin typeface="Times"/>
                <a:cs typeface="Times"/>
              </a:rPr>
              <a:t>features.</a:t>
            </a:r>
          </a:p>
          <a:p>
            <a:pPr marL="0" indent="0">
              <a:buNone/>
            </a:pPr>
            <a:endParaRPr lang="en-IN" sz="1200" dirty="0"/>
          </a:p>
          <a:p>
            <a:endParaRPr lang="en-IN" sz="2400" dirty="0"/>
          </a:p>
          <a:p>
            <a:endParaRPr lang="en-IN" sz="2400" dirty="0"/>
          </a:p>
          <a:p>
            <a:endParaRPr lang="en-IN" sz="2400" dirty="0">
              <a:latin typeface="Times"/>
              <a:cs typeface="Times"/>
            </a:endParaRPr>
          </a:p>
          <a:p>
            <a:endParaRPr lang="en-US" dirty="0"/>
          </a:p>
        </p:txBody>
      </p:sp>
    </p:spTree>
    <p:extLst>
      <p:ext uri="{BB962C8B-B14F-4D97-AF65-F5344CB8AC3E}">
        <p14:creationId xmlns:p14="http://schemas.microsoft.com/office/powerpoint/2010/main" val="2564089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N-Grams Model</a:t>
            </a:r>
          </a:p>
        </p:txBody>
      </p:sp>
      <p:sp>
        <p:nvSpPr>
          <p:cNvPr id="3" name="Content Placeholder 2"/>
          <p:cNvSpPr>
            <a:spLocks noGrp="1"/>
          </p:cNvSpPr>
          <p:nvPr>
            <p:ph idx="1"/>
          </p:nvPr>
        </p:nvSpPr>
        <p:spPr/>
        <p:txBody>
          <a:bodyPr>
            <a:normAutofit fontScale="77500" lnSpcReduction="20000"/>
          </a:bodyPr>
          <a:lstStyle/>
          <a:p>
            <a:r>
              <a:rPr lang="en-US" sz="3800" dirty="0">
                <a:latin typeface="Times New Roman" pitchFamily="18" charset="0"/>
                <a:cs typeface="Times New Roman" pitchFamily="18" charset="0"/>
              </a:rPr>
              <a:t>A word is just a single token, often known as a unigram or 1-gram. </a:t>
            </a:r>
          </a:p>
          <a:p>
            <a:endParaRPr lang="en-US" sz="1700" dirty="0">
              <a:latin typeface="Times New Roman" pitchFamily="18" charset="0"/>
              <a:cs typeface="Times New Roman" pitchFamily="18" charset="0"/>
            </a:endParaRPr>
          </a:p>
          <a:p>
            <a:r>
              <a:rPr lang="en-US" sz="3800" dirty="0">
                <a:latin typeface="Times New Roman" pitchFamily="18" charset="0"/>
                <a:cs typeface="Times New Roman" pitchFamily="18" charset="0"/>
              </a:rPr>
              <a:t>An N-gram is basically a collection of word tokens from a text document such that these tokens are contiguous and occur in a sequence. </a:t>
            </a:r>
          </a:p>
          <a:p>
            <a:endParaRPr lang="en-US" sz="1900" dirty="0">
              <a:latin typeface="Times New Roman" pitchFamily="18" charset="0"/>
              <a:cs typeface="Times New Roman" pitchFamily="18" charset="0"/>
            </a:endParaRPr>
          </a:p>
          <a:p>
            <a:r>
              <a:rPr lang="en-US" sz="3800" dirty="0">
                <a:latin typeface="Times New Roman" pitchFamily="18" charset="0"/>
                <a:cs typeface="Times New Roman" pitchFamily="18" charset="0"/>
              </a:rPr>
              <a:t>Bi-grams indicate N-grams of order 2 (two words), Tri-grams indicate N-grams of order 3 (three words), and so on. </a:t>
            </a:r>
          </a:p>
          <a:p>
            <a:endParaRPr lang="en-US" sz="1900" dirty="0">
              <a:latin typeface="Times New Roman" pitchFamily="18" charset="0"/>
              <a:cs typeface="Times New Roman" pitchFamily="18" charset="0"/>
            </a:endParaRPr>
          </a:p>
          <a:p>
            <a:r>
              <a:rPr lang="en-US" sz="3400" dirty="0">
                <a:latin typeface="Times New Roman" pitchFamily="18" charset="0"/>
                <a:cs typeface="Times New Roman" pitchFamily="18" charset="0"/>
              </a:rPr>
              <a:t>The Bag of N-Grams model is an extension of the Bag of Words model where we consider N-gram based features. </a:t>
            </a:r>
            <a:endParaRPr lang="en-US" dirty="0"/>
          </a:p>
        </p:txBody>
      </p:sp>
    </p:spTree>
    <p:extLst>
      <p:ext uri="{BB962C8B-B14F-4D97-AF65-F5344CB8AC3E}">
        <p14:creationId xmlns:p14="http://schemas.microsoft.com/office/powerpoint/2010/main" val="401770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Bi-gram Model</a:t>
            </a:r>
          </a:p>
        </p:txBody>
      </p:sp>
      <p:pic>
        <p:nvPicPr>
          <p:cNvPr id="3074" name="Picture 2"/>
          <p:cNvPicPr>
            <a:picLocks noGrp="1" noChangeAspect="1" noChangeArrowheads="1"/>
          </p:cNvPicPr>
          <p:nvPr>
            <p:ph idx="1"/>
          </p:nvPr>
        </p:nvPicPr>
        <p:blipFill>
          <a:blip r:embed="rId2"/>
          <a:srcRect/>
          <a:stretch>
            <a:fillRect/>
          </a:stretch>
        </p:blipFill>
        <p:spPr bwMode="auto">
          <a:xfrm>
            <a:off x="685800" y="1676400"/>
            <a:ext cx="7696200" cy="3002832"/>
          </a:xfrm>
          <a:prstGeom prst="rect">
            <a:avLst/>
          </a:prstGeom>
          <a:noFill/>
          <a:ln w="9525">
            <a:noFill/>
            <a:miter lim="800000"/>
            <a:headEnd/>
            <a:tailEnd/>
          </a:ln>
          <a:effectLst/>
        </p:spPr>
      </p:pic>
      <p:sp>
        <p:nvSpPr>
          <p:cNvPr id="5" name="Rectangle 4"/>
          <p:cNvSpPr/>
          <p:nvPr/>
        </p:nvSpPr>
        <p:spPr>
          <a:xfrm>
            <a:off x="685800" y="5102777"/>
            <a:ext cx="7924800" cy="1200329"/>
          </a:xfrm>
          <a:prstGeom prst="rect">
            <a:avLst/>
          </a:prstGeom>
        </p:spPr>
        <p:txBody>
          <a:bodyPr wrap="square">
            <a:spAutoFit/>
          </a:bodyPr>
          <a:lstStyle/>
          <a:p>
            <a:r>
              <a:rPr lang="en-US" sz="2400" dirty="0">
                <a:latin typeface="Times New Roman" pitchFamily="18" charset="0"/>
                <a:cs typeface="Times New Roman" pitchFamily="18" charset="0"/>
              </a:rPr>
              <a:t>Each feature consists of a bi-gram representing a sequence of two words and values represent how many times the bi-gram was present for our documents.</a:t>
            </a:r>
          </a:p>
        </p:txBody>
      </p:sp>
    </p:spTree>
    <p:extLst>
      <p:ext uri="{BB962C8B-B14F-4D97-AF65-F5344CB8AC3E}">
        <p14:creationId xmlns:p14="http://schemas.microsoft.com/office/powerpoint/2010/main" val="1334097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1334"/>
            <a:ext cx="8229600" cy="5268245"/>
          </a:xfrm>
        </p:spPr>
        <p:txBody>
          <a:bodyPr>
            <a:normAutofit fontScale="25000" lnSpcReduction="20000"/>
          </a:bodyPr>
          <a:lstStyle/>
          <a:p>
            <a:pPr marL="0" indent="0">
              <a:buNone/>
            </a:pPr>
            <a:r>
              <a:rPr lang="en-IN" sz="2400" dirty="0">
                <a:latin typeface="Times"/>
                <a:cs typeface="Times"/>
              </a:rPr>
              <a:t>      </a:t>
            </a:r>
            <a:r>
              <a:rPr lang="en-IN" sz="7400" dirty="0">
                <a:latin typeface="Times"/>
                <a:cs typeface="Times"/>
              </a:rPr>
              <a:t>  good movie              movie                did not          a       …</a:t>
            </a:r>
          </a:p>
          <a:p>
            <a:pPr marL="0" indent="0">
              <a:buNone/>
            </a:pPr>
            <a:r>
              <a:rPr lang="en-US" sz="7400" dirty="0">
                <a:latin typeface="Times"/>
                <a:cs typeface="Times"/>
              </a:rPr>
              <a:t>          1			      1		         	0		0     …..</a:t>
            </a:r>
          </a:p>
          <a:p>
            <a:pPr marL="0" indent="0">
              <a:buNone/>
            </a:pPr>
            <a:r>
              <a:rPr lang="en-US" sz="7400" dirty="0">
                <a:latin typeface="Times"/>
                <a:cs typeface="Times"/>
              </a:rPr>
              <a:t>          1			      1		         	0		1    …..</a:t>
            </a:r>
          </a:p>
          <a:p>
            <a:pPr marL="0" indent="0">
              <a:buNone/>
            </a:pPr>
            <a:endParaRPr lang="en-US" sz="5100" dirty="0">
              <a:latin typeface="Times"/>
              <a:cs typeface="Times"/>
            </a:endParaRPr>
          </a:p>
          <a:p>
            <a:pPr fontAlgn="base"/>
            <a:r>
              <a:rPr lang="en-IN" sz="9600" dirty="0">
                <a:latin typeface="Times"/>
                <a:cs typeface="Times"/>
              </a:rPr>
              <a:t>However, this table will come out to be very large, as there can be a lot of possible bigrams by considering all possible consecutive word pairs. </a:t>
            </a:r>
          </a:p>
          <a:p>
            <a:pPr fontAlgn="base"/>
            <a:endParaRPr lang="en-IN" sz="4800" dirty="0">
              <a:latin typeface="Times"/>
              <a:cs typeface="Times"/>
            </a:endParaRPr>
          </a:p>
          <a:p>
            <a:pPr fontAlgn="base"/>
            <a:r>
              <a:rPr lang="en-IN" sz="9600" dirty="0">
                <a:latin typeface="Times"/>
                <a:cs typeface="Times"/>
              </a:rPr>
              <a:t>Using N-grams can result in a huge </a:t>
            </a:r>
            <a:r>
              <a:rPr lang="en-IN" sz="9600" b="1" dirty="0">
                <a:latin typeface="Times"/>
                <a:cs typeface="Times"/>
              </a:rPr>
              <a:t>sparse </a:t>
            </a:r>
            <a:r>
              <a:rPr lang="en-IN" sz="9600" dirty="0">
                <a:latin typeface="Times"/>
                <a:cs typeface="Times"/>
              </a:rPr>
              <a:t>matrix, if the size of the vocabulary is large.</a:t>
            </a:r>
          </a:p>
          <a:p>
            <a:pPr fontAlgn="base"/>
            <a:endParaRPr lang="en-IN" sz="4800" dirty="0">
              <a:latin typeface="Times"/>
              <a:cs typeface="Times"/>
            </a:endParaRPr>
          </a:p>
          <a:p>
            <a:pPr fontAlgn="base"/>
            <a:r>
              <a:rPr lang="en-IN" sz="9600" dirty="0">
                <a:latin typeface="Times"/>
                <a:cs typeface="Times"/>
              </a:rPr>
              <a:t>Thus, we have to remove </a:t>
            </a:r>
            <a:r>
              <a:rPr lang="en-IN" sz="9600" b="1" dirty="0">
                <a:latin typeface="Times"/>
                <a:cs typeface="Times"/>
              </a:rPr>
              <a:t>high-frequency N-grams</a:t>
            </a:r>
            <a:r>
              <a:rPr lang="en-IN" sz="9600" dirty="0">
                <a:latin typeface="Times"/>
                <a:cs typeface="Times"/>
              </a:rPr>
              <a:t>, because they appear in almost all documents, generally articles, determiners, etc. most commonly called as </a:t>
            </a:r>
            <a:r>
              <a:rPr lang="en-IN" sz="9600" b="1" dirty="0">
                <a:latin typeface="Times"/>
                <a:cs typeface="Times"/>
              </a:rPr>
              <a:t>StopWords</a:t>
            </a:r>
            <a:r>
              <a:rPr lang="en-IN" sz="9600" dirty="0">
                <a:latin typeface="Times"/>
                <a:cs typeface="Times"/>
              </a:rPr>
              <a:t>.</a:t>
            </a:r>
          </a:p>
          <a:p>
            <a:pPr marL="0" indent="0" fontAlgn="base">
              <a:buNone/>
            </a:pPr>
            <a:endParaRPr lang="en-IN" sz="4800" dirty="0">
              <a:latin typeface="Times"/>
              <a:cs typeface="Times"/>
            </a:endParaRPr>
          </a:p>
          <a:p>
            <a:pPr fontAlgn="base"/>
            <a:r>
              <a:rPr lang="en-IN" sz="9600" dirty="0">
                <a:latin typeface="Times"/>
                <a:cs typeface="Times"/>
              </a:rPr>
              <a:t>We can also remove low frequency N-grams because these are really rare (i.e. generally appear in 1 or 2 reviews). These types of N-grams are generally typos(or typing mistakes).</a:t>
            </a:r>
            <a:br>
              <a:rPr lang="en-IN" sz="9600" dirty="0">
                <a:latin typeface="Times"/>
                <a:cs typeface="Times"/>
              </a:rPr>
            </a:br>
            <a:endParaRPr lang="en-US" sz="9600" dirty="0">
              <a:latin typeface="Times"/>
              <a:cs typeface="Times"/>
            </a:endParaRPr>
          </a:p>
          <a:p>
            <a:pPr fontAlgn="base"/>
            <a:endParaRPr lang="en-IN" sz="4800" dirty="0">
              <a:latin typeface="Times"/>
              <a:cs typeface="Times"/>
            </a:endParaRPr>
          </a:p>
        </p:txBody>
      </p:sp>
    </p:spTree>
    <p:extLst>
      <p:ext uri="{BB962C8B-B14F-4D97-AF65-F5344CB8AC3E}">
        <p14:creationId xmlns:p14="http://schemas.microsoft.com/office/powerpoint/2010/main" val="987863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Frequency of N-grams </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IN" sz="2800" dirty="0">
                <a:latin typeface="Times"/>
                <a:cs typeface="Times"/>
              </a:rPr>
              <a:t>Generally, medium frequency N-grams are considered as the most ideal.</a:t>
            </a:r>
            <a:br>
              <a:rPr lang="en-IN" sz="2800" dirty="0">
                <a:latin typeface="Times"/>
                <a:cs typeface="Times"/>
              </a:rPr>
            </a:br>
            <a:endParaRPr lang="en-IN" sz="2800" dirty="0">
              <a:latin typeface="Times"/>
              <a:cs typeface="Times"/>
            </a:endParaRPr>
          </a:p>
          <a:p>
            <a:pPr fontAlgn="base"/>
            <a:r>
              <a:rPr lang="en-IN" sz="2800" dirty="0">
                <a:latin typeface="Times"/>
                <a:cs typeface="Times"/>
              </a:rPr>
              <a:t>However, there are some N-grams which are really rare in our corpus but can highlight a specific issue.</a:t>
            </a:r>
            <a:br>
              <a:rPr lang="en-IN" sz="2800" dirty="0">
                <a:latin typeface="Times"/>
                <a:cs typeface="Times"/>
              </a:rPr>
            </a:br>
            <a:r>
              <a:rPr lang="en-IN" sz="2800" dirty="0">
                <a:latin typeface="Times"/>
                <a:cs typeface="Times"/>
              </a:rPr>
              <a:t>Let’s suppose, a review that says – </a:t>
            </a:r>
            <a:r>
              <a:rPr lang="en-IN" sz="2800" i="1" dirty="0">
                <a:latin typeface="Times"/>
                <a:cs typeface="Times"/>
              </a:rPr>
              <a:t>“Wi-Fi breaks often”.</a:t>
            </a:r>
          </a:p>
          <a:p>
            <a:pPr fontAlgn="base"/>
            <a:endParaRPr lang="en-IN" sz="1400" dirty="0">
              <a:latin typeface="Times"/>
              <a:cs typeface="Times"/>
            </a:endParaRPr>
          </a:p>
          <a:p>
            <a:pPr fontAlgn="base"/>
            <a:r>
              <a:rPr lang="en-IN" sz="2800" dirty="0">
                <a:latin typeface="Times"/>
                <a:cs typeface="Times"/>
              </a:rPr>
              <a:t>Here, the N-gram </a:t>
            </a:r>
            <a:r>
              <a:rPr lang="en-IN" sz="2800" i="1" dirty="0">
                <a:latin typeface="Times"/>
                <a:cs typeface="Times"/>
              </a:rPr>
              <a:t>‘Wi-Fi breaks</a:t>
            </a:r>
            <a:r>
              <a:rPr lang="en-IN" sz="2800" dirty="0">
                <a:latin typeface="Times"/>
                <a:cs typeface="Times"/>
              </a:rPr>
              <a:t>’can’t be too frequent, but it highlights a major problem that needs to be looked upon.</a:t>
            </a:r>
            <a:br>
              <a:rPr lang="en-IN" sz="2800" dirty="0">
                <a:latin typeface="Times"/>
                <a:cs typeface="Times"/>
              </a:rPr>
            </a:br>
            <a:endParaRPr lang="en-IN" sz="2800" dirty="0">
              <a:latin typeface="Times"/>
              <a:cs typeface="Times"/>
            </a:endParaRPr>
          </a:p>
          <a:p>
            <a:pPr fontAlgn="base"/>
            <a:r>
              <a:rPr lang="en-IN" sz="2800" dirty="0">
                <a:latin typeface="Times"/>
                <a:cs typeface="Times"/>
              </a:rPr>
              <a:t>BoW model would not capture such N-grams since its frequency is really low. </a:t>
            </a:r>
            <a:endParaRPr lang="en-US" dirty="0"/>
          </a:p>
        </p:txBody>
      </p:sp>
    </p:spTree>
    <p:extLst>
      <p:ext uri="{BB962C8B-B14F-4D97-AF65-F5344CB8AC3E}">
        <p14:creationId xmlns:p14="http://schemas.microsoft.com/office/powerpoint/2010/main" val="23351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TF-IDF Vectorizer</a:t>
            </a:r>
            <a:endParaRPr lang="en-US" dirty="0"/>
          </a:p>
        </p:txBody>
      </p:sp>
      <p:sp>
        <p:nvSpPr>
          <p:cNvPr id="3" name="Content Placeholder 2"/>
          <p:cNvSpPr>
            <a:spLocks noGrp="1"/>
          </p:cNvSpPr>
          <p:nvPr>
            <p:ph idx="1"/>
          </p:nvPr>
        </p:nvSpPr>
        <p:spPr/>
        <p:txBody>
          <a:bodyPr>
            <a:normAutofit/>
          </a:bodyPr>
          <a:lstStyle/>
          <a:p>
            <a:pPr fontAlgn="base"/>
            <a:r>
              <a:rPr lang="en-IN" sz="2400" dirty="0">
                <a:latin typeface="Times"/>
                <a:cs typeface="Times"/>
              </a:rPr>
              <a:t>To solve this type of problem, we need another model i.e. </a:t>
            </a:r>
            <a:r>
              <a:rPr lang="en-IN" sz="2400" b="1" dirty="0">
                <a:latin typeface="Times"/>
                <a:cs typeface="Times"/>
              </a:rPr>
              <a:t>tf-idf Vectorizer</a:t>
            </a:r>
            <a:r>
              <a:rPr lang="en-IN" sz="2400" dirty="0">
                <a:latin typeface="Times"/>
                <a:cs typeface="Times"/>
              </a:rPr>
              <a:t>, which we will study next.</a:t>
            </a:r>
          </a:p>
          <a:p>
            <a:pPr fontAlgn="base"/>
            <a:endParaRPr lang="en-IN" sz="1200" dirty="0">
              <a:latin typeface="Times"/>
              <a:cs typeface="Times"/>
            </a:endParaRPr>
          </a:p>
          <a:p>
            <a:pPr fontAlgn="base"/>
            <a:r>
              <a:rPr lang="en-US" sz="2400" dirty="0">
                <a:latin typeface="Times New Roman" pitchFamily="18" charset="0"/>
                <a:cs typeface="Times New Roman" pitchFamily="18" charset="0"/>
              </a:rPr>
              <a:t>It uses a combination of two metrics in its computation, namely: </a:t>
            </a:r>
            <a:r>
              <a:rPr lang="en-US" sz="2400" b="1" i="1" dirty="0">
                <a:latin typeface="Times New Roman" pitchFamily="18" charset="0"/>
                <a:cs typeface="Times New Roman" pitchFamily="18" charset="0"/>
              </a:rPr>
              <a:t>term frequency (</a:t>
            </a:r>
            <a:r>
              <a:rPr lang="en-US" sz="2400" b="1" i="1" dirty="0" err="1">
                <a:latin typeface="Times New Roman" pitchFamily="18" charset="0"/>
                <a:cs typeface="Times New Roman" pitchFamily="18" charset="0"/>
              </a:rPr>
              <a:t>tf</a:t>
            </a:r>
            <a:r>
              <a:rPr lang="en-US" sz="2400" b="1" i="1" dirty="0">
                <a:latin typeface="Times New Roman" pitchFamily="18" charset="0"/>
                <a:cs typeface="Times New Roman" pitchFamily="18" charset="0"/>
              </a:rPr>
              <a:t>)</a:t>
            </a:r>
            <a:r>
              <a:rPr lang="en-US" sz="2400" dirty="0">
                <a:latin typeface="Times New Roman" pitchFamily="18" charset="0"/>
                <a:cs typeface="Times New Roman" pitchFamily="18" charset="0"/>
              </a:rPr>
              <a:t> and </a:t>
            </a:r>
            <a:r>
              <a:rPr lang="en-US" sz="2400" b="1" i="1" dirty="0">
                <a:latin typeface="Times New Roman" pitchFamily="18" charset="0"/>
                <a:cs typeface="Times New Roman" pitchFamily="18" charset="0"/>
              </a:rPr>
              <a:t>inverse document frequency (</a:t>
            </a:r>
            <a:r>
              <a:rPr lang="en-US" sz="2400" b="1" i="1" dirty="0" err="1">
                <a:latin typeface="Times New Roman" pitchFamily="18" charset="0"/>
                <a:cs typeface="Times New Roman" pitchFamily="18" charset="0"/>
              </a:rPr>
              <a:t>idf</a:t>
            </a:r>
            <a:r>
              <a:rPr lang="en-US" sz="2400" b="1" i="1" dirty="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IN" sz="2400" dirty="0">
              <a:latin typeface="Times"/>
              <a:cs typeface="Times"/>
            </a:endParaRPr>
          </a:p>
          <a:p>
            <a:pPr fontAlgn="base"/>
            <a:endParaRPr lang="en-IN" sz="1200" dirty="0">
              <a:latin typeface="Times"/>
              <a:cs typeface="Times"/>
            </a:endParaRPr>
          </a:p>
          <a:p>
            <a:pPr fontAlgn="base"/>
            <a:r>
              <a:rPr lang="en-US" sz="2400" dirty="0">
                <a:latin typeface="Times New Roman" pitchFamily="18" charset="0"/>
                <a:cs typeface="Times New Roman" pitchFamily="18" charset="0"/>
              </a:rPr>
              <a:t>This technique was developed for ranking results for queries in search engines and now used for information retrieval model.</a:t>
            </a:r>
          </a:p>
          <a:p>
            <a:pPr fontAlgn="base"/>
            <a:endParaRPr lang="en-IN" sz="1200" dirty="0">
              <a:latin typeface="Times"/>
              <a:cs typeface="Times"/>
            </a:endParaRPr>
          </a:p>
        </p:txBody>
      </p:sp>
      <p:sp>
        <p:nvSpPr>
          <p:cNvPr id="5" name="Rectangle 4"/>
          <p:cNvSpPr/>
          <p:nvPr/>
        </p:nvSpPr>
        <p:spPr>
          <a:xfrm>
            <a:off x="1181243" y="5035840"/>
            <a:ext cx="5892358" cy="1384995"/>
          </a:xfrm>
          <a:prstGeom prst="rect">
            <a:avLst/>
          </a:prstGeom>
        </p:spPr>
        <p:txBody>
          <a:bodyPr wrap="none">
            <a:spAutoFit/>
          </a:bodyPr>
          <a:lstStyle/>
          <a:p>
            <a:r>
              <a:rPr lang="en-IN" sz="2400" i="1" dirty="0">
                <a:latin typeface="Times"/>
                <a:cs typeface="Times"/>
              </a:rPr>
              <a:t>tf(t,d) = count of t in d / number of words in d</a:t>
            </a:r>
          </a:p>
          <a:p>
            <a:endParaRPr lang="en-IN" sz="1200" i="1" dirty="0">
              <a:latin typeface="Times"/>
              <a:cs typeface="Times"/>
            </a:endParaRPr>
          </a:p>
          <a:p>
            <a:r>
              <a:rPr lang="en-IN" sz="2400" i="1" dirty="0">
                <a:latin typeface="Times"/>
                <a:cs typeface="Times"/>
              </a:rPr>
              <a:t>df(t) = occurrence of t in documents</a:t>
            </a:r>
            <a:endParaRPr lang="en-IN" sz="2400" dirty="0">
              <a:latin typeface="Times"/>
              <a:cs typeface="Times"/>
            </a:endParaRPr>
          </a:p>
          <a:p>
            <a:endParaRPr lang="en-IN" sz="2400" dirty="0">
              <a:latin typeface="Times"/>
              <a:cs typeface="Times"/>
            </a:endParaRPr>
          </a:p>
        </p:txBody>
      </p:sp>
    </p:spTree>
    <p:extLst>
      <p:ext uri="{BB962C8B-B14F-4D97-AF65-F5344CB8AC3E}">
        <p14:creationId xmlns:p14="http://schemas.microsoft.com/office/powerpoint/2010/main" val="2756912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Inverse Document Frequency(IDF)</a:t>
            </a:r>
            <a:endParaRPr lang="en-US" dirty="0"/>
          </a:p>
        </p:txBody>
      </p:sp>
      <p:sp>
        <p:nvSpPr>
          <p:cNvPr id="3" name="Content Placeholder 2"/>
          <p:cNvSpPr>
            <a:spLocks noGrp="1"/>
          </p:cNvSpPr>
          <p:nvPr>
            <p:ph idx="1"/>
          </p:nvPr>
        </p:nvSpPr>
        <p:spPr/>
        <p:txBody>
          <a:bodyPr>
            <a:normAutofit fontScale="92500" lnSpcReduction="10000"/>
          </a:bodyPr>
          <a:lstStyle/>
          <a:p>
            <a:r>
              <a:rPr lang="en-IN" sz="2600" dirty="0">
                <a:latin typeface="Times"/>
                <a:cs typeface="Times"/>
              </a:rPr>
              <a:t>While computing TF, all terms are considered equally important. </a:t>
            </a:r>
          </a:p>
          <a:p>
            <a:endParaRPr lang="en-IN" sz="1200" dirty="0">
              <a:latin typeface="Times"/>
              <a:cs typeface="Times"/>
            </a:endParaRPr>
          </a:p>
          <a:p>
            <a:r>
              <a:rPr lang="en-IN" sz="2600" dirty="0">
                <a:latin typeface="Times"/>
                <a:cs typeface="Times"/>
              </a:rPr>
              <a:t>However it is known that certain terms, such as “is”, “of”, and “that”, may appear a lot of times but have little importance. </a:t>
            </a:r>
          </a:p>
          <a:p>
            <a:endParaRPr lang="en-IN" sz="1300" dirty="0">
              <a:latin typeface="Times"/>
              <a:cs typeface="Times"/>
            </a:endParaRPr>
          </a:p>
          <a:p>
            <a:r>
              <a:rPr lang="en-IN" sz="2600" dirty="0">
                <a:latin typeface="Times"/>
                <a:cs typeface="Times"/>
              </a:rPr>
              <a:t>Thus we need to weigh down the frequent terms while scale up the rare ones.</a:t>
            </a:r>
          </a:p>
          <a:p>
            <a:endParaRPr lang="en-IN" sz="1300" dirty="0">
              <a:latin typeface="Times"/>
              <a:cs typeface="Times"/>
            </a:endParaRPr>
          </a:p>
          <a:p>
            <a:r>
              <a:rPr lang="en-IN" sz="2600" dirty="0">
                <a:latin typeface="Times"/>
                <a:cs typeface="Times"/>
              </a:rPr>
              <a:t>IDF, an </a:t>
            </a:r>
            <a:r>
              <a:rPr lang="en-IN" sz="2600" i="1" dirty="0">
                <a:latin typeface="Times"/>
                <a:cs typeface="Times"/>
              </a:rPr>
              <a:t>inverse document frequency</a:t>
            </a:r>
            <a:r>
              <a:rPr lang="en-IN" sz="2600" dirty="0">
                <a:latin typeface="Times"/>
                <a:cs typeface="Times"/>
              </a:rPr>
              <a:t> factor is incorporated which diminishes the weight of terms that occur very frequently in the document set and increases the weight of terms that occur rarely.</a:t>
            </a:r>
          </a:p>
          <a:p>
            <a:endParaRPr lang="en-IN" dirty="0"/>
          </a:p>
        </p:txBody>
      </p:sp>
    </p:spTree>
    <p:extLst>
      <p:ext uri="{BB962C8B-B14F-4D97-AF65-F5344CB8AC3E}">
        <p14:creationId xmlns:p14="http://schemas.microsoft.com/office/powerpoint/2010/main" val="235680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Document Frequency</a:t>
            </a:r>
          </a:p>
        </p:txBody>
      </p:sp>
      <p:sp>
        <p:nvSpPr>
          <p:cNvPr id="3" name="Content Placeholder 2"/>
          <p:cNvSpPr>
            <a:spLocks noGrp="1"/>
          </p:cNvSpPr>
          <p:nvPr>
            <p:ph idx="1"/>
          </p:nvPr>
        </p:nvSpPr>
        <p:spPr/>
        <p:txBody>
          <a:bodyPr>
            <a:normAutofit/>
          </a:bodyPr>
          <a:lstStyle/>
          <a:p>
            <a:r>
              <a:rPr lang="en-IN" sz="2400" dirty="0">
                <a:latin typeface="Times"/>
                <a:cs typeface="Times"/>
              </a:rPr>
              <a:t>IDF is the inverse of the document frequency which measures the informativeness of term t. </a:t>
            </a:r>
          </a:p>
          <a:p>
            <a:endParaRPr lang="en-IN" sz="1200" dirty="0">
              <a:latin typeface="Times"/>
              <a:cs typeface="Times"/>
            </a:endParaRPr>
          </a:p>
          <a:p>
            <a:r>
              <a:rPr lang="en-IN" sz="2400" dirty="0">
                <a:latin typeface="Times"/>
                <a:cs typeface="Times"/>
              </a:rPr>
              <a:t>When we calculate IDF, it will be very low for the most occurring words such as stop words (because stop words such as “is” is present in almost all of the documents.</a:t>
            </a:r>
          </a:p>
          <a:p>
            <a:endParaRPr lang="en-IN" sz="1200" dirty="0">
              <a:latin typeface="Times"/>
              <a:cs typeface="Times"/>
            </a:endParaRPr>
          </a:p>
          <a:p>
            <a:r>
              <a:rPr lang="en-IN" sz="2400" dirty="0">
                <a:latin typeface="Times"/>
                <a:cs typeface="Times"/>
              </a:rPr>
              <a:t>N/df will give a very low value to that word). </a:t>
            </a:r>
          </a:p>
          <a:p>
            <a:endParaRPr lang="en-IN" sz="1200" dirty="0">
              <a:latin typeface="Times"/>
              <a:cs typeface="Times"/>
            </a:endParaRPr>
          </a:p>
          <a:p>
            <a:r>
              <a:rPr lang="en-IN" sz="2400" dirty="0">
                <a:latin typeface="Times"/>
                <a:cs typeface="Times"/>
              </a:rPr>
              <a:t>This finally gives what we want, a relative weightage so </a:t>
            </a:r>
          </a:p>
          <a:p>
            <a:pPr marL="0" indent="0">
              <a:buNone/>
            </a:pPr>
            <a:r>
              <a:rPr lang="en-IN" sz="2400" i="1" dirty="0">
                <a:latin typeface="Times"/>
                <a:cs typeface="Times"/>
              </a:rPr>
              <a:t>   idf(t) = N/df</a:t>
            </a:r>
            <a:endParaRPr lang="en-IN" sz="2400" dirty="0">
              <a:latin typeface="Times"/>
              <a:cs typeface="Times"/>
            </a:endParaRPr>
          </a:p>
          <a:p>
            <a:endParaRPr lang="en-US" dirty="0"/>
          </a:p>
        </p:txBody>
      </p:sp>
    </p:spTree>
    <p:extLst>
      <p:ext uri="{BB962C8B-B14F-4D97-AF65-F5344CB8AC3E}">
        <p14:creationId xmlns:p14="http://schemas.microsoft.com/office/powerpoint/2010/main" val="177067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TF-IDF </a:t>
            </a:r>
            <a:endParaRPr lang="en-US" dirty="0"/>
          </a:p>
        </p:txBody>
      </p:sp>
      <p:sp>
        <p:nvSpPr>
          <p:cNvPr id="3" name="Content Placeholder 2"/>
          <p:cNvSpPr>
            <a:spLocks noGrp="1"/>
          </p:cNvSpPr>
          <p:nvPr>
            <p:ph idx="1"/>
          </p:nvPr>
        </p:nvSpPr>
        <p:spPr>
          <a:xfrm>
            <a:off x="457200" y="1417638"/>
            <a:ext cx="8229600" cy="4708525"/>
          </a:xfrm>
        </p:spPr>
        <p:txBody>
          <a:bodyPr>
            <a:normAutofit/>
          </a:bodyPr>
          <a:lstStyle/>
          <a:p>
            <a:r>
              <a:rPr lang="en-US" sz="2400" b="1" i="1" dirty="0" err="1">
                <a:latin typeface="Times New Roman" pitchFamily="18" charset="0"/>
                <a:cs typeface="Times New Roman" pitchFamily="18" charset="0"/>
              </a:rPr>
              <a:t>tfidf</a:t>
            </a:r>
            <a:r>
              <a:rPr lang="en-US" sz="2400" b="1" i="1" dirty="0">
                <a:latin typeface="Times New Roman" pitchFamily="18" charset="0"/>
                <a:cs typeface="Times New Roman" pitchFamily="18" charset="0"/>
              </a:rPr>
              <a:t>(w, D)</a:t>
            </a:r>
            <a:r>
              <a:rPr lang="en-US" sz="2400" dirty="0">
                <a:latin typeface="Times New Roman" pitchFamily="18" charset="0"/>
                <a:cs typeface="Times New Roman" pitchFamily="18" charset="0"/>
              </a:rPr>
              <a:t> is the TF-IDF score for word </a:t>
            </a:r>
            <a:r>
              <a:rPr lang="en-US" sz="2400" b="1" i="1" dirty="0">
                <a:latin typeface="Times New Roman" pitchFamily="18" charset="0"/>
                <a:cs typeface="Times New Roman" pitchFamily="18" charset="0"/>
              </a:rPr>
              <a:t>w </a:t>
            </a:r>
            <a:r>
              <a:rPr lang="en-US" sz="2400" dirty="0">
                <a:latin typeface="Times New Roman" pitchFamily="18" charset="0"/>
                <a:cs typeface="Times New Roman" pitchFamily="18" charset="0"/>
              </a:rPr>
              <a:t>in document </a:t>
            </a:r>
            <a:r>
              <a:rPr lang="en-US" sz="2400" b="1" i="1" dirty="0">
                <a:latin typeface="Times New Roman" pitchFamily="18" charset="0"/>
                <a:cs typeface="Times New Roman" pitchFamily="18" charset="0"/>
              </a:rPr>
              <a:t>D</a:t>
            </a:r>
            <a:r>
              <a:rPr lang="en-US" sz="2400" dirty="0">
                <a:latin typeface="Times New Roman" pitchFamily="18" charset="0"/>
                <a:cs typeface="Times New Roman" pitchFamily="18" charset="0"/>
              </a:rPr>
              <a:t>.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tf</a:t>
            </a:r>
            <a:r>
              <a:rPr lang="en-US" sz="2400" b="1" i="1" dirty="0">
                <a:latin typeface="Times New Roman" pitchFamily="18" charset="0"/>
                <a:cs typeface="Times New Roman" pitchFamily="18" charset="0"/>
              </a:rPr>
              <a:t>(w, D)</a:t>
            </a:r>
            <a:r>
              <a:rPr lang="en-US" sz="2400" dirty="0">
                <a:latin typeface="Times New Roman" pitchFamily="18" charset="0"/>
                <a:cs typeface="Times New Roman" pitchFamily="18" charset="0"/>
              </a:rPr>
              <a:t> represents the term frequency of the word </a:t>
            </a:r>
            <a:r>
              <a:rPr lang="en-US" sz="2400" b="1" i="1" dirty="0">
                <a:latin typeface="Times New Roman" pitchFamily="18" charset="0"/>
                <a:cs typeface="Times New Roman" pitchFamily="18" charset="0"/>
              </a:rPr>
              <a:t>w </a:t>
            </a:r>
            <a:r>
              <a:rPr lang="en-US" sz="2400" dirty="0">
                <a:latin typeface="Times New Roman" pitchFamily="18" charset="0"/>
                <a:cs typeface="Times New Roman" pitchFamily="18" charset="0"/>
              </a:rPr>
              <a:t>in document </a:t>
            </a:r>
            <a:r>
              <a:rPr lang="en-US" sz="2400" b="1" i="1" dirty="0">
                <a:latin typeface="Times New Roman" pitchFamily="18" charset="0"/>
                <a:cs typeface="Times New Roman" pitchFamily="18" charset="0"/>
              </a:rPr>
              <a:t>D</a:t>
            </a:r>
            <a:r>
              <a:rPr lang="en-US" sz="2400" dirty="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IN" sz="2400" dirty="0">
                <a:latin typeface="Times"/>
                <a:cs typeface="Times"/>
              </a:rPr>
              <a:t>In case of a large corpus,say 100,000,000 , the IDF value explodes , to avoid the effect we take the log of idf .</a:t>
            </a:r>
            <a:endParaRPr lang="en-US" sz="2400"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pPr marL="0" indent="0" algn="ctr">
              <a:buNone/>
            </a:pPr>
            <a:r>
              <a:rPr lang="en-IN" sz="2400" i="1" dirty="0">
                <a:latin typeface="Times"/>
                <a:cs typeface="Times"/>
              </a:rPr>
              <a:t>idf(t) = log(N/(df + 1))</a:t>
            </a:r>
          </a:p>
          <a:p>
            <a:pPr marL="0" indent="0" algn="ctr">
              <a:buNone/>
            </a:pPr>
            <a:endParaRPr lang="en-IN" sz="2400" i="1" dirty="0">
              <a:latin typeface="Times"/>
              <a:cs typeface="Times"/>
            </a:endParaRPr>
          </a:p>
          <a:p>
            <a:pPr marL="0" indent="0" algn="ctr">
              <a:buNone/>
            </a:pPr>
            <a:r>
              <a:rPr lang="en-IN" sz="2400" i="1" dirty="0"/>
              <a:t>tf-idf(t, d) = tf(t, d) * log(N/(df + 1))</a:t>
            </a:r>
            <a:endParaRPr lang="en-IN" sz="2400" dirty="0"/>
          </a:p>
          <a:p>
            <a:pPr marL="0" indent="0" algn="ctr">
              <a:buNone/>
            </a:pPr>
            <a:endParaRPr lang="en-IN" sz="2400" dirty="0">
              <a:latin typeface="Times"/>
              <a:cs typeface="Times"/>
            </a:endParaRPr>
          </a:p>
          <a:p>
            <a:endParaRPr lang="en-US" sz="2400" dirty="0">
              <a:latin typeface="Times New Roman" pitchFamily="18" charset="0"/>
              <a:cs typeface="Times New Roman" pitchFamily="18" charset="0"/>
            </a:endParaRPr>
          </a:p>
          <a:p>
            <a:endParaRPr lang="en-US" sz="2400" dirty="0"/>
          </a:p>
        </p:txBody>
      </p:sp>
    </p:spTree>
    <p:extLst>
      <p:ext uri="{BB962C8B-B14F-4D97-AF65-F5344CB8AC3E}">
        <p14:creationId xmlns:p14="http://schemas.microsoft.com/office/powerpoint/2010/main" val="249890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TF-IDF model based document feature vectors</a:t>
            </a:r>
          </a:p>
        </p:txBody>
      </p:sp>
      <p:pic>
        <p:nvPicPr>
          <p:cNvPr id="5122" name="Picture 2"/>
          <p:cNvPicPr>
            <a:picLocks noGrp="1" noChangeAspect="1" noChangeArrowheads="1"/>
          </p:cNvPicPr>
          <p:nvPr>
            <p:ph idx="1"/>
          </p:nvPr>
        </p:nvPicPr>
        <p:blipFill>
          <a:blip r:embed="rId2"/>
          <a:srcRect/>
          <a:stretch>
            <a:fillRect/>
          </a:stretch>
        </p:blipFill>
        <p:spPr bwMode="auto">
          <a:xfrm>
            <a:off x="618233" y="1752600"/>
            <a:ext cx="7763767" cy="2642536"/>
          </a:xfrm>
          <a:prstGeom prst="rect">
            <a:avLst/>
          </a:prstGeom>
          <a:noFill/>
          <a:ln w="9525">
            <a:noFill/>
            <a:miter lim="800000"/>
            <a:headEnd/>
            <a:tailEnd/>
          </a:ln>
          <a:effectLst/>
        </p:spPr>
      </p:pic>
      <p:sp>
        <p:nvSpPr>
          <p:cNvPr id="5" name="Rectangle 4"/>
          <p:cNvSpPr/>
          <p:nvPr/>
        </p:nvSpPr>
        <p:spPr>
          <a:xfrm>
            <a:off x="618233" y="4783725"/>
            <a:ext cx="7924800" cy="1200329"/>
          </a:xfrm>
          <a:prstGeom prst="rect">
            <a:avLst/>
          </a:prstGeom>
        </p:spPr>
        <p:txBody>
          <a:bodyPr wrap="square">
            <a:spAutoFit/>
          </a:bodyPr>
          <a:lstStyle/>
          <a:p>
            <a:r>
              <a:rPr lang="en-US" sz="2400" dirty="0">
                <a:latin typeface="Times New Roman" pitchFamily="18" charset="0"/>
                <a:cs typeface="Times New Roman" pitchFamily="18" charset="0"/>
              </a:rPr>
              <a:t>The TF-IDF based feature vectors for each of our text documents show scaled and normalized values as compared to the raw Bag of Words model values. </a:t>
            </a:r>
          </a:p>
        </p:txBody>
      </p:sp>
    </p:spTree>
    <p:extLst>
      <p:ext uri="{BB962C8B-B14F-4D97-AF65-F5344CB8AC3E}">
        <p14:creationId xmlns:p14="http://schemas.microsoft.com/office/powerpoint/2010/main" val="227527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Document similarity </a:t>
            </a:r>
            <a:endParaRPr lang="en-US" dirty="0"/>
          </a:p>
        </p:txBody>
      </p:sp>
      <p:sp>
        <p:nvSpPr>
          <p:cNvPr id="3" name="Content Placeholder 2"/>
          <p:cNvSpPr>
            <a:spLocks noGrp="1"/>
          </p:cNvSpPr>
          <p:nvPr>
            <p:ph idx="1"/>
          </p:nvPr>
        </p:nvSpPr>
        <p:spPr/>
        <p:txBody>
          <a:bodyPr>
            <a:normAutofit fontScale="77500" lnSpcReduction="20000"/>
          </a:bodyPr>
          <a:lstStyle/>
          <a:p>
            <a:r>
              <a:rPr lang="en-US" dirty="0">
                <a:latin typeface="Times New Roman" pitchFamily="18" charset="0"/>
                <a:cs typeface="Times New Roman" pitchFamily="18" charset="0"/>
              </a:rPr>
              <a:t>Document similarity is the process of using a distance or similarity based metric that can be used to identify how similar a text document is with any other document(s) based on features extracted from the documents like bag of words or </a:t>
            </a:r>
            <a:r>
              <a:rPr lang="en-US" dirty="0" err="1">
                <a:latin typeface="Times New Roman" pitchFamily="18" charset="0"/>
                <a:cs typeface="Times New Roman" pitchFamily="18" charset="0"/>
              </a:rPr>
              <a:t>tf-idf</a:t>
            </a:r>
            <a:r>
              <a:rPr lang="en-US" dirty="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dirty="0">
                <a:latin typeface="Times New Roman" pitchFamily="18" charset="0"/>
                <a:cs typeface="Times New Roman" pitchFamily="18" charset="0"/>
              </a:rPr>
              <a:t>Pairwise document similarity in a corpus involves computing document similarity for each pair of documents in a corpus. </a:t>
            </a:r>
          </a:p>
          <a:p>
            <a:endParaRPr lang="en-US" sz="1800" dirty="0">
              <a:latin typeface="Times New Roman" pitchFamily="18" charset="0"/>
              <a:cs typeface="Times New Roman" pitchFamily="18" charset="0"/>
            </a:endParaRPr>
          </a:p>
          <a:p>
            <a:r>
              <a:rPr lang="en-US" dirty="0">
                <a:latin typeface="Times New Roman" pitchFamily="18" charset="0"/>
                <a:cs typeface="Times New Roman" pitchFamily="18" charset="0"/>
              </a:rPr>
              <a:t>For </a:t>
            </a:r>
            <a:r>
              <a:rPr lang="en-US" b="1" i="1" dirty="0">
                <a:latin typeface="Times New Roman" pitchFamily="18" charset="0"/>
                <a:cs typeface="Times New Roman" pitchFamily="18" charset="0"/>
              </a:rPr>
              <a:t>C </a:t>
            </a:r>
            <a:r>
              <a:rPr lang="en-US" dirty="0">
                <a:latin typeface="Times New Roman" pitchFamily="18" charset="0"/>
                <a:cs typeface="Times New Roman" pitchFamily="18" charset="0"/>
              </a:rPr>
              <a:t>documents in a corpus, a </a:t>
            </a:r>
            <a:r>
              <a:rPr lang="en-US" b="1" i="1" dirty="0">
                <a:latin typeface="Times New Roman" pitchFamily="18" charset="0"/>
                <a:cs typeface="Times New Roman" pitchFamily="18" charset="0"/>
              </a:rPr>
              <a:t>C </a:t>
            </a:r>
            <a:r>
              <a:rPr lang="en-US" b="1" dirty="0">
                <a:latin typeface="Times New Roman" pitchFamily="18" charset="0"/>
                <a:cs typeface="Times New Roman" pitchFamily="18" charset="0"/>
              </a:rPr>
              <a:t>x</a:t>
            </a:r>
            <a:r>
              <a:rPr lang="en-US" b="1" i="1" dirty="0">
                <a:latin typeface="Times New Roman" pitchFamily="18" charset="0"/>
                <a:cs typeface="Times New Roman" pitchFamily="18" charset="0"/>
              </a:rPr>
              <a:t> C</a:t>
            </a:r>
            <a:r>
              <a:rPr lang="en-US" dirty="0">
                <a:latin typeface="Times New Roman" pitchFamily="18" charset="0"/>
                <a:cs typeface="Times New Roman" pitchFamily="18" charset="0"/>
              </a:rPr>
              <a:t> matrix such that each row and column represents the similarity score for a pair of documents, which represent the indices at the row and column, respectively. </a:t>
            </a:r>
          </a:p>
          <a:p>
            <a:endParaRPr lang="en-US" dirty="0"/>
          </a:p>
        </p:txBody>
      </p:sp>
    </p:spTree>
    <p:extLst>
      <p:ext uri="{BB962C8B-B14F-4D97-AF65-F5344CB8AC3E}">
        <p14:creationId xmlns:p14="http://schemas.microsoft.com/office/powerpoint/2010/main" val="396780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Feature Engineering</a:t>
            </a:r>
            <a:br>
              <a:rPr lang="en-IN" dirty="0"/>
            </a:br>
            <a:endParaRPr lang="en-US" dirty="0"/>
          </a:p>
        </p:txBody>
      </p:sp>
      <p:sp>
        <p:nvSpPr>
          <p:cNvPr id="3" name="Content Placeholder 2"/>
          <p:cNvSpPr>
            <a:spLocks noGrp="1"/>
          </p:cNvSpPr>
          <p:nvPr>
            <p:ph idx="1"/>
          </p:nvPr>
        </p:nvSpPr>
        <p:spPr>
          <a:xfrm>
            <a:off x="457200" y="1417638"/>
            <a:ext cx="8229600" cy="4525963"/>
          </a:xfrm>
        </p:spPr>
        <p:txBody>
          <a:bodyPr>
            <a:normAutofit fontScale="92500" lnSpcReduction="10000"/>
          </a:bodyPr>
          <a:lstStyle/>
          <a:p>
            <a:r>
              <a:rPr lang="en-IN" sz="2400" dirty="0">
                <a:latin typeface="Times"/>
                <a:cs typeface="Times"/>
                <a:hlinkClick r:id="rId2"/>
              </a:rPr>
              <a:t>Feature Engineering</a:t>
            </a:r>
            <a:r>
              <a:rPr lang="en-IN" sz="2400" dirty="0">
                <a:latin typeface="Times"/>
                <a:cs typeface="Times"/>
              </a:rPr>
              <a:t>, also known as feature creation, is a manual process, relying on domain knowledge, intuition, and data manipulation.</a:t>
            </a:r>
          </a:p>
          <a:p>
            <a:endParaRPr lang="en-IN" sz="1300" dirty="0">
              <a:latin typeface="Times"/>
              <a:cs typeface="Times"/>
            </a:endParaRPr>
          </a:p>
          <a:p>
            <a:r>
              <a:rPr lang="en-IN" sz="2400" dirty="0">
                <a:latin typeface="Times"/>
                <a:cs typeface="Times"/>
              </a:rPr>
              <a:t>Automated feature engineering aims to creating many candidate features automatically out of a dataset.</a:t>
            </a:r>
          </a:p>
          <a:p>
            <a:endParaRPr lang="en-IN" sz="1200" dirty="0">
              <a:latin typeface="Times"/>
              <a:cs typeface="Times"/>
            </a:endParaRPr>
          </a:p>
          <a:p>
            <a:r>
              <a:rPr lang="en-IN" sz="2400" dirty="0">
                <a:latin typeface="Times"/>
                <a:cs typeface="Times"/>
              </a:rPr>
              <a:t>This process adds new information when there is a feature interaction, therefore result in more accurate model.</a:t>
            </a:r>
            <a:endParaRPr lang="en-IN" sz="2400" dirty="0">
              <a:latin typeface="Times"/>
              <a:cs typeface="Times"/>
              <a:hlinkClick r:id="rId2"/>
            </a:endParaRPr>
          </a:p>
          <a:p>
            <a:pPr marL="0" indent="0">
              <a:buNone/>
            </a:pPr>
            <a:endParaRPr lang="en-IN" sz="1200" dirty="0">
              <a:latin typeface="Times"/>
              <a:cs typeface="Times"/>
            </a:endParaRPr>
          </a:p>
          <a:p>
            <a:r>
              <a:rPr lang="en-IN" sz="2400" dirty="0">
                <a:latin typeface="Times"/>
                <a:cs typeface="Times"/>
              </a:rPr>
              <a:t>This step can be more important than the actual model used because a machine learning algorithm only learns from the data we give it, and creating features that are relevant to a task is absolutely crucial.</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29000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Measures</a:t>
            </a:r>
          </a:p>
        </p:txBody>
      </p:sp>
      <p:sp>
        <p:nvSpPr>
          <p:cNvPr id="3" name="Content Placeholder 2"/>
          <p:cNvSpPr>
            <a:spLocks noGrp="1"/>
          </p:cNvSpPr>
          <p:nvPr>
            <p:ph idx="1"/>
          </p:nvPr>
        </p:nvSpPr>
        <p:spPr/>
        <p:txBody>
          <a:bodyPr>
            <a:normAutofit/>
          </a:bodyPr>
          <a:lstStyle/>
          <a:p>
            <a:r>
              <a:rPr lang="en-US" sz="2600" dirty="0">
                <a:latin typeface="Times New Roman" pitchFamily="18" charset="0"/>
                <a:cs typeface="Times New Roman" pitchFamily="18" charset="0"/>
              </a:rPr>
              <a:t>There are several similarity and distance metrics that are used to compute document similarity. </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These include cosine distance/similarity, Euclidean distance, Manhattan distance, BM25 similarity, </a:t>
            </a:r>
            <a:r>
              <a:rPr lang="en-US" sz="2600" dirty="0" err="1">
                <a:latin typeface="Times New Roman" pitchFamily="18" charset="0"/>
                <a:cs typeface="Times New Roman" pitchFamily="18" charset="0"/>
              </a:rPr>
              <a:t>Jaccard</a:t>
            </a:r>
            <a:r>
              <a:rPr lang="en-US" sz="2600" dirty="0">
                <a:latin typeface="Times New Roman" pitchFamily="18" charset="0"/>
                <a:cs typeface="Times New Roman" pitchFamily="18" charset="0"/>
              </a:rPr>
              <a:t> distance and so on. </a:t>
            </a:r>
          </a:p>
          <a:p>
            <a:endParaRPr lang="en-US" sz="1200" dirty="0">
              <a:latin typeface="Times New Roman" pitchFamily="18" charset="0"/>
              <a:cs typeface="Times New Roman" pitchFamily="18" charset="0"/>
            </a:endParaRPr>
          </a:p>
          <a:p>
            <a:r>
              <a:rPr lang="en-US" sz="2600" dirty="0">
                <a:latin typeface="Times New Roman" pitchFamily="18" charset="0"/>
                <a:cs typeface="Times New Roman" pitchFamily="18" charset="0"/>
              </a:rPr>
              <a:t>cosine similarity and compare pairwise document similarity based on their TF-IDF feature vectors.</a:t>
            </a:r>
          </a:p>
          <a:p>
            <a:endParaRPr lang="en-US" dirty="0"/>
          </a:p>
        </p:txBody>
      </p:sp>
    </p:spTree>
    <p:extLst>
      <p:ext uri="{BB962C8B-B14F-4D97-AF65-F5344CB8AC3E}">
        <p14:creationId xmlns:p14="http://schemas.microsoft.com/office/powerpoint/2010/main" val="3862050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186339" y="384366"/>
            <a:ext cx="6817272" cy="2510958"/>
          </a:xfrm>
          <a:prstGeom prst="rect">
            <a:avLst/>
          </a:prstGeom>
          <a:noFill/>
          <a:ln w="9525">
            <a:noFill/>
            <a:miter lim="800000"/>
            <a:headEnd/>
            <a:tailEnd/>
          </a:ln>
          <a:effectLst/>
        </p:spPr>
      </p:pic>
      <p:sp>
        <p:nvSpPr>
          <p:cNvPr id="5" name="Rectangle 4"/>
          <p:cNvSpPr/>
          <p:nvPr/>
        </p:nvSpPr>
        <p:spPr>
          <a:xfrm>
            <a:off x="533400" y="3200400"/>
            <a:ext cx="8305800" cy="923330"/>
          </a:xfrm>
          <a:prstGeom prst="rect">
            <a:avLst/>
          </a:prstGeom>
        </p:spPr>
        <p:txBody>
          <a:bodyPr wrap="square">
            <a:spAutoFit/>
          </a:bodyPr>
          <a:lstStyle/>
          <a:p>
            <a:r>
              <a:rPr lang="en-US" dirty="0">
                <a:latin typeface="Times New Roman" pitchFamily="18" charset="0"/>
                <a:cs typeface="Times New Roman" pitchFamily="18" charset="0"/>
              </a:rPr>
              <a:t>Cosine similarity basically gives us a metric representing the cosine of the angle between the feature vector representations of two text documents. Lower the angle between the documents, the closer and more similar they are.</a:t>
            </a:r>
          </a:p>
        </p:txBody>
      </p:sp>
      <p:pic>
        <p:nvPicPr>
          <p:cNvPr id="6147" name="Picture 3"/>
          <p:cNvPicPr>
            <a:picLocks noChangeAspect="1" noChangeArrowheads="1"/>
          </p:cNvPicPr>
          <p:nvPr/>
        </p:nvPicPr>
        <p:blipFill>
          <a:blip r:embed="rId3"/>
          <a:srcRect/>
          <a:stretch>
            <a:fillRect/>
          </a:stretch>
        </p:blipFill>
        <p:spPr bwMode="auto">
          <a:xfrm>
            <a:off x="1066800" y="4572000"/>
            <a:ext cx="6627813" cy="2028825"/>
          </a:xfrm>
          <a:prstGeom prst="rect">
            <a:avLst/>
          </a:prstGeom>
          <a:noFill/>
          <a:ln w="9525">
            <a:noFill/>
            <a:miter lim="800000"/>
            <a:headEnd/>
            <a:tailEnd/>
          </a:ln>
          <a:effectLst/>
        </p:spPr>
      </p:pic>
    </p:spTree>
    <p:extLst>
      <p:ext uri="{BB962C8B-B14F-4D97-AF65-F5344CB8AC3E}">
        <p14:creationId xmlns:p14="http://schemas.microsoft.com/office/powerpoint/2010/main" val="2417015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similarity matrix </a:t>
            </a:r>
            <a:endParaRPr lang="en-US" dirty="0"/>
          </a:p>
        </p:txBody>
      </p:sp>
      <p:sp>
        <p:nvSpPr>
          <p:cNvPr id="3" name="Content Placeholder 2"/>
          <p:cNvSpPr>
            <a:spLocks noGrp="1"/>
          </p:cNvSpPr>
          <p:nvPr>
            <p:ph idx="1"/>
          </p:nvPr>
        </p:nvSpPr>
        <p:spPr/>
        <p:txBody>
          <a:bodyPr>
            <a:normAutofit fontScale="92500" lnSpcReduction="20000"/>
          </a:bodyPr>
          <a:lstStyle/>
          <a:p>
            <a:r>
              <a:rPr lang="en-IN" sz="2600" dirty="0">
                <a:latin typeface="Times"/>
                <a:cs typeface="Times"/>
              </a:rPr>
              <a:t>Documents (0, 1 and 6), (2, 5 and 7) are very similar to one another.</a:t>
            </a:r>
          </a:p>
          <a:p>
            <a:endParaRPr lang="en-IN" sz="1400" dirty="0"/>
          </a:p>
          <a:p>
            <a:r>
              <a:rPr lang="en-IN" sz="2800" dirty="0">
                <a:latin typeface="Times"/>
                <a:cs typeface="Times"/>
              </a:rPr>
              <a:t> </a:t>
            </a:r>
            <a:r>
              <a:rPr lang="en-IN" sz="2600" dirty="0">
                <a:latin typeface="Times"/>
                <a:cs typeface="Times"/>
              </a:rPr>
              <a:t>Documents 3 and 4 are slightly similar to each other but the magnitude is not very strong, however still stronger than the other documents.</a:t>
            </a:r>
          </a:p>
          <a:p>
            <a:endParaRPr lang="en-IN" sz="1400" dirty="0"/>
          </a:p>
          <a:p>
            <a:r>
              <a:rPr lang="en-IN" sz="2600" dirty="0">
                <a:latin typeface="Times"/>
                <a:cs typeface="Times"/>
              </a:rPr>
              <a:t>This must indicate these similar documents have some similar features. </a:t>
            </a:r>
          </a:p>
          <a:p>
            <a:endParaRPr lang="en-IN" sz="1400" dirty="0">
              <a:latin typeface="Times"/>
              <a:cs typeface="Times"/>
            </a:endParaRPr>
          </a:p>
          <a:p>
            <a:r>
              <a:rPr lang="en-IN" sz="2600" dirty="0">
                <a:latin typeface="Times"/>
                <a:cs typeface="Times"/>
              </a:rPr>
              <a:t>This is a perfect example of grouping or clustering that can be solved by unsupervised learning especially when you are dealing with huge corpora of millions of text documents.</a:t>
            </a:r>
          </a:p>
          <a:p>
            <a:endParaRPr lang="en-US" dirty="0"/>
          </a:p>
        </p:txBody>
      </p:sp>
    </p:spTree>
    <p:extLst>
      <p:ext uri="{BB962C8B-B14F-4D97-AF65-F5344CB8AC3E}">
        <p14:creationId xmlns:p14="http://schemas.microsoft.com/office/powerpoint/2010/main" val="868698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Space Representation</a:t>
            </a:r>
            <a:endParaRPr lang="en-IN" dirty="0"/>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Each record of a dataset is represented by a high dimensional vector.</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Vector representation models the dataset with many attributes.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High Dimensional Space is different from 2 or 3 dimensional spaces.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Each record is represented as a point in the space with its position depending on the attribute values.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In the vector space representation of data, properties such as dot product, distance between the vectors and </a:t>
            </a:r>
            <a:r>
              <a:rPr lang="en-US" sz="2400" dirty="0" err="1">
                <a:latin typeface="Times New Roman" pitchFamily="18" charset="0"/>
                <a:cs typeface="Times New Roman" pitchFamily="18" charset="0"/>
              </a:rPr>
              <a:t>orthogonality</a:t>
            </a:r>
            <a:r>
              <a:rPr lang="en-US" sz="2400" dirty="0">
                <a:latin typeface="Times New Roman" pitchFamily="18" charset="0"/>
                <a:cs typeface="Times New Roman" pitchFamily="18" charset="0"/>
              </a:rPr>
              <a:t> are natural interpretation.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9751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Word vector model</a:t>
            </a:r>
            <a:endParaRPr lang="en-IN" dirty="0"/>
          </a:p>
        </p:txBody>
      </p:sp>
      <p:sp>
        <p:nvSpPr>
          <p:cNvPr id="3" name="Content Placeholder 2"/>
          <p:cNvSpPr>
            <a:spLocks noGrp="1"/>
          </p:cNvSpPr>
          <p:nvPr>
            <p:ph idx="1"/>
          </p:nvPr>
        </p:nvSpPr>
        <p:spPr/>
        <p:txBody>
          <a:bodyPr>
            <a:normAutofit fontScale="92500" lnSpcReduction="20000"/>
          </a:bodyPr>
          <a:lstStyle/>
          <a:p>
            <a:r>
              <a:rPr lang="en-IN" sz="2600" dirty="0">
                <a:latin typeface="Times New Roman" pitchFamily="18" charset="0"/>
                <a:cs typeface="Times New Roman" pitchFamily="18" charset="0"/>
              </a:rPr>
              <a:t>Representing a document by a vector, each component of which corresponds to the number of occurrences of a particular word in the document. </a:t>
            </a:r>
          </a:p>
          <a:p>
            <a:endParaRPr lang="en-IN" sz="1200" dirty="0">
              <a:latin typeface="Times New Roman" pitchFamily="18" charset="0"/>
              <a:cs typeface="Times New Roman" pitchFamily="18" charset="0"/>
            </a:endParaRPr>
          </a:p>
          <a:p>
            <a:r>
              <a:rPr lang="en-IN" sz="2600" dirty="0">
                <a:latin typeface="Times New Roman" pitchFamily="18" charset="0"/>
                <a:cs typeface="Times New Roman" pitchFamily="18" charset="0"/>
              </a:rPr>
              <a:t>The English language has on the order of 25,000 words, where a document is represented by a 25,000- dimensional vector. </a:t>
            </a:r>
          </a:p>
          <a:p>
            <a:endParaRPr lang="en-IN" sz="1200" dirty="0">
              <a:latin typeface="Times New Roman" pitchFamily="18" charset="0"/>
              <a:cs typeface="Times New Roman" pitchFamily="18" charset="0"/>
            </a:endParaRPr>
          </a:p>
          <a:p>
            <a:r>
              <a:rPr lang="en-IN" sz="2600" dirty="0">
                <a:latin typeface="Times New Roman" pitchFamily="18" charset="0"/>
                <a:cs typeface="Times New Roman" pitchFamily="18" charset="0"/>
              </a:rPr>
              <a:t>The representation of a document, called the word vector model. </a:t>
            </a:r>
          </a:p>
          <a:p>
            <a:endParaRPr lang="en-IN" sz="1300" dirty="0">
              <a:latin typeface="Times New Roman" pitchFamily="18" charset="0"/>
              <a:cs typeface="Times New Roman" pitchFamily="18" charset="0"/>
            </a:endParaRPr>
          </a:p>
          <a:p>
            <a:r>
              <a:rPr lang="en-IN" sz="2600" dirty="0">
                <a:latin typeface="Times New Roman" pitchFamily="18" charset="0"/>
                <a:cs typeface="Times New Roman" pitchFamily="18" charset="0"/>
              </a:rPr>
              <a:t>A collection of </a:t>
            </a:r>
            <a:r>
              <a:rPr lang="en-IN" sz="2600" i="1" dirty="0">
                <a:latin typeface="Times New Roman" pitchFamily="18" charset="0"/>
                <a:cs typeface="Times New Roman" pitchFamily="18" charset="0"/>
              </a:rPr>
              <a:t>n</a:t>
            </a:r>
            <a:r>
              <a:rPr lang="en-IN" sz="2600" dirty="0">
                <a:latin typeface="Times New Roman" pitchFamily="18" charset="0"/>
                <a:cs typeface="Times New Roman" pitchFamily="18" charset="0"/>
              </a:rPr>
              <a:t> documents represented by a collection of 25,000-dimensional vectors, one vector per document.</a:t>
            </a:r>
          </a:p>
          <a:p>
            <a:endParaRPr lang="en-IN" sz="1300" dirty="0">
              <a:latin typeface="Times New Roman" pitchFamily="18" charset="0"/>
              <a:cs typeface="Times New Roman" pitchFamily="18" charset="0"/>
            </a:endParaRPr>
          </a:p>
          <a:p>
            <a:r>
              <a:rPr lang="en-IN" sz="2600" dirty="0">
                <a:latin typeface="Times New Roman" pitchFamily="18" charset="0"/>
                <a:cs typeface="Times New Roman" pitchFamily="18" charset="0"/>
              </a:rPr>
              <a:t> The vectors may be arranged as columns of a 25,000 × </a:t>
            </a:r>
            <a:r>
              <a:rPr lang="en-IN" sz="2600" i="1" dirty="0">
                <a:latin typeface="Times New Roman" pitchFamily="18" charset="0"/>
                <a:cs typeface="Times New Roman" pitchFamily="18" charset="0"/>
              </a:rPr>
              <a:t>n</a:t>
            </a:r>
            <a:r>
              <a:rPr lang="en-IN" sz="2600" dirty="0">
                <a:latin typeface="Times New Roman" pitchFamily="18" charset="0"/>
                <a:cs typeface="Times New Roman" pitchFamily="18" charset="0"/>
              </a:rPr>
              <a:t> matrix. </a:t>
            </a:r>
          </a:p>
        </p:txBody>
      </p:sp>
    </p:spTree>
    <p:extLst>
      <p:ext uri="{BB962C8B-B14F-4D97-AF65-F5344CB8AC3E}">
        <p14:creationId xmlns:p14="http://schemas.microsoft.com/office/powerpoint/2010/main" val="1118396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srcRect/>
          <a:stretch>
            <a:fillRect/>
          </a:stretch>
        </p:blipFill>
        <p:spPr bwMode="auto">
          <a:xfrm>
            <a:off x="642910" y="714356"/>
            <a:ext cx="4191000" cy="28479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086100" y="3571876"/>
            <a:ext cx="6057900" cy="3248025"/>
          </a:xfrm>
          <a:prstGeom prst="rect">
            <a:avLst/>
          </a:prstGeom>
          <a:noFill/>
          <a:ln w="9525">
            <a:noFill/>
            <a:miter lim="800000"/>
            <a:headEnd/>
            <a:tailEnd/>
          </a:ln>
          <a:effectLst/>
        </p:spPr>
      </p:pic>
    </p:spTree>
    <p:extLst>
      <p:ext uri="{BB962C8B-B14F-4D97-AF65-F5344CB8AC3E}">
        <p14:creationId xmlns:p14="http://schemas.microsoft.com/office/powerpoint/2010/main" val="1014931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Co-occurrence</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One way to measure co-occurrence of words in two documents is to take the dot product of the vectors representing the two documents.</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If the most frequent words in the two documents co-occur with similar frequencies, the dot product of the vectors will be close to the maximum.</a:t>
            </a:r>
          </a:p>
          <a:p>
            <a:endParaRPr lang="en-US"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If there is no co-occurrence, then the dot product will be close to zero.</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85719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5" name="Rectangle 4"/>
          <p:cNvSpPr/>
          <p:nvPr/>
        </p:nvSpPr>
        <p:spPr>
          <a:xfrm>
            <a:off x="428596" y="718457"/>
            <a:ext cx="8001056" cy="5663089"/>
          </a:xfrm>
          <a:prstGeom prst="rect">
            <a:avLst/>
          </a:prstGeom>
        </p:spPr>
        <p:txBody>
          <a:bodyPr wrap="square">
            <a:spAutoFit/>
          </a:bodyPr>
          <a:lstStyle/>
          <a:p>
            <a:pPr>
              <a:buFont typeface="Arial" pitchFamily="34" charset="0"/>
              <a:buChar char="•"/>
            </a:pPr>
            <a:r>
              <a:rPr lang="en-IN" sz="2400" dirty="0">
                <a:latin typeface="Times New Roman" pitchFamily="18" charset="0"/>
                <a:cs typeface="Times New Roman" pitchFamily="18" charset="0"/>
              </a:rPr>
              <a:t> After </a:t>
            </a:r>
            <a:r>
              <a:rPr lang="en-IN" sz="2400" dirty="0" err="1">
                <a:latin typeface="Times New Roman" pitchFamily="18" charset="0"/>
                <a:cs typeface="Times New Roman" pitchFamily="18" charset="0"/>
              </a:rPr>
              <a:t>preprocessing</a:t>
            </a:r>
            <a:r>
              <a:rPr lang="en-IN" sz="2400" dirty="0">
                <a:latin typeface="Times New Roman" pitchFamily="18" charset="0"/>
                <a:cs typeface="Times New Roman" pitchFamily="18" charset="0"/>
              </a:rPr>
              <a:t> the document vectors, we present the queries and find for each query the most relevant documents.</a:t>
            </a:r>
          </a:p>
          <a:p>
            <a:pPr>
              <a:buFont typeface="Arial" pitchFamily="34" charset="0"/>
              <a:buChar char="•"/>
            </a:pPr>
            <a:endParaRPr lang="en-IN" sz="12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  A query is represented by a vector which has one component per word, measures how important the word is to the query.</a:t>
            </a:r>
          </a:p>
          <a:p>
            <a:pPr>
              <a:buFont typeface="Arial" pitchFamily="34" charset="0"/>
              <a:buChar char="•"/>
            </a:pPr>
            <a:endParaRPr lang="en-IN" sz="14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 As a simple example, to find documents about cars that are not race cars, a query vector will have a large positive component for the word car and also for the words engine and perhaps door and a negative component for the words race, betting, etc. </a:t>
            </a:r>
          </a:p>
          <a:p>
            <a:pPr>
              <a:buFont typeface="Arial" pitchFamily="34" charset="0"/>
              <a:buChar char="•"/>
            </a:pPr>
            <a:endParaRPr lang="en-IN" sz="12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1,000 products for sale and a large number of customers, recording the number of times each customer buys each product results in a collection of 1,000-dimensional vectors.</a:t>
            </a:r>
          </a:p>
          <a:p>
            <a:pPr>
              <a:buFont typeface="Arial" pitchFamily="34" charset="0"/>
              <a:buChar char="•"/>
            </a:pPr>
            <a:endParaRPr lang="en-IN" sz="1200" dirty="0">
              <a:latin typeface="Times New Roman" pitchFamily="18" charset="0"/>
              <a:cs typeface="Times New Roman" pitchFamily="18" charset="0"/>
            </a:endParaRPr>
          </a:p>
          <a:p>
            <a:pPr>
              <a:buFont typeface="Arial" pitchFamily="34" charset="0"/>
              <a:buChar char="•"/>
            </a:pPr>
            <a:r>
              <a:rPr lang="en-IN" sz="2400" dirty="0">
                <a:latin typeface="Times New Roman" pitchFamily="18" charset="0"/>
                <a:cs typeface="Times New Roman" pitchFamily="18" charset="0"/>
              </a:rPr>
              <a:t> Here dot products represent relevance.</a:t>
            </a:r>
          </a:p>
        </p:txBody>
      </p:sp>
    </p:spTree>
    <p:extLst>
      <p:ext uri="{BB962C8B-B14F-4D97-AF65-F5344CB8AC3E}">
        <p14:creationId xmlns:p14="http://schemas.microsoft.com/office/powerpoint/2010/main" val="3832247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17029"/>
          </a:xfrm>
        </p:spPr>
        <p:txBody>
          <a:bodyPr>
            <a:normAutofit/>
          </a:bodyPr>
          <a:lstStyle/>
          <a:p>
            <a:r>
              <a:rPr lang="en-IN" sz="2400" dirty="0">
                <a:latin typeface="Times New Roman" pitchFamily="18" charset="0"/>
                <a:cs typeface="Times New Roman" pitchFamily="18" charset="0"/>
              </a:rPr>
              <a:t>Consider a collection of </a:t>
            </a:r>
            <a:r>
              <a:rPr lang="en-IN" sz="2400" i="1" dirty="0">
                <a:latin typeface="Times New Roman" pitchFamily="18" charset="0"/>
                <a:cs typeface="Times New Roman" pitchFamily="18" charset="0"/>
              </a:rPr>
              <a:t>n</a:t>
            </a:r>
            <a:r>
              <a:rPr lang="en-IN" sz="2400" dirty="0">
                <a:latin typeface="Times New Roman" pitchFamily="18" charset="0"/>
                <a:cs typeface="Times New Roman" pitchFamily="18" charset="0"/>
              </a:rPr>
              <a:t> web pages that are linked.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A link is a pointer from one web page to another.</a:t>
            </a:r>
          </a:p>
          <a:p>
            <a:r>
              <a:rPr lang="en-IN" dirty="0">
                <a:latin typeface="Times New Roman" pitchFamily="18" charset="0"/>
                <a:cs typeface="Times New Roman" pitchFamily="18" charset="0"/>
              </a:rPr>
              <a:t> </a:t>
            </a:r>
            <a:r>
              <a:rPr lang="en-IN" sz="2400" dirty="0">
                <a:latin typeface="Times New Roman" pitchFamily="18" charset="0"/>
                <a:cs typeface="Times New Roman" pitchFamily="18" charset="0"/>
              </a:rPr>
              <a:t>Each web page can be represented by a 0- 1 vector with </a:t>
            </a:r>
            <a:r>
              <a:rPr lang="en-IN" sz="2400" i="1" dirty="0">
                <a:latin typeface="Times New Roman" pitchFamily="18" charset="0"/>
                <a:cs typeface="Times New Roman" pitchFamily="18" charset="0"/>
              </a:rPr>
              <a:t>n</a:t>
            </a:r>
            <a:r>
              <a:rPr lang="en-IN" sz="2400" dirty="0">
                <a:latin typeface="Times New Roman" pitchFamily="18" charset="0"/>
                <a:cs typeface="Times New Roman" pitchFamily="18" charset="0"/>
              </a:rPr>
              <a:t> components where the </a:t>
            </a:r>
            <a:r>
              <a:rPr lang="en-IN" sz="2400" i="1" dirty="0" err="1">
                <a:latin typeface="Times New Roman" pitchFamily="18" charset="0"/>
                <a:cs typeface="Times New Roman" pitchFamily="18" charset="0"/>
              </a:rPr>
              <a:t>j</a:t>
            </a:r>
            <a:r>
              <a:rPr lang="en-IN" sz="2400" dirty="0" err="1">
                <a:latin typeface="Times New Roman" pitchFamily="18" charset="0"/>
                <a:cs typeface="Times New Roman" pitchFamily="18" charset="0"/>
              </a:rPr>
              <a:t>th</a:t>
            </a:r>
            <a:r>
              <a:rPr lang="en-IN" sz="2400" dirty="0">
                <a:latin typeface="Times New Roman" pitchFamily="18" charset="0"/>
                <a:cs typeface="Times New Roman" pitchFamily="18" charset="0"/>
              </a:rPr>
              <a:t> component of the vector representing the </a:t>
            </a:r>
            <a:r>
              <a:rPr lang="en-IN" sz="2400" i="1" dirty="0" err="1">
                <a:latin typeface="Times New Roman" pitchFamily="18" charset="0"/>
                <a:cs typeface="Times New Roman" pitchFamily="18" charset="0"/>
              </a:rPr>
              <a:t>i</a:t>
            </a:r>
            <a:r>
              <a:rPr lang="en-IN" sz="2400" i="1" baseline="30000" dirty="0" err="1">
                <a:latin typeface="Times New Roman" pitchFamily="18" charset="0"/>
                <a:cs typeface="Times New Roman" pitchFamily="18" charset="0"/>
              </a:rPr>
              <a:t>t</a:t>
            </a:r>
            <a:r>
              <a:rPr lang="en-IN" sz="2400" baseline="30000" dirty="0" err="1">
                <a:latin typeface="Times New Roman" pitchFamily="18" charset="0"/>
                <a:cs typeface="Times New Roman" pitchFamily="18" charset="0"/>
              </a:rPr>
              <a:t>h</a:t>
            </a:r>
            <a:r>
              <a:rPr lang="en-IN" sz="2400" dirty="0">
                <a:latin typeface="Times New Roman" pitchFamily="18" charset="0"/>
                <a:cs typeface="Times New Roman" pitchFamily="18" charset="0"/>
              </a:rPr>
              <a:t> web page has value 1, if and only if there is a link from the </a:t>
            </a:r>
            <a:r>
              <a:rPr lang="en-IN" sz="2400" dirty="0" err="1">
                <a:latin typeface="Times New Roman" pitchFamily="18" charset="0"/>
                <a:cs typeface="Times New Roman" pitchFamily="18" charset="0"/>
              </a:rPr>
              <a:t>i</a:t>
            </a:r>
            <a:r>
              <a:rPr lang="en-IN" sz="2400" baseline="30000" dirty="0" err="1">
                <a:latin typeface="Times New Roman" pitchFamily="18" charset="0"/>
                <a:cs typeface="Times New Roman" pitchFamily="18" charset="0"/>
              </a:rPr>
              <a:t>th</a:t>
            </a:r>
            <a:r>
              <a:rPr lang="en-IN" sz="2400" baseline="30000" dirty="0">
                <a:latin typeface="Times New Roman" pitchFamily="18" charset="0"/>
                <a:cs typeface="Times New Roman" pitchFamily="18" charset="0"/>
              </a:rPr>
              <a:t> </a:t>
            </a:r>
            <a:r>
              <a:rPr lang="en-IN" sz="2400" dirty="0">
                <a:latin typeface="Times New Roman" pitchFamily="18" charset="0"/>
                <a:cs typeface="Times New Roman" pitchFamily="18" charset="0"/>
              </a:rPr>
              <a:t>web page to the </a:t>
            </a:r>
            <a:r>
              <a:rPr lang="en-IN" sz="2400" i="1" dirty="0" err="1">
                <a:latin typeface="Times New Roman" pitchFamily="18" charset="0"/>
                <a:cs typeface="Times New Roman" pitchFamily="18" charset="0"/>
              </a:rPr>
              <a:t>j</a:t>
            </a:r>
            <a:r>
              <a:rPr lang="en-IN" sz="2400" dirty="0" err="1">
                <a:latin typeface="Times New Roman" pitchFamily="18" charset="0"/>
                <a:cs typeface="Times New Roman" pitchFamily="18" charset="0"/>
              </a:rPr>
              <a:t>th</a:t>
            </a:r>
            <a:r>
              <a:rPr lang="en-IN" sz="2400" dirty="0">
                <a:latin typeface="Times New Roman" pitchFamily="18" charset="0"/>
                <a:cs typeface="Times New Roman" pitchFamily="18" charset="0"/>
              </a:rPr>
              <a:t> web page.</a:t>
            </a:r>
          </a:p>
          <a:p>
            <a:endParaRPr lang="en-IN" dirty="0"/>
          </a:p>
        </p:txBody>
      </p:sp>
      <p:pic>
        <p:nvPicPr>
          <p:cNvPr id="4" name="Picture 4"/>
          <p:cNvPicPr>
            <a:picLocks noChangeAspect="1" noChangeArrowheads="1"/>
          </p:cNvPicPr>
          <p:nvPr/>
        </p:nvPicPr>
        <p:blipFill>
          <a:blip r:embed="rId2"/>
          <a:srcRect/>
          <a:stretch>
            <a:fillRect/>
          </a:stretch>
        </p:blipFill>
        <p:spPr bwMode="auto">
          <a:xfrm>
            <a:off x="457200" y="3319792"/>
            <a:ext cx="5572164" cy="214314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062152" y="3840960"/>
            <a:ext cx="2933700" cy="1295400"/>
          </a:xfrm>
          <a:prstGeom prst="rect">
            <a:avLst/>
          </a:prstGeom>
          <a:noFill/>
          <a:ln w="9525">
            <a:noFill/>
            <a:miter lim="800000"/>
            <a:headEnd/>
            <a:tailEnd/>
          </a:ln>
          <a:effectLst/>
        </p:spPr>
      </p:pic>
    </p:spTree>
    <p:extLst>
      <p:ext uri="{BB962C8B-B14F-4D97-AF65-F5344CB8AC3E}">
        <p14:creationId xmlns:p14="http://schemas.microsoft.com/office/powerpoint/2010/main" val="2936229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 High Dimensional data</a:t>
            </a:r>
            <a:endParaRPr lang="en-IN" dirty="0"/>
          </a:p>
        </p:txBody>
      </p:sp>
      <p:sp>
        <p:nvSpPr>
          <p:cNvPr id="3" name="Content Placeholder 2"/>
          <p:cNvSpPr>
            <a:spLocks noGrp="1"/>
          </p:cNvSpPr>
          <p:nvPr>
            <p:ph idx="1"/>
          </p:nvPr>
        </p:nvSpPr>
        <p:spPr>
          <a:xfrm>
            <a:off x="457200" y="1428736"/>
            <a:ext cx="8229600" cy="4697427"/>
          </a:xfrm>
        </p:spPr>
        <p:txBody>
          <a:bodyPr>
            <a:normAutofit lnSpcReduction="10000"/>
          </a:bodyPr>
          <a:lstStyle/>
          <a:p>
            <a:r>
              <a:rPr lang="en-IN" sz="2400" dirty="0">
                <a:latin typeface="Times New Roman" pitchFamily="18" charset="0"/>
                <a:cs typeface="Times New Roman" pitchFamily="18" charset="0"/>
              </a:rPr>
              <a:t>In traditional statistical data analysis, observations being vector of values measured on several variables :blood pressure, weight, height  </a:t>
            </a:r>
          </a:p>
          <a:p>
            <a:endParaRPr lang="en-IN" sz="1200" dirty="0">
              <a:latin typeface="Times New Roman" pitchFamily="18" charset="0"/>
              <a:cs typeface="Times New Roman" pitchFamily="18" charset="0"/>
            </a:endParaRPr>
          </a:p>
          <a:p>
            <a:r>
              <a:rPr lang="en-IN" sz="2400" dirty="0">
                <a:latin typeface="Times New Roman" pitchFamily="18" charset="0"/>
                <a:cs typeface="Times New Roman" pitchFamily="18" charset="0"/>
              </a:rPr>
              <a:t>We assumed many observations and a few selected variables which are well chosen to explain the phenomenon.</a:t>
            </a:r>
          </a:p>
          <a:p>
            <a:endParaRPr lang="en-US" sz="13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trend today is more observations, and a very large number of variables.</a:t>
            </a:r>
          </a:p>
          <a:p>
            <a:endParaRPr lang="en-IN" sz="13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observations could be curves, images or movies so that a single observation has dimension in the thousands or millions or billions while only tens or hundreds of observations for study. This is HIGH DIMENSIONAL DATA. </a:t>
            </a:r>
          </a:p>
        </p:txBody>
      </p:sp>
    </p:spTree>
    <p:extLst>
      <p:ext uri="{BB962C8B-B14F-4D97-AF65-F5344CB8AC3E}">
        <p14:creationId xmlns:p14="http://schemas.microsoft.com/office/powerpoint/2010/main" val="281221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Automatic Feature engineering </a:t>
            </a:r>
            <a:endParaRPr lang="en-US" dirty="0"/>
          </a:p>
        </p:txBody>
      </p:sp>
      <p:sp>
        <p:nvSpPr>
          <p:cNvPr id="3" name="Content Placeholder 2"/>
          <p:cNvSpPr>
            <a:spLocks noGrp="1"/>
          </p:cNvSpPr>
          <p:nvPr>
            <p:ph idx="1"/>
          </p:nvPr>
        </p:nvSpPr>
        <p:spPr/>
        <p:txBody>
          <a:bodyPr>
            <a:normAutofit fontScale="77500" lnSpcReduction="20000"/>
          </a:bodyPr>
          <a:lstStyle/>
          <a:p>
            <a:r>
              <a:rPr lang="en-IN" sz="2600" dirty="0">
                <a:latin typeface="Times"/>
                <a:cs typeface="Times"/>
              </a:rPr>
              <a:t>The feature engineering field contains a variety of issues and tasks. </a:t>
            </a:r>
          </a:p>
          <a:p>
            <a:endParaRPr lang="en-IN" sz="1200" dirty="0">
              <a:latin typeface="Times"/>
              <a:cs typeface="Times"/>
            </a:endParaRPr>
          </a:p>
          <a:p>
            <a:r>
              <a:rPr lang="en-IN" sz="2600" dirty="0">
                <a:latin typeface="Times"/>
                <a:cs typeface="Times"/>
              </a:rPr>
              <a:t>The most representative issues and tasks are feature transformation, feature generation and extraction, feature selection, automatic feature engineering, and feature analysis and evaluation.</a:t>
            </a:r>
          </a:p>
          <a:p>
            <a:endParaRPr lang="en-IN" sz="2600" dirty="0">
              <a:latin typeface="Times"/>
              <a:cs typeface="Times"/>
            </a:endParaRPr>
          </a:p>
          <a:p>
            <a:pPr lvl="0"/>
            <a:r>
              <a:rPr lang="en-IN" sz="2600" dirty="0">
                <a:latin typeface="Times"/>
                <a:cs typeface="Times"/>
              </a:rPr>
              <a:t>Automatic feature engineering is about generic approaches for automatically generating a large number of features and selecting an effective subset of the generated features in the process.</a:t>
            </a:r>
          </a:p>
          <a:p>
            <a:pPr marL="0" indent="0">
              <a:buNone/>
            </a:pPr>
            <a:endParaRPr lang="en-IN" sz="1500" dirty="0">
              <a:latin typeface="Times"/>
              <a:cs typeface="Times"/>
            </a:endParaRPr>
          </a:p>
          <a:p>
            <a:r>
              <a:rPr lang="en-IN" dirty="0"/>
              <a:t> </a:t>
            </a:r>
            <a:r>
              <a:rPr lang="en-IN" sz="2800" dirty="0">
                <a:latin typeface="Times"/>
                <a:cs typeface="Times"/>
              </a:rPr>
              <a:t>Feature engineering has large impact on two of the most frequently used types of data, namely text data and image data. </a:t>
            </a:r>
          </a:p>
          <a:p>
            <a:endParaRPr lang="en-IN" dirty="0"/>
          </a:p>
          <a:p>
            <a:endParaRPr lang="en-IN" dirty="0"/>
          </a:p>
          <a:p>
            <a:endParaRPr lang="en-US" dirty="0"/>
          </a:p>
        </p:txBody>
      </p:sp>
    </p:spTree>
    <p:extLst>
      <p:ext uri="{BB962C8B-B14F-4D97-AF65-F5344CB8AC3E}">
        <p14:creationId xmlns:p14="http://schemas.microsoft.com/office/powerpoint/2010/main" val="2642392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Images</a:t>
            </a:r>
          </a:p>
        </p:txBody>
      </p:sp>
      <p:sp>
        <p:nvSpPr>
          <p:cNvPr id="3" name="Content Placeholder 2"/>
          <p:cNvSpPr>
            <a:spLocks noGrp="1"/>
          </p:cNvSpPr>
          <p:nvPr>
            <p:ph idx="1"/>
          </p:nvPr>
        </p:nvSpPr>
        <p:spPr/>
        <p:txBody>
          <a:bodyPr>
            <a:normAutofit fontScale="77500" lnSpcReduction="20000"/>
          </a:bodyPr>
          <a:lstStyle/>
          <a:p>
            <a:r>
              <a:rPr lang="en-IN" sz="2800" dirty="0">
                <a:latin typeface="Times New Roman" pitchFamily="18" charset="0"/>
                <a:cs typeface="Times New Roman" pitchFamily="18" charset="0"/>
              </a:rPr>
              <a:t>While working on an image dataset we need to </a:t>
            </a:r>
            <a:r>
              <a:rPr lang="en-IN" sz="2800" u="sng" dirty="0">
                <a:latin typeface="Times New Roman" pitchFamily="18" charset="0"/>
                <a:cs typeface="Times New Roman" pitchFamily="18" charset="0"/>
                <a:hlinkClick r:id="rId2"/>
              </a:rPr>
              <a:t>extract the features</a:t>
            </a:r>
            <a:r>
              <a:rPr lang="en-IN" sz="2800" dirty="0">
                <a:latin typeface="Times New Roman" pitchFamily="18" charset="0"/>
                <a:cs typeface="Times New Roman" pitchFamily="18" charset="0"/>
              </a:rPr>
              <a:t> of different images which will help us segregate the images based on certain features or aspects. </a:t>
            </a:r>
          </a:p>
          <a:p>
            <a:endParaRPr lang="en-IN" sz="1700" dirty="0">
              <a:latin typeface="Times New Roman" pitchFamily="18" charset="0"/>
              <a:cs typeface="Times New Roman" pitchFamily="18" charset="0"/>
            </a:endParaRPr>
          </a:p>
          <a:p>
            <a:r>
              <a:rPr lang="en-IN" sz="2800" dirty="0">
                <a:latin typeface="Times New Roman" pitchFamily="18" charset="0"/>
                <a:cs typeface="Times New Roman" pitchFamily="18" charset="0"/>
              </a:rPr>
              <a:t> There is a lot of information stored in images, and pre-processing them helps extract useful information.</a:t>
            </a:r>
          </a:p>
          <a:p>
            <a:endParaRPr lang="en-IN" sz="1500" dirty="0">
              <a:latin typeface="Times New Roman" pitchFamily="18" charset="0"/>
              <a:cs typeface="Times New Roman" pitchFamily="18" charset="0"/>
            </a:endParaRPr>
          </a:p>
          <a:p>
            <a:r>
              <a:rPr lang="en-IN" sz="2800" dirty="0">
                <a:latin typeface="Times New Roman" pitchFamily="18" charset="0"/>
                <a:cs typeface="Times New Roman" pitchFamily="18" charset="0"/>
              </a:rPr>
              <a:t>Images are represented by pixels, therefore the number of features will be the same as the number of pixels (low level features).</a:t>
            </a:r>
          </a:p>
          <a:p>
            <a:endParaRPr lang="en-IN" sz="1500" dirty="0">
              <a:latin typeface="Times New Roman" pitchFamily="18" charset="0"/>
              <a:cs typeface="Times New Roman" pitchFamily="18" charset="0"/>
            </a:endParaRPr>
          </a:p>
          <a:p>
            <a:r>
              <a:rPr lang="en-IN" sz="2800" dirty="0">
                <a:latin typeface="Times New Roman" pitchFamily="18" charset="0"/>
                <a:cs typeface="Times New Roman" pitchFamily="18" charset="0"/>
              </a:rPr>
              <a:t>The simplest way to create image features is to use these raw pixel values as separate features. </a:t>
            </a:r>
          </a:p>
          <a:p>
            <a:endParaRPr lang="en-IN" sz="1500" dirty="0">
              <a:latin typeface="Times New Roman" pitchFamily="18" charset="0"/>
              <a:cs typeface="Times New Roman" pitchFamily="18" charset="0"/>
            </a:endParaRPr>
          </a:p>
          <a:p>
            <a:r>
              <a:rPr lang="en-IN" sz="2800" dirty="0">
                <a:latin typeface="Times New Roman" pitchFamily="18" charset="0"/>
                <a:cs typeface="Times New Roman" pitchFamily="18" charset="0"/>
              </a:rPr>
              <a:t>The features of an image may be the distinctive points, shape, size, orientation, etc.</a:t>
            </a:r>
          </a:p>
          <a:p>
            <a:endParaRPr lang="en-IN" sz="2800" dirty="0">
              <a:latin typeface="Times New Roman" pitchFamily="18" charset="0"/>
              <a:cs typeface="Times New Roman" pitchFamily="18" charset="0"/>
            </a:endParaRPr>
          </a:p>
          <a:p>
            <a:endParaRPr lang="en-IN" sz="2400" dirty="0">
              <a:latin typeface="Times"/>
              <a:cs typeface="Times"/>
            </a:endParaRPr>
          </a:p>
        </p:txBody>
      </p:sp>
    </p:spTree>
    <p:extLst>
      <p:ext uri="{BB962C8B-B14F-4D97-AF65-F5344CB8AC3E}">
        <p14:creationId xmlns:p14="http://schemas.microsoft.com/office/powerpoint/2010/main" val="843838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Images</a:t>
            </a:r>
          </a:p>
        </p:txBody>
      </p:sp>
      <p:sp>
        <p:nvSpPr>
          <p:cNvPr id="3" name="Content Placeholder 2"/>
          <p:cNvSpPr>
            <a:spLocks noGrp="1"/>
          </p:cNvSpPr>
          <p:nvPr>
            <p:ph idx="1"/>
          </p:nvPr>
        </p:nvSpPr>
        <p:spPr/>
        <p:txBody>
          <a:bodyPr>
            <a:normAutofit/>
          </a:bodyPr>
          <a:lstStyle/>
          <a:p>
            <a:r>
              <a:rPr lang="en-IN" sz="2400" dirty="0">
                <a:latin typeface="Times"/>
                <a:cs typeface="Times"/>
              </a:rPr>
              <a:t>A feature is a metric or some quantifiable value which is used to describe an image at high level perspective. </a:t>
            </a:r>
          </a:p>
          <a:p>
            <a:endParaRPr lang="en-IN" sz="1200" dirty="0">
              <a:latin typeface="Times"/>
              <a:cs typeface="Times"/>
            </a:endParaRPr>
          </a:p>
          <a:p>
            <a:r>
              <a:rPr lang="en-IN" sz="2400" dirty="0">
                <a:latin typeface="Times"/>
                <a:cs typeface="Times"/>
              </a:rPr>
              <a:t>Features related to color, texture, shapes, color blobs, </a:t>
            </a:r>
            <a:r>
              <a:rPr lang="en-US" sz="2400" dirty="0">
                <a:latin typeface="Times"/>
                <a:cs typeface="Times"/>
              </a:rPr>
              <a:t>corners are contained in an image, middle level features.</a:t>
            </a:r>
            <a:endParaRPr lang="en-IN" sz="2400" dirty="0">
              <a:latin typeface="Times"/>
              <a:cs typeface="Times"/>
            </a:endParaRPr>
          </a:p>
          <a:p>
            <a:endParaRPr lang="en-IN" sz="1200" dirty="0">
              <a:latin typeface="Times"/>
              <a:cs typeface="Times"/>
            </a:endParaRPr>
          </a:p>
          <a:p>
            <a:r>
              <a:rPr lang="en-IN" sz="2400" dirty="0">
                <a:latin typeface="Times"/>
                <a:cs typeface="Times"/>
              </a:rPr>
              <a:t>The first step is to detect interest points in the image having the property of </a:t>
            </a:r>
            <a:r>
              <a:rPr lang="en-IN" sz="2400" b="1" dirty="0">
                <a:latin typeface="Times"/>
                <a:cs typeface="Times"/>
              </a:rPr>
              <a:t>repeatability</a:t>
            </a:r>
            <a:r>
              <a:rPr lang="en-IN" sz="2400" dirty="0">
                <a:latin typeface="Times"/>
                <a:cs typeface="Times"/>
              </a:rPr>
              <a:t>.</a:t>
            </a:r>
          </a:p>
          <a:p>
            <a:endParaRPr lang="en-IN" sz="1200" dirty="0">
              <a:latin typeface="Times"/>
              <a:cs typeface="Times"/>
            </a:endParaRPr>
          </a:p>
          <a:p>
            <a:r>
              <a:rPr lang="en-US" sz="2400" dirty="0">
                <a:latin typeface="Times"/>
                <a:cs typeface="Times"/>
              </a:rPr>
              <a:t>Color is a basic feature for image representation, and is</a:t>
            </a:r>
            <a:endParaRPr lang="en-IN" sz="2400" dirty="0">
              <a:latin typeface="Times"/>
              <a:cs typeface="Times"/>
            </a:endParaRPr>
          </a:p>
          <a:p>
            <a:pPr marL="0" indent="0">
              <a:buNone/>
            </a:pPr>
            <a:r>
              <a:rPr lang="en-US" sz="2400" dirty="0">
                <a:latin typeface="Times"/>
                <a:cs typeface="Times"/>
              </a:rPr>
              <a:t>invariant with respect to scaling, translation and rotation of</a:t>
            </a:r>
            <a:endParaRPr lang="en-IN" sz="2400" dirty="0">
              <a:latin typeface="Times"/>
              <a:cs typeface="Times"/>
            </a:endParaRPr>
          </a:p>
          <a:p>
            <a:pPr marL="0" indent="0">
              <a:buNone/>
            </a:pPr>
            <a:r>
              <a:rPr lang="en-US" sz="2400" dirty="0">
                <a:latin typeface="Times"/>
                <a:cs typeface="Times"/>
              </a:rPr>
              <a:t>an image.</a:t>
            </a:r>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2260210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of image</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IN" sz="2400" dirty="0">
                <a:latin typeface="Times"/>
                <a:cs typeface="Times"/>
              </a:rPr>
              <a:t> A certain region of the image has certain properties. </a:t>
            </a:r>
          </a:p>
          <a:p>
            <a:endParaRPr lang="en-IN" sz="1200" dirty="0">
              <a:latin typeface="Times"/>
              <a:cs typeface="Times"/>
            </a:endParaRPr>
          </a:p>
          <a:p>
            <a:r>
              <a:rPr lang="en-IN" sz="2400" dirty="0">
                <a:latin typeface="Times"/>
                <a:cs typeface="Times"/>
              </a:rPr>
              <a:t>Features may be specific structures in the image such as points, edges or </a:t>
            </a:r>
            <a:r>
              <a:rPr lang="en-IN" sz="2400" b="1" dirty="0">
                <a:latin typeface="Times"/>
                <a:cs typeface="Times"/>
              </a:rPr>
              <a:t>objects</a:t>
            </a:r>
            <a:r>
              <a:rPr lang="en-IN" sz="2400" dirty="0">
                <a:latin typeface="Times"/>
                <a:cs typeface="Times"/>
              </a:rPr>
              <a:t>.</a:t>
            </a:r>
          </a:p>
          <a:p>
            <a:endParaRPr lang="en-IN" sz="1200" dirty="0">
              <a:latin typeface="Times"/>
              <a:cs typeface="Times"/>
            </a:endParaRPr>
          </a:p>
          <a:p>
            <a:r>
              <a:rPr lang="en-IN" sz="2400" dirty="0">
                <a:latin typeface="Times"/>
                <a:cs typeface="Times"/>
              </a:rPr>
              <a:t>For example, a square has 4 corners and 4 edges, can be called features of the square, and help humans identify it’s a square.</a:t>
            </a:r>
          </a:p>
          <a:p>
            <a:endParaRPr lang="en-IN" sz="1200" dirty="0">
              <a:latin typeface="Times"/>
              <a:cs typeface="Times"/>
            </a:endParaRPr>
          </a:p>
          <a:p>
            <a:r>
              <a:rPr lang="en-IN" sz="2400" dirty="0">
                <a:latin typeface="Times"/>
                <a:cs typeface="Times"/>
              </a:rPr>
              <a:t>A local image feature is a tiny patch in the image that's invariant to image scaling, rotation and change in illumination. </a:t>
            </a:r>
          </a:p>
          <a:p>
            <a:endParaRPr lang="en-IN" sz="1300" dirty="0">
              <a:latin typeface="Times"/>
              <a:cs typeface="Times"/>
            </a:endParaRPr>
          </a:p>
          <a:p>
            <a:r>
              <a:rPr lang="en-IN" sz="2400" dirty="0">
                <a:latin typeface="Times"/>
                <a:cs typeface="Times"/>
              </a:rPr>
              <a:t>  </a:t>
            </a:r>
            <a:r>
              <a:rPr lang="en-IN" sz="2400" i="1" dirty="0">
                <a:latin typeface="Times"/>
                <a:cs typeface="Times"/>
              </a:rPr>
              <a:t>Distinctive</a:t>
            </a:r>
            <a:r>
              <a:rPr lang="en-IN" sz="2400" dirty="0">
                <a:latin typeface="Times"/>
                <a:cs typeface="Times"/>
              </a:rPr>
              <a:t> to the image, so images with different structure will not have them.</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866037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Local Feature Detection and Description</a:t>
            </a:r>
            <a:br>
              <a:rPr lang="en-IN" dirty="0">
                <a:latin typeface="Times"/>
                <a:cs typeface="Times"/>
              </a:rPr>
            </a:br>
            <a:endParaRPr lang="en-US" dirty="0">
              <a:latin typeface="Times"/>
              <a:cs typeface="Times"/>
            </a:endParaRPr>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Feature detection is finding interest points on an image and description is generating a vector representation for them.</a:t>
            </a:r>
          </a:p>
          <a:p>
            <a:endParaRPr lang="en-IN" sz="1200" dirty="0">
              <a:latin typeface="Times"/>
              <a:cs typeface="Times"/>
            </a:endParaRPr>
          </a:p>
          <a:p>
            <a:r>
              <a:rPr lang="en-IN" sz="2400" dirty="0">
                <a:latin typeface="Times"/>
                <a:cs typeface="Times"/>
                <a:hlinkClick r:id="rId2"/>
              </a:rPr>
              <a:t>Harris Corner Detection</a:t>
            </a:r>
            <a:r>
              <a:rPr lang="en-IN" sz="2400" dirty="0">
                <a:latin typeface="Times"/>
                <a:cs typeface="Times"/>
              </a:rPr>
              <a:t>, </a:t>
            </a:r>
            <a:r>
              <a:rPr lang="en-IN" sz="2400" dirty="0">
                <a:latin typeface="Times"/>
                <a:cs typeface="Times"/>
                <a:hlinkClick r:id="rId3"/>
              </a:rPr>
              <a:t>Scale Invariant Feature Transform (SIFT)</a:t>
            </a:r>
            <a:r>
              <a:rPr lang="en-IN" sz="2400" dirty="0">
                <a:latin typeface="Times"/>
                <a:cs typeface="Times"/>
              </a:rPr>
              <a:t>, </a:t>
            </a:r>
            <a:r>
              <a:rPr lang="en-IN" sz="2400" dirty="0">
                <a:latin typeface="Times"/>
                <a:cs typeface="Times"/>
                <a:hlinkClick r:id="rId4"/>
              </a:rPr>
              <a:t>Speeded-Up Robust Features (SURF)</a:t>
            </a:r>
            <a:r>
              <a:rPr lang="en-IN" sz="2400" dirty="0">
                <a:latin typeface="Times"/>
                <a:cs typeface="Times"/>
              </a:rPr>
              <a:t>, </a:t>
            </a:r>
            <a:r>
              <a:rPr lang="en-IN" sz="2400" dirty="0">
                <a:latin typeface="Times"/>
                <a:cs typeface="Times"/>
                <a:hlinkClick r:id="rId5"/>
              </a:rPr>
              <a:t>Features from Accelerated Segment Test (FAST)</a:t>
            </a:r>
            <a:r>
              <a:rPr lang="en-IN" sz="2400" dirty="0">
                <a:latin typeface="Times"/>
                <a:cs typeface="Times"/>
              </a:rPr>
              <a:t>, and </a:t>
            </a:r>
            <a:r>
              <a:rPr lang="en-IN" sz="2400" dirty="0">
                <a:latin typeface="Times"/>
                <a:cs typeface="Times"/>
                <a:hlinkClick r:id="rId6"/>
              </a:rPr>
              <a:t>Binary Robust Independent Elementary Features (BRIEF)</a:t>
            </a:r>
            <a:r>
              <a:rPr lang="en-IN" sz="2400" dirty="0">
                <a:latin typeface="Times"/>
                <a:cs typeface="Times"/>
              </a:rPr>
              <a:t>.</a:t>
            </a:r>
          </a:p>
          <a:p>
            <a:endParaRPr lang="en-IN" sz="1200" dirty="0">
              <a:latin typeface="Times"/>
              <a:cs typeface="Times"/>
            </a:endParaRPr>
          </a:p>
          <a:p>
            <a:r>
              <a:rPr lang="en-IN" sz="2400" dirty="0">
                <a:latin typeface="Times"/>
                <a:cs typeface="Times"/>
              </a:rPr>
              <a:t>Image features are, loosely speaking, </a:t>
            </a:r>
            <a:r>
              <a:rPr lang="en-IN" sz="2400" b="1" dirty="0">
                <a:latin typeface="Times"/>
                <a:cs typeface="Times"/>
              </a:rPr>
              <a:t>salient points on the image</a:t>
            </a:r>
            <a:r>
              <a:rPr lang="en-IN" sz="2400" dirty="0">
                <a:latin typeface="Times"/>
                <a:cs typeface="Times"/>
              </a:rPr>
              <a:t>. Ideally, features should be invariant to image transformations like rotation, translation and scaling.</a:t>
            </a:r>
          </a:p>
          <a:p>
            <a:endParaRPr lang="en-IN" sz="2400" dirty="0">
              <a:latin typeface="Times"/>
              <a:cs typeface="Times"/>
            </a:endParaRP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837106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Descriptors of features </a:t>
            </a:r>
            <a:endParaRPr lang="en-US" dirty="0"/>
          </a:p>
        </p:txBody>
      </p:sp>
      <p:sp>
        <p:nvSpPr>
          <p:cNvPr id="3" name="Content Placeholder 2"/>
          <p:cNvSpPr>
            <a:spLocks noGrp="1"/>
          </p:cNvSpPr>
          <p:nvPr>
            <p:ph idx="1"/>
          </p:nvPr>
        </p:nvSpPr>
        <p:spPr/>
        <p:txBody>
          <a:bodyPr>
            <a:normAutofit lnSpcReduction="10000"/>
          </a:bodyPr>
          <a:lstStyle/>
          <a:p>
            <a:r>
              <a:rPr lang="en-IN" sz="2600" dirty="0">
                <a:latin typeface="Times"/>
                <a:cs typeface="Times"/>
              </a:rPr>
              <a:t>Descriptors of feature points accompany the feature extraction and are used to compare between features extracted from different images. </a:t>
            </a:r>
          </a:p>
          <a:p>
            <a:endParaRPr lang="en-IN" sz="1200" dirty="0">
              <a:latin typeface="Times"/>
              <a:cs typeface="Times"/>
            </a:endParaRPr>
          </a:p>
          <a:p>
            <a:r>
              <a:rPr lang="en-IN" sz="2600" dirty="0">
                <a:latin typeface="Times"/>
                <a:cs typeface="Times"/>
              </a:rPr>
              <a:t>Descriptors such as those of the SURF features allow us to link an object to a specific class, based on a similarity measure. </a:t>
            </a:r>
          </a:p>
          <a:p>
            <a:endParaRPr lang="en-IN" sz="1200" dirty="0">
              <a:latin typeface="Times"/>
              <a:cs typeface="Times"/>
            </a:endParaRPr>
          </a:p>
          <a:p>
            <a:r>
              <a:rPr lang="en-IN" sz="2600" dirty="0">
                <a:latin typeface="Times"/>
                <a:cs typeface="Times"/>
              </a:rPr>
              <a:t>Studying the distribution of feature values of a specific class (type of PCB, objects like dogs, cats, faces, etc.) leads to classification using </a:t>
            </a:r>
            <a:r>
              <a:rPr lang="en-IN" sz="2600" b="1" dirty="0">
                <a:latin typeface="Times"/>
                <a:cs typeface="Times"/>
              </a:rPr>
              <a:t>machine learning methodologies</a:t>
            </a:r>
            <a:r>
              <a:rPr lang="en-IN" sz="2600" dirty="0">
                <a:latin typeface="Times"/>
                <a:cs typeface="Times"/>
              </a:rPr>
              <a:t>.</a:t>
            </a:r>
          </a:p>
          <a:p>
            <a:endParaRPr lang="en-US" dirty="0"/>
          </a:p>
        </p:txBody>
      </p:sp>
    </p:spTree>
    <p:extLst>
      <p:ext uri="{BB962C8B-B14F-4D97-AF65-F5344CB8AC3E}">
        <p14:creationId xmlns:p14="http://schemas.microsoft.com/office/powerpoint/2010/main" val="276468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Object characterization </a:t>
            </a:r>
            <a:endParaRPr lang="en-US" dirty="0"/>
          </a:p>
        </p:txBody>
      </p:sp>
      <p:sp>
        <p:nvSpPr>
          <p:cNvPr id="3" name="Content Placeholder 2"/>
          <p:cNvSpPr>
            <a:spLocks noGrp="1"/>
          </p:cNvSpPr>
          <p:nvPr>
            <p:ph idx="1"/>
          </p:nvPr>
        </p:nvSpPr>
        <p:spPr/>
        <p:txBody>
          <a:bodyPr>
            <a:normAutofit fontScale="70000" lnSpcReduction="20000"/>
          </a:bodyPr>
          <a:lstStyle/>
          <a:p>
            <a:r>
              <a:rPr lang="en-IN" sz="2800" dirty="0">
                <a:latin typeface="Times"/>
                <a:cs typeface="Times"/>
              </a:rPr>
              <a:t>Object characterization by combination of </a:t>
            </a:r>
            <a:r>
              <a:rPr lang="en-IN" sz="2800" b="1" dirty="0">
                <a:latin typeface="Times"/>
                <a:cs typeface="Times"/>
              </a:rPr>
              <a:t>features points and their associated descriptors</a:t>
            </a:r>
            <a:r>
              <a:rPr lang="en-IN" sz="2800" dirty="0">
                <a:latin typeface="Times"/>
                <a:cs typeface="Times"/>
              </a:rPr>
              <a:t>.</a:t>
            </a:r>
          </a:p>
          <a:p>
            <a:endParaRPr lang="en-IN" sz="1300" dirty="0">
              <a:latin typeface="Times"/>
              <a:cs typeface="Times"/>
            </a:endParaRPr>
          </a:p>
          <a:p>
            <a:r>
              <a:rPr lang="en-IN" sz="2800" dirty="0">
                <a:latin typeface="Times"/>
                <a:cs typeface="Times"/>
              </a:rPr>
              <a:t>Because features like peaks and edges focus on one aspect of the object, whereas SURF and binary features shed light on other aspects. </a:t>
            </a:r>
          </a:p>
          <a:p>
            <a:endParaRPr lang="en-IN" sz="1300" dirty="0">
              <a:latin typeface="Times"/>
              <a:cs typeface="Times"/>
            </a:endParaRPr>
          </a:p>
          <a:p>
            <a:r>
              <a:rPr lang="en-IN" sz="2800" dirty="0">
                <a:latin typeface="Times"/>
                <a:cs typeface="Times"/>
              </a:rPr>
              <a:t>It is then the responsibility of the algorithm developers to make sense of the extracted features value, type and their relationship, in order to tailor a classification process.</a:t>
            </a:r>
          </a:p>
          <a:p>
            <a:endParaRPr lang="en-IN" sz="1400" dirty="0">
              <a:latin typeface="Times"/>
              <a:cs typeface="Times"/>
            </a:endParaRPr>
          </a:p>
          <a:p>
            <a:r>
              <a:rPr lang="en-IN" sz="2800" dirty="0">
                <a:latin typeface="Times"/>
                <a:cs typeface="Times"/>
              </a:rPr>
              <a:t>Beyond classification, image features are used for </a:t>
            </a:r>
            <a:r>
              <a:rPr lang="en-IN" sz="2800" b="1" dirty="0">
                <a:latin typeface="Times"/>
                <a:cs typeface="Times"/>
              </a:rPr>
              <a:t>object matching</a:t>
            </a:r>
            <a:r>
              <a:rPr lang="en-IN" sz="2800" dirty="0">
                <a:latin typeface="Times"/>
                <a:cs typeface="Times"/>
              </a:rPr>
              <a:t>. </a:t>
            </a:r>
          </a:p>
          <a:p>
            <a:endParaRPr lang="en-IN" sz="1500" dirty="0">
              <a:latin typeface="Times"/>
              <a:cs typeface="Times"/>
            </a:endParaRPr>
          </a:p>
          <a:p>
            <a:r>
              <a:rPr lang="en-IN" sz="3100" dirty="0">
                <a:latin typeface="Times"/>
                <a:cs typeface="Times"/>
              </a:rPr>
              <a:t>The possibility to reduce the dimensionality of an image or </a:t>
            </a:r>
            <a:r>
              <a:rPr lang="en-IN" sz="3100" dirty="0"/>
              <a:t>signal into several salient points, which characterize the image, leads to fast object comparison algorithms.</a:t>
            </a:r>
          </a:p>
          <a:p>
            <a:endParaRPr lang="en-IN" sz="2800" dirty="0">
              <a:latin typeface="Times"/>
              <a:cs typeface="Times"/>
            </a:endParaRPr>
          </a:p>
          <a:p>
            <a:endParaRPr lang="en-IN" sz="2800" dirty="0">
              <a:latin typeface="Times"/>
              <a:cs typeface="Times"/>
            </a:endParaRPr>
          </a:p>
          <a:p>
            <a:endParaRPr lang="en-US" dirty="0"/>
          </a:p>
        </p:txBody>
      </p:sp>
    </p:spTree>
    <p:extLst>
      <p:ext uri="{BB962C8B-B14F-4D97-AF65-F5344CB8AC3E}">
        <p14:creationId xmlns:p14="http://schemas.microsoft.com/office/powerpoint/2010/main" val="3971845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a:cs typeface="Times"/>
              </a:rPr>
              <a:t>Features to support the tasks:</a:t>
            </a:r>
            <a:br>
              <a:rPr lang="en-IN" dirty="0">
                <a:latin typeface="Times"/>
                <a:cs typeface="Times"/>
              </a:rPr>
            </a:br>
            <a:endParaRPr lang="en-US"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IN" sz="2600" dirty="0">
                <a:latin typeface="Times"/>
                <a:cs typeface="Times"/>
              </a:rPr>
              <a:t>I. Matching image patches between images with significantly different viewpoints.</a:t>
            </a:r>
          </a:p>
          <a:p>
            <a:endParaRPr lang="en-IN" sz="1200" dirty="0">
              <a:latin typeface="Times"/>
              <a:cs typeface="Times"/>
            </a:endParaRPr>
          </a:p>
          <a:p>
            <a:r>
              <a:rPr lang="en-IN" sz="2600" dirty="0">
                <a:latin typeface="Times"/>
                <a:cs typeface="Times"/>
              </a:rPr>
              <a:t>II. Extracting image landmarks; a) their (x, y) position, </a:t>
            </a:r>
          </a:p>
          <a:p>
            <a:endParaRPr lang="en-IN" sz="1200" dirty="0">
              <a:latin typeface="Times"/>
              <a:cs typeface="Times"/>
            </a:endParaRPr>
          </a:p>
          <a:p>
            <a:r>
              <a:rPr lang="en-IN" sz="2600" dirty="0">
                <a:latin typeface="Times"/>
                <a:cs typeface="Times"/>
              </a:rPr>
              <a:t>III. Extracting image landmarks; b) their scale, and c) their orientation.</a:t>
            </a:r>
          </a:p>
          <a:p>
            <a:endParaRPr lang="en-IN" sz="1300" dirty="0">
              <a:latin typeface="Times"/>
              <a:cs typeface="Times"/>
            </a:endParaRPr>
          </a:p>
          <a:p>
            <a:r>
              <a:rPr lang="en-IN" sz="2800" dirty="0">
                <a:latin typeface="Times"/>
                <a:cs typeface="Times"/>
              </a:rPr>
              <a:t>The problem of identifying a small patch in one image as corresponding to a specific patch in another image is called patch matching.</a:t>
            </a:r>
          </a:p>
          <a:p>
            <a:endParaRPr lang="en-US" sz="1300" dirty="0"/>
          </a:p>
          <a:p>
            <a:r>
              <a:rPr lang="en-IN" sz="2800" dirty="0">
                <a:latin typeface="Times"/>
                <a:cs typeface="Times"/>
              </a:rPr>
              <a:t>We wish to match a small patch rather than a single pixel, since the hope is that such a patch will be distinctive enough to be able to find it reliably in other images.</a:t>
            </a:r>
          </a:p>
          <a:p>
            <a:endParaRPr lang="en-US" dirty="0"/>
          </a:p>
        </p:txBody>
      </p:sp>
    </p:spTree>
    <p:extLst>
      <p:ext uri="{BB962C8B-B14F-4D97-AF65-F5344CB8AC3E}">
        <p14:creationId xmlns:p14="http://schemas.microsoft.com/office/powerpoint/2010/main" val="858287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Patch Matching </a:t>
            </a:r>
          </a:p>
        </p:txBody>
      </p:sp>
      <p:sp>
        <p:nvSpPr>
          <p:cNvPr id="3" name="Content Placeholder 2"/>
          <p:cNvSpPr>
            <a:spLocks noGrp="1"/>
          </p:cNvSpPr>
          <p:nvPr>
            <p:ph idx="1"/>
          </p:nvPr>
        </p:nvSpPr>
        <p:spPr>
          <a:xfrm>
            <a:off x="457200" y="1417638"/>
            <a:ext cx="8229600" cy="4708525"/>
          </a:xfrm>
        </p:spPr>
        <p:txBody>
          <a:bodyPr>
            <a:normAutofit fontScale="77500" lnSpcReduction="20000"/>
          </a:bodyPr>
          <a:lstStyle/>
          <a:p>
            <a:r>
              <a:rPr lang="en-US" sz="2800" dirty="0">
                <a:latin typeface="Times"/>
                <a:cs typeface="Times"/>
              </a:rPr>
              <a:t>The problem of identifying a small patch in one image as </a:t>
            </a:r>
            <a:r>
              <a:rPr lang="en-US" sz="2800" i="1" dirty="0">
                <a:latin typeface="Times"/>
                <a:cs typeface="Times"/>
              </a:rPr>
              <a:t>corresponding </a:t>
            </a:r>
            <a:r>
              <a:rPr lang="en-US" sz="2800" dirty="0">
                <a:latin typeface="Times"/>
                <a:cs typeface="Times"/>
              </a:rPr>
              <a:t>to a specific patch in another image is called patch matching. </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Ma</a:t>
            </a:r>
          </a:p>
          <a:p>
            <a:endParaRPr lang="en-US" sz="2400" dirty="0"/>
          </a:p>
          <a:p>
            <a:endParaRPr lang="en-US" sz="2400" dirty="0">
              <a:latin typeface="Times"/>
              <a:cs typeface="Times"/>
            </a:endParaRPr>
          </a:p>
          <a:p>
            <a:endParaRPr lang="en-US" sz="2400" dirty="0">
              <a:latin typeface="Times"/>
              <a:cs typeface="Times"/>
            </a:endParaRPr>
          </a:p>
          <a:p>
            <a:r>
              <a:rPr lang="en-US" sz="2400" dirty="0">
                <a:latin typeface="Times"/>
                <a:cs typeface="Times"/>
              </a:rPr>
              <a:t>Match a </a:t>
            </a:r>
            <a:r>
              <a:rPr lang="en-US" sz="2400" b="1" dirty="0">
                <a:latin typeface="Times"/>
                <a:cs typeface="Times"/>
              </a:rPr>
              <a:t>small patch </a:t>
            </a:r>
            <a:r>
              <a:rPr lang="en-US" sz="2400" dirty="0">
                <a:latin typeface="Times"/>
                <a:cs typeface="Times"/>
              </a:rPr>
              <a:t>rather than a single pixel, since the hope is that such a patch will be </a:t>
            </a:r>
            <a:r>
              <a:rPr lang="en-US" sz="2400" b="1" dirty="0">
                <a:latin typeface="Times"/>
                <a:cs typeface="Times"/>
              </a:rPr>
              <a:t>distinctive </a:t>
            </a:r>
            <a:r>
              <a:rPr lang="en-US" sz="2400" dirty="0">
                <a:latin typeface="Times"/>
                <a:cs typeface="Times"/>
              </a:rPr>
              <a:t>enough to be able to find it reliably in other images. </a:t>
            </a:r>
            <a:endParaRPr lang="en-IN" sz="2400" dirty="0">
              <a:latin typeface="Times"/>
              <a:cs typeface="Times"/>
            </a:endParaRPr>
          </a:p>
          <a:p>
            <a:endParaRPr lang="en-US" sz="2400" dirty="0"/>
          </a:p>
          <a:p>
            <a:endParaRPr lang="en-US" sz="2400" dirty="0">
              <a:latin typeface="Times"/>
              <a:cs typeface="Times"/>
            </a:endParaRPr>
          </a:p>
          <a:p>
            <a:endParaRPr lang="en-US" sz="2400" dirty="0"/>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07593" y="2543874"/>
            <a:ext cx="2733675" cy="206248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741268" y="2174381"/>
            <a:ext cx="2062480" cy="274320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396303"/>
            <a:ext cx="2743200" cy="1925955"/>
          </a:xfrm>
          <a:prstGeom prst="rect">
            <a:avLst/>
          </a:prstGeom>
          <a:noFill/>
          <a:ln>
            <a:noFill/>
          </a:ln>
        </p:spPr>
      </p:pic>
    </p:spTree>
    <p:extLst>
      <p:ext uri="{BB962C8B-B14F-4D97-AF65-F5344CB8AC3E}">
        <p14:creationId xmlns:p14="http://schemas.microsoft.com/office/powerpoint/2010/main" val="1983154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Difficulties Computing Image Correspondences </a:t>
            </a:r>
            <a:br>
              <a:rPr lang="en-IN" dirty="0"/>
            </a:br>
            <a:endParaRPr lang="en-US" dirty="0"/>
          </a:p>
        </p:txBody>
      </p:sp>
      <p:sp>
        <p:nvSpPr>
          <p:cNvPr id="3" name="Content Placeholder 2"/>
          <p:cNvSpPr>
            <a:spLocks noGrp="1"/>
          </p:cNvSpPr>
          <p:nvPr>
            <p:ph idx="1"/>
          </p:nvPr>
        </p:nvSpPr>
        <p:spPr/>
        <p:txBody>
          <a:bodyPr/>
          <a:lstStyle/>
          <a:p>
            <a:r>
              <a:rPr lang="en-US" sz="2400" dirty="0">
                <a:latin typeface="Times"/>
                <a:cs typeface="Times"/>
              </a:rPr>
              <a:t>The lighting can vary. </a:t>
            </a:r>
            <a:endParaRPr lang="en-IN" sz="2400" dirty="0">
              <a:latin typeface="Times"/>
              <a:cs typeface="Times"/>
            </a:endParaRPr>
          </a:p>
          <a:p>
            <a:pPr lvl="0"/>
            <a:r>
              <a:rPr lang="en-US" sz="2400" dirty="0">
                <a:latin typeface="Times"/>
                <a:cs typeface="Times"/>
              </a:rPr>
              <a:t>The object’s pose might vary. </a:t>
            </a:r>
          </a:p>
          <a:p>
            <a:r>
              <a:rPr lang="en-US" sz="2400" dirty="0">
                <a:latin typeface="Times"/>
                <a:cs typeface="Times"/>
              </a:rPr>
              <a:t>Image scale. </a:t>
            </a:r>
            <a:endParaRPr lang="en-IN" sz="2400" dirty="0">
              <a:latin typeface="Times"/>
              <a:cs typeface="Times"/>
            </a:endParaRPr>
          </a:p>
          <a:p>
            <a:pPr lvl="0"/>
            <a:r>
              <a:rPr lang="en-US" sz="2400" dirty="0">
                <a:latin typeface="Times"/>
                <a:cs typeface="Times"/>
              </a:rPr>
              <a:t>Image orientation</a:t>
            </a:r>
          </a:p>
          <a:p>
            <a:r>
              <a:rPr lang="en-US" sz="2400" dirty="0">
                <a:latin typeface="Times"/>
                <a:cs typeface="Times"/>
              </a:rPr>
              <a:t>Partial occlusion or background clutter.  </a:t>
            </a:r>
            <a:endParaRPr lang="en-IN" sz="2400" dirty="0">
              <a:latin typeface="Times"/>
              <a:cs typeface="Times"/>
            </a:endParaRPr>
          </a:p>
          <a:p>
            <a:pPr lvl="0"/>
            <a:endParaRPr lang="en-IN" dirty="0"/>
          </a:p>
          <a:p>
            <a:endParaRPr lang="en-US" dirty="0"/>
          </a:p>
          <a:p>
            <a:endParaRPr lang="en-US" dirty="0"/>
          </a:p>
        </p:txBody>
      </p:sp>
    </p:spTree>
    <p:extLst>
      <p:ext uri="{BB962C8B-B14F-4D97-AF65-F5344CB8AC3E}">
        <p14:creationId xmlns:p14="http://schemas.microsoft.com/office/powerpoint/2010/main" val="34413240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 Template Matching</a:t>
            </a:r>
            <a:endParaRPr lang="en-US" dirty="0">
              <a:latin typeface="Times"/>
              <a:cs typeface="Times"/>
            </a:endParaRPr>
          </a:p>
        </p:txBody>
      </p:sp>
      <p:sp>
        <p:nvSpPr>
          <p:cNvPr id="3" name="Content Placeholder 2"/>
          <p:cNvSpPr>
            <a:spLocks noGrp="1"/>
          </p:cNvSpPr>
          <p:nvPr>
            <p:ph idx="1"/>
          </p:nvPr>
        </p:nvSpPr>
        <p:spPr/>
        <p:txBody>
          <a:bodyPr>
            <a:normAutofit/>
          </a:bodyPr>
          <a:lstStyle/>
          <a:p>
            <a:r>
              <a:rPr lang="en-IN" dirty="0"/>
              <a:t> </a:t>
            </a:r>
            <a:r>
              <a:rPr lang="en-IN" sz="2400" i="1" dirty="0">
                <a:latin typeface="Times"/>
                <a:cs typeface="Times"/>
              </a:rPr>
              <a:t>Template Matching</a:t>
            </a:r>
            <a:r>
              <a:rPr lang="en-IN" sz="2400" dirty="0">
                <a:latin typeface="Times"/>
                <a:cs typeface="Times"/>
              </a:rPr>
              <a:t> is a high-level machine vision technique that identifies the parts on an image that match a predefined template. </a:t>
            </a:r>
          </a:p>
          <a:p>
            <a:pPr marL="0" indent="0">
              <a:buNone/>
            </a:pPr>
            <a:endParaRPr lang="en-IN" sz="1200" dirty="0">
              <a:latin typeface="Times"/>
              <a:cs typeface="Times"/>
            </a:endParaRPr>
          </a:p>
          <a:p>
            <a:r>
              <a:rPr lang="en-IN" sz="2400" dirty="0">
                <a:latin typeface="Times"/>
                <a:cs typeface="Times"/>
              </a:rPr>
              <a:t>Template Matching techniques are expected to address the following need: provided a reference image of an object (the </a:t>
            </a:r>
            <a:r>
              <a:rPr lang="en-IN" sz="2400" i="1" dirty="0">
                <a:latin typeface="Times"/>
                <a:cs typeface="Times"/>
              </a:rPr>
              <a:t>template image</a:t>
            </a:r>
            <a:r>
              <a:rPr lang="en-IN" sz="2400" dirty="0">
                <a:latin typeface="Times"/>
                <a:cs typeface="Times"/>
              </a:rPr>
              <a:t>) and an image to be inspected (the </a:t>
            </a:r>
            <a:r>
              <a:rPr lang="en-IN" sz="2400" i="1" dirty="0">
                <a:latin typeface="Times"/>
                <a:cs typeface="Times"/>
              </a:rPr>
              <a:t>input image</a:t>
            </a:r>
            <a:r>
              <a:rPr lang="en-IN" sz="2400" dirty="0">
                <a:latin typeface="Times"/>
                <a:cs typeface="Times"/>
              </a:rPr>
              <a:t>).</a:t>
            </a:r>
          </a:p>
          <a:p>
            <a:endParaRPr lang="en-IN" sz="1200" dirty="0">
              <a:latin typeface="Times"/>
              <a:cs typeface="Times"/>
            </a:endParaRPr>
          </a:p>
          <a:p>
            <a:r>
              <a:rPr lang="en-IN" sz="2600" dirty="0">
                <a:latin typeface="Times"/>
                <a:cs typeface="Times"/>
              </a:rPr>
              <a:t> We want to identify all </a:t>
            </a:r>
            <a:r>
              <a:rPr lang="en-IN" sz="2600" i="1" dirty="0">
                <a:latin typeface="Times"/>
                <a:cs typeface="Times"/>
              </a:rPr>
              <a:t>input image</a:t>
            </a:r>
            <a:r>
              <a:rPr lang="en-IN" sz="2600" dirty="0">
                <a:latin typeface="Times"/>
                <a:cs typeface="Times"/>
              </a:rPr>
              <a:t> locations at which the object from the </a:t>
            </a:r>
            <a:r>
              <a:rPr lang="en-IN" sz="2600" i="1" dirty="0">
                <a:latin typeface="Times"/>
                <a:cs typeface="Times"/>
              </a:rPr>
              <a:t>template image</a:t>
            </a:r>
            <a:r>
              <a:rPr lang="en-IN" sz="2600" dirty="0">
                <a:latin typeface="Times"/>
                <a:cs typeface="Times"/>
              </a:rPr>
              <a:t> is present.</a:t>
            </a:r>
          </a:p>
          <a:p>
            <a:endParaRPr lang="en-US" dirty="0"/>
          </a:p>
        </p:txBody>
      </p:sp>
    </p:spTree>
    <p:extLst>
      <p:ext uri="{BB962C8B-B14F-4D97-AF65-F5344CB8AC3E}">
        <p14:creationId xmlns:p14="http://schemas.microsoft.com/office/powerpoint/2010/main" val="102351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Feature engineering </a:t>
            </a:r>
            <a:endParaRPr lang="en-US" dirty="0"/>
          </a:p>
        </p:txBody>
      </p:sp>
      <p:sp>
        <p:nvSpPr>
          <p:cNvPr id="3" name="Content Placeholder 2"/>
          <p:cNvSpPr>
            <a:spLocks noGrp="1"/>
          </p:cNvSpPr>
          <p:nvPr>
            <p:ph idx="1"/>
          </p:nvPr>
        </p:nvSpPr>
        <p:spPr/>
        <p:txBody>
          <a:bodyPr>
            <a:normAutofit lnSpcReduction="10000"/>
          </a:bodyPr>
          <a:lstStyle/>
          <a:p>
            <a:r>
              <a:rPr lang="en-IN" sz="2400" dirty="0">
                <a:latin typeface="Times"/>
                <a:cs typeface="Times"/>
              </a:rPr>
              <a:t>Feature engineering requires extracting the relevant information from the data.</a:t>
            </a:r>
          </a:p>
          <a:p>
            <a:endParaRPr lang="en-IN" sz="1200" dirty="0">
              <a:latin typeface="Times"/>
              <a:cs typeface="Times"/>
            </a:endParaRPr>
          </a:p>
          <a:p>
            <a:r>
              <a:rPr lang="en-IN" sz="2400" dirty="0">
                <a:latin typeface="Times"/>
                <a:cs typeface="Times"/>
              </a:rPr>
              <a:t>The process is very time-consuming, especially when using information from more than one table. </a:t>
            </a:r>
          </a:p>
          <a:p>
            <a:endParaRPr lang="en-IN" sz="1200" dirty="0">
              <a:latin typeface="Times"/>
              <a:cs typeface="Times"/>
            </a:endParaRPr>
          </a:p>
          <a:p>
            <a:r>
              <a:rPr lang="en-IN" sz="2400" dirty="0">
                <a:latin typeface="Times"/>
                <a:cs typeface="Times"/>
              </a:rPr>
              <a:t>We can group the operations of feature creation into two categories: </a:t>
            </a:r>
            <a:r>
              <a:rPr lang="en-IN" sz="2400" b="1" dirty="0">
                <a:latin typeface="Times"/>
                <a:cs typeface="Times"/>
              </a:rPr>
              <a:t>transformations</a:t>
            </a:r>
            <a:r>
              <a:rPr lang="en-IN" sz="2400" dirty="0">
                <a:latin typeface="Times"/>
                <a:cs typeface="Times"/>
              </a:rPr>
              <a:t> and </a:t>
            </a:r>
            <a:r>
              <a:rPr lang="en-IN" sz="2400" b="1" dirty="0">
                <a:latin typeface="Times"/>
                <a:cs typeface="Times"/>
              </a:rPr>
              <a:t>aggregations</a:t>
            </a:r>
            <a:r>
              <a:rPr lang="en-IN" sz="2400" dirty="0">
                <a:latin typeface="Times"/>
                <a:cs typeface="Times"/>
              </a:rPr>
              <a:t>.</a:t>
            </a:r>
          </a:p>
          <a:p>
            <a:endParaRPr lang="en-IN" sz="1200" dirty="0">
              <a:latin typeface="Times"/>
              <a:cs typeface="Times"/>
            </a:endParaRPr>
          </a:p>
          <a:p>
            <a:r>
              <a:rPr lang="en-IN" sz="2400" dirty="0">
                <a:latin typeface="Times"/>
                <a:cs typeface="Times"/>
              </a:rPr>
              <a:t>A </a:t>
            </a:r>
            <a:r>
              <a:rPr lang="en-IN" sz="2400" b="1" dirty="0">
                <a:latin typeface="Times"/>
                <a:cs typeface="Times"/>
              </a:rPr>
              <a:t>transformation</a:t>
            </a:r>
            <a:r>
              <a:rPr lang="en-IN" sz="2400" dirty="0">
                <a:latin typeface="Times"/>
                <a:cs typeface="Times"/>
              </a:rPr>
              <a:t> acts on a single table.</a:t>
            </a:r>
          </a:p>
          <a:p>
            <a:endParaRPr lang="en-IN" sz="1200" dirty="0">
              <a:latin typeface="Times"/>
              <a:cs typeface="Times"/>
            </a:endParaRPr>
          </a:p>
          <a:p>
            <a:r>
              <a:rPr lang="en-IN" sz="2400" b="1" dirty="0">
                <a:latin typeface="Times"/>
                <a:cs typeface="Times"/>
              </a:rPr>
              <a:t>Aggregations</a:t>
            </a:r>
            <a:r>
              <a:rPr lang="en-IN" sz="2400" dirty="0">
                <a:latin typeface="Times"/>
                <a:cs typeface="Times"/>
              </a:rPr>
              <a:t> are performed across tables, and use a one-to-many relationship to group observations</a:t>
            </a:r>
          </a:p>
          <a:p>
            <a:endParaRPr lang="en-IN" sz="2400" dirty="0">
              <a:latin typeface="Times"/>
              <a:cs typeface="Times"/>
            </a:endParaRPr>
          </a:p>
          <a:p>
            <a:endParaRPr lang="en-IN" sz="2400" dirty="0">
              <a:latin typeface="Times"/>
              <a:cs typeface="Times"/>
            </a:endParaRPr>
          </a:p>
          <a:p>
            <a:endParaRPr lang="en-US" dirty="0"/>
          </a:p>
        </p:txBody>
      </p:sp>
    </p:spTree>
    <p:extLst>
      <p:ext uri="{BB962C8B-B14F-4D97-AF65-F5344CB8AC3E}">
        <p14:creationId xmlns:p14="http://schemas.microsoft.com/office/powerpoint/2010/main" val="199065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Template matching </a:t>
            </a:r>
            <a:endParaRPr lang="en-US" dirty="0"/>
          </a:p>
        </p:txBody>
      </p:sp>
      <p:sp>
        <p:nvSpPr>
          <p:cNvPr id="3" name="Content Placeholder 2"/>
          <p:cNvSpPr>
            <a:spLocks noGrp="1"/>
          </p:cNvSpPr>
          <p:nvPr>
            <p:ph idx="1"/>
          </p:nvPr>
        </p:nvSpPr>
        <p:spPr/>
        <p:txBody>
          <a:bodyPr>
            <a:normAutofit fontScale="92500" lnSpcReduction="20000"/>
          </a:bodyPr>
          <a:lstStyle/>
          <a:p>
            <a:r>
              <a:rPr lang="en-IN" sz="2400" dirty="0">
                <a:latin typeface="Times"/>
                <a:cs typeface="Times"/>
              </a:rPr>
              <a:t>Problem: locate an object, described by a template t[x,y], in the image s[x,y]</a:t>
            </a:r>
          </a:p>
          <a:p>
            <a:pPr marL="0" indent="0">
              <a:buNone/>
            </a:pPr>
            <a:r>
              <a:rPr lang="en-IN" sz="2400" dirty="0">
                <a:latin typeface="Times"/>
                <a:cs typeface="Times"/>
              </a:rPr>
              <a:t>                                       </a:t>
            </a:r>
          </a:p>
          <a:p>
            <a:endParaRPr lang="en-IN" sz="2400" dirty="0">
              <a:latin typeface="Times"/>
              <a:cs typeface="Times"/>
            </a:endParaRPr>
          </a:p>
          <a:p>
            <a:endParaRPr lang="en-IN" sz="2400" dirty="0">
              <a:latin typeface="Times"/>
              <a:cs typeface="Times"/>
            </a:endParaRPr>
          </a:p>
          <a:p>
            <a:pPr marL="0" indent="0">
              <a:buNone/>
            </a:pPr>
            <a:r>
              <a:rPr lang="en-IN" sz="2400" dirty="0">
                <a:latin typeface="Times"/>
                <a:cs typeface="Times"/>
              </a:rPr>
              <a:t>                                                                                             </a:t>
            </a:r>
            <a:r>
              <a:rPr lang="en-US" sz="2400" i="1" dirty="0"/>
              <a:t>t</a:t>
            </a:r>
            <a:r>
              <a:rPr lang="en-US" sz="2400" dirty="0"/>
              <a:t>[</a:t>
            </a:r>
            <a:r>
              <a:rPr lang="en-US" sz="2400" dirty="0" err="1"/>
              <a:t>x,y</a:t>
            </a:r>
            <a:r>
              <a:rPr lang="en-US" sz="2400" dirty="0"/>
              <a:t>]</a:t>
            </a:r>
          </a:p>
          <a:p>
            <a:endParaRPr lang="en-US" sz="2400" dirty="0"/>
          </a:p>
          <a:p>
            <a:pPr marL="0" indent="0">
              <a:buNone/>
            </a:pPr>
            <a:r>
              <a:rPr lang="en-US" sz="2400" dirty="0"/>
              <a:t> </a:t>
            </a:r>
          </a:p>
          <a:p>
            <a:endParaRPr lang="en-US" sz="2400" dirty="0"/>
          </a:p>
          <a:p>
            <a:endParaRPr lang="en-US" sz="2400" dirty="0"/>
          </a:p>
          <a:p>
            <a:endParaRPr lang="en-US" sz="2400" dirty="0"/>
          </a:p>
          <a:p>
            <a:endParaRPr lang="en-US" sz="2400" dirty="0"/>
          </a:p>
          <a:p>
            <a:pPr marL="0" indent="0">
              <a:buNone/>
            </a:pPr>
            <a:r>
              <a:rPr lang="en-IN" sz="2400" dirty="0"/>
              <a:t>                               </a:t>
            </a:r>
            <a:r>
              <a:rPr lang="en-US" sz="2400" i="1" dirty="0"/>
              <a:t>s</a:t>
            </a:r>
            <a:r>
              <a:rPr lang="en-US" sz="2400" dirty="0"/>
              <a:t>[</a:t>
            </a:r>
            <a:r>
              <a:rPr lang="en-US" sz="2400" dirty="0" err="1"/>
              <a:t>x,y</a:t>
            </a:r>
            <a:r>
              <a:rPr lang="en-US" sz="2400" dirty="0"/>
              <a:t>] </a:t>
            </a:r>
            <a:endParaRPr lang="en-IN" sz="2400" dirty="0"/>
          </a:p>
          <a:p>
            <a:endParaRPr lang="en-IN" sz="2400" dirty="0"/>
          </a:p>
          <a:p>
            <a:endParaRPr lang="en-IN" sz="2400" dirty="0">
              <a:latin typeface="Times"/>
              <a:cs typeface="Times"/>
            </a:endParaRPr>
          </a:p>
          <a:p>
            <a:endParaRPr lang="en-IN" sz="2400" dirty="0">
              <a:latin typeface="Times"/>
              <a:cs typeface="Times"/>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30412" y="2381941"/>
            <a:ext cx="5078095" cy="314198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7779142" y="2716799"/>
            <a:ext cx="369570" cy="885190"/>
          </a:xfrm>
          <a:prstGeom prst="rect">
            <a:avLst/>
          </a:prstGeom>
          <a:noFill/>
          <a:ln>
            <a:noFill/>
          </a:ln>
        </p:spPr>
      </p:pic>
      <p:sp>
        <p:nvSpPr>
          <p:cNvPr id="6" name="Rectangle 5"/>
          <p:cNvSpPr/>
          <p:nvPr/>
        </p:nvSpPr>
        <p:spPr>
          <a:xfrm>
            <a:off x="651651" y="6099966"/>
            <a:ext cx="7719557" cy="461665"/>
          </a:xfrm>
          <a:prstGeom prst="rect">
            <a:avLst/>
          </a:prstGeom>
        </p:spPr>
        <p:txBody>
          <a:bodyPr wrap="square">
            <a:spAutoFit/>
          </a:bodyPr>
          <a:lstStyle/>
          <a:p>
            <a:r>
              <a:rPr lang="en-US" sz="2400" dirty="0">
                <a:latin typeface="Times"/>
                <a:cs typeface="Times"/>
              </a:rPr>
              <a:t>Search for the best match by minimizing mean-squared error.</a:t>
            </a:r>
          </a:p>
        </p:txBody>
      </p:sp>
    </p:spTree>
    <p:extLst>
      <p:ext uri="{BB962C8B-B14F-4D97-AF65-F5344CB8AC3E}">
        <p14:creationId xmlns:p14="http://schemas.microsoft.com/office/powerpoint/2010/main" val="721616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Features</a:t>
            </a:r>
          </a:p>
        </p:txBody>
      </p:sp>
      <p:sp>
        <p:nvSpPr>
          <p:cNvPr id="3" name="Content Placeholder 2"/>
          <p:cNvSpPr>
            <a:spLocks noGrp="1"/>
          </p:cNvSpPr>
          <p:nvPr>
            <p:ph idx="1"/>
          </p:nvPr>
        </p:nvSpPr>
        <p:spPr>
          <a:xfrm>
            <a:off x="457200" y="1524000"/>
            <a:ext cx="8229600" cy="4602163"/>
          </a:xfrm>
        </p:spPr>
        <p:txBody>
          <a:bodyPr>
            <a:normAutofit fontScale="92500"/>
          </a:bodyPr>
          <a:lstStyle/>
          <a:p>
            <a:r>
              <a:rPr lang="en-US" sz="2400" dirty="0">
                <a:latin typeface="Times New Roman" pitchFamily="18" charset="0"/>
                <a:cs typeface="Times New Roman" pitchFamily="18" charset="0"/>
              </a:rPr>
              <a:t>In general, there are two types of audio features: </a:t>
            </a:r>
            <a:r>
              <a:rPr lang="en-US" sz="2400" b="1" dirty="0">
                <a:latin typeface="Times New Roman" pitchFamily="18" charset="0"/>
                <a:cs typeface="Times New Roman" pitchFamily="18" charset="0"/>
              </a:rPr>
              <a:t>physical and perceptual features. </a:t>
            </a:r>
          </a:p>
          <a:p>
            <a:endParaRPr lang="en-US" sz="1200" b="1" dirty="0">
              <a:latin typeface="Times New Roman" pitchFamily="18" charset="0"/>
              <a:cs typeface="Times New Roman" pitchFamily="18" charset="0"/>
            </a:endParaRPr>
          </a:p>
          <a:p>
            <a:r>
              <a:rPr lang="en-US" sz="2400" dirty="0">
                <a:latin typeface="Times New Roman" pitchFamily="18" charset="0"/>
                <a:cs typeface="Times New Roman" pitchFamily="18" charset="0"/>
              </a:rPr>
              <a:t>Physical features refer to mathematical measurements computed directly from the </a:t>
            </a:r>
            <a:r>
              <a:rPr lang="en-US" sz="2400" b="1" dirty="0">
                <a:latin typeface="Times New Roman" pitchFamily="18" charset="0"/>
                <a:cs typeface="Times New Roman" pitchFamily="18" charset="0"/>
              </a:rPr>
              <a:t>sound wave</a:t>
            </a:r>
            <a:r>
              <a:rPr lang="en-US" sz="2400" dirty="0">
                <a:latin typeface="Times New Roman" pitchFamily="18" charset="0"/>
                <a:cs typeface="Times New Roman" pitchFamily="18" charset="0"/>
              </a:rPr>
              <a:t>: energy function, spectrum,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 and fundamental frequency.</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Four </a:t>
            </a:r>
            <a:r>
              <a:rPr lang="en-US" sz="2400" b="1" dirty="0">
                <a:latin typeface="Times New Roman" pitchFamily="18" charset="0"/>
                <a:cs typeface="Times New Roman" pitchFamily="18" charset="0"/>
              </a:rPr>
              <a:t>audio feature</a:t>
            </a:r>
            <a:r>
              <a:rPr lang="en-US" sz="2400" dirty="0">
                <a:latin typeface="Times New Roman" pitchFamily="18" charset="0"/>
                <a:cs typeface="Times New Roman" pitchFamily="18" charset="0"/>
              </a:rPr>
              <a:t> sets differentiate five </a:t>
            </a:r>
            <a:r>
              <a:rPr lang="en-US" sz="2400" b="1" dirty="0">
                <a:latin typeface="Times New Roman" pitchFamily="18" charset="0"/>
                <a:cs typeface="Times New Roman" pitchFamily="18" charset="0"/>
              </a:rPr>
              <a:t>audio</a:t>
            </a:r>
            <a:r>
              <a:rPr lang="en-US" sz="2400" dirty="0">
                <a:latin typeface="Times New Roman" pitchFamily="18" charset="0"/>
                <a:cs typeface="Times New Roman" pitchFamily="18" charset="0"/>
              </a:rPr>
              <a:t> classes: popular music, classical music, speech, background noise and crowd noise.</a:t>
            </a:r>
          </a:p>
          <a:p>
            <a:endParaRPr lang="en-US" sz="1300" dirty="0">
              <a:latin typeface="Times New Roman" pitchFamily="18" charset="0"/>
              <a:cs typeface="Times New Roman" pitchFamily="18" charset="0"/>
            </a:endParaRPr>
          </a:p>
          <a:p>
            <a:r>
              <a:rPr lang="en-US" sz="2600" dirty="0">
                <a:latin typeface="Times New Roman" pitchFamily="18" charset="0"/>
                <a:cs typeface="Times New Roman" pitchFamily="18" charset="0"/>
              </a:rPr>
              <a:t> The </a:t>
            </a:r>
            <a:r>
              <a:rPr lang="en-US" sz="2600" b="1" dirty="0">
                <a:latin typeface="Times New Roman" pitchFamily="18" charset="0"/>
                <a:cs typeface="Times New Roman" pitchFamily="18" charset="0"/>
              </a:rPr>
              <a:t>feature</a:t>
            </a:r>
            <a:r>
              <a:rPr lang="en-US" sz="2600" dirty="0">
                <a:latin typeface="Times New Roman" pitchFamily="18" charset="0"/>
                <a:cs typeface="Times New Roman" pitchFamily="18" charset="0"/>
              </a:rPr>
              <a:t> sets include low-level signal properties, </a:t>
            </a:r>
            <a:r>
              <a:rPr lang="en-US" sz="2600" dirty="0" err="1">
                <a:latin typeface="Times New Roman" pitchFamily="18" charset="0"/>
                <a:cs typeface="Times New Roman" pitchFamily="18" charset="0"/>
              </a:rPr>
              <a:t>mel</a:t>
            </a:r>
            <a:r>
              <a:rPr lang="en-US" sz="2600" dirty="0">
                <a:latin typeface="Times New Roman" pitchFamily="18" charset="0"/>
                <a:cs typeface="Times New Roman" pitchFamily="18" charset="0"/>
              </a:rPr>
              <a:t>-frequency spectral coefficients, and two new sets based on perceptual models of hearing.</a:t>
            </a:r>
          </a:p>
          <a:p>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Feature Extraction</a:t>
            </a:r>
          </a:p>
        </p:txBody>
      </p:sp>
      <p:sp>
        <p:nvSpPr>
          <p:cNvPr id="3" name="Content Placeholder 2"/>
          <p:cNvSpPr>
            <a:spLocks noGrp="1"/>
          </p:cNvSpPr>
          <p:nvPr>
            <p:ph idx="1"/>
          </p:nvPr>
        </p:nvSpPr>
        <p:spPr/>
        <p:txBody>
          <a:bodyPr>
            <a:normAutofit fontScale="92500" lnSpcReduction="10000"/>
          </a:bodyPr>
          <a:lstStyle/>
          <a:p>
            <a:r>
              <a:rPr lang="en-US" sz="2400" b="1" dirty="0">
                <a:latin typeface="Times New Roman" pitchFamily="18" charset="0"/>
                <a:cs typeface="Times New Roman" pitchFamily="18" charset="0"/>
              </a:rPr>
              <a:t>Audio</a:t>
            </a:r>
            <a:r>
              <a:rPr lang="en-US" sz="2400" dirty="0">
                <a:latin typeface="Times New Roman" pitchFamily="18" charset="0"/>
                <a:cs typeface="Times New Roman" pitchFamily="18" charset="0"/>
              </a:rPr>
              <a:t> signal to convert into an understandable format using </a:t>
            </a:r>
            <a:r>
              <a:rPr lang="en-US" sz="2400" b="1" dirty="0">
                <a:latin typeface="Times New Roman" pitchFamily="18" charset="0"/>
                <a:cs typeface="Times New Roman" pitchFamily="18" charset="0"/>
              </a:rPr>
              <a:t>feature extraction</a:t>
            </a:r>
            <a:r>
              <a:rPr lang="en-US" sz="2400" dirty="0">
                <a:latin typeface="Times New Roman" pitchFamily="18" charset="0"/>
                <a:cs typeface="Times New Roman" pitchFamily="18" charset="0"/>
              </a:rPr>
              <a:t> methods. </a:t>
            </a:r>
          </a:p>
          <a:p>
            <a:pPr marL="0" indent="0">
              <a:buNone/>
            </a:pPr>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Feature extraction</a:t>
            </a:r>
            <a:r>
              <a:rPr lang="en-US" sz="2400" dirty="0">
                <a:latin typeface="Times New Roman" pitchFamily="18" charset="0"/>
                <a:cs typeface="Times New Roman" pitchFamily="18" charset="0"/>
              </a:rPr>
              <a:t> is required for classification, prediction and recommendation algorithms.</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MFCC feature extraction</a:t>
            </a:r>
            <a:r>
              <a:rPr lang="en-US" sz="2400" dirty="0">
                <a:latin typeface="Times New Roman" pitchFamily="18" charset="0"/>
                <a:cs typeface="Times New Roman" pitchFamily="18" charset="0"/>
              </a:rPr>
              <a:t> technique basically includes windowing the signal, applying the DFT, taking the log of the magnitude, and then warping the frequencies on a Mel scale, followed by applying the inverse DCT.</a:t>
            </a:r>
          </a:p>
          <a:p>
            <a:endParaRPr lang="en-US" sz="1300" dirty="0">
              <a:latin typeface="Times New Roman" pitchFamily="18" charset="0"/>
              <a:cs typeface="Times New Roman" pitchFamily="18" charset="0"/>
            </a:endParaRPr>
          </a:p>
          <a:p>
            <a:r>
              <a:rPr lang="en-IN" sz="2600" dirty="0">
                <a:latin typeface="Times"/>
                <a:cs typeface="Times"/>
              </a:rPr>
              <a:t>The </a:t>
            </a:r>
            <a:r>
              <a:rPr lang="en-IN" sz="2600" b="1" dirty="0">
                <a:latin typeface="Times"/>
                <a:cs typeface="Times"/>
              </a:rPr>
              <a:t>mel scale</a:t>
            </a:r>
            <a:r>
              <a:rPr lang="en-IN" sz="2600" dirty="0">
                <a:latin typeface="Times"/>
                <a:cs typeface="Times"/>
              </a:rPr>
              <a:t> (word melody) is a perceptual </a:t>
            </a:r>
            <a:r>
              <a:rPr lang="en-IN" sz="2600" b="1" dirty="0">
                <a:latin typeface="Times"/>
                <a:cs typeface="Times"/>
              </a:rPr>
              <a:t>scale</a:t>
            </a:r>
            <a:r>
              <a:rPr lang="en-IN" sz="2600" dirty="0">
                <a:latin typeface="Times"/>
                <a:cs typeface="Times"/>
              </a:rPr>
              <a:t> of pitches judged by listeners to be equal in distance from one another.  </a:t>
            </a:r>
            <a:endParaRPr lang="en-US" sz="2600" dirty="0">
              <a:latin typeface="Times"/>
              <a:cs typeface="Times"/>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Pre-emphasis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 speech signal when recorded with a microphone from a distance has approximately a −6 dB/octave slope downward compared to the true spectrum of the vocal tract.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Therefore, pre-emphasis removes some of the noisy effects from the vocal tract parameters.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Pre-emphasis refers to filtering, that emphasizes the higher frequencies.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Its purpose is to balance the spectrum of voiced sounds that have a steep roll-off in the high-frequency region.</a:t>
            </a:r>
          </a:p>
          <a:p>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229600" cy="4525963"/>
          </a:xfrm>
        </p:spPr>
        <p:txBody>
          <a:bodyPr>
            <a:normAutofit/>
          </a:bodyPr>
          <a:lstStyle/>
          <a:p>
            <a:r>
              <a:rPr lang="en-US" sz="2400" dirty="0">
                <a:latin typeface="Times New Roman" pitchFamily="18" charset="0"/>
                <a:cs typeface="Times New Roman" pitchFamily="18" charset="0"/>
              </a:rPr>
              <a:t>Each windowed frame is converted into magnitude spectrum by applying DFT</a:t>
            </a:r>
            <a:r>
              <a:rPr lang="en-US" sz="2200" dirty="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srcRect/>
          <a:stretch>
            <a:fillRect/>
          </a:stretch>
        </p:blipFill>
        <p:spPr bwMode="auto">
          <a:xfrm>
            <a:off x="2514600" y="1219200"/>
            <a:ext cx="4343400" cy="990600"/>
          </a:xfrm>
          <a:prstGeom prst="rect">
            <a:avLst/>
          </a:prstGeom>
          <a:noFill/>
          <a:ln w="9525">
            <a:noFill/>
            <a:miter lim="800000"/>
            <a:headEnd/>
            <a:tailEnd/>
          </a:ln>
          <a:effectLst/>
        </p:spPr>
      </p:pic>
      <p:sp>
        <p:nvSpPr>
          <p:cNvPr id="8" name="Rectangle 7"/>
          <p:cNvSpPr/>
          <p:nvPr/>
        </p:nvSpPr>
        <p:spPr>
          <a:xfrm>
            <a:off x="228600" y="2057400"/>
            <a:ext cx="7848600" cy="461665"/>
          </a:xfrm>
          <a:prstGeom prst="rect">
            <a:avLst/>
          </a:prstGeom>
        </p:spPr>
        <p:txBody>
          <a:bodyPr wrap="square">
            <a:spAutoFit/>
          </a:bodyPr>
          <a:lstStyle/>
          <a:p>
            <a:r>
              <a:rPr lang="en-US" sz="2400" i="1" dirty="0">
                <a:latin typeface="Times New Roman" pitchFamily="18" charset="0"/>
                <a:cs typeface="Times New Roman" pitchFamily="18" charset="0"/>
              </a:rPr>
              <a:t>          N is the number of points used to compute the DFT.</a:t>
            </a:r>
            <a:endParaRPr lang="en-US" sz="2400" dirty="0">
              <a:latin typeface="Times New Roman" pitchFamily="18" charset="0"/>
              <a:cs typeface="Times New Roman" pitchFamily="18" charset="0"/>
            </a:endParaRPr>
          </a:p>
        </p:txBody>
      </p:sp>
      <p:sp>
        <p:nvSpPr>
          <p:cNvPr id="9" name="Rectangle 8"/>
          <p:cNvSpPr/>
          <p:nvPr/>
        </p:nvSpPr>
        <p:spPr>
          <a:xfrm>
            <a:off x="533400" y="2743200"/>
            <a:ext cx="8610600" cy="3231654"/>
          </a:xfrm>
          <a:prstGeom prst="rect">
            <a:avLst/>
          </a:prstGeom>
        </p:spPr>
        <p:txBody>
          <a:bodyPr wrap="square">
            <a:spAutoFit/>
          </a:bodyPr>
          <a:lstStyle/>
          <a:p>
            <a:pPr>
              <a:buFont typeface="Arial" pitchFamily="34" charset="0"/>
              <a:buChar char="•"/>
            </a:pPr>
            <a:r>
              <a:rPr lang="en-US" sz="2400" dirty="0">
                <a:latin typeface="Times New Roman" pitchFamily="18" charset="0"/>
                <a:cs typeface="Times New Roman" pitchFamily="18" charset="0"/>
              </a:rPr>
              <a:t> Mel spectrum is computed by passing the Fourier transformed signal through a set of band-pass filters known as Mel-filter bank. </a:t>
            </a:r>
          </a:p>
          <a:p>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Mel is a unit of measure based on the human ears perceived frequency. </a:t>
            </a:r>
          </a:p>
          <a:p>
            <a:pPr>
              <a:buFont typeface="Arial" pitchFamily="34" charset="0"/>
              <a:buChar char="•"/>
            </a:pPr>
            <a:endParaRPr lang="en-US" sz="12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The approximation of Mel from physical frequency:</a:t>
            </a:r>
          </a:p>
          <a:p>
            <a:pPr>
              <a:buFont typeface="Arial" pitchFamily="34" charset="0"/>
              <a:buChar char="•"/>
            </a:pPr>
            <a:endParaRPr lang="en-US" sz="1200" dirty="0">
              <a:latin typeface="Times New Roman" pitchFamily="18" charset="0"/>
              <a:cs typeface="Times New Roman" pitchFamily="18" charset="0"/>
            </a:endParaRPr>
          </a:p>
          <a:p>
            <a:r>
              <a:rPr lang="en-US" sz="2400" i="1" dirty="0">
                <a:latin typeface="Times New Roman" pitchFamily="18" charset="0"/>
                <a:cs typeface="Times New Roman" pitchFamily="18" charset="0"/>
              </a:rPr>
              <a:t>f</a:t>
            </a:r>
            <a:r>
              <a:rPr lang="en-US" sz="2400" dirty="0">
                <a:latin typeface="Times New Roman" pitchFamily="18" charset="0"/>
                <a:cs typeface="Times New Roman" pitchFamily="18" charset="0"/>
              </a:rPr>
              <a:t> denotes the physical frequency in Hz, and </a:t>
            </a:r>
            <a:r>
              <a:rPr lang="en-US" sz="2400" i="1" dirty="0">
                <a:latin typeface="Times New Roman" pitchFamily="18" charset="0"/>
                <a:cs typeface="Times New Roman" pitchFamily="18" charset="0"/>
              </a:rPr>
              <a:t>f </a:t>
            </a:r>
            <a:r>
              <a:rPr lang="en-US" sz="2400" baseline="-25000" dirty="0">
                <a:latin typeface="Times New Roman" pitchFamily="18" charset="0"/>
                <a:cs typeface="Times New Roman" pitchFamily="18" charset="0"/>
              </a:rPr>
              <a:t>Mel</a:t>
            </a:r>
            <a:r>
              <a:rPr lang="en-US" sz="2400" dirty="0">
                <a:latin typeface="Times New Roman" pitchFamily="18" charset="0"/>
                <a:cs typeface="Times New Roman" pitchFamily="18" charset="0"/>
              </a:rPr>
              <a:t> denotes the perceived frequency.</a:t>
            </a:r>
          </a:p>
        </p:txBody>
      </p:sp>
      <p:pic>
        <p:nvPicPr>
          <p:cNvPr id="1029" name="Picture 5"/>
          <p:cNvPicPr>
            <a:picLocks noChangeAspect="1" noChangeArrowheads="1"/>
          </p:cNvPicPr>
          <p:nvPr/>
        </p:nvPicPr>
        <p:blipFill>
          <a:blip r:embed="rId4"/>
          <a:srcRect/>
          <a:stretch>
            <a:fillRect/>
          </a:stretch>
        </p:blipFill>
        <p:spPr bwMode="auto">
          <a:xfrm>
            <a:off x="7086600" y="4724400"/>
            <a:ext cx="2209800" cy="6096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 cosine transform (DCT)</a:t>
            </a:r>
          </a:p>
        </p:txBody>
      </p:sp>
      <p:sp>
        <p:nvSpPr>
          <p:cNvPr id="3" name="Content Placeholder 2"/>
          <p:cNvSpPr>
            <a:spLocks noGrp="1"/>
          </p:cNvSpPr>
          <p:nvPr>
            <p:ph idx="1"/>
          </p:nvPr>
        </p:nvSpPr>
        <p:spPr>
          <a:xfrm>
            <a:off x="457200" y="1524000"/>
            <a:ext cx="8229600" cy="4602163"/>
          </a:xfrm>
        </p:spPr>
        <p:txBody>
          <a:bodyPr>
            <a:normAutofit lnSpcReduction="10000"/>
          </a:bodyPr>
          <a:lstStyle/>
          <a:p>
            <a:r>
              <a:rPr lang="en-US" sz="2400" dirty="0">
                <a:latin typeface="Times New Roman" pitchFamily="18" charset="0"/>
                <a:cs typeface="Times New Roman" pitchFamily="18" charset="0"/>
              </a:rPr>
              <a:t>Since the vocal tract is smooth, the energy levels in adjacent bands tend to be correlated.</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DCT is applied to the transformed Mel frequency coefficients to obtain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Prior to computing DCT, the Mel spectrum is usually represented on a log scale. </a:t>
            </a:r>
          </a:p>
          <a:p>
            <a:endParaRPr lang="en-US" sz="1400" dirty="0"/>
          </a:p>
          <a:p>
            <a:r>
              <a:rPr lang="en-US" sz="2400" dirty="0">
                <a:latin typeface="Times New Roman" pitchFamily="18" charset="0"/>
                <a:cs typeface="Times New Roman" pitchFamily="18" charset="0"/>
              </a:rPr>
              <a:t>Since most of the signal information is represented by the first few MFCC coefficients, the system can be made robust by extracting only those coefficients ignoring or truncating higher order DCT components. </a:t>
            </a:r>
          </a:p>
          <a:p>
            <a:endParaRPr lang="en-US" dirty="0"/>
          </a:p>
        </p:txBody>
      </p:sp>
    </p:spTree>
    <p:extLst>
      <p:ext uri="{BB962C8B-B14F-4D97-AF65-F5344CB8AC3E}">
        <p14:creationId xmlns:p14="http://schemas.microsoft.com/office/powerpoint/2010/main" val="206769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MFCC features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 are usually referred to as static features, since they only contain information from a given frame. </a:t>
            </a:r>
          </a:p>
          <a:p>
            <a:r>
              <a:rPr lang="en-US" sz="2400" dirty="0">
                <a:latin typeface="Times New Roman" pitchFamily="18" charset="0"/>
                <a:cs typeface="Times New Roman" pitchFamily="18" charset="0"/>
              </a:rPr>
              <a:t>The extra information about the temporal dynamics of the signal is obtained by computing first and second derivatives of </a:t>
            </a:r>
            <a:r>
              <a:rPr lang="en-US" sz="2400" dirty="0" err="1">
                <a:latin typeface="Times New Roman" pitchFamily="18" charset="0"/>
                <a:cs typeface="Times New Roman" pitchFamily="18" charset="0"/>
              </a:rPr>
              <a:t>cepstral</a:t>
            </a:r>
            <a:r>
              <a:rPr lang="en-US" sz="2400" dirty="0">
                <a:latin typeface="Times New Roman" pitchFamily="18" charset="0"/>
                <a:cs typeface="Times New Roman" pitchFamily="18" charset="0"/>
              </a:rPr>
              <a:t> coefficients. </a:t>
            </a:r>
          </a:p>
          <a:p>
            <a:r>
              <a:rPr lang="en-US" sz="2400" dirty="0">
                <a:latin typeface="Times New Roman" pitchFamily="18" charset="0"/>
                <a:cs typeface="Times New Roman" pitchFamily="18" charset="0"/>
              </a:rPr>
              <a:t>The first-order derivative is called delta coefficients, and the second-order derivative is called delta–delta coefficients. </a:t>
            </a:r>
          </a:p>
          <a:p>
            <a:r>
              <a:rPr lang="en-US" sz="2400" dirty="0">
                <a:latin typeface="Times New Roman" pitchFamily="18" charset="0"/>
                <a:cs typeface="Times New Roman" pitchFamily="18" charset="0"/>
              </a:rPr>
              <a:t>Delta coefficients talk about the speech rate, and delta–delta coefficients provide information like acceleration of speech.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Feature</a:t>
            </a:r>
          </a:p>
        </p:txBody>
      </p:sp>
      <p:sp>
        <p:nvSpPr>
          <p:cNvPr id="3" name="Content Placeholder 2"/>
          <p:cNvSpPr>
            <a:spLocks noGrp="1"/>
          </p:cNvSpPr>
          <p:nvPr>
            <p:ph idx="1"/>
          </p:nvPr>
        </p:nvSpPr>
        <p:spPr>
          <a:xfrm>
            <a:off x="533400" y="1447800"/>
            <a:ext cx="8229600" cy="4525963"/>
          </a:xfrm>
        </p:spPr>
        <p:txBody>
          <a:bodyPr>
            <a:normAutofit lnSpcReduction="10000"/>
          </a:bodyPr>
          <a:lstStyle/>
          <a:p>
            <a:r>
              <a:rPr lang="en-US" sz="2400" dirty="0">
                <a:latin typeface="Times New Roman" pitchFamily="18" charset="0"/>
                <a:cs typeface="Times New Roman" pitchFamily="18" charset="0"/>
              </a:rPr>
              <a:t>Videos are one of the most interesting datasets such as social networks or genetic codes, described as a stack of images</a:t>
            </a:r>
          </a:p>
          <a:p>
            <a:pPr marL="0" indent="0">
              <a:buNone/>
            </a:pPr>
            <a:r>
              <a:rPr lang="en-US" sz="2400" dirty="0">
                <a:latin typeface="Times New Roman" pitchFamily="18" charset="0"/>
                <a:cs typeface="Times New Roman" pitchFamily="18" charset="0"/>
              </a:rPr>
              <a:t> </a:t>
            </a:r>
            <a:endParaRPr lang="en-US" sz="800" dirty="0">
              <a:latin typeface="Times New Roman" pitchFamily="18" charset="0"/>
              <a:cs typeface="Times New Roman" pitchFamily="18" charset="0"/>
            </a:endParaRPr>
          </a:p>
          <a:p>
            <a:r>
              <a:rPr lang="en-US" sz="2400" dirty="0">
                <a:latin typeface="Times New Roman" pitchFamily="18" charset="0"/>
                <a:cs typeface="Times New Roman" pitchFamily="18" charset="0"/>
              </a:rPr>
              <a:t>Video uploading platforms such as YouTube are collecting enormous datasets, empowering Deep Learning research.</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Two immediate concerns relating to the video datasets used.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first is the enormous size of the dataset, making the prospect of loading the entire dataset into local memory impractical. </a:t>
            </a:r>
          </a:p>
          <a:p>
            <a:endParaRPr lang="en-US" sz="1300" dirty="0">
              <a:latin typeface="Times New Roman" pitchFamily="18" charset="0"/>
              <a:cs typeface="Times New Roman" pitchFamily="18" charset="0"/>
            </a:endParaRPr>
          </a:p>
          <a:p>
            <a:r>
              <a:rPr lang="en-US" sz="2400" dirty="0">
                <a:latin typeface="Times New Roman" pitchFamily="18" charset="0"/>
                <a:cs typeface="Times New Roman" pitchFamily="18" charset="0"/>
              </a:rPr>
              <a:t>Computing cluster, Parallel computing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Feature</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 second concern with this dataset is one which is frequently found with text mining applications, the variable length of each instance.</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 For example, one video might be 30 seconds, while another is 2 minutes. </a:t>
            </a:r>
          </a:p>
          <a:p>
            <a:endParaRPr lang="en-US"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In text, this is solved by 0 padding the ends of text such that all inputs are of the same length.</a:t>
            </a:r>
          </a:p>
          <a:p>
            <a:endParaRPr lang="en-US" sz="1200" dirty="0">
              <a:latin typeface="Times New Roman" pitchFamily="18" charset="0"/>
              <a:cs typeface="Times New Roman" pitchFamily="18" charset="0"/>
            </a:endParaRPr>
          </a:p>
          <a:p>
            <a:r>
              <a:rPr lang="en-US" sz="2400" dirty="0">
                <a:latin typeface="Times"/>
                <a:cs typeface="Times"/>
              </a:rPr>
              <a:t>Videos are typically recorded at 30 frames per second.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dimensional images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Three- and four dimensional data, such as 3D images and videos, are becoming a commodity in multimedia systems. </a:t>
            </a:r>
          </a:p>
          <a:p>
            <a:r>
              <a:rPr lang="en-US" sz="2400" dirty="0">
                <a:latin typeface="Times New Roman" pitchFamily="18" charset="0"/>
                <a:cs typeface="Times New Roman" pitchFamily="18" charset="0"/>
              </a:rPr>
              <a:t>Understanding and utilizing these data are the leading edge of modern computer vision.</a:t>
            </a:r>
          </a:p>
          <a:p>
            <a:r>
              <a:rPr lang="en-US" sz="2400" dirty="0">
                <a:latin typeface="Times New Roman" pitchFamily="18" charset="0"/>
                <a:cs typeface="Times New Roman" pitchFamily="18" charset="0"/>
              </a:rPr>
              <a:t>Traditional methods vary a lot depending on the application and the type of data they are applied on. </a:t>
            </a:r>
          </a:p>
          <a:p>
            <a:r>
              <a:rPr lang="en-US" sz="2400" dirty="0">
                <a:latin typeface="Times New Roman" pitchFamily="18" charset="0"/>
                <a:cs typeface="Times New Roman" pitchFamily="18" charset="0"/>
              </a:rPr>
              <a:t>For example, when dealing with semantic segmentation the most common, non-deep, approach is to apply a graph model like a conditional random field (CRF). </a:t>
            </a:r>
          </a:p>
          <a:p>
            <a:r>
              <a:rPr lang="en-US" sz="2400" dirty="0">
                <a:latin typeface="Times New Roman" pitchFamily="18" charset="0"/>
                <a:cs typeface="Times New Roman" pitchFamily="18" charset="0"/>
              </a:rPr>
              <a:t>On the other hand, a large group of works utilize template matching approaches in order to tackle object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5712"/>
            <a:ext cx="8229600" cy="5240451"/>
          </a:xfrm>
        </p:spPr>
        <p:txBody>
          <a:bodyPr/>
          <a:lstStyle/>
          <a:p>
            <a:endParaRPr lang="en-US" dirty="0"/>
          </a:p>
          <a:p>
            <a:endParaRPr lang="en-US" dirty="0"/>
          </a:p>
          <a:p>
            <a:pPr marL="0" indent="0">
              <a:buNone/>
            </a:pPr>
            <a:r>
              <a:rPr lang="en-US" dirty="0"/>
              <a:t>      </a:t>
            </a:r>
          </a:p>
          <a:p>
            <a:endParaRPr lang="en-US" dirty="0"/>
          </a:p>
          <a:p>
            <a:endParaRPr lang="en-US" dirty="0"/>
          </a:p>
        </p:txBody>
      </p:sp>
      <p:pic>
        <p:nvPicPr>
          <p:cNvPr id="5" name="Picture 4"/>
          <p:cNvPicPr>
            <a:picLocks noChangeAspect="1"/>
          </p:cNvPicPr>
          <p:nvPr/>
        </p:nvPicPr>
        <p:blipFill>
          <a:blip r:embed="rId2"/>
          <a:stretch>
            <a:fillRect/>
          </a:stretch>
        </p:blipFill>
        <p:spPr>
          <a:xfrm>
            <a:off x="1252647" y="3167063"/>
            <a:ext cx="6550456" cy="2959100"/>
          </a:xfrm>
          <a:prstGeom prst="rect">
            <a:avLst/>
          </a:prstGeom>
        </p:spPr>
      </p:pic>
      <p:pic>
        <p:nvPicPr>
          <p:cNvPr id="6" name="Picture 5"/>
          <p:cNvPicPr>
            <a:picLocks noChangeAspect="1"/>
          </p:cNvPicPr>
          <p:nvPr/>
        </p:nvPicPr>
        <p:blipFill>
          <a:blip r:embed="rId3"/>
          <a:stretch>
            <a:fillRect/>
          </a:stretch>
        </p:blipFill>
        <p:spPr>
          <a:xfrm>
            <a:off x="2274002" y="644923"/>
            <a:ext cx="3860800" cy="2146300"/>
          </a:xfrm>
          <a:prstGeom prst="rect">
            <a:avLst/>
          </a:prstGeom>
        </p:spPr>
      </p:pic>
    </p:spTree>
    <p:extLst>
      <p:ext uri="{BB962C8B-B14F-4D97-AF65-F5344CB8AC3E}">
        <p14:creationId xmlns:p14="http://schemas.microsoft.com/office/powerpoint/2010/main" val="36805057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00" y="1600200"/>
            <a:ext cx="8547100" cy="4525963"/>
          </a:xfrm>
        </p:spPr>
        <p:txBody>
          <a:bodyPr/>
          <a:lstStyle/>
          <a:p>
            <a:endParaRPr lang="en-US" dirty="0"/>
          </a:p>
          <a:p>
            <a:r>
              <a:rPr lang="en-US" dirty="0"/>
              <a:t>  </a:t>
            </a:r>
          </a:p>
        </p:txBody>
      </p:sp>
      <p:pic>
        <p:nvPicPr>
          <p:cNvPr id="6" name="Picture 5"/>
          <p:cNvPicPr>
            <a:picLocks noChangeAspect="1"/>
          </p:cNvPicPr>
          <p:nvPr/>
        </p:nvPicPr>
        <p:blipFill>
          <a:blip r:embed="rId2"/>
          <a:stretch>
            <a:fillRect/>
          </a:stretch>
        </p:blipFill>
        <p:spPr>
          <a:xfrm>
            <a:off x="139700" y="1992029"/>
            <a:ext cx="8864600" cy="4134134"/>
          </a:xfrm>
          <a:prstGeom prst="rect">
            <a:avLst/>
          </a:prstGeom>
        </p:spPr>
      </p:pic>
      <p:sp>
        <p:nvSpPr>
          <p:cNvPr id="7" name="TextBox 6"/>
          <p:cNvSpPr txBox="1"/>
          <p:nvPr/>
        </p:nvSpPr>
        <p:spPr>
          <a:xfrm>
            <a:off x="139700" y="367654"/>
            <a:ext cx="8864600" cy="1477327"/>
          </a:xfrm>
          <a:prstGeom prst="rect">
            <a:avLst/>
          </a:prstGeom>
          <a:noFill/>
        </p:spPr>
        <p:txBody>
          <a:bodyPr wrap="square" rtlCol="0">
            <a:spAutoFit/>
          </a:bodyPr>
          <a:lstStyle/>
          <a:p>
            <a:r>
              <a:rPr lang="en-IN" sz="2400" dirty="0">
                <a:latin typeface="Times"/>
                <a:cs typeface="Times"/>
              </a:rPr>
              <a:t>Another table with information on the loans of clients, where each client may have multiple loans, we calculate average, maximum, and minimum of loans for each client.</a:t>
            </a:r>
          </a:p>
          <a:p>
            <a:endParaRPr lang="en-US" dirty="0"/>
          </a:p>
        </p:txBody>
      </p:sp>
    </p:spTree>
    <p:extLst>
      <p:ext uri="{BB962C8B-B14F-4D97-AF65-F5344CB8AC3E}">
        <p14:creationId xmlns:p14="http://schemas.microsoft.com/office/powerpoint/2010/main" val="391520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a:cs typeface="Times"/>
              </a:rPr>
              <a:t>Text feature extraction </a:t>
            </a:r>
            <a:endParaRPr lang="en-US" dirty="0"/>
          </a:p>
        </p:txBody>
      </p:sp>
      <p:sp>
        <p:nvSpPr>
          <p:cNvPr id="3" name="Content Placeholder 2"/>
          <p:cNvSpPr>
            <a:spLocks noGrp="1"/>
          </p:cNvSpPr>
          <p:nvPr>
            <p:ph idx="1"/>
          </p:nvPr>
        </p:nvSpPr>
        <p:spPr/>
        <p:txBody>
          <a:bodyPr>
            <a:normAutofit fontScale="47500" lnSpcReduction="20000"/>
          </a:bodyPr>
          <a:lstStyle/>
          <a:p>
            <a:r>
              <a:rPr lang="en-IN" sz="4400" dirty="0">
                <a:latin typeface="Times"/>
                <a:cs typeface="Times"/>
              </a:rPr>
              <a:t>Machine learning algorithms cannot work on the raw text directly. </a:t>
            </a:r>
          </a:p>
          <a:p>
            <a:endParaRPr lang="en-IN" sz="4400" dirty="0">
              <a:latin typeface="Times"/>
              <a:cs typeface="Times"/>
            </a:endParaRPr>
          </a:p>
          <a:p>
            <a:r>
              <a:rPr lang="en-IN" sz="4400" dirty="0">
                <a:latin typeface="Times"/>
                <a:cs typeface="Times"/>
              </a:rPr>
              <a:t>So, we need some feature extraction techniques to convert text into a matrix(or vector) of features.</a:t>
            </a:r>
          </a:p>
          <a:p>
            <a:endParaRPr lang="en-IN" sz="1900" dirty="0">
              <a:latin typeface="Times"/>
              <a:cs typeface="Times"/>
            </a:endParaRPr>
          </a:p>
          <a:p>
            <a:r>
              <a:rPr lang="en-IN" sz="4400" dirty="0">
                <a:latin typeface="Times"/>
                <a:cs typeface="Times"/>
              </a:rPr>
              <a:t>Text as strings, the sequence of words representation, the bag of words representation, term weighting, structural representation of text, semantic structure features, latent semantic representation, word embeddings for text representation, and context-sensitive text representation</a:t>
            </a:r>
            <a:endParaRPr lang="en-IN" sz="2400" dirty="0">
              <a:latin typeface="Times"/>
              <a:cs typeface="Times"/>
            </a:endParaRPr>
          </a:p>
          <a:p>
            <a:endParaRPr lang="en-IN" sz="2400" dirty="0">
              <a:latin typeface="Times"/>
              <a:cs typeface="Times"/>
            </a:endParaRPr>
          </a:p>
          <a:p>
            <a:endParaRPr lang="en-IN" sz="1200" dirty="0">
              <a:latin typeface="Times"/>
              <a:cs typeface="Times"/>
            </a:endParaRPr>
          </a:p>
          <a:p>
            <a:pPr fontAlgn="base"/>
            <a:r>
              <a:rPr lang="en-IN" sz="4400" dirty="0">
                <a:latin typeface="Times"/>
                <a:cs typeface="Times"/>
              </a:rPr>
              <a:t>Text feature extraction are :</a:t>
            </a:r>
          </a:p>
          <a:p>
            <a:pPr lvl="0" fontAlgn="base"/>
            <a:r>
              <a:rPr lang="en-IN" sz="4400" dirty="0">
                <a:latin typeface="Times"/>
                <a:cs typeface="Times"/>
              </a:rPr>
              <a:t>Bag-of-Words</a:t>
            </a:r>
          </a:p>
          <a:p>
            <a:pPr lvl="0" fontAlgn="base"/>
            <a:r>
              <a:rPr lang="en-IN" sz="4400" dirty="0">
                <a:latin typeface="Times"/>
                <a:cs typeface="Times"/>
              </a:rPr>
              <a:t>TF-IDF</a:t>
            </a:r>
          </a:p>
          <a:p>
            <a:endParaRPr lang="en-IN" sz="2400" dirty="0">
              <a:latin typeface="Times"/>
              <a:cs typeface="Times"/>
            </a:endParaRPr>
          </a:p>
          <a:p>
            <a:endParaRPr lang="en-US" dirty="0"/>
          </a:p>
        </p:txBody>
      </p:sp>
    </p:spTree>
    <p:extLst>
      <p:ext uri="{BB962C8B-B14F-4D97-AF65-F5344CB8AC3E}">
        <p14:creationId xmlns:p14="http://schemas.microsoft.com/office/powerpoint/2010/main" val="115452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Feature</a:t>
            </a:r>
          </a:p>
        </p:txBody>
      </p:sp>
      <p:sp>
        <p:nvSpPr>
          <p:cNvPr id="3" name="Content Placeholder 2"/>
          <p:cNvSpPr>
            <a:spLocks noGrp="1"/>
          </p:cNvSpPr>
          <p:nvPr>
            <p:ph idx="1"/>
          </p:nvPr>
        </p:nvSpPr>
        <p:spPr/>
        <p:txBody>
          <a:bodyPr>
            <a:normAutofit fontScale="92500"/>
          </a:bodyPr>
          <a:lstStyle/>
          <a:p>
            <a:r>
              <a:rPr lang="en-US" sz="2400" dirty="0">
                <a:latin typeface="Times New Roman" pitchFamily="18" charset="0"/>
                <a:cs typeface="Times New Roman" pitchFamily="18" charset="0"/>
              </a:rPr>
              <a:t>The importance of feature engineering is important for unstructured, textual data.</a:t>
            </a:r>
          </a:p>
          <a:p>
            <a:r>
              <a:rPr lang="en-US" sz="2400" dirty="0">
                <a:latin typeface="Times New Roman" pitchFamily="18" charset="0"/>
                <a:cs typeface="Times New Roman" pitchFamily="18" charset="0"/>
              </a:rPr>
              <a:t>We need to convert text into some numeric representations which can then be understood by machine learning algorithms.</a:t>
            </a:r>
          </a:p>
          <a:p>
            <a:r>
              <a:rPr lang="en-US" sz="2400" dirty="0">
                <a:latin typeface="Times New Roman" pitchFamily="18" charset="0"/>
                <a:cs typeface="Times New Roman" pitchFamily="18" charset="0"/>
              </a:rPr>
              <a:t>Free flowing text in the form of words, phrases, sentences and entire documents. </a:t>
            </a:r>
          </a:p>
          <a:p>
            <a:r>
              <a:rPr lang="en-US" sz="2400" dirty="0">
                <a:latin typeface="Times New Roman" pitchFamily="18" charset="0"/>
                <a:cs typeface="Times New Roman" pitchFamily="18" charset="0"/>
              </a:rPr>
              <a:t>Essentially, we do have some syntactic structure like words make phrases, phrases make sentences which in turn make paragraphs. </a:t>
            </a:r>
          </a:p>
          <a:p>
            <a:r>
              <a:rPr lang="en-US" sz="2400" dirty="0">
                <a:latin typeface="Times New Roman" pitchFamily="18" charset="0"/>
                <a:cs typeface="Times New Roman" pitchFamily="18" charset="0"/>
              </a:rPr>
              <a:t>However, there is no inherent structure to text documents.</a:t>
            </a:r>
          </a:p>
          <a:p>
            <a:r>
              <a:rPr lang="en-US" sz="2400" dirty="0">
                <a:latin typeface="Times New Roman" pitchFamily="18" charset="0"/>
                <a:cs typeface="Times New Roman" pitchFamily="18" charset="0"/>
              </a:rPr>
              <a:t>A wide variety of words are across  the documents and each sentence have variable length as compared to a fixed number of data dimensions in structured datasets. </a:t>
            </a:r>
          </a:p>
        </p:txBody>
      </p:sp>
    </p:spTree>
    <p:extLst>
      <p:ext uri="{BB962C8B-B14F-4D97-AF65-F5344CB8AC3E}">
        <p14:creationId xmlns:p14="http://schemas.microsoft.com/office/powerpoint/2010/main" val="150975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4736</Words>
  <Application>Microsoft Office PowerPoint</Application>
  <PresentationFormat>On-screen Show (4:3)</PresentationFormat>
  <Paragraphs>459</Paragraphs>
  <Slides>60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vt:lpstr>
      <vt:lpstr>Times New Roman</vt:lpstr>
      <vt:lpstr>Office Theme</vt:lpstr>
      <vt:lpstr>Feature Engineering</vt:lpstr>
      <vt:lpstr>Introduction</vt:lpstr>
      <vt:lpstr>Feature Engineering </vt:lpstr>
      <vt:lpstr>Automatic Feature engineering </vt:lpstr>
      <vt:lpstr>Feature engineering </vt:lpstr>
      <vt:lpstr>PowerPoint Presentation</vt:lpstr>
      <vt:lpstr>PowerPoint Presentation</vt:lpstr>
      <vt:lpstr>Text feature extraction </vt:lpstr>
      <vt:lpstr>Text Feature</vt:lpstr>
      <vt:lpstr>corpus </vt:lpstr>
      <vt:lpstr>Text pre-processing </vt:lpstr>
      <vt:lpstr>Text pre-processing </vt:lpstr>
      <vt:lpstr>Text pre-processing </vt:lpstr>
      <vt:lpstr>Bag of Words Model </vt:lpstr>
      <vt:lpstr>Bag of Words</vt:lpstr>
      <vt:lpstr>PowerPoint Presentation</vt:lpstr>
      <vt:lpstr>BoW model </vt:lpstr>
      <vt:lpstr>Text Vectorization</vt:lpstr>
      <vt:lpstr>PowerPoint Presentation</vt:lpstr>
      <vt:lpstr>Bag of N-Grams Model</vt:lpstr>
      <vt:lpstr>Bi-gram Model</vt:lpstr>
      <vt:lpstr>PowerPoint Presentation</vt:lpstr>
      <vt:lpstr>Frequency of N-grams </vt:lpstr>
      <vt:lpstr>TF-IDF Vectorizer</vt:lpstr>
      <vt:lpstr>Inverse Document Frequency(IDF)</vt:lpstr>
      <vt:lpstr>Inverse Document Frequency</vt:lpstr>
      <vt:lpstr>TF-IDF </vt:lpstr>
      <vt:lpstr>TF-IDF model based document feature vectors</vt:lpstr>
      <vt:lpstr>Document similarity </vt:lpstr>
      <vt:lpstr>Similarity Measures</vt:lpstr>
      <vt:lpstr>PowerPoint Presentation</vt:lpstr>
      <vt:lpstr>similarity matrix </vt:lpstr>
      <vt:lpstr>Vector Space Representation</vt:lpstr>
      <vt:lpstr>Word vector model</vt:lpstr>
      <vt:lpstr>PowerPoint Presentation</vt:lpstr>
      <vt:lpstr>Measure Co-occurrence</vt:lpstr>
      <vt:lpstr>PowerPoint Presentation</vt:lpstr>
      <vt:lpstr>PowerPoint Presentation</vt:lpstr>
      <vt:lpstr> High Dimensional data</vt:lpstr>
      <vt:lpstr>Features of Images</vt:lpstr>
      <vt:lpstr>Features of Images</vt:lpstr>
      <vt:lpstr>Features of image</vt:lpstr>
      <vt:lpstr>Local Feature Detection and Description </vt:lpstr>
      <vt:lpstr>Descriptors of features </vt:lpstr>
      <vt:lpstr>Object characterization </vt:lpstr>
      <vt:lpstr>Features to support the tasks: </vt:lpstr>
      <vt:lpstr>Image Patch Matching </vt:lpstr>
      <vt:lpstr>Difficulties Computing Image Correspondences  </vt:lpstr>
      <vt:lpstr> Template Matching</vt:lpstr>
      <vt:lpstr>Template matching </vt:lpstr>
      <vt:lpstr>Audio Features</vt:lpstr>
      <vt:lpstr>Audio Feature Extraction</vt:lpstr>
      <vt:lpstr>Pre-emphasis</vt:lpstr>
      <vt:lpstr>PowerPoint Presentation</vt:lpstr>
      <vt:lpstr>Discrete cosine transform (DCT)</vt:lpstr>
      <vt:lpstr>Dynamic MFCC features</vt:lpstr>
      <vt:lpstr>Video Feature</vt:lpstr>
      <vt:lpstr>Video Feature</vt:lpstr>
      <vt:lpstr>High dimensional 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CST</dc:creator>
  <cp:lastModifiedBy>Abhiroop Mukherjee</cp:lastModifiedBy>
  <cp:revision>51</cp:revision>
  <dcterms:created xsi:type="dcterms:W3CDTF">2021-03-03T14:44:04Z</dcterms:created>
  <dcterms:modified xsi:type="dcterms:W3CDTF">2021-03-27T07:09:03Z</dcterms:modified>
</cp:coreProperties>
</file>