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4" r:id="rId3"/>
    <p:sldId id="257" r:id="rId4"/>
    <p:sldId id="258" r:id="rId5"/>
    <p:sldId id="261" r:id="rId6"/>
    <p:sldId id="267" r:id="rId7"/>
    <p:sldId id="266" r:id="rId8"/>
    <p:sldId id="259" r:id="rId9"/>
    <p:sldId id="286" r:id="rId10"/>
    <p:sldId id="287" r:id="rId11"/>
    <p:sldId id="288" r:id="rId12"/>
    <p:sldId id="289" r:id="rId13"/>
    <p:sldId id="290" r:id="rId14"/>
    <p:sldId id="291" r:id="rId15"/>
    <p:sldId id="268" r:id="rId16"/>
    <p:sldId id="263" r:id="rId17"/>
    <p:sldId id="269" r:id="rId18"/>
    <p:sldId id="270" r:id="rId19"/>
    <p:sldId id="293" r:id="rId20"/>
    <p:sldId id="271" r:id="rId21"/>
    <p:sldId id="292" r:id="rId22"/>
    <p:sldId id="272" r:id="rId23"/>
    <p:sldId id="274" r:id="rId24"/>
    <p:sldId id="294" r:id="rId25"/>
    <p:sldId id="276" r:id="rId26"/>
    <p:sldId id="300" r:id="rId27"/>
    <p:sldId id="296" r:id="rId28"/>
    <p:sldId id="297" r:id="rId29"/>
    <p:sldId id="298" r:id="rId30"/>
    <p:sldId id="299" r:id="rId31"/>
    <p:sldId id="301" r:id="rId32"/>
    <p:sldId id="275" r:id="rId33"/>
    <p:sldId id="277" r:id="rId34"/>
    <p:sldId id="280" r:id="rId35"/>
    <p:sldId id="281" r:id="rId36"/>
    <p:sldId id="282" r:id="rId37"/>
    <p:sldId id="284" r:id="rId38"/>
    <p:sldId id="283" r:id="rId39"/>
    <p:sldId id="285" r:id="rId40"/>
    <p:sldId id="279" r:id="rId41"/>
    <p:sldId id="273" r:id="rId42"/>
    <p:sldId id="302" r:id="rId43"/>
    <p:sldId id="304" r:id="rId44"/>
    <p:sldId id="307" r:id="rId45"/>
    <p:sldId id="303" r:id="rId46"/>
    <p:sldId id="30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53203AEA-BF3C-401A-B979-DDB1479FF690}"/>
    <pc:docChg chg="custSel modSld">
      <pc:chgData name="Abhiroop Mukherjee" userId="5fbc6062963ca2c0" providerId="LiveId" clId="{53203AEA-BF3C-401A-B979-DDB1479FF690}" dt="2021-03-27T16:25:38.603" v="2" actId="33524"/>
      <pc:docMkLst>
        <pc:docMk/>
      </pc:docMkLst>
      <pc:sldChg chg="modSp mod">
        <pc:chgData name="Abhiroop Mukherjee" userId="5fbc6062963ca2c0" providerId="LiveId" clId="{53203AEA-BF3C-401A-B979-DDB1479FF690}" dt="2021-03-27T13:52:51.689" v="1" actId="1036"/>
        <pc:sldMkLst>
          <pc:docMk/>
          <pc:sldMk cId="2541955069" sldId="287"/>
        </pc:sldMkLst>
        <pc:picChg chg="mod">
          <ac:chgData name="Abhiroop Mukherjee" userId="5fbc6062963ca2c0" providerId="LiveId" clId="{53203AEA-BF3C-401A-B979-DDB1479FF690}" dt="2021-03-27T13:52:51.689" v="1" actId="1036"/>
          <ac:picMkLst>
            <pc:docMk/>
            <pc:sldMk cId="2541955069" sldId="287"/>
            <ac:picMk id="5" creationId="{00000000-0000-0000-0000-000000000000}"/>
          </ac:picMkLst>
        </pc:picChg>
      </pc:sldChg>
      <pc:sldChg chg="modSp mod">
        <pc:chgData name="Abhiroop Mukherjee" userId="5fbc6062963ca2c0" providerId="LiveId" clId="{53203AEA-BF3C-401A-B979-DDB1479FF690}" dt="2021-03-27T16:25:38.603" v="2" actId="33524"/>
        <pc:sldMkLst>
          <pc:docMk/>
          <pc:sldMk cId="996772434" sldId="298"/>
        </pc:sldMkLst>
        <pc:spChg chg="mod">
          <ac:chgData name="Abhiroop Mukherjee" userId="5fbc6062963ca2c0" providerId="LiveId" clId="{53203AEA-BF3C-401A-B979-DDB1479FF690}" dt="2021-03-27T16:25:38.603" v="2" actId="33524"/>
          <ac:spMkLst>
            <pc:docMk/>
            <pc:sldMk cId="996772434" sldId="29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FF3E8B-A882-4BDC-A309-84D87FA38656}" type="datetimeFigureOut">
              <a:rPr lang="en-US" smtClean="0"/>
              <a:pPr/>
              <a:t>3/27/2021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4B6FB3-A467-4774-83BB-B8E958FFBF9F}" type="slidenum">
              <a:rPr lang="en-US" smtClean="0"/>
              <a:pPr/>
              <a:t>‹#›</a:t>
            </a:fld>
            <a:endParaRPr lang="en-US"/>
          </a:p>
        </p:txBody>
      </p:sp>
    </p:spTree>
    <p:extLst>
      <p:ext uri="{BB962C8B-B14F-4D97-AF65-F5344CB8AC3E}">
        <p14:creationId xmlns:p14="http://schemas.microsoft.com/office/powerpoint/2010/main" val="36590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4B6FB3-A467-4774-83BB-B8E958FFBF9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7E5ABD-0718-4254-9CC8-7364AB34A57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E5ABD-0718-4254-9CC8-7364AB34A57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E5ABD-0718-4254-9CC8-7364AB34A57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E5ABD-0718-4254-9CC8-7364AB34A57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E5ABD-0718-4254-9CC8-7364AB34A57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7E5ABD-0718-4254-9CC8-7364AB34A57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7E5ABD-0718-4254-9CC8-7364AB34A579}"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7E5ABD-0718-4254-9CC8-7364AB34A579}"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E5ABD-0718-4254-9CC8-7364AB34A579}"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E5ABD-0718-4254-9CC8-7364AB34A57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E5ABD-0718-4254-9CC8-7364AB34A57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BAD85-189C-4C5F-B5DC-97BB8DA50C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E5ABD-0718-4254-9CC8-7364AB34A579}" type="datetimeFigureOut">
              <a:rPr lang="en-US" smtClean="0"/>
              <a:pPr/>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BAD85-189C-4C5F-B5DC-97BB8DA50C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edium.com/swlh/machine-learning-decision-tree-implementation-849df3ce36d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medium.com/towards-data-science/balancing-bias-and-variance-to-control-errors-in-machine-learning-16ced95724db"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medium.com/towards-data-science/balancing-bias-and-variance-to-control-errors-in-machine-learning-16ced95724db"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Feature Selection</a:t>
            </a:r>
          </a:p>
        </p:txBody>
      </p:sp>
      <p:sp>
        <p:nvSpPr>
          <p:cNvPr id="3" name="Subtitle 2"/>
          <p:cNvSpPr>
            <a:spLocks noGrp="1"/>
          </p:cNvSpPr>
          <p:nvPr>
            <p:ph type="subTitle" idx="1"/>
          </p:nvPr>
        </p:nvSpPr>
        <p:spPr/>
        <p:txBody>
          <a:bodyPr/>
          <a:lstStyle/>
          <a:p>
            <a:r>
              <a:rPr lang="en-US" dirty="0"/>
              <a:t>Jaya </a:t>
            </a:r>
            <a:r>
              <a:rPr lang="en-US" dirty="0" err="1"/>
              <a:t>Sil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209550" y="571500"/>
            <a:ext cx="8724900" cy="5829300"/>
          </a:xfrm>
          <a:prstGeom prst="rect">
            <a:avLst/>
          </a:prstGeom>
        </p:spPr>
      </p:pic>
    </p:spTree>
    <p:extLst>
      <p:ext uri="{BB962C8B-B14F-4D97-AF65-F5344CB8AC3E}">
        <p14:creationId xmlns:p14="http://schemas.microsoft.com/office/powerpoint/2010/main" val="254195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558800" y="774700"/>
            <a:ext cx="8013700" cy="5308600"/>
          </a:xfrm>
          <a:prstGeom prst="rect">
            <a:avLst/>
          </a:prstGeom>
        </p:spPr>
      </p:pic>
    </p:spTree>
    <p:extLst>
      <p:ext uri="{BB962C8B-B14F-4D97-AF65-F5344CB8AC3E}">
        <p14:creationId xmlns:p14="http://schemas.microsoft.com/office/powerpoint/2010/main" val="48301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254000" y="127000"/>
            <a:ext cx="8623300" cy="6604000"/>
          </a:xfrm>
          <a:prstGeom prst="rect">
            <a:avLst/>
          </a:prstGeom>
        </p:spPr>
      </p:pic>
    </p:spTree>
    <p:extLst>
      <p:ext uri="{BB962C8B-B14F-4D97-AF65-F5344CB8AC3E}">
        <p14:creationId xmlns:p14="http://schemas.microsoft.com/office/powerpoint/2010/main" val="372648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38200" y="344819"/>
            <a:ext cx="7988300" cy="6540500"/>
          </a:xfrm>
          <a:prstGeom prst="rect">
            <a:avLst/>
          </a:prstGeom>
        </p:spPr>
      </p:pic>
    </p:spTree>
    <p:extLst>
      <p:ext uri="{BB962C8B-B14F-4D97-AF65-F5344CB8AC3E}">
        <p14:creationId xmlns:p14="http://schemas.microsoft.com/office/powerpoint/2010/main" val="300702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44500" y="190500"/>
            <a:ext cx="8255000" cy="6464300"/>
          </a:xfrm>
          <a:prstGeom prst="rect">
            <a:avLst/>
          </a:prstGeom>
        </p:spPr>
      </p:pic>
    </p:spTree>
    <p:extLst>
      <p:ext uri="{BB962C8B-B14F-4D97-AF65-F5344CB8AC3E}">
        <p14:creationId xmlns:p14="http://schemas.microsoft.com/office/powerpoint/2010/main" val="262999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Embedded methods </a:t>
            </a:r>
            <a:endParaRPr lang="en-US" dirty="0"/>
          </a:p>
        </p:txBody>
      </p:sp>
      <p:sp>
        <p:nvSpPr>
          <p:cNvPr id="3" name="Content Placeholder 2"/>
          <p:cNvSpPr>
            <a:spLocks noGrp="1"/>
          </p:cNvSpPr>
          <p:nvPr>
            <p:ph idx="1"/>
          </p:nvPr>
        </p:nvSpPr>
        <p:spPr/>
        <p:txBody>
          <a:bodyPr>
            <a:normAutofit fontScale="77500" lnSpcReduction="20000"/>
          </a:bodyPr>
          <a:lstStyle/>
          <a:p>
            <a:r>
              <a:rPr lang="en-IN" sz="3100" dirty="0">
                <a:latin typeface="Times"/>
                <a:cs typeface="Times"/>
              </a:rPr>
              <a:t>Embedded methods combine the qualities’ of filter and wrapper methods </a:t>
            </a:r>
            <a:r>
              <a:rPr lang="en-US" sz="3100" dirty="0">
                <a:latin typeface="Times"/>
                <a:cs typeface="Times"/>
              </a:rPr>
              <a:t>by including interactions of features but also maintaining reasonable computational cost. </a:t>
            </a:r>
            <a:endParaRPr lang="en-IN" sz="3100" dirty="0">
              <a:latin typeface="Times"/>
              <a:cs typeface="Times"/>
            </a:endParaRPr>
          </a:p>
          <a:p>
            <a:pPr marL="0" indent="0">
              <a:buNone/>
            </a:pPr>
            <a:endParaRPr lang="en-IN" sz="1400" dirty="0">
              <a:latin typeface="Times"/>
              <a:cs typeface="Times"/>
            </a:endParaRPr>
          </a:p>
          <a:p>
            <a:r>
              <a:rPr lang="en-IN" sz="2800" dirty="0">
                <a:latin typeface="Times"/>
                <a:cs typeface="Times"/>
              </a:rPr>
              <a:t>It’s implemented by algorithms that have their own built-in feature selection methods.</a:t>
            </a:r>
          </a:p>
          <a:p>
            <a:endParaRPr lang="en-IN" sz="1400" dirty="0">
              <a:latin typeface="Times"/>
              <a:cs typeface="Times"/>
            </a:endParaRPr>
          </a:p>
          <a:p>
            <a:r>
              <a:rPr lang="en-IN" sz="2800" dirty="0">
                <a:latin typeface="Times"/>
                <a:cs typeface="Times"/>
              </a:rPr>
              <a:t>Some of the most popular examples of these methods are LASSO and RIDGE regression which have inbuilt penalization functions to reduce overfitting.</a:t>
            </a:r>
          </a:p>
          <a:p>
            <a:endParaRPr lang="en-IN" sz="1500" dirty="0">
              <a:latin typeface="Times"/>
              <a:cs typeface="Times"/>
            </a:endParaRPr>
          </a:p>
          <a:p>
            <a:pPr lvl="0"/>
            <a:r>
              <a:rPr lang="en-IN" sz="2800" dirty="0">
                <a:latin typeface="Times"/>
                <a:cs typeface="Times"/>
              </a:rPr>
              <a:t>Lasso regression performs L1 regularization which adds penalty equivalent to absolute value of the magnitude of coefficients.</a:t>
            </a:r>
          </a:p>
          <a:p>
            <a:pPr lvl="0"/>
            <a:endParaRPr lang="en-IN" sz="1500" dirty="0">
              <a:latin typeface="Times"/>
              <a:cs typeface="Times"/>
            </a:endParaRPr>
          </a:p>
          <a:p>
            <a:pPr lvl="0"/>
            <a:r>
              <a:rPr lang="en-IN" sz="2800" dirty="0">
                <a:latin typeface="Times"/>
                <a:cs typeface="Times"/>
              </a:rPr>
              <a:t>Ridge regression performs L2 regularization which adds penalty equivalent to square of the magnitude of coefficients.</a:t>
            </a:r>
          </a:p>
          <a:p>
            <a:endParaRPr lang="en-US" dirty="0"/>
          </a:p>
        </p:txBody>
      </p:sp>
    </p:spTree>
    <p:extLst>
      <p:ext uri="{BB962C8B-B14F-4D97-AF65-F5344CB8AC3E}">
        <p14:creationId xmlns:p14="http://schemas.microsoft.com/office/powerpoint/2010/main" val="1296826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Embedded Methods</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r>
              <a:rPr lang="en-US" sz="3400" dirty="0">
                <a:latin typeface="Times New Roman" pitchFamily="18" charset="0"/>
                <a:cs typeface="Times New Roman" pitchFamily="18" charset="0"/>
              </a:rPr>
              <a:t>Embedded methods are iterative in the sense that takes care of each iteration of the model training process and carefully extracts those features which contribute the most to the training for a particular iteration.</a:t>
            </a:r>
          </a:p>
          <a:p>
            <a:endParaRPr lang="en-US" sz="2400" dirty="0">
              <a:latin typeface="Times New Roman" pitchFamily="18" charset="0"/>
              <a:cs typeface="Times New Roman" pitchFamily="18" charset="0"/>
            </a:endParaRPr>
          </a:p>
          <a:p>
            <a:r>
              <a:rPr lang="en-US" sz="3400" b="1" dirty="0">
                <a:latin typeface="Times New Roman" pitchFamily="18" charset="0"/>
                <a:cs typeface="Times New Roman" pitchFamily="18" charset="0"/>
              </a:rPr>
              <a:t>LASSO Regularization (L1)</a:t>
            </a:r>
          </a:p>
          <a:p>
            <a:r>
              <a:rPr lang="en-US" sz="4400" dirty="0">
                <a:latin typeface="Times New Roman" pitchFamily="18" charset="0"/>
                <a:cs typeface="Times New Roman" pitchFamily="18" charset="0"/>
              </a:rPr>
              <a:t>Regularization consists of adding a penalty to the different parameters of the machine learning model to reduce the freedom of the model, i.e. to avoid over-fitting. </a:t>
            </a:r>
          </a:p>
          <a:p>
            <a:endParaRPr lang="en-US" sz="2200" dirty="0">
              <a:latin typeface="Times New Roman" pitchFamily="18" charset="0"/>
              <a:cs typeface="Times New Roman" pitchFamily="18" charset="0"/>
            </a:endParaRPr>
          </a:p>
          <a:p>
            <a:r>
              <a:rPr lang="en-US" sz="4400" dirty="0">
                <a:latin typeface="Times New Roman" pitchFamily="18" charset="0"/>
                <a:cs typeface="Times New Roman" pitchFamily="18" charset="0"/>
              </a:rPr>
              <a:t>In linear model regularization, the penalty is applied over the coefficients that multiply each of the predictors.</a:t>
            </a:r>
          </a:p>
          <a:p>
            <a:endParaRPr lang="en-US" sz="2200" dirty="0">
              <a:latin typeface="Times New Roman" pitchFamily="18" charset="0"/>
              <a:cs typeface="Times New Roman" pitchFamily="18" charset="0"/>
            </a:endParaRPr>
          </a:p>
          <a:p>
            <a:r>
              <a:rPr lang="en-US" sz="4400" dirty="0">
                <a:latin typeface="Times New Roman" pitchFamily="18" charset="0"/>
                <a:cs typeface="Times New Roman" pitchFamily="18" charset="0"/>
              </a:rPr>
              <a:t> From the different types of regularization, Lasso or L1 has the property that is able to shrink some of the coefficients to zero. Therefore, that feature can be removed from the model.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Regularisation</a:t>
            </a:r>
            <a:endParaRPr lang="en-US" dirty="0"/>
          </a:p>
        </p:txBody>
      </p:sp>
      <p:sp>
        <p:nvSpPr>
          <p:cNvPr id="3" name="Content Placeholder 2"/>
          <p:cNvSpPr>
            <a:spLocks noGrp="1"/>
          </p:cNvSpPr>
          <p:nvPr>
            <p:ph idx="1"/>
          </p:nvPr>
        </p:nvSpPr>
        <p:spPr>
          <a:xfrm>
            <a:off x="457200" y="1447800"/>
            <a:ext cx="8229600" cy="4525963"/>
          </a:xfrm>
        </p:spPr>
        <p:txBody>
          <a:bodyPr/>
          <a:lstStyle/>
          <a:p>
            <a:r>
              <a:rPr lang="en-IN" sz="2400" dirty="0">
                <a:latin typeface="Times"/>
                <a:cs typeface="Times"/>
              </a:rPr>
              <a:t>Regularisation is a process of introducing additional information in order to prevent overfitting. </a:t>
            </a:r>
          </a:p>
          <a:p>
            <a:endParaRPr lang="en-IN" sz="1200" dirty="0">
              <a:latin typeface="Times"/>
              <a:cs typeface="Times"/>
            </a:endParaRPr>
          </a:p>
          <a:p>
            <a:r>
              <a:rPr lang="en-IN" sz="2400" dirty="0">
                <a:latin typeface="Times"/>
                <a:cs typeface="Times"/>
              </a:rPr>
              <a:t>A linear regression model that implements L1 norm for regularisation is called </a:t>
            </a:r>
            <a:r>
              <a:rPr lang="en-IN" sz="2400" b="1" dirty="0">
                <a:latin typeface="Times"/>
                <a:cs typeface="Times"/>
              </a:rPr>
              <a:t>lasso regression</a:t>
            </a:r>
            <a:r>
              <a:rPr lang="en-IN" sz="2400" dirty="0">
                <a:latin typeface="Times"/>
                <a:cs typeface="Times"/>
              </a:rPr>
              <a:t>, and one that implements (squared) L2 norm for regularisation is called </a:t>
            </a:r>
            <a:r>
              <a:rPr lang="en-IN" sz="2400" b="1" dirty="0">
                <a:latin typeface="Times"/>
                <a:cs typeface="Times"/>
              </a:rPr>
              <a:t>ridge regression</a:t>
            </a:r>
            <a:r>
              <a:rPr lang="en-IN" sz="2400" dirty="0">
                <a:latin typeface="Times"/>
                <a:cs typeface="Times"/>
              </a:rPr>
              <a:t>. </a:t>
            </a:r>
          </a:p>
          <a:p>
            <a:endParaRPr lang="en-IN" sz="2400" dirty="0">
              <a:latin typeface="Times"/>
              <a:cs typeface="Times"/>
            </a:endParaRPr>
          </a:p>
          <a:p>
            <a:endParaRPr lang="en-US" dirty="0"/>
          </a:p>
        </p:txBody>
      </p:sp>
      <p:pic>
        <p:nvPicPr>
          <p:cNvPr id="6" name="Picture 5"/>
          <p:cNvPicPr>
            <a:picLocks noChangeAspect="1"/>
          </p:cNvPicPr>
          <p:nvPr/>
        </p:nvPicPr>
        <p:blipFill>
          <a:blip r:embed="rId2"/>
          <a:stretch>
            <a:fillRect/>
          </a:stretch>
        </p:blipFill>
        <p:spPr>
          <a:xfrm>
            <a:off x="1295400" y="3810000"/>
            <a:ext cx="6934200" cy="1219200"/>
          </a:xfrm>
          <a:prstGeom prst="rect">
            <a:avLst/>
          </a:prstGeom>
        </p:spPr>
      </p:pic>
      <p:pic>
        <p:nvPicPr>
          <p:cNvPr id="7" name="Picture 6"/>
          <p:cNvPicPr>
            <a:picLocks noChangeAspect="1"/>
          </p:cNvPicPr>
          <p:nvPr/>
        </p:nvPicPr>
        <p:blipFill>
          <a:blip r:embed="rId3"/>
          <a:stretch>
            <a:fillRect/>
          </a:stretch>
        </p:blipFill>
        <p:spPr>
          <a:xfrm>
            <a:off x="1828800" y="5257800"/>
            <a:ext cx="6858000" cy="1600200"/>
          </a:xfrm>
          <a:prstGeom prst="rect">
            <a:avLst/>
          </a:prstGeom>
        </p:spPr>
      </p:pic>
    </p:spTree>
    <p:extLst>
      <p:ext uri="{BB962C8B-B14F-4D97-AF65-F5344CB8AC3E}">
        <p14:creationId xmlns:p14="http://schemas.microsoft.com/office/powerpoint/2010/main" val="64492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regularisation parameter</a:t>
            </a:r>
            <a:endParaRPr lang="en-US" dirty="0"/>
          </a:p>
        </p:txBody>
      </p:sp>
      <p:sp>
        <p:nvSpPr>
          <p:cNvPr id="3" name="Content Placeholder 2"/>
          <p:cNvSpPr>
            <a:spLocks noGrp="1"/>
          </p:cNvSpPr>
          <p:nvPr>
            <p:ph idx="1"/>
          </p:nvPr>
        </p:nvSpPr>
        <p:spPr/>
        <p:txBody>
          <a:bodyPr/>
          <a:lstStyle/>
          <a:p>
            <a:r>
              <a:rPr lang="en-IN" sz="2400" dirty="0">
                <a:latin typeface="Times"/>
                <a:cs typeface="Times"/>
              </a:rPr>
              <a:t>The regularisation parameter </a:t>
            </a:r>
            <a:r>
              <a:rPr lang="en-IN" sz="2400" i="1" dirty="0">
                <a:latin typeface="Times"/>
                <a:cs typeface="Times"/>
              </a:rPr>
              <a:t>λ</a:t>
            </a:r>
            <a:r>
              <a:rPr lang="en-IN" sz="2400" dirty="0">
                <a:latin typeface="Times"/>
                <a:cs typeface="Times"/>
              </a:rPr>
              <a:t> &gt; 0 is manually tuned. </a:t>
            </a:r>
          </a:p>
          <a:p>
            <a:endParaRPr lang="en-IN" sz="1200" dirty="0"/>
          </a:p>
          <a:p>
            <a:r>
              <a:rPr lang="en-IN" sz="2400" dirty="0">
                <a:latin typeface="Times"/>
                <a:cs typeface="Times"/>
              </a:rPr>
              <a:t>|</a:t>
            </a:r>
            <a:r>
              <a:rPr lang="en-IN" sz="2400" i="1" dirty="0">
                <a:latin typeface="Times"/>
                <a:cs typeface="Times"/>
              </a:rPr>
              <a:t>w</a:t>
            </a:r>
            <a:r>
              <a:rPr lang="en-IN" sz="2400" dirty="0">
                <a:latin typeface="Times"/>
                <a:cs typeface="Times"/>
              </a:rPr>
              <a:t>| is differentiable everywhere except when </a:t>
            </a:r>
            <a:r>
              <a:rPr lang="en-IN" sz="2400" i="1" dirty="0">
                <a:latin typeface="Times"/>
                <a:cs typeface="Times"/>
              </a:rPr>
              <a:t>w</a:t>
            </a:r>
            <a:r>
              <a:rPr lang="en-IN" sz="2400" dirty="0">
                <a:latin typeface="Times"/>
                <a:cs typeface="Times"/>
              </a:rPr>
              <a:t>=0</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r>
              <a:rPr lang="en-IN" sz="2400" dirty="0">
                <a:latin typeface="Times"/>
                <a:cs typeface="Times"/>
              </a:rPr>
              <a:t>Similarly, adding an L2 regularisation term </a:t>
            </a:r>
            <a:r>
              <a:rPr lang="en-IN" sz="2400" dirty="0"/>
              <a:t>where again, </a:t>
            </a:r>
            <a:r>
              <a:rPr lang="en-IN" sz="2400" i="1" dirty="0"/>
              <a:t>λ</a:t>
            </a:r>
            <a:r>
              <a:rPr lang="en-IN" sz="2400" dirty="0"/>
              <a:t> &gt; 0.</a:t>
            </a:r>
          </a:p>
          <a:p>
            <a:endParaRPr lang="en-US" dirty="0"/>
          </a:p>
          <a:p>
            <a:endParaRPr lang="en-US" dirty="0"/>
          </a:p>
        </p:txBody>
      </p:sp>
      <p:pic>
        <p:nvPicPr>
          <p:cNvPr id="4" name="Picture 3"/>
          <p:cNvPicPr>
            <a:picLocks noChangeAspect="1"/>
          </p:cNvPicPr>
          <p:nvPr/>
        </p:nvPicPr>
        <p:blipFill>
          <a:blip r:embed="rId2"/>
          <a:stretch>
            <a:fillRect/>
          </a:stretch>
        </p:blipFill>
        <p:spPr>
          <a:xfrm>
            <a:off x="1447800" y="3048000"/>
            <a:ext cx="5715000" cy="1498600"/>
          </a:xfrm>
          <a:prstGeom prst="rect">
            <a:avLst/>
          </a:prstGeom>
        </p:spPr>
      </p:pic>
    </p:spTree>
    <p:extLst>
      <p:ext uri="{BB962C8B-B14F-4D97-AF65-F5344CB8AC3E}">
        <p14:creationId xmlns:p14="http://schemas.microsoft.com/office/powerpoint/2010/main" val="2734397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Deep learning</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IN" sz="2400" b="1" dirty="0">
                <a:latin typeface="Times"/>
                <a:cs typeface="Times"/>
              </a:rPr>
              <a:t>Deep learning</a:t>
            </a:r>
            <a:r>
              <a:rPr lang="en-IN" sz="2400" dirty="0">
                <a:latin typeface="Times"/>
                <a:cs typeface="Times"/>
              </a:rPr>
              <a:t> mimics the workings of the human brain in processing data for use in detecting objects, recognizing speech, translating languages, and making decisions. </a:t>
            </a:r>
          </a:p>
          <a:p>
            <a:endParaRPr lang="en-IN" sz="1200" b="1" dirty="0">
              <a:latin typeface="Times"/>
              <a:cs typeface="Times"/>
            </a:endParaRPr>
          </a:p>
          <a:p>
            <a:r>
              <a:rPr lang="en-IN" sz="2400" b="1" dirty="0">
                <a:latin typeface="Times"/>
                <a:cs typeface="Times"/>
              </a:rPr>
              <a:t>Deep learning</a:t>
            </a:r>
            <a:r>
              <a:rPr lang="en-IN" sz="2400" dirty="0">
                <a:latin typeface="Times"/>
                <a:cs typeface="Times"/>
              </a:rPr>
              <a:t> is able to </a:t>
            </a:r>
            <a:r>
              <a:rPr lang="en-IN" sz="2400" b="1" dirty="0">
                <a:latin typeface="Times"/>
                <a:cs typeface="Times"/>
              </a:rPr>
              <a:t>learn</a:t>
            </a:r>
            <a:r>
              <a:rPr lang="en-IN" sz="2400" dirty="0">
                <a:latin typeface="Times"/>
                <a:cs typeface="Times"/>
              </a:rPr>
              <a:t> without human supervision, drawing from data that is both unstructured and unlabeled.</a:t>
            </a:r>
          </a:p>
          <a:p>
            <a:endParaRPr lang="en-IN" sz="1200" dirty="0">
              <a:latin typeface="Times"/>
              <a:cs typeface="Times"/>
            </a:endParaRPr>
          </a:p>
          <a:p>
            <a:r>
              <a:rPr lang="en-IN" sz="2400" dirty="0">
                <a:latin typeface="Times"/>
                <a:cs typeface="Times"/>
              </a:rPr>
              <a:t>Deep learning achieves recognition accuracy at higher levels than ever before.</a:t>
            </a:r>
          </a:p>
          <a:p>
            <a:endParaRPr lang="en-IN" sz="1200" dirty="0">
              <a:latin typeface="Times"/>
              <a:cs typeface="Times"/>
            </a:endParaRPr>
          </a:p>
          <a:p>
            <a:r>
              <a:rPr lang="en-IN" sz="2400" dirty="0">
                <a:latin typeface="Times"/>
                <a:cs typeface="Times"/>
              </a:rPr>
              <a:t>Deep learning requires large amounts of </a:t>
            </a:r>
            <a:r>
              <a:rPr lang="en-IN" sz="2400" b="1" dirty="0">
                <a:latin typeface="Times"/>
                <a:cs typeface="Times"/>
              </a:rPr>
              <a:t>labeled data</a:t>
            </a:r>
            <a:r>
              <a:rPr lang="en-IN" sz="2400" dirty="0">
                <a:latin typeface="Times"/>
                <a:cs typeface="Times"/>
              </a:rPr>
              <a:t>. </a:t>
            </a:r>
          </a:p>
          <a:p>
            <a:endParaRPr lang="en-IN" sz="1300" dirty="0">
              <a:latin typeface="Times"/>
              <a:cs typeface="Times"/>
            </a:endParaRPr>
          </a:p>
          <a:p>
            <a:r>
              <a:rPr lang="en-IN" sz="2400" dirty="0">
                <a:latin typeface="Times"/>
                <a:cs typeface="Times"/>
              </a:rPr>
              <a:t>Deep learning requires substantial </a:t>
            </a:r>
            <a:r>
              <a:rPr lang="en-IN" sz="2400" b="1" dirty="0">
                <a:latin typeface="Times"/>
                <a:cs typeface="Times"/>
              </a:rPr>
              <a:t>computing power</a:t>
            </a:r>
            <a:r>
              <a:rPr lang="en-IN" sz="2400" dirty="0">
                <a:latin typeface="Times"/>
                <a:cs typeface="Times"/>
              </a:rPr>
              <a:t>. High-performance GPUs </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79883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Feature Selection</a:t>
            </a:r>
            <a:br>
              <a:rPr lang="en-US" b="1"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IN" sz="2600" b="1" dirty="0">
                <a:latin typeface="Times"/>
                <a:cs typeface="Times"/>
              </a:rPr>
              <a:t>Feature selection</a:t>
            </a:r>
            <a:r>
              <a:rPr lang="en-IN" sz="2600" dirty="0">
                <a:latin typeface="Times"/>
                <a:cs typeface="Times"/>
              </a:rPr>
              <a:t> is the process of reducing the number of input variables when developing a predictive model. </a:t>
            </a:r>
          </a:p>
          <a:p>
            <a:pPr marL="0" indent="0">
              <a:buNone/>
            </a:pPr>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It enables the machine learning algorithm to train the dataset faster.</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It reduces the complexity of a model and makes it easier to interpret.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It improves the accuracy of a model if the right subset is chosen.</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It reduces </a:t>
            </a:r>
            <a:r>
              <a:rPr lang="en-US" sz="2400" dirty="0" err="1">
                <a:latin typeface="Times New Roman" pitchFamily="18" charset="0"/>
                <a:cs typeface="Times New Roman" pitchFamily="18" charset="0"/>
              </a:rPr>
              <a:t>overfitting</a:t>
            </a:r>
            <a:r>
              <a:rPr lang="en-US" sz="2400" dirty="0">
                <a:latin typeface="Times New Roman" pitchFamily="18" charset="0"/>
                <a:cs typeface="Times New Roman" pitchFamily="18" charset="0"/>
              </a:rPr>
              <a:t>.</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Deep learning</a:t>
            </a:r>
            <a:endParaRPr lang="en-US" dirty="0"/>
          </a:p>
        </p:txBody>
      </p:sp>
      <p:sp>
        <p:nvSpPr>
          <p:cNvPr id="3" name="Content Placeholder 2"/>
          <p:cNvSpPr>
            <a:spLocks noGrp="1"/>
          </p:cNvSpPr>
          <p:nvPr>
            <p:ph idx="1"/>
          </p:nvPr>
        </p:nvSpPr>
        <p:spPr>
          <a:xfrm>
            <a:off x="457200" y="1447800"/>
            <a:ext cx="8229600" cy="4678363"/>
          </a:xfrm>
        </p:spPr>
        <p:txBody>
          <a:bodyPr/>
          <a:lstStyle/>
          <a:p>
            <a:r>
              <a:rPr lang="en-IN" sz="2400" dirty="0">
                <a:latin typeface="Times"/>
                <a:cs typeface="Times"/>
              </a:rPr>
              <a:t>With deep learning, one can start with raw data as features will be automatically created by the neural network when it learns.</a:t>
            </a:r>
          </a:p>
          <a:p>
            <a:endParaRPr lang="en-US" sz="1200" dirty="0"/>
          </a:p>
          <a:p>
            <a:r>
              <a:rPr lang="en-IN" sz="2400" dirty="0">
                <a:latin typeface="Times"/>
                <a:cs typeface="Times"/>
              </a:rPr>
              <a:t>A deep learning system is a fully trainable system beginning from raw input, to the final output of recognized objects. </a:t>
            </a: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228600" y="3581400"/>
            <a:ext cx="9144000" cy="3515540"/>
          </a:xfrm>
          <a:prstGeom prst="rect">
            <a:avLst/>
          </a:prstGeom>
        </p:spPr>
      </p:pic>
    </p:spTree>
    <p:extLst>
      <p:ext uri="{BB962C8B-B14F-4D97-AF65-F5344CB8AC3E}">
        <p14:creationId xmlns:p14="http://schemas.microsoft.com/office/powerpoint/2010/main" val="181982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5745163"/>
          </a:xfrm>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0" y="1193800"/>
            <a:ext cx="9144000" cy="4446841"/>
          </a:xfrm>
          <a:prstGeom prst="rect">
            <a:avLst/>
          </a:prstGeom>
        </p:spPr>
      </p:pic>
    </p:spTree>
    <p:extLst>
      <p:ext uri="{BB962C8B-B14F-4D97-AF65-F5344CB8AC3E}">
        <p14:creationId xmlns:p14="http://schemas.microsoft.com/office/powerpoint/2010/main" val="383627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Engineering and Feature Learning</a:t>
            </a:r>
            <a:br>
              <a:rPr lang="en-IN" dirty="0"/>
            </a:b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Deep learning has yielded results by learning features and feature hierarchies. </a:t>
            </a:r>
          </a:p>
          <a:p>
            <a:endParaRPr lang="en-IN" sz="1200" dirty="0">
              <a:latin typeface="Times"/>
              <a:cs typeface="Times"/>
            </a:endParaRPr>
          </a:p>
          <a:p>
            <a:r>
              <a:rPr lang="en-IN" sz="2400" dirty="0">
                <a:latin typeface="Times"/>
                <a:cs typeface="Times"/>
              </a:rPr>
              <a:t>The outstanding performance of deep learning algorithms with complex tasks requiring huge amounts of data.</a:t>
            </a:r>
          </a:p>
          <a:p>
            <a:endParaRPr lang="en-IN" sz="1200" dirty="0">
              <a:latin typeface="Times"/>
              <a:cs typeface="Times"/>
            </a:endParaRPr>
          </a:p>
          <a:p>
            <a:r>
              <a:rPr lang="en-IN" sz="2400" dirty="0">
                <a:latin typeface="Times"/>
                <a:cs typeface="Times"/>
              </a:rPr>
              <a:t>Increasing availability of pre-trained models on publicly available data, have made deep learning particularly appealing to many organizations in the past few years. </a:t>
            </a:r>
          </a:p>
          <a:p>
            <a:endParaRPr lang="en-IN" sz="1200" dirty="0">
              <a:latin typeface="Times"/>
              <a:cs typeface="Times"/>
            </a:endParaRPr>
          </a:p>
          <a:p>
            <a:r>
              <a:rPr lang="en-IN" sz="2400" dirty="0">
                <a:latin typeface="Times"/>
                <a:cs typeface="Times"/>
              </a:rPr>
              <a:t>Deep learning algorithms are able to learn hidden patterns from the data by themselves, combine them together, and build much more efficient decision rules.</a:t>
            </a:r>
          </a:p>
          <a:p>
            <a:endParaRPr lang="en-US" dirty="0"/>
          </a:p>
        </p:txBody>
      </p:sp>
    </p:spTree>
    <p:extLst>
      <p:ext uri="{BB962C8B-B14F-4D97-AF65-F5344CB8AC3E}">
        <p14:creationId xmlns:p14="http://schemas.microsoft.com/office/powerpoint/2010/main" val="2656347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Decision Tree </a:t>
            </a:r>
            <a:endParaRPr lang="en-US" dirty="0"/>
          </a:p>
        </p:txBody>
      </p:sp>
      <p:sp>
        <p:nvSpPr>
          <p:cNvPr id="3" name="Content Placeholder 2"/>
          <p:cNvSpPr>
            <a:spLocks noGrp="1"/>
          </p:cNvSpPr>
          <p:nvPr>
            <p:ph idx="1"/>
          </p:nvPr>
        </p:nvSpPr>
        <p:spPr>
          <a:xfrm>
            <a:off x="457200" y="1524000"/>
            <a:ext cx="8229600" cy="4449763"/>
          </a:xfrm>
        </p:spPr>
        <p:txBody>
          <a:bodyPr/>
          <a:lstStyle/>
          <a:p>
            <a:r>
              <a:rPr lang="en-IN" sz="2400" dirty="0">
                <a:latin typeface="Times"/>
                <a:cs typeface="Times"/>
              </a:rPr>
              <a:t>Decision tree is the most powerful and popular tool for classification and prediction. </a:t>
            </a:r>
          </a:p>
          <a:p>
            <a:pPr marL="0" indent="0">
              <a:buNone/>
            </a:pPr>
            <a:endParaRPr lang="en-IN" sz="1200" dirty="0">
              <a:latin typeface="Times"/>
              <a:cs typeface="Times"/>
            </a:endParaRPr>
          </a:p>
          <a:p>
            <a:pPr lvl="0"/>
            <a:r>
              <a:rPr lang="en-IN" sz="2400" dirty="0">
                <a:latin typeface="Times"/>
                <a:cs typeface="Times"/>
              </a:rPr>
              <a:t>Decision trees are able to generate understandable rules.</a:t>
            </a:r>
          </a:p>
          <a:p>
            <a:pPr lvl="0"/>
            <a:endParaRPr lang="en-IN" sz="1200" dirty="0">
              <a:latin typeface="Times"/>
              <a:cs typeface="Times"/>
            </a:endParaRPr>
          </a:p>
          <a:p>
            <a:r>
              <a:rPr lang="en-IN" sz="2400" dirty="0">
                <a:latin typeface="Times"/>
                <a:cs typeface="Times"/>
              </a:rPr>
              <a:t>Decision trees are able to handle both continuous and categorical variables.</a:t>
            </a:r>
          </a:p>
          <a:p>
            <a:pPr lvl="0"/>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89146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normAutofit fontScale="92500" lnSpcReduction="20000"/>
          </a:bodyPr>
          <a:lstStyle/>
          <a:p>
            <a:r>
              <a:rPr lang="en-IN" sz="2400" dirty="0">
                <a:latin typeface="Times"/>
                <a:cs typeface="Times"/>
              </a:rPr>
              <a:t>A </a:t>
            </a:r>
            <a:r>
              <a:rPr lang="en-IN" sz="2400" dirty="0">
                <a:latin typeface="Times"/>
                <a:cs typeface="Times"/>
                <a:hlinkClick r:id="rId2"/>
              </a:rPr>
              <a:t>Decision Tree</a:t>
            </a:r>
            <a:r>
              <a:rPr lang="en-IN" sz="2400" dirty="0">
                <a:latin typeface="Times"/>
                <a:cs typeface="Times"/>
              </a:rPr>
              <a:t> is constructed by asking a series of carefully crafted questions about the attributes of the test record.</a:t>
            </a:r>
          </a:p>
          <a:p>
            <a:endParaRPr lang="en-IN" sz="1300" dirty="0">
              <a:latin typeface="Times"/>
              <a:cs typeface="Times"/>
            </a:endParaRPr>
          </a:p>
          <a:p>
            <a:r>
              <a:rPr lang="en-IN" sz="2400" dirty="0">
                <a:latin typeface="Times"/>
                <a:cs typeface="Times"/>
              </a:rPr>
              <a:t>Each time an answer is received, a follow-up question is asked until it is a conclusion about the class label of the record. </a:t>
            </a:r>
          </a:p>
          <a:p>
            <a:endParaRPr lang="en-IN" sz="1300" dirty="0">
              <a:latin typeface="Times"/>
              <a:cs typeface="Times"/>
            </a:endParaRPr>
          </a:p>
          <a:p>
            <a:r>
              <a:rPr lang="en-IN" sz="2400" dirty="0">
                <a:latin typeface="Times"/>
                <a:cs typeface="Times"/>
              </a:rPr>
              <a:t>The series of questions and their possible answers can be organised in the form of a decision tree, which is a hierarchical structure consisting of nodes and directed edges.</a:t>
            </a:r>
            <a:r>
              <a:rPr lang="en-IN" sz="2400" dirty="0"/>
              <a:t> </a:t>
            </a:r>
          </a:p>
          <a:p>
            <a:endParaRPr lang="en-IN" sz="1300" dirty="0"/>
          </a:p>
          <a:p>
            <a:r>
              <a:rPr lang="en-IN" sz="2600" dirty="0">
                <a:latin typeface="Times"/>
                <a:cs typeface="Times"/>
              </a:rPr>
              <a:t>The non-terminal nodes, i.e. </a:t>
            </a:r>
            <a:r>
              <a:rPr lang="en-IN" sz="2600" b="1" dirty="0">
                <a:latin typeface="Times"/>
                <a:cs typeface="Times"/>
              </a:rPr>
              <a:t>the root </a:t>
            </a:r>
            <a:r>
              <a:rPr lang="en-IN" sz="2600" dirty="0">
                <a:latin typeface="Times"/>
                <a:cs typeface="Times"/>
              </a:rPr>
              <a:t>and</a:t>
            </a:r>
            <a:r>
              <a:rPr lang="en-IN" sz="2600" b="1" dirty="0">
                <a:latin typeface="Times"/>
                <a:cs typeface="Times"/>
              </a:rPr>
              <a:t> other internal nodes</a:t>
            </a:r>
            <a:r>
              <a:rPr lang="en-IN" sz="2600" dirty="0">
                <a:latin typeface="Times"/>
                <a:cs typeface="Times"/>
              </a:rPr>
              <a:t>, contain attribute test conditions to separate records that have different characteristics.</a:t>
            </a:r>
          </a:p>
          <a:p>
            <a:endParaRPr lang="en-IN" sz="1200" dirty="0">
              <a:latin typeface="Times"/>
              <a:cs typeface="Times"/>
            </a:endParaRPr>
          </a:p>
          <a:p>
            <a:r>
              <a:rPr lang="en-IN" sz="2600" b="1" dirty="0">
                <a:latin typeface="Times"/>
                <a:cs typeface="Times"/>
              </a:rPr>
              <a:t>Leaf </a:t>
            </a:r>
            <a:r>
              <a:rPr lang="en-IN" sz="2600" dirty="0">
                <a:latin typeface="Times"/>
                <a:cs typeface="Times"/>
              </a:rPr>
              <a:t>or</a:t>
            </a:r>
            <a:r>
              <a:rPr lang="en-IN" sz="2600" b="1" dirty="0">
                <a:latin typeface="Times"/>
                <a:cs typeface="Times"/>
              </a:rPr>
              <a:t> terminal nodes</a:t>
            </a:r>
            <a:r>
              <a:rPr lang="en-IN" sz="2600" dirty="0">
                <a:latin typeface="Times"/>
                <a:cs typeface="Times"/>
              </a:rPr>
              <a:t>, where each </a:t>
            </a:r>
            <a:r>
              <a:rPr lang="en-IN" sz="2600" b="1" dirty="0">
                <a:latin typeface="Times"/>
                <a:cs typeface="Times"/>
              </a:rPr>
              <a:t>leaf node</a:t>
            </a:r>
            <a:r>
              <a:rPr lang="en-IN" sz="2600" dirty="0">
                <a:latin typeface="Times"/>
                <a:cs typeface="Times"/>
              </a:rPr>
              <a:t> is assigned to  a </a:t>
            </a:r>
            <a:r>
              <a:rPr lang="en-IN" sz="2600" b="1" dirty="0">
                <a:latin typeface="Times"/>
                <a:cs typeface="Times"/>
              </a:rPr>
              <a:t>class label.</a:t>
            </a:r>
          </a:p>
          <a:p>
            <a:endParaRPr lang="en-IN" sz="2400" dirty="0"/>
          </a:p>
          <a:p>
            <a:endParaRPr lang="en-US" dirty="0"/>
          </a:p>
        </p:txBody>
      </p:sp>
    </p:spTree>
    <p:extLst>
      <p:ext uri="{BB962C8B-B14F-4D97-AF65-F5344CB8AC3E}">
        <p14:creationId xmlns:p14="http://schemas.microsoft.com/office/powerpoint/2010/main" val="867491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Construction of Decision Tree </a:t>
            </a:r>
            <a:br>
              <a:rPr lang="en-IN" dirty="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IN" sz="2400" dirty="0">
                <a:latin typeface="Times"/>
                <a:cs typeface="Times"/>
              </a:rPr>
              <a:t>A tree can be </a:t>
            </a:r>
            <a:r>
              <a:rPr lang="en-IN" sz="2400" i="1" dirty="0">
                <a:latin typeface="Times"/>
                <a:cs typeface="Times"/>
              </a:rPr>
              <a:t>“learned”</a:t>
            </a:r>
            <a:r>
              <a:rPr lang="en-IN" sz="2400" dirty="0">
                <a:latin typeface="Times"/>
                <a:cs typeface="Times"/>
              </a:rPr>
              <a:t> by splitting the source set into subsets based on an attribute value test. </a:t>
            </a:r>
          </a:p>
          <a:p>
            <a:endParaRPr lang="en-IN" sz="1200" dirty="0">
              <a:latin typeface="Times"/>
              <a:cs typeface="Times"/>
            </a:endParaRPr>
          </a:p>
          <a:p>
            <a:r>
              <a:rPr lang="en-IN" sz="2400" dirty="0">
                <a:latin typeface="Times"/>
                <a:cs typeface="Times"/>
              </a:rPr>
              <a:t>This process is repeated on each derived subset in a recursive manner called</a:t>
            </a:r>
            <a:r>
              <a:rPr lang="en-IN" sz="2400" i="1" dirty="0">
                <a:latin typeface="Times"/>
                <a:cs typeface="Times"/>
              </a:rPr>
              <a:t> recursive partitioning</a:t>
            </a:r>
            <a:r>
              <a:rPr lang="en-IN" sz="2400" dirty="0">
                <a:latin typeface="Times"/>
                <a:cs typeface="Times"/>
              </a:rPr>
              <a:t>. </a:t>
            </a:r>
          </a:p>
          <a:p>
            <a:endParaRPr lang="en-IN" sz="1200" dirty="0">
              <a:latin typeface="Times"/>
              <a:cs typeface="Times"/>
            </a:endParaRPr>
          </a:p>
          <a:p>
            <a:r>
              <a:rPr lang="en-IN" sz="2400" dirty="0">
                <a:latin typeface="Times"/>
                <a:cs typeface="Times"/>
              </a:rPr>
              <a:t>The recursion is completed when the subset at a node all has the same value of the target variable, or when splitting no longer adds value to the predictions. </a:t>
            </a:r>
          </a:p>
          <a:p>
            <a:endParaRPr lang="en-IN" sz="1200" dirty="0">
              <a:latin typeface="Times"/>
              <a:cs typeface="Times"/>
            </a:endParaRPr>
          </a:p>
          <a:p>
            <a:r>
              <a:rPr lang="en-IN" sz="2400" dirty="0">
                <a:latin typeface="Times"/>
                <a:cs typeface="Times"/>
              </a:rPr>
              <a:t>The construction of decision tree classifier does not require any domain knowledge or parameter setting, and therefore is appropriate for exploratory knowledge discovery. </a:t>
            </a:r>
            <a:endParaRPr lang="en-US" sz="2400" dirty="0">
              <a:latin typeface="Times"/>
              <a:cs typeface="Times"/>
            </a:endParaRPr>
          </a:p>
        </p:txBody>
      </p:sp>
    </p:spTree>
    <p:extLst>
      <p:ext uri="{BB962C8B-B14F-4D97-AF65-F5344CB8AC3E}">
        <p14:creationId xmlns:p14="http://schemas.microsoft.com/office/powerpoint/2010/main" val="422116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Decision Tree</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endParaRPr lang="en-IN" sz="1400" dirty="0"/>
          </a:p>
          <a:p>
            <a:r>
              <a:rPr lang="en-IN" sz="2600" dirty="0">
                <a:latin typeface="Times"/>
                <a:cs typeface="Times"/>
              </a:rPr>
              <a:t>Commonly known as </a:t>
            </a:r>
            <a:r>
              <a:rPr lang="en-IN" sz="2600" b="1" dirty="0">
                <a:latin typeface="Times"/>
                <a:cs typeface="Times"/>
              </a:rPr>
              <a:t>divide and conquer</a:t>
            </a:r>
            <a:r>
              <a:rPr lang="en-IN" sz="2600" dirty="0">
                <a:latin typeface="Times"/>
                <a:cs typeface="Times"/>
              </a:rPr>
              <a:t> because it splits the data into subsets, which are then split repeatedly into even </a:t>
            </a:r>
            <a:r>
              <a:rPr lang="en-IN" sz="2600" b="1" dirty="0">
                <a:latin typeface="Times"/>
                <a:cs typeface="Times"/>
              </a:rPr>
              <a:t>smaller subsets</a:t>
            </a:r>
            <a:r>
              <a:rPr lang="en-IN" sz="2600" dirty="0">
                <a:latin typeface="Times"/>
                <a:cs typeface="Times"/>
              </a:rPr>
              <a:t>, and so on and so forth until the process stops. </a:t>
            </a:r>
          </a:p>
          <a:p>
            <a:endParaRPr lang="en-IN" sz="1200" dirty="0">
              <a:latin typeface="Times"/>
              <a:cs typeface="Times"/>
            </a:endParaRPr>
          </a:p>
          <a:p>
            <a:r>
              <a:rPr lang="en-IN" sz="2600" dirty="0">
                <a:latin typeface="Times"/>
                <a:cs typeface="Times"/>
              </a:rPr>
              <a:t>Some of the trees are more accurate than others, finding the optimal tree is computationally infeasible because of the exponential size of the search space.</a:t>
            </a:r>
          </a:p>
          <a:p>
            <a:endParaRPr lang="en-US" sz="1500" dirty="0"/>
          </a:p>
          <a:p>
            <a:r>
              <a:rPr lang="en-IN" sz="2400" dirty="0">
                <a:latin typeface="Times"/>
                <a:cs typeface="Times"/>
              </a:rPr>
              <a:t>Hunt's algorithm, ID3, C4.5, CART, SPRINT are greedy decision tree induction algorithms to construct decision tree. </a:t>
            </a:r>
          </a:p>
          <a:p>
            <a:endParaRPr lang="en-US" sz="3100" dirty="0">
              <a:latin typeface="Times"/>
              <a:cs typeface="Times"/>
            </a:endParaRPr>
          </a:p>
        </p:txBody>
      </p:sp>
    </p:spTree>
    <p:extLst>
      <p:ext uri="{BB962C8B-B14F-4D97-AF65-F5344CB8AC3E}">
        <p14:creationId xmlns:p14="http://schemas.microsoft.com/office/powerpoint/2010/main" val="3802707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Construct a Decision Tree </a:t>
            </a:r>
            <a:br>
              <a:rPr lang="en-IN" dirty="0"/>
            </a:br>
            <a:endParaRPr lang="en-US" dirty="0"/>
          </a:p>
        </p:txBody>
      </p:sp>
      <p:sp>
        <p:nvSpPr>
          <p:cNvPr id="3" name="Content Placeholder 2"/>
          <p:cNvSpPr>
            <a:spLocks noGrp="1"/>
          </p:cNvSpPr>
          <p:nvPr>
            <p:ph idx="1"/>
          </p:nvPr>
        </p:nvSpPr>
        <p:spPr>
          <a:xfrm>
            <a:off x="457200" y="1600201"/>
            <a:ext cx="8229600" cy="4267200"/>
          </a:xfrm>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152400" y="914400"/>
            <a:ext cx="8813800" cy="4152900"/>
          </a:xfrm>
          <a:prstGeom prst="rect">
            <a:avLst/>
          </a:prstGeom>
        </p:spPr>
      </p:pic>
      <p:sp>
        <p:nvSpPr>
          <p:cNvPr id="6" name="Rectangle 5"/>
          <p:cNvSpPr/>
          <p:nvPr/>
        </p:nvSpPr>
        <p:spPr>
          <a:xfrm>
            <a:off x="6705600" y="1676400"/>
            <a:ext cx="1981200" cy="646331"/>
          </a:xfrm>
          <a:prstGeom prst="rect">
            <a:avLst/>
          </a:prstGeom>
        </p:spPr>
        <p:txBody>
          <a:bodyPr wrap="square">
            <a:spAutoFit/>
          </a:bodyPr>
          <a:lstStyle/>
          <a:p>
            <a:r>
              <a:rPr lang="en-IN" dirty="0">
                <a:latin typeface="Times"/>
                <a:cs typeface="Times"/>
              </a:rPr>
              <a:t>target attribute or class label</a:t>
            </a:r>
          </a:p>
        </p:txBody>
      </p:sp>
      <p:sp>
        <p:nvSpPr>
          <p:cNvPr id="7" name="Rectangle 6"/>
          <p:cNvSpPr/>
          <p:nvPr/>
        </p:nvSpPr>
        <p:spPr>
          <a:xfrm>
            <a:off x="381000" y="5257800"/>
            <a:ext cx="8534400" cy="830997"/>
          </a:xfrm>
          <a:prstGeom prst="rect">
            <a:avLst/>
          </a:prstGeom>
        </p:spPr>
        <p:txBody>
          <a:bodyPr wrap="square">
            <a:spAutoFit/>
          </a:bodyPr>
          <a:lstStyle/>
          <a:p>
            <a:r>
              <a:rPr lang="en-IN" sz="2400" dirty="0">
                <a:latin typeface="Times"/>
                <a:cs typeface="Times"/>
              </a:rPr>
              <a:t>To construct the decision tree using this dataset, we begin with the target attribute </a:t>
            </a:r>
            <a:r>
              <a:rPr lang="en-IN" sz="2400" b="1" dirty="0">
                <a:latin typeface="Times"/>
                <a:cs typeface="Times"/>
              </a:rPr>
              <a:t>Defaulted Borrower</a:t>
            </a:r>
            <a:endParaRPr lang="en-IN" sz="2400" dirty="0">
              <a:latin typeface="Times"/>
              <a:cs typeface="Times"/>
            </a:endParaRPr>
          </a:p>
        </p:txBody>
      </p:sp>
    </p:spTree>
    <p:extLst>
      <p:ext uri="{BB962C8B-B14F-4D97-AF65-F5344CB8AC3E}">
        <p14:creationId xmlns:p14="http://schemas.microsoft.com/office/powerpoint/2010/main" val="534849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  </a:t>
            </a:r>
          </a:p>
        </p:txBody>
      </p:sp>
      <p:pic>
        <p:nvPicPr>
          <p:cNvPr id="4" name="Picture 3"/>
          <p:cNvPicPr>
            <a:picLocks noChangeAspect="1"/>
          </p:cNvPicPr>
          <p:nvPr/>
        </p:nvPicPr>
        <p:blipFill>
          <a:blip r:embed="rId2"/>
          <a:stretch>
            <a:fillRect/>
          </a:stretch>
        </p:blipFill>
        <p:spPr>
          <a:xfrm>
            <a:off x="0" y="457200"/>
            <a:ext cx="9144000" cy="5661025"/>
          </a:xfrm>
          <a:prstGeom prst="rect">
            <a:avLst/>
          </a:prstGeom>
        </p:spPr>
      </p:pic>
      <p:sp>
        <p:nvSpPr>
          <p:cNvPr id="5" name="TextBox 4"/>
          <p:cNvSpPr txBox="1"/>
          <p:nvPr/>
        </p:nvSpPr>
        <p:spPr>
          <a:xfrm>
            <a:off x="838200" y="6119336"/>
            <a:ext cx="7696200" cy="738664"/>
          </a:xfrm>
          <a:prstGeom prst="rect">
            <a:avLst/>
          </a:prstGeom>
          <a:noFill/>
        </p:spPr>
        <p:txBody>
          <a:bodyPr wrap="square" rtlCol="0">
            <a:spAutoFit/>
          </a:bodyPr>
          <a:lstStyle/>
          <a:p>
            <a:r>
              <a:rPr lang="en-IN" sz="2400" dirty="0">
                <a:latin typeface="Times"/>
                <a:cs typeface="Times"/>
              </a:rPr>
              <a:t>Training Data for predictin whether the person cheats</a:t>
            </a:r>
          </a:p>
          <a:p>
            <a:endParaRPr lang="en-US" dirty="0"/>
          </a:p>
        </p:txBody>
      </p:sp>
    </p:spTree>
    <p:extLst>
      <p:ext uri="{BB962C8B-B14F-4D97-AF65-F5344CB8AC3E}">
        <p14:creationId xmlns:p14="http://schemas.microsoft.com/office/powerpoint/2010/main" val="336411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Classification/Prediction</a:t>
            </a:r>
          </a:p>
        </p:txBody>
      </p:sp>
      <p:sp>
        <p:nvSpPr>
          <p:cNvPr id="3" name="Content Placeholder 2"/>
          <p:cNvSpPr>
            <a:spLocks noGrp="1"/>
          </p:cNvSpPr>
          <p:nvPr>
            <p:ph idx="1"/>
          </p:nvPr>
        </p:nvSpPr>
        <p:spPr/>
        <p:txBody>
          <a:bodyPr>
            <a:normAutofit fontScale="85000" lnSpcReduction="10000"/>
          </a:bodyPr>
          <a:lstStyle/>
          <a:p>
            <a:r>
              <a:rPr lang="en-IN" sz="3100" dirty="0">
                <a:latin typeface="Times"/>
                <a:cs typeface="Times"/>
              </a:rPr>
              <a:t>After construction of the decision tree a test record is classified. </a:t>
            </a:r>
          </a:p>
          <a:p>
            <a:endParaRPr lang="en-IN" sz="1400" dirty="0">
              <a:latin typeface="Times"/>
              <a:cs typeface="Times"/>
            </a:endParaRPr>
          </a:p>
          <a:p>
            <a:r>
              <a:rPr lang="en-IN" sz="3100" dirty="0">
                <a:latin typeface="Times"/>
                <a:cs typeface="Times"/>
              </a:rPr>
              <a:t>Starting from the root node, we apply the test condition to the record and follow the appropriate branch based on the outcome of the test. </a:t>
            </a:r>
          </a:p>
          <a:p>
            <a:endParaRPr lang="en-IN" sz="1400" dirty="0">
              <a:latin typeface="Times"/>
              <a:cs typeface="Times"/>
            </a:endParaRPr>
          </a:p>
          <a:p>
            <a:r>
              <a:rPr lang="en-IN" sz="3100" dirty="0">
                <a:latin typeface="Times"/>
                <a:cs typeface="Times"/>
              </a:rPr>
              <a:t>It then led us either to another internal node, for which a new test condition is applied, or to a leaf node. </a:t>
            </a:r>
          </a:p>
          <a:p>
            <a:endParaRPr lang="en-IN" sz="1400" dirty="0">
              <a:latin typeface="Times"/>
              <a:cs typeface="Times"/>
            </a:endParaRPr>
          </a:p>
          <a:p>
            <a:r>
              <a:rPr lang="en-IN" sz="3100" dirty="0">
                <a:latin typeface="Times"/>
                <a:cs typeface="Times"/>
              </a:rPr>
              <a:t>When we reach the leaf node, the class lable associated with the leaf node is then assigned to the record.</a:t>
            </a:r>
          </a:p>
          <a:p>
            <a:endParaRPr lang="en-US" dirty="0"/>
          </a:p>
        </p:txBody>
      </p:sp>
    </p:spTree>
    <p:extLst>
      <p:ext uri="{BB962C8B-B14F-4D97-AF65-F5344CB8AC3E}">
        <p14:creationId xmlns:p14="http://schemas.microsoft.com/office/powerpoint/2010/main" val="99677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Feature Selection</a:t>
            </a:r>
          </a:p>
        </p:txBody>
      </p:sp>
      <p:sp>
        <p:nvSpPr>
          <p:cNvPr id="3" name="Content Placeholder 2"/>
          <p:cNvSpPr>
            <a:spLocks noGrp="1"/>
          </p:cNvSpPr>
          <p:nvPr>
            <p:ph idx="1"/>
          </p:nvPr>
        </p:nvSpPr>
        <p:spPr/>
        <p:txBody>
          <a:bodyPr>
            <a:normAutofit fontScale="85000" lnSpcReduction="20000"/>
          </a:bodyPr>
          <a:lstStyle/>
          <a:p>
            <a:r>
              <a:rPr lang="en-US" sz="2600" dirty="0">
                <a:latin typeface="Times New Roman" pitchFamily="18" charset="0"/>
                <a:cs typeface="Times New Roman" pitchFamily="18" charset="0"/>
              </a:rPr>
              <a:t>The goal of feature selection in machine learning is to find the best set of features that allows one to build useful models.</a:t>
            </a:r>
          </a:p>
          <a:p>
            <a:endParaRPr lang="en-US" sz="1300" b="1" i="1" dirty="0">
              <a:latin typeface="Times New Roman" pitchFamily="18" charset="0"/>
              <a:cs typeface="Times New Roman" pitchFamily="18" charset="0"/>
            </a:endParaRPr>
          </a:p>
          <a:p>
            <a:r>
              <a:rPr lang="en-US" sz="2600" b="1" i="1" dirty="0">
                <a:latin typeface="Times New Roman" pitchFamily="18" charset="0"/>
                <a:cs typeface="Times New Roman" pitchFamily="18" charset="0"/>
              </a:rPr>
              <a:t>Filter based</a:t>
            </a:r>
            <a:r>
              <a:rPr lang="en-US" sz="2600" b="1" dirty="0">
                <a:latin typeface="Times New Roman" pitchFamily="18" charset="0"/>
                <a:cs typeface="Times New Roman" pitchFamily="18" charset="0"/>
              </a:rPr>
              <a:t>:</a:t>
            </a:r>
            <a:r>
              <a:rPr lang="en-US" sz="2600" b="1" i="1" dirty="0">
                <a:latin typeface="Times New Roman" pitchFamily="18" charset="0"/>
                <a:cs typeface="Times New Roman" pitchFamily="18" charset="0"/>
              </a:rPr>
              <a:t> </a:t>
            </a:r>
            <a:r>
              <a:rPr lang="en-US" sz="2800" dirty="0">
                <a:latin typeface="Times"/>
                <a:cs typeface="Times"/>
              </a:rPr>
              <a:t>Filter methods measure the relevance of features by </a:t>
            </a:r>
            <a:r>
              <a:rPr lang="en-US" sz="2800" dirty="0">
                <a:latin typeface="Times New Roman" pitchFamily="18" charset="0"/>
                <a:cs typeface="Times New Roman" pitchFamily="18" charset="0"/>
              </a:rPr>
              <a:t>specifying some metric. </a:t>
            </a:r>
            <a:r>
              <a:rPr lang="en-US" sz="2600" dirty="0">
                <a:latin typeface="Times New Roman" pitchFamily="18" charset="0"/>
                <a:cs typeface="Times New Roman" pitchFamily="18" charset="0"/>
              </a:rPr>
              <a:t>An example of such a metric could be correlation/chi-square.</a:t>
            </a:r>
          </a:p>
          <a:p>
            <a:endParaRPr lang="en-US" sz="1300" dirty="0">
              <a:latin typeface="Times New Roman" pitchFamily="18" charset="0"/>
              <a:cs typeface="Times New Roman" pitchFamily="18" charset="0"/>
            </a:endParaRPr>
          </a:p>
          <a:p>
            <a:r>
              <a:rPr lang="en-US" sz="2600" b="1" i="1" dirty="0">
                <a:latin typeface="Times New Roman" pitchFamily="18" charset="0"/>
                <a:cs typeface="Times New Roman" pitchFamily="18" charset="0"/>
              </a:rPr>
              <a:t>Wrapper-based</a:t>
            </a:r>
            <a:r>
              <a:rPr lang="en-US" sz="2600" b="1" dirty="0">
                <a:latin typeface="Times New Roman" pitchFamily="18" charset="0"/>
                <a:cs typeface="Times New Roman" pitchFamily="18" charset="0"/>
              </a:rPr>
              <a:t>:</a:t>
            </a:r>
            <a:r>
              <a:rPr lang="en-US" sz="2600" b="1" i="1" dirty="0">
                <a:latin typeface="Times New Roman" pitchFamily="18" charset="0"/>
                <a:cs typeface="Times New Roman" pitchFamily="18" charset="0"/>
              </a:rPr>
              <a:t> </a:t>
            </a:r>
            <a:r>
              <a:rPr lang="en-IN" sz="2800" dirty="0">
                <a:latin typeface="Times"/>
                <a:cs typeface="Times"/>
              </a:rPr>
              <a:t>We use a subset of features and train a model. Based on the inferences, we decide to add or remove features from your subset. The problem is essentially reduced to a search problem. </a:t>
            </a:r>
            <a:r>
              <a:rPr lang="en-US" sz="2600" dirty="0">
                <a:latin typeface="Times"/>
                <a:cs typeface="Times"/>
              </a:rPr>
              <a:t>Example: Recursive Feature Elimination.</a:t>
            </a:r>
          </a:p>
          <a:p>
            <a:endParaRPr lang="en-US" sz="1300" dirty="0">
              <a:latin typeface="Times New Roman" pitchFamily="18" charset="0"/>
              <a:cs typeface="Times New Roman" pitchFamily="18" charset="0"/>
            </a:endParaRPr>
          </a:p>
          <a:p>
            <a:r>
              <a:rPr lang="en-US" sz="2600" b="1" i="1" dirty="0">
                <a:latin typeface="Times New Roman" pitchFamily="18" charset="0"/>
                <a:cs typeface="Times New Roman" pitchFamily="18" charset="0"/>
              </a:rPr>
              <a:t>Embedded:</a:t>
            </a:r>
            <a:r>
              <a:rPr lang="en-US" sz="2600" dirty="0">
                <a:latin typeface="Times New Roman" pitchFamily="18" charset="0"/>
                <a:cs typeface="Times New Roman" pitchFamily="18" charset="0"/>
              </a:rPr>
              <a:t> Embedded methods use algorithms that have built-in feature selection methods. For instance, Lasso and Random Forest have their own feature selection methods.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 </a:t>
            </a:r>
          </a:p>
        </p:txBody>
      </p:sp>
      <p:pic>
        <p:nvPicPr>
          <p:cNvPr id="4" name="Picture 3"/>
          <p:cNvPicPr>
            <a:picLocks noChangeAspect="1"/>
          </p:cNvPicPr>
          <p:nvPr/>
        </p:nvPicPr>
        <p:blipFill>
          <a:blip r:embed="rId2"/>
          <a:stretch>
            <a:fillRect/>
          </a:stretch>
        </p:blipFill>
        <p:spPr>
          <a:xfrm>
            <a:off x="0" y="800100"/>
            <a:ext cx="9144000" cy="5247546"/>
          </a:xfrm>
          <a:prstGeom prst="rect">
            <a:avLst/>
          </a:prstGeom>
        </p:spPr>
      </p:pic>
    </p:spTree>
    <p:extLst>
      <p:ext uri="{BB962C8B-B14F-4D97-AF65-F5344CB8AC3E}">
        <p14:creationId xmlns:p14="http://schemas.microsoft.com/office/powerpoint/2010/main" val="1722012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Decision Tree Classifier</a:t>
            </a:r>
            <a:br>
              <a:rPr lang="en-IN"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0"/>
            <a:r>
              <a:rPr lang="en-IN" sz="2400" dirty="0">
                <a:latin typeface="Times"/>
                <a:cs typeface="Times"/>
              </a:rPr>
              <a:t>We start at the tree root and split the data on the feature that results in the </a:t>
            </a:r>
            <a:r>
              <a:rPr lang="en-IN" sz="2400" b="1" dirty="0">
                <a:latin typeface="Times"/>
                <a:cs typeface="Times"/>
              </a:rPr>
              <a:t>largest information gain (IG)</a:t>
            </a:r>
            <a:r>
              <a:rPr lang="en-IN" sz="2400" dirty="0">
                <a:latin typeface="Times"/>
                <a:cs typeface="Times"/>
              </a:rPr>
              <a:t> (reduction in uncertainty towards the final decision).</a:t>
            </a:r>
          </a:p>
          <a:p>
            <a:pPr lvl="0"/>
            <a:endParaRPr lang="en-IN" sz="1200" dirty="0">
              <a:latin typeface="Times"/>
              <a:cs typeface="Times"/>
            </a:endParaRPr>
          </a:p>
          <a:p>
            <a:pPr lvl="0"/>
            <a:r>
              <a:rPr lang="en-IN" sz="2600" dirty="0">
                <a:latin typeface="Times"/>
                <a:cs typeface="Times"/>
              </a:rPr>
              <a:t>In an iterative process, repeat this splitting procedure at each child node </a:t>
            </a:r>
            <a:r>
              <a:rPr lang="en-IN" sz="2600" b="1" dirty="0">
                <a:latin typeface="Times"/>
                <a:cs typeface="Times"/>
              </a:rPr>
              <a:t>until the leaves are pure</a:t>
            </a:r>
            <a:r>
              <a:rPr lang="en-IN" sz="2600" dirty="0">
                <a:latin typeface="Times"/>
                <a:cs typeface="Times"/>
              </a:rPr>
              <a:t>, means that the samples at each leaf node all belong to the same class.</a:t>
            </a:r>
          </a:p>
          <a:p>
            <a:pPr lvl="0"/>
            <a:endParaRPr lang="en-IN" sz="1200" dirty="0">
              <a:latin typeface="Times"/>
              <a:cs typeface="Times"/>
            </a:endParaRPr>
          </a:p>
          <a:p>
            <a:pPr lvl="0"/>
            <a:r>
              <a:rPr lang="en-IN" sz="2600" dirty="0">
                <a:latin typeface="Times"/>
                <a:cs typeface="Times"/>
              </a:rPr>
              <a:t>In practice, we may set a </a:t>
            </a:r>
            <a:r>
              <a:rPr lang="en-IN" sz="2600" b="1" dirty="0">
                <a:latin typeface="Times"/>
                <a:cs typeface="Times"/>
              </a:rPr>
              <a:t>limit on the depth of the tree to prevent overfitting</a:t>
            </a:r>
            <a:r>
              <a:rPr lang="en-IN" sz="2600" dirty="0">
                <a:latin typeface="Times"/>
                <a:cs typeface="Times"/>
              </a:rPr>
              <a:t>. </a:t>
            </a:r>
          </a:p>
          <a:p>
            <a:pPr lvl="0"/>
            <a:endParaRPr lang="en-IN" sz="1300" dirty="0">
              <a:latin typeface="Times"/>
              <a:cs typeface="Times"/>
            </a:endParaRPr>
          </a:p>
          <a:p>
            <a:pPr lvl="0"/>
            <a:r>
              <a:rPr lang="en-IN" sz="2600" dirty="0">
                <a:latin typeface="Times"/>
                <a:cs typeface="Times"/>
              </a:rPr>
              <a:t>We compromise on purity here somewhat as the final leaves may still have some impurity.</a:t>
            </a:r>
          </a:p>
          <a:p>
            <a:endParaRPr lang="en-US" dirty="0"/>
          </a:p>
        </p:txBody>
      </p:sp>
    </p:spTree>
    <p:extLst>
      <p:ext uri="{BB962C8B-B14F-4D97-AF65-F5344CB8AC3E}">
        <p14:creationId xmlns:p14="http://schemas.microsoft.com/office/powerpoint/2010/main" val="1129195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0" y="1752600"/>
            <a:ext cx="6146800" cy="4889500"/>
          </a:xfrm>
          <a:prstGeom prst="rect">
            <a:avLst/>
          </a:prstGeom>
        </p:spPr>
      </p:pic>
      <p:sp>
        <p:nvSpPr>
          <p:cNvPr id="7" name="Rectangle 6"/>
          <p:cNvSpPr/>
          <p:nvPr/>
        </p:nvSpPr>
        <p:spPr>
          <a:xfrm>
            <a:off x="838200" y="304800"/>
            <a:ext cx="7848600" cy="1200328"/>
          </a:xfrm>
          <a:prstGeom prst="rect">
            <a:avLst/>
          </a:prstGeom>
        </p:spPr>
        <p:txBody>
          <a:bodyPr wrap="square">
            <a:spAutoFit/>
          </a:bodyPr>
          <a:lstStyle/>
          <a:p>
            <a:r>
              <a:rPr lang="en-IN" sz="2400" dirty="0">
                <a:latin typeface="Times"/>
                <a:cs typeface="Times"/>
              </a:rPr>
              <a:t>The decision tree classifies a particular morning according to whether it is suitable for playing tennis and returning the classification associated with the particular leaf (Yes or No).</a:t>
            </a:r>
          </a:p>
        </p:txBody>
      </p:sp>
      <p:sp>
        <p:nvSpPr>
          <p:cNvPr id="8" name="Rectangle 7"/>
          <p:cNvSpPr/>
          <p:nvPr/>
        </p:nvSpPr>
        <p:spPr>
          <a:xfrm>
            <a:off x="6248400" y="1752600"/>
            <a:ext cx="2895600" cy="1631216"/>
          </a:xfrm>
          <a:prstGeom prst="rect">
            <a:avLst/>
          </a:prstGeom>
        </p:spPr>
        <p:txBody>
          <a:bodyPr wrap="square">
            <a:spAutoFit/>
          </a:bodyPr>
          <a:lstStyle/>
          <a:p>
            <a:pPr fontAlgn="base"/>
            <a:r>
              <a:rPr lang="en-IN" sz="2000" dirty="0">
                <a:latin typeface="Times"/>
                <a:cs typeface="Times"/>
              </a:rPr>
              <a:t>For example, the instance</a:t>
            </a:r>
          </a:p>
          <a:p>
            <a:pPr fontAlgn="base"/>
            <a:r>
              <a:rPr lang="en-IN" sz="2000" i="1" dirty="0">
                <a:latin typeface="Times"/>
                <a:cs typeface="Times"/>
              </a:rPr>
              <a:t>(Outlook = Rain, </a:t>
            </a:r>
          </a:p>
          <a:p>
            <a:pPr fontAlgn="base"/>
            <a:r>
              <a:rPr lang="en-IN" sz="2000" i="1" dirty="0">
                <a:latin typeface="Times"/>
                <a:cs typeface="Times"/>
              </a:rPr>
              <a:t>Temperature = Hot,</a:t>
            </a:r>
          </a:p>
          <a:p>
            <a:pPr fontAlgn="base"/>
            <a:r>
              <a:rPr lang="en-IN" sz="2000" i="1" dirty="0">
                <a:latin typeface="Times"/>
                <a:cs typeface="Times"/>
              </a:rPr>
              <a:t> Humidity = High, </a:t>
            </a:r>
          </a:p>
          <a:p>
            <a:pPr fontAlgn="base"/>
            <a:r>
              <a:rPr lang="en-IN" sz="2000" i="1" dirty="0">
                <a:latin typeface="Times"/>
                <a:cs typeface="Times"/>
              </a:rPr>
              <a:t>Wind = Strong )</a:t>
            </a:r>
            <a:endParaRPr lang="en-IN" sz="2000" dirty="0">
              <a:latin typeface="Times"/>
              <a:cs typeface="Times"/>
            </a:endParaRPr>
          </a:p>
        </p:txBody>
      </p:sp>
    </p:spTree>
    <p:extLst>
      <p:ext uri="{BB962C8B-B14F-4D97-AF65-F5344CB8AC3E}">
        <p14:creationId xmlns:p14="http://schemas.microsoft.com/office/powerpoint/2010/main" val="1116694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Representation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Decision trees classify instances by sorting them down the tree from the root to some leaf node, which provides the classification of the instance. </a:t>
            </a:r>
          </a:p>
          <a:p>
            <a:endParaRPr lang="en-IN" sz="1200" dirty="0">
              <a:latin typeface="Times"/>
              <a:cs typeface="Times"/>
            </a:endParaRPr>
          </a:p>
          <a:p>
            <a:r>
              <a:rPr lang="en-IN" sz="2400" dirty="0">
                <a:latin typeface="Times"/>
                <a:cs typeface="Times"/>
              </a:rPr>
              <a:t>An instance is classified by starting at the root node of the tree, testing the attribute specified by this node,then moving down the tree branch corresponding to the value of the attribute as shown in the above figure.</a:t>
            </a:r>
          </a:p>
          <a:p>
            <a:endParaRPr lang="en-IN" sz="1200" dirty="0">
              <a:latin typeface="Times"/>
              <a:cs typeface="Times"/>
            </a:endParaRPr>
          </a:p>
          <a:p>
            <a:r>
              <a:rPr lang="en-IN" sz="2400" dirty="0">
                <a:latin typeface="Times"/>
                <a:cs typeface="Times"/>
              </a:rPr>
              <a:t>This process is then repeated for the subtree rooted at the new node.</a:t>
            </a:r>
          </a:p>
          <a:p>
            <a:endParaRPr lang="en-US" dirty="0"/>
          </a:p>
        </p:txBody>
      </p:sp>
    </p:spTree>
    <p:extLst>
      <p:ext uri="{BB962C8B-B14F-4D97-AF65-F5344CB8AC3E}">
        <p14:creationId xmlns:p14="http://schemas.microsoft.com/office/powerpoint/2010/main" val="3754660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IN" dirty="0"/>
              <a:t>Algorithm be represented as a tree</a:t>
            </a:r>
            <a:endParaRPr lang="en-US" dirty="0"/>
          </a:p>
        </p:txBody>
      </p:sp>
      <p:sp>
        <p:nvSpPr>
          <p:cNvPr id="3" name="Content Placeholder 2"/>
          <p:cNvSpPr>
            <a:spLocks noGrp="1"/>
          </p:cNvSpPr>
          <p:nvPr>
            <p:ph idx="1"/>
          </p:nvPr>
        </p:nvSpPr>
        <p:spPr/>
        <p:txBody>
          <a:bodyPr>
            <a:normAutofit fontScale="92500"/>
          </a:bodyPr>
          <a:lstStyle/>
          <a:p>
            <a:r>
              <a:rPr lang="en-IN" dirty="0"/>
              <a:t> </a:t>
            </a:r>
            <a:r>
              <a:rPr lang="en-IN" sz="2600" i="1" dirty="0">
                <a:latin typeface="Times"/>
                <a:cs typeface="Times"/>
              </a:rPr>
              <a:t>A decision tree is drawn upside down with its root at the top.</a:t>
            </a:r>
          </a:p>
          <a:p>
            <a:endParaRPr lang="en-IN" sz="1300" i="1" dirty="0">
              <a:latin typeface="Times"/>
              <a:cs typeface="Times"/>
            </a:endParaRPr>
          </a:p>
          <a:p>
            <a:r>
              <a:rPr lang="en-IN" sz="2600" dirty="0">
                <a:latin typeface="Times"/>
                <a:cs typeface="Times"/>
              </a:rPr>
              <a:t> In the image on the left, the bold text in black represents a condition/</a:t>
            </a:r>
            <a:r>
              <a:rPr lang="en-IN" sz="2600" b="1" dirty="0">
                <a:latin typeface="Times"/>
                <a:cs typeface="Times"/>
              </a:rPr>
              <a:t>internal node</a:t>
            </a:r>
            <a:r>
              <a:rPr lang="en-IN" sz="2600" dirty="0">
                <a:latin typeface="Times"/>
                <a:cs typeface="Times"/>
              </a:rPr>
              <a:t>, based on which the tree splits into branches/ </a:t>
            </a:r>
            <a:r>
              <a:rPr lang="en-IN" sz="2600" b="1" dirty="0">
                <a:latin typeface="Times"/>
                <a:cs typeface="Times"/>
              </a:rPr>
              <a:t>edges</a:t>
            </a:r>
            <a:r>
              <a:rPr lang="en-IN" sz="2600" dirty="0">
                <a:latin typeface="Times"/>
                <a:cs typeface="Times"/>
              </a:rPr>
              <a:t>. </a:t>
            </a:r>
          </a:p>
          <a:p>
            <a:endParaRPr lang="en-IN" sz="1300" dirty="0">
              <a:latin typeface="Times"/>
              <a:cs typeface="Times"/>
            </a:endParaRPr>
          </a:p>
          <a:p>
            <a:r>
              <a:rPr lang="en-IN" sz="2600" dirty="0">
                <a:latin typeface="Times"/>
                <a:cs typeface="Times"/>
              </a:rPr>
              <a:t>The end of the branch that doesn’t split anymore is the decision/</a:t>
            </a:r>
            <a:r>
              <a:rPr lang="en-IN" sz="2600" b="1" dirty="0">
                <a:latin typeface="Times"/>
                <a:cs typeface="Times"/>
              </a:rPr>
              <a:t>leaf</a:t>
            </a:r>
            <a:r>
              <a:rPr lang="en-IN" sz="2600" dirty="0">
                <a:latin typeface="Times"/>
                <a:cs typeface="Times"/>
              </a:rPr>
              <a:t>.</a:t>
            </a:r>
          </a:p>
          <a:p>
            <a:endParaRPr lang="en-IN" sz="1300" dirty="0">
              <a:latin typeface="Times"/>
              <a:cs typeface="Times"/>
            </a:endParaRPr>
          </a:p>
          <a:p>
            <a:r>
              <a:rPr lang="en-IN" sz="2600" dirty="0">
                <a:latin typeface="Times"/>
                <a:cs typeface="Times"/>
              </a:rPr>
              <a:t>Growing a tree involves deciding on </a:t>
            </a:r>
            <a:r>
              <a:rPr lang="en-IN" sz="2600" b="1" dirty="0">
                <a:latin typeface="Times"/>
                <a:cs typeface="Times"/>
              </a:rPr>
              <a:t>which features to choose</a:t>
            </a:r>
            <a:r>
              <a:rPr lang="en-IN" sz="2600" dirty="0">
                <a:latin typeface="Times"/>
                <a:cs typeface="Times"/>
              </a:rPr>
              <a:t> and </a:t>
            </a:r>
            <a:r>
              <a:rPr lang="en-IN" sz="2600" b="1" dirty="0">
                <a:latin typeface="Times"/>
                <a:cs typeface="Times"/>
              </a:rPr>
              <a:t>what conditions to use</a:t>
            </a:r>
            <a:r>
              <a:rPr lang="en-IN" sz="2600" dirty="0">
                <a:latin typeface="Times"/>
                <a:cs typeface="Times"/>
              </a:rPr>
              <a:t> for splitting, along with knowing when to stop. </a:t>
            </a:r>
            <a:endParaRPr lang="en-IN" dirty="0"/>
          </a:p>
          <a:p>
            <a:endParaRPr lang="en-US" dirty="0"/>
          </a:p>
        </p:txBody>
      </p:sp>
    </p:spTree>
    <p:extLst>
      <p:ext uri="{BB962C8B-B14F-4D97-AF65-F5344CB8AC3E}">
        <p14:creationId xmlns:p14="http://schemas.microsoft.com/office/powerpoint/2010/main" val="3491120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IN" sz="2400" dirty="0">
                <a:latin typeface="Times"/>
                <a:cs typeface="Times"/>
              </a:rPr>
              <a:t>Consider the titanic data set for predicting whether a passenger will survive or not. </a:t>
            </a:r>
          </a:p>
          <a:p>
            <a:endParaRPr lang="en-IN" sz="1200" dirty="0">
              <a:latin typeface="Times"/>
              <a:cs typeface="Times"/>
            </a:endParaRPr>
          </a:p>
          <a:p>
            <a:r>
              <a:rPr lang="en-IN" sz="2400" dirty="0">
                <a:latin typeface="Times"/>
                <a:cs typeface="Times"/>
              </a:rPr>
              <a:t>features/attributes/columns from the data set, namely sex, age and sibsp (number of spouses or children along).</a:t>
            </a:r>
          </a:p>
          <a:p>
            <a:endParaRPr lang="en-US" dirty="0"/>
          </a:p>
        </p:txBody>
      </p:sp>
      <p:pic>
        <p:nvPicPr>
          <p:cNvPr id="4" name="Picture 3"/>
          <p:cNvPicPr>
            <a:picLocks noChangeAspect="1"/>
          </p:cNvPicPr>
          <p:nvPr/>
        </p:nvPicPr>
        <p:blipFill>
          <a:blip r:embed="rId2"/>
          <a:stretch>
            <a:fillRect/>
          </a:stretch>
        </p:blipFill>
        <p:spPr>
          <a:xfrm>
            <a:off x="1905000" y="2540491"/>
            <a:ext cx="4572000" cy="4305300"/>
          </a:xfrm>
          <a:prstGeom prst="rect">
            <a:avLst/>
          </a:prstGeom>
        </p:spPr>
      </p:pic>
    </p:spTree>
    <p:extLst>
      <p:ext uri="{BB962C8B-B14F-4D97-AF65-F5344CB8AC3E}">
        <p14:creationId xmlns:p14="http://schemas.microsoft.com/office/powerpoint/2010/main" val="1217218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68963"/>
          </a:xfrm>
        </p:spPr>
        <p:txBody>
          <a:bodyPr>
            <a:normAutofit fontScale="77500" lnSpcReduction="20000"/>
          </a:bodyPr>
          <a:lstStyle/>
          <a:p>
            <a:r>
              <a:rPr lang="en-IN" sz="2800" dirty="0">
                <a:latin typeface="Times"/>
                <a:cs typeface="Times"/>
              </a:rPr>
              <a:t>In the first split or the root, all attributes/features are considered and the training data is divided into groups based on this split. </a:t>
            </a:r>
          </a:p>
          <a:p>
            <a:endParaRPr lang="en-IN" sz="1400" dirty="0">
              <a:latin typeface="Times"/>
              <a:cs typeface="Times"/>
            </a:endParaRPr>
          </a:p>
          <a:p>
            <a:r>
              <a:rPr lang="en-IN" sz="2800" dirty="0">
                <a:latin typeface="Times"/>
                <a:cs typeface="Times"/>
              </a:rPr>
              <a:t>We have 3 features, so will have 3 candidate splits. </a:t>
            </a:r>
          </a:p>
          <a:p>
            <a:endParaRPr lang="en-IN" sz="1400" dirty="0">
              <a:latin typeface="Times"/>
              <a:cs typeface="Times"/>
            </a:endParaRPr>
          </a:p>
          <a:p>
            <a:r>
              <a:rPr lang="en-IN" sz="2800" dirty="0">
                <a:latin typeface="Times"/>
                <a:cs typeface="Times"/>
              </a:rPr>
              <a:t>Now we will </a:t>
            </a:r>
            <a:r>
              <a:rPr lang="en-IN" sz="2800" b="1" i="1" dirty="0">
                <a:latin typeface="Times"/>
                <a:cs typeface="Times"/>
              </a:rPr>
              <a:t>calculate how much </a:t>
            </a:r>
            <a:r>
              <a:rPr lang="en-IN" sz="2800" b="1" i="1" dirty="0">
                <a:latin typeface="Times"/>
                <a:cs typeface="Times"/>
                <a:hlinkClick r:id="rId2"/>
              </a:rPr>
              <a:t>accuracy </a:t>
            </a:r>
            <a:r>
              <a:rPr lang="en-IN" sz="2800" b="1" i="1" dirty="0">
                <a:latin typeface="Times"/>
                <a:cs typeface="Times"/>
              </a:rPr>
              <a:t>each split will cost us, using a function</a:t>
            </a:r>
            <a:r>
              <a:rPr lang="en-IN" sz="2800" dirty="0">
                <a:latin typeface="Times"/>
                <a:cs typeface="Times"/>
              </a:rPr>
              <a:t>. </a:t>
            </a:r>
          </a:p>
          <a:p>
            <a:endParaRPr lang="en-IN" sz="1500" b="1" i="1" dirty="0">
              <a:latin typeface="Times"/>
              <a:cs typeface="Times"/>
            </a:endParaRPr>
          </a:p>
          <a:p>
            <a:r>
              <a:rPr lang="en-IN" sz="2800" b="1" i="1" dirty="0">
                <a:latin typeface="Times"/>
                <a:cs typeface="Times"/>
              </a:rPr>
              <a:t>The split that costs least is chosen</a:t>
            </a:r>
            <a:r>
              <a:rPr lang="en-IN" sz="2800" dirty="0">
                <a:latin typeface="Times"/>
                <a:cs typeface="Times"/>
              </a:rPr>
              <a:t>, which in our example is sex of the passenger. </a:t>
            </a:r>
          </a:p>
          <a:p>
            <a:endParaRPr lang="en-IN" sz="1400" dirty="0">
              <a:latin typeface="Times"/>
              <a:cs typeface="Times"/>
            </a:endParaRPr>
          </a:p>
          <a:p>
            <a:r>
              <a:rPr lang="en-IN" sz="2800" dirty="0">
                <a:latin typeface="Times"/>
                <a:cs typeface="Times"/>
              </a:rPr>
              <a:t>This </a:t>
            </a:r>
            <a:r>
              <a:rPr lang="en-IN" sz="2800" b="1" i="1" dirty="0">
                <a:latin typeface="Times"/>
                <a:cs typeface="Times"/>
              </a:rPr>
              <a:t>algorithm is recursive in nature</a:t>
            </a:r>
            <a:r>
              <a:rPr lang="en-IN" sz="2800" dirty="0">
                <a:latin typeface="Times"/>
                <a:cs typeface="Times"/>
              </a:rPr>
              <a:t> as the groups formed can be sub-divided using same strategy. </a:t>
            </a:r>
          </a:p>
          <a:p>
            <a:endParaRPr lang="en-IN" sz="1400" dirty="0">
              <a:latin typeface="Times"/>
              <a:cs typeface="Times"/>
            </a:endParaRPr>
          </a:p>
          <a:p>
            <a:r>
              <a:rPr lang="en-IN" sz="2800" dirty="0">
                <a:latin typeface="Times"/>
                <a:cs typeface="Times"/>
              </a:rPr>
              <a:t>Due to this procedure, this algorithm is also known as the </a:t>
            </a:r>
            <a:r>
              <a:rPr lang="en-IN" sz="2800" b="1" dirty="0">
                <a:latin typeface="Times"/>
                <a:cs typeface="Times"/>
              </a:rPr>
              <a:t>greedy algorithm</a:t>
            </a:r>
            <a:r>
              <a:rPr lang="en-IN" sz="2800" dirty="0">
                <a:latin typeface="Times"/>
                <a:cs typeface="Times"/>
              </a:rPr>
              <a:t>, as we have an excessive desire of lowering the cost. </a:t>
            </a:r>
          </a:p>
          <a:p>
            <a:endParaRPr lang="en-IN" sz="2800" b="1" dirty="0">
              <a:latin typeface="Times"/>
              <a:cs typeface="Times"/>
            </a:endParaRPr>
          </a:p>
          <a:p>
            <a:r>
              <a:rPr lang="en-IN" sz="2800" b="1" dirty="0">
                <a:latin typeface="Times"/>
                <a:cs typeface="Times"/>
              </a:rPr>
              <a:t>This makes the root node as best predictor/classifier.</a:t>
            </a:r>
            <a:endParaRPr lang="en-IN" sz="2800" dirty="0">
              <a:latin typeface="Times"/>
              <a:cs typeface="Times"/>
            </a:endParaRPr>
          </a:p>
          <a:p>
            <a:endParaRPr lang="en-US" dirty="0"/>
          </a:p>
        </p:txBody>
      </p:sp>
    </p:spTree>
    <p:extLst>
      <p:ext uri="{BB962C8B-B14F-4D97-AF65-F5344CB8AC3E}">
        <p14:creationId xmlns:p14="http://schemas.microsoft.com/office/powerpoint/2010/main" val="1709249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Classification and Regression Trees</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This methodology is more commonly known as </a:t>
            </a:r>
            <a:r>
              <a:rPr lang="en-IN" sz="2400" b="1" dirty="0">
                <a:latin typeface="Times"/>
                <a:cs typeface="Times"/>
              </a:rPr>
              <a:t>learning decision tree from data</a:t>
            </a:r>
            <a:r>
              <a:rPr lang="en-IN" sz="2400" dirty="0">
                <a:latin typeface="Times"/>
                <a:cs typeface="Times"/>
              </a:rPr>
              <a:t> and above tree is called </a:t>
            </a:r>
            <a:r>
              <a:rPr lang="en-IN" sz="2400" b="1" dirty="0">
                <a:latin typeface="Times"/>
                <a:cs typeface="Times"/>
              </a:rPr>
              <a:t>Classification tree</a:t>
            </a:r>
            <a:r>
              <a:rPr lang="en-IN" sz="2400" dirty="0">
                <a:latin typeface="Times"/>
                <a:cs typeface="Times"/>
              </a:rPr>
              <a:t> as the target is to classify passenger as survived or died. </a:t>
            </a:r>
          </a:p>
          <a:p>
            <a:endParaRPr lang="en-IN" sz="1200" b="1" dirty="0">
              <a:latin typeface="Times"/>
              <a:cs typeface="Times"/>
            </a:endParaRPr>
          </a:p>
          <a:p>
            <a:r>
              <a:rPr lang="en-IN" sz="2400" b="1" dirty="0">
                <a:latin typeface="Times"/>
                <a:cs typeface="Times"/>
              </a:rPr>
              <a:t>Regression trees</a:t>
            </a:r>
            <a:r>
              <a:rPr lang="en-IN" sz="2400" dirty="0">
                <a:latin typeface="Times"/>
                <a:cs typeface="Times"/>
              </a:rPr>
              <a:t> are represented in the same manner, just they predict continuous values like price of a house. </a:t>
            </a:r>
          </a:p>
          <a:p>
            <a:endParaRPr lang="en-US" sz="1200" dirty="0"/>
          </a:p>
          <a:p>
            <a:r>
              <a:rPr lang="en-IN" sz="2400" dirty="0">
                <a:latin typeface="Times"/>
                <a:cs typeface="Times"/>
              </a:rPr>
              <a:t>In general, Decision Tree algorithms are referred to as CART or Classification and Regression Trees.</a:t>
            </a:r>
          </a:p>
          <a:p>
            <a:endParaRPr lang="en-US" dirty="0"/>
          </a:p>
        </p:txBody>
      </p:sp>
    </p:spTree>
    <p:extLst>
      <p:ext uri="{BB962C8B-B14F-4D97-AF65-F5344CB8AC3E}">
        <p14:creationId xmlns:p14="http://schemas.microsoft.com/office/powerpoint/2010/main" val="224801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Pruning</a:t>
            </a:r>
            <a:br>
              <a:rPr lang="en-IN" b="1" dirty="0"/>
            </a:br>
            <a:endParaRPr lang="en-US" dirty="0"/>
          </a:p>
        </p:txBody>
      </p:sp>
      <p:sp>
        <p:nvSpPr>
          <p:cNvPr id="3" name="Content Placeholder 2"/>
          <p:cNvSpPr>
            <a:spLocks noGrp="1"/>
          </p:cNvSpPr>
          <p:nvPr>
            <p:ph idx="1"/>
          </p:nvPr>
        </p:nvSpPr>
        <p:spPr/>
        <p:txBody>
          <a:bodyPr>
            <a:noAutofit/>
          </a:bodyPr>
          <a:lstStyle/>
          <a:p>
            <a:r>
              <a:rPr lang="en-IN" sz="2400" dirty="0">
                <a:latin typeface="Times"/>
                <a:cs typeface="Times"/>
              </a:rPr>
              <a:t> </a:t>
            </a:r>
            <a:r>
              <a:rPr lang="en-IN" sz="2400" b="1" i="1" dirty="0">
                <a:latin typeface="Times"/>
                <a:cs typeface="Times"/>
              </a:rPr>
              <a:t>pruning </a:t>
            </a:r>
            <a:r>
              <a:rPr lang="en-IN" sz="2400" i="1" dirty="0">
                <a:latin typeface="Times"/>
                <a:cs typeface="Times"/>
              </a:rPr>
              <a:t>involves </a:t>
            </a:r>
            <a:r>
              <a:rPr lang="en-IN" sz="2400" b="1" i="1" dirty="0">
                <a:latin typeface="Times"/>
                <a:cs typeface="Times"/>
              </a:rPr>
              <a:t>removing the branches that make use of features having low importance</a:t>
            </a:r>
            <a:r>
              <a:rPr lang="en-IN" sz="2400" dirty="0">
                <a:latin typeface="Times"/>
                <a:cs typeface="Times"/>
              </a:rPr>
              <a:t>. </a:t>
            </a:r>
          </a:p>
          <a:p>
            <a:endParaRPr lang="en-IN" sz="1200" dirty="0">
              <a:latin typeface="Times"/>
              <a:cs typeface="Times"/>
            </a:endParaRPr>
          </a:p>
          <a:p>
            <a:r>
              <a:rPr lang="en-IN" sz="2400" dirty="0">
                <a:latin typeface="Times"/>
                <a:cs typeface="Times"/>
              </a:rPr>
              <a:t>We reduce the complexity of tree, and thus increasing its predictive power by reducing overfitting.</a:t>
            </a:r>
          </a:p>
          <a:p>
            <a:endParaRPr lang="en-IN" sz="1200" dirty="0">
              <a:latin typeface="Times"/>
              <a:cs typeface="Times"/>
            </a:endParaRPr>
          </a:p>
          <a:p>
            <a:r>
              <a:rPr lang="en-IN" sz="2400" dirty="0">
                <a:latin typeface="Times"/>
                <a:cs typeface="Times"/>
              </a:rPr>
              <a:t>Pruning can start at either root or the leaves. </a:t>
            </a:r>
          </a:p>
          <a:p>
            <a:endParaRPr lang="en-IN" sz="1200" dirty="0">
              <a:latin typeface="Times"/>
              <a:cs typeface="Times"/>
            </a:endParaRPr>
          </a:p>
          <a:p>
            <a:r>
              <a:rPr lang="en-IN" sz="2400" dirty="0">
                <a:latin typeface="Times"/>
                <a:cs typeface="Times"/>
              </a:rPr>
              <a:t>The simplest method of pruning starts at leaves and removes each node with most popular class in that leaf, this change is kept if it doesn't deteriorate </a:t>
            </a:r>
            <a:r>
              <a:rPr lang="en-IN" sz="2400" u="sng" dirty="0">
                <a:latin typeface="Times"/>
                <a:cs typeface="Times"/>
                <a:hlinkClick r:id="rId2"/>
              </a:rPr>
              <a:t>accuracy</a:t>
            </a:r>
            <a:r>
              <a:rPr lang="en-IN" sz="2400" dirty="0">
                <a:latin typeface="Times"/>
                <a:cs typeface="Times"/>
              </a:rPr>
              <a:t>. </a:t>
            </a:r>
          </a:p>
        </p:txBody>
      </p:sp>
    </p:spTree>
    <p:extLst>
      <p:ext uri="{BB962C8B-B14F-4D97-AF65-F5344CB8AC3E}">
        <p14:creationId xmlns:p14="http://schemas.microsoft.com/office/powerpoint/2010/main" val="3471946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Its also called </a:t>
            </a:r>
            <a:r>
              <a:rPr lang="en-IN" sz="2400" b="1" dirty="0">
                <a:latin typeface="Times"/>
                <a:cs typeface="Times"/>
              </a:rPr>
              <a:t>reduced error pruning</a:t>
            </a:r>
            <a:r>
              <a:rPr lang="en-IN" sz="2400" dirty="0">
                <a:latin typeface="Times"/>
                <a:cs typeface="Times"/>
              </a:rPr>
              <a:t>. </a:t>
            </a:r>
          </a:p>
          <a:p>
            <a:endParaRPr lang="en-IN" sz="1100" dirty="0">
              <a:latin typeface="Times"/>
              <a:cs typeface="Times"/>
            </a:endParaRPr>
          </a:p>
          <a:p>
            <a:r>
              <a:rPr lang="en-IN" sz="2400" dirty="0">
                <a:latin typeface="Times"/>
                <a:cs typeface="Times"/>
              </a:rPr>
              <a:t>More sophisticated pruning methods can be used such as </a:t>
            </a:r>
            <a:r>
              <a:rPr lang="en-IN" sz="2400" b="1" dirty="0">
                <a:latin typeface="Times"/>
                <a:cs typeface="Times"/>
              </a:rPr>
              <a:t>cost complexity pruning</a:t>
            </a:r>
            <a:r>
              <a:rPr lang="en-IN" sz="2400" dirty="0">
                <a:latin typeface="Times"/>
                <a:cs typeface="Times"/>
              </a:rPr>
              <a:t> where a learning parameter (alpha) is used to weigh whether nodes can be removed based on the size of the sub-tree. </a:t>
            </a:r>
          </a:p>
          <a:p>
            <a:endParaRPr lang="en-IN" sz="1200" dirty="0">
              <a:latin typeface="Times"/>
              <a:cs typeface="Times"/>
            </a:endParaRPr>
          </a:p>
          <a:p>
            <a:r>
              <a:rPr lang="en-IN" sz="2400" dirty="0">
                <a:latin typeface="Times"/>
                <a:cs typeface="Times"/>
              </a:rPr>
              <a:t>This is also known as </a:t>
            </a:r>
            <a:r>
              <a:rPr lang="en-IN" sz="2400" b="1" dirty="0">
                <a:latin typeface="Times"/>
                <a:cs typeface="Times"/>
              </a:rPr>
              <a:t>weakest link pruning.</a:t>
            </a:r>
            <a:endParaRPr lang="en-IN" sz="2400" dirty="0">
              <a:latin typeface="Times"/>
              <a:cs typeface="Times"/>
            </a:endParaRPr>
          </a:p>
        </p:txBody>
      </p:sp>
    </p:spTree>
    <p:extLst>
      <p:ext uri="{BB962C8B-B14F-4D97-AF65-F5344CB8AC3E}">
        <p14:creationId xmlns:p14="http://schemas.microsoft.com/office/powerpoint/2010/main" val="215181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Filter based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133600" y="1295400"/>
            <a:ext cx="3580953" cy="1247619"/>
          </a:xfrm>
          <a:prstGeom prst="rect">
            <a:avLst/>
          </a:prstGeom>
          <a:noFill/>
          <a:ln w="9525">
            <a:noFill/>
            <a:miter lim="800000"/>
            <a:headEnd/>
            <a:tailEnd/>
          </a:ln>
          <a:effectLst/>
        </p:spPr>
      </p:pic>
      <p:sp>
        <p:nvSpPr>
          <p:cNvPr id="5" name="Rectangle 4"/>
          <p:cNvSpPr/>
          <p:nvPr/>
        </p:nvSpPr>
        <p:spPr>
          <a:xfrm>
            <a:off x="609600" y="2590800"/>
            <a:ext cx="8382000" cy="1384995"/>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We check the </a:t>
            </a:r>
            <a:r>
              <a:rPr lang="en-US" sz="2400" b="1" i="1" dirty="0">
                <a:latin typeface="Times New Roman" pitchFamily="18" charset="0"/>
                <a:cs typeface="Times New Roman" pitchFamily="18" charset="0"/>
              </a:rPr>
              <a:t>absolute value of the Pearson’s correlation</a:t>
            </a:r>
            <a:r>
              <a:rPr lang="en-US" sz="2400" dirty="0">
                <a:latin typeface="Times New Roman" pitchFamily="18" charset="0"/>
                <a:cs typeface="Times New Roman" pitchFamily="18" charset="0"/>
              </a:rPr>
              <a:t> between the target and numerical features in the</a:t>
            </a:r>
          </a:p>
          <a:p>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We keep the top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features based on this criterion.</a:t>
            </a:r>
          </a:p>
        </p:txBody>
      </p:sp>
      <p:sp>
        <p:nvSpPr>
          <p:cNvPr id="6" name="Rectangle 5"/>
          <p:cNvSpPr/>
          <p:nvPr/>
        </p:nvSpPr>
        <p:spPr>
          <a:xfrm>
            <a:off x="729487" y="4191000"/>
            <a:ext cx="8382000" cy="2123658"/>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Chi-Squared is another filter-based method, </a:t>
            </a:r>
            <a:r>
              <a:rPr lang="en-US" sz="2400" dirty="0">
                <a:latin typeface="Times"/>
                <a:cs typeface="Times"/>
              </a:rPr>
              <a:t>for categorical features in a dataset. </a:t>
            </a:r>
          </a:p>
          <a:p>
            <a:pPr>
              <a:buFont typeface="Arial" pitchFamily="34" charset="0"/>
              <a:buChar char="•"/>
            </a:pPr>
            <a:endParaRPr lang="en-US" sz="1200" dirty="0"/>
          </a:p>
          <a:p>
            <a:pPr>
              <a:buFont typeface="Arial" pitchFamily="34" charset="0"/>
              <a:buChar char="•"/>
            </a:pPr>
            <a:r>
              <a:rPr lang="en-US" sz="2400" dirty="0">
                <a:latin typeface="Times New Roman" pitchFamily="18" charset="0"/>
                <a:cs typeface="Times New Roman" pitchFamily="18" charset="0"/>
              </a:rPr>
              <a:t> We calculate the chi-square metric between the target and the input variable and only select the variable with the maximum chi-squared values.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The weaknesses of decision tree methods</a:t>
            </a:r>
            <a:endParaRPr lang="en-US" dirty="0"/>
          </a:p>
        </p:txBody>
      </p:sp>
      <p:sp>
        <p:nvSpPr>
          <p:cNvPr id="3" name="Content Placeholder 2"/>
          <p:cNvSpPr>
            <a:spLocks noGrp="1"/>
          </p:cNvSpPr>
          <p:nvPr>
            <p:ph idx="1"/>
          </p:nvPr>
        </p:nvSpPr>
        <p:spPr/>
        <p:txBody>
          <a:bodyPr>
            <a:normAutofit fontScale="62500" lnSpcReduction="20000"/>
          </a:bodyPr>
          <a:lstStyle/>
          <a:p>
            <a:pPr lvl="0" fontAlgn="base"/>
            <a:r>
              <a:rPr lang="en-IN" sz="3400" dirty="0">
                <a:latin typeface="Times"/>
                <a:cs typeface="Times"/>
              </a:rPr>
              <a:t>Decision trees are less appropriate for estimation tasks where the goal is to predict the value of a continuous attribute.</a:t>
            </a:r>
          </a:p>
          <a:p>
            <a:pPr lvl="0" fontAlgn="base"/>
            <a:endParaRPr lang="en-IN" sz="1700" dirty="0">
              <a:latin typeface="Times"/>
              <a:cs typeface="Times"/>
            </a:endParaRPr>
          </a:p>
          <a:p>
            <a:pPr lvl="0" fontAlgn="base"/>
            <a:r>
              <a:rPr lang="en-IN" sz="3400" dirty="0">
                <a:latin typeface="Times"/>
                <a:cs typeface="Times"/>
              </a:rPr>
              <a:t>Decision trees are prone to errors in classification problems with many class and relatively small number of training examples.</a:t>
            </a:r>
          </a:p>
          <a:p>
            <a:pPr lvl="0" fontAlgn="base"/>
            <a:endParaRPr lang="en-IN" sz="1900" dirty="0">
              <a:latin typeface="Times"/>
              <a:cs typeface="Times"/>
            </a:endParaRPr>
          </a:p>
          <a:p>
            <a:pPr lvl="0" fontAlgn="base"/>
            <a:r>
              <a:rPr lang="en-IN" sz="3400" dirty="0">
                <a:latin typeface="Times"/>
                <a:cs typeface="Times"/>
              </a:rPr>
              <a:t>Decision tree can be computationally expensive to train. </a:t>
            </a:r>
          </a:p>
          <a:p>
            <a:pPr lvl="0" fontAlgn="base"/>
            <a:endParaRPr lang="en-IN" sz="1900" dirty="0">
              <a:latin typeface="Times"/>
              <a:cs typeface="Times"/>
            </a:endParaRPr>
          </a:p>
          <a:p>
            <a:pPr lvl="0" fontAlgn="base"/>
            <a:r>
              <a:rPr lang="en-IN" sz="3400" dirty="0">
                <a:latin typeface="Times"/>
                <a:cs typeface="Times"/>
              </a:rPr>
              <a:t>At each node, each candidate splitting field must be sorted before its best split can be found. </a:t>
            </a:r>
          </a:p>
          <a:p>
            <a:pPr lvl="0" fontAlgn="base"/>
            <a:endParaRPr lang="en-IN" sz="1900" dirty="0">
              <a:latin typeface="Times"/>
              <a:cs typeface="Times"/>
            </a:endParaRPr>
          </a:p>
          <a:p>
            <a:pPr lvl="0" fontAlgn="base"/>
            <a:r>
              <a:rPr lang="en-IN" sz="3400" dirty="0">
                <a:latin typeface="Times"/>
                <a:cs typeface="Times"/>
              </a:rPr>
              <a:t>In some algorithms, combinations of fields are used and a search must be made for optimal combining weights. </a:t>
            </a:r>
          </a:p>
          <a:p>
            <a:pPr lvl="0" fontAlgn="base"/>
            <a:endParaRPr lang="en-IN" sz="1900" dirty="0">
              <a:latin typeface="Times"/>
              <a:cs typeface="Times"/>
            </a:endParaRPr>
          </a:p>
          <a:p>
            <a:pPr lvl="0" fontAlgn="base"/>
            <a:r>
              <a:rPr lang="en-IN" sz="3400" dirty="0">
                <a:latin typeface="Times"/>
                <a:cs typeface="Times"/>
              </a:rPr>
              <a:t>Pruning algorithms can also be expensive since many candidate sub-trees must be formed and compared.</a:t>
            </a:r>
          </a:p>
          <a:p>
            <a:endParaRPr lang="en-US" dirty="0"/>
          </a:p>
        </p:txBody>
      </p:sp>
    </p:spTree>
    <p:extLst>
      <p:ext uri="{BB962C8B-B14F-4D97-AF65-F5344CB8AC3E}">
        <p14:creationId xmlns:p14="http://schemas.microsoft.com/office/powerpoint/2010/main" val="3632156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 </a:t>
            </a:r>
            <a:endParaRPr lang="en-US" dirty="0"/>
          </a:p>
        </p:txBody>
      </p:sp>
      <p:sp>
        <p:nvSpPr>
          <p:cNvPr id="3" name="Content Placeholder 2"/>
          <p:cNvSpPr>
            <a:spLocks noGrp="1"/>
          </p:cNvSpPr>
          <p:nvPr>
            <p:ph idx="1"/>
          </p:nvPr>
        </p:nvSpPr>
        <p:spPr/>
        <p:txBody>
          <a:bodyPr/>
          <a:lstStyle/>
          <a:p>
            <a:r>
              <a:rPr lang="en-IN" sz="2400" dirty="0">
                <a:latin typeface="Times"/>
                <a:cs typeface="Times"/>
              </a:rPr>
              <a:t>Random forest is a supervised learning algorithm. The "forest" it builds, is an ensemble of decision trees.</a:t>
            </a:r>
          </a:p>
          <a:p>
            <a:endParaRPr lang="en-IN" sz="1200" dirty="0">
              <a:latin typeface="Times"/>
              <a:cs typeface="Times"/>
            </a:endParaRPr>
          </a:p>
          <a:p>
            <a:r>
              <a:rPr lang="en-IN" sz="2400" dirty="0">
                <a:latin typeface="Times"/>
                <a:cs typeface="Times"/>
              </a:rPr>
              <a:t>Random forest builds multiple decision trees and merges them together to get a more accurate and stable prediction.</a:t>
            </a:r>
          </a:p>
          <a:p>
            <a:endParaRPr lang="en-IN" sz="1200" dirty="0">
              <a:latin typeface="Times"/>
              <a:cs typeface="Times"/>
            </a:endParaRPr>
          </a:p>
          <a:p>
            <a:r>
              <a:rPr lang="en-IN" sz="2400" dirty="0">
                <a:latin typeface="Times"/>
                <a:cs typeface="Times"/>
              </a:rPr>
              <a:t>Random forest can be used for both classification and regression problems.</a:t>
            </a:r>
          </a:p>
          <a:p>
            <a:endParaRPr lang="en-IN" sz="1200" dirty="0">
              <a:latin typeface="Times"/>
              <a:cs typeface="Times"/>
            </a:endParaRPr>
          </a:p>
          <a:p>
            <a:r>
              <a:rPr lang="en-IN" sz="2400" dirty="0">
                <a:latin typeface="Times"/>
                <a:cs typeface="Times"/>
              </a:rPr>
              <a:t>Each individual tree in the random forest spits out a class prediction and the class with the most votes becomes our model’s prediction.</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297717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397000" y="241300"/>
            <a:ext cx="6337300" cy="6362700"/>
          </a:xfrm>
          <a:prstGeom prst="rect">
            <a:avLst/>
          </a:prstGeom>
        </p:spPr>
      </p:pic>
    </p:spTree>
    <p:extLst>
      <p:ext uri="{BB962C8B-B14F-4D97-AF65-F5344CB8AC3E}">
        <p14:creationId xmlns:p14="http://schemas.microsoft.com/office/powerpoint/2010/main" val="86097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Random forest - bagging</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Decisions trees are very sensitive to the training data</a:t>
            </a:r>
          </a:p>
          <a:p>
            <a:pPr marL="0" indent="0">
              <a:buNone/>
            </a:pPr>
            <a:endParaRPr lang="en-IN" sz="1200" dirty="0">
              <a:latin typeface="Times"/>
              <a:cs typeface="Times"/>
            </a:endParaRPr>
          </a:p>
          <a:p>
            <a:r>
              <a:rPr lang="en-IN" sz="2400" dirty="0">
                <a:latin typeface="Times"/>
                <a:cs typeface="Times"/>
              </a:rPr>
              <a:t>Random forest takes advantage of this by allowing each individual tree to randomly sample from the dataset with replacement, resulting in different trees. </a:t>
            </a:r>
          </a:p>
          <a:p>
            <a:endParaRPr lang="en-IN" sz="1200" dirty="0">
              <a:latin typeface="Times"/>
              <a:cs typeface="Times"/>
            </a:endParaRPr>
          </a:p>
          <a:p>
            <a:r>
              <a:rPr lang="en-IN" sz="2400" dirty="0">
                <a:latin typeface="Times"/>
                <a:cs typeface="Times"/>
              </a:rPr>
              <a:t>This process is known as bagging.</a:t>
            </a:r>
          </a:p>
          <a:p>
            <a:endParaRPr lang="en-IN" sz="1300" dirty="0">
              <a:latin typeface="Times"/>
              <a:cs typeface="Times"/>
            </a:endParaRPr>
          </a:p>
          <a:p>
            <a:r>
              <a:rPr lang="en-IN" sz="2400" dirty="0">
                <a:latin typeface="Times"/>
                <a:cs typeface="Times"/>
              </a:rPr>
              <a:t>It uses bagging and feature randomness when building each individual tree to try to create an uncorrelated forest of trees whose prediction by committee is more accurate than that of any individual tree.</a:t>
            </a:r>
          </a:p>
          <a:p>
            <a:endParaRPr lang="en-IN" sz="12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505916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841500" y="0"/>
            <a:ext cx="5452032" cy="6858000"/>
          </a:xfrm>
          <a:prstGeom prst="rect">
            <a:avLst/>
          </a:prstGeom>
        </p:spPr>
      </p:pic>
      <p:sp>
        <p:nvSpPr>
          <p:cNvPr id="5" name="Rectangle 4"/>
          <p:cNvSpPr/>
          <p:nvPr/>
        </p:nvSpPr>
        <p:spPr>
          <a:xfrm>
            <a:off x="37367" y="228600"/>
            <a:ext cx="2934433" cy="1323439"/>
          </a:xfrm>
          <a:prstGeom prst="rect">
            <a:avLst/>
          </a:prstGeom>
        </p:spPr>
        <p:txBody>
          <a:bodyPr wrap="square">
            <a:spAutoFit/>
          </a:bodyPr>
          <a:lstStyle/>
          <a:p>
            <a:pPr lvl="0"/>
            <a:r>
              <a:rPr lang="en-IN" sz="2000" dirty="0">
                <a:latin typeface="Times"/>
                <a:cs typeface="Times"/>
              </a:rPr>
              <a:t>Randomly select “</a:t>
            </a:r>
            <a:r>
              <a:rPr lang="en-IN" sz="2000" b="1" dirty="0">
                <a:latin typeface="Times"/>
                <a:cs typeface="Times"/>
              </a:rPr>
              <a:t>K</a:t>
            </a:r>
            <a:r>
              <a:rPr lang="en-IN" sz="2000" dirty="0">
                <a:latin typeface="Times"/>
                <a:cs typeface="Times"/>
              </a:rPr>
              <a:t>” features</a:t>
            </a:r>
          </a:p>
          <a:p>
            <a:pPr lvl="0"/>
            <a:r>
              <a:rPr lang="en-IN" sz="2000" dirty="0">
                <a:latin typeface="Times"/>
                <a:cs typeface="Times"/>
              </a:rPr>
              <a:t>from total “</a:t>
            </a:r>
            <a:r>
              <a:rPr lang="en-IN" sz="2000" b="1" dirty="0">
                <a:latin typeface="Times"/>
                <a:cs typeface="Times"/>
              </a:rPr>
              <a:t>m</a:t>
            </a:r>
            <a:r>
              <a:rPr lang="en-IN" sz="2000" dirty="0">
                <a:latin typeface="Times"/>
                <a:cs typeface="Times"/>
              </a:rPr>
              <a:t>” features </a:t>
            </a:r>
          </a:p>
          <a:p>
            <a:pPr lvl="0"/>
            <a:r>
              <a:rPr lang="en-IN" sz="2000" dirty="0">
                <a:latin typeface="Times"/>
                <a:cs typeface="Times"/>
              </a:rPr>
              <a:t>where </a:t>
            </a:r>
            <a:r>
              <a:rPr lang="en-IN" sz="2000" b="1" dirty="0">
                <a:latin typeface="Times"/>
                <a:cs typeface="Times"/>
              </a:rPr>
              <a:t>K &lt;&lt; m</a:t>
            </a:r>
          </a:p>
        </p:txBody>
      </p:sp>
    </p:spTree>
    <p:extLst>
      <p:ext uri="{BB962C8B-B14F-4D97-AF65-F5344CB8AC3E}">
        <p14:creationId xmlns:p14="http://schemas.microsoft.com/office/powerpoint/2010/main" val="520890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The Random Forest </a:t>
            </a:r>
            <a:endParaRPr lang="en-US" dirty="0"/>
          </a:p>
        </p:txBody>
      </p:sp>
      <p:sp>
        <p:nvSpPr>
          <p:cNvPr id="3" name="Content Placeholder 2"/>
          <p:cNvSpPr>
            <a:spLocks noGrp="1"/>
          </p:cNvSpPr>
          <p:nvPr>
            <p:ph idx="1"/>
          </p:nvPr>
        </p:nvSpPr>
        <p:spPr/>
        <p:txBody>
          <a:bodyPr/>
          <a:lstStyle/>
          <a:p>
            <a:endParaRPr lang="en-IN" sz="1200" b="1"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0" y="635000"/>
            <a:ext cx="9144000" cy="5563744"/>
          </a:xfrm>
          <a:prstGeom prst="rect">
            <a:avLst/>
          </a:prstGeom>
        </p:spPr>
      </p:pic>
    </p:spTree>
    <p:extLst>
      <p:ext uri="{BB962C8B-B14F-4D97-AF65-F5344CB8AC3E}">
        <p14:creationId xmlns:p14="http://schemas.microsoft.com/office/powerpoint/2010/main" val="3379670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 of Random Forest </a:t>
            </a:r>
            <a:endParaRPr lang="en-US" dirty="0"/>
          </a:p>
        </p:txBody>
      </p:sp>
      <p:sp>
        <p:nvSpPr>
          <p:cNvPr id="3" name="Content Placeholder 2"/>
          <p:cNvSpPr>
            <a:spLocks noGrp="1"/>
          </p:cNvSpPr>
          <p:nvPr>
            <p:ph idx="1"/>
          </p:nvPr>
        </p:nvSpPr>
        <p:spPr/>
        <p:txBody>
          <a:bodyPr>
            <a:normAutofit fontScale="92500" lnSpcReduction="10000"/>
          </a:bodyPr>
          <a:lstStyle/>
          <a:p>
            <a:r>
              <a:rPr lang="en-IN" sz="2600" dirty="0">
                <a:latin typeface="Times"/>
                <a:cs typeface="Times"/>
              </a:rPr>
              <a:t>The main limitation of random forest is that a large number of trees can make the algorithm too slow and ineffective for real-time predictions. </a:t>
            </a:r>
          </a:p>
          <a:p>
            <a:endParaRPr lang="en-IN" sz="1200" dirty="0">
              <a:latin typeface="Times"/>
              <a:cs typeface="Times"/>
            </a:endParaRPr>
          </a:p>
          <a:p>
            <a:r>
              <a:rPr lang="en-IN" sz="2600" dirty="0">
                <a:latin typeface="Times"/>
                <a:cs typeface="Times"/>
              </a:rPr>
              <a:t>In general, these algorithms are fast to train, but quite slow to create predictions after trained. </a:t>
            </a:r>
          </a:p>
          <a:p>
            <a:endParaRPr lang="en-IN" sz="1200" dirty="0">
              <a:latin typeface="Times"/>
              <a:cs typeface="Times"/>
            </a:endParaRPr>
          </a:p>
          <a:p>
            <a:r>
              <a:rPr lang="en-IN" sz="2600" dirty="0">
                <a:latin typeface="Times"/>
                <a:cs typeface="Times"/>
              </a:rPr>
              <a:t>A more accurate prediction requires more trees, which results in a slower model. </a:t>
            </a:r>
          </a:p>
          <a:p>
            <a:endParaRPr lang="en-IN" sz="1300" dirty="0">
              <a:latin typeface="Times"/>
              <a:cs typeface="Times"/>
            </a:endParaRPr>
          </a:p>
          <a:p>
            <a:r>
              <a:rPr lang="en-IN" sz="2600" dirty="0">
                <a:latin typeface="Times"/>
                <a:cs typeface="Times"/>
              </a:rPr>
              <a:t>In most real-world applications, the random forest algorithm is fast enough but there can certainly be situations where run-time performance is important and other approaches would be preferred.</a:t>
            </a:r>
          </a:p>
          <a:p>
            <a:endParaRPr lang="en-US" dirty="0"/>
          </a:p>
        </p:txBody>
      </p:sp>
    </p:spTree>
    <p:extLst>
      <p:ext uri="{BB962C8B-B14F-4D97-AF65-F5344CB8AC3E}">
        <p14:creationId xmlns:p14="http://schemas.microsoft.com/office/powerpoint/2010/main" val="149313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Wrapper Methods</a:t>
            </a:r>
            <a:endParaRPr lang="en-US" dirty="0"/>
          </a:p>
        </p:txBody>
      </p:sp>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Wrappers require some method to search the space of all possible subsets of features, assessing their quality by learning and evaluating a classifier with that feature subset.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feature selection process is based on a specific machine learning algorithm that we are trying to fit on a given dataset.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It follows a greedy search approach by evaluating all the possible combinations of features against the evaluation criterion.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wrapper methods usually result in better predictive accuracy than filter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3" name="Content Placeholder 2"/>
          <p:cNvSpPr>
            <a:spLocks noGrp="1"/>
          </p:cNvSpPr>
          <p:nvPr>
            <p:ph idx="1"/>
          </p:nvPr>
        </p:nvSpPr>
        <p:spPr>
          <a:xfrm>
            <a:off x="457200" y="1295400"/>
            <a:ext cx="8229600" cy="5105400"/>
          </a:xfrm>
        </p:spPr>
        <p:txBody>
          <a:bodyPr>
            <a:normAutofit fontScale="62500" lnSpcReduction="20000"/>
          </a:bodyPr>
          <a:lstStyle/>
          <a:p>
            <a:pPr lvl="0"/>
            <a:r>
              <a:rPr lang="en-IN" sz="3800" b="1" dirty="0">
                <a:latin typeface="Times"/>
                <a:cs typeface="Times"/>
              </a:rPr>
              <a:t>Forward Selection: </a:t>
            </a:r>
            <a:r>
              <a:rPr lang="en-IN" sz="3800" dirty="0">
                <a:latin typeface="Times"/>
                <a:cs typeface="Times"/>
              </a:rPr>
              <a:t>An iterative method, start with having no feature in the model. In each iteration, we keep adding the feature which best improves the model till an addition of a new feature does not improve the performance of the model.</a:t>
            </a:r>
          </a:p>
          <a:p>
            <a:pPr lvl="0"/>
            <a:endParaRPr lang="en-IN" sz="1700" dirty="0">
              <a:latin typeface="Times"/>
              <a:cs typeface="Times"/>
            </a:endParaRPr>
          </a:p>
          <a:p>
            <a:pPr lvl="0"/>
            <a:r>
              <a:rPr lang="en-IN" sz="3800" b="1" dirty="0">
                <a:latin typeface="Times"/>
                <a:cs typeface="Times"/>
              </a:rPr>
              <a:t>Backward Elimination:</a:t>
            </a:r>
            <a:r>
              <a:rPr lang="en-IN" sz="3800" dirty="0">
                <a:latin typeface="Times"/>
                <a:cs typeface="Times"/>
              </a:rPr>
              <a:t> Start with all the features and removes the least significant feature at each iteration which improves the performance of the model. Repeat this until no improvement is observed on removal of features.</a:t>
            </a:r>
          </a:p>
          <a:p>
            <a:pPr lvl="0"/>
            <a:endParaRPr lang="en-IN" sz="1700" dirty="0">
              <a:latin typeface="Times"/>
              <a:cs typeface="Times"/>
            </a:endParaRPr>
          </a:p>
          <a:p>
            <a:pPr lvl="0"/>
            <a:r>
              <a:rPr lang="en-IN" sz="3800" b="1" dirty="0">
                <a:latin typeface="Times"/>
                <a:cs typeface="Times"/>
              </a:rPr>
              <a:t>Recursive Feature elimination:</a:t>
            </a:r>
            <a:r>
              <a:rPr lang="en-IN" sz="3800" dirty="0">
                <a:latin typeface="Times"/>
                <a:cs typeface="Times"/>
              </a:rPr>
              <a:t> It is a greedy optimization algorithm aims to find the best performing feature subset by repeatedly createing the models and keeps aside the best or the worst performing feature at each iteration. It constructs the next model with the left features until all the features are exhausted. Ranks the features based on the order of their elimination.</a:t>
            </a:r>
          </a:p>
          <a:p>
            <a:endParaRPr lang="en-US" dirty="0"/>
          </a:p>
        </p:txBody>
      </p:sp>
    </p:spTree>
    <p:extLst>
      <p:ext uri="{BB962C8B-B14F-4D97-AF65-F5344CB8AC3E}">
        <p14:creationId xmlns:p14="http://schemas.microsoft.com/office/powerpoint/2010/main" val="164969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Filter and Wrapper</a:t>
            </a:r>
          </a:p>
        </p:txBody>
      </p:sp>
      <p:sp>
        <p:nvSpPr>
          <p:cNvPr id="3" name="Content Placeholder 2"/>
          <p:cNvSpPr>
            <a:spLocks noGrp="1"/>
          </p:cNvSpPr>
          <p:nvPr>
            <p:ph idx="1"/>
          </p:nvPr>
        </p:nvSpPr>
        <p:spPr/>
        <p:txBody>
          <a:bodyPr>
            <a:normAutofit fontScale="70000" lnSpcReduction="20000"/>
          </a:bodyPr>
          <a:lstStyle/>
          <a:p>
            <a:r>
              <a:rPr lang="en-US" dirty="0">
                <a:latin typeface="Times"/>
                <a:cs typeface="Times"/>
              </a:rPr>
              <a:t>Wrapper methods measure the usefulness of a subset of feature by actually training a model on it.</a:t>
            </a:r>
          </a:p>
          <a:p>
            <a:endParaRPr lang="en-US" sz="1700" dirty="0">
              <a:latin typeface="Times"/>
              <a:cs typeface="Times"/>
            </a:endParaRPr>
          </a:p>
          <a:p>
            <a:r>
              <a:rPr lang="en-US" dirty="0">
                <a:latin typeface="Times"/>
                <a:cs typeface="Times"/>
              </a:rPr>
              <a:t>Filter methods are much faster compared to wrapper methods as they do not involve training the models. On the other hand, wrapper methods are computationally very expensive as well.</a:t>
            </a:r>
          </a:p>
          <a:p>
            <a:endParaRPr lang="en-US" sz="1700" dirty="0">
              <a:latin typeface="Times"/>
              <a:cs typeface="Times"/>
            </a:endParaRPr>
          </a:p>
          <a:p>
            <a:r>
              <a:rPr lang="en-US" dirty="0">
                <a:latin typeface="Times"/>
                <a:cs typeface="Times"/>
              </a:rPr>
              <a:t>Filter methods use statistical methods for evaluation of a subset of features while wrapper methods use cross validation.</a:t>
            </a:r>
          </a:p>
          <a:p>
            <a:endParaRPr lang="en-US" sz="1700" dirty="0">
              <a:latin typeface="Times"/>
              <a:cs typeface="Times"/>
            </a:endParaRPr>
          </a:p>
          <a:p>
            <a:r>
              <a:rPr lang="en-US" dirty="0">
                <a:latin typeface="Times"/>
                <a:cs typeface="Times"/>
              </a:rPr>
              <a:t>Using the subset of features from the wrapper methods make the model more prone to </a:t>
            </a:r>
            <a:r>
              <a:rPr lang="en-US" dirty="0" err="1">
                <a:latin typeface="Times"/>
                <a:cs typeface="Times"/>
              </a:rPr>
              <a:t>overfitting</a:t>
            </a:r>
            <a:r>
              <a:rPr lang="en-US" dirty="0">
                <a:latin typeface="Times"/>
                <a:cs typeface="Times"/>
              </a:rPr>
              <a:t> as compared to using subset of features from the filter methods</a:t>
            </a:r>
          </a:p>
          <a:p>
            <a:endParaRPr lang="en-US" sz="1700" dirty="0">
              <a:latin typeface="Times"/>
              <a:cs typeface="Times"/>
            </a:endParaRPr>
          </a:p>
          <a:p>
            <a:r>
              <a:rPr lang="en-US" dirty="0">
                <a:latin typeface="Times"/>
                <a:cs typeface="Times"/>
              </a:rPr>
              <a:t>Wrapper methods can always provide the best subset of features.</a:t>
            </a:r>
          </a:p>
          <a:p>
            <a:endParaRPr lang="en-US" dirty="0"/>
          </a:p>
        </p:txBody>
      </p:sp>
    </p:spTree>
    <p:extLst>
      <p:ext uri="{BB962C8B-B14F-4D97-AF65-F5344CB8AC3E}">
        <p14:creationId xmlns:p14="http://schemas.microsoft.com/office/powerpoint/2010/main" val="140002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Information Gain</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95400"/>
            <a:ext cx="8229600" cy="4983163"/>
          </a:xfrm>
        </p:spPr>
        <p:txBody>
          <a:bodyPr>
            <a:normAutofit/>
          </a:bodyPr>
          <a:lstStyle/>
          <a:p>
            <a:r>
              <a:rPr lang="en-IN" sz="2400" dirty="0">
                <a:latin typeface="Times"/>
                <a:cs typeface="Times"/>
              </a:rPr>
              <a:t>Entropy is a way to measure impurity</a:t>
            </a:r>
          </a:p>
          <a:p>
            <a:endParaRPr lang="en-IN" sz="1200" dirty="0">
              <a:latin typeface="Times"/>
              <a:cs typeface="Times"/>
            </a:endParaRPr>
          </a:p>
          <a:p>
            <a:r>
              <a:rPr lang="en-IN" sz="2400" dirty="0">
                <a:latin typeface="Times"/>
                <a:cs typeface="Times"/>
              </a:rPr>
              <a:t>Entropy = - Σ</a:t>
            </a:r>
            <a:r>
              <a:rPr lang="en-IN" sz="2400" i="1" baseline="-25000" dirty="0">
                <a:latin typeface="Times"/>
                <a:cs typeface="Times"/>
              </a:rPr>
              <a:t>i</a:t>
            </a:r>
            <a:r>
              <a:rPr lang="en-IN" sz="2400" dirty="0">
                <a:latin typeface="Times"/>
                <a:cs typeface="Times"/>
              </a:rPr>
              <a:t> p</a:t>
            </a:r>
            <a:r>
              <a:rPr lang="en-IN" sz="2400" i="1" baseline="-25000" dirty="0">
                <a:latin typeface="Times"/>
                <a:cs typeface="Times"/>
              </a:rPr>
              <a:t>i</a:t>
            </a:r>
            <a:r>
              <a:rPr lang="en-IN" sz="2400" i="1" dirty="0">
                <a:latin typeface="Times"/>
                <a:cs typeface="Times"/>
              </a:rPr>
              <a:t> </a:t>
            </a:r>
            <a:r>
              <a:rPr lang="en-IN" sz="2400" dirty="0">
                <a:latin typeface="Times"/>
                <a:cs typeface="Times"/>
              </a:rPr>
              <a:t>log</a:t>
            </a:r>
            <a:r>
              <a:rPr lang="en-IN" sz="2400" baseline="-25000" dirty="0">
                <a:latin typeface="Times"/>
                <a:cs typeface="Times"/>
              </a:rPr>
              <a:t>2</a:t>
            </a:r>
            <a:r>
              <a:rPr lang="en-IN" sz="2400" dirty="0">
                <a:latin typeface="Times"/>
                <a:cs typeface="Times"/>
              </a:rPr>
              <a:t> p</a:t>
            </a:r>
            <a:r>
              <a:rPr lang="en-IN" sz="2400" i="1" baseline="-25000" dirty="0">
                <a:latin typeface="Times"/>
                <a:cs typeface="Times"/>
              </a:rPr>
              <a:t>i</a:t>
            </a:r>
            <a:r>
              <a:rPr lang="en-IN" sz="2400" dirty="0">
                <a:latin typeface="Times"/>
                <a:cs typeface="Times"/>
              </a:rPr>
              <a:t> ; p</a:t>
            </a:r>
            <a:r>
              <a:rPr lang="en-IN" sz="2400" i="1" baseline="-25000" dirty="0">
                <a:latin typeface="Times"/>
                <a:cs typeface="Times"/>
              </a:rPr>
              <a:t>i </a:t>
            </a:r>
            <a:r>
              <a:rPr lang="en-IN" sz="2400" dirty="0">
                <a:latin typeface="Times"/>
                <a:cs typeface="Times"/>
              </a:rPr>
              <a:t>is the probability of class </a:t>
            </a:r>
            <a:r>
              <a:rPr lang="en-IN" sz="2400" i="1" dirty="0">
                <a:latin typeface="Times"/>
                <a:cs typeface="Times"/>
              </a:rPr>
              <a:t>i</a:t>
            </a:r>
          </a:p>
          <a:p>
            <a:endParaRPr lang="en-IN" sz="1400" dirty="0">
              <a:latin typeface="Times"/>
              <a:cs typeface="Times"/>
            </a:endParaRPr>
          </a:p>
          <a:p>
            <a:r>
              <a:rPr lang="en-IN" sz="2400" dirty="0">
                <a:latin typeface="Times"/>
                <a:cs typeface="Times"/>
              </a:rPr>
              <a:t>The higher the entropy the more the information content.</a:t>
            </a:r>
          </a:p>
          <a:p>
            <a:endParaRPr lang="en-IN" sz="1300" dirty="0">
              <a:latin typeface="Times"/>
              <a:cs typeface="Times"/>
            </a:endParaRPr>
          </a:p>
          <a:p>
            <a:r>
              <a:rPr lang="en-IN" sz="2400" dirty="0">
                <a:latin typeface="Times"/>
                <a:cs typeface="Times"/>
              </a:rPr>
              <a:t>We want to determine which attribute in a given set of training feature vectors is most useful for discriminating between the classes to be learned.</a:t>
            </a:r>
          </a:p>
          <a:p>
            <a:endParaRPr lang="en-IN" sz="1200" dirty="0">
              <a:latin typeface="Times"/>
              <a:cs typeface="Times"/>
            </a:endParaRPr>
          </a:p>
          <a:p>
            <a:r>
              <a:rPr lang="en-IN" sz="2400" dirty="0">
                <a:latin typeface="Times"/>
                <a:cs typeface="Times"/>
              </a:rPr>
              <a:t>Information gain tells us how important a given attribute of the feature vectors is.</a:t>
            </a:r>
          </a:p>
          <a:p>
            <a:endParaRPr lang="en-IN" sz="3100" dirty="0">
              <a:latin typeface="Times"/>
              <a:cs typeface="Times"/>
            </a:endParaRPr>
          </a:p>
          <a:p>
            <a:endParaRPr lang="en-IN" sz="2800" baseline="-25000" dirty="0">
              <a:latin typeface="Times"/>
              <a:cs typeface="Times"/>
            </a:endParaRPr>
          </a:p>
          <a:p>
            <a:pPr marL="0" indent="0">
              <a:buNone/>
            </a:pPr>
            <a:endParaRPr lang="en-US" sz="1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30000" dirty="0">
                <a:latin typeface="Times"/>
                <a:cs typeface="Times"/>
              </a:rPr>
              <a:t>Information Gain </a:t>
            </a:r>
            <a:endParaRPr lang="en-US"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r>
              <a:rPr lang="en-US" dirty="0">
                <a:latin typeface="Times New Roman" pitchFamily="18" charset="0"/>
                <a:cs typeface="Times New Roman" pitchFamily="18" charset="0"/>
              </a:rPr>
              <a:t>Information gain calculates the reduction in entropy from the transformation of a dataset. </a:t>
            </a:r>
          </a:p>
          <a:p>
            <a:endParaRPr lang="en-US" sz="1600" dirty="0">
              <a:latin typeface="Times New Roman" pitchFamily="18" charset="0"/>
              <a:cs typeface="Times New Roman" pitchFamily="18" charset="0"/>
            </a:endParaRPr>
          </a:p>
          <a:p>
            <a:r>
              <a:rPr lang="en-US" dirty="0">
                <a:latin typeface="Times New Roman" pitchFamily="18" charset="0"/>
                <a:cs typeface="Times New Roman" pitchFamily="18" charset="0"/>
              </a:rPr>
              <a:t>It can be used for feature selection by evaluating the Information gain of each variable in the context of the target variable.</a:t>
            </a:r>
          </a:p>
          <a:p>
            <a:endParaRPr lang="en-US" sz="1600" dirty="0">
              <a:latin typeface="Times New Roman" pitchFamily="18" charset="0"/>
              <a:cs typeface="Times New Roman" pitchFamily="18" charset="0"/>
            </a:endParaRPr>
          </a:p>
          <a:p>
            <a:r>
              <a:rPr lang="en-US" dirty="0">
                <a:latin typeface="Times New Roman" pitchFamily="18" charset="0"/>
                <a:cs typeface="Times New Roman" pitchFamily="18" charset="0"/>
              </a:rPr>
              <a:t>Fisher score is one of the most widely used supervised feature selection methods. </a:t>
            </a:r>
          </a:p>
          <a:p>
            <a:endParaRPr lang="en-US" sz="1600" dirty="0">
              <a:latin typeface="Times New Roman" pitchFamily="18" charset="0"/>
              <a:cs typeface="Times New Roman" pitchFamily="18" charset="0"/>
            </a:endParaRPr>
          </a:p>
          <a:p>
            <a:r>
              <a:rPr lang="en-US" dirty="0">
                <a:latin typeface="Times New Roman" pitchFamily="18" charset="0"/>
                <a:cs typeface="Times New Roman" pitchFamily="18" charset="0"/>
              </a:rPr>
              <a:t>The algorithm returns the ranks of the variables based on the fisher’s score in descending order. </a:t>
            </a:r>
          </a:p>
          <a:p>
            <a:pPr marL="0" indent="0">
              <a:buNone/>
            </a:pPr>
            <a:br>
              <a:rPr lang="en-US" dirty="0"/>
            </a:br>
            <a:endParaRPr lang="en-US" dirty="0"/>
          </a:p>
          <a:p>
            <a:endParaRPr lang="en-US" dirty="0"/>
          </a:p>
        </p:txBody>
      </p:sp>
      <p:sp>
        <p:nvSpPr>
          <p:cNvPr id="4" name="Rectangle 3"/>
          <p:cNvSpPr/>
          <p:nvPr/>
        </p:nvSpPr>
        <p:spPr>
          <a:xfrm>
            <a:off x="914400" y="5486400"/>
            <a:ext cx="6621317" cy="379591"/>
          </a:xfrm>
          <a:prstGeom prst="rect">
            <a:avLst/>
          </a:prstGeom>
        </p:spPr>
        <p:txBody>
          <a:bodyPr wrap="none">
            <a:spAutoFit/>
          </a:bodyPr>
          <a:lstStyle/>
          <a:p>
            <a:r>
              <a:rPr lang="en-US" sz="2800" b="1" baseline="30000" dirty="0">
                <a:latin typeface="Times"/>
                <a:cs typeface="Times"/>
              </a:rPr>
              <a:t>Information Gain </a:t>
            </a:r>
            <a:r>
              <a:rPr lang="en-US" sz="2800" baseline="30000" dirty="0">
                <a:latin typeface="Times"/>
                <a:cs typeface="Times"/>
              </a:rPr>
              <a:t>= entropy(parent) – [average entropy(children)]</a:t>
            </a:r>
            <a:endParaRPr lang="en-US" sz="2800" dirty="0">
              <a:latin typeface="Times"/>
              <a:cs typeface="Times"/>
            </a:endParaRPr>
          </a:p>
        </p:txBody>
      </p:sp>
    </p:spTree>
    <p:extLst>
      <p:ext uri="{BB962C8B-B14F-4D97-AF65-F5344CB8AC3E}">
        <p14:creationId xmlns:p14="http://schemas.microsoft.com/office/powerpoint/2010/main" val="216246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TotalTime>
  <Words>2849</Words>
  <Application>Microsoft Office PowerPoint</Application>
  <PresentationFormat>On-screen Show (4:3)</PresentationFormat>
  <Paragraphs>292</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Times</vt:lpstr>
      <vt:lpstr>Times New Roman</vt:lpstr>
      <vt:lpstr>Office Theme</vt:lpstr>
      <vt:lpstr>Feature Selection</vt:lpstr>
      <vt:lpstr>Importance of Feature Selection </vt:lpstr>
      <vt:lpstr>Methods of Feature Selection</vt:lpstr>
      <vt:lpstr>Filter based</vt:lpstr>
      <vt:lpstr>Wrapper Methods</vt:lpstr>
      <vt:lpstr>Wrapper Methods</vt:lpstr>
      <vt:lpstr>Difference between Filter and Wrapper</vt:lpstr>
      <vt:lpstr>Information Gain </vt:lpstr>
      <vt:lpstr>Information Gain </vt:lpstr>
      <vt:lpstr>PowerPoint Presentation</vt:lpstr>
      <vt:lpstr>PowerPoint Presentation</vt:lpstr>
      <vt:lpstr>PowerPoint Presentation</vt:lpstr>
      <vt:lpstr>PowerPoint Presentation</vt:lpstr>
      <vt:lpstr>PowerPoint Presentation</vt:lpstr>
      <vt:lpstr>Embedded methods </vt:lpstr>
      <vt:lpstr>Embedded Methods </vt:lpstr>
      <vt:lpstr>Regularisation</vt:lpstr>
      <vt:lpstr>The regularisation parameter</vt:lpstr>
      <vt:lpstr>Deep learning</vt:lpstr>
      <vt:lpstr>Deep learning</vt:lpstr>
      <vt:lpstr>PowerPoint Presentation</vt:lpstr>
      <vt:lpstr>Feature Engineering and Feature Learning </vt:lpstr>
      <vt:lpstr>Decision Tree </vt:lpstr>
      <vt:lpstr>Decision Tree</vt:lpstr>
      <vt:lpstr>Construction of Decision Tree  </vt:lpstr>
      <vt:lpstr>Decision Tree</vt:lpstr>
      <vt:lpstr>Construct a Decision Tree  </vt:lpstr>
      <vt:lpstr>PowerPoint Presentation</vt:lpstr>
      <vt:lpstr>Classification/Prediction</vt:lpstr>
      <vt:lpstr>PowerPoint Presentation</vt:lpstr>
      <vt:lpstr>Decision Tree Classifier </vt:lpstr>
      <vt:lpstr>PowerPoint Presentation</vt:lpstr>
      <vt:lpstr>Decision Tree Representation </vt:lpstr>
      <vt:lpstr>Algorithm be represented as a tree</vt:lpstr>
      <vt:lpstr>PowerPoint Presentation</vt:lpstr>
      <vt:lpstr>PowerPoint Presentation</vt:lpstr>
      <vt:lpstr>Classification and Regression Trees</vt:lpstr>
      <vt:lpstr>Pruning </vt:lpstr>
      <vt:lpstr>PowerPoint Presentation</vt:lpstr>
      <vt:lpstr>The weaknesses of decision tree methods</vt:lpstr>
      <vt:lpstr>Random Forest </vt:lpstr>
      <vt:lpstr>PowerPoint Presentation</vt:lpstr>
      <vt:lpstr>Random forest - bagging</vt:lpstr>
      <vt:lpstr>PowerPoint Presentation</vt:lpstr>
      <vt:lpstr>The Random Forest </vt:lpstr>
      <vt:lpstr>Limitation of Random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ITRA</dc:creator>
  <cp:lastModifiedBy>Abhiroop Mukherjee</cp:lastModifiedBy>
  <cp:revision>51</cp:revision>
  <dcterms:created xsi:type="dcterms:W3CDTF">2021-03-08T20:19:10Z</dcterms:created>
  <dcterms:modified xsi:type="dcterms:W3CDTF">2021-03-27T16:26:11Z</dcterms:modified>
</cp:coreProperties>
</file>