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65" r:id="rId4"/>
    <p:sldId id="258" r:id="rId5"/>
    <p:sldId id="259" r:id="rId6"/>
    <p:sldId id="260" r:id="rId7"/>
    <p:sldId id="266" r:id="rId8"/>
    <p:sldId id="267" r:id="rId9"/>
    <p:sldId id="268" r:id="rId10"/>
    <p:sldId id="271" r:id="rId11"/>
    <p:sldId id="272" r:id="rId12"/>
    <p:sldId id="273" r:id="rId13"/>
    <p:sldId id="261" r:id="rId14"/>
    <p:sldId id="262" r:id="rId15"/>
    <p:sldId id="263" r:id="rId16"/>
    <p:sldId id="264"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232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18/03/21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18/03/21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18/03/21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18/03/21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18/03/21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18/03/21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18/03/21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18/03/21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18/03/21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18/03/21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18/03/21</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18/03/21</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dirty="0" smtClean="0"/>
              <a:t>K-nearest </a:t>
            </a:r>
            <a:r>
              <a:rPr lang="en-US" sz="5400" dirty="0" err="1" smtClean="0"/>
              <a:t>neighbour</a:t>
            </a:r>
            <a:r>
              <a:rPr lang="en-US" sz="5400" dirty="0" smtClean="0"/>
              <a:t> classifier</a:t>
            </a:r>
            <a:endParaRPr lang="en-US" sz="5400" dirty="0"/>
          </a:p>
        </p:txBody>
      </p:sp>
      <p:sp>
        <p:nvSpPr>
          <p:cNvPr id="3" name="Subtitle 2"/>
          <p:cNvSpPr>
            <a:spLocks noGrp="1"/>
          </p:cNvSpPr>
          <p:nvPr>
            <p:ph type="subTitle" idx="1"/>
          </p:nvPr>
        </p:nvSpPr>
        <p:spPr/>
        <p:txBody>
          <a:bodyPr>
            <a:normAutofit/>
          </a:bodyPr>
          <a:lstStyle/>
          <a:p>
            <a:r>
              <a:rPr lang="en-US" sz="3200" dirty="0" smtClean="0">
                <a:solidFill>
                  <a:schemeClr val="tx1"/>
                </a:solidFill>
              </a:rPr>
              <a:t>Jaya </a:t>
            </a:r>
            <a:r>
              <a:rPr lang="en-US" sz="3200" dirty="0" err="1" smtClean="0">
                <a:solidFill>
                  <a:schemeClr val="tx1"/>
                </a:solidFill>
              </a:rPr>
              <a:t>Sil</a:t>
            </a:r>
            <a:endParaRPr lang="en-US" sz="3200" dirty="0">
              <a:solidFill>
                <a:schemeClr val="tx1"/>
              </a:solidFill>
            </a:endParaRPr>
          </a:p>
        </p:txBody>
      </p:sp>
      <p:pic>
        <p:nvPicPr>
          <p:cNvPr id="4" name="Picture 2"/>
          <p:cNvPicPr>
            <a:picLocks noChangeAspect="1" noChangeArrowheads="1"/>
          </p:cNvPicPr>
          <p:nvPr/>
        </p:nvPicPr>
        <p:blipFill>
          <a:blip r:embed="rId2"/>
          <a:srcRect/>
          <a:stretch>
            <a:fillRect/>
          </a:stretch>
        </p:blipFill>
        <p:spPr bwMode="auto">
          <a:xfrm>
            <a:off x="3131910" y="724353"/>
            <a:ext cx="1885950" cy="1362075"/>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685800" y="4724400"/>
            <a:ext cx="6143625" cy="1114425"/>
          </a:xfrm>
          <a:prstGeom prst="rect">
            <a:avLst/>
          </a:prstGeom>
          <a:noFill/>
          <a:ln w="9525">
            <a:noFill/>
            <a:miter lim="800000"/>
            <a:headEnd/>
            <a:tailEnd/>
          </a:ln>
          <a:effectLst/>
        </p:spPr>
      </p:pic>
    </p:spTree>
    <p:extLst>
      <p:ext uri="{BB962C8B-B14F-4D97-AF65-F5344CB8AC3E}">
        <p14:creationId xmlns:p14="http://schemas.microsoft.com/office/powerpoint/2010/main" val="4835842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a:srcRect/>
          <a:stretch>
            <a:fillRect/>
          </a:stretch>
        </p:blipFill>
        <p:spPr bwMode="auto">
          <a:xfrm>
            <a:off x="457200" y="1857375"/>
            <a:ext cx="7620000" cy="42862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a:srcRect/>
          <a:stretch>
            <a:fillRect/>
          </a:stretch>
        </p:blipFill>
        <p:spPr bwMode="auto">
          <a:xfrm>
            <a:off x="457200" y="1857375"/>
            <a:ext cx="7620000" cy="42862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9218" name="Picture 2"/>
          <p:cNvPicPr>
            <a:picLocks noGrp="1" noChangeAspect="1" noChangeArrowheads="1"/>
          </p:cNvPicPr>
          <p:nvPr>
            <p:ph idx="1"/>
          </p:nvPr>
        </p:nvPicPr>
        <p:blipFill>
          <a:blip r:embed="rId2"/>
          <a:srcRect/>
          <a:stretch>
            <a:fillRect/>
          </a:stretch>
        </p:blipFill>
        <p:spPr bwMode="auto">
          <a:xfrm>
            <a:off x="457200" y="1857375"/>
            <a:ext cx="7620000" cy="42862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pPr lvl="0"/>
            <a:r>
              <a:rPr lang="en-IN" sz="2400" dirty="0"/>
              <a:t>K-NN is a </a:t>
            </a:r>
            <a:r>
              <a:rPr lang="en-IN" sz="2400" b="1" dirty="0"/>
              <a:t>non-parametric algorithm</a:t>
            </a:r>
            <a:r>
              <a:rPr lang="en-IN" sz="2400" dirty="0"/>
              <a:t>, which means it does not make any assumption on underlying data</a:t>
            </a:r>
            <a:r>
              <a:rPr lang="en-IN" sz="2400" dirty="0" smtClean="0"/>
              <a:t>.</a:t>
            </a:r>
          </a:p>
          <a:p>
            <a:pPr lvl="0"/>
            <a:endParaRPr lang="en-IN" sz="1200" dirty="0"/>
          </a:p>
          <a:p>
            <a:pPr lvl="0"/>
            <a:r>
              <a:rPr lang="en-IN" sz="2400" dirty="0"/>
              <a:t>It is also called a </a:t>
            </a:r>
            <a:r>
              <a:rPr lang="en-IN" sz="2400" b="1" dirty="0"/>
              <a:t>lazy learner algorithm</a:t>
            </a:r>
            <a:r>
              <a:rPr lang="en-IN" sz="2400" dirty="0"/>
              <a:t> because it does not learn from the training set immediately instead it stores the dataset and at the time of classification, it performs an action on the dataset</a:t>
            </a:r>
            <a:r>
              <a:rPr lang="en-IN" sz="2400" dirty="0" smtClean="0"/>
              <a:t>.</a:t>
            </a:r>
          </a:p>
          <a:p>
            <a:pPr lvl="0"/>
            <a:endParaRPr lang="en-IN" sz="1200" dirty="0"/>
          </a:p>
          <a:p>
            <a:pPr lvl="0"/>
            <a:r>
              <a:rPr lang="en-IN" sz="2400" dirty="0"/>
              <a:t>KNN algorithm at the training phase just stores the dataset and when it gets new data, then it classifies that data into a category that is much similar to the new data.</a:t>
            </a:r>
          </a:p>
          <a:p>
            <a:endParaRPr lang="en-US" dirty="0"/>
          </a:p>
        </p:txBody>
      </p:sp>
    </p:spTree>
    <p:extLst>
      <p:ext uri="{BB962C8B-B14F-4D97-AF65-F5344CB8AC3E}">
        <p14:creationId xmlns:p14="http://schemas.microsoft.com/office/powerpoint/2010/main" val="26192872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8894"/>
            <a:ext cx="7620000" cy="1143000"/>
          </a:xfrm>
        </p:spPr>
        <p:txBody>
          <a:bodyPr/>
          <a:lstStyle/>
          <a:p>
            <a:r>
              <a:rPr lang="en-IN" u="sng" dirty="0"/>
              <a:t>How to select the value of K in the K-NN Algorithm?</a:t>
            </a:r>
            <a:r>
              <a:rPr lang="en-IN" dirty="0"/>
              <a:t/>
            </a:r>
            <a:br>
              <a:rPr lang="en-IN" dirty="0"/>
            </a:br>
            <a:endParaRPr lang="en-US" dirty="0"/>
          </a:p>
        </p:txBody>
      </p:sp>
      <p:sp>
        <p:nvSpPr>
          <p:cNvPr id="3" name="Content Placeholder 2"/>
          <p:cNvSpPr>
            <a:spLocks noGrp="1"/>
          </p:cNvSpPr>
          <p:nvPr>
            <p:ph idx="1"/>
          </p:nvPr>
        </p:nvSpPr>
        <p:spPr>
          <a:xfrm>
            <a:off x="457200" y="1811894"/>
            <a:ext cx="7620000" cy="4800600"/>
          </a:xfrm>
        </p:spPr>
        <p:txBody>
          <a:bodyPr/>
          <a:lstStyle/>
          <a:p>
            <a:pPr lvl="0"/>
            <a:r>
              <a:rPr lang="en-IN" sz="2400" dirty="0"/>
              <a:t>There is no particular way to determine the best value for "K", so we need to try some values to find the best out of them. The most preferred value for K is 5</a:t>
            </a:r>
            <a:r>
              <a:rPr lang="en-IN" sz="2400" dirty="0" smtClean="0"/>
              <a:t>.</a:t>
            </a:r>
          </a:p>
          <a:p>
            <a:pPr lvl="0"/>
            <a:endParaRPr lang="en-IN" sz="1200" dirty="0"/>
          </a:p>
          <a:p>
            <a:pPr lvl="0"/>
            <a:r>
              <a:rPr lang="en-IN" sz="2400" dirty="0"/>
              <a:t>A very low value for K such as K=1 or K=2, can be noisy and lead to the effects of outliers in the model</a:t>
            </a:r>
            <a:r>
              <a:rPr lang="en-IN" sz="2400" dirty="0" smtClean="0"/>
              <a:t>.</a:t>
            </a:r>
          </a:p>
          <a:p>
            <a:pPr lvl="0"/>
            <a:endParaRPr lang="en-IN" sz="1200" dirty="0"/>
          </a:p>
          <a:p>
            <a:pPr lvl="0"/>
            <a:r>
              <a:rPr lang="en-IN" sz="2400" dirty="0"/>
              <a:t>Large values for K are good, but it may find some difficulties.</a:t>
            </a:r>
          </a:p>
          <a:p>
            <a:endParaRPr lang="en-US" dirty="0"/>
          </a:p>
        </p:txBody>
      </p:sp>
    </p:spTree>
    <p:extLst>
      <p:ext uri="{BB962C8B-B14F-4D97-AF65-F5344CB8AC3E}">
        <p14:creationId xmlns:p14="http://schemas.microsoft.com/office/powerpoint/2010/main" val="32570390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p:txBody>
          <a:bodyPr/>
          <a:lstStyle/>
          <a:p>
            <a:pPr lvl="0"/>
            <a:r>
              <a:rPr lang="en-IN" sz="2400" dirty="0"/>
              <a:t>It is simple to implement.</a:t>
            </a:r>
          </a:p>
          <a:p>
            <a:pPr lvl="0"/>
            <a:r>
              <a:rPr lang="en-IN" sz="2400" dirty="0"/>
              <a:t>It is robust to the noisy training data</a:t>
            </a:r>
          </a:p>
          <a:p>
            <a:pPr lvl="0"/>
            <a:r>
              <a:rPr lang="en-IN" sz="2400" dirty="0"/>
              <a:t>It can be more effective if the training data is large</a:t>
            </a:r>
            <a:r>
              <a:rPr lang="en-IN" sz="2400" dirty="0" smtClean="0"/>
              <a:t>.</a:t>
            </a:r>
          </a:p>
          <a:p>
            <a:pPr lvl="0"/>
            <a:endParaRPr lang="en-IN" sz="2400" dirty="0"/>
          </a:p>
          <a:p>
            <a:pPr lvl="0"/>
            <a:r>
              <a:rPr lang="en-IN" sz="2400" dirty="0"/>
              <a:t>Always needs to determine the value of K which may be complex some time</a:t>
            </a:r>
            <a:r>
              <a:rPr lang="en-IN" sz="2400" dirty="0" smtClean="0"/>
              <a:t>.</a:t>
            </a:r>
          </a:p>
          <a:p>
            <a:pPr lvl="0"/>
            <a:endParaRPr lang="en-IN" sz="1200" dirty="0"/>
          </a:p>
          <a:p>
            <a:pPr lvl="0"/>
            <a:r>
              <a:rPr lang="en-IN" sz="2400" dirty="0"/>
              <a:t>The computation cost is high because of calculating the distance between the data points for all the training samples.</a:t>
            </a:r>
          </a:p>
          <a:p>
            <a:pPr lvl="0"/>
            <a:endParaRPr lang="en-IN" sz="2400" dirty="0"/>
          </a:p>
          <a:p>
            <a:endParaRPr lang="en-US" dirty="0"/>
          </a:p>
        </p:txBody>
      </p:sp>
    </p:spTree>
    <p:extLst>
      <p:ext uri="{BB962C8B-B14F-4D97-AF65-F5344CB8AC3E}">
        <p14:creationId xmlns:p14="http://schemas.microsoft.com/office/powerpoint/2010/main" val="184670908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dirty="0" smtClean="0"/>
              <a:t>                   </a:t>
            </a:r>
            <a:r>
              <a:rPr lang="en-US" sz="7200" smtClean="0"/>
              <a:t>Thank you</a:t>
            </a:r>
            <a:endParaRPr lang="en-US" dirty="0"/>
          </a:p>
        </p:txBody>
      </p:sp>
    </p:spTree>
    <p:extLst>
      <p:ext uri="{BB962C8B-B14F-4D97-AF65-F5344CB8AC3E}">
        <p14:creationId xmlns:p14="http://schemas.microsoft.com/office/powerpoint/2010/main" val="286391942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kNN </a:t>
            </a:r>
            <a:r>
              <a:rPr lang="en-IN" dirty="0"/>
              <a:t>algorithm </a:t>
            </a:r>
            <a:endParaRPr lang="en-US" dirty="0"/>
          </a:p>
        </p:txBody>
      </p:sp>
      <p:sp>
        <p:nvSpPr>
          <p:cNvPr id="3" name="Content Placeholder 2"/>
          <p:cNvSpPr>
            <a:spLocks noGrp="1"/>
          </p:cNvSpPr>
          <p:nvPr>
            <p:ph idx="1"/>
          </p:nvPr>
        </p:nvSpPr>
        <p:spPr/>
        <p:txBody>
          <a:bodyPr>
            <a:normAutofit/>
          </a:bodyPr>
          <a:lstStyle/>
          <a:p>
            <a:r>
              <a:rPr lang="en-IN" sz="2400" dirty="0">
                <a:latin typeface="Times"/>
                <a:cs typeface="Times"/>
              </a:rPr>
              <a:t>k Nearest </a:t>
            </a:r>
            <a:r>
              <a:rPr lang="en-IN" sz="2400" dirty="0" smtClean="0">
                <a:latin typeface="Times"/>
                <a:cs typeface="Times"/>
              </a:rPr>
              <a:t>Neighbour </a:t>
            </a:r>
            <a:r>
              <a:rPr lang="en-IN" sz="2400" dirty="0">
                <a:latin typeface="Times"/>
                <a:cs typeface="Times"/>
              </a:rPr>
              <a:t>(kNN) algorithm </a:t>
            </a:r>
            <a:r>
              <a:rPr lang="en-IN" sz="2400" dirty="0" smtClean="0">
                <a:latin typeface="Times"/>
                <a:cs typeface="Times"/>
              </a:rPr>
              <a:t>considers a </a:t>
            </a:r>
            <a:r>
              <a:rPr lang="en-IN" sz="2400" dirty="0">
                <a:latin typeface="Times"/>
                <a:cs typeface="Times"/>
              </a:rPr>
              <a:t>dataset </a:t>
            </a:r>
            <a:r>
              <a:rPr lang="en-IN" sz="2400" dirty="0" smtClean="0">
                <a:latin typeface="Times"/>
                <a:cs typeface="Times"/>
              </a:rPr>
              <a:t>where each </a:t>
            </a:r>
            <a:r>
              <a:rPr lang="en-IN" sz="2400" dirty="0">
                <a:latin typeface="Times"/>
                <a:cs typeface="Times"/>
              </a:rPr>
              <a:t>data point </a:t>
            </a:r>
            <a:r>
              <a:rPr lang="en-IN" sz="2400" dirty="0" smtClean="0">
                <a:latin typeface="Times"/>
                <a:cs typeface="Times"/>
              </a:rPr>
              <a:t>belongs to a known class.</a:t>
            </a:r>
          </a:p>
          <a:p>
            <a:endParaRPr lang="en-IN" sz="1200" dirty="0">
              <a:latin typeface="Times"/>
              <a:cs typeface="Times"/>
            </a:endParaRPr>
          </a:p>
          <a:p>
            <a:r>
              <a:rPr lang="en-IN" sz="2400" dirty="0" smtClean="0">
                <a:latin typeface="Times"/>
                <a:cs typeface="Times"/>
              </a:rPr>
              <a:t> We </a:t>
            </a:r>
            <a:r>
              <a:rPr lang="en-IN" sz="2400" dirty="0">
                <a:latin typeface="Times"/>
                <a:cs typeface="Times"/>
              </a:rPr>
              <a:t>want </a:t>
            </a:r>
            <a:r>
              <a:rPr lang="en-IN" sz="2400" dirty="0" smtClean="0">
                <a:latin typeface="Times"/>
                <a:cs typeface="Times"/>
              </a:rPr>
              <a:t>to </a:t>
            </a:r>
            <a:r>
              <a:rPr lang="en-IN" sz="2400" dirty="0">
                <a:latin typeface="Times"/>
                <a:cs typeface="Times"/>
              </a:rPr>
              <a:t>predict the </a:t>
            </a:r>
            <a:r>
              <a:rPr lang="en-IN" sz="2400" dirty="0" smtClean="0">
                <a:latin typeface="Times"/>
                <a:cs typeface="Times"/>
              </a:rPr>
              <a:t>class </a:t>
            </a:r>
            <a:r>
              <a:rPr lang="en-IN" sz="2400" dirty="0">
                <a:latin typeface="Times"/>
                <a:cs typeface="Times"/>
              </a:rPr>
              <a:t>of a new data point based on the known classifications of the observations. </a:t>
            </a:r>
            <a:endParaRPr lang="en-IN" sz="2400" dirty="0" smtClean="0">
              <a:latin typeface="Times"/>
              <a:cs typeface="Times"/>
            </a:endParaRPr>
          </a:p>
          <a:p>
            <a:endParaRPr lang="en-IN" sz="1400" dirty="0">
              <a:latin typeface="Times"/>
              <a:cs typeface="Times"/>
            </a:endParaRPr>
          </a:p>
          <a:p>
            <a:r>
              <a:rPr lang="en-IN" sz="2400" dirty="0" smtClean="0">
                <a:latin typeface="Times"/>
                <a:cs typeface="Times"/>
              </a:rPr>
              <a:t>The class label </a:t>
            </a:r>
            <a:r>
              <a:rPr lang="en-IN" sz="2400" dirty="0">
                <a:latin typeface="Times"/>
                <a:cs typeface="Times"/>
              </a:rPr>
              <a:t>of the new observation </a:t>
            </a:r>
            <a:r>
              <a:rPr lang="en-IN" sz="2400" dirty="0" smtClean="0">
                <a:latin typeface="Times"/>
                <a:cs typeface="Times"/>
              </a:rPr>
              <a:t>is chosen based </a:t>
            </a:r>
            <a:r>
              <a:rPr lang="en-IN" sz="2400" dirty="0">
                <a:latin typeface="Times"/>
                <a:cs typeface="Times"/>
              </a:rPr>
              <a:t>on </a:t>
            </a:r>
            <a:r>
              <a:rPr lang="en-IN" sz="2400" dirty="0" smtClean="0">
                <a:latin typeface="Times"/>
                <a:cs typeface="Times"/>
              </a:rPr>
              <a:t>the similarity of the data points already classified.</a:t>
            </a:r>
            <a:endParaRPr lang="en-IN" sz="2400" dirty="0">
              <a:latin typeface="Times"/>
              <a:cs typeface="Times"/>
            </a:endParaRPr>
          </a:p>
          <a:p>
            <a:pPr marL="114300" indent="0">
              <a:buNone/>
            </a:pPr>
            <a:endParaRPr lang="en-IN" sz="1400" dirty="0">
              <a:latin typeface="Times"/>
              <a:cs typeface="Times"/>
            </a:endParaRPr>
          </a:p>
          <a:p>
            <a:r>
              <a:rPr lang="en-IN" sz="2400" dirty="0">
                <a:latin typeface="Times"/>
                <a:cs typeface="Times"/>
              </a:rPr>
              <a:t>W</a:t>
            </a:r>
            <a:r>
              <a:rPr lang="en-IN" sz="2400" dirty="0" smtClean="0">
                <a:latin typeface="Times"/>
                <a:cs typeface="Times"/>
              </a:rPr>
              <a:t>hether </a:t>
            </a:r>
            <a:r>
              <a:rPr lang="en-IN" sz="2400" dirty="0">
                <a:latin typeface="Times"/>
                <a:cs typeface="Times"/>
              </a:rPr>
              <a:t>two observations are similar, we need to find some way of comparing </a:t>
            </a:r>
            <a:r>
              <a:rPr lang="en-IN" sz="2400" dirty="0" smtClean="0">
                <a:latin typeface="Times"/>
                <a:cs typeface="Times"/>
              </a:rPr>
              <a:t>the objects</a:t>
            </a:r>
            <a:r>
              <a:rPr lang="en-IN" sz="2400" dirty="0">
                <a:latin typeface="Times"/>
                <a:cs typeface="Times"/>
              </a:rPr>
              <a:t>. </a:t>
            </a:r>
          </a:p>
          <a:p>
            <a:endParaRPr lang="en-US" sz="2400" dirty="0"/>
          </a:p>
        </p:txBody>
      </p:sp>
    </p:spTree>
    <p:extLst>
      <p:ext uri="{BB962C8B-B14F-4D97-AF65-F5344CB8AC3E}">
        <p14:creationId xmlns:p14="http://schemas.microsoft.com/office/powerpoint/2010/main" val="295161460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633413" y="772250"/>
            <a:ext cx="7877175" cy="4886586"/>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Similarity</a:t>
            </a:r>
            <a:endParaRPr lang="en-US" dirty="0"/>
          </a:p>
        </p:txBody>
      </p:sp>
      <p:sp>
        <p:nvSpPr>
          <p:cNvPr id="3" name="Content Placeholder 2"/>
          <p:cNvSpPr>
            <a:spLocks noGrp="1"/>
          </p:cNvSpPr>
          <p:nvPr>
            <p:ph idx="1"/>
          </p:nvPr>
        </p:nvSpPr>
        <p:spPr/>
        <p:txBody>
          <a:bodyPr>
            <a:normAutofit/>
          </a:bodyPr>
          <a:lstStyle/>
          <a:p>
            <a:r>
              <a:rPr lang="en-IN" sz="2400" dirty="0" smtClean="0">
                <a:latin typeface="Times"/>
                <a:cs typeface="Times"/>
              </a:rPr>
              <a:t>Data points </a:t>
            </a:r>
            <a:r>
              <a:rPr lang="en-IN" sz="2400" dirty="0">
                <a:latin typeface="Times"/>
                <a:cs typeface="Times"/>
              </a:rPr>
              <a:t>could be of many different types - it could be a number, </a:t>
            </a:r>
            <a:r>
              <a:rPr lang="en-IN" sz="2400" dirty="0" smtClean="0">
                <a:latin typeface="Times"/>
                <a:cs typeface="Times"/>
              </a:rPr>
              <a:t>a </a:t>
            </a:r>
            <a:r>
              <a:rPr lang="en-IN" sz="2400" dirty="0">
                <a:latin typeface="Times"/>
                <a:cs typeface="Times"/>
              </a:rPr>
              <a:t>colour, </a:t>
            </a:r>
            <a:r>
              <a:rPr lang="en-IN" sz="2400" dirty="0" smtClean="0">
                <a:latin typeface="Times"/>
                <a:cs typeface="Times"/>
              </a:rPr>
              <a:t>a </a:t>
            </a:r>
            <a:r>
              <a:rPr lang="en-IN" sz="2400" dirty="0">
                <a:latin typeface="Times"/>
                <a:cs typeface="Times"/>
              </a:rPr>
              <a:t>geographical location, </a:t>
            </a:r>
            <a:r>
              <a:rPr lang="en-IN" sz="2400" dirty="0" smtClean="0">
                <a:latin typeface="Times"/>
                <a:cs typeface="Times"/>
              </a:rPr>
              <a:t>true</a:t>
            </a:r>
            <a:r>
              <a:rPr lang="en-IN" sz="2400" dirty="0">
                <a:latin typeface="Times"/>
                <a:cs typeface="Times"/>
              </a:rPr>
              <a:t>/false (boolean) answer to a question, etc - which would all require different ways of measuring similarity. </a:t>
            </a:r>
            <a:endParaRPr lang="en-IN" sz="2400" dirty="0" smtClean="0">
              <a:latin typeface="Times"/>
              <a:cs typeface="Times"/>
            </a:endParaRPr>
          </a:p>
          <a:p>
            <a:endParaRPr lang="en-IN" sz="1200" dirty="0">
              <a:latin typeface="Times"/>
              <a:cs typeface="Times"/>
            </a:endParaRPr>
          </a:p>
          <a:p>
            <a:r>
              <a:rPr lang="en-IN" sz="2400" dirty="0">
                <a:latin typeface="Times"/>
                <a:cs typeface="Times"/>
              </a:rPr>
              <a:t>Preprocessing the data in such a way as to ensure that we can compare </a:t>
            </a:r>
            <a:r>
              <a:rPr lang="en-IN" sz="2400" dirty="0" smtClean="0">
                <a:latin typeface="Times"/>
                <a:cs typeface="Times"/>
              </a:rPr>
              <a:t>the observations</a:t>
            </a:r>
            <a:r>
              <a:rPr lang="en-IN" sz="2400" dirty="0">
                <a:latin typeface="Times"/>
                <a:cs typeface="Times"/>
              </a:rPr>
              <a:t>. </a:t>
            </a:r>
          </a:p>
          <a:p>
            <a:endParaRPr lang="en-IN" sz="1200" dirty="0" smtClean="0">
              <a:latin typeface="Times"/>
              <a:cs typeface="Times"/>
            </a:endParaRPr>
          </a:p>
          <a:p>
            <a:r>
              <a:rPr lang="en-IN" sz="2400" dirty="0">
                <a:latin typeface="Times"/>
                <a:cs typeface="Times"/>
              </a:rPr>
              <a:t>T</a:t>
            </a:r>
            <a:r>
              <a:rPr lang="en-IN" sz="2400" dirty="0" smtClean="0">
                <a:latin typeface="Times"/>
                <a:cs typeface="Times"/>
              </a:rPr>
              <a:t>ry </a:t>
            </a:r>
            <a:r>
              <a:rPr lang="en-IN" sz="2400" dirty="0">
                <a:latin typeface="Times"/>
                <a:cs typeface="Times"/>
              </a:rPr>
              <a:t>to convert all </a:t>
            </a:r>
            <a:r>
              <a:rPr lang="en-IN" sz="2400" dirty="0" smtClean="0">
                <a:latin typeface="Times"/>
                <a:cs typeface="Times"/>
              </a:rPr>
              <a:t>characteristics </a:t>
            </a:r>
            <a:r>
              <a:rPr lang="en-IN" sz="2400" dirty="0">
                <a:latin typeface="Times"/>
                <a:cs typeface="Times"/>
              </a:rPr>
              <a:t>into a numerical </a:t>
            </a:r>
            <a:r>
              <a:rPr lang="en-IN" sz="2400" dirty="0" smtClean="0">
                <a:latin typeface="Times"/>
                <a:cs typeface="Times"/>
              </a:rPr>
              <a:t>value.</a:t>
            </a:r>
          </a:p>
          <a:p>
            <a:endParaRPr lang="en-IN" sz="1300" dirty="0">
              <a:latin typeface="Times"/>
              <a:cs typeface="Times"/>
            </a:endParaRPr>
          </a:p>
          <a:p>
            <a:r>
              <a:rPr lang="en-IN" sz="2400" dirty="0" smtClean="0">
                <a:latin typeface="Times"/>
                <a:cs typeface="Times"/>
              </a:rPr>
              <a:t> Now we obtain a </a:t>
            </a:r>
            <a:r>
              <a:rPr lang="en-IN" sz="2400" dirty="0">
                <a:latin typeface="Times"/>
                <a:cs typeface="Times"/>
              </a:rPr>
              <a:t>space in which each </a:t>
            </a:r>
            <a:r>
              <a:rPr lang="en-IN" sz="2400" dirty="0" smtClean="0">
                <a:latin typeface="Times"/>
                <a:cs typeface="Times"/>
              </a:rPr>
              <a:t>characteristics </a:t>
            </a:r>
            <a:r>
              <a:rPr lang="en-IN" sz="2400" dirty="0">
                <a:latin typeface="Times"/>
                <a:cs typeface="Times"/>
              </a:rPr>
              <a:t>is represented </a:t>
            </a:r>
            <a:r>
              <a:rPr lang="en-IN" sz="2400" dirty="0" smtClean="0">
                <a:latin typeface="Times"/>
                <a:cs typeface="Times"/>
              </a:rPr>
              <a:t>and each </a:t>
            </a:r>
            <a:r>
              <a:rPr lang="en-IN" sz="2400" dirty="0">
                <a:latin typeface="Times"/>
                <a:cs typeface="Times"/>
              </a:rPr>
              <a:t>observation </a:t>
            </a:r>
            <a:r>
              <a:rPr lang="en-IN" sz="2400" dirty="0" smtClean="0">
                <a:latin typeface="Times"/>
                <a:cs typeface="Times"/>
              </a:rPr>
              <a:t>with the characteristics </a:t>
            </a:r>
            <a:r>
              <a:rPr lang="en-IN" sz="2400" dirty="0">
                <a:latin typeface="Times"/>
                <a:cs typeface="Times"/>
              </a:rPr>
              <a:t>is its </a:t>
            </a:r>
            <a:r>
              <a:rPr lang="en-IN" sz="2400" dirty="0" smtClean="0">
                <a:latin typeface="Times"/>
                <a:cs typeface="Times"/>
              </a:rPr>
              <a:t>coordinate. </a:t>
            </a:r>
            <a:endParaRPr lang="en-IN" sz="2400" dirty="0">
              <a:latin typeface="Times"/>
              <a:cs typeface="Times"/>
            </a:endParaRPr>
          </a:p>
          <a:p>
            <a:endParaRPr lang="en-IN" sz="2400" dirty="0" smtClean="0"/>
          </a:p>
          <a:p>
            <a:endParaRPr lang="en-IN" sz="2400" dirty="0"/>
          </a:p>
          <a:p>
            <a:endParaRPr lang="en-US" dirty="0"/>
          </a:p>
        </p:txBody>
      </p:sp>
    </p:spTree>
    <p:extLst>
      <p:ext uri="{BB962C8B-B14F-4D97-AF65-F5344CB8AC3E}">
        <p14:creationId xmlns:p14="http://schemas.microsoft.com/office/powerpoint/2010/main" val="42599714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smtClean="0"/>
              <a:t>Similarity </a:t>
            </a:r>
            <a:endParaRPr lang="en-US" dirty="0"/>
          </a:p>
        </p:txBody>
      </p:sp>
      <p:sp>
        <p:nvSpPr>
          <p:cNvPr id="3" name="Content Placeholder 2"/>
          <p:cNvSpPr>
            <a:spLocks noGrp="1"/>
          </p:cNvSpPr>
          <p:nvPr>
            <p:ph idx="1"/>
          </p:nvPr>
        </p:nvSpPr>
        <p:spPr>
          <a:xfrm>
            <a:off x="457200" y="1600200"/>
            <a:ext cx="7620000" cy="4800600"/>
          </a:xfrm>
        </p:spPr>
        <p:txBody>
          <a:bodyPr>
            <a:normAutofit fontScale="92500"/>
          </a:bodyPr>
          <a:lstStyle/>
          <a:p>
            <a:r>
              <a:rPr lang="en-IN" sz="2400" dirty="0" smtClean="0">
                <a:latin typeface="Times"/>
                <a:cs typeface="Times"/>
              </a:rPr>
              <a:t>Our </a:t>
            </a:r>
            <a:r>
              <a:rPr lang="en-IN" sz="2400" dirty="0">
                <a:latin typeface="Times"/>
                <a:cs typeface="Times"/>
              </a:rPr>
              <a:t>observations become points in space and we can interpret the distance between them as their similarity (using some appropriate metric).</a:t>
            </a:r>
          </a:p>
          <a:p>
            <a:endParaRPr lang="en-US" sz="1200" dirty="0" smtClean="0">
              <a:latin typeface="Times"/>
              <a:cs typeface="Times"/>
            </a:endParaRPr>
          </a:p>
          <a:p>
            <a:r>
              <a:rPr lang="en-IN" sz="2400" dirty="0" smtClean="0">
                <a:latin typeface="Times"/>
                <a:cs typeface="Times"/>
              </a:rPr>
              <a:t>The </a:t>
            </a:r>
            <a:r>
              <a:rPr lang="en-IN" sz="2400" dirty="0">
                <a:latin typeface="Times"/>
                <a:cs typeface="Times"/>
              </a:rPr>
              <a:t>problem of deciding which observations from the </a:t>
            </a:r>
            <a:r>
              <a:rPr lang="en-IN" sz="2400" dirty="0" smtClean="0">
                <a:latin typeface="Times"/>
                <a:cs typeface="Times"/>
              </a:rPr>
              <a:t>dataset </a:t>
            </a:r>
            <a:r>
              <a:rPr lang="en-IN" sz="2400" dirty="0">
                <a:latin typeface="Times"/>
                <a:cs typeface="Times"/>
              </a:rPr>
              <a:t>are similar enough to our new observation</a:t>
            </a:r>
            <a:r>
              <a:rPr lang="en-IN" sz="2400" dirty="0" smtClean="0">
                <a:latin typeface="Times"/>
                <a:cs typeface="Times"/>
              </a:rPr>
              <a:t>.</a:t>
            </a:r>
          </a:p>
          <a:p>
            <a:endParaRPr lang="en-IN" sz="1200" dirty="0">
              <a:latin typeface="Times"/>
              <a:cs typeface="Times"/>
            </a:endParaRPr>
          </a:p>
          <a:p>
            <a:r>
              <a:rPr lang="en-IN" sz="2400" dirty="0" smtClean="0">
                <a:latin typeface="Times"/>
                <a:cs typeface="Times"/>
              </a:rPr>
              <a:t>Considering </a:t>
            </a:r>
            <a:r>
              <a:rPr lang="en-IN" sz="2400" dirty="0">
                <a:latin typeface="Times"/>
                <a:cs typeface="Times"/>
              </a:rPr>
              <a:t>all the data points within a certain radius of the new sample point, or by taking only a certain number of the nearest points. </a:t>
            </a:r>
          </a:p>
          <a:p>
            <a:endParaRPr lang="en-IN" sz="1400" dirty="0" smtClean="0">
              <a:latin typeface="Times"/>
              <a:cs typeface="Times"/>
            </a:endParaRPr>
          </a:p>
          <a:p>
            <a:r>
              <a:rPr lang="en-IN" sz="2600" dirty="0" smtClean="0">
                <a:latin typeface="Times"/>
                <a:cs typeface="Times"/>
              </a:rPr>
              <a:t>In </a:t>
            </a:r>
            <a:r>
              <a:rPr lang="en-IN" sz="2600" dirty="0">
                <a:latin typeface="Times"/>
                <a:cs typeface="Times"/>
              </a:rPr>
              <a:t>the k Nearest Neighbours </a:t>
            </a:r>
            <a:r>
              <a:rPr lang="en-IN" sz="2600" dirty="0" smtClean="0">
                <a:latin typeface="Times"/>
                <a:cs typeface="Times"/>
              </a:rPr>
              <a:t>Algorithm we consider </a:t>
            </a:r>
            <a:r>
              <a:rPr lang="en-IN" sz="2600" dirty="0">
                <a:latin typeface="Times"/>
                <a:cs typeface="Times"/>
              </a:rPr>
              <a:t>the similarity of two points to be the distance between them in this space under some appropriate metric.</a:t>
            </a:r>
          </a:p>
          <a:p>
            <a:endParaRPr lang="en-IN" sz="2400" dirty="0"/>
          </a:p>
          <a:p>
            <a:endParaRPr lang="en-IN" sz="2400" dirty="0"/>
          </a:p>
          <a:p>
            <a:endParaRPr lang="en-US" dirty="0"/>
          </a:p>
        </p:txBody>
      </p:sp>
    </p:spTree>
    <p:extLst>
      <p:ext uri="{BB962C8B-B14F-4D97-AF65-F5344CB8AC3E}">
        <p14:creationId xmlns:p14="http://schemas.microsoft.com/office/powerpoint/2010/main" val="15614946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a:t>
            </a:r>
            <a:endParaRPr lang="en-US" dirty="0"/>
          </a:p>
        </p:txBody>
      </p:sp>
      <p:sp>
        <p:nvSpPr>
          <p:cNvPr id="3" name="Content Placeholder 2"/>
          <p:cNvSpPr>
            <a:spLocks noGrp="1"/>
          </p:cNvSpPr>
          <p:nvPr>
            <p:ph idx="1"/>
          </p:nvPr>
        </p:nvSpPr>
        <p:spPr>
          <a:xfrm>
            <a:off x="457200" y="1434799"/>
            <a:ext cx="7620000" cy="4983162"/>
          </a:xfrm>
        </p:spPr>
        <p:txBody>
          <a:bodyPr>
            <a:normAutofit lnSpcReduction="10000"/>
          </a:bodyPr>
          <a:lstStyle/>
          <a:p>
            <a:r>
              <a:rPr lang="en-IN" sz="2400" dirty="0" smtClean="0">
                <a:latin typeface="Times"/>
                <a:cs typeface="Times"/>
              </a:rPr>
              <a:t>Choosing </a:t>
            </a:r>
            <a:r>
              <a:rPr lang="en-IN" sz="2400" dirty="0">
                <a:latin typeface="Times"/>
                <a:cs typeface="Times"/>
              </a:rPr>
              <a:t>the class to predict for a new observation is to pick the k closest data points to the new observation, and to take the most common class among these. </a:t>
            </a:r>
            <a:endParaRPr lang="en-IN" sz="2400" dirty="0" smtClean="0">
              <a:latin typeface="Times"/>
              <a:cs typeface="Times"/>
            </a:endParaRPr>
          </a:p>
          <a:p>
            <a:endParaRPr lang="en-IN" sz="1200" dirty="0">
              <a:latin typeface="Times"/>
              <a:cs typeface="Times"/>
            </a:endParaRPr>
          </a:p>
          <a:p>
            <a:pPr lvl="0"/>
            <a:r>
              <a:rPr lang="en-IN" sz="2400" b="1" dirty="0">
                <a:latin typeface="Times"/>
                <a:cs typeface="Times"/>
              </a:rPr>
              <a:t>Step-1:</a:t>
            </a:r>
            <a:r>
              <a:rPr lang="en-IN" sz="2400" dirty="0">
                <a:latin typeface="Times"/>
                <a:cs typeface="Times"/>
              </a:rPr>
              <a:t> Select the number K of the neighbors</a:t>
            </a:r>
          </a:p>
          <a:p>
            <a:pPr lvl="0"/>
            <a:r>
              <a:rPr lang="en-IN" sz="2400" b="1" dirty="0">
                <a:latin typeface="Times"/>
                <a:cs typeface="Times"/>
              </a:rPr>
              <a:t>Step-2:</a:t>
            </a:r>
            <a:r>
              <a:rPr lang="en-IN" sz="2400" dirty="0">
                <a:latin typeface="Times"/>
                <a:cs typeface="Times"/>
              </a:rPr>
              <a:t> Calculate the Euclidean distance of </a:t>
            </a:r>
            <a:r>
              <a:rPr lang="en-IN" sz="2400" b="1" dirty="0">
                <a:latin typeface="Times"/>
                <a:cs typeface="Times"/>
              </a:rPr>
              <a:t>K number of neighbors</a:t>
            </a:r>
            <a:endParaRPr lang="en-IN" sz="2400" dirty="0">
              <a:latin typeface="Times"/>
              <a:cs typeface="Times"/>
            </a:endParaRPr>
          </a:p>
          <a:p>
            <a:pPr lvl="0"/>
            <a:r>
              <a:rPr lang="en-IN" sz="2400" b="1" dirty="0">
                <a:latin typeface="Times"/>
                <a:cs typeface="Times"/>
              </a:rPr>
              <a:t>Step-3:</a:t>
            </a:r>
            <a:r>
              <a:rPr lang="en-IN" sz="2400" dirty="0">
                <a:latin typeface="Times"/>
                <a:cs typeface="Times"/>
              </a:rPr>
              <a:t> Take the K nearest neighbors as per the calculated Euclidean distance.</a:t>
            </a:r>
          </a:p>
          <a:p>
            <a:pPr lvl="0"/>
            <a:r>
              <a:rPr lang="en-IN" sz="2400" b="1" dirty="0">
                <a:latin typeface="Times"/>
                <a:cs typeface="Times"/>
              </a:rPr>
              <a:t>Step-4:</a:t>
            </a:r>
            <a:r>
              <a:rPr lang="en-IN" sz="2400" dirty="0">
                <a:latin typeface="Times"/>
                <a:cs typeface="Times"/>
              </a:rPr>
              <a:t> Among these k neighbors, count the number of the data points in each category.</a:t>
            </a:r>
          </a:p>
          <a:p>
            <a:pPr lvl="0"/>
            <a:r>
              <a:rPr lang="en-IN" sz="2400" b="1" dirty="0">
                <a:latin typeface="Times"/>
                <a:cs typeface="Times"/>
              </a:rPr>
              <a:t>Step-5:</a:t>
            </a:r>
            <a:r>
              <a:rPr lang="en-IN" sz="2400" dirty="0">
                <a:latin typeface="Times"/>
                <a:cs typeface="Times"/>
              </a:rPr>
              <a:t> Assign the new data points to that category for which the number of the neighbor is maximum.</a:t>
            </a:r>
          </a:p>
          <a:p>
            <a:endParaRPr lang="en-IN" dirty="0"/>
          </a:p>
          <a:p>
            <a:endParaRPr lang="en-US" dirty="0"/>
          </a:p>
        </p:txBody>
      </p:sp>
    </p:spTree>
    <p:extLst>
      <p:ext uri="{BB962C8B-B14F-4D97-AF65-F5344CB8AC3E}">
        <p14:creationId xmlns:p14="http://schemas.microsoft.com/office/powerpoint/2010/main" val="21924309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291784" y="858054"/>
            <a:ext cx="8049810" cy="5285571"/>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srcRect/>
          <a:stretch>
            <a:fillRect/>
          </a:stretch>
        </p:blipFill>
        <p:spPr bwMode="auto">
          <a:xfrm>
            <a:off x="0" y="857250"/>
            <a:ext cx="9144000" cy="514350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457200" y="1132632"/>
            <a:ext cx="7620000" cy="4787899"/>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146</TotalTime>
  <Words>486</Words>
  <Application>Microsoft Macintosh PowerPoint</Application>
  <PresentationFormat>On-screen Show (4:3)</PresentationFormat>
  <Paragraphs>61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K-nearest neighbour classifier</vt:lpstr>
      <vt:lpstr>kNN algorithm </vt:lpstr>
      <vt:lpstr>PowerPoint Presentation</vt:lpstr>
      <vt:lpstr>Measuring Similarity</vt:lpstr>
      <vt:lpstr>Similarity </vt:lpstr>
      <vt:lpstr>Prediction</vt:lpstr>
      <vt:lpstr>PowerPoint Presentation</vt:lpstr>
      <vt:lpstr>PowerPoint Presentation</vt:lpstr>
      <vt:lpstr>PowerPoint Presentation</vt:lpstr>
      <vt:lpstr>PowerPoint Presentation</vt:lpstr>
      <vt:lpstr>PowerPoint Presentation</vt:lpstr>
      <vt:lpstr>PowerPoint Presentation</vt:lpstr>
      <vt:lpstr>Properties</vt:lpstr>
      <vt:lpstr>How to select the value of K in the K-NN Algorithm? </vt:lpstr>
      <vt:lpstr>Advantages and Disadvantages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 neighbour classifier</dc:title>
  <dc:creator>CST</dc:creator>
  <cp:lastModifiedBy>CST</cp:lastModifiedBy>
  <cp:revision>11</cp:revision>
  <dcterms:created xsi:type="dcterms:W3CDTF">2020-12-11T16:47:56Z</dcterms:created>
  <dcterms:modified xsi:type="dcterms:W3CDTF">2021-03-18T14:24:15Z</dcterms:modified>
</cp:coreProperties>
</file>