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drawings/drawing1.xml" ContentType="application/vnd.openxmlformats-officedocument.drawingml.chartshape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1" r:id="rId6"/>
    <p:sldId id="262" r:id="rId7"/>
    <p:sldId id="263" r:id="rId8"/>
    <p:sldId id="264"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81" r:id="rId23"/>
    <p:sldId id="283" r:id="rId24"/>
    <p:sldId id="279" r:id="rId25"/>
    <p:sldId id="280" r:id="rId26"/>
    <p:sldId id="285" r:id="rId27"/>
    <p:sldId id="287" r:id="rId28"/>
    <p:sldId id="289" r:id="rId29"/>
    <p:sldId id="290" r:id="rId30"/>
    <p:sldId id="298" r:id="rId31"/>
    <p:sldId id="300" r:id="rId32"/>
    <p:sldId id="302" r:id="rId33"/>
    <p:sldId id="304" r:id="rId34"/>
    <p:sldId id="297" r:id="rId35"/>
    <p:sldId id="291" r:id="rId36"/>
    <p:sldId id="292" r:id="rId37"/>
    <p:sldId id="293" r:id="rId38"/>
    <p:sldId id="295" r:id="rId39"/>
    <p:sldId id="306" r:id="rId40"/>
    <p:sldId id="294" r:id="rId41"/>
    <p:sldId id="308" r:id="rId42"/>
    <p:sldId id="288" r:id="rId43"/>
    <p:sldId id="310" r:id="rId44"/>
    <p:sldId id="312" r:id="rId45"/>
    <p:sldId id="313" r:id="rId46"/>
    <p:sldId id="315" r:id="rId47"/>
    <p:sldId id="318" r:id="rId48"/>
    <p:sldId id="319" r:id="rId49"/>
    <p:sldId id="320" r:id="rId50"/>
    <p:sldId id="321" r:id="rId51"/>
    <p:sldId id="355" r:id="rId52"/>
    <p:sldId id="322" r:id="rId53"/>
    <p:sldId id="316" r:id="rId54"/>
    <p:sldId id="317" r:id="rId55"/>
    <p:sldId id="323" r:id="rId56"/>
    <p:sldId id="324" r:id="rId57"/>
    <p:sldId id="325" r:id="rId58"/>
    <p:sldId id="326" r:id="rId59"/>
    <p:sldId id="327" r:id="rId60"/>
    <p:sldId id="328" r:id="rId61"/>
    <p:sldId id="356" r:id="rId62"/>
    <p:sldId id="357" r:id="rId63"/>
    <p:sldId id="358" r:id="rId64"/>
    <p:sldId id="329" r:id="rId65"/>
    <p:sldId id="331" r:id="rId66"/>
    <p:sldId id="330" r:id="rId67"/>
    <p:sldId id="369" r:id="rId68"/>
    <p:sldId id="370" r:id="rId69"/>
    <p:sldId id="375" r:id="rId70"/>
    <p:sldId id="378" r:id="rId71"/>
    <p:sldId id="380" r:id="rId72"/>
    <p:sldId id="371" r:id="rId73"/>
    <p:sldId id="372" r:id="rId74"/>
    <p:sldId id="373" r:id="rId75"/>
    <p:sldId id="348" r:id="rId76"/>
    <p:sldId id="346" r:id="rId77"/>
    <p:sldId id="332" r:id="rId78"/>
    <p:sldId id="333" r:id="rId79"/>
    <p:sldId id="334" r:id="rId80"/>
    <p:sldId id="359" r:id="rId81"/>
    <p:sldId id="335" r:id="rId82"/>
    <p:sldId id="363" r:id="rId83"/>
    <p:sldId id="365" r:id="rId84"/>
    <p:sldId id="364" r:id="rId85"/>
    <p:sldId id="362" r:id="rId86"/>
    <p:sldId id="360" r:id="rId87"/>
    <p:sldId id="366" r:id="rId88"/>
    <p:sldId id="367" r:id="rId89"/>
    <p:sldId id="368" r:id="rId90"/>
    <p:sldId id="338" r:id="rId91"/>
    <p:sldId id="339" r:id="rId92"/>
    <p:sldId id="349" r:id="rId93"/>
    <p:sldId id="340" r:id="rId94"/>
    <p:sldId id="342" r:id="rId95"/>
    <p:sldId id="343" r:id="rId96"/>
    <p:sldId id="344" r:id="rId97"/>
    <p:sldId id="345" r:id="rId98"/>
    <p:sldId id="347" r:id="rId99"/>
    <p:sldId id="350" r:id="rId100"/>
    <p:sldId id="351" r:id="rId101"/>
    <p:sldId id="352" r:id="rId102"/>
    <p:sldId id="353" r:id="rId103"/>
    <p:sldId id="354" r:id="rId10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0303D7-F322-4E01-813C-7B28C6167EE2}" v="2" dt="2022-02-17T06:27:33.4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23100" autoAdjust="0"/>
    <p:restoredTop sz="98069" autoAdjust="0"/>
  </p:normalViewPr>
  <p:slideViewPr>
    <p:cSldViewPr snapToGrid="0" snapToObjects="1">
      <p:cViewPr>
        <p:scale>
          <a:sx n="94" d="100"/>
          <a:sy n="94" d="100"/>
        </p:scale>
        <p:origin x="-263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69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microsoft.com/office/2016/11/relationships/changesInfo" Target="changesInfos/changesInfo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microsoft.com/office/2015/10/relationships/revisionInfo" Target="revisionInfo.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dish Maniar" userId="706eecc5243689f8" providerId="Windows Live" clId="Web-{770303D7-F322-4E01-813C-7B28C6167EE2}"/>
    <pc:docChg chg="addSld delSld">
      <pc:chgData name="Vidish Maniar" userId="706eecc5243689f8" providerId="Windows Live" clId="Web-{770303D7-F322-4E01-813C-7B28C6167EE2}" dt="2022-02-17T06:27:33.444" v="1"/>
      <pc:docMkLst>
        <pc:docMk/>
      </pc:docMkLst>
      <pc:sldChg chg="new del">
        <pc:chgData name="Vidish Maniar" userId="706eecc5243689f8" providerId="Windows Live" clId="Web-{770303D7-F322-4E01-813C-7B28C6167EE2}" dt="2022-02-17T06:27:33.444" v="1"/>
        <pc:sldMkLst>
          <pc:docMk/>
          <pc:sldMk cId="1580856404" sldId="381"/>
        </pc:sldMkLst>
      </pc:sldChg>
    </pc:docChg>
  </pc:docChgLst>
</pc:chgInfo>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7"/>
    </mc:Choice>
    <mc:Fallback>
      <c:style val="27"/>
    </mc:Fallback>
  </mc:AlternateContent>
  <c:chart>
    <c:autoTitleDeleted val="1"/>
    <c:plotArea>
      <c:layout/>
      <c:scatterChart>
        <c:scatterStyle val="lineMarker"/>
        <c:varyColors val="0"/>
        <c:ser>
          <c:idx val="0"/>
          <c:order val="0"/>
          <c:tx>
            <c:strRef>
              <c:f>Sheet1!$B$1</c:f>
              <c:strCache>
                <c:ptCount val="1"/>
                <c:pt idx="0">
                  <c:v>A2</c:v>
                </c:pt>
              </c:strCache>
            </c:strRef>
          </c:tx>
          <c:spPr>
            <a:ln w="66675">
              <a:noFill/>
            </a:ln>
          </c:spPr>
          <c:xVal>
            <c:numRef>
              <c:f>Sheet1!$A$2:$A$17</c:f>
              <c:numCache>
                <c:formatCode>General</c:formatCode>
                <c:ptCount val="16"/>
                <c:pt idx="0">
                  <c:v>6.8</c:v>
                </c:pt>
                <c:pt idx="1">
                  <c:v>0.8</c:v>
                </c:pt>
                <c:pt idx="2">
                  <c:v>1.2</c:v>
                </c:pt>
                <c:pt idx="3">
                  <c:v>2.8</c:v>
                </c:pt>
                <c:pt idx="4">
                  <c:v>3.8</c:v>
                </c:pt>
                <c:pt idx="5">
                  <c:v>4.4000000000000004</c:v>
                </c:pt>
                <c:pt idx="6">
                  <c:v>4.8</c:v>
                </c:pt>
                <c:pt idx="7">
                  <c:v>6</c:v>
                </c:pt>
                <c:pt idx="8">
                  <c:v>6.2</c:v>
                </c:pt>
                <c:pt idx="9">
                  <c:v>7.6</c:v>
                </c:pt>
                <c:pt idx="10">
                  <c:v>7.8</c:v>
                </c:pt>
                <c:pt idx="11">
                  <c:v>6.6</c:v>
                </c:pt>
                <c:pt idx="12">
                  <c:v>8.2000000000000011</c:v>
                </c:pt>
                <c:pt idx="13">
                  <c:v>8.4</c:v>
                </c:pt>
                <c:pt idx="14">
                  <c:v>9</c:v>
                </c:pt>
                <c:pt idx="15">
                  <c:v>9.6</c:v>
                </c:pt>
              </c:numCache>
            </c:numRef>
          </c:xVal>
          <c:yVal>
            <c:numRef>
              <c:f>Sheet1!$B$2:$B$17</c:f>
              <c:numCache>
                <c:formatCode>General</c:formatCode>
                <c:ptCount val="16"/>
                <c:pt idx="0">
                  <c:v>12.6</c:v>
                </c:pt>
                <c:pt idx="1">
                  <c:v>9.8000000000000007</c:v>
                </c:pt>
                <c:pt idx="2">
                  <c:v>11.6</c:v>
                </c:pt>
                <c:pt idx="3">
                  <c:v>9.6</c:v>
                </c:pt>
                <c:pt idx="4">
                  <c:v>9.9</c:v>
                </c:pt>
                <c:pt idx="5">
                  <c:v>6.5</c:v>
                </c:pt>
                <c:pt idx="6">
                  <c:v>1.1000000000000001</c:v>
                </c:pt>
                <c:pt idx="7">
                  <c:v>19.899999999999999</c:v>
                </c:pt>
                <c:pt idx="8">
                  <c:v>18.5</c:v>
                </c:pt>
                <c:pt idx="9">
                  <c:v>17.399999999999999</c:v>
                </c:pt>
                <c:pt idx="10">
                  <c:v>12.2</c:v>
                </c:pt>
                <c:pt idx="11">
                  <c:v>7.7</c:v>
                </c:pt>
                <c:pt idx="12">
                  <c:v>4.5</c:v>
                </c:pt>
                <c:pt idx="13">
                  <c:v>6.9</c:v>
                </c:pt>
                <c:pt idx="14">
                  <c:v>3.4</c:v>
                </c:pt>
                <c:pt idx="15">
                  <c:v>11.1</c:v>
                </c:pt>
              </c:numCache>
            </c:numRef>
          </c:yVal>
          <c:smooth val="0"/>
          <c:extLst>
            <c:ext xmlns:c16="http://schemas.microsoft.com/office/drawing/2014/chart" uri="{C3380CC4-5D6E-409C-BE32-E72D297353CC}">
              <c16:uniqueId val="{00000000-3774-45B9-A7E3-2C1233E1DDE8}"/>
            </c:ext>
          </c:extLst>
        </c:ser>
        <c:dLbls>
          <c:showLegendKey val="0"/>
          <c:showVal val="0"/>
          <c:showCatName val="0"/>
          <c:showSerName val="0"/>
          <c:showPercent val="0"/>
          <c:showBubbleSize val="0"/>
        </c:dLbls>
        <c:axId val="2145498456"/>
        <c:axId val="2145527016"/>
      </c:scatterChart>
      <c:valAx>
        <c:axId val="2145498456"/>
        <c:scaling>
          <c:orientation val="minMax"/>
        </c:scaling>
        <c:delete val="0"/>
        <c:axPos val="b"/>
        <c:title>
          <c:tx>
            <c:rich>
              <a:bodyPr/>
              <a:lstStyle/>
              <a:p>
                <a:pPr>
                  <a:defRPr/>
                </a:pPr>
                <a:r>
                  <a:rPr lang="en-IN" sz="1600" dirty="0"/>
                  <a:t>A1</a:t>
                </a:r>
              </a:p>
            </c:rich>
          </c:tx>
          <c:overlay val="0"/>
        </c:title>
        <c:numFmt formatCode="General" sourceLinked="1"/>
        <c:majorTickMark val="none"/>
        <c:minorTickMark val="none"/>
        <c:tickLblPos val="nextTo"/>
        <c:txPr>
          <a:bodyPr/>
          <a:lstStyle/>
          <a:p>
            <a:pPr>
              <a:defRPr>
                <a:latin typeface="Cambria Math" pitchFamily="18" charset="0"/>
                <a:ea typeface="Cambria Math" pitchFamily="18" charset="0"/>
              </a:defRPr>
            </a:pPr>
            <a:endParaRPr lang="en-US"/>
          </a:p>
        </c:txPr>
        <c:crossAx val="2145527016"/>
        <c:crosses val="autoZero"/>
        <c:crossBetween val="midCat"/>
      </c:valAx>
      <c:valAx>
        <c:axId val="2145527016"/>
        <c:scaling>
          <c:orientation val="minMax"/>
        </c:scaling>
        <c:delete val="0"/>
        <c:axPos val="l"/>
        <c:title>
          <c:tx>
            <c:rich>
              <a:bodyPr/>
              <a:lstStyle/>
              <a:p>
                <a:pPr>
                  <a:defRPr/>
                </a:pPr>
                <a:r>
                  <a:rPr lang="en-US" sz="1600" dirty="0"/>
                  <a:t>A2</a:t>
                </a:r>
              </a:p>
            </c:rich>
          </c:tx>
          <c:layout>
            <c:manualLayout>
              <c:xMode val="edge"/>
              <c:yMode val="edge"/>
              <c:x val="1.19688809096349E-2"/>
              <c:y val="0.401315465706508"/>
            </c:manualLayout>
          </c:layout>
          <c:overlay val="0"/>
        </c:title>
        <c:numFmt formatCode="General" sourceLinked="1"/>
        <c:majorTickMark val="none"/>
        <c:minorTickMark val="none"/>
        <c:tickLblPos val="nextTo"/>
        <c:txPr>
          <a:bodyPr/>
          <a:lstStyle/>
          <a:p>
            <a:pPr>
              <a:defRPr>
                <a:latin typeface="Cambria Math" pitchFamily="18" charset="0"/>
                <a:ea typeface="Cambria Math" pitchFamily="18" charset="0"/>
              </a:defRPr>
            </a:pPr>
            <a:endParaRPr lang="en-US"/>
          </a:p>
        </c:txPr>
        <c:crossAx val="2145498456"/>
        <c:crosses val="autoZero"/>
        <c:crossBetween val="midCat"/>
      </c:valAx>
      <c:spPr>
        <a:ln w="25400" cmpd="sng">
          <a:solidFill>
            <a:schemeClr val="tx1"/>
          </a:solidFill>
        </a:ln>
      </c:spPr>
    </c:plotArea>
    <c:plotVisOnly val="1"/>
    <c:dispBlanksAs val="gap"/>
    <c:showDLblsOverMax val="0"/>
  </c:chart>
  <c:txPr>
    <a:bodyPr/>
    <a:lstStyle/>
    <a:p>
      <a:pPr>
        <a:defRPr sz="1200" b="1"/>
      </a:pPr>
      <a:endParaRPr lang="en-US"/>
    </a:p>
  </c:txPr>
  <c:externalData r:id="rId1">
    <c:autoUpdate val="0"/>
  </c:externalData>
  <c:userShapes r:id="rId2"/>
</c:chartSpace>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wmf"/></Relationships>
</file>

<file path=ppt/drawings/drawing1.xml><?xml version="1.0" encoding="utf-8"?>
<c:userShapes xmlns:c="http://schemas.openxmlformats.org/drawingml/2006/chart">
  <cdr:relSizeAnchor xmlns:cdr="http://schemas.openxmlformats.org/drawingml/2006/chartDrawing">
    <cdr:from>
      <cdr:x>0.37769</cdr:x>
      <cdr:y>0.47704</cdr:y>
    </cdr:from>
    <cdr:to>
      <cdr:x>0.41681</cdr:x>
      <cdr:y>0.54681</cdr:y>
    </cdr:to>
    <cdr:sp macro="" textlink="">
      <cdr:nvSpPr>
        <cdr:cNvPr id="2" name="Oval 1"/>
        <cdr:cNvSpPr/>
      </cdr:nvSpPr>
      <cdr:spPr>
        <a:xfrm xmlns:a="http://schemas.openxmlformats.org/drawingml/2006/main">
          <a:off x="2003805" y="1890232"/>
          <a:ext cx="207546" cy="276446"/>
        </a:xfrm>
        <a:prstGeom xmlns:a="http://schemas.openxmlformats.org/drawingml/2006/main" prst="ellipse">
          <a:avLst/>
        </a:prstGeom>
        <a:noFill xmlns:a="http://schemas.openxmlformats.org/drawingml/2006/main"/>
        <a:ln xmlns:a="http://schemas.openxmlformats.org/drawingml/2006/main" w="31750">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IN"/>
        </a:p>
      </cdr:txBody>
    </cdr:sp>
  </cdr:relSizeAnchor>
  <cdr:relSizeAnchor xmlns:cdr="http://schemas.openxmlformats.org/drawingml/2006/chartDrawing">
    <cdr:from>
      <cdr:x>0.6518</cdr:x>
      <cdr:y>0.404</cdr:y>
    </cdr:from>
    <cdr:to>
      <cdr:x>0.69092</cdr:x>
      <cdr:y>0.47376</cdr:y>
    </cdr:to>
    <cdr:sp macro="" textlink="">
      <cdr:nvSpPr>
        <cdr:cNvPr id="3" name="Oval 2"/>
        <cdr:cNvSpPr/>
      </cdr:nvSpPr>
      <cdr:spPr>
        <a:xfrm xmlns:a="http://schemas.openxmlformats.org/drawingml/2006/main">
          <a:off x="3458102" y="1600790"/>
          <a:ext cx="207546" cy="276446"/>
        </a:xfrm>
        <a:prstGeom xmlns:a="http://schemas.openxmlformats.org/drawingml/2006/main" prst="ellipse">
          <a:avLst/>
        </a:prstGeom>
        <a:noFill xmlns:a="http://schemas.openxmlformats.org/drawingml/2006/main"/>
        <a:ln xmlns:a="http://schemas.openxmlformats.org/drawingml/2006/main" w="31750">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IN"/>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5953739-1904-8748-BD04-4825928B1CF1}" type="datetimeFigureOut">
              <a:rPr lang="en-US" smtClean="0"/>
              <a:pPr/>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0B37EA-DF35-CB4A-8B44-77ABB33E164B}" type="slidenum">
              <a:rPr lang="en-US" smtClean="0"/>
              <a:pPr/>
              <a:t>‹#›</a:t>
            </a:fld>
            <a:endParaRPr lang="en-US"/>
          </a:p>
        </p:txBody>
      </p:sp>
    </p:spTree>
    <p:extLst>
      <p:ext uri="{BB962C8B-B14F-4D97-AF65-F5344CB8AC3E}">
        <p14:creationId xmlns:p14="http://schemas.microsoft.com/office/powerpoint/2010/main" val="307979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953739-1904-8748-BD04-4825928B1CF1}" type="datetimeFigureOut">
              <a:rPr lang="en-US" smtClean="0"/>
              <a:pPr/>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0B37EA-DF35-CB4A-8B44-77ABB33E164B}" type="slidenum">
              <a:rPr lang="en-US" smtClean="0"/>
              <a:pPr/>
              <a:t>‹#›</a:t>
            </a:fld>
            <a:endParaRPr lang="en-US"/>
          </a:p>
        </p:txBody>
      </p:sp>
    </p:spTree>
    <p:extLst>
      <p:ext uri="{BB962C8B-B14F-4D97-AF65-F5344CB8AC3E}">
        <p14:creationId xmlns:p14="http://schemas.microsoft.com/office/powerpoint/2010/main" val="1276004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953739-1904-8748-BD04-4825928B1CF1}" type="datetimeFigureOut">
              <a:rPr lang="en-US" smtClean="0"/>
              <a:pPr/>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0B37EA-DF35-CB4A-8B44-77ABB33E164B}" type="slidenum">
              <a:rPr lang="en-US" smtClean="0"/>
              <a:pPr/>
              <a:t>‹#›</a:t>
            </a:fld>
            <a:endParaRPr lang="en-US"/>
          </a:p>
        </p:txBody>
      </p:sp>
    </p:spTree>
    <p:extLst>
      <p:ext uri="{BB962C8B-B14F-4D97-AF65-F5344CB8AC3E}">
        <p14:creationId xmlns:p14="http://schemas.microsoft.com/office/powerpoint/2010/main" val="3181487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953739-1904-8748-BD04-4825928B1CF1}" type="datetimeFigureOut">
              <a:rPr lang="en-US" smtClean="0"/>
              <a:pPr/>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0B37EA-DF35-CB4A-8B44-77ABB33E164B}" type="slidenum">
              <a:rPr lang="en-US" smtClean="0"/>
              <a:pPr/>
              <a:t>‹#›</a:t>
            </a:fld>
            <a:endParaRPr lang="en-US"/>
          </a:p>
        </p:txBody>
      </p:sp>
    </p:spTree>
    <p:extLst>
      <p:ext uri="{BB962C8B-B14F-4D97-AF65-F5344CB8AC3E}">
        <p14:creationId xmlns:p14="http://schemas.microsoft.com/office/powerpoint/2010/main" val="2077461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953739-1904-8748-BD04-4825928B1CF1}" type="datetimeFigureOut">
              <a:rPr lang="en-US" smtClean="0"/>
              <a:pPr/>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0B37EA-DF35-CB4A-8B44-77ABB33E164B}" type="slidenum">
              <a:rPr lang="en-US" smtClean="0"/>
              <a:pPr/>
              <a:t>‹#›</a:t>
            </a:fld>
            <a:endParaRPr lang="en-US"/>
          </a:p>
        </p:txBody>
      </p:sp>
    </p:spTree>
    <p:extLst>
      <p:ext uri="{BB962C8B-B14F-4D97-AF65-F5344CB8AC3E}">
        <p14:creationId xmlns:p14="http://schemas.microsoft.com/office/powerpoint/2010/main" val="1189712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5953739-1904-8748-BD04-4825928B1CF1}" type="datetimeFigureOut">
              <a:rPr lang="en-US" smtClean="0"/>
              <a:pPr/>
              <a:t>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0B37EA-DF35-CB4A-8B44-77ABB33E164B}" type="slidenum">
              <a:rPr lang="en-US" smtClean="0"/>
              <a:pPr/>
              <a:t>‹#›</a:t>
            </a:fld>
            <a:endParaRPr lang="en-US"/>
          </a:p>
        </p:txBody>
      </p:sp>
    </p:spTree>
    <p:extLst>
      <p:ext uri="{BB962C8B-B14F-4D97-AF65-F5344CB8AC3E}">
        <p14:creationId xmlns:p14="http://schemas.microsoft.com/office/powerpoint/2010/main" val="1496130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5953739-1904-8748-BD04-4825928B1CF1}" type="datetimeFigureOut">
              <a:rPr lang="en-US" smtClean="0"/>
              <a:pPr/>
              <a:t>2/16/2022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0B37EA-DF35-CB4A-8B44-77ABB33E164B}" type="slidenum">
              <a:rPr lang="en-US" smtClean="0"/>
              <a:pPr/>
              <a:t>‹#›</a:t>
            </a:fld>
            <a:endParaRPr lang="en-US"/>
          </a:p>
        </p:txBody>
      </p:sp>
    </p:spTree>
    <p:extLst>
      <p:ext uri="{BB962C8B-B14F-4D97-AF65-F5344CB8AC3E}">
        <p14:creationId xmlns:p14="http://schemas.microsoft.com/office/powerpoint/2010/main" val="3225583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5953739-1904-8748-BD04-4825928B1CF1}" type="datetimeFigureOut">
              <a:rPr lang="en-US" smtClean="0"/>
              <a:pPr/>
              <a:t>2/16/2022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0B37EA-DF35-CB4A-8B44-77ABB33E164B}" type="slidenum">
              <a:rPr lang="en-US" smtClean="0"/>
              <a:pPr/>
              <a:t>‹#›</a:t>
            </a:fld>
            <a:endParaRPr lang="en-US"/>
          </a:p>
        </p:txBody>
      </p:sp>
    </p:spTree>
    <p:extLst>
      <p:ext uri="{BB962C8B-B14F-4D97-AF65-F5344CB8AC3E}">
        <p14:creationId xmlns:p14="http://schemas.microsoft.com/office/powerpoint/2010/main" val="63720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953739-1904-8748-BD04-4825928B1CF1}" type="datetimeFigureOut">
              <a:rPr lang="en-US" smtClean="0"/>
              <a:pPr/>
              <a:t>2/16/2022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0B37EA-DF35-CB4A-8B44-77ABB33E164B}" type="slidenum">
              <a:rPr lang="en-US" smtClean="0"/>
              <a:pPr/>
              <a:t>‹#›</a:t>
            </a:fld>
            <a:endParaRPr lang="en-US"/>
          </a:p>
        </p:txBody>
      </p:sp>
    </p:spTree>
    <p:extLst>
      <p:ext uri="{BB962C8B-B14F-4D97-AF65-F5344CB8AC3E}">
        <p14:creationId xmlns:p14="http://schemas.microsoft.com/office/powerpoint/2010/main" val="3438782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953739-1904-8748-BD04-4825928B1CF1}" type="datetimeFigureOut">
              <a:rPr lang="en-US" smtClean="0"/>
              <a:pPr/>
              <a:t>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0B37EA-DF35-CB4A-8B44-77ABB33E164B}" type="slidenum">
              <a:rPr lang="en-US" smtClean="0"/>
              <a:pPr/>
              <a:t>‹#›</a:t>
            </a:fld>
            <a:endParaRPr lang="en-US"/>
          </a:p>
        </p:txBody>
      </p:sp>
    </p:spTree>
    <p:extLst>
      <p:ext uri="{BB962C8B-B14F-4D97-AF65-F5344CB8AC3E}">
        <p14:creationId xmlns:p14="http://schemas.microsoft.com/office/powerpoint/2010/main" val="2563524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953739-1904-8748-BD04-4825928B1CF1}" type="datetimeFigureOut">
              <a:rPr lang="en-US" smtClean="0"/>
              <a:pPr/>
              <a:t>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0B37EA-DF35-CB4A-8B44-77ABB33E164B}" type="slidenum">
              <a:rPr lang="en-US" smtClean="0"/>
              <a:pPr/>
              <a:t>‹#›</a:t>
            </a:fld>
            <a:endParaRPr lang="en-US"/>
          </a:p>
        </p:txBody>
      </p:sp>
    </p:spTree>
    <p:extLst>
      <p:ext uri="{BB962C8B-B14F-4D97-AF65-F5344CB8AC3E}">
        <p14:creationId xmlns:p14="http://schemas.microsoft.com/office/powerpoint/2010/main" val="3031775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953739-1904-8748-BD04-4825928B1CF1}" type="datetimeFigureOut">
              <a:rPr lang="en-US" smtClean="0"/>
              <a:pPr/>
              <a:t>2/16/2022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0B37EA-DF35-CB4A-8B44-77ABB33E164B}" type="slidenum">
              <a:rPr lang="en-US" smtClean="0"/>
              <a:pPr/>
              <a:t>‹#›</a:t>
            </a:fld>
            <a:endParaRPr lang="en-US"/>
          </a:p>
        </p:txBody>
      </p:sp>
    </p:spTree>
    <p:extLst>
      <p:ext uri="{BB962C8B-B14F-4D97-AF65-F5344CB8AC3E}">
        <p14:creationId xmlns:p14="http://schemas.microsoft.com/office/powerpoint/2010/main" val="927909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courses.analyticsvidhya.com/courses/naive-bayes?utm_source=blog&amp;utm_medium=naive-bayes-explaine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monkeylearn.com/data-analysis/" TargetMode="External"/><Relationship Id="rId2" Type="http://schemas.openxmlformats.org/officeDocument/2006/relationships/hyperlink" Target="http://www.monkeylearn.com/machine-learn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monkeylearn.com/blog/practical-explanation-naive-bayes-classifier/%23feature-engineering"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2.emf"/><Relationship Id="rId5" Type="http://schemas.openxmlformats.org/officeDocument/2006/relationships/package" Target="../embeddings/Microsoft_Word_Document1.docx"/><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analyticsindiamag.com/step-by-step-guide-to-implement-multi-class-classification-with-bert-tensorflow/" TargetMode="External"/><Relationship Id="rId2" Type="http://schemas.openxmlformats.org/officeDocument/2006/relationships/hyperlink" Target="https://analyticsindiamag.com/correcting-class-imbalanced-data-for-binary-classification-problems-demonstrations-using-animated-videos/" TargetMode="External"/><Relationship Id="rId1" Type="http://schemas.openxmlformats.org/officeDocument/2006/relationships/slideLayout" Target="../slideLayouts/slideLayout2.xml"/><Relationship Id="rId4" Type="http://schemas.openxmlformats.org/officeDocument/2006/relationships/hyperlink" Target="https://analyticsindiamag.com/multi-label-image-classification-with-tensorflow-keras/"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hyperlink" Target="https://en.wikipedia.org/wiki/Dot_product"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1.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nalyticsindiamag.com/a-beginners-guide-to-scikit-learns-mlpclassifier/"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hristophm.github.io/interpretable-ml-book/limo.html"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a:cs typeface="Times"/>
              </a:rPr>
              <a:t>Classifiers</a:t>
            </a:r>
          </a:p>
        </p:txBody>
      </p:sp>
      <p:sp>
        <p:nvSpPr>
          <p:cNvPr id="3" name="Subtitle 2"/>
          <p:cNvSpPr>
            <a:spLocks noGrp="1"/>
          </p:cNvSpPr>
          <p:nvPr>
            <p:ph type="subTitle" idx="1"/>
          </p:nvPr>
        </p:nvSpPr>
        <p:spPr/>
        <p:txBody>
          <a:bodyPr/>
          <a:lstStyle/>
          <a:p>
            <a:r>
              <a:rPr lang="en-US" dirty="0">
                <a:solidFill>
                  <a:schemeClr val="tx1"/>
                </a:solidFill>
              </a:rPr>
              <a:t>Jaya </a:t>
            </a:r>
            <a:r>
              <a:rPr lang="en-US" dirty="0" err="1">
                <a:solidFill>
                  <a:schemeClr val="tx1"/>
                </a:solidFill>
              </a:rPr>
              <a:t>Sil</a:t>
            </a:r>
            <a:endParaRPr lang="en-US" dirty="0">
              <a:solidFill>
                <a:schemeClr val="tx1"/>
              </a:solidFill>
            </a:endParaRPr>
          </a:p>
        </p:txBody>
      </p:sp>
    </p:spTree>
    <p:extLst>
      <p:ext uri="{BB962C8B-B14F-4D97-AF65-F5344CB8AC3E}">
        <p14:creationId xmlns:p14="http://schemas.microsoft.com/office/powerpoint/2010/main" val="2050220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5791"/>
          </a:xfrm>
        </p:spPr>
        <p:txBody>
          <a:bodyPr>
            <a:normAutofit/>
          </a:bodyPr>
          <a:lstStyle/>
          <a:p>
            <a:r>
              <a:rPr lang="en-IN" sz="4000" dirty="0">
                <a:latin typeface="Times"/>
                <a:cs typeface="Times"/>
              </a:rPr>
              <a:t>Maximum Likelihood</a:t>
            </a:r>
            <a:endParaRPr lang="en-US" sz="4000" dirty="0"/>
          </a:p>
        </p:txBody>
      </p:sp>
      <p:sp>
        <p:nvSpPr>
          <p:cNvPr id="3" name="Content Placeholder 2"/>
          <p:cNvSpPr>
            <a:spLocks noGrp="1"/>
          </p:cNvSpPr>
          <p:nvPr>
            <p:ph idx="1"/>
          </p:nvPr>
        </p:nvSpPr>
        <p:spPr>
          <a:xfrm>
            <a:off x="457200" y="1070430"/>
            <a:ext cx="8229600" cy="5055734"/>
          </a:xfrm>
        </p:spPr>
        <p:txBody>
          <a:bodyPr>
            <a:normAutofit fontScale="25000" lnSpcReduction="20000"/>
          </a:bodyPr>
          <a:lstStyle/>
          <a:p>
            <a:r>
              <a:rPr lang="en-IN" sz="9600" dirty="0">
                <a:latin typeface="Times"/>
                <a:cs typeface="Times"/>
              </a:rPr>
              <a:t>In the logistic curve, there is no mathematical solution that will produce least squares estimates of the parameters (here</a:t>
            </a:r>
            <a:r>
              <a:rPr lang="en-IN" sz="9600" i="1" dirty="0">
                <a:latin typeface="Times"/>
                <a:cs typeface="Times"/>
              </a:rPr>
              <a:t> a</a:t>
            </a:r>
            <a:r>
              <a:rPr lang="en-IN" sz="9600" dirty="0">
                <a:latin typeface="Times"/>
                <a:cs typeface="Times"/>
              </a:rPr>
              <a:t> and </a:t>
            </a:r>
            <a:r>
              <a:rPr lang="en-IN" sz="9600" i="1" dirty="0">
                <a:latin typeface="Times"/>
                <a:cs typeface="Times"/>
              </a:rPr>
              <a:t>b</a:t>
            </a:r>
            <a:r>
              <a:rPr lang="en-IN" sz="9600" dirty="0">
                <a:latin typeface="Times"/>
                <a:cs typeface="Times"/>
              </a:rPr>
              <a:t>). </a:t>
            </a:r>
          </a:p>
          <a:p>
            <a:endParaRPr lang="en-IN" sz="4800" dirty="0">
              <a:latin typeface="Times"/>
              <a:cs typeface="Times"/>
            </a:endParaRPr>
          </a:p>
          <a:p>
            <a:r>
              <a:rPr lang="en-IN" sz="9600" dirty="0">
                <a:latin typeface="Times"/>
                <a:cs typeface="Times"/>
              </a:rPr>
              <a:t>The loss function chosen is called </a:t>
            </a:r>
            <a:r>
              <a:rPr lang="en-IN" sz="9600" i="1" dirty="0">
                <a:latin typeface="Times"/>
                <a:cs typeface="Times"/>
              </a:rPr>
              <a:t>maximum likelihood</a:t>
            </a:r>
            <a:r>
              <a:rPr lang="en-IN" sz="9600" dirty="0">
                <a:latin typeface="Times"/>
                <a:cs typeface="Times"/>
              </a:rPr>
              <a:t>. </a:t>
            </a:r>
          </a:p>
          <a:p>
            <a:endParaRPr lang="en-IN" sz="4800" dirty="0">
              <a:latin typeface="Times"/>
              <a:cs typeface="Times"/>
            </a:endParaRPr>
          </a:p>
          <a:p>
            <a:r>
              <a:rPr lang="en-IN" sz="9600" dirty="0">
                <a:latin typeface="Times"/>
                <a:cs typeface="Times"/>
              </a:rPr>
              <a:t>A </a:t>
            </a:r>
            <a:r>
              <a:rPr lang="en-IN" sz="9600" i="1" dirty="0">
                <a:latin typeface="Times"/>
                <a:cs typeface="Times"/>
              </a:rPr>
              <a:t>likelihood</a:t>
            </a:r>
            <a:r>
              <a:rPr lang="en-IN" sz="9600" dirty="0">
                <a:latin typeface="Times"/>
                <a:cs typeface="Times"/>
              </a:rPr>
              <a:t> is a conditional probability (P(Y|X), the probability of Y given X).</a:t>
            </a:r>
            <a:r>
              <a:rPr lang="en-IN" sz="7400" dirty="0">
                <a:latin typeface="Times"/>
                <a:cs typeface="Times"/>
              </a:rPr>
              <a:t> </a:t>
            </a:r>
          </a:p>
          <a:p>
            <a:endParaRPr lang="en-IN" sz="4800" dirty="0">
              <a:latin typeface="Times"/>
              <a:cs typeface="Times"/>
            </a:endParaRPr>
          </a:p>
          <a:p>
            <a:r>
              <a:rPr lang="en-IN" sz="9600" dirty="0">
                <a:latin typeface="Times"/>
                <a:cs typeface="Times"/>
              </a:rPr>
              <a:t>We pick the parameters of the model (</a:t>
            </a:r>
            <a:r>
              <a:rPr lang="en-IN" sz="9600" i="1" dirty="0">
                <a:latin typeface="Times"/>
                <a:cs typeface="Times"/>
              </a:rPr>
              <a:t>a</a:t>
            </a:r>
            <a:r>
              <a:rPr lang="en-IN" sz="9600" dirty="0">
                <a:latin typeface="Times"/>
                <a:cs typeface="Times"/>
              </a:rPr>
              <a:t> and </a:t>
            </a:r>
            <a:r>
              <a:rPr lang="en-IN" sz="9600" i="1" dirty="0">
                <a:latin typeface="Times"/>
                <a:cs typeface="Times"/>
              </a:rPr>
              <a:t>b</a:t>
            </a:r>
            <a:r>
              <a:rPr lang="en-IN" sz="9600" dirty="0">
                <a:latin typeface="Times"/>
                <a:cs typeface="Times"/>
              </a:rPr>
              <a:t>) at random and then compute the likelihood of the data using the parameters. </a:t>
            </a:r>
          </a:p>
          <a:p>
            <a:endParaRPr lang="en-IN" sz="4800" dirty="0">
              <a:latin typeface="Times"/>
              <a:cs typeface="Times"/>
            </a:endParaRPr>
          </a:p>
          <a:p>
            <a:r>
              <a:rPr lang="en-IN" sz="9600" dirty="0">
                <a:latin typeface="Times"/>
                <a:cs typeface="Times"/>
              </a:rPr>
              <a:t>We will choose as our parameters, those that result in the greatest likelihood computed.</a:t>
            </a:r>
          </a:p>
          <a:p>
            <a:endParaRPr lang="en-IN" sz="4800" dirty="0">
              <a:latin typeface="Times"/>
              <a:cs typeface="Times"/>
            </a:endParaRPr>
          </a:p>
          <a:p>
            <a:r>
              <a:rPr lang="en-IN" sz="9600" dirty="0">
                <a:latin typeface="Times"/>
                <a:cs typeface="Times"/>
              </a:rPr>
              <a:t> The estimates are called maximum likelihood because the chosen parameters maximize the likelihood (conditional probability) of the sample data. </a:t>
            </a:r>
          </a:p>
          <a:p>
            <a:endParaRPr lang="en-US" dirty="0"/>
          </a:p>
        </p:txBody>
      </p:sp>
    </p:spTree>
    <p:extLst>
      <p:ext uri="{BB962C8B-B14F-4D97-AF65-F5344CB8AC3E}">
        <p14:creationId xmlns:p14="http://schemas.microsoft.com/office/powerpoint/2010/main" val="248164608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sz="2400" dirty="0">
                <a:latin typeface="Times"/>
                <a:cs typeface="Times"/>
              </a:rPr>
              <a:t>The Dunn index for c number of clusters is defined as :</a:t>
            </a:r>
          </a:p>
          <a:p>
            <a:endParaRPr lang="en-US" dirty="0"/>
          </a:p>
        </p:txBody>
      </p:sp>
      <p:pic>
        <p:nvPicPr>
          <p:cNvPr id="4" name="Picture 3"/>
          <p:cNvPicPr>
            <a:picLocks noChangeAspect="1"/>
          </p:cNvPicPr>
          <p:nvPr/>
        </p:nvPicPr>
        <p:blipFill>
          <a:blip r:embed="rId2"/>
          <a:stretch>
            <a:fillRect/>
          </a:stretch>
        </p:blipFill>
        <p:spPr>
          <a:xfrm>
            <a:off x="2286000" y="2209799"/>
            <a:ext cx="4789714" cy="1273629"/>
          </a:xfrm>
          <a:prstGeom prst="rect">
            <a:avLst/>
          </a:prstGeom>
        </p:spPr>
      </p:pic>
      <p:pic>
        <p:nvPicPr>
          <p:cNvPr id="5" name="Picture 4"/>
          <p:cNvPicPr>
            <a:picLocks noChangeAspect="1"/>
          </p:cNvPicPr>
          <p:nvPr/>
        </p:nvPicPr>
        <p:blipFill>
          <a:blip r:embed="rId3"/>
          <a:stretch>
            <a:fillRect/>
          </a:stretch>
        </p:blipFill>
        <p:spPr>
          <a:xfrm>
            <a:off x="888999" y="3422650"/>
            <a:ext cx="6368143" cy="1748064"/>
          </a:xfrm>
          <a:prstGeom prst="rect">
            <a:avLst/>
          </a:prstGeom>
        </p:spPr>
      </p:pic>
    </p:spTree>
    <p:extLst>
      <p:ext uri="{BB962C8B-B14F-4D97-AF65-F5344CB8AC3E}">
        <p14:creationId xmlns:p14="http://schemas.microsoft.com/office/powerpoint/2010/main" val="22717673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t="8104" b="8104"/>
          <a:stretch>
            <a:fillRect/>
          </a:stretch>
        </p:blipFill>
        <p:spPr/>
      </p:pic>
    </p:spTree>
    <p:extLst>
      <p:ext uri="{BB962C8B-B14F-4D97-AF65-F5344CB8AC3E}">
        <p14:creationId xmlns:p14="http://schemas.microsoft.com/office/powerpoint/2010/main" val="249094049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DB index :</a:t>
            </a:r>
            <a:br>
              <a:rPr lang="en-IN" dirty="0"/>
            </a:br>
            <a:endParaRPr lang="en-US" dirty="0"/>
          </a:p>
        </p:txBody>
      </p:sp>
      <p:sp>
        <p:nvSpPr>
          <p:cNvPr id="3" name="Content Placeholder 2"/>
          <p:cNvSpPr>
            <a:spLocks noGrp="1"/>
          </p:cNvSpPr>
          <p:nvPr>
            <p:ph idx="1"/>
          </p:nvPr>
        </p:nvSpPr>
        <p:spPr>
          <a:xfrm>
            <a:off x="457200" y="1270000"/>
            <a:ext cx="8229600" cy="4856163"/>
          </a:xfrm>
        </p:spPr>
        <p:txBody>
          <a:bodyPr>
            <a:normAutofit/>
          </a:bodyPr>
          <a:lstStyle/>
          <a:p>
            <a:pPr fontAlgn="base"/>
            <a:r>
              <a:rPr lang="en-IN" sz="2800" dirty="0">
                <a:latin typeface="Times"/>
                <a:cs typeface="Times"/>
              </a:rPr>
              <a:t>The Davies–Bouldin index (DBI) an internal evaluation scheme.</a:t>
            </a:r>
          </a:p>
          <a:p>
            <a:pPr fontAlgn="base"/>
            <a:endParaRPr lang="en-IN" sz="1200" dirty="0">
              <a:latin typeface="Times"/>
              <a:cs typeface="Times"/>
            </a:endParaRPr>
          </a:p>
          <a:p>
            <a:pPr fontAlgn="base"/>
            <a:r>
              <a:rPr lang="en-IN" sz="2800" dirty="0">
                <a:latin typeface="Times"/>
                <a:cs typeface="Times"/>
              </a:rPr>
              <a:t>Lower the DB index value, better is the clustering. </a:t>
            </a:r>
          </a:p>
          <a:p>
            <a:pPr fontAlgn="base"/>
            <a:endParaRPr lang="en-IN" sz="1200" dirty="0">
              <a:latin typeface="Times"/>
              <a:cs typeface="Times"/>
            </a:endParaRPr>
          </a:p>
          <a:p>
            <a:pPr fontAlgn="base"/>
            <a:r>
              <a:rPr lang="en-IN" sz="2800" dirty="0">
                <a:latin typeface="Times"/>
                <a:cs typeface="Times"/>
              </a:rPr>
              <a:t>The DB index for k number of clusters is defined as :</a:t>
            </a:r>
          </a:p>
          <a:p>
            <a:endParaRPr lang="en-US" dirty="0"/>
          </a:p>
        </p:txBody>
      </p:sp>
      <p:pic>
        <p:nvPicPr>
          <p:cNvPr id="4" name="Picture 3"/>
          <p:cNvPicPr>
            <a:picLocks noChangeAspect="1"/>
          </p:cNvPicPr>
          <p:nvPr/>
        </p:nvPicPr>
        <p:blipFill>
          <a:blip r:embed="rId2"/>
          <a:stretch>
            <a:fillRect/>
          </a:stretch>
        </p:blipFill>
        <p:spPr>
          <a:xfrm>
            <a:off x="2135415" y="3944257"/>
            <a:ext cx="3784600" cy="711200"/>
          </a:xfrm>
          <a:prstGeom prst="rect">
            <a:avLst/>
          </a:prstGeom>
        </p:spPr>
      </p:pic>
      <p:pic>
        <p:nvPicPr>
          <p:cNvPr id="5" name="Picture 4"/>
          <p:cNvPicPr>
            <a:picLocks noChangeAspect="1"/>
          </p:cNvPicPr>
          <p:nvPr/>
        </p:nvPicPr>
        <p:blipFill>
          <a:blip r:embed="rId3"/>
          <a:stretch>
            <a:fillRect/>
          </a:stretch>
        </p:blipFill>
        <p:spPr>
          <a:xfrm>
            <a:off x="1378857" y="4655457"/>
            <a:ext cx="6041572" cy="1206500"/>
          </a:xfrm>
          <a:prstGeom prst="rect">
            <a:avLst/>
          </a:prstGeom>
        </p:spPr>
      </p:pic>
    </p:spTree>
    <p:extLst>
      <p:ext uri="{BB962C8B-B14F-4D97-AF65-F5344CB8AC3E}">
        <p14:creationId xmlns:p14="http://schemas.microsoft.com/office/powerpoint/2010/main" val="328687444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t="6602" b="6602"/>
          <a:stretch>
            <a:fillRect/>
          </a:stretch>
        </p:blipFill>
        <p:spPr/>
      </p:pic>
    </p:spTree>
    <p:extLst>
      <p:ext uri="{BB962C8B-B14F-4D97-AF65-F5344CB8AC3E}">
        <p14:creationId xmlns:p14="http://schemas.microsoft.com/office/powerpoint/2010/main" val="1816672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Steps: </a:t>
            </a:r>
            <a:endParaRPr lang="en-US" dirty="0"/>
          </a:p>
        </p:txBody>
      </p:sp>
      <p:sp>
        <p:nvSpPr>
          <p:cNvPr id="3" name="Content Placeholder 2"/>
          <p:cNvSpPr>
            <a:spLocks noGrp="1"/>
          </p:cNvSpPr>
          <p:nvPr>
            <p:ph idx="1"/>
          </p:nvPr>
        </p:nvSpPr>
        <p:spPr/>
        <p:txBody>
          <a:bodyPr>
            <a:normAutofit fontScale="92500" lnSpcReduction="20000"/>
          </a:bodyPr>
          <a:lstStyle/>
          <a:p>
            <a:r>
              <a:rPr lang="en-IN" sz="2800" dirty="0">
                <a:latin typeface="Times"/>
                <a:cs typeface="Times"/>
              </a:rPr>
              <a:t>First, the computer picks some initial estimates of the parameters. Then it will compute the likelihood of the data given these parameter estimates. </a:t>
            </a:r>
          </a:p>
          <a:p>
            <a:endParaRPr lang="en-IN" sz="1300" dirty="0">
              <a:latin typeface="Times"/>
              <a:cs typeface="Times"/>
            </a:endParaRPr>
          </a:p>
          <a:p>
            <a:r>
              <a:rPr lang="en-IN" sz="2800" dirty="0">
                <a:latin typeface="Times"/>
                <a:cs typeface="Times"/>
              </a:rPr>
              <a:t>Then it will improve the parameter estimates slightly and recalculate the likelihood of the data. </a:t>
            </a:r>
          </a:p>
          <a:p>
            <a:endParaRPr lang="en-IN" sz="1300" dirty="0">
              <a:latin typeface="Times"/>
              <a:cs typeface="Times"/>
            </a:endParaRPr>
          </a:p>
          <a:p>
            <a:r>
              <a:rPr lang="en-IN" sz="2800" dirty="0">
                <a:latin typeface="Times"/>
                <a:cs typeface="Times"/>
              </a:rPr>
              <a:t>It will do this forever until we tell it to stop, which we usually do when the parameter estimates do not change much (usually a change .01 or .001 is small enough to tell the computer to stop). </a:t>
            </a:r>
          </a:p>
          <a:p>
            <a:endParaRPr lang="en-IN" sz="1400" dirty="0">
              <a:latin typeface="Times"/>
              <a:cs typeface="Times"/>
            </a:endParaRPr>
          </a:p>
          <a:p>
            <a:r>
              <a:rPr lang="en-IN" sz="2800" dirty="0">
                <a:latin typeface="Times"/>
                <a:cs typeface="Times"/>
              </a:rPr>
              <a:t>Sometimes we tell the computer to stop after a certain number of tries or iterations, e.g., 20 or 250.</a:t>
            </a:r>
          </a:p>
          <a:p>
            <a:endParaRPr lang="en-US" dirty="0"/>
          </a:p>
        </p:txBody>
      </p:sp>
    </p:spTree>
    <p:extLst>
      <p:ext uri="{BB962C8B-B14F-4D97-AF65-F5344CB8AC3E}">
        <p14:creationId xmlns:p14="http://schemas.microsoft.com/office/powerpoint/2010/main" val="1678263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a:t>
            </a:r>
          </a:p>
        </p:txBody>
      </p:sp>
      <p:sp>
        <p:nvSpPr>
          <p:cNvPr id="3" name="Content Placeholder 2"/>
          <p:cNvSpPr>
            <a:spLocks noGrp="1"/>
          </p:cNvSpPr>
          <p:nvPr>
            <p:ph idx="1"/>
          </p:nvPr>
        </p:nvSpPr>
        <p:spPr>
          <a:xfrm>
            <a:off x="457200" y="1417638"/>
            <a:ext cx="8229600" cy="4708525"/>
          </a:xfrm>
        </p:spPr>
        <p:txBody>
          <a:bodyPr>
            <a:normAutofit/>
          </a:bodyPr>
          <a:lstStyle/>
          <a:p>
            <a:r>
              <a:rPr lang="en-IN" sz="2400" dirty="0">
                <a:latin typeface="Times New Roman" pitchFamily="18" charset="0"/>
                <a:cs typeface="Times New Roman" pitchFamily="18" charset="0"/>
              </a:rPr>
              <a:t>Naive Bayes classifiers are a collection of classification algorithms based on </a:t>
            </a:r>
            <a:r>
              <a:rPr lang="en-IN" sz="2400" b="1" dirty="0">
                <a:latin typeface="Times New Roman" pitchFamily="18" charset="0"/>
                <a:cs typeface="Times New Roman" pitchFamily="18" charset="0"/>
              </a:rPr>
              <a:t>Bayes’ Theorem</a:t>
            </a:r>
            <a:r>
              <a:rPr lang="en-IN" sz="2400" dirty="0">
                <a:latin typeface="Times New Roman" pitchFamily="18" charset="0"/>
                <a:cs typeface="Times New Roman" pitchFamily="18" charset="0"/>
              </a:rPr>
              <a:t> where </a:t>
            </a:r>
            <a:r>
              <a:rPr lang="en-US" sz="2400" dirty="0">
                <a:latin typeface="Times New Roman" pitchFamily="18" charset="0"/>
                <a:cs typeface="Times New Roman" pitchFamily="18" charset="0"/>
              </a:rPr>
              <a:t>presence of one particular feature does not affect the other, hence called naive.</a:t>
            </a:r>
          </a:p>
          <a:p>
            <a:endParaRPr lang="en-IN" sz="1300" dirty="0">
              <a:latin typeface="Times"/>
              <a:cs typeface="Times"/>
            </a:endParaRPr>
          </a:p>
          <a:p>
            <a:r>
              <a:rPr lang="en-US" sz="2400" dirty="0">
                <a:latin typeface="Times New Roman" pitchFamily="18" charset="0"/>
                <a:cs typeface="Times New Roman" pitchFamily="18" charset="0"/>
              </a:rPr>
              <a:t>A Naive </a:t>
            </a:r>
            <a:r>
              <a:rPr lang="en-US" sz="2400" dirty="0" err="1">
                <a:latin typeface="Times New Roman" pitchFamily="18" charset="0"/>
                <a:cs typeface="Times New Roman" pitchFamily="18" charset="0"/>
              </a:rPr>
              <a:t>Bayes</a:t>
            </a:r>
            <a:r>
              <a:rPr lang="en-US" sz="2400" dirty="0">
                <a:latin typeface="Times New Roman" pitchFamily="18" charset="0"/>
                <a:cs typeface="Times New Roman" pitchFamily="18" charset="0"/>
              </a:rPr>
              <a:t> classifier is a probabilistic machine learning model to find the probability of </a:t>
            </a:r>
            <a:r>
              <a:rPr lang="en-US" sz="2400" b="1" dirty="0">
                <a:latin typeface="Times New Roman" pitchFamily="18" charset="0"/>
                <a:cs typeface="Times New Roman" pitchFamily="18" charset="0"/>
              </a:rPr>
              <a:t>A</a:t>
            </a:r>
            <a:r>
              <a:rPr lang="en-US" sz="2400" dirty="0">
                <a:latin typeface="Times New Roman" pitchFamily="18" charset="0"/>
                <a:cs typeface="Times New Roman" pitchFamily="18" charset="0"/>
              </a:rPr>
              <a:t> happening, given that </a:t>
            </a:r>
            <a:r>
              <a:rPr lang="en-US" sz="2400" b="1" dirty="0">
                <a:latin typeface="Times New Roman" pitchFamily="18" charset="0"/>
                <a:cs typeface="Times New Roman" pitchFamily="18" charset="0"/>
              </a:rPr>
              <a:t>B</a:t>
            </a:r>
            <a:r>
              <a:rPr lang="en-US" sz="2400" dirty="0">
                <a:latin typeface="Times New Roman" pitchFamily="18" charset="0"/>
                <a:cs typeface="Times New Roman" pitchFamily="18" charset="0"/>
              </a:rPr>
              <a:t> has occurred. </a:t>
            </a:r>
          </a:p>
          <a:p>
            <a:endParaRPr lang="en-IN" sz="2400" dirty="0">
              <a:latin typeface="Times"/>
              <a:cs typeface="Times"/>
            </a:endParaRPr>
          </a:p>
          <a:p>
            <a:endParaRPr lang="en-IN" sz="1200" dirty="0">
              <a:latin typeface="Times"/>
              <a:cs typeface="Times"/>
            </a:endParaRPr>
          </a:p>
          <a:p>
            <a:endParaRPr lang="en-IN" sz="1200" dirty="0">
              <a:latin typeface="Times"/>
              <a:cs typeface="Times"/>
            </a:endParaRPr>
          </a:p>
          <a:p>
            <a:endParaRPr lang="en-US" dirty="0"/>
          </a:p>
        </p:txBody>
      </p:sp>
      <p:pic>
        <p:nvPicPr>
          <p:cNvPr id="1027" name="Picture 3"/>
          <p:cNvPicPr>
            <a:picLocks noChangeAspect="1" noChangeArrowheads="1"/>
          </p:cNvPicPr>
          <p:nvPr/>
        </p:nvPicPr>
        <p:blipFill>
          <a:blip r:embed="rId2"/>
          <a:srcRect/>
          <a:stretch>
            <a:fillRect/>
          </a:stretch>
        </p:blipFill>
        <p:spPr bwMode="auto">
          <a:xfrm>
            <a:off x="2373765" y="3668032"/>
            <a:ext cx="4810125" cy="1019175"/>
          </a:xfrm>
          <a:prstGeom prst="rect">
            <a:avLst/>
          </a:prstGeom>
          <a:noFill/>
          <a:ln w="9525">
            <a:noFill/>
            <a:miter lim="800000"/>
            <a:headEnd/>
            <a:tailEnd/>
          </a:ln>
          <a:effectLst/>
        </p:spPr>
      </p:pic>
      <p:sp>
        <p:nvSpPr>
          <p:cNvPr id="6" name="Rectangle 5"/>
          <p:cNvSpPr/>
          <p:nvPr/>
        </p:nvSpPr>
        <p:spPr>
          <a:xfrm>
            <a:off x="457200" y="4687207"/>
            <a:ext cx="8621485" cy="461665"/>
          </a:xfrm>
          <a:prstGeom prst="rect">
            <a:avLst/>
          </a:prstGeom>
        </p:spPr>
        <p:txBody>
          <a:bodyPr wrap="square">
            <a:spAutoFit/>
          </a:bodyPr>
          <a:lstStyle/>
          <a:p>
            <a:r>
              <a:rPr lang="en-US" sz="2400" b="1" dirty="0">
                <a:latin typeface="Times New Roman" pitchFamily="18" charset="0"/>
                <a:cs typeface="Times New Roman" pitchFamily="18" charset="0"/>
              </a:rPr>
              <a:t>B</a:t>
            </a:r>
            <a:r>
              <a:rPr lang="en-US" sz="2400" dirty="0">
                <a:latin typeface="Times New Roman" pitchFamily="18" charset="0"/>
                <a:cs typeface="Times New Roman" pitchFamily="18" charset="0"/>
              </a:rPr>
              <a:t> is the evidence and </a:t>
            </a:r>
            <a:r>
              <a:rPr lang="en-US" sz="2400" b="1" dirty="0">
                <a:latin typeface="Times New Roman" pitchFamily="18" charset="0"/>
                <a:cs typeface="Times New Roman" pitchFamily="18" charset="0"/>
              </a:rPr>
              <a:t>A</a:t>
            </a:r>
            <a:r>
              <a:rPr lang="en-US" sz="2400" dirty="0">
                <a:latin typeface="Times New Roman" pitchFamily="18" charset="0"/>
                <a:cs typeface="Times New Roman" pitchFamily="18" charset="0"/>
              </a:rPr>
              <a:t> is the hypothesis. </a:t>
            </a:r>
          </a:p>
        </p:txBody>
      </p:sp>
      <p:sp>
        <p:nvSpPr>
          <p:cNvPr id="7" name="Title 1"/>
          <p:cNvSpPr txBox="1">
            <a:spLocks/>
          </p:cNvSpPr>
          <p:nvPr/>
        </p:nvSpPr>
        <p:spPr>
          <a:xfrm>
            <a:off x="272143" y="5274058"/>
            <a:ext cx="8229600" cy="1143000"/>
          </a:xfrm>
          <a:prstGeom prst="rect">
            <a:avLst/>
          </a:prstGeom>
        </p:spPr>
        <p:txBody>
          <a:bodyPr vert="horz" lIns="91440" tIns="45720" rIns="91440" bIns="45720" rtlCol="0" anchor="ctr">
            <a:no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IN" sz="2400" b="0" i="0" u="none" strike="noStrike" kern="1200" cap="none" spc="0" normalizeH="0" baseline="0" noProof="0" dirty="0" err="1">
                <a:ln>
                  <a:noFill/>
                </a:ln>
                <a:solidFill>
                  <a:schemeClr val="tx1"/>
                </a:solidFill>
                <a:effectLst/>
                <a:uLnTx/>
                <a:uFillTx/>
                <a:latin typeface="Times New Roman" pitchFamily="18" charset="0"/>
                <a:ea typeface="+mj-ea"/>
                <a:cs typeface="Times New Roman" pitchFamily="18" charset="0"/>
              </a:rPr>
              <a:t>Bayes</a:t>
            </a:r>
            <a:r>
              <a:rPr kumimoji="0" lang="en-IN" sz="2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 theorem provides a way of calculating posterior probability P(A|B) from P(A); class prior probability, P(B); predictor prior probability, and P(B|A) likelihood.</a:t>
            </a:r>
            <a:br>
              <a:rPr kumimoji="0" lang="en-IN" sz="2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br>
            <a:endParaRPr kumimoji="0" lang="en-US" sz="2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71005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2358" b="2358"/>
          <a:stretch>
            <a:fillRect/>
          </a:stretch>
        </p:blipFill>
        <p:spPr/>
      </p:pic>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1984403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700" dirty="0">
                <a:latin typeface="Times New Roman" pitchFamily="18" charset="0"/>
                <a:cs typeface="Times New Roman" pitchFamily="18" charset="0"/>
              </a:rPr>
              <a:t>Training data set of weather and target variable ‘Play’</a:t>
            </a:r>
            <a:br>
              <a:rPr lang="en-IN" sz="2700" dirty="0">
                <a:latin typeface="Times New Roman" pitchFamily="18" charset="0"/>
                <a:cs typeface="Times New Roman" pitchFamily="18" charset="0"/>
              </a:rPr>
            </a:br>
            <a:endParaRPr lang="en-US" sz="27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47057"/>
            <a:ext cx="8229600" cy="4983163"/>
          </a:xfrm>
        </p:spPr>
        <p:txBody>
          <a:bodyPr/>
          <a:lstStyle/>
          <a:p>
            <a:pPr>
              <a:buNone/>
            </a:pPr>
            <a:endParaRPr lang="en-US" dirty="0"/>
          </a:p>
          <a:p>
            <a:endParaRPr lang="en-US" dirty="0"/>
          </a:p>
          <a:p>
            <a:endParaRPr lang="en-US" dirty="0"/>
          </a:p>
        </p:txBody>
      </p:sp>
      <p:pic>
        <p:nvPicPr>
          <p:cNvPr id="6" name="Picture 5"/>
          <p:cNvPicPr>
            <a:picLocks noChangeAspect="1"/>
          </p:cNvPicPr>
          <p:nvPr/>
        </p:nvPicPr>
        <p:blipFill>
          <a:blip r:embed="rId2"/>
          <a:stretch>
            <a:fillRect/>
          </a:stretch>
        </p:blipFill>
        <p:spPr>
          <a:xfrm>
            <a:off x="145143" y="1139074"/>
            <a:ext cx="8998857" cy="3676877"/>
          </a:xfrm>
          <a:prstGeom prst="rect">
            <a:avLst/>
          </a:prstGeom>
        </p:spPr>
      </p:pic>
    </p:spTree>
    <p:extLst>
      <p:ext uri="{BB962C8B-B14F-4D97-AF65-F5344CB8AC3E}">
        <p14:creationId xmlns:p14="http://schemas.microsoft.com/office/powerpoint/2010/main" val="251932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 Algorithm</a:t>
            </a:r>
          </a:p>
        </p:txBody>
      </p:sp>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Step 1: Convert the data set into a frequency table</a:t>
            </a:r>
          </a:p>
          <a:p>
            <a:endParaRPr lang="en-IN" sz="1200" dirty="0">
              <a:latin typeface="Times New Roman" pitchFamily="18" charset="0"/>
              <a:cs typeface="Times New Roman" pitchFamily="18" charset="0"/>
            </a:endParaRPr>
          </a:p>
          <a:p>
            <a:r>
              <a:rPr lang="en-IN" sz="2400" dirty="0">
                <a:latin typeface="Times New Roman" pitchFamily="18" charset="0"/>
                <a:cs typeface="Times New Roman" pitchFamily="18" charset="0"/>
              </a:rPr>
              <a:t>Step 2: Create Likelihood table by finding the probabilities like Overcast probability = 0.29 and probability of playing is 0.64.</a:t>
            </a:r>
          </a:p>
          <a:p>
            <a:endParaRPr lang="en-IN" sz="1200" dirty="0">
              <a:latin typeface="Times New Roman" pitchFamily="18" charset="0"/>
              <a:cs typeface="Times New Roman" pitchFamily="18" charset="0"/>
            </a:endParaRPr>
          </a:p>
          <a:p>
            <a:r>
              <a:rPr lang="en-IN" sz="2400" dirty="0">
                <a:latin typeface="Times New Roman" pitchFamily="18" charset="0"/>
                <a:cs typeface="Times New Roman" pitchFamily="18" charset="0"/>
              </a:rPr>
              <a:t>Step 3: Now, use </a:t>
            </a:r>
            <a:r>
              <a:rPr lang="en-IN" sz="2400" dirty="0">
                <a:latin typeface="Times New Roman" pitchFamily="18" charset="0"/>
                <a:cs typeface="Times New Roman" pitchFamily="18" charset="0"/>
                <a:hlinkClick r:id="rId2"/>
              </a:rPr>
              <a:t>Naive Bayesian</a:t>
            </a:r>
            <a:r>
              <a:rPr lang="en-IN" sz="2400" dirty="0">
                <a:latin typeface="Times New Roman" pitchFamily="18" charset="0"/>
                <a:cs typeface="Times New Roman" pitchFamily="18" charset="0"/>
              </a:rPr>
              <a:t> equation to calculate the posterior probability for each class. </a:t>
            </a:r>
          </a:p>
          <a:p>
            <a:endParaRPr lang="en-IN" sz="1200" dirty="0">
              <a:latin typeface="Times New Roman" pitchFamily="18" charset="0"/>
              <a:cs typeface="Times New Roman" pitchFamily="18" charset="0"/>
            </a:endParaRPr>
          </a:p>
          <a:p>
            <a:r>
              <a:rPr lang="en-IN" sz="2400" dirty="0">
                <a:latin typeface="Times New Roman" pitchFamily="18" charset="0"/>
                <a:cs typeface="Times New Roman" pitchFamily="18" charset="0"/>
              </a:rPr>
              <a:t>The class with the highest posterior probability is the outcome of prediction.</a:t>
            </a:r>
          </a:p>
          <a:p>
            <a:endParaRPr lang="en-IN" dirty="0"/>
          </a:p>
          <a:p>
            <a:endParaRPr lang="en-US" dirty="0"/>
          </a:p>
        </p:txBody>
      </p:sp>
    </p:spTree>
    <p:extLst>
      <p:ext uri="{BB962C8B-B14F-4D97-AF65-F5344CB8AC3E}">
        <p14:creationId xmlns:p14="http://schemas.microsoft.com/office/powerpoint/2010/main" val="518474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IN" sz="2400" b="1" dirty="0">
                <a:latin typeface="Times"/>
                <a:cs typeface="Times"/>
              </a:rPr>
              <a:t>Problem: </a:t>
            </a:r>
            <a:r>
              <a:rPr lang="en-IN" sz="2400" dirty="0">
                <a:latin typeface="Times"/>
                <a:cs typeface="Times"/>
              </a:rPr>
              <a:t>Players will play if weather is sunny. Is this statement is correct?</a:t>
            </a:r>
            <a:br>
              <a:rPr lang="en-IN" sz="2400" dirty="0">
                <a:latin typeface="Times"/>
                <a:cs typeface="Times"/>
              </a:rPr>
            </a:br>
            <a:endParaRPr lang="en-US" sz="2400" dirty="0">
              <a:latin typeface="Times"/>
              <a:cs typeface="Times"/>
            </a:endParaRPr>
          </a:p>
        </p:txBody>
      </p:sp>
      <p:sp>
        <p:nvSpPr>
          <p:cNvPr id="3" name="Content Placeholder 2"/>
          <p:cNvSpPr>
            <a:spLocks noGrp="1"/>
          </p:cNvSpPr>
          <p:nvPr>
            <p:ph idx="1"/>
          </p:nvPr>
        </p:nvSpPr>
        <p:spPr>
          <a:xfrm>
            <a:off x="457200" y="1417638"/>
            <a:ext cx="8229600" cy="4708525"/>
          </a:xfrm>
        </p:spPr>
        <p:txBody>
          <a:bodyPr>
            <a:normAutofit/>
          </a:bodyPr>
          <a:lstStyle/>
          <a:p>
            <a:r>
              <a:rPr lang="en-IN" sz="2400" dirty="0">
                <a:latin typeface="Times New Roman" pitchFamily="18" charset="0"/>
                <a:cs typeface="Times New Roman" pitchFamily="18" charset="0"/>
              </a:rPr>
              <a:t>P(Yes | Sunny) = P( Sunny | Yes) * P(Yes) / P (Sunny)</a:t>
            </a:r>
          </a:p>
          <a:p>
            <a:endParaRPr lang="en-IN" sz="1200" dirty="0">
              <a:latin typeface="Times New Roman" pitchFamily="18" charset="0"/>
              <a:cs typeface="Times New Roman" pitchFamily="18" charset="0"/>
            </a:endParaRPr>
          </a:p>
          <a:p>
            <a:r>
              <a:rPr lang="en-IN" sz="2400" dirty="0">
                <a:latin typeface="Times New Roman" pitchFamily="18" charset="0"/>
                <a:cs typeface="Times New Roman" pitchFamily="18" charset="0"/>
              </a:rPr>
              <a:t>Here we have P (Sunny |Yes) = 3/9 = 0.33, P(Sunny) = 5/14 = 0.36, P( Yes)= 9/14 = 0.64</a:t>
            </a:r>
          </a:p>
          <a:p>
            <a:endParaRPr lang="en-IN" sz="1200" dirty="0">
              <a:latin typeface="Times New Roman" pitchFamily="18" charset="0"/>
              <a:cs typeface="Times New Roman" pitchFamily="18" charset="0"/>
            </a:endParaRPr>
          </a:p>
          <a:p>
            <a:r>
              <a:rPr lang="en-IN" sz="2400" dirty="0">
                <a:latin typeface="Times New Roman" pitchFamily="18" charset="0"/>
                <a:cs typeface="Times New Roman" pitchFamily="18" charset="0"/>
              </a:rPr>
              <a:t>Now, P (Yes | Sunny) = 0.33 * 0.64 / 0.36 = 0.60, which has higher probability.</a:t>
            </a:r>
          </a:p>
          <a:p>
            <a:endParaRPr lang="en-IN" sz="1200" dirty="0">
              <a:latin typeface="Times New Roman" pitchFamily="18" charset="0"/>
              <a:cs typeface="Times New Roman" pitchFamily="18" charset="0"/>
            </a:endParaRPr>
          </a:p>
          <a:p>
            <a:r>
              <a:rPr lang="en-IN" sz="2400" dirty="0">
                <a:latin typeface="Times New Roman" pitchFamily="18" charset="0"/>
                <a:cs typeface="Times New Roman" pitchFamily="18" charset="0"/>
              </a:rPr>
              <a:t>Naive Bayes uses a similar method to predict the probability of different class based on various attributes. </a:t>
            </a:r>
          </a:p>
          <a:p>
            <a:endParaRPr lang="en-IN" sz="1200" dirty="0">
              <a:latin typeface="Times New Roman" pitchFamily="18" charset="0"/>
              <a:cs typeface="Times New Roman" pitchFamily="18" charset="0"/>
            </a:endParaRPr>
          </a:p>
          <a:p>
            <a:r>
              <a:rPr lang="en-IN" sz="2400" dirty="0">
                <a:latin typeface="Times New Roman" pitchFamily="18" charset="0"/>
                <a:cs typeface="Times New Roman" pitchFamily="18" charset="0"/>
              </a:rPr>
              <a:t>This algorithm is mostly used with problems having multiple classes.</a:t>
            </a:r>
          </a:p>
          <a:p>
            <a:endParaRPr lang="en-US" dirty="0"/>
          </a:p>
        </p:txBody>
      </p:sp>
    </p:spTree>
    <p:extLst>
      <p:ext uri="{BB962C8B-B14F-4D97-AF65-F5344CB8AC3E}">
        <p14:creationId xmlns:p14="http://schemas.microsoft.com/office/powerpoint/2010/main" val="3054113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700" dirty="0" err="1">
                <a:latin typeface="Times New Roman" pitchFamily="18" charset="0"/>
                <a:cs typeface="Times New Roman" pitchFamily="18" charset="0"/>
              </a:rPr>
              <a:t>Bayes</a:t>
            </a:r>
            <a:r>
              <a:rPr lang="en-US" sz="2700" dirty="0">
                <a:latin typeface="Times New Roman" pitchFamily="18" charset="0"/>
                <a:cs typeface="Times New Roman" pitchFamily="18" charset="0"/>
              </a:rPr>
              <a:t> Theorem is rewritten as </a:t>
            </a:r>
            <a:br>
              <a:rPr lang="en-US" dirty="0">
                <a:latin typeface="Times New Roman" pitchFamily="18" charset="0"/>
                <a:cs typeface="Times New Roman" pitchFamily="18" charset="0"/>
              </a:rPr>
            </a:br>
            <a:endParaRPr lang="en-US" dirty="0"/>
          </a:p>
        </p:txBody>
      </p:sp>
      <p:pic>
        <p:nvPicPr>
          <p:cNvPr id="3073" name="Picture 1"/>
          <p:cNvPicPr>
            <a:picLocks noGrp="1" noChangeAspect="1" noChangeArrowheads="1"/>
          </p:cNvPicPr>
          <p:nvPr>
            <p:ph idx="1"/>
          </p:nvPr>
        </p:nvPicPr>
        <p:blipFill>
          <a:blip r:embed="rId2"/>
          <a:srcRect/>
          <a:stretch>
            <a:fillRect/>
          </a:stretch>
        </p:blipFill>
        <p:spPr bwMode="auto">
          <a:xfrm>
            <a:off x="0" y="1155204"/>
            <a:ext cx="4617661" cy="4525963"/>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4397828" y="274638"/>
            <a:ext cx="4600575" cy="971550"/>
          </a:xfrm>
          <a:prstGeom prst="rect">
            <a:avLst/>
          </a:prstGeom>
          <a:noFill/>
          <a:ln w="9525">
            <a:noFill/>
            <a:miter lim="800000"/>
            <a:headEnd/>
            <a:tailEnd/>
          </a:ln>
          <a:effectLst/>
        </p:spPr>
      </p:pic>
      <p:sp>
        <p:nvSpPr>
          <p:cNvPr id="8" name="Rectangle 7"/>
          <p:cNvSpPr/>
          <p:nvPr/>
        </p:nvSpPr>
        <p:spPr>
          <a:xfrm>
            <a:off x="4835377" y="1417638"/>
            <a:ext cx="4163027" cy="2000548"/>
          </a:xfrm>
          <a:prstGeom prst="rect">
            <a:avLst/>
          </a:prstGeom>
        </p:spPr>
        <p:txBody>
          <a:bodyPr wrap="square">
            <a:spAutoFit/>
          </a:bodyPr>
          <a:lstStyle/>
          <a:p>
            <a:r>
              <a:rPr lang="en-US" sz="2000" dirty="0">
                <a:latin typeface="Times New Roman" pitchFamily="18" charset="0"/>
                <a:cs typeface="Times New Roman" pitchFamily="18" charset="0"/>
              </a:rPr>
              <a:t>The variable</a:t>
            </a:r>
            <a:r>
              <a:rPr lang="en-US" sz="2000" i="1" dirty="0">
                <a:latin typeface="Times New Roman" pitchFamily="18" charset="0"/>
                <a:cs typeface="Times New Roman" pitchFamily="18" charset="0"/>
              </a:rPr>
              <a:t> </a:t>
            </a:r>
            <a:r>
              <a:rPr lang="en-US" sz="2000" b="1" i="1" dirty="0">
                <a:latin typeface="Times New Roman" pitchFamily="18" charset="0"/>
                <a:cs typeface="Times New Roman" pitchFamily="18" charset="0"/>
              </a:rPr>
              <a:t>y</a:t>
            </a:r>
            <a:r>
              <a:rPr lang="en-US" sz="2000" dirty="0">
                <a:latin typeface="Times New Roman" pitchFamily="18" charset="0"/>
                <a:cs typeface="Times New Roman" pitchFamily="18" charset="0"/>
              </a:rPr>
              <a:t> is the class variable (play golf), which represents if it is suitable to play or not given the conditions. Variable </a:t>
            </a:r>
            <a:r>
              <a:rPr lang="en-US" sz="2000" b="1" dirty="0">
                <a:latin typeface="Times New Roman" pitchFamily="18" charset="0"/>
                <a:cs typeface="Times New Roman" pitchFamily="18" charset="0"/>
              </a:rPr>
              <a:t>X </a:t>
            </a:r>
            <a:r>
              <a:rPr lang="en-US" sz="2000" dirty="0">
                <a:latin typeface="Times New Roman" pitchFamily="18" charset="0"/>
                <a:cs typeface="Times New Roman" pitchFamily="18" charset="0"/>
              </a:rPr>
              <a:t>represent the parameters/features.</a:t>
            </a:r>
          </a:p>
          <a:p>
            <a:endParaRPr lang="en-US" sz="2400" dirty="0">
              <a:latin typeface="Times New Roman" pitchFamily="18" charset="0"/>
              <a:cs typeface="Times New Roman" pitchFamily="18" charset="0"/>
            </a:endParaRPr>
          </a:p>
        </p:txBody>
      </p:sp>
      <p:sp>
        <p:nvSpPr>
          <p:cNvPr id="9" name="Rectangle 8"/>
          <p:cNvSpPr/>
          <p:nvPr/>
        </p:nvSpPr>
        <p:spPr>
          <a:xfrm>
            <a:off x="4835377" y="3595805"/>
            <a:ext cx="4169229" cy="923330"/>
          </a:xfrm>
          <a:prstGeom prst="rect">
            <a:avLst/>
          </a:prstGeom>
        </p:spPr>
        <p:txBody>
          <a:bodyPr wrap="square">
            <a:spAutoFit/>
          </a:bodyPr>
          <a:lstStyle/>
          <a:p>
            <a:pPr>
              <a:buFont typeface="Arial" pitchFamily="34" charset="0"/>
              <a:buChar char="•"/>
            </a:pPr>
            <a:r>
              <a:rPr lang="en-US" dirty="0">
                <a:latin typeface="Times New Roman" pitchFamily="18" charset="0"/>
                <a:cs typeface="Times New Roman" pitchFamily="18" charset="0"/>
              </a:rPr>
              <a:t> Assumptions: predictors are independent and all the predictors have an equal effect on the outcome. </a:t>
            </a:r>
          </a:p>
        </p:txBody>
      </p:sp>
      <p:pic>
        <p:nvPicPr>
          <p:cNvPr id="3074" name="Picture 2"/>
          <p:cNvPicPr>
            <a:picLocks noChangeAspect="1" noChangeArrowheads="1"/>
          </p:cNvPicPr>
          <p:nvPr/>
        </p:nvPicPr>
        <p:blipFill>
          <a:blip r:embed="rId4"/>
          <a:srcRect/>
          <a:stretch>
            <a:fillRect/>
          </a:stretch>
        </p:blipFill>
        <p:spPr bwMode="auto">
          <a:xfrm>
            <a:off x="4835377" y="3013930"/>
            <a:ext cx="4163026" cy="581875"/>
          </a:xfrm>
          <a:prstGeom prst="rect">
            <a:avLst/>
          </a:prstGeom>
          <a:noFill/>
          <a:ln w="9525">
            <a:noFill/>
            <a:miter lim="800000"/>
            <a:headEnd/>
            <a:tailEnd/>
          </a:ln>
          <a:effectLst/>
        </p:spPr>
      </p:pic>
      <p:pic>
        <p:nvPicPr>
          <p:cNvPr id="3075" name="Picture 3"/>
          <p:cNvPicPr>
            <a:picLocks noChangeAspect="1" noChangeArrowheads="1"/>
          </p:cNvPicPr>
          <p:nvPr/>
        </p:nvPicPr>
        <p:blipFill>
          <a:blip r:embed="rId5"/>
          <a:srcRect/>
          <a:stretch>
            <a:fillRect/>
          </a:stretch>
        </p:blipFill>
        <p:spPr bwMode="auto">
          <a:xfrm>
            <a:off x="4835377" y="4705815"/>
            <a:ext cx="4308623" cy="527695"/>
          </a:xfrm>
          <a:prstGeom prst="rect">
            <a:avLst/>
          </a:prstGeom>
          <a:noFill/>
          <a:ln w="9525">
            <a:noFill/>
            <a:miter lim="800000"/>
            <a:headEnd/>
            <a:tailEnd/>
          </a:ln>
          <a:effectLst/>
        </p:spPr>
      </p:pic>
      <p:pic>
        <p:nvPicPr>
          <p:cNvPr id="3076" name="Picture 4"/>
          <p:cNvPicPr>
            <a:picLocks noChangeAspect="1" noChangeArrowheads="1"/>
          </p:cNvPicPr>
          <p:nvPr/>
        </p:nvPicPr>
        <p:blipFill>
          <a:blip r:embed="rId6"/>
          <a:srcRect/>
          <a:stretch>
            <a:fillRect/>
          </a:stretch>
        </p:blipFill>
        <p:spPr bwMode="auto">
          <a:xfrm>
            <a:off x="817317" y="5931515"/>
            <a:ext cx="5806507" cy="416892"/>
          </a:xfrm>
          <a:prstGeom prst="rect">
            <a:avLst/>
          </a:prstGeom>
          <a:noFill/>
          <a:ln w="9525">
            <a:noFill/>
            <a:miter lim="800000"/>
            <a:headEnd/>
            <a:tailEnd/>
          </a:ln>
          <a:effectLst/>
        </p:spPr>
      </p:pic>
      <p:sp>
        <p:nvSpPr>
          <p:cNvPr id="13" name="Rectangle 12"/>
          <p:cNvSpPr/>
          <p:nvPr/>
        </p:nvSpPr>
        <p:spPr>
          <a:xfrm>
            <a:off x="1603713" y="5531405"/>
            <a:ext cx="7032694" cy="400110"/>
          </a:xfrm>
          <a:prstGeom prst="rect">
            <a:avLst/>
          </a:prstGeom>
        </p:spPr>
        <p:txBody>
          <a:bodyPr wrap="none">
            <a:spAutoFit/>
          </a:bodyPr>
          <a:lstStyle/>
          <a:p>
            <a:r>
              <a:rPr lang="en-US" sz="2000" dirty="0">
                <a:latin typeface="Times New Roman" pitchFamily="18" charset="0"/>
                <a:cs typeface="Times New Roman" pitchFamily="18" charset="0"/>
              </a:rPr>
              <a:t>The denominator does not change, it remain static, so we can write</a:t>
            </a:r>
          </a:p>
        </p:txBody>
      </p:sp>
    </p:spTree>
    <p:extLst>
      <p:ext uri="{BB962C8B-B14F-4D97-AF65-F5344CB8AC3E}">
        <p14:creationId xmlns:p14="http://schemas.microsoft.com/office/powerpoint/2010/main" val="3590212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Multivariate Classification </a:t>
            </a:r>
          </a:p>
        </p:txBody>
      </p:sp>
      <p:sp>
        <p:nvSpPr>
          <p:cNvPr id="3" name="Content Placeholder 2"/>
          <p:cNvSpPr>
            <a:spLocks noGrp="1"/>
          </p:cNvSpPr>
          <p:nvPr>
            <p:ph idx="1"/>
          </p:nvPr>
        </p:nvSpPr>
        <p:spPr>
          <a:xfrm>
            <a:off x="457200" y="1417638"/>
            <a:ext cx="8229600" cy="4525963"/>
          </a:xfrm>
        </p:spPr>
        <p:txBody>
          <a:bodyPr>
            <a:normAutofit/>
          </a:bodyPr>
          <a:lstStyle/>
          <a:p>
            <a:r>
              <a:rPr lang="en-US" sz="2400" dirty="0">
                <a:latin typeface="Times New Roman" pitchFamily="18" charset="0"/>
                <a:cs typeface="Times New Roman" pitchFamily="18" charset="0"/>
              </a:rPr>
              <a:t>There could be cases where the classification could be multivariate. </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Therefore, we need to find the class </a:t>
            </a:r>
            <a:r>
              <a:rPr lang="en-US" sz="2400" b="1" dirty="0">
                <a:latin typeface="Times New Roman" pitchFamily="18" charset="0"/>
                <a:cs typeface="Times New Roman" pitchFamily="18" charset="0"/>
              </a:rPr>
              <a:t>y</a:t>
            </a:r>
            <a:r>
              <a:rPr lang="en-US" sz="2400" dirty="0">
                <a:latin typeface="Times New Roman" pitchFamily="18" charset="0"/>
                <a:cs typeface="Times New Roman" pitchFamily="18" charset="0"/>
              </a:rPr>
              <a:t> with maximum probability.</a:t>
            </a:r>
          </a:p>
        </p:txBody>
      </p:sp>
      <p:pic>
        <p:nvPicPr>
          <p:cNvPr id="30723" name="Picture 3"/>
          <p:cNvPicPr>
            <a:picLocks noChangeAspect="1" noChangeArrowheads="1"/>
          </p:cNvPicPr>
          <p:nvPr/>
        </p:nvPicPr>
        <p:blipFill>
          <a:blip r:embed="rId2"/>
          <a:srcRect/>
          <a:stretch>
            <a:fillRect/>
          </a:stretch>
        </p:blipFill>
        <p:spPr bwMode="auto">
          <a:xfrm>
            <a:off x="910999" y="3429000"/>
            <a:ext cx="6580187" cy="695325"/>
          </a:xfrm>
          <a:prstGeom prst="rect">
            <a:avLst/>
          </a:prstGeom>
          <a:noFill/>
          <a:ln w="9525">
            <a:noFill/>
            <a:miter lim="800000"/>
            <a:headEnd/>
            <a:tailEnd/>
          </a:ln>
          <a:effectLst/>
        </p:spPr>
      </p:pic>
      <p:sp>
        <p:nvSpPr>
          <p:cNvPr id="6" name="Rectangle 5"/>
          <p:cNvSpPr/>
          <p:nvPr/>
        </p:nvSpPr>
        <p:spPr>
          <a:xfrm>
            <a:off x="283028" y="4124325"/>
            <a:ext cx="8229599" cy="2308324"/>
          </a:xfrm>
          <a:prstGeom prst="rect">
            <a:avLst/>
          </a:prstGeom>
        </p:spPr>
        <p:txBody>
          <a:bodyPr wrap="square">
            <a:spAutoFit/>
          </a:bodyPr>
          <a:lstStyle/>
          <a:p>
            <a:r>
              <a:rPr lang="en-US" sz="2400" dirty="0">
                <a:latin typeface="Times New Roman" pitchFamily="18" charset="0"/>
                <a:cs typeface="Times New Roman" pitchFamily="18" charset="0"/>
              </a:rPr>
              <a:t>Naive </a:t>
            </a:r>
            <a:r>
              <a:rPr lang="en-US" sz="2400" dirty="0" err="1">
                <a:latin typeface="Times New Roman" pitchFamily="18" charset="0"/>
                <a:cs typeface="Times New Roman" pitchFamily="18" charset="0"/>
              </a:rPr>
              <a:t>Bayes</a:t>
            </a:r>
            <a:r>
              <a:rPr lang="en-US" sz="2400" dirty="0">
                <a:latin typeface="Times New Roman" pitchFamily="18" charset="0"/>
                <a:cs typeface="Times New Roman" pitchFamily="18" charset="0"/>
              </a:rPr>
              <a:t> algorithms are mostly used in sentiment analysis, spam filtering, recommendation systems etc. </a:t>
            </a:r>
          </a:p>
          <a:p>
            <a:endParaRPr lang="en-US" sz="12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Biggest disadvantage is that the predictors to be independent.</a:t>
            </a:r>
          </a:p>
          <a:p>
            <a:pPr>
              <a:buFont typeface="Arial" pitchFamily="34" charset="0"/>
              <a:buChar char="•"/>
            </a:pPr>
            <a:endParaRPr lang="en-US" sz="12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In most of the real life cases, the predictors are dependent, this hinders the performance of the classifier.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Support vector machine (SVM) </a:t>
            </a:r>
            <a:endParaRPr lang="en-US" dirty="0">
              <a:latin typeface="Times"/>
              <a:cs typeface="Times"/>
            </a:endParaRPr>
          </a:p>
        </p:txBody>
      </p:sp>
      <p:sp>
        <p:nvSpPr>
          <p:cNvPr id="3" name="Content Placeholder 2"/>
          <p:cNvSpPr>
            <a:spLocks noGrp="1"/>
          </p:cNvSpPr>
          <p:nvPr>
            <p:ph idx="1"/>
          </p:nvPr>
        </p:nvSpPr>
        <p:spPr/>
        <p:txBody>
          <a:bodyPr>
            <a:normAutofit fontScale="92500" lnSpcReduction="10000"/>
          </a:bodyPr>
          <a:lstStyle/>
          <a:p>
            <a:r>
              <a:rPr lang="en-IN" sz="2600" dirty="0">
                <a:latin typeface="Times"/>
                <a:cs typeface="Times"/>
              </a:rPr>
              <a:t>A support vector machine (SVM) is a supervised </a:t>
            </a:r>
            <a:r>
              <a:rPr lang="en-IN" sz="2600" dirty="0">
                <a:latin typeface="Times"/>
                <a:cs typeface="Times"/>
                <a:hlinkClick r:id="rId2"/>
              </a:rPr>
              <a:t>machine learning</a:t>
            </a:r>
            <a:r>
              <a:rPr lang="en-IN" sz="2600" dirty="0">
                <a:latin typeface="Times"/>
                <a:cs typeface="Times"/>
              </a:rPr>
              <a:t> model that uses classification algorithms for two-group classification problems. </a:t>
            </a:r>
          </a:p>
          <a:p>
            <a:endParaRPr lang="en-IN" sz="1300" dirty="0">
              <a:latin typeface="Times"/>
              <a:cs typeface="Times"/>
            </a:endParaRPr>
          </a:p>
          <a:p>
            <a:r>
              <a:rPr lang="en-IN" sz="2600" dirty="0">
                <a:latin typeface="Times"/>
                <a:cs typeface="Times"/>
              </a:rPr>
              <a:t>After giving an SVM model sets of labeled training data for each category, they’re able to categorize new text.</a:t>
            </a:r>
          </a:p>
          <a:p>
            <a:endParaRPr lang="en-IN" sz="1300" dirty="0">
              <a:latin typeface="Times"/>
              <a:cs typeface="Times"/>
            </a:endParaRPr>
          </a:p>
          <a:p>
            <a:r>
              <a:rPr lang="en-IN" sz="2600" dirty="0">
                <a:latin typeface="Times"/>
                <a:cs typeface="Times"/>
              </a:rPr>
              <a:t>SVM: a fast and dependable classification algorithm that performs very well with a limited amount of </a:t>
            </a:r>
            <a:r>
              <a:rPr lang="en-IN" sz="2600" dirty="0">
                <a:latin typeface="Times"/>
                <a:cs typeface="Times"/>
                <a:hlinkClick r:id="rId3"/>
              </a:rPr>
              <a:t>data to analyze</a:t>
            </a:r>
            <a:r>
              <a:rPr lang="en-IN" sz="2600" dirty="0">
                <a:latin typeface="Times"/>
                <a:cs typeface="Times"/>
              </a:rPr>
              <a:t>.</a:t>
            </a:r>
          </a:p>
          <a:p>
            <a:endParaRPr lang="en-IN" sz="1300" dirty="0">
              <a:latin typeface="Times"/>
              <a:cs typeface="Times"/>
            </a:endParaRPr>
          </a:p>
          <a:p>
            <a:r>
              <a:rPr lang="en-IN" sz="2600" dirty="0">
                <a:latin typeface="Times"/>
                <a:cs typeface="Times"/>
              </a:rPr>
              <a:t>The basics of Support Vector Machines are associated with terms: Linearly Separable Dataset, Kernel functions for nonlinear dataset.</a:t>
            </a:r>
          </a:p>
          <a:p>
            <a:endParaRPr lang="en-US" dirty="0"/>
          </a:p>
        </p:txBody>
      </p:sp>
    </p:spTree>
    <p:extLst>
      <p:ext uri="{BB962C8B-B14F-4D97-AF65-F5344CB8AC3E}">
        <p14:creationId xmlns:p14="http://schemas.microsoft.com/office/powerpoint/2010/main" val="1826548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a:cs typeface="Times"/>
              </a:rPr>
              <a:t>Different types of Classifiers</a:t>
            </a:r>
          </a:p>
        </p:txBody>
      </p:sp>
      <p:sp>
        <p:nvSpPr>
          <p:cNvPr id="3" name="Content Placeholder 2"/>
          <p:cNvSpPr>
            <a:spLocks noGrp="1"/>
          </p:cNvSpPr>
          <p:nvPr>
            <p:ph idx="1"/>
          </p:nvPr>
        </p:nvSpPr>
        <p:spPr>
          <a:xfrm>
            <a:off x="457200" y="1417638"/>
            <a:ext cx="8229600" cy="4708525"/>
          </a:xfrm>
        </p:spPr>
        <p:txBody>
          <a:bodyPr>
            <a:normAutofit fontScale="92500" lnSpcReduction="10000"/>
          </a:bodyPr>
          <a:lstStyle/>
          <a:p>
            <a:r>
              <a:rPr lang="en-IN" dirty="0">
                <a:latin typeface="Times"/>
                <a:cs typeface="Times"/>
              </a:rPr>
              <a:t> </a:t>
            </a:r>
            <a:r>
              <a:rPr lang="en-IN" sz="2600" dirty="0">
                <a:latin typeface="Times"/>
                <a:cs typeface="Times"/>
              </a:rPr>
              <a:t>Classification is performed on structured or unstructured data. </a:t>
            </a:r>
          </a:p>
          <a:p>
            <a:endParaRPr lang="en-IN" sz="1400" dirty="0">
              <a:latin typeface="Times"/>
              <a:cs typeface="Times"/>
            </a:endParaRPr>
          </a:p>
          <a:p>
            <a:r>
              <a:rPr lang="en-IN" sz="2600" dirty="0">
                <a:latin typeface="Times"/>
                <a:cs typeface="Times"/>
              </a:rPr>
              <a:t>Logistic Regression</a:t>
            </a:r>
          </a:p>
          <a:p>
            <a:endParaRPr lang="en-IN" sz="1200" dirty="0">
              <a:latin typeface="Times"/>
              <a:cs typeface="Times"/>
            </a:endParaRPr>
          </a:p>
          <a:p>
            <a:r>
              <a:rPr lang="en-IN" sz="2400" dirty="0">
                <a:latin typeface="Times"/>
                <a:cs typeface="Times"/>
              </a:rPr>
              <a:t>  </a:t>
            </a:r>
            <a:r>
              <a:rPr lang="en-IN" sz="2600" dirty="0">
                <a:latin typeface="Times"/>
                <a:cs typeface="Times"/>
              </a:rPr>
              <a:t>Naïve Bayes</a:t>
            </a:r>
          </a:p>
          <a:p>
            <a:endParaRPr lang="en-IN" sz="1200" dirty="0">
              <a:latin typeface="Times"/>
              <a:cs typeface="Times"/>
            </a:endParaRPr>
          </a:p>
          <a:p>
            <a:r>
              <a:rPr lang="en-IN" sz="2400" dirty="0">
                <a:latin typeface="Times"/>
                <a:cs typeface="Times"/>
              </a:rPr>
              <a:t>  </a:t>
            </a:r>
            <a:r>
              <a:rPr lang="en-IN" sz="2600" dirty="0">
                <a:latin typeface="Times"/>
                <a:cs typeface="Times"/>
              </a:rPr>
              <a:t>Stochastic Gradient Descent</a:t>
            </a:r>
          </a:p>
          <a:p>
            <a:endParaRPr lang="en-IN" sz="1200" dirty="0">
              <a:latin typeface="Times"/>
              <a:cs typeface="Times"/>
            </a:endParaRPr>
          </a:p>
          <a:p>
            <a:r>
              <a:rPr lang="en-IN" sz="2600" dirty="0">
                <a:latin typeface="Times"/>
                <a:cs typeface="Times"/>
              </a:rPr>
              <a:t>  K-Nearest Neighbours</a:t>
            </a:r>
          </a:p>
          <a:p>
            <a:endParaRPr lang="en-IN" sz="1200" dirty="0">
              <a:latin typeface="Times"/>
              <a:cs typeface="Times"/>
            </a:endParaRPr>
          </a:p>
          <a:p>
            <a:r>
              <a:rPr lang="en-IN" sz="2400" dirty="0">
                <a:latin typeface="Times"/>
                <a:cs typeface="Times"/>
              </a:rPr>
              <a:t>  </a:t>
            </a:r>
            <a:r>
              <a:rPr lang="en-IN" sz="2600" dirty="0">
                <a:latin typeface="Times"/>
                <a:cs typeface="Times"/>
              </a:rPr>
              <a:t>Decision Tree</a:t>
            </a:r>
          </a:p>
          <a:p>
            <a:endParaRPr lang="en-IN" sz="1200" dirty="0">
              <a:latin typeface="Times"/>
              <a:cs typeface="Times"/>
            </a:endParaRPr>
          </a:p>
          <a:p>
            <a:r>
              <a:rPr lang="en-IN" sz="2400" dirty="0">
                <a:latin typeface="Times"/>
                <a:cs typeface="Times"/>
              </a:rPr>
              <a:t>  </a:t>
            </a:r>
            <a:r>
              <a:rPr lang="en-IN" sz="2600" dirty="0">
                <a:latin typeface="Times"/>
                <a:cs typeface="Times"/>
              </a:rPr>
              <a:t>Random Forest</a:t>
            </a:r>
          </a:p>
          <a:p>
            <a:endParaRPr lang="en-IN" sz="1200" dirty="0">
              <a:latin typeface="Times"/>
              <a:cs typeface="Times"/>
            </a:endParaRPr>
          </a:p>
          <a:p>
            <a:r>
              <a:rPr lang="en-IN" sz="2400" dirty="0">
                <a:latin typeface="Times"/>
                <a:cs typeface="Times"/>
              </a:rPr>
              <a:t> </a:t>
            </a:r>
            <a:r>
              <a:rPr lang="en-IN" sz="2600" dirty="0">
                <a:latin typeface="Times"/>
                <a:cs typeface="Times"/>
              </a:rPr>
              <a:t> Support Vector Machine</a:t>
            </a:r>
          </a:p>
          <a:p>
            <a:endParaRPr lang="en-IN" sz="1300" dirty="0">
              <a:latin typeface="Times"/>
              <a:cs typeface="Times"/>
            </a:endParaRPr>
          </a:p>
          <a:p>
            <a:endParaRPr lang="en-US" dirty="0"/>
          </a:p>
        </p:txBody>
      </p:sp>
    </p:spTree>
    <p:extLst>
      <p:ext uri="{BB962C8B-B14F-4D97-AF65-F5344CB8AC3E}">
        <p14:creationId xmlns:p14="http://schemas.microsoft.com/office/powerpoint/2010/main" val="2768132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Support vector machine</a:t>
            </a:r>
            <a:endParaRPr lang="en-US" dirty="0"/>
          </a:p>
        </p:txBody>
      </p:sp>
      <p:sp>
        <p:nvSpPr>
          <p:cNvPr id="3" name="Content Placeholder 2"/>
          <p:cNvSpPr>
            <a:spLocks noGrp="1"/>
          </p:cNvSpPr>
          <p:nvPr>
            <p:ph idx="1"/>
          </p:nvPr>
        </p:nvSpPr>
        <p:spPr/>
        <p:txBody>
          <a:bodyPr/>
          <a:lstStyle/>
          <a:p>
            <a:r>
              <a:rPr lang="en-IN" sz="2400" dirty="0">
                <a:latin typeface="Times"/>
                <a:cs typeface="Times"/>
              </a:rPr>
              <a:t>Say, we have two class labels: </a:t>
            </a:r>
            <a:r>
              <a:rPr lang="en-IN" sz="2400" i="1" dirty="0">
                <a:latin typeface="Times"/>
                <a:cs typeface="Times"/>
              </a:rPr>
              <a:t>red</a:t>
            </a:r>
            <a:r>
              <a:rPr lang="en-IN" sz="2400" dirty="0">
                <a:latin typeface="Times"/>
                <a:cs typeface="Times"/>
              </a:rPr>
              <a:t> and </a:t>
            </a:r>
            <a:r>
              <a:rPr lang="en-IN" sz="2400" i="1" dirty="0">
                <a:latin typeface="Times"/>
                <a:cs typeface="Times"/>
              </a:rPr>
              <a:t>blue</a:t>
            </a:r>
            <a:r>
              <a:rPr lang="en-IN" sz="2400" dirty="0">
                <a:latin typeface="Times"/>
                <a:cs typeface="Times"/>
              </a:rPr>
              <a:t>, and data has two </a:t>
            </a:r>
            <a:r>
              <a:rPr lang="en-IN" sz="2400" dirty="0">
                <a:latin typeface="Times"/>
                <a:cs typeface="Times"/>
                <a:hlinkClick r:id="rId3"/>
              </a:rPr>
              <a:t>features</a:t>
            </a:r>
            <a:r>
              <a:rPr lang="en-IN" sz="2400" dirty="0">
                <a:latin typeface="Times"/>
                <a:cs typeface="Times"/>
              </a:rPr>
              <a:t>: </a:t>
            </a:r>
            <a:r>
              <a:rPr lang="en-IN" sz="2400" i="1" dirty="0">
                <a:latin typeface="Times"/>
                <a:cs typeface="Times"/>
              </a:rPr>
              <a:t>x</a:t>
            </a:r>
            <a:r>
              <a:rPr lang="en-IN" sz="2400" dirty="0">
                <a:latin typeface="Times"/>
                <a:cs typeface="Times"/>
              </a:rPr>
              <a:t> and </a:t>
            </a:r>
            <a:r>
              <a:rPr lang="en-IN" sz="2400" i="1" dirty="0">
                <a:latin typeface="Times"/>
                <a:cs typeface="Times"/>
              </a:rPr>
              <a:t>y</a:t>
            </a:r>
            <a:r>
              <a:rPr lang="en-IN" sz="2400" dirty="0">
                <a:latin typeface="Times"/>
                <a:cs typeface="Times"/>
              </a:rPr>
              <a:t>. </a:t>
            </a:r>
          </a:p>
          <a:p>
            <a:endParaRPr lang="en-IN" sz="1200" dirty="0"/>
          </a:p>
          <a:p>
            <a:r>
              <a:rPr lang="en-IN" sz="2400" dirty="0">
                <a:latin typeface="Times"/>
                <a:cs typeface="Times"/>
              </a:rPr>
              <a:t>We want a classifier that, given a pair of </a:t>
            </a:r>
            <a:r>
              <a:rPr lang="en-IN" sz="2400" i="1" dirty="0">
                <a:latin typeface="Times"/>
                <a:cs typeface="Times"/>
              </a:rPr>
              <a:t>(x,y)</a:t>
            </a:r>
            <a:r>
              <a:rPr lang="en-IN" sz="2400" dirty="0">
                <a:latin typeface="Times"/>
                <a:cs typeface="Times"/>
              </a:rPr>
              <a:t> coordinates, outputs if it’s either </a:t>
            </a:r>
            <a:r>
              <a:rPr lang="en-IN" sz="2400" i="1" dirty="0">
                <a:latin typeface="Times"/>
                <a:cs typeface="Times"/>
              </a:rPr>
              <a:t>red</a:t>
            </a:r>
            <a:r>
              <a:rPr lang="en-IN" sz="2400" dirty="0">
                <a:latin typeface="Times"/>
                <a:cs typeface="Times"/>
              </a:rPr>
              <a:t> or </a:t>
            </a:r>
            <a:r>
              <a:rPr lang="en-IN" sz="2400" i="1" dirty="0">
                <a:latin typeface="Times"/>
                <a:cs typeface="Times"/>
              </a:rPr>
              <a:t>blue</a:t>
            </a:r>
            <a:r>
              <a:rPr lang="en-IN" sz="2400" dirty="0">
                <a:latin typeface="Times"/>
                <a:cs typeface="Times"/>
              </a:rPr>
              <a:t>. </a:t>
            </a:r>
          </a:p>
          <a:p>
            <a:endParaRPr lang="en-IN" sz="1200" dirty="0">
              <a:latin typeface="Times"/>
              <a:cs typeface="Times"/>
            </a:endParaRPr>
          </a:p>
          <a:p>
            <a:endParaRPr lang="en-IN" sz="2400" dirty="0">
              <a:latin typeface="Times"/>
              <a:cs typeface="Times"/>
            </a:endParaRPr>
          </a:p>
          <a:p>
            <a:endParaRPr lang="en-US" dirty="0"/>
          </a:p>
        </p:txBody>
      </p:sp>
      <p:pic>
        <p:nvPicPr>
          <p:cNvPr id="4" name="Picture 3"/>
          <p:cNvPicPr>
            <a:picLocks noChangeAspect="1"/>
          </p:cNvPicPr>
          <p:nvPr/>
        </p:nvPicPr>
        <p:blipFill>
          <a:blip r:embed="rId4"/>
          <a:stretch>
            <a:fillRect/>
          </a:stretch>
        </p:blipFill>
        <p:spPr>
          <a:xfrm>
            <a:off x="1461407" y="3513592"/>
            <a:ext cx="3935186" cy="2612571"/>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1778332524"/>
              </p:ext>
            </p:extLst>
          </p:nvPr>
        </p:nvGraphicFramePr>
        <p:xfrm>
          <a:off x="1143000" y="3340100"/>
          <a:ext cx="6858000" cy="177800"/>
        </p:xfrm>
        <a:graphic>
          <a:graphicData uri="http://schemas.openxmlformats.org/presentationml/2006/ole">
            <mc:AlternateContent xmlns:mc="http://schemas.openxmlformats.org/markup-compatibility/2006">
              <mc:Choice xmlns:v="urn:schemas-microsoft-com:vml" Requires="v">
                <p:oleObj spid="_x0000_s1104" name="Document" r:id="rId5" imgW="6858000" imgH="177800" progId="Word.Document.12">
                  <p:embed/>
                </p:oleObj>
              </mc:Choice>
              <mc:Fallback>
                <p:oleObj name="Document" r:id="rId5" imgW="6858000" imgH="177800" progId="Word.Document.12">
                  <p:embed/>
                  <p:pic>
                    <p:nvPicPr>
                      <p:cNvPr id="0" name=""/>
                      <p:cNvPicPr/>
                      <p:nvPr/>
                    </p:nvPicPr>
                    <p:blipFill>
                      <a:blip r:embed="rId6"/>
                      <a:stretch>
                        <a:fillRect/>
                      </a:stretch>
                    </p:blipFill>
                    <p:spPr>
                      <a:xfrm>
                        <a:off x="1143000" y="3340100"/>
                        <a:ext cx="6858000" cy="177800"/>
                      </a:xfrm>
                      <a:prstGeom prst="rect">
                        <a:avLst/>
                      </a:prstGeom>
                    </p:spPr>
                  </p:pic>
                </p:oleObj>
              </mc:Fallback>
            </mc:AlternateContent>
          </a:graphicData>
        </a:graphic>
      </p:graphicFrame>
      <p:sp>
        <p:nvSpPr>
          <p:cNvPr id="6" name="TextBox 5"/>
          <p:cNvSpPr txBox="1"/>
          <p:nvPr/>
        </p:nvSpPr>
        <p:spPr>
          <a:xfrm>
            <a:off x="1688193" y="4753429"/>
            <a:ext cx="469900" cy="369332"/>
          </a:xfrm>
          <a:prstGeom prst="rect">
            <a:avLst/>
          </a:prstGeom>
          <a:noFill/>
        </p:spPr>
        <p:txBody>
          <a:bodyPr wrap="square" rtlCol="0">
            <a:spAutoFit/>
          </a:bodyPr>
          <a:lstStyle/>
          <a:p>
            <a:r>
              <a:rPr lang="en-US" i="1" dirty="0">
                <a:latin typeface="Times"/>
                <a:cs typeface="Times"/>
              </a:rPr>
              <a:t>y</a:t>
            </a:r>
          </a:p>
        </p:txBody>
      </p:sp>
      <p:sp>
        <p:nvSpPr>
          <p:cNvPr id="7" name="TextBox 6"/>
          <p:cNvSpPr txBox="1"/>
          <p:nvPr/>
        </p:nvSpPr>
        <p:spPr>
          <a:xfrm>
            <a:off x="3429000" y="5805137"/>
            <a:ext cx="562429" cy="369332"/>
          </a:xfrm>
          <a:prstGeom prst="rect">
            <a:avLst/>
          </a:prstGeom>
          <a:noFill/>
        </p:spPr>
        <p:txBody>
          <a:bodyPr wrap="square" rtlCol="0">
            <a:spAutoFit/>
          </a:bodyPr>
          <a:lstStyle/>
          <a:p>
            <a:r>
              <a:rPr lang="en-US" i="1" dirty="0">
                <a:latin typeface="Times"/>
                <a:cs typeface="Times"/>
              </a:rPr>
              <a:t>x</a:t>
            </a:r>
          </a:p>
        </p:txBody>
      </p:sp>
    </p:spTree>
    <p:extLst>
      <p:ext uri="{BB962C8B-B14F-4D97-AF65-F5344CB8AC3E}">
        <p14:creationId xmlns:p14="http://schemas.microsoft.com/office/powerpoint/2010/main" val="440779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20057"/>
            <a:ext cx="8229600" cy="4525963"/>
          </a:xfrm>
        </p:spPr>
        <p:txBody>
          <a:bodyPr/>
          <a:lstStyle/>
          <a:p>
            <a:r>
              <a:rPr lang="en-IN" sz="2400" dirty="0">
                <a:latin typeface="Times"/>
                <a:cs typeface="Times"/>
              </a:rPr>
              <a:t>A support vector machine generates the hyperplane using the training data that </a:t>
            </a:r>
            <a:r>
              <a:rPr lang="en-IN" sz="2400" dirty="0">
                <a:solidFill>
                  <a:srgbClr val="FF0000"/>
                </a:solidFill>
                <a:latin typeface="Times"/>
                <a:cs typeface="Times"/>
              </a:rPr>
              <a:t>best</a:t>
            </a:r>
            <a:r>
              <a:rPr lang="en-IN" sz="2400" dirty="0">
                <a:latin typeface="Times"/>
                <a:cs typeface="Times"/>
              </a:rPr>
              <a:t> separates the tags. </a:t>
            </a:r>
          </a:p>
          <a:p>
            <a:endParaRPr lang="en-IN" sz="1200" dirty="0">
              <a:latin typeface="Times"/>
              <a:cs typeface="Times"/>
            </a:endParaRPr>
          </a:p>
          <a:p>
            <a:r>
              <a:rPr lang="en-IN" sz="2400" dirty="0">
                <a:latin typeface="Times"/>
                <a:cs typeface="Times"/>
              </a:rPr>
              <a:t>This hyperlane is called the </a:t>
            </a:r>
            <a:r>
              <a:rPr lang="en-IN" sz="2400" b="1" dirty="0">
                <a:latin typeface="Times"/>
                <a:cs typeface="Times"/>
              </a:rPr>
              <a:t>decision boundary</a:t>
            </a:r>
            <a:r>
              <a:rPr lang="en-IN" sz="2400" dirty="0">
                <a:latin typeface="Times"/>
                <a:cs typeface="Times"/>
              </a:rPr>
              <a:t>: the data points that fall to one side classify as </a:t>
            </a:r>
            <a:r>
              <a:rPr lang="en-IN" sz="2400" i="1" dirty="0">
                <a:latin typeface="Times"/>
                <a:cs typeface="Times"/>
              </a:rPr>
              <a:t>blue</a:t>
            </a:r>
            <a:r>
              <a:rPr lang="en-IN" sz="2400" dirty="0">
                <a:latin typeface="Times"/>
                <a:cs typeface="Times"/>
              </a:rPr>
              <a:t>, and anything that falls to the other as </a:t>
            </a:r>
            <a:r>
              <a:rPr lang="en-IN" sz="2400" i="1" dirty="0">
                <a:latin typeface="Times"/>
                <a:cs typeface="Times"/>
              </a:rPr>
              <a:t>red</a:t>
            </a:r>
            <a:r>
              <a:rPr lang="en-IN" sz="2400" dirty="0">
                <a:latin typeface="Times"/>
                <a:cs typeface="Times"/>
              </a:rPr>
              <a:t>.</a:t>
            </a:r>
          </a:p>
          <a:p>
            <a:endParaRPr lang="en-US" dirty="0"/>
          </a:p>
        </p:txBody>
      </p:sp>
      <p:pic>
        <p:nvPicPr>
          <p:cNvPr id="4" name="Picture 3"/>
          <p:cNvPicPr>
            <a:picLocks noChangeAspect="1"/>
          </p:cNvPicPr>
          <p:nvPr/>
        </p:nvPicPr>
        <p:blipFill>
          <a:blip r:embed="rId2"/>
          <a:stretch>
            <a:fillRect/>
          </a:stretch>
        </p:blipFill>
        <p:spPr>
          <a:xfrm>
            <a:off x="2960913" y="3156857"/>
            <a:ext cx="4604657" cy="3537857"/>
          </a:xfrm>
          <a:prstGeom prst="rect">
            <a:avLst/>
          </a:prstGeom>
        </p:spPr>
      </p:pic>
    </p:spTree>
    <p:extLst>
      <p:ext uri="{BB962C8B-B14F-4D97-AF65-F5344CB8AC3E}">
        <p14:creationId xmlns:p14="http://schemas.microsoft.com/office/powerpoint/2010/main" val="448916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endParaRPr lang="en-US" dirty="0"/>
          </a:p>
          <a:p>
            <a:endParaRPr lang="en-US" dirty="0"/>
          </a:p>
        </p:txBody>
      </p:sp>
      <p:pic>
        <p:nvPicPr>
          <p:cNvPr id="4" name="Picture 3"/>
          <p:cNvPicPr>
            <a:picLocks noChangeAspect="1" noChangeArrowheads="1"/>
          </p:cNvPicPr>
          <p:nvPr/>
        </p:nvPicPr>
        <p:blipFill>
          <a:blip r:embed="rId2"/>
          <a:srcRect/>
          <a:stretch>
            <a:fillRect/>
          </a:stretch>
        </p:blipFill>
        <p:spPr bwMode="auto">
          <a:xfrm>
            <a:off x="1912257" y="1600200"/>
            <a:ext cx="4638675" cy="3276600"/>
          </a:xfrm>
          <a:prstGeom prst="rect">
            <a:avLst/>
          </a:prstGeom>
          <a:noFill/>
          <a:ln w="9525">
            <a:noFill/>
            <a:miter lim="800000"/>
            <a:headEnd/>
            <a:tailEnd/>
          </a:ln>
          <a:effectLst/>
        </p:spPr>
      </p:pic>
      <p:sp>
        <p:nvSpPr>
          <p:cNvPr id="5" name="TextBox 4"/>
          <p:cNvSpPr txBox="1"/>
          <p:nvPr/>
        </p:nvSpPr>
        <p:spPr>
          <a:xfrm>
            <a:off x="1531257" y="4876800"/>
            <a:ext cx="6415314" cy="1169551"/>
          </a:xfrm>
          <a:prstGeom prst="rect">
            <a:avLst/>
          </a:prstGeom>
          <a:noFill/>
        </p:spPr>
        <p:txBody>
          <a:bodyPr wrap="square" rtlCol="0">
            <a:spAutoFit/>
          </a:bodyPr>
          <a:lstStyle/>
          <a:p>
            <a:pPr>
              <a:buFont typeface="Arial" pitchFamily="34" charset="0"/>
              <a:buChar char="•"/>
            </a:pPr>
            <a:r>
              <a:rPr lang="en-US" dirty="0">
                <a:latin typeface="Times New Roman" pitchFamily="18" charset="0"/>
                <a:cs typeface="Times New Roman" pitchFamily="18" charset="0"/>
              </a:rPr>
              <a:t> </a:t>
            </a:r>
            <a:r>
              <a:rPr lang="en-US" sz="2000" dirty="0">
                <a:latin typeface="Times New Roman" pitchFamily="18" charset="0"/>
                <a:cs typeface="Times New Roman" pitchFamily="18" charset="0"/>
              </a:rPr>
              <a:t>Three hyper-planes (A, B and C). </a:t>
            </a:r>
          </a:p>
          <a:p>
            <a:endParaRPr lang="en-US" sz="12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 Identify the right hyper-plane to classify star and circle.</a:t>
            </a:r>
          </a:p>
          <a:p>
            <a:endParaRPr lang="en-US" dirty="0"/>
          </a:p>
        </p:txBody>
      </p:sp>
    </p:spTree>
    <p:extLst>
      <p:ext uri="{BB962C8B-B14F-4D97-AF65-F5344CB8AC3E}">
        <p14:creationId xmlns:p14="http://schemas.microsoft.com/office/powerpoint/2010/main" val="1133500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1114439" y="653143"/>
            <a:ext cx="6810361" cy="4525963"/>
          </a:xfrm>
          <a:prstGeom prst="rect">
            <a:avLst/>
          </a:prstGeom>
          <a:noFill/>
          <a:ln w="9525">
            <a:noFill/>
            <a:miter lim="800000"/>
            <a:headEnd/>
            <a:tailEnd/>
          </a:ln>
          <a:effectLst/>
        </p:spPr>
      </p:pic>
      <p:sp>
        <p:nvSpPr>
          <p:cNvPr id="5" name="Rectangle 4"/>
          <p:cNvSpPr/>
          <p:nvPr/>
        </p:nvSpPr>
        <p:spPr>
          <a:xfrm>
            <a:off x="228600" y="5324249"/>
            <a:ext cx="8625114" cy="707886"/>
          </a:xfrm>
          <a:prstGeom prst="rect">
            <a:avLst/>
          </a:prstGeom>
        </p:spPr>
        <p:txBody>
          <a:bodyPr wrap="square">
            <a:spAutoFit/>
          </a:bodyPr>
          <a:lstStyle/>
          <a:p>
            <a:pPr>
              <a:buFont typeface="Arial" pitchFamily="34" charset="0"/>
              <a:buChar char="•"/>
            </a:pPr>
            <a:r>
              <a:rPr lang="en-US" sz="2000" dirty="0">
                <a:latin typeface="Times New Roman" pitchFamily="18" charset="0"/>
                <a:cs typeface="Times New Roman" pitchFamily="18" charset="0"/>
              </a:rPr>
              <a:t> Choose the frontier with the maximum distance (from the closest support vector). </a:t>
            </a: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049340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latin typeface="Times"/>
                <a:cs typeface="Times"/>
              </a:rPr>
              <a:t>The best</a:t>
            </a:r>
            <a:r>
              <a:rPr lang="en-IN" dirty="0">
                <a:latin typeface="Times"/>
                <a:cs typeface="Times"/>
              </a:rPr>
              <a:t> hyperplane </a:t>
            </a:r>
            <a:endParaRPr lang="en-US" dirty="0"/>
          </a:p>
        </p:txBody>
      </p:sp>
      <p:sp>
        <p:nvSpPr>
          <p:cNvPr id="3" name="Content Placeholder 2"/>
          <p:cNvSpPr>
            <a:spLocks noGrp="1"/>
          </p:cNvSpPr>
          <p:nvPr>
            <p:ph idx="1"/>
          </p:nvPr>
        </p:nvSpPr>
        <p:spPr/>
        <p:txBody>
          <a:bodyPr/>
          <a:lstStyle/>
          <a:p>
            <a:r>
              <a:rPr lang="en-IN" sz="2400" i="1" dirty="0">
                <a:latin typeface="Times"/>
                <a:cs typeface="Times"/>
              </a:rPr>
              <a:t>The best</a:t>
            </a:r>
            <a:r>
              <a:rPr lang="en-IN" sz="2400" dirty="0">
                <a:latin typeface="Times"/>
                <a:cs typeface="Times"/>
              </a:rPr>
              <a:t> hyperplane is the one that maximizes the margins from both the labels representing the data points. </a:t>
            </a:r>
          </a:p>
          <a:p>
            <a:endParaRPr lang="en-IN" sz="1200" dirty="0">
              <a:latin typeface="Times"/>
              <a:cs typeface="Times"/>
            </a:endParaRPr>
          </a:p>
          <a:p>
            <a:r>
              <a:rPr lang="en-IN" sz="2400" dirty="0">
                <a:latin typeface="Times"/>
                <a:cs typeface="Times"/>
              </a:rPr>
              <a:t>The hyperplane whose distance to the nearest data point of each side is the largest.</a:t>
            </a:r>
          </a:p>
          <a:p>
            <a:endParaRPr lang="en-US" dirty="0"/>
          </a:p>
        </p:txBody>
      </p:sp>
      <p:pic>
        <p:nvPicPr>
          <p:cNvPr id="4" name="Picture 3"/>
          <p:cNvPicPr>
            <a:picLocks noChangeAspect="1"/>
          </p:cNvPicPr>
          <p:nvPr/>
        </p:nvPicPr>
        <p:blipFill>
          <a:blip r:embed="rId2"/>
          <a:stretch>
            <a:fillRect/>
          </a:stretch>
        </p:blipFill>
        <p:spPr>
          <a:xfrm>
            <a:off x="3040743" y="3465286"/>
            <a:ext cx="4815114" cy="3247571"/>
          </a:xfrm>
          <a:prstGeom prst="rect">
            <a:avLst/>
          </a:prstGeom>
        </p:spPr>
      </p:pic>
    </p:spTree>
    <p:extLst>
      <p:ext uri="{BB962C8B-B14F-4D97-AF65-F5344CB8AC3E}">
        <p14:creationId xmlns:p14="http://schemas.microsoft.com/office/powerpoint/2010/main" val="1374930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The training examples that are closest to the </a:t>
            </a:r>
            <a:r>
              <a:rPr lang="en-US" sz="2400" dirty="0" err="1">
                <a:latin typeface="Times New Roman" pitchFamily="18" charset="0"/>
                <a:cs typeface="Times New Roman" pitchFamily="18" charset="0"/>
              </a:rPr>
              <a:t>hyperplane</a:t>
            </a:r>
            <a:r>
              <a:rPr lang="en-US" sz="2400" dirty="0">
                <a:latin typeface="Times New Roman" pitchFamily="18" charset="0"/>
                <a:cs typeface="Times New Roman" pitchFamily="18" charset="0"/>
              </a:rPr>
              <a:t> are called </a:t>
            </a:r>
            <a:r>
              <a:rPr lang="en-US" sz="2400" b="1" dirty="0">
                <a:latin typeface="Times New Roman" pitchFamily="18" charset="0"/>
                <a:cs typeface="Times New Roman" pitchFamily="18" charset="0"/>
              </a:rPr>
              <a:t>support vectors</a:t>
            </a:r>
            <a:r>
              <a:rPr lang="en-US" sz="2400" dirty="0">
                <a:latin typeface="Times New Roman" pitchFamily="18" charset="0"/>
                <a:cs typeface="Times New Roman" pitchFamily="18" charset="0"/>
              </a:rPr>
              <a:t>.</a:t>
            </a:r>
          </a:p>
        </p:txBody>
      </p:sp>
      <p:pic>
        <p:nvPicPr>
          <p:cNvPr id="5" name="Picture 3"/>
          <p:cNvPicPr>
            <a:picLocks noChangeAspect="1" noChangeArrowheads="1"/>
          </p:cNvPicPr>
          <p:nvPr/>
        </p:nvPicPr>
        <p:blipFill>
          <a:blip r:embed="rId2"/>
          <a:srcRect/>
          <a:stretch>
            <a:fillRect/>
          </a:stretch>
        </p:blipFill>
        <p:spPr bwMode="auto">
          <a:xfrm>
            <a:off x="2249714" y="2936195"/>
            <a:ext cx="3905250" cy="2790825"/>
          </a:xfrm>
          <a:prstGeom prst="rect">
            <a:avLst/>
          </a:prstGeom>
          <a:noFill/>
          <a:ln w="9525">
            <a:noFill/>
            <a:miter lim="800000"/>
            <a:headEnd/>
            <a:tailEnd/>
          </a:ln>
          <a:effectLst/>
        </p:spPr>
      </p:pic>
    </p:spTree>
    <p:extLst>
      <p:ext uri="{BB962C8B-B14F-4D97-AF65-F5344CB8AC3E}">
        <p14:creationId xmlns:p14="http://schemas.microsoft.com/office/powerpoint/2010/main" val="1967839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Margin</a:t>
            </a:r>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Three hyper-planes (A, B and C) and all are segregating the classes well. Now, How can we identify the right hyper-plane?</a:t>
            </a:r>
          </a:p>
        </p:txBody>
      </p:sp>
      <p:pic>
        <p:nvPicPr>
          <p:cNvPr id="3075" name="Picture 3"/>
          <p:cNvPicPr>
            <a:picLocks noChangeAspect="1" noChangeArrowheads="1"/>
          </p:cNvPicPr>
          <p:nvPr/>
        </p:nvPicPr>
        <p:blipFill>
          <a:blip r:embed="rId2"/>
          <a:srcRect/>
          <a:stretch>
            <a:fillRect/>
          </a:stretch>
        </p:blipFill>
        <p:spPr bwMode="auto">
          <a:xfrm>
            <a:off x="304800" y="2438400"/>
            <a:ext cx="4533900" cy="3238500"/>
          </a:xfrm>
          <a:prstGeom prst="rect">
            <a:avLst/>
          </a:prstGeom>
          <a:noFill/>
          <a:ln w="9525">
            <a:noFill/>
            <a:miter lim="800000"/>
            <a:headEnd/>
            <a:tailEnd/>
          </a:ln>
          <a:effectLst/>
        </p:spPr>
      </p:pic>
      <p:sp>
        <p:nvSpPr>
          <p:cNvPr id="6" name="Rectangle 5"/>
          <p:cNvSpPr/>
          <p:nvPr/>
        </p:nvSpPr>
        <p:spPr>
          <a:xfrm>
            <a:off x="4114800" y="2667000"/>
            <a:ext cx="4572000" cy="2308324"/>
          </a:xfrm>
          <a:prstGeom prst="rect">
            <a:avLst/>
          </a:prstGeom>
        </p:spPr>
        <p:txBody>
          <a:bodyPr wrap="square">
            <a:spAutoFit/>
          </a:bodyPr>
          <a:lstStyle/>
          <a:p>
            <a:pPr>
              <a:buFont typeface="Arial" pitchFamily="34" charset="0"/>
              <a:buChar char="•"/>
            </a:pPr>
            <a:r>
              <a:rPr lang="en-US" sz="2400" dirty="0">
                <a:latin typeface="Times New Roman" pitchFamily="18" charset="0"/>
                <a:cs typeface="Times New Roman" pitchFamily="18" charset="0"/>
              </a:rPr>
              <a:t> Here, maximizing the distances between nearest data point (either class) and hyper-plane will help us to decide the right hyper-plane. </a:t>
            </a:r>
          </a:p>
          <a:p>
            <a:endParaRPr lang="en-US" sz="24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This distance is called as </a:t>
            </a:r>
            <a:r>
              <a:rPr lang="en-US" sz="2400" b="1" dirty="0">
                <a:latin typeface="Times New Roman" pitchFamily="18" charset="0"/>
                <a:cs typeface="Times New Roman" pitchFamily="18" charset="0"/>
              </a:rPr>
              <a:t>Margin</a:t>
            </a:r>
            <a:r>
              <a:rPr lang="en-US" sz="2400" dirty="0">
                <a:latin typeface="Times New Roman" pitchFamily="18" charset="0"/>
                <a:cs typeface="Times New Roman" pitchFamily="18" charset="0"/>
              </a:rPr>
              <a:t>.</a:t>
            </a:r>
          </a:p>
        </p:txBody>
      </p:sp>
    </p:spTree>
    <p:extLst>
      <p:ext uri="{BB962C8B-B14F-4D97-AF65-F5344CB8AC3E}">
        <p14:creationId xmlns:p14="http://schemas.microsoft.com/office/powerpoint/2010/main" val="736317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2057400" y="150133"/>
            <a:ext cx="4600575" cy="3352800"/>
          </a:xfrm>
          <a:prstGeom prst="rect">
            <a:avLst/>
          </a:prstGeom>
          <a:noFill/>
          <a:ln w="9525">
            <a:noFill/>
            <a:miter lim="800000"/>
            <a:headEnd/>
            <a:tailEnd/>
          </a:ln>
          <a:effectLst/>
        </p:spPr>
      </p:pic>
      <p:sp>
        <p:nvSpPr>
          <p:cNvPr id="5" name="Rectangle 4"/>
          <p:cNvSpPr/>
          <p:nvPr/>
        </p:nvSpPr>
        <p:spPr>
          <a:xfrm>
            <a:off x="304800" y="3720571"/>
            <a:ext cx="8077200" cy="2677656"/>
          </a:xfrm>
          <a:prstGeom prst="rect">
            <a:avLst/>
          </a:prstGeom>
        </p:spPr>
        <p:txBody>
          <a:bodyPr wrap="square">
            <a:spAutoFit/>
          </a:bodyPr>
          <a:lstStyle/>
          <a:p>
            <a:pPr>
              <a:buFont typeface="Arial" pitchFamily="34" charset="0"/>
              <a:buChar char="•"/>
            </a:pPr>
            <a:r>
              <a:rPr lang="en-US" sz="2400" dirty="0">
                <a:latin typeface="Times New Roman" pitchFamily="18" charset="0"/>
                <a:cs typeface="Times New Roman" pitchFamily="18" charset="0"/>
              </a:rPr>
              <a:t> The margin for hyper-plane C is higher as compared to both A and B. Hence, we choose the right hyper-plane as C. </a:t>
            </a:r>
          </a:p>
          <a:p>
            <a:endParaRPr lang="en-US" sz="12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Another reason for selecting the hyper-plane with higher margin is robustness. </a:t>
            </a:r>
          </a:p>
          <a:p>
            <a:pPr>
              <a:buFont typeface="Arial" pitchFamily="34" charset="0"/>
              <a:buChar char="•"/>
            </a:pPr>
            <a:endParaRPr lang="en-US" sz="12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If we select a hyper-plane having low margin then there is high chance of miss-classification.</a:t>
            </a:r>
          </a:p>
        </p:txBody>
      </p:sp>
    </p:spTree>
    <p:extLst>
      <p:ext uri="{BB962C8B-B14F-4D97-AF65-F5344CB8AC3E}">
        <p14:creationId xmlns:p14="http://schemas.microsoft.com/office/powerpoint/2010/main" val="3157196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Optimal </a:t>
            </a:r>
            <a:r>
              <a:rPr lang="en-US" dirty="0" err="1"/>
              <a:t>hyperplane</a:t>
            </a:r>
            <a:br>
              <a:rPr lang="en-US" dirty="0"/>
            </a:b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2743200" y="2133600"/>
            <a:ext cx="2857500" cy="2819400"/>
          </a:xfrm>
          <a:prstGeom prst="rect">
            <a:avLst/>
          </a:prstGeom>
          <a:noFill/>
          <a:ln w="9525">
            <a:noFill/>
            <a:miter lim="800000"/>
            <a:headEnd/>
            <a:tailEnd/>
          </a:ln>
          <a:effectLst/>
        </p:spPr>
      </p:pic>
      <p:sp>
        <p:nvSpPr>
          <p:cNvPr id="4" name="Rectangle 3"/>
          <p:cNvSpPr/>
          <p:nvPr/>
        </p:nvSpPr>
        <p:spPr>
          <a:xfrm>
            <a:off x="609600" y="5105400"/>
            <a:ext cx="8001000" cy="461665"/>
          </a:xfrm>
          <a:prstGeom prst="rect">
            <a:avLst/>
          </a:prstGeom>
        </p:spPr>
        <p:txBody>
          <a:bodyPr wrap="square">
            <a:spAutoFit/>
          </a:bodyPr>
          <a:lstStyle/>
          <a:p>
            <a:r>
              <a:rPr lang="en-US" sz="2400" dirty="0">
                <a:latin typeface="Times New Roman" pitchFamily="18" charset="0"/>
                <a:cs typeface="Times New Roman" pitchFamily="18" charset="0"/>
              </a:rPr>
              <a:t>Define formally a </a:t>
            </a:r>
            <a:r>
              <a:rPr lang="en-US" sz="2400" dirty="0" err="1">
                <a:latin typeface="Times New Roman" pitchFamily="18" charset="0"/>
                <a:cs typeface="Times New Roman" pitchFamily="18" charset="0"/>
              </a:rPr>
              <a:t>hyperplane</a:t>
            </a:r>
            <a:r>
              <a:rPr lang="en-US" sz="2400" dirty="0">
                <a:latin typeface="Times New Roman" pitchFamily="18" charset="0"/>
                <a:cs typeface="Times New Roman" pitchFamily="18" charset="0"/>
              </a:rPr>
              <a:t>:    f(x) = </a:t>
            </a:r>
            <a:r>
              <a:rPr lang="en-US" sz="2400" dirty="0">
                <a:latin typeface="Times New Roman" pitchFamily="18" charset="0"/>
                <a:cs typeface="Times New Roman" pitchFamily="18" charset="0"/>
                <a:sym typeface="Symbol"/>
              </a:rPr>
              <a:t>ax +by + c = 0</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795254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Margin of the </a:t>
            </a:r>
            <a:r>
              <a:rPr lang="en-US" dirty="0" err="1"/>
              <a:t>Hyperplane</a:t>
            </a:r>
            <a:endParaRPr lang="en-US" dirty="0"/>
          </a:p>
        </p:txBody>
      </p:sp>
      <p:sp>
        <p:nvSpPr>
          <p:cNvPr id="3" name="Content Placeholder 2"/>
          <p:cNvSpPr>
            <a:spLocks noGrp="1"/>
          </p:cNvSpPr>
          <p:nvPr>
            <p:ph idx="1"/>
          </p:nvPr>
        </p:nvSpPr>
        <p:spPr/>
        <p:txBody>
          <a:bodyPr>
            <a:normAutofit lnSpcReduction="10000"/>
          </a:bodyPr>
          <a:lstStyle/>
          <a:p>
            <a:r>
              <a:rPr lang="en-US" sz="2400" dirty="0">
                <a:latin typeface="Times New Roman"/>
                <a:cs typeface="Times New Roman"/>
              </a:rPr>
              <a:t>Distance ||</a:t>
            </a:r>
            <a:r>
              <a:rPr lang="en-US" sz="2400" i="1" dirty="0">
                <a:latin typeface="Times New Roman"/>
                <a:cs typeface="Times New Roman"/>
              </a:rPr>
              <a:t>p</a:t>
            </a:r>
            <a:r>
              <a:rPr lang="en-US" sz="2400" dirty="0">
                <a:latin typeface="Times New Roman"/>
                <a:cs typeface="Times New Roman"/>
              </a:rPr>
              <a:t>|| between support vector and the hyper plane.</a:t>
            </a:r>
          </a:p>
          <a:p>
            <a:endParaRPr lang="en-US" sz="2400" dirty="0">
              <a:latin typeface="Times New Roman"/>
              <a:cs typeface="Times New Roman"/>
            </a:endParaRPr>
          </a:p>
          <a:p>
            <a:r>
              <a:rPr lang="en-US" sz="2400" dirty="0">
                <a:latin typeface="Times New Roman"/>
                <a:cs typeface="Times New Roman"/>
              </a:rPr>
              <a:t>The margin is defined as m = 2 ||</a:t>
            </a:r>
            <a:r>
              <a:rPr lang="en-US" sz="2400" i="1" dirty="0">
                <a:latin typeface="Times New Roman"/>
                <a:cs typeface="Times New Roman"/>
              </a:rPr>
              <a:t>p</a:t>
            </a:r>
            <a:r>
              <a:rPr lang="en-US" sz="2400" dirty="0">
                <a:latin typeface="Times New Roman"/>
                <a:cs typeface="Times New Roman"/>
              </a:rPr>
              <a:t>||.</a:t>
            </a:r>
          </a:p>
          <a:p>
            <a:endParaRPr lang="en-US" sz="2400" dirty="0">
              <a:latin typeface="Times New Roman"/>
              <a:cs typeface="Times New Roman"/>
            </a:endParaRPr>
          </a:p>
          <a:p>
            <a:r>
              <a:rPr lang="en-US" sz="2400" dirty="0">
                <a:latin typeface="Times New Roman"/>
                <a:cs typeface="Times New Roman"/>
              </a:rPr>
              <a:t>The optimal hyper plane is one which maximizes the margin of the training data.</a:t>
            </a:r>
          </a:p>
          <a:p>
            <a:endParaRPr lang="en-US" sz="2400" dirty="0">
              <a:latin typeface="Times New Roman"/>
              <a:cs typeface="Times New Roman"/>
            </a:endParaRPr>
          </a:p>
          <a:p>
            <a:r>
              <a:rPr lang="en-US" sz="2400" dirty="0">
                <a:latin typeface="Times New Roman"/>
                <a:cs typeface="Times New Roman"/>
              </a:rPr>
              <a:t>Hyper plane and margin are closely related.</a:t>
            </a:r>
          </a:p>
          <a:p>
            <a:endParaRPr lang="en-US" sz="2400" dirty="0">
              <a:latin typeface="Times New Roman"/>
              <a:cs typeface="Times New Roman"/>
            </a:endParaRPr>
          </a:p>
          <a:p>
            <a:r>
              <a:rPr lang="en-US" sz="2400" dirty="0">
                <a:latin typeface="Times New Roman"/>
                <a:cs typeface="Times New Roman"/>
              </a:rPr>
              <a:t>Finding the biggest margin is same as finding the optimal hyper plane.</a:t>
            </a:r>
          </a:p>
        </p:txBody>
      </p:sp>
    </p:spTree>
    <p:extLst>
      <p:ext uri="{BB962C8B-B14F-4D97-AF65-F5344CB8AC3E}">
        <p14:creationId xmlns:p14="http://schemas.microsoft.com/office/powerpoint/2010/main" val="2997207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Classification</a:t>
            </a:r>
            <a:endParaRPr lang="en-US" dirty="0"/>
          </a:p>
        </p:txBody>
      </p:sp>
      <p:sp>
        <p:nvSpPr>
          <p:cNvPr id="3" name="Content Placeholder 2"/>
          <p:cNvSpPr>
            <a:spLocks noGrp="1"/>
          </p:cNvSpPr>
          <p:nvPr>
            <p:ph idx="1"/>
          </p:nvPr>
        </p:nvSpPr>
        <p:spPr/>
        <p:txBody>
          <a:bodyPr>
            <a:normAutofit/>
          </a:bodyPr>
          <a:lstStyle/>
          <a:p>
            <a:pPr marL="0" indent="0">
              <a:buNone/>
            </a:pPr>
            <a:endParaRPr lang="en-IN" sz="1200" dirty="0">
              <a:latin typeface="Times"/>
              <a:cs typeface="Times"/>
            </a:endParaRPr>
          </a:p>
          <a:p>
            <a:r>
              <a:rPr lang="en-IN" sz="2600" dirty="0">
                <a:latin typeface="Times"/>
                <a:cs typeface="Times"/>
              </a:rPr>
              <a:t>Classification is a technique where we categorize data into a given number of classes. </a:t>
            </a:r>
          </a:p>
          <a:p>
            <a:endParaRPr lang="en-IN" sz="1200" dirty="0">
              <a:latin typeface="Times"/>
              <a:cs typeface="Times"/>
            </a:endParaRPr>
          </a:p>
          <a:p>
            <a:r>
              <a:rPr lang="en-IN" sz="2600" dirty="0">
                <a:latin typeface="Times"/>
                <a:cs typeface="Times"/>
              </a:rPr>
              <a:t>The main goal of a classification problem is to identify the category/class to which a new data will fall under.</a:t>
            </a:r>
          </a:p>
          <a:p>
            <a:endParaRPr lang="en-US" sz="1200" dirty="0"/>
          </a:p>
          <a:p>
            <a:pPr lvl="0"/>
            <a:r>
              <a:rPr lang="en-IN" sz="2400" b="1" dirty="0">
                <a:latin typeface="Times"/>
                <a:cs typeface="Times"/>
              </a:rPr>
              <a:t>Classifier:</a:t>
            </a:r>
            <a:r>
              <a:rPr lang="en-IN" sz="2400" dirty="0">
                <a:latin typeface="Times"/>
                <a:cs typeface="Times"/>
              </a:rPr>
              <a:t> An algorithm that maps the input data to a specific category.</a:t>
            </a:r>
          </a:p>
          <a:p>
            <a:endParaRPr lang="en-IN" sz="1200" dirty="0">
              <a:latin typeface="Times"/>
              <a:cs typeface="Times"/>
            </a:endParaRPr>
          </a:p>
          <a:p>
            <a:pPr lvl="0"/>
            <a:r>
              <a:rPr lang="en-IN" sz="2400" b="1" dirty="0">
                <a:latin typeface="Times"/>
                <a:cs typeface="Times"/>
              </a:rPr>
              <a:t>Feature:</a:t>
            </a:r>
            <a:r>
              <a:rPr lang="en-IN" sz="2400" dirty="0">
                <a:latin typeface="Times"/>
                <a:cs typeface="Times"/>
              </a:rPr>
              <a:t> A feature is an individual measurable property of a phenomenon being observed.</a:t>
            </a:r>
          </a:p>
          <a:p>
            <a:pPr lvl="0"/>
            <a:endParaRPr lang="en-IN" sz="2400" dirty="0">
              <a:latin typeface="Times"/>
              <a:cs typeface="Times"/>
            </a:endParaRPr>
          </a:p>
          <a:p>
            <a:endParaRPr lang="en-US" dirty="0"/>
          </a:p>
        </p:txBody>
      </p:sp>
    </p:spTree>
    <p:extLst>
      <p:ext uri="{BB962C8B-B14F-4D97-AF65-F5344CB8AC3E}">
        <p14:creationId xmlns:p14="http://schemas.microsoft.com/office/powerpoint/2010/main" val="1401658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4"/>
          <p:cNvSpPr>
            <a:spLocks noChangeArrowheads="1"/>
          </p:cNvSpPr>
          <p:nvPr/>
        </p:nvSpPr>
        <p:spPr bwMode="auto">
          <a:xfrm>
            <a:off x="381000" y="228600"/>
            <a:ext cx="77724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l"/>
            <a:r>
              <a:rPr lang="en-US" altLang="zh-CN" sz="4200">
                <a:solidFill>
                  <a:srgbClr val="FF0000"/>
                </a:solidFill>
                <a:latin typeface="Garamond" charset="0"/>
              </a:rPr>
              <a:t>Dataset with noise  </a:t>
            </a:r>
          </a:p>
        </p:txBody>
      </p:sp>
      <p:sp>
        <p:nvSpPr>
          <p:cNvPr id="35842" name="Rectangle 5"/>
          <p:cNvSpPr>
            <a:spLocks noChangeArrowheads="1"/>
          </p:cNvSpPr>
          <p:nvPr/>
        </p:nvSpPr>
        <p:spPr bwMode="auto">
          <a:xfrm>
            <a:off x="4267200" y="1600200"/>
            <a:ext cx="4495800" cy="441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gn="l">
              <a:spcBef>
                <a:spcPct val="20000"/>
              </a:spcBef>
              <a:buClr>
                <a:schemeClr val="accent1"/>
              </a:buClr>
              <a:buSzPct val="65000"/>
              <a:buFont typeface="Wingdings" charset="0"/>
              <a:buChar char="n"/>
            </a:pPr>
            <a:r>
              <a:rPr lang="en-US" altLang="zh-CN" sz="2400" b="1">
                <a:latin typeface="Times New Roman" charset="0"/>
              </a:rPr>
              <a:t>Hard Margin: </a:t>
            </a:r>
            <a:r>
              <a:rPr lang="en-US" altLang="zh-CN" sz="2000">
                <a:latin typeface="Times New Roman" charset="0"/>
              </a:rPr>
              <a:t>So far we require all data points be classified correctly. </a:t>
            </a:r>
          </a:p>
          <a:p>
            <a:pPr marL="342900" indent="-342900" algn="l">
              <a:spcBef>
                <a:spcPct val="20000"/>
              </a:spcBef>
              <a:buClr>
                <a:schemeClr val="accent1"/>
              </a:buClr>
              <a:buSzPct val="65000"/>
              <a:buFont typeface="Wingdings" charset="0"/>
              <a:buNone/>
            </a:pPr>
            <a:r>
              <a:rPr lang="en-US" altLang="zh-CN" sz="2400">
                <a:latin typeface="Times New Roman" charset="0"/>
              </a:rPr>
              <a:t>    </a:t>
            </a:r>
            <a:r>
              <a:rPr lang="en-US" altLang="zh-CN" sz="2000">
                <a:latin typeface="Times New Roman" charset="0"/>
              </a:rPr>
              <a:t>- No training error</a:t>
            </a:r>
          </a:p>
          <a:p>
            <a:pPr marL="342900" indent="-342900" algn="l">
              <a:spcBef>
                <a:spcPct val="20000"/>
              </a:spcBef>
              <a:buClr>
                <a:schemeClr val="accent1"/>
              </a:buClr>
              <a:buSzPct val="65000"/>
              <a:buFont typeface="Wingdings" charset="0"/>
              <a:buChar char="n"/>
            </a:pPr>
            <a:r>
              <a:rPr lang="en-US" altLang="zh-CN" sz="2400">
                <a:latin typeface="Times New Roman" charset="0"/>
              </a:rPr>
              <a:t>What if the training set is noisy?</a:t>
            </a:r>
          </a:p>
          <a:p>
            <a:pPr marL="342900" indent="-342900" algn="l">
              <a:spcBef>
                <a:spcPct val="20000"/>
              </a:spcBef>
              <a:buClr>
                <a:schemeClr val="accent1"/>
              </a:buClr>
              <a:buSzPct val="65000"/>
              <a:buFont typeface="Wingdings" charset="0"/>
              <a:buNone/>
            </a:pPr>
            <a:r>
              <a:rPr lang="en-US" altLang="zh-CN" sz="2400">
                <a:latin typeface="Times New Roman" charset="0"/>
              </a:rPr>
              <a:t>   - Solution 1: use very powerful kernels</a:t>
            </a:r>
          </a:p>
        </p:txBody>
      </p:sp>
      <p:grpSp>
        <p:nvGrpSpPr>
          <p:cNvPr id="35843" name="Group 44"/>
          <p:cNvGrpSpPr>
            <a:grpSpLocks/>
          </p:cNvGrpSpPr>
          <p:nvPr/>
        </p:nvGrpSpPr>
        <p:grpSpPr bwMode="auto">
          <a:xfrm>
            <a:off x="152400" y="1676400"/>
            <a:ext cx="1905000" cy="866775"/>
            <a:chOff x="528" y="1200"/>
            <a:chExt cx="1200" cy="546"/>
          </a:xfrm>
        </p:grpSpPr>
        <p:sp>
          <p:nvSpPr>
            <p:cNvPr id="35886" name="Text Box 45"/>
            <p:cNvSpPr txBox="1">
              <a:spLocks noChangeArrowheads="1"/>
            </p:cNvSpPr>
            <p:nvPr/>
          </p:nvSpPr>
          <p:spPr bwMode="auto">
            <a:xfrm>
              <a:off x="528" y="1200"/>
              <a:ext cx="1200" cy="546"/>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宋体" charset="0"/>
                </a:defRPr>
              </a:lvl1pPr>
              <a:lvl2pPr marL="742950" indent="-285750" eaLnBrk="0" hangingPunct="0">
                <a:defRPr sz="2400">
                  <a:solidFill>
                    <a:schemeClr val="tx1"/>
                  </a:solidFill>
                  <a:latin typeface="Arial" charset="0"/>
                  <a:ea typeface="宋体" charset="0"/>
                  <a:cs typeface="宋体" charset="0"/>
                </a:defRPr>
              </a:lvl2pPr>
              <a:lvl3pPr marL="1143000" indent="-228600" eaLnBrk="0" hangingPunct="0">
                <a:defRPr sz="2400">
                  <a:solidFill>
                    <a:schemeClr val="tx1"/>
                  </a:solidFill>
                  <a:latin typeface="Arial" charset="0"/>
                  <a:ea typeface="宋体" charset="0"/>
                  <a:cs typeface="宋体" charset="0"/>
                </a:defRPr>
              </a:lvl3pPr>
              <a:lvl4pPr marL="1600200" indent="-228600" eaLnBrk="0" hangingPunct="0">
                <a:defRPr sz="2400">
                  <a:solidFill>
                    <a:schemeClr val="tx1"/>
                  </a:solidFill>
                  <a:latin typeface="Arial" charset="0"/>
                  <a:ea typeface="宋体" charset="0"/>
                  <a:cs typeface="宋体" charset="0"/>
                </a:defRPr>
              </a:lvl4pPr>
              <a:lvl5pPr marL="2057400" indent="-228600" eaLnBrk="0" hangingPunct="0">
                <a:defRPr sz="2400">
                  <a:solidFill>
                    <a:schemeClr val="tx1"/>
                  </a:solidFill>
                  <a:latin typeface="Arial" charset="0"/>
                  <a:ea typeface="宋体" charset="0"/>
                  <a:cs typeface="宋体" charset="0"/>
                </a:defRPr>
              </a:lvl5pPr>
              <a:lvl6pPr marL="2514600" indent="-228600" algn="ctr" eaLnBrk="0" fontAlgn="base" hangingPunct="0">
                <a:spcBef>
                  <a:spcPct val="0"/>
                </a:spcBef>
                <a:spcAft>
                  <a:spcPct val="0"/>
                </a:spcAft>
                <a:defRPr sz="2400">
                  <a:solidFill>
                    <a:schemeClr val="tx1"/>
                  </a:solidFill>
                  <a:latin typeface="Arial" charset="0"/>
                  <a:ea typeface="宋体" charset="0"/>
                  <a:cs typeface="宋体" charset="0"/>
                </a:defRPr>
              </a:lvl6pPr>
              <a:lvl7pPr marL="2971800" indent="-228600" algn="ctr" eaLnBrk="0" fontAlgn="base" hangingPunct="0">
                <a:spcBef>
                  <a:spcPct val="0"/>
                </a:spcBef>
                <a:spcAft>
                  <a:spcPct val="0"/>
                </a:spcAft>
                <a:defRPr sz="2400">
                  <a:solidFill>
                    <a:schemeClr val="tx1"/>
                  </a:solidFill>
                  <a:latin typeface="Arial" charset="0"/>
                  <a:ea typeface="宋体" charset="0"/>
                  <a:cs typeface="宋体" charset="0"/>
                </a:defRPr>
              </a:lvl7pPr>
              <a:lvl8pPr marL="3429000" indent="-228600" algn="ctr" eaLnBrk="0" fontAlgn="base" hangingPunct="0">
                <a:spcBef>
                  <a:spcPct val="0"/>
                </a:spcBef>
                <a:spcAft>
                  <a:spcPct val="0"/>
                </a:spcAft>
                <a:defRPr sz="2400">
                  <a:solidFill>
                    <a:schemeClr val="tx1"/>
                  </a:solidFill>
                  <a:latin typeface="Arial" charset="0"/>
                  <a:ea typeface="宋体" charset="0"/>
                  <a:cs typeface="宋体" charset="0"/>
                </a:defRPr>
              </a:lvl8pPr>
              <a:lvl9pPr marL="3886200" indent="-228600" algn="ctr" eaLnBrk="0" fontAlgn="base" hangingPunct="0">
                <a:spcBef>
                  <a:spcPct val="0"/>
                </a:spcBef>
                <a:spcAft>
                  <a:spcPct val="0"/>
                </a:spcAft>
                <a:defRPr sz="2400">
                  <a:solidFill>
                    <a:schemeClr val="tx1"/>
                  </a:solidFill>
                  <a:latin typeface="Arial" charset="0"/>
                  <a:ea typeface="宋体" charset="0"/>
                  <a:cs typeface="宋体" charset="0"/>
                </a:defRPr>
              </a:lvl9pPr>
            </a:lstStyle>
            <a:p>
              <a:pPr eaLnBrk="1" hangingPunct="1">
                <a:spcBef>
                  <a:spcPct val="50000"/>
                </a:spcBef>
                <a:buClr>
                  <a:schemeClr val="tx1"/>
                </a:buClr>
              </a:pPr>
              <a:r>
                <a:rPr lang="en-US" altLang="zh-CN" sz="2000">
                  <a:latin typeface="Tahoma" charset="0"/>
                </a:rPr>
                <a:t>denotes +1</a:t>
              </a:r>
            </a:p>
            <a:p>
              <a:pPr eaLnBrk="1" hangingPunct="1">
                <a:spcBef>
                  <a:spcPct val="50000"/>
                </a:spcBef>
                <a:buClr>
                  <a:schemeClr val="tx1"/>
                </a:buClr>
              </a:pPr>
              <a:r>
                <a:rPr lang="en-US" altLang="zh-CN" sz="2000">
                  <a:latin typeface="Tahoma" charset="0"/>
                </a:rPr>
                <a:t>denotes -1</a:t>
              </a:r>
            </a:p>
          </p:txBody>
        </p:sp>
        <p:sp>
          <p:nvSpPr>
            <p:cNvPr id="35887" name="Oval 46"/>
            <p:cNvSpPr>
              <a:spLocks noChangeAspect="1" noChangeArrowheads="1"/>
            </p:cNvSpPr>
            <p:nvPr/>
          </p:nvSpPr>
          <p:spPr bwMode="auto">
            <a:xfrm rot="4777107">
              <a:off x="576" y="1296"/>
              <a:ext cx="37" cy="38"/>
            </a:xfrm>
            <a:prstGeom prst="ellipse">
              <a:avLst/>
            </a:prstGeom>
            <a:solidFill>
              <a:schemeClr val="tx2"/>
            </a:solidFill>
            <a:ln w="9525">
              <a:solidFill>
                <a:schemeClr val="tx1"/>
              </a:solidFill>
              <a:round/>
              <a:headEnd/>
              <a:tailEnd/>
            </a:ln>
          </p:spPr>
          <p:txBody>
            <a:bodyPr wrap="none" anchor="ctr"/>
            <a:lstStyle/>
            <a:p>
              <a:endParaRPr lang="en-US"/>
            </a:p>
          </p:txBody>
        </p:sp>
        <p:sp>
          <p:nvSpPr>
            <p:cNvPr id="35888" name="Oval 47"/>
            <p:cNvSpPr>
              <a:spLocks noChangeAspect="1" noChangeArrowheads="1"/>
            </p:cNvSpPr>
            <p:nvPr/>
          </p:nvSpPr>
          <p:spPr bwMode="auto">
            <a:xfrm rot="5895381">
              <a:off x="577" y="1583"/>
              <a:ext cx="32" cy="34"/>
            </a:xfrm>
            <a:prstGeom prst="ellipse">
              <a:avLst/>
            </a:prstGeom>
            <a:solidFill>
              <a:schemeClr val="bg1"/>
            </a:solidFill>
            <a:ln w="9525">
              <a:solidFill>
                <a:schemeClr val="tx1"/>
              </a:solidFill>
              <a:round/>
              <a:headEnd/>
              <a:tailEnd/>
            </a:ln>
          </p:spPr>
          <p:txBody>
            <a:bodyPr wrap="none" anchor="ctr"/>
            <a:lstStyle/>
            <a:p>
              <a:endParaRPr lang="en-US"/>
            </a:p>
          </p:txBody>
        </p:sp>
      </p:grpSp>
      <p:grpSp>
        <p:nvGrpSpPr>
          <p:cNvPr id="35844" name="Group 48"/>
          <p:cNvGrpSpPr>
            <a:grpSpLocks/>
          </p:cNvGrpSpPr>
          <p:nvPr/>
        </p:nvGrpSpPr>
        <p:grpSpPr bwMode="auto">
          <a:xfrm>
            <a:off x="228600" y="2743200"/>
            <a:ext cx="3657600" cy="3581400"/>
            <a:chOff x="1536" y="1344"/>
            <a:chExt cx="2304" cy="2256"/>
          </a:xfrm>
        </p:grpSpPr>
        <p:sp>
          <p:nvSpPr>
            <p:cNvPr id="35847" name="Line 49"/>
            <p:cNvSpPr>
              <a:spLocks noChangeShapeType="1"/>
            </p:cNvSpPr>
            <p:nvPr/>
          </p:nvSpPr>
          <p:spPr bwMode="auto">
            <a:xfrm>
              <a:off x="1632" y="1392"/>
              <a:ext cx="0" cy="2208"/>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wrap="none" anchor="ctr">
              <a:spAutoFit/>
            </a:bodyPr>
            <a:lstStyle/>
            <a:p>
              <a:endParaRPr lang="en-US"/>
            </a:p>
          </p:txBody>
        </p:sp>
        <p:sp>
          <p:nvSpPr>
            <p:cNvPr id="35848" name="Line 50"/>
            <p:cNvSpPr>
              <a:spLocks noChangeShapeType="1"/>
            </p:cNvSpPr>
            <p:nvPr/>
          </p:nvSpPr>
          <p:spPr bwMode="auto">
            <a:xfrm flipV="1">
              <a:off x="1536" y="3504"/>
              <a:ext cx="2304" cy="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35849" name="Oval 51"/>
            <p:cNvSpPr>
              <a:spLocks noChangeAspect="1" noChangeArrowheads="1"/>
            </p:cNvSpPr>
            <p:nvPr/>
          </p:nvSpPr>
          <p:spPr bwMode="auto">
            <a:xfrm>
              <a:off x="2342" y="3170"/>
              <a:ext cx="38" cy="30"/>
            </a:xfrm>
            <a:prstGeom prst="ellipse">
              <a:avLst/>
            </a:prstGeom>
            <a:solidFill>
              <a:schemeClr val="bg1"/>
            </a:solidFill>
            <a:ln w="9525">
              <a:solidFill>
                <a:schemeClr val="tx1"/>
              </a:solidFill>
              <a:round/>
              <a:headEnd/>
              <a:tailEnd/>
            </a:ln>
          </p:spPr>
          <p:txBody>
            <a:bodyPr wrap="none" anchor="ctr"/>
            <a:lstStyle/>
            <a:p>
              <a:endParaRPr lang="en-US"/>
            </a:p>
          </p:txBody>
        </p:sp>
        <p:sp>
          <p:nvSpPr>
            <p:cNvPr id="35850" name="Oval 52"/>
            <p:cNvSpPr>
              <a:spLocks noChangeAspect="1" noChangeArrowheads="1"/>
            </p:cNvSpPr>
            <p:nvPr/>
          </p:nvSpPr>
          <p:spPr bwMode="auto">
            <a:xfrm>
              <a:off x="1566" y="2459"/>
              <a:ext cx="38" cy="30"/>
            </a:xfrm>
            <a:prstGeom prst="ellipse">
              <a:avLst/>
            </a:prstGeom>
            <a:solidFill>
              <a:schemeClr val="tx2"/>
            </a:solidFill>
            <a:ln w="9525">
              <a:solidFill>
                <a:schemeClr val="tx1"/>
              </a:solidFill>
              <a:round/>
              <a:headEnd/>
              <a:tailEnd/>
            </a:ln>
          </p:spPr>
          <p:txBody>
            <a:bodyPr wrap="none" anchor="ctr"/>
            <a:lstStyle/>
            <a:p>
              <a:endParaRPr lang="en-US"/>
            </a:p>
          </p:txBody>
        </p:sp>
        <p:sp>
          <p:nvSpPr>
            <p:cNvPr id="35851" name="Oval 53"/>
            <p:cNvSpPr>
              <a:spLocks noChangeAspect="1" noChangeArrowheads="1"/>
            </p:cNvSpPr>
            <p:nvPr/>
          </p:nvSpPr>
          <p:spPr bwMode="auto">
            <a:xfrm>
              <a:off x="2734" y="1773"/>
              <a:ext cx="38" cy="30"/>
            </a:xfrm>
            <a:prstGeom prst="ellipse">
              <a:avLst/>
            </a:prstGeom>
            <a:solidFill>
              <a:schemeClr val="tx2"/>
            </a:solidFill>
            <a:ln w="9525">
              <a:solidFill>
                <a:schemeClr val="tx1"/>
              </a:solidFill>
              <a:round/>
              <a:headEnd/>
              <a:tailEnd/>
            </a:ln>
          </p:spPr>
          <p:txBody>
            <a:bodyPr wrap="none" anchor="ctr"/>
            <a:lstStyle/>
            <a:p>
              <a:endParaRPr lang="en-US"/>
            </a:p>
          </p:txBody>
        </p:sp>
        <p:sp>
          <p:nvSpPr>
            <p:cNvPr id="35852" name="Oval 54"/>
            <p:cNvSpPr>
              <a:spLocks noChangeAspect="1" noChangeArrowheads="1"/>
            </p:cNvSpPr>
            <p:nvPr/>
          </p:nvSpPr>
          <p:spPr bwMode="auto">
            <a:xfrm>
              <a:off x="2774" y="2290"/>
              <a:ext cx="38" cy="30"/>
            </a:xfrm>
            <a:prstGeom prst="ellipse">
              <a:avLst/>
            </a:prstGeom>
            <a:solidFill>
              <a:schemeClr val="bg1"/>
            </a:solidFill>
            <a:ln w="9525">
              <a:solidFill>
                <a:schemeClr val="tx1"/>
              </a:solidFill>
              <a:round/>
              <a:headEnd/>
              <a:tailEnd/>
            </a:ln>
          </p:spPr>
          <p:txBody>
            <a:bodyPr wrap="none" anchor="ctr"/>
            <a:lstStyle/>
            <a:p>
              <a:endParaRPr lang="en-US"/>
            </a:p>
          </p:txBody>
        </p:sp>
        <p:sp>
          <p:nvSpPr>
            <p:cNvPr id="35853" name="Oval 55"/>
            <p:cNvSpPr>
              <a:spLocks noChangeAspect="1" noChangeArrowheads="1"/>
            </p:cNvSpPr>
            <p:nvPr/>
          </p:nvSpPr>
          <p:spPr bwMode="auto">
            <a:xfrm>
              <a:off x="2148" y="1678"/>
              <a:ext cx="38" cy="32"/>
            </a:xfrm>
            <a:prstGeom prst="ellipse">
              <a:avLst/>
            </a:prstGeom>
            <a:solidFill>
              <a:schemeClr val="tx2"/>
            </a:solidFill>
            <a:ln w="9525">
              <a:solidFill>
                <a:schemeClr val="tx1"/>
              </a:solidFill>
              <a:round/>
              <a:headEnd/>
              <a:tailEnd/>
            </a:ln>
          </p:spPr>
          <p:txBody>
            <a:bodyPr wrap="none" anchor="ctr"/>
            <a:lstStyle/>
            <a:p>
              <a:endParaRPr lang="en-US"/>
            </a:p>
          </p:txBody>
        </p:sp>
        <p:sp>
          <p:nvSpPr>
            <p:cNvPr id="35854" name="Oval 56"/>
            <p:cNvSpPr>
              <a:spLocks noChangeAspect="1" noChangeArrowheads="1"/>
            </p:cNvSpPr>
            <p:nvPr/>
          </p:nvSpPr>
          <p:spPr bwMode="auto">
            <a:xfrm>
              <a:off x="2448" y="2352"/>
              <a:ext cx="34" cy="30"/>
            </a:xfrm>
            <a:prstGeom prst="ellipse">
              <a:avLst/>
            </a:prstGeom>
            <a:solidFill>
              <a:schemeClr val="tx2"/>
            </a:solidFill>
            <a:ln w="9525">
              <a:solidFill>
                <a:schemeClr val="tx1"/>
              </a:solidFill>
              <a:round/>
              <a:headEnd/>
              <a:tailEnd/>
            </a:ln>
          </p:spPr>
          <p:txBody>
            <a:bodyPr wrap="none" anchor="ctr"/>
            <a:lstStyle/>
            <a:p>
              <a:endParaRPr lang="en-US"/>
            </a:p>
          </p:txBody>
        </p:sp>
        <p:sp>
          <p:nvSpPr>
            <p:cNvPr id="35855" name="Oval 57"/>
            <p:cNvSpPr>
              <a:spLocks noChangeAspect="1" noChangeArrowheads="1"/>
            </p:cNvSpPr>
            <p:nvPr/>
          </p:nvSpPr>
          <p:spPr bwMode="auto">
            <a:xfrm>
              <a:off x="1920" y="1968"/>
              <a:ext cx="38" cy="37"/>
            </a:xfrm>
            <a:prstGeom prst="ellipse">
              <a:avLst/>
            </a:prstGeom>
            <a:solidFill>
              <a:schemeClr val="tx2"/>
            </a:solidFill>
            <a:ln w="9525">
              <a:solidFill>
                <a:schemeClr val="tx1"/>
              </a:solidFill>
              <a:round/>
              <a:headEnd/>
              <a:tailEnd/>
            </a:ln>
          </p:spPr>
          <p:txBody>
            <a:bodyPr wrap="none" anchor="ctr"/>
            <a:lstStyle/>
            <a:p>
              <a:endParaRPr lang="en-US"/>
            </a:p>
          </p:txBody>
        </p:sp>
        <p:sp>
          <p:nvSpPr>
            <p:cNvPr id="35856" name="Oval 58"/>
            <p:cNvSpPr>
              <a:spLocks noChangeAspect="1" noChangeArrowheads="1"/>
            </p:cNvSpPr>
            <p:nvPr/>
          </p:nvSpPr>
          <p:spPr bwMode="auto">
            <a:xfrm>
              <a:off x="3216" y="2592"/>
              <a:ext cx="38" cy="32"/>
            </a:xfrm>
            <a:prstGeom prst="ellipse">
              <a:avLst/>
            </a:prstGeom>
            <a:solidFill>
              <a:schemeClr val="bg1"/>
            </a:solidFill>
            <a:ln w="9525">
              <a:solidFill>
                <a:schemeClr val="tx1"/>
              </a:solidFill>
              <a:round/>
              <a:headEnd/>
              <a:tailEnd/>
            </a:ln>
          </p:spPr>
          <p:txBody>
            <a:bodyPr wrap="none" anchor="ctr"/>
            <a:lstStyle/>
            <a:p>
              <a:endParaRPr lang="en-US"/>
            </a:p>
          </p:txBody>
        </p:sp>
        <p:sp>
          <p:nvSpPr>
            <p:cNvPr id="35857" name="Oval 59"/>
            <p:cNvSpPr>
              <a:spLocks noChangeAspect="1" noChangeArrowheads="1"/>
            </p:cNvSpPr>
            <p:nvPr/>
          </p:nvSpPr>
          <p:spPr bwMode="auto">
            <a:xfrm rot="-1118274">
              <a:off x="2449" y="2799"/>
              <a:ext cx="34" cy="30"/>
            </a:xfrm>
            <a:prstGeom prst="ellipse">
              <a:avLst/>
            </a:prstGeom>
            <a:solidFill>
              <a:schemeClr val="bg1"/>
            </a:solidFill>
            <a:ln w="9525">
              <a:solidFill>
                <a:schemeClr val="tx1"/>
              </a:solidFill>
              <a:round/>
              <a:headEnd/>
              <a:tailEnd/>
            </a:ln>
          </p:spPr>
          <p:txBody>
            <a:bodyPr wrap="none" anchor="ctr"/>
            <a:lstStyle/>
            <a:p>
              <a:endParaRPr lang="en-US"/>
            </a:p>
          </p:txBody>
        </p:sp>
        <p:sp>
          <p:nvSpPr>
            <p:cNvPr id="35858" name="Oval 60"/>
            <p:cNvSpPr>
              <a:spLocks noChangeAspect="1" noChangeArrowheads="1"/>
            </p:cNvSpPr>
            <p:nvPr/>
          </p:nvSpPr>
          <p:spPr bwMode="auto">
            <a:xfrm rot="-1118274">
              <a:off x="3782" y="2034"/>
              <a:ext cx="38" cy="32"/>
            </a:xfrm>
            <a:prstGeom prst="ellipse">
              <a:avLst/>
            </a:prstGeom>
            <a:solidFill>
              <a:schemeClr val="bg1"/>
            </a:solidFill>
            <a:ln w="9525">
              <a:solidFill>
                <a:schemeClr val="tx1"/>
              </a:solidFill>
              <a:round/>
              <a:headEnd/>
              <a:tailEnd/>
            </a:ln>
          </p:spPr>
          <p:txBody>
            <a:bodyPr wrap="none" anchor="ctr"/>
            <a:lstStyle/>
            <a:p>
              <a:endParaRPr lang="en-US"/>
            </a:p>
          </p:txBody>
        </p:sp>
        <p:sp>
          <p:nvSpPr>
            <p:cNvPr id="35859" name="Oval 61"/>
            <p:cNvSpPr>
              <a:spLocks noChangeAspect="1" noChangeArrowheads="1"/>
            </p:cNvSpPr>
            <p:nvPr/>
          </p:nvSpPr>
          <p:spPr bwMode="auto">
            <a:xfrm rot="-1118274">
              <a:off x="3336" y="2863"/>
              <a:ext cx="38" cy="32"/>
            </a:xfrm>
            <a:prstGeom prst="ellipse">
              <a:avLst/>
            </a:prstGeom>
            <a:solidFill>
              <a:schemeClr val="bg1"/>
            </a:solidFill>
            <a:ln w="9525">
              <a:solidFill>
                <a:schemeClr val="tx1"/>
              </a:solidFill>
              <a:round/>
              <a:headEnd/>
              <a:tailEnd/>
            </a:ln>
          </p:spPr>
          <p:txBody>
            <a:bodyPr wrap="none" anchor="ctr"/>
            <a:lstStyle/>
            <a:p>
              <a:endParaRPr lang="en-US"/>
            </a:p>
          </p:txBody>
        </p:sp>
        <p:sp>
          <p:nvSpPr>
            <p:cNvPr id="35860" name="Oval 62"/>
            <p:cNvSpPr>
              <a:spLocks noChangeAspect="1" noChangeArrowheads="1"/>
            </p:cNvSpPr>
            <p:nvPr/>
          </p:nvSpPr>
          <p:spPr bwMode="auto">
            <a:xfrm rot="-1118274">
              <a:off x="1968" y="1680"/>
              <a:ext cx="38" cy="32"/>
            </a:xfrm>
            <a:prstGeom prst="ellipse">
              <a:avLst/>
            </a:prstGeom>
            <a:solidFill>
              <a:schemeClr val="tx2"/>
            </a:solidFill>
            <a:ln w="9525">
              <a:solidFill>
                <a:schemeClr val="tx1"/>
              </a:solidFill>
              <a:round/>
              <a:headEnd/>
              <a:tailEnd/>
            </a:ln>
          </p:spPr>
          <p:txBody>
            <a:bodyPr wrap="none" anchor="ctr"/>
            <a:lstStyle/>
            <a:p>
              <a:endParaRPr lang="en-US"/>
            </a:p>
          </p:txBody>
        </p:sp>
        <p:sp>
          <p:nvSpPr>
            <p:cNvPr id="35861" name="Oval 63"/>
            <p:cNvSpPr>
              <a:spLocks noChangeAspect="1" noChangeArrowheads="1"/>
            </p:cNvSpPr>
            <p:nvPr/>
          </p:nvSpPr>
          <p:spPr bwMode="auto">
            <a:xfrm rot="-1118274">
              <a:off x="2968" y="2258"/>
              <a:ext cx="38" cy="32"/>
            </a:xfrm>
            <a:prstGeom prst="ellipse">
              <a:avLst/>
            </a:prstGeom>
            <a:solidFill>
              <a:schemeClr val="bg1"/>
            </a:solidFill>
            <a:ln w="9525">
              <a:solidFill>
                <a:schemeClr val="tx1"/>
              </a:solidFill>
              <a:round/>
              <a:headEnd/>
              <a:tailEnd/>
            </a:ln>
          </p:spPr>
          <p:txBody>
            <a:bodyPr wrap="none" anchor="ctr"/>
            <a:lstStyle/>
            <a:p>
              <a:endParaRPr lang="en-US"/>
            </a:p>
          </p:txBody>
        </p:sp>
        <p:sp>
          <p:nvSpPr>
            <p:cNvPr id="35862" name="Oval 64"/>
            <p:cNvSpPr>
              <a:spLocks noChangeAspect="1" noChangeArrowheads="1"/>
            </p:cNvSpPr>
            <p:nvPr/>
          </p:nvSpPr>
          <p:spPr bwMode="auto">
            <a:xfrm rot="-1118274">
              <a:off x="3696" y="2832"/>
              <a:ext cx="38" cy="30"/>
            </a:xfrm>
            <a:prstGeom prst="ellipse">
              <a:avLst/>
            </a:prstGeom>
            <a:solidFill>
              <a:schemeClr val="bg1"/>
            </a:solidFill>
            <a:ln w="9525">
              <a:solidFill>
                <a:schemeClr val="tx1"/>
              </a:solidFill>
              <a:round/>
              <a:headEnd/>
              <a:tailEnd/>
            </a:ln>
          </p:spPr>
          <p:txBody>
            <a:bodyPr wrap="none" anchor="ctr"/>
            <a:lstStyle/>
            <a:p>
              <a:endParaRPr lang="en-US"/>
            </a:p>
          </p:txBody>
        </p:sp>
        <p:sp>
          <p:nvSpPr>
            <p:cNvPr id="35863" name="Oval 65"/>
            <p:cNvSpPr>
              <a:spLocks noChangeAspect="1" noChangeArrowheads="1"/>
            </p:cNvSpPr>
            <p:nvPr/>
          </p:nvSpPr>
          <p:spPr bwMode="auto">
            <a:xfrm rot="-1118274">
              <a:off x="1962" y="2293"/>
              <a:ext cx="38" cy="30"/>
            </a:xfrm>
            <a:prstGeom prst="ellipse">
              <a:avLst/>
            </a:prstGeom>
            <a:solidFill>
              <a:schemeClr val="tx2"/>
            </a:solidFill>
            <a:ln w="9525">
              <a:solidFill>
                <a:schemeClr val="tx1"/>
              </a:solidFill>
              <a:round/>
              <a:headEnd/>
              <a:tailEnd/>
            </a:ln>
          </p:spPr>
          <p:txBody>
            <a:bodyPr wrap="none" anchor="ctr"/>
            <a:lstStyle/>
            <a:p>
              <a:endParaRPr lang="en-US"/>
            </a:p>
          </p:txBody>
        </p:sp>
        <p:sp>
          <p:nvSpPr>
            <p:cNvPr id="35864" name="Oval 66"/>
            <p:cNvSpPr>
              <a:spLocks noChangeAspect="1" noChangeArrowheads="1"/>
            </p:cNvSpPr>
            <p:nvPr/>
          </p:nvSpPr>
          <p:spPr bwMode="auto">
            <a:xfrm rot="5895381">
              <a:off x="2436" y="1926"/>
              <a:ext cx="30" cy="34"/>
            </a:xfrm>
            <a:prstGeom prst="ellipse">
              <a:avLst/>
            </a:prstGeom>
            <a:solidFill>
              <a:schemeClr val="tx2"/>
            </a:solidFill>
            <a:ln w="9525">
              <a:solidFill>
                <a:schemeClr val="tx1"/>
              </a:solidFill>
              <a:round/>
              <a:headEnd/>
              <a:tailEnd/>
            </a:ln>
          </p:spPr>
          <p:txBody>
            <a:bodyPr wrap="none" anchor="ctr"/>
            <a:lstStyle/>
            <a:p>
              <a:endParaRPr lang="en-US"/>
            </a:p>
          </p:txBody>
        </p:sp>
        <p:sp>
          <p:nvSpPr>
            <p:cNvPr id="35865" name="Oval 67"/>
            <p:cNvSpPr>
              <a:spLocks noChangeAspect="1" noChangeArrowheads="1"/>
            </p:cNvSpPr>
            <p:nvPr/>
          </p:nvSpPr>
          <p:spPr bwMode="auto">
            <a:xfrm rot="5895381">
              <a:off x="2605" y="3303"/>
              <a:ext cx="35" cy="38"/>
            </a:xfrm>
            <a:prstGeom prst="ellipse">
              <a:avLst/>
            </a:prstGeom>
            <a:solidFill>
              <a:schemeClr val="bg1"/>
            </a:solidFill>
            <a:ln w="9525">
              <a:solidFill>
                <a:schemeClr val="tx1"/>
              </a:solidFill>
              <a:round/>
              <a:headEnd/>
              <a:tailEnd/>
            </a:ln>
          </p:spPr>
          <p:txBody>
            <a:bodyPr wrap="none" anchor="ctr"/>
            <a:lstStyle/>
            <a:p>
              <a:endParaRPr lang="en-US"/>
            </a:p>
          </p:txBody>
        </p:sp>
        <p:sp>
          <p:nvSpPr>
            <p:cNvPr id="35866" name="Oval 68"/>
            <p:cNvSpPr>
              <a:spLocks noChangeAspect="1" noChangeArrowheads="1"/>
            </p:cNvSpPr>
            <p:nvPr/>
          </p:nvSpPr>
          <p:spPr bwMode="auto">
            <a:xfrm rot="5895381">
              <a:off x="1962" y="2582"/>
              <a:ext cx="30" cy="38"/>
            </a:xfrm>
            <a:prstGeom prst="ellipse">
              <a:avLst/>
            </a:prstGeom>
            <a:solidFill>
              <a:schemeClr val="tx2"/>
            </a:solidFill>
            <a:ln w="9525">
              <a:solidFill>
                <a:schemeClr val="tx1"/>
              </a:solidFill>
              <a:round/>
              <a:headEnd/>
              <a:tailEnd/>
            </a:ln>
          </p:spPr>
          <p:txBody>
            <a:bodyPr wrap="none" anchor="ctr"/>
            <a:lstStyle/>
            <a:p>
              <a:endParaRPr lang="en-US"/>
            </a:p>
          </p:txBody>
        </p:sp>
        <p:sp>
          <p:nvSpPr>
            <p:cNvPr id="35867" name="Oval 69"/>
            <p:cNvSpPr>
              <a:spLocks noChangeAspect="1" noChangeArrowheads="1"/>
            </p:cNvSpPr>
            <p:nvPr/>
          </p:nvSpPr>
          <p:spPr bwMode="auto">
            <a:xfrm rot="5895381">
              <a:off x="2736" y="1508"/>
              <a:ext cx="30" cy="34"/>
            </a:xfrm>
            <a:prstGeom prst="ellipse">
              <a:avLst/>
            </a:prstGeom>
            <a:solidFill>
              <a:schemeClr val="tx2"/>
            </a:solidFill>
            <a:ln w="9525">
              <a:solidFill>
                <a:schemeClr val="tx1"/>
              </a:solidFill>
              <a:round/>
              <a:headEnd/>
              <a:tailEnd/>
            </a:ln>
          </p:spPr>
          <p:txBody>
            <a:bodyPr wrap="none" anchor="ctr"/>
            <a:lstStyle/>
            <a:p>
              <a:endParaRPr lang="en-US"/>
            </a:p>
          </p:txBody>
        </p:sp>
        <p:sp>
          <p:nvSpPr>
            <p:cNvPr id="35868" name="Oval 70"/>
            <p:cNvSpPr>
              <a:spLocks noChangeAspect="1" noChangeArrowheads="1"/>
            </p:cNvSpPr>
            <p:nvPr/>
          </p:nvSpPr>
          <p:spPr bwMode="auto">
            <a:xfrm rot="5895381">
              <a:off x="3341" y="2611"/>
              <a:ext cx="37" cy="38"/>
            </a:xfrm>
            <a:prstGeom prst="ellipse">
              <a:avLst/>
            </a:prstGeom>
            <a:solidFill>
              <a:schemeClr val="bg1"/>
            </a:solidFill>
            <a:ln w="9525">
              <a:solidFill>
                <a:schemeClr val="tx1"/>
              </a:solidFill>
              <a:round/>
              <a:headEnd/>
              <a:tailEnd/>
            </a:ln>
          </p:spPr>
          <p:txBody>
            <a:bodyPr wrap="none" anchor="ctr"/>
            <a:lstStyle/>
            <a:p>
              <a:endParaRPr lang="en-US"/>
            </a:p>
          </p:txBody>
        </p:sp>
        <p:sp>
          <p:nvSpPr>
            <p:cNvPr id="35869" name="Oval 71"/>
            <p:cNvSpPr>
              <a:spLocks noChangeAspect="1" noChangeArrowheads="1"/>
            </p:cNvSpPr>
            <p:nvPr/>
          </p:nvSpPr>
          <p:spPr bwMode="auto">
            <a:xfrm rot="5895381">
              <a:off x="2753" y="2570"/>
              <a:ext cx="30" cy="34"/>
            </a:xfrm>
            <a:prstGeom prst="ellipse">
              <a:avLst/>
            </a:prstGeom>
            <a:solidFill>
              <a:schemeClr val="bg1"/>
            </a:solidFill>
            <a:ln w="9525">
              <a:solidFill>
                <a:schemeClr val="tx1"/>
              </a:solidFill>
              <a:round/>
              <a:headEnd/>
              <a:tailEnd/>
            </a:ln>
          </p:spPr>
          <p:txBody>
            <a:bodyPr wrap="none" anchor="ctr"/>
            <a:lstStyle/>
            <a:p>
              <a:endParaRPr lang="en-US"/>
            </a:p>
          </p:txBody>
        </p:sp>
        <p:sp>
          <p:nvSpPr>
            <p:cNvPr id="35870" name="Oval 72"/>
            <p:cNvSpPr>
              <a:spLocks noChangeAspect="1" noChangeArrowheads="1"/>
            </p:cNvSpPr>
            <p:nvPr/>
          </p:nvSpPr>
          <p:spPr bwMode="auto">
            <a:xfrm rot="5895381">
              <a:off x="3540" y="2120"/>
              <a:ext cx="30" cy="34"/>
            </a:xfrm>
            <a:prstGeom prst="ellipse">
              <a:avLst/>
            </a:prstGeom>
            <a:solidFill>
              <a:schemeClr val="bg1"/>
            </a:solidFill>
            <a:ln w="9525">
              <a:solidFill>
                <a:schemeClr val="tx1"/>
              </a:solidFill>
              <a:round/>
              <a:headEnd/>
              <a:tailEnd/>
            </a:ln>
          </p:spPr>
          <p:txBody>
            <a:bodyPr wrap="none" anchor="ctr"/>
            <a:lstStyle/>
            <a:p>
              <a:endParaRPr lang="en-US"/>
            </a:p>
          </p:txBody>
        </p:sp>
        <p:sp>
          <p:nvSpPr>
            <p:cNvPr id="35871" name="Oval 73"/>
            <p:cNvSpPr>
              <a:spLocks noChangeAspect="1" noChangeArrowheads="1"/>
            </p:cNvSpPr>
            <p:nvPr/>
          </p:nvSpPr>
          <p:spPr bwMode="auto">
            <a:xfrm rot="5895381">
              <a:off x="1945" y="1478"/>
              <a:ext cx="30" cy="38"/>
            </a:xfrm>
            <a:prstGeom prst="ellipse">
              <a:avLst/>
            </a:prstGeom>
            <a:solidFill>
              <a:schemeClr val="tx2"/>
            </a:solidFill>
            <a:ln w="9525">
              <a:solidFill>
                <a:schemeClr val="tx1"/>
              </a:solidFill>
              <a:round/>
              <a:headEnd/>
              <a:tailEnd/>
            </a:ln>
          </p:spPr>
          <p:txBody>
            <a:bodyPr wrap="none" anchor="ctr"/>
            <a:lstStyle/>
            <a:p>
              <a:endParaRPr lang="en-US"/>
            </a:p>
          </p:txBody>
        </p:sp>
        <p:sp>
          <p:nvSpPr>
            <p:cNvPr id="35872" name="Oval 74"/>
            <p:cNvSpPr>
              <a:spLocks noChangeAspect="1" noChangeArrowheads="1"/>
            </p:cNvSpPr>
            <p:nvPr/>
          </p:nvSpPr>
          <p:spPr bwMode="auto">
            <a:xfrm rot="5895381">
              <a:off x="3314" y="2062"/>
              <a:ext cx="30" cy="34"/>
            </a:xfrm>
            <a:prstGeom prst="ellipse">
              <a:avLst/>
            </a:prstGeom>
            <a:solidFill>
              <a:schemeClr val="bg1"/>
            </a:solidFill>
            <a:ln w="9525">
              <a:solidFill>
                <a:schemeClr val="tx1"/>
              </a:solidFill>
              <a:round/>
              <a:headEnd/>
              <a:tailEnd/>
            </a:ln>
          </p:spPr>
          <p:txBody>
            <a:bodyPr wrap="none" anchor="ctr"/>
            <a:lstStyle/>
            <a:p>
              <a:endParaRPr lang="en-US"/>
            </a:p>
          </p:txBody>
        </p:sp>
        <p:sp>
          <p:nvSpPr>
            <p:cNvPr id="35873" name="Oval 75"/>
            <p:cNvSpPr>
              <a:spLocks noChangeAspect="1" noChangeArrowheads="1"/>
            </p:cNvSpPr>
            <p:nvPr/>
          </p:nvSpPr>
          <p:spPr bwMode="auto">
            <a:xfrm rot="5895381">
              <a:off x="3223" y="2973"/>
              <a:ext cx="37" cy="34"/>
            </a:xfrm>
            <a:prstGeom prst="ellipse">
              <a:avLst/>
            </a:prstGeom>
            <a:solidFill>
              <a:schemeClr val="bg1"/>
            </a:solidFill>
            <a:ln w="9525">
              <a:solidFill>
                <a:schemeClr val="tx1"/>
              </a:solidFill>
              <a:round/>
              <a:headEnd/>
              <a:tailEnd/>
            </a:ln>
          </p:spPr>
          <p:txBody>
            <a:bodyPr wrap="none" anchor="ctr"/>
            <a:lstStyle/>
            <a:p>
              <a:endParaRPr lang="en-US"/>
            </a:p>
          </p:txBody>
        </p:sp>
        <p:sp>
          <p:nvSpPr>
            <p:cNvPr id="35874" name="Oval 76"/>
            <p:cNvSpPr>
              <a:spLocks noChangeAspect="1" noChangeArrowheads="1"/>
            </p:cNvSpPr>
            <p:nvPr/>
          </p:nvSpPr>
          <p:spPr bwMode="auto">
            <a:xfrm rot="4777107">
              <a:off x="2203" y="2227"/>
              <a:ext cx="37" cy="38"/>
            </a:xfrm>
            <a:prstGeom prst="ellipse">
              <a:avLst/>
            </a:prstGeom>
            <a:solidFill>
              <a:schemeClr val="tx2"/>
            </a:solidFill>
            <a:ln w="9525">
              <a:solidFill>
                <a:schemeClr val="tx1"/>
              </a:solidFill>
              <a:round/>
              <a:headEnd/>
              <a:tailEnd/>
            </a:ln>
          </p:spPr>
          <p:txBody>
            <a:bodyPr wrap="none" anchor="ctr"/>
            <a:lstStyle/>
            <a:p>
              <a:endParaRPr lang="en-US"/>
            </a:p>
          </p:txBody>
        </p:sp>
        <p:sp>
          <p:nvSpPr>
            <p:cNvPr id="35875" name="Oval 77"/>
            <p:cNvSpPr>
              <a:spLocks noChangeAspect="1" noChangeArrowheads="1"/>
            </p:cNvSpPr>
            <p:nvPr/>
          </p:nvSpPr>
          <p:spPr bwMode="auto">
            <a:xfrm rot="4777107">
              <a:off x="2930" y="3310"/>
              <a:ext cx="30" cy="34"/>
            </a:xfrm>
            <a:prstGeom prst="ellipse">
              <a:avLst/>
            </a:prstGeom>
            <a:solidFill>
              <a:schemeClr val="bg1"/>
            </a:solidFill>
            <a:ln w="9525">
              <a:solidFill>
                <a:schemeClr val="tx1"/>
              </a:solidFill>
              <a:round/>
              <a:headEnd/>
              <a:tailEnd/>
            </a:ln>
          </p:spPr>
          <p:txBody>
            <a:bodyPr wrap="none" anchor="ctr"/>
            <a:lstStyle/>
            <a:p>
              <a:endParaRPr lang="en-US"/>
            </a:p>
          </p:txBody>
        </p:sp>
        <p:sp>
          <p:nvSpPr>
            <p:cNvPr id="35876" name="Oval 78"/>
            <p:cNvSpPr>
              <a:spLocks noChangeAspect="1" noChangeArrowheads="1"/>
            </p:cNvSpPr>
            <p:nvPr/>
          </p:nvSpPr>
          <p:spPr bwMode="auto">
            <a:xfrm rot="4777107">
              <a:off x="2738" y="3070"/>
              <a:ext cx="30" cy="34"/>
            </a:xfrm>
            <a:prstGeom prst="ellipse">
              <a:avLst/>
            </a:prstGeom>
            <a:solidFill>
              <a:schemeClr val="bg1"/>
            </a:solidFill>
            <a:ln w="9525">
              <a:solidFill>
                <a:schemeClr val="tx1"/>
              </a:solidFill>
              <a:round/>
              <a:headEnd/>
              <a:tailEnd/>
            </a:ln>
          </p:spPr>
          <p:txBody>
            <a:bodyPr wrap="none" anchor="ctr"/>
            <a:lstStyle/>
            <a:p>
              <a:endParaRPr lang="en-US"/>
            </a:p>
          </p:txBody>
        </p:sp>
        <p:sp>
          <p:nvSpPr>
            <p:cNvPr id="35877" name="Oval 79"/>
            <p:cNvSpPr>
              <a:spLocks noChangeAspect="1" noChangeArrowheads="1"/>
            </p:cNvSpPr>
            <p:nvPr/>
          </p:nvSpPr>
          <p:spPr bwMode="auto">
            <a:xfrm rot="4777107">
              <a:off x="1774" y="2354"/>
              <a:ext cx="37" cy="34"/>
            </a:xfrm>
            <a:prstGeom prst="ellipse">
              <a:avLst/>
            </a:prstGeom>
            <a:solidFill>
              <a:schemeClr val="tx2"/>
            </a:solidFill>
            <a:ln w="9525">
              <a:solidFill>
                <a:schemeClr val="tx1"/>
              </a:solidFill>
              <a:round/>
              <a:headEnd/>
              <a:tailEnd/>
            </a:ln>
          </p:spPr>
          <p:txBody>
            <a:bodyPr wrap="none" anchor="ctr"/>
            <a:lstStyle/>
            <a:p>
              <a:endParaRPr lang="en-US"/>
            </a:p>
          </p:txBody>
        </p:sp>
        <p:sp>
          <p:nvSpPr>
            <p:cNvPr id="35878" name="Oval 80"/>
            <p:cNvSpPr>
              <a:spLocks noChangeAspect="1" noChangeArrowheads="1"/>
            </p:cNvSpPr>
            <p:nvPr/>
          </p:nvSpPr>
          <p:spPr bwMode="auto">
            <a:xfrm rot="4777107">
              <a:off x="2339" y="1749"/>
              <a:ext cx="32" cy="34"/>
            </a:xfrm>
            <a:prstGeom prst="ellipse">
              <a:avLst/>
            </a:prstGeom>
            <a:solidFill>
              <a:schemeClr val="tx2"/>
            </a:solidFill>
            <a:ln w="9525">
              <a:solidFill>
                <a:schemeClr val="tx1"/>
              </a:solidFill>
              <a:round/>
              <a:headEnd/>
              <a:tailEnd/>
            </a:ln>
          </p:spPr>
          <p:txBody>
            <a:bodyPr wrap="none" anchor="ctr"/>
            <a:lstStyle/>
            <a:p>
              <a:endParaRPr lang="en-US"/>
            </a:p>
          </p:txBody>
        </p:sp>
        <p:sp>
          <p:nvSpPr>
            <p:cNvPr id="35879" name="Oval 81"/>
            <p:cNvSpPr>
              <a:spLocks noChangeAspect="1" noChangeArrowheads="1"/>
            </p:cNvSpPr>
            <p:nvPr/>
          </p:nvSpPr>
          <p:spPr bwMode="auto">
            <a:xfrm rot="4777107">
              <a:off x="2744" y="2749"/>
              <a:ext cx="32" cy="38"/>
            </a:xfrm>
            <a:prstGeom prst="ellipse">
              <a:avLst/>
            </a:prstGeom>
            <a:solidFill>
              <a:schemeClr val="bg1"/>
            </a:solidFill>
            <a:ln w="9525">
              <a:solidFill>
                <a:schemeClr val="tx1"/>
              </a:solidFill>
              <a:round/>
              <a:headEnd/>
              <a:tailEnd/>
            </a:ln>
          </p:spPr>
          <p:txBody>
            <a:bodyPr wrap="none" anchor="ctr"/>
            <a:lstStyle/>
            <a:p>
              <a:endParaRPr lang="en-US"/>
            </a:p>
          </p:txBody>
        </p:sp>
        <p:sp>
          <p:nvSpPr>
            <p:cNvPr id="35880" name="Oval 82"/>
            <p:cNvSpPr>
              <a:spLocks noChangeAspect="1" noChangeArrowheads="1"/>
            </p:cNvSpPr>
            <p:nvPr/>
          </p:nvSpPr>
          <p:spPr bwMode="auto">
            <a:xfrm rot="4777107">
              <a:off x="1577" y="1942"/>
              <a:ext cx="37" cy="38"/>
            </a:xfrm>
            <a:prstGeom prst="ellipse">
              <a:avLst/>
            </a:prstGeom>
            <a:solidFill>
              <a:schemeClr val="tx2"/>
            </a:solidFill>
            <a:ln w="9525">
              <a:solidFill>
                <a:schemeClr val="tx1"/>
              </a:solidFill>
              <a:round/>
              <a:headEnd/>
              <a:tailEnd/>
            </a:ln>
          </p:spPr>
          <p:txBody>
            <a:bodyPr wrap="none" anchor="ctr"/>
            <a:lstStyle/>
            <a:p>
              <a:endParaRPr lang="en-US"/>
            </a:p>
          </p:txBody>
        </p:sp>
        <p:sp>
          <p:nvSpPr>
            <p:cNvPr id="35881" name="Oval 83"/>
            <p:cNvSpPr>
              <a:spLocks noChangeAspect="1" noChangeArrowheads="1"/>
            </p:cNvSpPr>
            <p:nvPr/>
          </p:nvSpPr>
          <p:spPr bwMode="auto">
            <a:xfrm rot="4777107">
              <a:off x="2480" y="3181"/>
              <a:ext cx="35" cy="38"/>
            </a:xfrm>
            <a:prstGeom prst="ellipse">
              <a:avLst/>
            </a:prstGeom>
            <a:solidFill>
              <a:schemeClr val="bg1"/>
            </a:solidFill>
            <a:ln w="9525">
              <a:solidFill>
                <a:schemeClr val="tx1"/>
              </a:solidFill>
              <a:round/>
              <a:headEnd/>
              <a:tailEnd/>
            </a:ln>
          </p:spPr>
          <p:txBody>
            <a:bodyPr wrap="none" anchor="ctr"/>
            <a:lstStyle/>
            <a:p>
              <a:endParaRPr lang="en-US"/>
            </a:p>
          </p:txBody>
        </p:sp>
        <p:sp>
          <p:nvSpPr>
            <p:cNvPr id="35882" name="Oval 84"/>
            <p:cNvSpPr>
              <a:spLocks noChangeAspect="1" noChangeArrowheads="1"/>
            </p:cNvSpPr>
            <p:nvPr/>
          </p:nvSpPr>
          <p:spPr bwMode="auto">
            <a:xfrm rot="4777107">
              <a:off x="3341" y="2996"/>
              <a:ext cx="32" cy="38"/>
            </a:xfrm>
            <a:prstGeom prst="ellipse">
              <a:avLst/>
            </a:prstGeom>
            <a:solidFill>
              <a:schemeClr val="bg1"/>
            </a:solidFill>
            <a:ln w="9525">
              <a:solidFill>
                <a:schemeClr val="tx1"/>
              </a:solidFill>
              <a:round/>
              <a:headEnd/>
              <a:tailEnd/>
            </a:ln>
          </p:spPr>
          <p:txBody>
            <a:bodyPr wrap="none" anchor="ctr"/>
            <a:lstStyle/>
            <a:p>
              <a:endParaRPr lang="en-US"/>
            </a:p>
          </p:txBody>
        </p:sp>
        <p:sp>
          <p:nvSpPr>
            <p:cNvPr id="35883" name="Oval 85"/>
            <p:cNvSpPr>
              <a:spLocks noChangeAspect="1" noChangeArrowheads="1"/>
            </p:cNvSpPr>
            <p:nvPr/>
          </p:nvSpPr>
          <p:spPr bwMode="auto">
            <a:xfrm>
              <a:off x="2976" y="2496"/>
              <a:ext cx="38" cy="32"/>
            </a:xfrm>
            <a:prstGeom prst="ellipse">
              <a:avLst/>
            </a:prstGeom>
            <a:solidFill>
              <a:schemeClr val="tx2"/>
            </a:solidFill>
            <a:ln w="9525">
              <a:solidFill>
                <a:schemeClr val="tx1"/>
              </a:solidFill>
              <a:round/>
              <a:headEnd/>
              <a:tailEnd/>
            </a:ln>
          </p:spPr>
          <p:txBody>
            <a:bodyPr wrap="none" anchor="ctr"/>
            <a:lstStyle/>
            <a:p>
              <a:endParaRPr lang="en-US"/>
            </a:p>
          </p:txBody>
        </p:sp>
        <p:sp>
          <p:nvSpPr>
            <p:cNvPr id="35884" name="Oval 86"/>
            <p:cNvSpPr>
              <a:spLocks noChangeAspect="1" noChangeArrowheads="1"/>
            </p:cNvSpPr>
            <p:nvPr/>
          </p:nvSpPr>
          <p:spPr bwMode="auto">
            <a:xfrm rot="-1118274">
              <a:off x="2160" y="2064"/>
              <a:ext cx="38" cy="32"/>
            </a:xfrm>
            <a:prstGeom prst="ellipse">
              <a:avLst/>
            </a:prstGeom>
            <a:solidFill>
              <a:schemeClr val="bg1"/>
            </a:solidFill>
            <a:ln w="9525">
              <a:solidFill>
                <a:schemeClr val="tx1"/>
              </a:solidFill>
              <a:round/>
              <a:headEnd/>
              <a:tailEnd/>
            </a:ln>
          </p:spPr>
          <p:txBody>
            <a:bodyPr wrap="none" anchor="ctr"/>
            <a:lstStyle/>
            <a:p>
              <a:endParaRPr lang="en-US"/>
            </a:p>
          </p:txBody>
        </p:sp>
        <p:sp>
          <p:nvSpPr>
            <p:cNvPr id="35885" name="Oval 87"/>
            <p:cNvSpPr>
              <a:spLocks noChangeAspect="1" noChangeArrowheads="1"/>
            </p:cNvSpPr>
            <p:nvPr/>
          </p:nvSpPr>
          <p:spPr bwMode="auto">
            <a:xfrm rot="-1118274">
              <a:off x="2928" y="1344"/>
              <a:ext cx="38" cy="32"/>
            </a:xfrm>
            <a:prstGeom prst="ellipse">
              <a:avLst/>
            </a:prstGeom>
            <a:solidFill>
              <a:schemeClr val="bg1"/>
            </a:solidFill>
            <a:ln w="9525">
              <a:solidFill>
                <a:schemeClr val="tx1"/>
              </a:solidFill>
              <a:round/>
              <a:headEnd/>
              <a:tailEnd/>
            </a:ln>
          </p:spPr>
          <p:txBody>
            <a:bodyPr wrap="none" anchor="ctr"/>
            <a:lstStyle/>
            <a:p>
              <a:endParaRPr lang="en-US"/>
            </a:p>
          </p:txBody>
        </p:sp>
      </p:grpSp>
      <p:sp>
        <p:nvSpPr>
          <p:cNvPr id="308312" name="Rectangle 88"/>
          <p:cNvSpPr>
            <a:spLocks noChangeArrowheads="1"/>
          </p:cNvSpPr>
          <p:nvPr/>
        </p:nvSpPr>
        <p:spPr bwMode="auto">
          <a:xfrm>
            <a:off x="5181600" y="4800600"/>
            <a:ext cx="28194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r>
              <a:rPr lang="en-US" altLang="zh-CN" sz="2800" b="1">
                <a:latin typeface="Times New Roman" charset="0"/>
                <a:cs typeface="Times New Roman" charset="0"/>
              </a:rPr>
              <a:t>OVERFITTING!</a:t>
            </a:r>
          </a:p>
        </p:txBody>
      </p:sp>
      <p:sp>
        <p:nvSpPr>
          <p:cNvPr id="308313" name="Freeform 89"/>
          <p:cNvSpPr>
            <a:spLocks/>
          </p:cNvSpPr>
          <p:nvPr/>
        </p:nvSpPr>
        <p:spPr bwMode="auto">
          <a:xfrm>
            <a:off x="1130300" y="2306638"/>
            <a:ext cx="2954338" cy="3971925"/>
          </a:xfrm>
          <a:custGeom>
            <a:avLst/>
            <a:gdLst>
              <a:gd name="T0" fmla="*/ 2147483647 w 1861"/>
              <a:gd name="T1" fmla="*/ 2147483647 h 2502"/>
              <a:gd name="T2" fmla="*/ 2147483647 w 1861"/>
              <a:gd name="T3" fmla="*/ 2147483647 h 2502"/>
              <a:gd name="T4" fmla="*/ 2147483647 w 1861"/>
              <a:gd name="T5" fmla="*/ 2147483647 h 2502"/>
              <a:gd name="T6" fmla="*/ 2147483647 w 1861"/>
              <a:gd name="T7" fmla="*/ 2147483647 h 2502"/>
              <a:gd name="T8" fmla="*/ 2147483647 w 1861"/>
              <a:gd name="T9" fmla="*/ 2147483647 h 2502"/>
              <a:gd name="T10" fmla="*/ 2147483647 w 1861"/>
              <a:gd name="T11" fmla="*/ 2147483647 h 2502"/>
              <a:gd name="T12" fmla="*/ 2147483647 w 1861"/>
              <a:gd name="T13" fmla="*/ 2147483647 h 2502"/>
              <a:gd name="T14" fmla="*/ 2147483647 w 1861"/>
              <a:gd name="T15" fmla="*/ 2147483647 h 2502"/>
              <a:gd name="T16" fmla="*/ 2147483647 w 1861"/>
              <a:gd name="T17" fmla="*/ 2147483647 h 2502"/>
              <a:gd name="T18" fmla="*/ 2147483647 w 1861"/>
              <a:gd name="T19" fmla="*/ 2147483647 h 2502"/>
              <a:gd name="T20" fmla="*/ 2147483647 w 1861"/>
              <a:gd name="T21" fmla="*/ 2147483647 h 2502"/>
              <a:gd name="T22" fmla="*/ 2147483647 w 1861"/>
              <a:gd name="T23" fmla="*/ 2147483647 h 2502"/>
              <a:gd name="T24" fmla="*/ 2147483647 w 1861"/>
              <a:gd name="T25" fmla="*/ 2147483647 h 2502"/>
              <a:gd name="T26" fmla="*/ 2147483647 w 1861"/>
              <a:gd name="T27" fmla="*/ 2147483647 h 2502"/>
              <a:gd name="T28" fmla="*/ 2147483647 w 1861"/>
              <a:gd name="T29" fmla="*/ 2147483647 h 2502"/>
              <a:gd name="T30" fmla="*/ 2147483647 w 1861"/>
              <a:gd name="T31" fmla="*/ 2147483647 h 2502"/>
              <a:gd name="T32" fmla="*/ 2147483647 w 1861"/>
              <a:gd name="T33" fmla="*/ 2147483647 h 2502"/>
              <a:gd name="T34" fmla="*/ 2147483647 w 1861"/>
              <a:gd name="T35" fmla="*/ 2147483647 h 2502"/>
              <a:gd name="T36" fmla="*/ 2147483647 w 1861"/>
              <a:gd name="T37" fmla="*/ 2147483647 h 2502"/>
              <a:gd name="T38" fmla="*/ 2147483647 w 1861"/>
              <a:gd name="T39" fmla="*/ 2147483647 h 2502"/>
              <a:gd name="T40" fmla="*/ 2147483647 w 1861"/>
              <a:gd name="T41" fmla="*/ 2147483647 h 2502"/>
              <a:gd name="T42" fmla="*/ 2147483647 w 1861"/>
              <a:gd name="T43" fmla="*/ 2147483647 h 2502"/>
              <a:gd name="T44" fmla="*/ 2147483647 w 1861"/>
              <a:gd name="T45" fmla="*/ 2147483647 h 2502"/>
              <a:gd name="T46" fmla="*/ 2147483647 w 1861"/>
              <a:gd name="T47" fmla="*/ 2147483647 h 2502"/>
              <a:gd name="T48" fmla="*/ 2147483647 w 1861"/>
              <a:gd name="T49" fmla="*/ 2147483647 h 2502"/>
              <a:gd name="T50" fmla="*/ 2147483647 w 1861"/>
              <a:gd name="T51" fmla="*/ 2147483647 h 2502"/>
              <a:gd name="T52" fmla="*/ 2147483647 w 1861"/>
              <a:gd name="T53" fmla="*/ 2147483647 h 2502"/>
              <a:gd name="T54" fmla="*/ 2147483647 w 1861"/>
              <a:gd name="T55" fmla="*/ 2147483647 h 2502"/>
              <a:gd name="T56" fmla="*/ 2147483647 w 1861"/>
              <a:gd name="T57" fmla="*/ 2147483647 h 2502"/>
              <a:gd name="T58" fmla="*/ 2147483647 w 1861"/>
              <a:gd name="T59" fmla="*/ 2147483647 h 2502"/>
              <a:gd name="T60" fmla="*/ 2147483647 w 1861"/>
              <a:gd name="T61" fmla="*/ 2147483647 h 2502"/>
              <a:gd name="T62" fmla="*/ 2147483647 w 1861"/>
              <a:gd name="T63" fmla="*/ 2147483647 h 2502"/>
              <a:gd name="T64" fmla="*/ 2147483647 w 1861"/>
              <a:gd name="T65" fmla="*/ 2147483647 h 2502"/>
              <a:gd name="T66" fmla="*/ 2147483647 w 1861"/>
              <a:gd name="T67" fmla="*/ 2147483647 h 2502"/>
              <a:gd name="T68" fmla="*/ 2147483647 w 1861"/>
              <a:gd name="T69" fmla="*/ 2147483647 h 2502"/>
              <a:gd name="T70" fmla="*/ 2147483647 w 1861"/>
              <a:gd name="T71" fmla="*/ 2147483647 h 2502"/>
              <a:gd name="T72" fmla="*/ 2147483647 w 1861"/>
              <a:gd name="T73" fmla="*/ 2147483647 h 2502"/>
              <a:gd name="T74" fmla="*/ 2147483647 w 1861"/>
              <a:gd name="T75" fmla="*/ 2147483647 h 2502"/>
              <a:gd name="T76" fmla="*/ 2147483647 w 1861"/>
              <a:gd name="T77" fmla="*/ 2147483647 h 2502"/>
              <a:gd name="T78" fmla="*/ 2147483647 w 1861"/>
              <a:gd name="T79" fmla="*/ 2147483647 h 2502"/>
              <a:gd name="T80" fmla="*/ 2147483647 w 1861"/>
              <a:gd name="T81" fmla="*/ 2147483647 h 2502"/>
              <a:gd name="T82" fmla="*/ 2147483647 w 1861"/>
              <a:gd name="T83" fmla="*/ 2147483647 h 2502"/>
              <a:gd name="T84" fmla="*/ 2147483647 w 1861"/>
              <a:gd name="T85" fmla="*/ 2147483647 h 2502"/>
              <a:gd name="T86" fmla="*/ 2147483647 w 1861"/>
              <a:gd name="T87" fmla="*/ 2147483647 h 2502"/>
              <a:gd name="T88" fmla="*/ 2147483647 w 1861"/>
              <a:gd name="T89" fmla="*/ 2147483647 h 2502"/>
              <a:gd name="T90" fmla="*/ 2147483647 w 1861"/>
              <a:gd name="T91" fmla="*/ 2147483647 h 2502"/>
              <a:gd name="T92" fmla="*/ 2147483647 w 1861"/>
              <a:gd name="T93" fmla="*/ 2147483647 h 2502"/>
              <a:gd name="T94" fmla="*/ 2147483647 w 1861"/>
              <a:gd name="T95" fmla="*/ 2147483647 h 2502"/>
              <a:gd name="T96" fmla="*/ 2147483647 w 1861"/>
              <a:gd name="T97" fmla="*/ 2147483647 h 2502"/>
              <a:gd name="T98" fmla="*/ 2147483647 w 1861"/>
              <a:gd name="T99" fmla="*/ 2147483647 h 2502"/>
              <a:gd name="T100" fmla="*/ 2147483647 w 1861"/>
              <a:gd name="T101" fmla="*/ 2147483647 h 2502"/>
              <a:gd name="T102" fmla="*/ 2147483647 w 1861"/>
              <a:gd name="T103" fmla="*/ 2147483647 h 2502"/>
              <a:gd name="T104" fmla="*/ 2147483647 w 1861"/>
              <a:gd name="T105" fmla="*/ 2147483647 h 2502"/>
              <a:gd name="T106" fmla="*/ 2147483647 w 1861"/>
              <a:gd name="T107" fmla="*/ 2147483647 h 2502"/>
              <a:gd name="T108" fmla="*/ 2147483647 w 1861"/>
              <a:gd name="T109" fmla="*/ 2147483647 h 2502"/>
              <a:gd name="T110" fmla="*/ 2147483647 w 1861"/>
              <a:gd name="T111" fmla="*/ 2147483647 h 2502"/>
              <a:gd name="T112" fmla="*/ 2147483647 w 1861"/>
              <a:gd name="T113" fmla="*/ 2147483647 h 2502"/>
              <a:gd name="T114" fmla="*/ 2147483647 w 1861"/>
              <a:gd name="T115" fmla="*/ 2147483647 h 2502"/>
              <a:gd name="T116" fmla="*/ 2147483647 w 1861"/>
              <a:gd name="T117" fmla="*/ 2147483647 h 2502"/>
              <a:gd name="T118" fmla="*/ 2147483647 w 1861"/>
              <a:gd name="T119" fmla="*/ 2147483647 h 2502"/>
              <a:gd name="T120" fmla="*/ 2147483647 w 1861"/>
              <a:gd name="T121" fmla="*/ 2147483647 h 250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61"/>
              <a:gd name="T184" fmla="*/ 0 h 2502"/>
              <a:gd name="T185" fmla="*/ 1861 w 1861"/>
              <a:gd name="T186" fmla="*/ 2502 h 250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61" h="2502">
                <a:moveTo>
                  <a:pt x="784" y="145"/>
                </a:moveTo>
                <a:cubicBezTo>
                  <a:pt x="787" y="272"/>
                  <a:pt x="788" y="399"/>
                  <a:pt x="793" y="526"/>
                </a:cubicBezTo>
                <a:cubicBezTo>
                  <a:pt x="794" y="542"/>
                  <a:pt x="802" y="556"/>
                  <a:pt x="802" y="572"/>
                </a:cubicBezTo>
                <a:cubicBezTo>
                  <a:pt x="802" y="634"/>
                  <a:pt x="812" y="702"/>
                  <a:pt x="784" y="758"/>
                </a:cubicBezTo>
                <a:cubicBezTo>
                  <a:pt x="703" y="920"/>
                  <a:pt x="472" y="951"/>
                  <a:pt x="310" y="962"/>
                </a:cubicBezTo>
                <a:cubicBezTo>
                  <a:pt x="231" y="956"/>
                  <a:pt x="153" y="952"/>
                  <a:pt x="78" y="925"/>
                </a:cubicBezTo>
                <a:cubicBezTo>
                  <a:pt x="0" y="942"/>
                  <a:pt x="4" y="979"/>
                  <a:pt x="31" y="1074"/>
                </a:cubicBezTo>
                <a:cubicBezTo>
                  <a:pt x="35" y="1087"/>
                  <a:pt x="101" y="1110"/>
                  <a:pt x="115" y="1111"/>
                </a:cubicBezTo>
                <a:cubicBezTo>
                  <a:pt x="174" y="1114"/>
                  <a:pt x="232" y="1117"/>
                  <a:pt x="291" y="1120"/>
                </a:cubicBezTo>
                <a:cubicBezTo>
                  <a:pt x="367" y="1146"/>
                  <a:pt x="445" y="1163"/>
                  <a:pt x="524" y="1176"/>
                </a:cubicBezTo>
                <a:cubicBezTo>
                  <a:pt x="558" y="1227"/>
                  <a:pt x="580" y="1260"/>
                  <a:pt x="598" y="1316"/>
                </a:cubicBezTo>
                <a:cubicBezTo>
                  <a:pt x="597" y="1322"/>
                  <a:pt x="588" y="1379"/>
                  <a:pt x="579" y="1390"/>
                </a:cubicBezTo>
                <a:cubicBezTo>
                  <a:pt x="572" y="1399"/>
                  <a:pt x="560" y="1401"/>
                  <a:pt x="551" y="1408"/>
                </a:cubicBezTo>
                <a:cubicBezTo>
                  <a:pt x="541" y="1416"/>
                  <a:pt x="535" y="1429"/>
                  <a:pt x="524" y="1436"/>
                </a:cubicBezTo>
                <a:cubicBezTo>
                  <a:pt x="492" y="1458"/>
                  <a:pt x="448" y="1470"/>
                  <a:pt x="412" y="1483"/>
                </a:cubicBezTo>
                <a:cubicBezTo>
                  <a:pt x="363" y="1559"/>
                  <a:pt x="427" y="1473"/>
                  <a:pt x="366" y="1520"/>
                </a:cubicBezTo>
                <a:cubicBezTo>
                  <a:pt x="345" y="1536"/>
                  <a:pt x="329" y="1557"/>
                  <a:pt x="310" y="1576"/>
                </a:cubicBezTo>
                <a:cubicBezTo>
                  <a:pt x="275" y="1611"/>
                  <a:pt x="252" y="1652"/>
                  <a:pt x="217" y="1687"/>
                </a:cubicBezTo>
                <a:cubicBezTo>
                  <a:pt x="203" y="1731"/>
                  <a:pt x="185" y="1773"/>
                  <a:pt x="171" y="1817"/>
                </a:cubicBezTo>
                <a:cubicBezTo>
                  <a:pt x="175" y="1944"/>
                  <a:pt x="145" y="2074"/>
                  <a:pt x="217" y="2180"/>
                </a:cubicBezTo>
                <a:cubicBezTo>
                  <a:pt x="229" y="2217"/>
                  <a:pt x="273" y="2309"/>
                  <a:pt x="301" y="2328"/>
                </a:cubicBezTo>
                <a:cubicBezTo>
                  <a:pt x="310" y="2334"/>
                  <a:pt x="319" y="2342"/>
                  <a:pt x="329" y="2347"/>
                </a:cubicBezTo>
                <a:cubicBezTo>
                  <a:pt x="347" y="2355"/>
                  <a:pt x="384" y="2365"/>
                  <a:pt x="384" y="2365"/>
                </a:cubicBezTo>
                <a:cubicBezTo>
                  <a:pt x="585" y="2502"/>
                  <a:pt x="1075" y="2385"/>
                  <a:pt x="1137" y="2384"/>
                </a:cubicBezTo>
                <a:cubicBezTo>
                  <a:pt x="1203" y="2368"/>
                  <a:pt x="1254" y="2330"/>
                  <a:pt x="1313" y="2300"/>
                </a:cubicBezTo>
                <a:cubicBezTo>
                  <a:pt x="1347" y="2283"/>
                  <a:pt x="1361" y="2257"/>
                  <a:pt x="1397" y="2245"/>
                </a:cubicBezTo>
                <a:cubicBezTo>
                  <a:pt x="1461" y="2201"/>
                  <a:pt x="1432" y="2214"/>
                  <a:pt x="1481" y="2198"/>
                </a:cubicBezTo>
                <a:cubicBezTo>
                  <a:pt x="1544" y="2156"/>
                  <a:pt x="1584" y="2090"/>
                  <a:pt x="1629" y="2031"/>
                </a:cubicBezTo>
                <a:cubicBezTo>
                  <a:pt x="1652" y="1964"/>
                  <a:pt x="1637" y="1992"/>
                  <a:pt x="1666" y="1947"/>
                </a:cubicBezTo>
                <a:cubicBezTo>
                  <a:pt x="1672" y="1925"/>
                  <a:pt x="1685" y="1905"/>
                  <a:pt x="1685" y="1882"/>
                </a:cubicBezTo>
                <a:cubicBezTo>
                  <a:pt x="1685" y="1834"/>
                  <a:pt x="1700" y="1521"/>
                  <a:pt x="1583" y="1483"/>
                </a:cubicBezTo>
                <a:cubicBezTo>
                  <a:pt x="1534" y="1434"/>
                  <a:pt x="1578" y="1466"/>
                  <a:pt x="1490" y="1446"/>
                </a:cubicBezTo>
                <a:cubicBezTo>
                  <a:pt x="1434" y="1433"/>
                  <a:pt x="1390" y="1417"/>
                  <a:pt x="1332" y="1408"/>
                </a:cubicBezTo>
                <a:cubicBezTo>
                  <a:pt x="1250" y="1382"/>
                  <a:pt x="1225" y="1393"/>
                  <a:pt x="1118" y="1399"/>
                </a:cubicBezTo>
                <a:cubicBezTo>
                  <a:pt x="1081" y="1411"/>
                  <a:pt x="1062" y="1427"/>
                  <a:pt x="1035" y="1455"/>
                </a:cubicBezTo>
                <a:cubicBezTo>
                  <a:pt x="1012" y="1519"/>
                  <a:pt x="1016" y="1532"/>
                  <a:pt x="942" y="1548"/>
                </a:cubicBezTo>
                <a:cubicBezTo>
                  <a:pt x="886" y="1545"/>
                  <a:pt x="829" y="1549"/>
                  <a:pt x="774" y="1538"/>
                </a:cubicBezTo>
                <a:cubicBezTo>
                  <a:pt x="765" y="1536"/>
                  <a:pt x="765" y="1520"/>
                  <a:pt x="765" y="1511"/>
                </a:cubicBezTo>
                <a:cubicBezTo>
                  <a:pt x="765" y="1484"/>
                  <a:pt x="764" y="1430"/>
                  <a:pt x="793" y="1408"/>
                </a:cubicBezTo>
                <a:cubicBezTo>
                  <a:pt x="842" y="1369"/>
                  <a:pt x="917" y="1394"/>
                  <a:pt x="979" y="1390"/>
                </a:cubicBezTo>
                <a:cubicBezTo>
                  <a:pt x="1065" y="1362"/>
                  <a:pt x="1152" y="1349"/>
                  <a:pt x="1239" y="1325"/>
                </a:cubicBezTo>
                <a:cubicBezTo>
                  <a:pt x="1320" y="1303"/>
                  <a:pt x="1399" y="1279"/>
                  <a:pt x="1481" y="1260"/>
                </a:cubicBezTo>
                <a:cubicBezTo>
                  <a:pt x="1518" y="1222"/>
                  <a:pt x="1523" y="1236"/>
                  <a:pt x="1564" y="1213"/>
                </a:cubicBezTo>
                <a:cubicBezTo>
                  <a:pt x="1584" y="1202"/>
                  <a:pt x="1600" y="1186"/>
                  <a:pt x="1620" y="1176"/>
                </a:cubicBezTo>
                <a:cubicBezTo>
                  <a:pt x="1632" y="1170"/>
                  <a:pt x="1645" y="1164"/>
                  <a:pt x="1657" y="1158"/>
                </a:cubicBezTo>
                <a:cubicBezTo>
                  <a:pt x="1702" y="1113"/>
                  <a:pt x="1743" y="1063"/>
                  <a:pt x="1796" y="1028"/>
                </a:cubicBezTo>
                <a:cubicBezTo>
                  <a:pt x="1861" y="932"/>
                  <a:pt x="1810" y="800"/>
                  <a:pt x="1750" y="712"/>
                </a:cubicBezTo>
                <a:cubicBezTo>
                  <a:pt x="1736" y="667"/>
                  <a:pt x="1720" y="634"/>
                  <a:pt x="1676" y="619"/>
                </a:cubicBezTo>
                <a:cubicBezTo>
                  <a:pt x="1656" y="605"/>
                  <a:pt x="1634" y="593"/>
                  <a:pt x="1620" y="572"/>
                </a:cubicBezTo>
                <a:cubicBezTo>
                  <a:pt x="1585" y="519"/>
                  <a:pt x="1645" y="566"/>
                  <a:pt x="1583" y="526"/>
                </a:cubicBezTo>
                <a:cubicBezTo>
                  <a:pt x="1560" y="481"/>
                  <a:pt x="1541" y="442"/>
                  <a:pt x="1499" y="414"/>
                </a:cubicBezTo>
                <a:cubicBezTo>
                  <a:pt x="1480" y="356"/>
                  <a:pt x="1469" y="328"/>
                  <a:pt x="1425" y="284"/>
                </a:cubicBezTo>
                <a:cubicBezTo>
                  <a:pt x="1406" y="230"/>
                  <a:pt x="1350" y="182"/>
                  <a:pt x="1295" y="164"/>
                </a:cubicBezTo>
                <a:cubicBezTo>
                  <a:pt x="1263" y="117"/>
                  <a:pt x="1219" y="118"/>
                  <a:pt x="1174" y="89"/>
                </a:cubicBezTo>
                <a:cubicBezTo>
                  <a:pt x="1161" y="81"/>
                  <a:pt x="1151" y="68"/>
                  <a:pt x="1137" y="61"/>
                </a:cubicBezTo>
                <a:cubicBezTo>
                  <a:pt x="1119" y="52"/>
                  <a:pt x="1081" y="43"/>
                  <a:pt x="1081" y="43"/>
                </a:cubicBezTo>
                <a:cubicBezTo>
                  <a:pt x="1018" y="0"/>
                  <a:pt x="1050" y="13"/>
                  <a:pt x="914" y="33"/>
                </a:cubicBezTo>
                <a:cubicBezTo>
                  <a:pt x="894" y="36"/>
                  <a:pt x="877" y="46"/>
                  <a:pt x="858" y="52"/>
                </a:cubicBezTo>
                <a:cubicBezTo>
                  <a:pt x="849" y="55"/>
                  <a:pt x="830" y="61"/>
                  <a:pt x="830" y="61"/>
                </a:cubicBezTo>
                <a:cubicBezTo>
                  <a:pt x="806" y="77"/>
                  <a:pt x="795" y="80"/>
                  <a:pt x="784" y="108"/>
                </a:cubicBezTo>
                <a:cubicBezTo>
                  <a:pt x="761" y="169"/>
                  <a:pt x="766" y="161"/>
                  <a:pt x="784" y="145"/>
                </a:cubicBezTo>
                <a:close/>
              </a:path>
            </a:pathLst>
          </a:cu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2379876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83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83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312" grpId="0"/>
      <p:bldP spid="3083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4"/>
          <p:cNvSpPr>
            <a:spLocks noChangeArrowheads="1"/>
          </p:cNvSpPr>
          <p:nvPr/>
        </p:nvSpPr>
        <p:spPr bwMode="auto">
          <a:xfrm>
            <a:off x="457200" y="1143000"/>
            <a:ext cx="82296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zh-CN" sz="2400" b="1" i="1" dirty="0"/>
              <a:t>Slack variables</a:t>
            </a:r>
            <a:r>
              <a:rPr lang="en-US" altLang="zh-CN" sz="2400" b="1" dirty="0"/>
              <a:t> </a:t>
            </a:r>
            <a:r>
              <a:rPr lang="el-GR" sz="2400" b="1" i="1" dirty="0"/>
              <a:t>ξ</a:t>
            </a:r>
            <a:r>
              <a:rPr lang="en-US" altLang="zh-CN" sz="2400" b="1" i="1" baseline="-25000" dirty="0" err="1"/>
              <a:t>i</a:t>
            </a:r>
            <a:r>
              <a:rPr lang="en-US" altLang="zh-CN" sz="2400" b="1" dirty="0"/>
              <a:t> ≥ 0 can be added to allow misclassification of difficult or noisy examples.</a:t>
            </a:r>
          </a:p>
        </p:txBody>
      </p:sp>
      <p:grpSp>
        <p:nvGrpSpPr>
          <p:cNvPr id="36866" name="Group 34"/>
          <p:cNvGrpSpPr>
            <a:grpSpLocks/>
          </p:cNvGrpSpPr>
          <p:nvPr/>
        </p:nvGrpSpPr>
        <p:grpSpPr bwMode="auto">
          <a:xfrm>
            <a:off x="609600" y="2743200"/>
            <a:ext cx="4067175" cy="2452688"/>
            <a:chOff x="107" y="516"/>
            <a:chExt cx="2562" cy="1545"/>
          </a:xfrm>
        </p:grpSpPr>
        <p:sp>
          <p:nvSpPr>
            <p:cNvPr id="36871" name="Line 5"/>
            <p:cNvSpPr>
              <a:spLocks noChangeShapeType="1"/>
            </p:cNvSpPr>
            <p:nvPr/>
          </p:nvSpPr>
          <p:spPr bwMode="auto">
            <a:xfrm rot="-1599335">
              <a:off x="543" y="1055"/>
              <a:ext cx="1872" cy="0"/>
            </a:xfrm>
            <a:prstGeom prst="line">
              <a:avLst/>
            </a:prstGeom>
            <a:noFill/>
            <a:ln w="12700">
              <a:solidFill>
                <a:schemeClr val="hlink"/>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36872" name="Line 6"/>
            <p:cNvSpPr>
              <a:spLocks noChangeShapeType="1"/>
            </p:cNvSpPr>
            <p:nvPr/>
          </p:nvSpPr>
          <p:spPr bwMode="auto">
            <a:xfrm rot="-1599335">
              <a:off x="635" y="1238"/>
              <a:ext cx="1872"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36873" name="Line 7"/>
            <p:cNvSpPr>
              <a:spLocks noChangeShapeType="1"/>
            </p:cNvSpPr>
            <p:nvPr/>
          </p:nvSpPr>
          <p:spPr bwMode="auto">
            <a:xfrm rot="-1599335">
              <a:off x="726" y="1420"/>
              <a:ext cx="1872" cy="0"/>
            </a:xfrm>
            <a:prstGeom prst="line">
              <a:avLst/>
            </a:prstGeom>
            <a:noFill/>
            <a:ln w="12700">
              <a:solidFill>
                <a:schemeClr val="folHlink"/>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36874" name="Text Box 8"/>
            <p:cNvSpPr txBox="1">
              <a:spLocks noChangeArrowheads="1"/>
            </p:cNvSpPr>
            <p:nvPr/>
          </p:nvSpPr>
          <p:spPr bwMode="auto">
            <a:xfrm rot="-1777892">
              <a:off x="107" y="1514"/>
              <a:ext cx="624"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charset="0"/>
                  <a:ea typeface="ＭＳ Ｐゴシック" charset="0"/>
                  <a:cs typeface="宋体" charset="0"/>
                </a:defRPr>
              </a:lvl1pPr>
              <a:lvl2pPr marL="742950" indent="-285750" eaLnBrk="0" hangingPunct="0">
                <a:defRPr sz="2400">
                  <a:solidFill>
                    <a:schemeClr val="tx1"/>
                  </a:solidFill>
                  <a:latin typeface="Arial" charset="0"/>
                  <a:ea typeface="宋体" charset="0"/>
                  <a:cs typeface="宋体" charset="0"/>
                </a:defRPr>
              </a:lvl2pPr>
              <a:lvl3pPr marL="1143000" indent="-228600" eaLnBrk="0" hangingPunct="0">
                <a:defRPr sz="2400">
                  <a:solidFill>
                    <a:schemeClr val="tx1"/>
                  </a:solidFill>
                  <a:latin typeface="Arial" charset="0"/>
                  <a:ea typeface="宋体" charset="0"/>
                  <a:cs typeface="宋体" charset="0"/>
                </a:defRPr>
              </a:lvl3pPr>
              <a:lvl4pPr marL="1600200" indent="-228600" eaLnBrk="0" hangingPunct="0">
                <a:defRPr sz="2400">
                  <a:solidFill>
                    <a:schemeClr val="tx1"/>
                  </a:solidFill>
                  <a:latin typeface="Arial" charset="0"/>
                  <a:ea typeface="宋体" charset="0"/>
                  <a:cs typeface="宋体" charset="0"/>
                </a:defRPr>
              </a:lvl4pPr>
              <a:lvl5pPr marL="2057400" indent="-228600" eaLnBrk="0" hangingPunct="0">
                <a:defRPr sz="2400">
                  <a:solidFill>
                    <a:schemeClr val="tx1"/>
                  </a:solidFill>
                  <a:latin typeface="Arial" charset="0"/>
                  <a:ea typeface="宋体" charset="0"/>
                  <a:cs typeface="宋体" charset="0"/>
                </a:defRPr>
              </a:lvl5pPr>
              <a:lvl6pPr marL="2514600" indent="-228600" algn="ctr" eaLnBrk="0" fontAlgn="base" hangingPunct="0">
                <a:spcBef>
                  <a:spcPct val="0"/>
                </a:spcBef>
                <a:spcAft>
                  <a:spcPct val="0"/>
                </a:spcAft>
                <a:defRPr sz="2400">
                  <a:solidFill>
                    <a:schemeClr val="tx1"/>
                  </a:solidFill>
                  <a:latin typeface="Arial" charset="0"/>
                  <a:ea typeface="宋体" charset="0"/>
                  <a:cs typeface="宋体" charset="0"/>
                </a:defRPr>
              </a:lvl6pPr>
              <a:lvl7pPr marL="2971800" indent="-228600" algn="ctr" eaLnBrk="0" fontAlgn="base" hangingPunct="0">
                <a:spcBef>
                  <a:spcPct val="0"/>
                </a:spcBef>
                <a:spcAft>
                  <a:spcPct val="0"/>
                </a:spcAft>
                <a:defRPr sz="2400">
                  <a:solidFill>
                    <a:schemeClr val="tx1"/>
                  </a:solidFill>
                  <a:latin typeface="Arial" charset="0"/>
                  <a:ea typeface="宋体" charset="0"/>
                  <a:cs typeface="宋体" charset="0"/>
                </a:defRPr>
              </a:lvl7pPr>
              <a:lvl8pPr marL="3429000" indent="-228600" algn="ctr" eaLnBrk="0" fontAlgn="base" hangingPunct="0">
                <a:spcBef>
                  <a:spcPct val="0"/>
                </a:spcBef>
                <a:spcAft>
                  <a:spcPct val="0"/>
                </a:spcAft>
                <a:defRPr sz="2400">
                  <a:solidFill>
                    <a:schemeClr val="tx1"/>
                  </a:solidFill>
                  <a:latin typeface="Arial" charset="0"/>
                  <a:ea typeface="宋体" charset="0"/>
                  <a:cs typeface="宋体" charset="0"/>
                </a:defRPr>
              </a:lvl8pPr>
              <a:lvl9pPr marL="3886200" indent="-228600" algn="ctr" eaLnBrk="0" fontAlgn="base" hangingPunct="0">
                <a:spcBef>
                  <a:spcPct val="0"/>
                </a:spcBef>
                <a:spcAft>
                  <a:spcPct val="0"/>
                </a:spcAft>
                <a:defRPr sz="2400">
                  <a:solidFill>
                    <a:schemeClr val="tx1"/>
                  </a:solidFill>
                  <a:latin typeface="Arial" charset="0"/>
                  <a:ea typeface="宋体" charset="0"/>
                  <a:cs typeface="宋体" charset="0"/>
                </a:defRPr>
              </a:lvl9pPr>
            </a:lstStyle>
            <a:p>
              <a:pPr eaLnBrk="1" hangingPunct="1">
                <a:spcBef>
                  <a:spcPct val="50000"/>
                </a:spcBef>
                <a:buClr>
                  <a:schemeClr val="tx1"/>
                </a:buClr>
              </a:pPr>
              <a:r>
                <a:rPr lang="en-US" altLang="zh-CN" sz="1400">
                  <a:solidFill>
                    <a:schemeClr val="hlink"/>
                  </a:solidFill>
                  <a:latin typeface="Tahoma" charset="0"/>
                </a:rPr>
                <a:t>wx+b=1</a:t>
              </a:r>
            </a:p>
          </p:txBody>
        </p:sp>
        <p:sp>
          <p:nvSpPr>
            <p:cNvPr id="36875" name="Text Box 9"/>
            <p:cNvSpPr txBox="1">
              <a:spLocks noChangeArrowheads="1"/>
            </p:cNvSpPr>
            <p:nvPr/>
          </p:nvSpPr>
          <p:spPr bwMode="auto">
            <a:xfrm rot="-1777892">
              <a:off x="204" y="1684"/>
              <a:ext cx="624"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charset="0"/>
                  <a:ea typeface="ＭＳ Ｐゴシック" charset="0"/>
                  <a:cs typeface="宋体" charset="0"/>
                </a:defRPr>
              </a:lvl1pPr>
              <a:lvl2pPr marL="742950" indent="-285750" eaLnBrk="0" hangingPunct="0">
                <a:defRPr sz="2400">
                  <a:solidFill>
                    <a:schemeClr val="tx1"/>
                  </a:solidFill>
                  <a:latin typeface="Arial" charset="0"/>
                  <a:ea typeface="宋体" charset="0"/>
                  <a:cs typeface="宋体" charset="0"/>
                </a:defRPr>
              </a:lvl2pPr>
              <a:lvl3pPr marL="1143000" indent="-228600" eaLnBrk="0" hangingPunct="0">
                <a:defRPr sz="2400">
                  <a:solidFill>
                    <a:schemeClr val="tx1"/>
                  </a:solidFill>
                  <a:latin typeface="Arial" charset="0"/>
                  <a:ea typeface="宋体" charset="0"/>
                  <a:cs typeface="宋体" charset="0"/>
                </a:defRPr>
              </a:lvl3pPr>
              <a:lvl4pPr marL="1600200" indent="-228600" eaLnBrk="0" hangingPunct="0">
                <a:defRPr sz="2400">
                  <a:solidFill>
                    <a:schemeClr val="tx1"/>
                  </a:solidFill>
                  <a:latin typeface="Arial" charset="0"/>
                  <a:ea typeface="宋体" charset="0"/>
                  <a:cs typeface="宋体" charset="0"/>
                </a:defRPr>
              </a:lvl4pPr>
              <a:lvl5pPr marL="2057400" indent="-228600" eaLnBrk="0" hangingPunct="0">
                <a:defRPr sz="2400">
                  <a:solidFill>
                    <a:schemeClr val="tx1"/>
                  </a:solidFill>
                  <a:latin typeface="Arial" charset="0"/>
                  <a:ea typeface="宋体" charset="0"/>
                  <a:cs typeface="宋体" charset="0"/>
                </a:defRPr>
              </a:lvl5pPr>
              <a:lvl6pPr marL="2514600" indent="-228600" algn="ctr" eaLnBrk="0" fontAlgn="base" hangingPunct="0">
                <a:spcBef>
                  <a:spcPct val="0"/>
                </a:spcBef>
                <a:spcAft>
                  <a:spcPct val="0"/>
                </a:spcAft>
                <a:defRPr sz="2400">
                  <a:solidFill>
                    <a:schemeClr val="tx1"/>
                  </a:solidFill>
                  <a:latin typeface="Arial" charset="0"/>
                  <a:ea typeface="宋体" charset="0"/>
                  <a:cs typeface="宋体" charset="0"/>
                </a:defRPr>
              </a:lvl6pPr>
              <a:lvl7pPr marL="2971800" indent="-228600" algn="ctr" eaLnBrk="0" fontAlgn="base" hangingPunct="0">
                <a:spcBef>
                  <a:spcPct val="0"/>
                </a:spcBef>
                <a:spcAft>
                  <a:spcPct val="0"/>
                </a:spcAft>
                <a:defRPr sz="2400">
                  <a:solidFill>
                    <a:schemeClr val="tx1"/>
                  </a:solidFill>
                  <a:latin typeface="Arial" charset="0"/>
                  <a:ea typeface="宋体" charset="0"/>
                  <a:cs typeface="宋体" charset="0"/>
                </a:defRPr>
              </a:lvl7pPr>
              <a:lvl8pPr marL="3429000" indent="-228600" algn="ctr" eaLnBrk="0" fontAlgn="base" hangingPunct="0">
                <a:spcBef>
                  <a:spcPct val="0"/>
                </a:spcBef>
                <a:spcAft>
                  <a:spcPct val="0"/>
                </a:spcAft>
                <a:defRPr sz="2400">
                  <a:solidFill>
                    <a:schemeClr val="tx1"/>
                  </a:solidFill>
                  <a:latin typeface="Arial" charset="0"/>
                  <a:ea typeface="宋体" charset="0"/>
                  <a:cs typeface="宋体" charset="0"/>
                </a:defRPr>
              </a:lvl8pPr>
              <a:lvl9pPr marL="3886200" indent="-228600" algn="ctr" eaLnBrk="0" fontAlgn="base" hangingPunct="0">
                <a:spcBef>
                  <a:spcPct val="0"/>
                </a:spcBef>
                <a:spcAft>
                  <a:spcPct val="0"/>
                </a:spcAft>
                <a:defRPr sz="2400">
                  <a:solidFill>
                    <a:schemeClr val="tx1"/>
                  </a:solidFill>
                  <a:latin typeface="Arial" charset="0"/>
                  <a:ea typeface="宋体" charset="0"/>
                  <a:cs typeface="宋体" charset="0"/>
                </a:defRPr>
              </a:lvl9pPr>
            </a:lstStyle>
            <a:p>
              <a:pPr eaLnBrk="1" hangingPunct="1">
                <a:spcBef>
                  <a:spcPct val="50000"/>
                </a:spcBef>
                <a:buClr>
                  <a:schemeClr val="tx1"/>
                </a:buClr>
              </a:pPr>
              <a:r>
                <a:rPr lang="en-US" altLang="zh-CN" sz="1400">
                  <a:latin typeface="Tahoma" charset="0"/>
                </a:rPr>
                <a:t>wx+b=0</a:t>
              </a:r>
            </a:p>
          </p:txBody>
        </p:sp>
        <p:sp>
          <p:nvSpPr>
            <p:cNvPr id="36876" name="Text Box 10"/>
            <p:cNvSpPr txBox="1">
              <a:spLocks noChangeArrowheads="1"/>
            </p:cNvSpPr>
            <p:nvPr/>
          </p:nvSpPr>
          <p:spPr bwMode="auto">
            <a:xfrm rot="-1777892">
              <a:off x="299" y="1838"/>
              <a:ext cx="624"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charset="0"/>
                  <a:ea typeface="ＭＳ Ｐゴシック" charset="0"/>
                  <a:cs typeface="宋体" charset="0"/>
                </a:defRPr>
              </a:lvl1pPr>
              <a:lvl2pPr marL="742950" indent="-285750" eaLnBrk="0" hangingPunct="0">
                <a:defRPr sz="2400">
                  <a:solidFill>
                    <a:schemeClr val="tx1"/>
                  </a:solidFill>
                  <a:latin typeface="Arial" charset="0"/>
                  <a:ea typeface="宋体" charset="0"/>
                  <a:cs typeface="宋体" charset="0"/>
                </a:defRPr>
              </a:lvl2pPr>
              <a:lvl3pPr marL="1143000" indent="-228600" eaLnBrk="0" hangingPunct="0">
                <a:defRPr sz="2400">
                  <a:solidFill>
                    <a:schemeClr val="tx1"/>
                  </a:solidFill>
                  <a:latin typeface="Arial" charset="0"/>
                  <a:ea typeface="宋体" charset="0"/>
                  <a:cs typeface="宋体" charset="0"/>
                </a:defRPr>
              </a:lvl3pPr>
              <a:lvl4pPr marL="1600200" indent="-228600" eaLnBrk="0" hangingPunct="0">
                <a:defRPr sz="2400">
                  <a:solidFill>
                    <a:schemeClr val="tx1"/>
                  </a:solidFill>
                  <a:latin typeface="Arial" charset="0"/>
                  <a:ea typeface="宋体" charset="0"/>
                  <a:cs typeface="宋体" charset="0"/>
                </a:defRPr>
              </a:lvl4pPr>
              <a:lvl5pPr marL="2057400" indent="-228600" eaLnBrk="0" hangingPunct="0">
                <a:defRPr sz="2400">
                  <a:solidFill>
                    <a:schemeClr val="tx1"/>
                  </a:solidFill>
                  <a:latin typeface="Arial" charset="0"/>
                  <a:ea typeface="宋体" charset="0"/>
                  <a:cs typeface="宋体" charset="0"/>
                </a:defRPr>
              </a:lvl5pPr>
              <a:lvl6pPr marL="2514600" indent="-228600" algn="ctr" eaLnBrk="0" fontAlgn="base" hangingPunct="0">
                <a:spcBef>
                  <a:spcPct val="0"/>
                </a:spcBef>
                <a:spcAft>
                  <a:spcPct val="0"/>
                </a:spcAft>
                <a:defRPr sz="2400">
                  <a:solidFill>
                    <a:schemeClr val="tx1"/>
                  </a:solidFill>
                  <a:latin typeface="Arial" charset="0"/>
                  <a:ea typeface="宋体" charset="0"/>
                  <a:cs typeface="宋体" charset="0"/>
                </a:defRPr>
              </a:lvl6pPr>
              <a:lvl7pPr marL="2971800" indent="-228600" algn="ctr" eaLnBrk="0" fontAlgn="base" hangingPunct="0">
                <a:spcBef>
                  <a:spcPct val="0"/>
                </a:spcBef>
                <a:spcAft>
                  <a:spcPct val="0"/>
                </a:spcAft>
                <a:defRPr sz="2400">
                  <a:solidFill>
                    <a:schemeClr val="tx1"/>
                  </a:solidFill>
                  <a:latin typeface="Arial" charset="0"/>
                  <a:ea typeface="宋体" charset="0"/>
                  <a:cs typeface="宋体" charset="0"/>
                </a:defRPr>
              </a:lvl7pPr>
              <a:lvl8pPr marL="3429000" indent="-228600" algn="ctr" eaLnBrk="0" fontAlgn="base" hangingPunct="0">
                <a:spcBef>
                  <a:spcPct val="0"/>
                </a:spcBef>
                <a:spcAft>
                  <a:spcPct val="0"/>
                </a:spcAft>
                <a:defRPr sz="2400">
                  <a:solidFill>
                    <a:schemeClr val="tx1"/>
                  </a:solidFill>
                  <a:latin typeface="Arial" charset="0"/>
                  <a:ea typeface="宋体" charset="0"/>
                  <a:cs typeface="宋体" charset="0"/>
                </a:defRPr>
              </a:lvl8pPr>
              <a:lvl9pPr marL="3886200" indent="-228600" algn="ctr" eaLnBrk="0" fontAlgn="base" hangingPunct="0">
                <a:spcBef>
                  <a:spcPct val="0"/>
                </a:spcBef>
                <a:spcAft>
                  <a:spcPct val="0"/>
                </a:spcAft>
                <a:defRPr sz="2400">
                  <a:solidFill>
                    <a:schemeClr val="tx1"/>
                  </a:solidFill>
                  <a:latin typeface="Arial" charset="0"/>
                  <a:ea typeface="宋体" charset="0"/>
                  <a:cs typeface="宋体" charset="0"/>
                </a:defRPr>
              </a:lvl9pPr>
            </a:lstStyle>
            <a:p>
              <a:pPr eaLnBrk="1" hangingPunct="1">
                <a:spcBef>
                  <a:spcPct val="50000"/>
                </a:spcBef>
                <a:buClr>
                  <a:schemeClr val="tx1"/>
                </a:buClr>
              </a:pPr>
              <a:r>
                <a:rPr lang="en-US" altLang="zh-CN" sz="1400">
                  <a:solidFill>
                    <a:schemeClr val="folHlink"/>
                  </a:solidFill>
                  <a:latin typeface="Tahoma" charset="0"/>
                </a:rPr>
                <a:t>wx+b=-1</a:t>
              </a:r>
            </a:p>
          </p:txBody>
        </p:sp>
        <p:sp>
          <p:nvSpPr>
            <p:cNvPr id="36877" name="Oval 11"/>
            <p:cNvSpPr>
              <a:spLocks noChangeArrowheads="1"/>
            </p:cNvSpPr>
            <p:nvPr/>
          </p:nvSpPr>
          <p:spPr bwMode="auto">
            <a:xfrm>
              <a:off x="2491" y="1462"/>
              <a:ext cx="48" cy="48"/>
            </a:xfrm>
            <a:prstGeom prst="ellipse">
              <a:avLst/>
            </a:prstGeom>
            <a:noFill/>
            <a:ln w="19050">
              <a:solidFill>
                <a:schemeClr val="tx2"/>
              </a:solidFill>
              <a:round/>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36878" name="Oval 12"/>
            <p:cNvSpPr>
              <a:spLocks noChangeArrowheads="1"/>
            </p:cNvSpPr>
            <p:nvPr/>
          </p:nvSpPr>
          <p:spPr bwMode="auto">
            <a:xfrm>
              <a:off x="992" y="713"/>
              <a:ext cx="48" cy="48"/>
            </a:xfrm>
            <a:prstGeom prst="ellipse">
              <a:avLst/>
            </a:prstGeom>
            <a:solidFill>
              <a:schemeClr val="hlink"/>
            </a:solidFill>
            <a:ln w="19050">
              <a:solidFill>
                <a:schemeClr val="tx1"/>
              </a:solidFill>
              <a:round/>
              <a:headEnd/>
              <a:tailEnd/>
            </a:ln>
          </p:spPr>
          <p:txBody>
            <a:bodyPr wrap="none" anchor="ctr">
              <a:spAutoFit/>
            </a:bodyPr>
            <a:lstStyle/>
            <a:p>
              <a:endParaRPr lang="en-US"/>
            </a:p>
          </p:txBody>
        </p:sp>
        <p:sp>
          <p:nvSpPr>
            <p:cNvPr id="36879" name="Oval 13"/>
            <p:cNvSpPr>
              <a:spLocks noChangeArrowheads="1"/>
            </p:cNvSpPr>
            <p:nvPr/>
          </p:nvSpPr>
          <p:spPr bwMode="auto">
            <a:xfrm>
              <a:off x="445" y="632"/>
              <a:ext cx="48" cy="48"/>
            </a:xfrm>
            <a:prstGeom prst="ellipse">
              <a:avLst/>
            </a:prstGeom>
            <a:solidFill>
              <a:schemeClr val="hlink"/>
            </a:solidFill>
            <a:ln w="19050">
              <a:solidFill>
                <a:schemeClr val="tx1"/>
              </a:solidFill>
              <a:round/>
              <a:headEnd/>
              <a:tailEnd/>
            </a:ln>
          </p:spPr>
          <p:txBody>
            <a:bodyPr wrap="none" anchor="ctr">
              <a:spAutoFit/>
            </a:bodyPr>
            <a:lstStyle/>
            <a:p>
              <a:endParaRPr lang="en-US"/>
            </a:p>
          </p:txBody>
        </p:sp>
        <p:sp>
          <p:nvSpPr>
            <p:cNvPr id="36880" name="Oval 14"/>
            <p:cNvSpPr>
              <a:spLocks noChangeArrowheads="1"/>
            </p:cNvSpPr>
            <p:nvPr/>
          </p:nvSpPr>
          <p:spPr bwMode="auto">
            <a:xfrm>
              <a:off x="912" y="1296"/>
              <a:ext cx="48" cy="48"/>
            </a:xfrm>
            <a:prstGeom prst="ellipse">
              <a:avLst/>
            </a:prstGeom>
            <a:solidFill>
              <a:schemeClr val="hlink"/>
            </a:solidFill>
            <a:ln w="19050">
              <a:solidFill>
                <a:schemeClr val="tx1"/>
              </a:solidFill>
              <a:round/>
              <a:headEnd/>
              <a:tailEnd/>
            </a:ln>
          </p:spPr>
          <p:txBody>
            <a:bodyPr wrap="none" anchor="ctr">
              <a:spAutoFit/>
            </a:bodyPr>
            <a:lstStyle/>
            <a:p>
              <a:endParaRPr lang="en-US"/>
            </a:p>
          </p:txBody>
        </p:sp>
        <p:sp>
          <p:nvSpPr>
            <p:cNvPr id="36881" name="Oval 15"/>
            <p:cNvSpPr>
              <a:spLocks noChangeArrowheads="1"/>
            </p:cNvSpPr>
            <p:nvPr/>
          </p:nvSpPr>
          <p:spPr bwMode="auto">
            <a:xfrm>
              <a:off x="601" y="824"/>
              <a:ext cx="48" cy="48"/>
            </a:xfrm>
            <a:prstGeom prst="ellipse">
              <a:avLst/>
            </a:prstGeom>
            <a:solidFill>
              <a:schemeClr val="hlink"/>
            </a:solidFill>
            <a:ln w="19050">
              <a:solidFill>
                <a:schemeClr val="tx1"/>
              </a:solidFill>
              <a:round/>
              <a:headEnd/>
              <a:tailEnd/>
            </a:ln>
          </p:spPr>
          <p:txBody>
            <a:bodyPr wrap="none" anchor="ctr">
              <a:spAutoFit/>
            </a:bodyPr>
            <a:lstStyle/>
            <a:p>
              <a:endParaRPr lang="en-US"/>
            </a:p>
          </p:txBody>
        </p:sp>
        <p:sp>
          <p:nvSpPr>
            <p:cNvPr id="36882" name="Oval 16"/>
            <p:cNvSpPr>
              <a:spLocks noChangeArrowheads="1"/>
            </p:cNvSpPr>
            <p:nvPr/>
          </p:nvSpPr>
          <p:spPr bwMode="auto">
            <a:xfrm>
              <a:off x="364" y="1319"/>
              <a:ext cx="48" cy="48"/>
            </a:xfrm>
            <a:prstGeom prst="ellipse">
              <a:avLst/>
            </a:prstGeom>
            <a:solidFill>
              <a:schemeClr val="hlink"/>
            </a:solidFill>
            <a:ln w="19050">
              <a:solidFill>
                <a:schemeClr val="tx1"/>
              </a:solidFill>
              <a:round/>
              <a:headEnd/>
              <a:tailEnd/>
            </a:ln>
          </p:spPr>
          <p:txBody>
            <a:bodyPr wrap="none" anchor="ctr">
              <a:spAutoFit/>
            </a:bodyPr>
            <a:lstStyle/>
            <a:p>
              <a:endParaRPr lang="en-US"/>
            </a:p>
          </p:txBody>
        </p:sp>
        <p:sp>
          <p:nvSpPr>
            <p:cNvPr id="36883" name="Oval 17"/>
            <p:cNvSpPr>
              <a:spLocks noChangeArrowheads="1"/>
            </p:cNvSpPr>
            <p:nvPr/>
          </p:nvSpPr>
          <p:spPr bwMode="auto">
            <a:xfrm>
              <a:off x="1974" y="765"/>
              <a:ext cx="48" cy="48"/>
            </a:xfrm>
            <a:prstGeom prst="ellipse">
              <a:avLst/>
            </a:prstGeom>
            <a:solidFill>
              <a:schemeClr val="hlink"/>
            </a:solidFill>
            <a:ln w="19050">
              <a:solidFill>
                <a:schemeClr val="tx1"/>
              </a:solidFill>
              <a:round/>
              <a:headEnd/>
              <a:tailEnd/>
            </a:ln>
          </p:spPr>
          <p:txBody>
            <a:bodyPr wrap="none" anchor="ctr">
              <a:spAutoFit/>
            </a:bodyPr>
            <a:lstStyle/>
            <a:p>
              <a:endParaRPr lang="en-US"/>
            </a:p>
          </p:txBody>
        </p:sp>
        <p:sp>
          <p:nvSpPr>
            <p:cNvPr id="36884" name="Oval 18"/>
            <p:cNvSpPr>
              <a:spLocks noChangeArrowheads="1"/>
            </p:cNvSpPr>
            <p:nvPr/>
          </p:nvSpPr>
          <p:spPr bwMode="auto">
            <a:xfrm>
              <a:off x="1756" y="1339"/>
              <a:ext cx="48" cy="48"/>
            </a:xfrm>
            <a:prstGeom prst="ellipse">
              <a:avLst/>
            </a:prstGeom>
            <a:noFill/>
            <a:ln w="19050">
              <a:solidFill>
                <a:schemeClr val="tx2"/>
              </a:solidFill>
              <a:round/>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36885" name="Oval 19"/>
            <p:cNvSpPr>
              <a:spLocks noChangeArrowheads="1"/>
            </p:cNvSpPr>
            <p:nvPr/>
          </p:nvSpPr>
          <p:spPr bwMode="auto">
            <a:xfrm>
              <a:off x="2200" y="1490"/>
              <a:ext cx="48" cy="48"/>
            </a:xfrm>
            <a:prstGeom prst="ellipse">
              <a:avLst/>
            </a:prstGeom>
            <a:noFill/>
            <a:ln w="19050">
              <a:solidFill>
                <a:schemeClr val="tx2"/>
              </a:solidFill>
              <a:round/>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36886" name="Oval 20"/>
            <p:cNvSpPr>
              <a:spLocks noChangeArrowheads="1"/>
            </p:cNvSpPr>
            <p:nvPr/>
          </p:nvSpPr>
          <p:spPr bwMode="auto">
            <a:xfrm>
              <a:off x="942" y="1929"/>
              <a:ext cx="48" cy="48"/>
            </a:xfrm>
            <a:prstGeom prst="ellipse">
              <a:avLst/>
            </a:prstGeom>
            <a:noFill/>
            <a:ln w="19050">
              <a:solidFill>
                <a:schemeClr val="tx2"/>
              </a:solidFill>
              <a:round/>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36887" name="Oval 21"/>
            <p:cNvSpPr>
              <a:spLocks noChangeArrowheads="1"/>
            </p:cNvSpPr>
            <p:nvPr/>
          </p:nvSpPr>
          <p:spPr bwMode="auto">
            <a:xfrm>
              <a:off x="1529" y="1901"/>
              <a:ext cx="48" cy="48"/>
            </a:xfrm>
            <a:prstGeom prst="ellipse">
              <a:avLst/>
            </a:prstGeom>
            <a:noFill/>
            <a:ln w="19050">
              <a:solidFill>
                <a:schemeClr val="tx2"/>
              </a:solidFill>
              <a:round/>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36888" name="Oval 22"/>
            <p:cNvSpPr>
              <a:spLocks noChangeArrowheads="1"/>
            </p:cNvSpPr>
            <p:nvPr/>
          </p:nvSpPr>
          <p:spPr bwMode="auto">
            <a:xfrm>
              <a:off x="2621" y="1319"/>
              <a:ext cx="48" cy="48"/>
            </a:xfrm>
            <a:prstGeom prst="ellipse">
              <a:avLst/>
            </a:prstGeom>
            <a:noFill/>
            <a:ln w="19050">
              <a:solidFill>
                <a:schemeClr val="tx2"/>
              </a:solidFill>
              <a:round/>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36889" name="Oval 23"/>
            <p:cNvSpPr>
              <a:spLocks noChangeArrowheads="1"/>
            </p:cNvSpPr>
            <p:nvPr/>
          </p:nvSpPr>
          <p:spPr bwMode="auto">
            <a:xfrm>
              <a:off x="720" y="672"/>
              <a:ext cx="48" cy="48"/>
            </a:xfrm>
            <a:prstGeom prst="ellipse">
              <a:avLst/>
            </a:prstGeom>
            <a:noFill/>
            <a:ln w="19050">
              <a:solidFill>
                <a:schemeClr val="tx2"/>
              </a:solidFill>
              <a:round/>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p>
          </p:txBody>
        </p:sp>
        <p:sp>
          <p:nvSpPr>
            <p:cNvPr id="36890" name="Oval 24"/>
            <p:cNvSpPr>
              <a:spLocks noChangeArrowheads="1"/>
            </p:cNvSpPr>
            <p:nvPr/>
          </p:nvSpPr>
          <p:spPr bwMode="auto">
            <a:xfrm>
              <a:off x="1834" y="2013"/>
              <a:ext cx="48" cy="48"/>
            </a:xfrm>
            <a:prstGeom prst="ellipse">
              <a:avLst/>
            </a:prstGeom>
            <a:solidFill>
              <a:schemeClr val="hlink"/>
            </a:solidFill>
            <a:ln w="19050">
              <a:solidFill>
                <a:schemeClr val="tx1"/>
              </a:solidFill>
              <a:round/>
              <a:headEnd/>
              <a:tailEnd/>
            </a:ln>
          </p:spPr>
          <p:txBody>
            <a:bodyPr wrap="none" anchor="ctr">
              <a:spAutoFit/>
            </a:bodyPr>
            <a:lstStyle/>
            <a:p>
              <a:endParaRPr lang="en-US"/>
            </a:p>
          </p:txBody>
        </p:sp>
        <p:sp>
          <p:nvSpPr>
            <p:cNvPr id="36891" name="Line 25"/>
            <p:cNvSpPr>
              <a:spLocks noChangeShapeType="1"/>
            </p:cNvSpPr>
            <p:nvPr/>
          </p:nvSpPr>
          <p:spPr bwMode="auto">
            <a:xfrm flipH="1" flipV="1">
              <a:off x="1387" y="1094"/>
              <a:ext cx="467" cy="944"/>
            </a:xfrm>
            <a:prstGeom prst="line">
              <a:avLst/>
            </a:prstGeom>
            <a:noFill/>
            <a:ln w="127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892" name="Text Box 26"/>
            <p:cNvSpPr txBox="1">
              <a:spLocks noChangeArrowheads="1"/>
            </p:cNvSpPr>
            <p:nvPr/>
          </p:nvSpPr>
          <p:spPr bwMode="auto">
            <a:xfrm>
              <a:off x="1780" y="1528"/>
              <a:ext cx="31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charset="0"/>
                  <a:ea typeface="ＭＳ Ｐゴシック" charset="0"/>
                  <a:cs typeface="宋体" charset="0"/>
                </a:defRPr>
              </a:lvl1pPr>
              <a:lvl2pPr marL="742950" indent="-285750" eaLnBrk="0" hangingPunct="0">
                <a:defRPr sz="2400">
                  <a:solidFill>
                    <a:schemeClr val="tx1"/>
                  </a:solidFill>
                  <a:latin typeface="Arial" charset="0"/>
                  <a:ea typeface="宋体" charset="0"/>
                  <a:cs typeface="宋体" charset="0"/>
                </a:defRPr>
              </a:lvl2pPr>
              <a:lvl3pPr marL="1143000" indent="-228600" eaLnBrk="0" hangingPunct="0">
                <a:defRPr sz="2400">
                  <a:solidFill>
                    <a:schemeClr val="tx1"/>
                  </a:solidFill>
                  <a:latin typeface="Arial" charset="0"/>
                  <a:ea typeface="宋体" charset="0"/>
                  <a:cs typeface="宋体" charset="0"/>
                </a:defRPr>
              </a:lvl3pPr>
              <a:lvl4pPr marL="1600200" indent="-228600" eaLnBrk="0" hangingPunct="0">
                <a:defRPr sz="2400">
                  <a:solidFill>
                    <a:schemeClr val="tx1"/>
                  </a:solidFill>
                  <a:latin typeface="Arial" charset="0"/>
                  <a:ea typeface="宋体" charset="0"/>
                  <a:cs typeface="宋体" charset="0"/>
                </a:defRPr>
              </a:lvl4pPr>
              <a:lvl5pPr marL="2057400" indent="-228600" eaLnBrk="0" hangingPunct="0">
                <a:defRPr sz="2400">
                  <a:solidFill>
                    <a:schemeClr val="tx1"/>
                  </a:solidFill>
                  <a:latin typeface="Arial" charset="0"/>
                  <a:ea typeface="宋体" charset="0"/>
                  <a:cs typeface="宋体" charset="0"/>
                </a:defRPr>
              </a:lvl5pPr>
              <a:lvl6pPr marL="2514600" indent="-228600" algn="ctr" eaLnBrk="0" fontAlgn="base" hangingPunct="0">
                <a:spcBef>
                  <a:spcPct val="0"/>
                </a:spcBef>
                <a:spcAft>
                  <a:spcPct val="0"/>
                </a:spcAft>
                <a:defRPr sz="2400">
                  <a:solidFill>
                    <a:schemeClr val="tx1"/>
                  </a:solidFill>
                  <a:latin typeface="Arial" charset="0"/>
                  <a:ea typeface="宋体" charset="0"/>
                  <a:cs typeface="宋体" charset="0"/>
                </a:defRPr>
              </a:lvl6pPr>
              <a:lvl7pPr marL="2971800" indent="-228600" algn="ctr" eaLnBrk="0" fontAlgn="base" hangingPunct="0">
                <a:spcBef>
                  <a:spcPct val="0"/>
                </a:spcBef>
                <a:spcAft>
                  <a:spcPct val="0"/>
                </a:spcAft>
                <a:defRPr sz="2400">
                  <a:solidFill>
                    <a:schemeClr val="tx1"/>
                  </a:solidFill>
                  <a:latin typeface="Arial" charset="0"/>
                  <a:ea typeface="宋体" charset="0"/>
                  <a:cs typeface="宋体" charset="0"/>
                </a:defRPr>
              </a:lvl7pPr>
              <a:lvl8pPr marL="3429000" indent="-228600" algn="ctr" eaLnBrk="0" fontAlgn="base" hangingPunct="0">
                <a:spcBef>
                  <a:spcPct val="0"/>
                </a:spcBef>
                <a:spcAft>
                  <a:spcPct val="0"/>
                </a:spcAft>
                <a:defRPr sz="2400">
                  <a:solidFill>
                    <a:schemeClr val="tx1"/>
                  </a:solidFill>
                  <a:latin typeface="Arial" charset="0"/>
                  <a:ea typeface="宋体" charset="0"/>
                  <a:cs typeface="宋体" charset="0"/>
                </a:defRPr>
              </a:lvl8pPr>
              <a:lvl9pPr marL="3886200" indent="-228600" algn="ctr" eaLnBrk="0" fontAlgn="base" hangingPunct="0">
                <a:spcBef>
                  <a:spcPct val="0"/>
                </a:spcBef>
                <a:spcAft>
                  <a:spcPct val="0"/>
                </a:spcAft>
                <a:defRPr sz="2400">
                  <a:solidFill>
                    <a:schemeClr val="tx1"/>
                  </a:solidFill>
                  <a:latin typeface="Arial" charset="0"/>
                  <a:ea typeface="宋体" charset="0"/>
                  <a:cs typeface="宋体" charset="0"/>
                </a:defRPr>
              </a:lvl9pPr>
            </a:lstStyle>
            <a:p>
              <a:pPr eaLnBrk="1" hangingPunct="1">
                <a:spcBef>
                  <a:spcPct val="50000"/>
                </a:spcBef>
                <a:buClr>
                  <a:schemeClr val="tx1"/>
                </a:buClr>
              </a:pPr>
              <a:r>
                <a:rPr lang="en-US" altLang="zh-CN" i="1">
                  <a:solidFill>
                    <a:schemeClr val="hlink"/>
                  </a:solidFill>
                  <a:latin typeface="Symbol" charset="0"/>
                </a:rPr>
                <a:t>e</a:t>
              </a:r>
              <a:r>
                <a:rPr lang="en-US" altLang="zh-CN" i="1" baseline="-25000">
                  <a:solidFill>
                    <a:schemeClr val="hlink"/>
                  </a:solidFill>
                  <a:latin typeface="Tahoma" charset="0"/>
                </a:rPr>
                <a:t>7</a:t>
              </a:r>
              <a:r>
                <a:rPr lang="en-US" altLang="zh-CN" i="1">
                  <a:solidFill>
                    <a:schemeClr val="hlink"/>
                  </a:solidFill>
                  <a:latin typeface="Tahoma" charset="0"/>
                </a:rPr>
                <a:t> </a:t>
              </a:r>
            </a:p>
          </p:txBody>
        </p:sp>
        <p:sp>
          <p:nvSpPr>
            <p:cNvPr id="36893" name="Line 27"/>
            <p:cNvSpPr>
              <a:spLocks noChangeShapeType="1"/>
            </p:cNvSpPr>
            <p:nvPr/>
          </p:nvSpPr>
          <p:spPr bwMode="auto">
            <a:xfrm flipH="1" flipV="1">
              <a:off x="1463" y="1041"/>
              <a:ext cx="473" cy="945"/>
            </a:xfrm>
            <a:prstGeom prst="line">
              <a:avLst/>
            </a:prstGeom>
            <a:noFill/>
            <a:ln w="12700">
              <a:solidFill>
                <a:schemeClr val="hlink"/>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6894" name="Line 28"/>
            <p:cNvSpPr>
              <a:spLocks noChangeShapeType="1"/>
            </p:cNvSpPr>
            <p:nvPr/>
          </p:nvSpPr>
          <p:spPr bwMode="auto">
            <a:xfrm flipH="1" flipV="1">
              <a:off x="1565" y="605"/>
              <a:ext cx="333" cy="694"/>
            </a:xfrm>
            <a:prstGeom prst="line">
              <a:avLst/>
            </a:prstGeom>
            <a:noFill/>
            <a:ln w="12700">
              <a:solidFill>
                <a:schemeClr val="folHlink"/>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895" name="Text Box 29"/>
            <p:cNvSpPr txBox="1">
              <a:spLocks noChangeArrowheads="1"/>
            </p:cNvSpPr>
            <p:nvPr/>
          </p:nvSpPr>
          <p:spPr bwMode="auto">
            <a:xfrm>
              <a:off x="1652" y="516"/>
              <a:ext cx="43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charset="0"/>
                  <a:ea typeface="ＭＳ Ｐゴシック" charset="0"/>
                  <a:cs typeface="宋体" charset="0"/>
                </a:defRPr>
              </a:lvl1pPr>
              <a:lvl2pPr marL="742950" indent="-285750" eaLnBrk="0" hangingPunct="0">
                <a:defRPr sz="2400">
                  <a:solidFill>
                    <a:schemeClr val="tx1"/>
                  </a:solidFill>
                  <a:latin typeface="Arial" charset="0"/>
                  <a:ea typeface="宋体" charset="0"/>
                  <a:cs typeface="宋体" charset="0"/>
                </a:defRPr>
              </a:lvl2pPr>
              <a:lvl3pPr marL="1143000" indent="-228600" eaLnBrk="0" hangingPunct="0">
                <a:defRPr sz="2400">
                  <a:solidFill>
                    <a:schemeClr val="tx1"/>
                  </a:solidFill>
                  <a:latin typeface="Arial" charset="0"/>
                  <a:ea typeface="宋体" charset="0"/>
                  <a:cs typeface="宋体" charset="0"/>
                </a:defRPr>
              </a:lvl3pPr>
              <a:lvl4pPr marL="1600200" indent="-228600" eaLnBrk="0" hangingPunct="0">
                <a:defRPr sz="2400">
                  <a:solidFill>
                    <a:schemeClr val="tx1"/>
                  </a:solidFill>
                  <a:latin typeface="Arial" charset="0"/>
                  <a:ea typeface="宋体" charset="0"/>
                  <a:cs typeface="宋体" charset="0"/>
                </a:defRPr>
              </a:lvl4pPr>
              <a:lvl5pPr marL="2057400" indent="-228600" eaLnBrk="0" hangingPunct="0">
                <a:defRPr sz="2400">
                  <a:solidFill>
                    <a:schemeClr val="tx1"/>
                  </a:solidFill>
                  <a:latin typeface="Arial" charset="0"/>
                  <a:ea typeface="宋体" charset="0"/>
                  <a:cs typeface="宋体" charset="0"/>
                </a:defRPr>
              </a:lvl5pPr>
              <a:lvl6pPr marL="2514600" indent="-228600" algn="ctr" eaLnBrk="0" fontAlgn="base" hangingPunct="0">
                <a:spcBef>
                  <a:spcPct val="0"/>
                </a:spcBef>
                <a:spcAft>
                  <a:spcPct val="0"/>
                </a:spcAft>
                <a:defRPr sz="2400">
                  <a:solidFill>
                    <a:schemeClr val="tx1"/>
                  </a:solidFill>
                  <a:latin typeface="Arial" charset="0"/>
                  <a:ea typeface="宋体" charset="0"/>
                  <a:cs typeface="宋体" charset="0"/>
                </a:defRPr>
              </a:lvl6pPr>
              <a:lvl7pPr marL="2971800" indent="-228600" algn="ctr" eaLnBrk="0" fontAlgn="base" hangingPunct="0">
                <a:spcBef>
                  <a:spcPct val="0"/>
                </a:spcBef>
                <a:spcAft>
                  <a:spcPct val="0"/>
                </a:spcAft>
                <a:defRPr sz="2400">
                  <a:solidFill>
                    <a:schemeClr val="tx1"/>
                  </a:solidFill>
                  <a:latin typeface="Arial" charset="0"/>
                  <a:ea typeface="宋体" charset="0"/>
                  <a:cs typeface="宋体" charset="0"/>
                </a:defRPr>
              </a:lvl7pPr>
              <a:lvl8pPr marL="3429000" indent="-228600" algn="ctr" eaLnBrk="0" fontAlgn="base" hangingPunct="0">
                <a:spcBef>
                  <a:spcPct val="0"/>
                </a:spcBef>
                <a:spcAft>
                  <a:spcPct val="0"/>
                </a:spcAft>
                <a:defRPr sz="2400">
                  <a:solidFill>
                    <a:schemeClr val="tx1"/>
                  </a:solidFill>
                  <a:latin typeface="Arial" charset="0"/>
                  <a:ea typeface="宋体" charset="0"/>
                  <a:cs typeface="宋体" charset="0"/>
                </a:defRPr>
              </a:lvl8pPr>
              <a:lvl9pPr marL="3886200" indent="-228600" algn="ctr" eaLnBrk="0" fontAlgn="base" hangingPunct="0">
                <a:spcBef>
                  <a:spcPct val="0"/>
                </a:spcBef>
                <a:spcAft>
                  <a:spcPct val="0"/>
                </a:spcAft>
                <a:defRPr sz="2400">
                  <a:solidFill>
                    <a:schemeClr val="tx1"/>
                  </a:solidFill>
                  <a:latin typeface="Arial" charset="0"/>
                  <a:ea typeface="宋体" charset="0"/>
                  <a:cs typeface="宋体" charset="0"/>
                </a:defRPr>
              </a:lvl9pPr>
            </a:lstStyle>
            <a:p>
              <a:pPr eaLnBrk="1" hangingPunct="1">
                <a:spcBef>
                  <a:spcPct val="50000"/>
                </a:spcBef>
                <a:buClr>
                  <a:schemeClr val="tx1"/>
                </a:buClr>
              </a:pPr>
              <a:r>
                <a:rPr lang="en-US" altLang="zh-CN" i="1">
                  <a:solidFill>
                    <a:schemeClr val="folHlink"/>
                  </a:solidFill>
                  <a:latin typeface="Symbol" charset="0"/>
                </a:rPr>
                <a:t>e</a:t>
              </a:r>
              <a:r>
                <a:rPr lang="en-US" altLang="zh-CN" i="1" baseline="-25000">
                  <a:solidFill>
                    <a:schemeClr val="folHlink"/>
                  </a:solidFill>
                  <a:latin typeface="Tahoma" charset="0"/>
                </a:rPr>
                <a:t>11</a:t>
              </a:r>
              <a:r>
                <a:rPr lang="en-US" altLang="zh-CN" i="1">
                  <a:solidFill>
                    <a:schemeClr val="folHlink"/>
                  </a:solidFill>
                  <a:latin typeface="Tahoma" charset="0"/>
                </a:rPr>
                <a:t> </a:t>
              </a:r>
            </a:p>
          </p:txBody>
        </p:sp>
        <p:sp>
          <p:nvSpPr>
            <p:cNvPr id="36896" name="Line 30"/>
            <p:cNvSpPr>
              <a:spLocks noChangeShapeType="1"/>
            </p:cNvSpPr>
            <p:nvPr/>
          </p:nvSpPr>
          <p:spPr bwMode="auto">
            <a:xfrm flipH="1" flipV="1">
              <a:off x="1640" y="561"/>
              <a:ext cx="341" cy="724"/>
            </a:xfrm>
            <a:prstGeom prst="line">
              <a:avLst/>
            </a:prstGeom>
            <a:noFill/>
            <a:ln w="12700">
              <a:solidFill>
                <a:schemeClr val="folHlink"/>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6897" name="Line 31"/>
            <p:cNvSpPr>
              <a:spLocks noChangeShapeType="1"/>
            </p:cNvSpPr>
            <p:nvPr/>
          </p:nvSpPr>
          <p:spPr bwMode="auto">
            <a:xfrm flipH="1" flipV="1">
              <a:off x="760" y="716"/>
              <a:ext cx="444" cy="923"/>
            </a:xfrm>
            <a:prstGeom prst="line">
              <a:avLst/>
            </a:prstGeom>
            <a:noFill/>
            <a:ln w="12700">
              <a:solidFill>
                <a:schemeClr val="folHlink"/>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898" name="Text Box 32"/>
            <p:cNvSpPr txBox="1">
              <a:spLocks noChangeArrowheads="1"/>
            </p:cNvSpPr>
            <p:nvPr/>
          </p:nvSpPr>
          <p:spPr bwMode="auto">
            <a:xfrm>
              <a:off x="960" y="782"/>
              <a:ext cx="31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charset="0"/>
                  <a:ea typeface="ＭＳ Ｐゴシック" charset="0"/>
                  <a:cs typeface="宋体" charset="0"/>
                </a:defRPr>
              </a:lvl1pPr>
              <a:lvl2pPr marL="742950" indent="-285750" eaLnBrk="0" hangingPunct="0">
                <a:defRPr sz="2400">
                  <a:solidFill>
                    <a:schemeClr val="tx1"/>
                  </a:solidFill>
                  <a:latin typeface="Arial" charset="0"/>
                  <a:ea typeface="宋体" charset="0"/>
                  <a:cs typeface="宋体" charset="0"/>
                </a:defRPr>
              </a:lvl2pPr>
              <a:lvl3pPr marL="1143000" indent="-228600" eaLnBrk="0" hangingPunct="0">
                <a:defRPr sz="2400">
                  <a:solidFill>
                    <a:schemeClr val="tx1"/>
                  </a:solidFill>
                  <a:latin typeface="Arial" charset="0"/>
                  <a:ea typeface="宋体" charset="0"/>
                  <a:cs typeface="宋体" charset="0"/>
                </a:defRPr>
              </a:lvl3pPr>
              <a:lvl4pPr marL="1600200" indent="-228600" eaLnBrk="0" hangingPunct="0">
                <a:defRPr sz="2400">
                  <a:solidFill>
                    <a:schemeClr val="tx1"/>
                  </a:solidFill>
                  <a:latin typeface="Arial" charset="0"/>
                  <a:ea typeface="宋体" charset="0"/>
                  <a:cs typeface="宋体" charset="0"/>
                </a:defRPr>
              </a:lvl4pPr>
              <a:lvl5pPr marL="2057400" indent="-228600" eaLnBrk="0" hangingPunct="0">
                <a:defRPr sz="2400">
                  <a:solidFill>
                    <a:schemeClr val="tx1"/>
                  </a:solidFill>
                  <a:latin typeface="Arial" charset="0"/>
                  <a:ea typeface="宋体" charset="0"/>
                  <a:cs typeface="宋体" charset="0"/>
                </a:defRPr>
              </a:lvl5pPr>
              <a:lvl6pPr marL="2514600" indent="-228600" algn="ctr" eaLnBrk="0" fontAlgn="base" hangingPunct="0">
                <a:spcBef>
                  <a:spcPct val="0"/>
                </a:spcBef>
                <a:spcAft>
                  <a:spcPct val="0"/>
                </a:spcAft>
                <a:defRPr sz="2400">
                  <a:solidFill>
                    <a:schemeClr val="tx1"/>
                  </a:solidFill>
                  <a:latin typeface="Arial" charset="0"/>
                  <a:ea typeface="宋体" charset="0"/>
                  <a:cs typeface="宋体" charset="0"/>
                </a:defRPr>
              </a:lvl6pPr>
              <a:lvl7pPr marL="2971800" indent="-228600" algn="ctr" eaLnBrk="0" fontAlgn="base" hangingPunct="0">
                <a:spcBef>
                  <a:spcPct val="0"/>
                </a:spcBef>
                <a:spcAft>
                  <a:spcPct val="0"/>
                </a:spcAft>
                <a:defRPr sz="2400">
                  <a:solidFill>
                    <a:schemeClr val="tx1"/>
                  </a:solidFill>
                  <a:latin typeface="Arial" charset="0"/>
                  <a:ea typeface="宋体" charset="0"/>
                  <a:cs typeface="宋体" charset="0"/>
                </a:defRPr>
              </a:lvl7pPr>
              <a:lvl8pPr marL="3429000" indent="-228600" algn="ctr" eaLnBrk="0" fontAlgn="base" hangingPunct="0">
                <a:spcBef>
                  <a:spcPct val="0"/>
                </a:spcBef>
                <a:spcAft>
                  <a:spcPct val="0"/>
                </a:spcAft>
                <a:defRPr sz="2400">
                  <a:solidFill>
                    <a:schemeClr val="tx1"/>
                  </a:solidFill>
                  <a:latin typeface="Arial" charset="0"/>
                  <a:ea typeface="宋体" charset="0"/>
                  <a:cs typeface="宋体" charset="0"/>
                </a:defRPr>
              </a:lvl8pPr>
              <a:lvl9pPr marL="3886200" indent="-228600" algn="ctr" eaLnBrk="0" fontAlgn="base" hangingPunct="0">
                <a:spcBef>
                  <a:spcPct val="0"/>
                </a:spcBef>
                <a:spcAft>
                  <a:spcPct val="0"/>
                </a:spcAft>
                <a:defRPr sz="2400">
                  <a:solidFill>
                    <a:schemeClr val="tx1"/>
                  </a:solidFill>
                  <a:latin typeface="Arial" charset="0"/>
                  <a:ea typeface="宋体" charset="0"/>
                  <a:cs typeface="宋体" charset="0"/>
                </a:defRPr>
              </a:lvl9pPr>
            </a:lstStyle>
            <a:p>
              <a:pPr eaLnBrk="1" hangingPunct="1">
                <a:spcBef>
                  <a:spcPct val="50000"/>
                </a:spcBef>
                <a:buClr>
                  <a:schemeClr val="tx1"/>
                </a:buClr>
              </a:pPr>
              <a:r>
                <a:rPr lang="en-US" altLang="zh-CN" i="1">
                  <a:solidFill>
                    <a:schemeClr val="folHlink"/>
                  </a:solidFill>
                  <a:latin typeface="Symbol" charset="0"/>
                </a:rPr>
                <a:t>e</a:t>
              </a:r>
              <a:r>
                <a:rPr lang="en-US" altLang="zh-CN" i="1" baseline="-25000">
                  <a:solidFill>
                    <a:schemeClr val="folHlink"/>
                  </a:solidFill>
                  <a:latin typeface="Tahoma" charset="0"/>
                </a:rPr>
                <a:t>2</a:t>
              </a:r>
              <a:r>
                <a:rPr lang="en-US" altLang="zh-CN" i="1">
                  <a:solidFill>
                    <a:schemeClr val="folHlink"/>
                  </a:solidFill>
                  <a:latin typeface="Tahoma" charset="0"/>
                </a:rPr>
                <a:t> </a:t>
              </a:r>
            </a:p>
          </p:txBody>
        </p:sp>
        <p:sp>
          <p:nvSpPr>
            <p:cNvPr id="36899" name="Line 33"/>
            <p:cNvSpPr>
              <a:spLocks noChangeShapeType="1"/>
            </p:cNvSpPr>
            <p:nvPr/>
          </p:nvSpPr>
          <p:spPr bwMode="auto">
            <a:xfrm flipH="1" flipV="1">
              <a:off x="842" y="664"/>
              <a:ext cx="437" cy="945"/>
            </a:xfrm>
            <a:prstGeom prst="line">
              <a:avLst/>
            </a:prstGeom>
            <a:noFill/>
            <a:ln w="12700">
              <a:solidFill>
                <a:schemeClr val="folHlink"/>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grpSp>
      <p:sp>
        <p:nvSpPr>
          <p:cNvPr id="36867" name="Rectangle 35"/>
          <p:cNvSpPr>
            <a:spLocks noGrp="1" noChangeArrowheads="1"/>
          </p:cNvSpPr>
          <p:nvPr>
            <p:ph type="title"/>
          </p:nvPr>
        </p:nvSpPr>
        <p:spPr>
          <a:xfrm>
            <a:off x="457200" y="274638"/>
            <a:ext cx="8229600" cy="868362"/>
          </a:xfrm>
        </p:spPr>
        <p:txBody>
          <a:bodyPr/>
          <a:lstStyle/>
          <a:p>
            <a:pPr eaLnBrk="1" hangingPunct="1"/>
            <a:r>
              <a:rPr lang="en-US" altLang="zh-CN" dirty="0">
                <a:solidFill>
                  <a:srgbClr val="FF0000"/>
                </a:solidFill>
                <a:latin typeface="Garamond" charset="0"/>
              </a:rPr>
              <a:t>Soft Margin Classification</a:t>
            </a:r>
          </a:p>
        </p:txBody>
      </p:sp>
      <p:sp>
        <p:nvSpPr>
          <p:cNvPr id="36868" name="Rectangle 37"/>
          <p:cNvSpPr>
            <a:spLocks noChangeArrowheads="1"/>
          </p:cNvSpPr>
          <p:nvPr/>
        </p:nvSpPr>
        <p:spPr bwMode="auto">
          <a:xfrm>
            <a:off x="4724400" y="2286000"/>
            <a:ext cx="4233863" cy="1833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gn="l">
              <a:spcBef>
                <a:spcPct val="20000"/>
              </a:spcBef>
              <a:buClr>
                <a:schemeClr val="accent1"/>
              </a:buClr>
              <a:buSzPct val="65000"/>
              <a:buFont typeface="Wingdings" charset="0"/>
              <a:buNone/>
            </a:pPr>
            <a:r>
              <a:rPr lang="en-US" altLang="zh-CN" sz="2600"/>
              <a:t>What should our quadratic optimization criterion be?</a:t>
            </a:r>
          </a:p>
          <a:p>
            <a:pPr marL="342900" indent="-342900" algn="l">
              <a:spcBef>
                <a:spcPct val="20000"/>
              </a:spcBef>
              <a:buClr>
                <a:schemeClr val="accent1"/>
              </a:buClr>
              <a:buSzPct val="65000"/>
              <a:buFont typeface="Wingdings" charset="0"/>
              <a:buNone/>
            </a:pPr>
            <a:r>
              <a:rPr lang="en-US" altLang="zh-CN" sz="2600">
                <a:solidFill>
                  <a:srgbClr val="990099"/>
                </a:solidFill>
              </a:rPr>
              <a:t>Minimize</a:t>
            </a:r>
            <a:endParaRPr lang="en-US" altLang="zh-CN" sz="2600" b="1" i="1">
              <a:solidFill>
                <a:srgbClr val="990099"/>
              </a:solidFill>
            </a:endParaRPr>
          </a:p>
        </p:txBody>
      </p:sp>
      <p:sp>
        <p:nvSpPr>
          <p:cNvPr id="36869" name="Content Placeholder 35"/>
          <p:cNvSpPr>
            <a:spLocks noGrp="1"/>
          </p:cNvSpPr>
          <p:nvPr>
            <p:ph idx="1"/>
          </p:nvPr>
        </p:nvSpPr>
        <p:spPr/>
        <p:txBody>
          <a:bodyPr>
            <a:normAutofit/>
          </a:bodyPr>
          <a:lstStyle/>
          <a:p>
            <a:pPr>
              <a:buClr>
                <a:schemeClr val="accent1"/>
              </a:buClr>
              <a:buSzPct val="65000"/>
              <a:buFont typeface="Wingdings" charset="0"/>
              <a:buChar char="n"/>
            </a:pPr>
            <a:endParaRPr lang="en-US" altLang="zh-CN" sz="2400" b="1" dirty="0">
              <a:latin typeface="Times"/>
              <a:cs typeface="Times"/>
            </a:endParaRPr>
          </a:p>
          <a:p>
            <a:pPr>
              <a:buClr>
                <a:schemeClr val="accent1"/>
              </a:buClr>
              <a:buSzPct val="65000"/>
              <a:buFont typeface="Wingdings" charset="0"/>
              <a:buChar char="n"/>
            </a:pPr>
            <a:endParaRPr lang="en-US" altLang="zh-CN" sz="2400" b="1" dirty="0">
              <a:latin typeface="Times"/>
              <a:cs typeface="Times"/>
            </a:endParaRPr>
          </a:p>
          <a:p>
            <a:pPr>
              <a:buClr>
                <a:schemeClr val="accent1"/>
              </a:buClr>
              <a:buSzPct val="65000"/>
              <a:buFont typeface="Wingdings" charset="0"/>
              <a:buChar char="n"/>
            </a:pPr>
            <a:endParaRPr lang="en-US" altLang="zh-CN" sz="2400" b="1" dirty="0">
              <a:latin typeface="Times"/>
              <a:cs typeface="Times"/>
            </a:endParaRPr>
          </a:p>
          <a:p>
            <a:pPr>
              <a:buClr>
                <a:schemeClr val="accent1"/>
              </a:buClr>
              <a:buSzPct val="65000"/>
              <a:buFont typeface="Wingdings" charset="0"/>
              <a:buChar char="n"/>
            </a:pPr>
            <a:endParaRPr lang="en-US" altLang="zh-CN" sz="2400" b="1" dirty="0">
              <a:latin typeface="Times"/>
              <a:cs typeface="Times"/>
            </a:endParaRPr>
          </a:p>
          <a:p>
            <a:pPr>
              <a:buClr>
                <a:schemeClr val="accent1"/>
              </a:buClr>
              <a:buSzPct val="65000"/>
              <a:buFont typeface="Wingdings" charset="0"/>
              <a:buChar char="n"/>
            </a:pPr>
            <a:endParaRPr lang="en-US" altLang="zh-CN" sz="2400" b="1" dirty="0">
              <a:latin typeface="Times"/>
              <a:cs typeface="Times"/>
            </a:endParaRPr>
          </a:p>
          <a:p>
            <a:pPr>
              <a:buClr>
                <a:schemeClr val="accent1"/>
              </a:buClr>
              <a:buSzPct val="65000"/>
              <a:buFont typeface="Wingdings" charset="0"/>
              <a:buChar char="n"/>
            </a:pPr>
            <a:endParaRPr lang="en-US" altLang="zh-CN" sz="2400" b="1" dirty="0">
              <a:latin typeface="Times"/>
              <a:cs typeface="Times"/>
            </a:endParaRPr>
          </a:p>
          <a:p>
            <a:pPr>
              <a:buClr>
                <a:schemeClr val="accent1"/>
              </a:buClr>
              <a:buSzPct val="65000"/>
              <a:buFont typeface="Wingdings" charset="0"/>
              <a:buChar char="n"/>
            </a:pPr>
            <a:endParaRPr lang="en-US" altLang="zh-CN" sz="2400" b="1" dirty="0">
              <a:latin typeface="Times"/>
              <a:cs typeface="Times"/>
            </a:endParaRPr>
          </a:p>
          <a:p>
            <a:pPr>
              <a:buClr>
                <a:schemeClr val="accent1"/>
              </a:buClr>
              <a:buSzPct val="65000"/>
              <a:buFont typeface="Wingdings" charset="0"/>
              <a:buChar char="n"/>
            </a:pPr>
            <a:endParaRPr lang="en-US" altLang="zh-CN" sz="2400" b="1" dirty="0">
              <a:latin typeface="Times"/>
              <a:cs typeface="Times"/>
            </a:endParaRPr>
          </a:p>
          <a:p>
            <a:pPr>
              <a:buClr>
                <a:schemeClr val="accent1"/>
              </a:buClr>
              <a:buSzPct val="65000"/>
              <a:buFont typeface="Wingdings" charset="0"/>
              <a:buChar char="n"/>
            </a:pPr>
            <a:endParaRPr lang="en-US" altLang="zh-CN" sz="2400" b="1" dirty="0">
              <a:latin typeface="Times"/>
              <a:cs typeface="Times"/>
            </a:endParaRPr>
          </a:p>
          <a:p>
            <a:pPr>
              <a:buClr>
                <a:schemeClr val="accent1"/>
              </a:buClr>
              <a:buSzPct val="65000"/>
              <a:buFont typeface="Wingdings" charset="0"/>
              <a:buChar char="n"/>
            </a:pPr>
            <a:r>
              <a:rPr lang="en-US" altLang="zh-CN" sz="2400" b="1" dirty="0">
                <a:latin typeface="Times"/>
                <a:cs typeface="Times"/>
              </a:rPr>
              <a:t>Parameter </a:t>
            </a:r>
            <a:r>
              <a:rPr lang="en-US" altLang="zh-CN" sz="2400" dirty="0">
                <a:latin typeface="Times"/>
                <a:cs typeface="Times"/>
                <a:sym typeface="Symbol" charset="0"/>
              </a:rPr>
              <a:t></a:t>
            </a:r>
            <a:r>
              <a:rPr lang="en-US" altLang="zh-CN" sz="2400" b="1" dirty="0">
                <a:latin typeface="Times"/>
                <a:cs typeface="Times"/>
              </a:rPr>
              <a:t> can be viewed as a way to control </a:t>
            </a:r>
            <a:r>
              <a:rPr lang="en-US" altLang="zh-CN" sz="2400" b="1" dirty="0" err="1">
                <a:latin typeface="Times"/>
                <a:cs typeface="Times"/>
              </a:rPr>
              <a:t>overfitting</a:t>
            </a:r>
            <a:r>
              <a:rPr lang="en-US" altLang="zh-CN" sz="2400" b="1" dirty="0">
                <a:latin typeface="Times"/>
                <a:cs typeface="Times"/>
              </a:rPr>
              <a:t>.</a:t>
            </a:r>
          </a:p>
        </p:txBody>
      </p:sp>
      <p:pic>
        <p:nvPicPr>
          <p:cNvPr id="36870" name="Picture 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3810000"/>
            <a:ext cx="2667000"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999265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4"/>
          <p:cNvSpPr>
            <a:spLocks noChangeArrowheads="1"/>
          </p:cNvSpPr>
          <p:nvPr/>
        </p:nvSpPr>
        <p:spPr bwMode="auto">
          <a:xfrm>
            <a:off x="381000" y="228600"/>
            <a:ext cx="48006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l"/>
            <a:r>
              <a:rPr lang="en-US" altLang="zh-CN" sz="4200">
                <a:solidFill>
                  <a:schemeClr val="tx2"/>
                </a:solidFill>
                <a:latin typeface="Garamond" charset="0"/>
              </a:rPr>
              <a:t>Non-linear SVMs</a:t>
            </a:r>
          </a:p>
        </p:txBody>
      </p:sp>
      <p:sp>
        <p:nvSpPr>
          <p:cNvPr id="40962" name="Rectangle 5"/>
          <p:cNvSpPr>
            <a:spLocks noChangeArrowheads="1"/>
          </p:cNvSpPr>
          <p:nvPr/>
        </p:nvSpPr>
        <p:spPr bwMode="auto">
          <a:xfrm>
            <a:off x="381000" y="1066800"/>
            <a:ext cx="8229600" cy="502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gn="l">
              <a:spcBef>
                <a:spcPct val="20000"/>
              </a:spcBef>
              <a:buClr>
                <a:schemeClr val="accent1"/>
              </a:buClr>
              <a:buSzPct val="65000"/>
              <a:buFont typeface="Wingdings" charset="0"/>
              <a:buChar char="n"/>
            </a:pPr>
            <a:r>
              <a:rPr lang="en-US" altLang="zh-CN" sz="2400">
                <a:latin typeface="Times New Roman" charset="0"/>
                <a:cs typeface="Times New Roman" charset="0"/>
              </a:rPr>
              <a:t>Datasets that are linearly separable with some noise work out great:</a:t>
            </a:r>
          </a:p>
          <a:p>
            <a:pPr marL="342900" indent="-342900" algn="l">
              <a:spcBef>
                <a:spcPct val="20000"/>
              </a:spcBef>
              <a:buClr>
                <a:schemeClr val="accent1"/>
              </a:buClr>
              <a:buSzPct val="65000"/>
              <a:buFont typeface="Wingdings" charset="0"/>
              <a:buChar char="n"/>
            </a:pPr>
            <a:endParaRPr lang="en-US" altLang="zh-CN" sz="2400"/>
          </a:p>
          <a:p>
            <a:pPr marL="342900" indent="-342900" algn="l">
              <a:spcBef>
                <a:spcPct val="20000"/>
              </a:spcBef>
              <a:buClr>
                <a:schemeClr val="accent1"/>
              </a:buClr>
              <a:buSzPct val="65000"/>
              <a:buFont typeface="Wingdings" charset="0"/>
              <a:buChar char="n"/>
            </a:pPr>
            <a:r>
              <a:rPr lang="en-US" altLang="zh-CN" sz="2400">
                <a:latin typeface="Times New Roman" charset="0"/>
                <a:cs typeface="Times New Roman" charset="0"/>
              </a:rPr>
              <a:t>But what are we going to do if the dataset is just too hard? </a:t>
            </a:r>
          </a:p>
          <a:p>
            <a:pPr marL="342900" indent="-342900" algn="l">
              <a:spcBef>
                <a:spcPct val="20000"/>
              </a:spcBef>
              <a:buClr>
                <a:schemeClr val="accent1"/>
              </a:buClr>
              <a:buSzPct val="65000"/>
              <a:buFont typeface="Wingdings" charset="0"/>
              <a:buChar char="n"/>
            </a:pPr>
            <a:endParaRPr lang="en-US" altLang="zh-CN" sz="2400">
              <a:latin typeface="Times New Roman" charset="0"/>
              <a:cs typeface="Times New Roman" charset="0"/>
            </a:endParaRPr>
          </a:p>
          <a:p>
            <a:pPr marL="342900" indent="-342900" algn="l">
              <a:spcBef>
                <a:spcPct val="20000"/>
              </a:spcBef>
              <a:buClr>
                <a:schemeClr val="accent1"/>
              </a:buClr>
              <a:buSzPct val="65000"/>
              <a:buFont typeface="Wingdings" charset="0"/>
              <a:buChar char="n"/>
            </a:pPr>
            <a:r>
              <a:rPr lang="en-US" altLang="zh-CN" sz="2400">
                <a:latin typeface="Times New Roman" charset="0"/>
                <a:cs typeface="Times New Roman" charset="0"/>
              </a:rPr>
              <a:t>How about… mapping data to a higher-dimensional space:</a:t>
            </a:r>
          </a:p>
        </p:txBody>
      </p:sp>
      <p:sp>
        <p:nvSpPr>
          <p:cNvPr id="40963" name="Text Box 9"/>
          <p:cNvSpPr txBox="1">
            <a:spLocks noChangeArrowheads="1"/>
          </p:cNvSpPr>
          <p:nvPr/>
        </p:nvSpPr>
        <p:spPr bwMode="auto">
          <a:xfrm>
            <a:off x="3581400" y="5638800"/>
            <a:ext cx="3429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宋体" charset="0"/>
              </a:defRPr>
            </a:lvl1pPr>
            <a:lvl2pPr marL="742950" indent="-285750" eaLnBrk="0" hangingPunct="0">
              <a:defRPr sz="2400">
                <a:solidFill>
                  <a:schemeClr val="tx1"/>
                </a:solidFill>
                <a:latin typeface="Arial" charset="0"/>
                <a:ea typeface="宋体" charset="0"/>
                <a:cs typeface="宋体" charset="0"/>
              </a:defRPr>
            </a:lvl2pPr>
            <a:lvl3pPr marL="1143000" indent="-228600" eaLnBrk="0" hangingPunct="0">
              <a:defRPr sz="2400">
                <a:solidFill>
                  <a:schemeClr val="tx1"/>
                </a:solidFill>
                <a:latin typeface="Arial" charset="0"/>
                <a:ea typeface="宋体" charset="0"/>
                <a:cs typeface="宋体" charset="0"/>
              </a:defRPr>
            </a:lvl3pPr>
            <a:lvl4pPr marL="1600200" indent="-228600" eaLnBrk="0" hangingPunct="0">
              <a:defRPr sz="2400">
                <a:solidFill>
                  <a:schemeClr val="tx1"/>
                </a:solidFill>
                <a:latin typeface="Arial" charset="0"/>
                <a:ea typeface="宋体" charset="0"/>
                <a:cs typeface="宋体" charset="0"/>
              </a:defRPr>
            </a:lvl4pPr>
            <a:lvl5pPr marL="2057400" indent="-228600" eaLnBrk="0" hangingPunct="0">
              <a:defRPr sz="2400">
                <a:solidFill>
                  <a:schemeClr val="tx1"/>
                </a:solidFill>
                <a:latin typeface="Arial" charset="0"/>
                <a:ea typeface="宋体" charset="0"/>
                <a:cs typeface="宋体" charset="0"/>
              </a:defRPr>
            </a:lvl5pPr>
            <a:lvl6pPr marL="2514600" indent="-228600" algn="ctr" eaLnBrk="0" fontAlgn="base" hangingPunct="0">
              <a:spcBef>
                <a:spcPct val="0"/>
              </a:spcBef>
              <a:spcAft>
                <a:spcPct val="0"/>
              </a:spcAft>
              <a:defRPr sz="2400">
                <a:solidFill>
                  <a:schemeClr val="tx1"/>
                </a:solidFill>
                <a:latin typeface="Arial" charset="0"/>
                <a:ea typeface="宋体" charset="0"/>
                <a:cs typeface="宋体" charset="0"/>
              </a:defRPr>
            </a:lvl6pPr>
            <a:lvl7pPr marL="2971800" indent="-228600" algn="ctr" eaLnBrk="0" fontAlgn="base" hangingPunct="0">
              <a:spcBef>
                <a:spcPct val="0"/>
              </a:spcBef>
              <a:spcAft>
                <a:spcPct val="0"/>
              </a:spcAft>
              <a:defRPr sz="2400">
                <a:solidFill>
                  <a:schemeClr val="tx1"/>
                </a:solidFill>
                <a:latin typeface="Arial" charset="0"/>
                <a:ea typeface="宋体" charset="0"/>
                <a:cs typeface="宋体" charset="0"/>
              </a:defRPr>
            </a:lvl7pPr>
            <a:lvl8pPr marL="3429000" indent="-228600" algn="ctr" eaLnBrk="0" fontAlgn="base" hangingPunct="0">
              <a:spcBef>
                <a:spcPct val="0"/>
              </a:spcBef>
              <a:spcAft>
                <a:spcPct val="0"/>
              </a:spcAft>
              <a:defRPr sz="2400">
                <a:solidFill>
                  <a:schemeClr val="tx1"/>
                </a:solidFill>
                <a:latin typeface="Arial" charset="0"/>
                <a:ea typeface="宋体" charset="0"/>
                <a:cs typeface="宋体" charset="0"/>
              </a:defRPr>
            </a:lvl8pPr>
            <a:lvl9pPr marL="3886200" indent="-228600" algn="ctr" eaLnBrk="0" fontAlgn="base" hangingPunct="0">
              <a:spcBef>
                <a:spcPct val="0"/>
              </a:spcBef>
              <a:spcAft>
                <a:spcPct val="0"/>
              </a:spcAft>
              <a:defRPr sz="2400">
                <a:solidFill>
                  <a:schemeClr val="tx1"/>
                </a:solidFill>
                <a:latin typeface="Arial" charset="0"/>
                <a:ea typeface="宋体" charset="0"/>
                <a:cs typeface="宋体" charset="0"/>
              </a:defRPr>
            </a:lvl9pPr>
          </a:lstStyle>
          <a:p>
            <a:pPr algn="l" eaLnBrk="1" hangingPunct="1">
              <a:spcBef>
                <a:spcPct val="50000"/>
              </a:spcBef>
            </a:pPr>
            <a:r>
              <a:rPr lang="en-US" altLang="zh-CN" sz="1800">
                <a:latin typeface="Times New Roman" charset="0"/>
              </a:rPr>
              <a:t>0</a:t>
            </a:r>
          </a:p>
        </p:txBody>
      </p:sp>
      <p:sp>
        <p:nvSpPr>
          <p:cNvPr id="40964" name="Text Box 21"/>
          <p:cNvSpPr txBox="1">
            <a:spLocks noChangeArrowheads="1"/>
          </p:cNvSpPr>
          <p:nvPr/>
        </p:nvSpPr>
        <p:spPr bwMode="auto">
          <a:xfrm>
            <a:off x="5638800" y="5715000"/>
            <a:ext cx="457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宋体" charset="0"/>
              </a:defRPr>
            </a:lvl1pPr>
            <a:lvl2pPr marL="742950" indent="-285750" eaLnBrk="0" hangingPunct="0">
              <a:defRPr sz="2400">
                <a:solidFill>
                  <a:schemeClr val="tx1"/>
                </a:solidFill>
                <a:latin typeface="Arial" charset="0"/>
                <a:ea typeface="宋体" charset="0"/>
                <a:cs typeface="宋体" charset="0"/>
              </a:defRPr>
            </a:lvl2pPr>
            <a:lvl3pPr marL="1143000" indent="-228600" eaLnBrk="0" hangingPunct="0">
              <a:defRPr sz="2400">
                <a:solidFill>
                  <a:schemeClr val="tx1"/>
                </a:solidFill>
                <a:latin typeface="Arial" charset="0"/>
                <a:ea typeface="宋体" charset="0"/>
                <a:cs typeface="宋体" charset="0"/>
              </a:defRPr>
            </a:lvl3pPr>
            <a:lvl4pPr marL="1600200" indent="-228600" eaLnBrk="0" hangingPunct="0">
              <a:defRPr sz="2400">
                <a:solidFill>
                  <a:schemeClr val="tx1"/>
                </a:solidFill>
                <a:latin typeface="Arial" charset="0"/>
                <a:ea typeface="宋体" charset="0"/>
                <a:cs typeface="宋体" charset="0"/>
              </a:defRPr>
            </a:lvl4pPr>
            <a:lvl5pPr marL="2057400" indent="-228600" eaLnBrk="0" hangingPunct="0">
              <a:defRPr sz="2400">
                <a:solidFill>
                  <a:schemeClr val="tx1"/>
                </a:solidFill>
                <a:latin typeface="Arial" charset="0"/>
                <a:ea typeface="宋体" charset="0"/>
                <a:cs typeface="宋体" charset="0"/>
              </a:defRPr>
            </a:lvl5pPr>
            <a:lvl6pPr marL="2514600" indent="-228600" algn="ctr" eaLnBrk="0" fontAlgn="base" hangingPunct="0">
              <a:spcBef>
                <a:spcPct val="0"/>
              </a:spcBef>
              <a:spcAft>
                <a:spcPct val="0"/>
              </a:spcAft>
              <a:defRPr sz="2400">
                <a:solidFill>
                  <a:schemeClr val="tx1"/>
                </a:solidFill>
                <a:latin typeface="Arial" charset="0"/>
                <a:ea typeface="宋体" charset="0"/>
                <a:cs typeface="宋体" charset="0"/>
              </a:defRPr>
            </a:lvl6pPr>
            <a:lvl7pPr marL="2971800" indent="-228600" algn="ctr" eaLnBrk="0" fontAlgn="base" hangingPunct="0">
              <a:spcBef>
                <a:spcPct val="0"/>
              </a:spcBef>
              <a:spcAft>
                <a:spcPct val="0"/>
              </a:spcAft>
              <a:defRPr sz="2400">
                <a:solidFill>
                  <a:schemeClr val="tx1"/>
                </a:solidFill>
                <a:latin typeface="Arial" charset="0"/>
                <a:ea typeface="宋体" charset="0"/>
                <a:cs typeface="宋体" charset="0"/>
              </a:defRPr>
            </a:lvl7pPr>
            <a:lvl8pPr marL="3429000" indent="-228600" algn="ctr" eaLnBrk="0" fontAlgn="base" hangingPunct="0">
              <a:spcBef>
                <a:spcPct val="0"/>
              </a:spcBef>
              <a:spcAft>
                <a:spcPct val="0"/>
              </a:spcAft>
              <a:defRPr sz="2400">
                <a:solidFill>
                  <a:schemeClr val="tx1"/>
                </a:solidFill>
                <a:latin typeface="Arial" charset="0"/>
                <a:ea typeface="宋体" charset="0"/>
                <a:cs typeface="宋体" charset="0"/>
              </a:defRPr>
            </a:lvl8pPr>
            <a:lvl9pPr marL="3886200" indent="-228600" algn="ctr" eaLnBrk="0" fontAlgn="base" hangingPunct="0">
              <a:spcBef>
                <a:spcPct val="0"/>
              </a:spcBef>
              <a:spcAft>
                <a:spcPct val="0"/>
              </a:spcAft>
              <a:defRPr sz="2400">
                <a:solidFill>
                  <a:schemeClr val="tx1"/>
                </a:solidFill>
                <a:latin typeface="Arial" charset="0"/>
                <a:ea typeface="宋体" charset="0"/>
                <a:cs typeface="宋体" charset="0"/>
              </a:defRPr>
            </a:lvl9pPr>
          </a:lstStyle>
          <a:p>
            <a:pPr algn="l" eaLnBrk="1" hangingPunct="1">
              <a:spcBef>
                <a:spcPct val="50000"/>
              </a:spcBef>
            </a:pPr>
            <a:r>
              <a:rPr lang="en-US" altLang="zh-CN" sz="1800" i="1">
                <a:latin typeface="Times New Roman" charset="0"/>
              </a:rPr>
              <a:t>x</a:t>
            </a:r>
            <a:endParaRPr lang="en-US" altLang="zh-CN" sz="1800" i="1" baseline="30000">
              <a:latin typeface="Times New Roman" charset="0"/>
            </a:endParaRPr>
          </a:p>
        </p:txBody>
      </p:sp>
      <p:grpSp>
        <p:nvGrpSpPr>
          <p:cNvPr id="40965" name="Group 22"/>
          <p:cNvGrpSpPr>
            <a:grpSpLocks/>
          </p:cNvGrpSpPr>
          <p:nvPr/>
        </p:nvGrpSpPr>
        <p:grpSpPr bwMode="auto">
          <a:xfrm>
            <a:off x="1905000" y="2895600"/>
            <a:ext cx="4286250" cy="423863"/>
            <a:chOff x="1056" y="2322"/>
            <a:chExt cx="2700" cy="267"/>
          </a:xfrm>
        </p:grpSpPr>
        <p:sp>
          <p:nvSpPr>
            <p:cNvPr id="41004" name="Line 23"/>
            <p:cNvSpPr>
              <a:spLocks noChangeShapeType="1"/>
            </p:cNvSpPr>
            <p:nvPr/>
          </p:nvSpPr>
          <p:spPr bwMode="auto">
            <a:xfrm>
              <a:off x="1056" y="2358"/>
              <a:ext cx="2496" cy="0"/>
            </a:xfrm>
            <a:prstGeom prst="line">
              <a:avLst/>
            </a:prstGeom>
            <a:noFill/>
            <a:ln w="25400">
              <a:solidFill>
                <a:schemeClr val="tx2"/>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1005" name="AutoShape 24"/>
            <p:cNvSpPr>
              <a:spLocks noChangeArrowheads="1"/>
            </p:cNvSpPr>
            <p:nvPr/>
          </p:nvSpPr>
          <p:spPr bwMode="auto">
            <a:xfrm>
              <a:off x="1335" y="2333"/>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41006" name="Line 25"/>
            <p:cNvSpPr>
              <a:spLocks noChangeShapeType="1"/>
            </p:cNvSpPr>
            <p:nvPr/>
          </p:nvSpPr>
          <p:spPr bwMode="auto">
            <a:xfrm>
              <a:off x="2196" y="2322"/>
              <a:ext cx="0" cy="72"/>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07" name="Text Box 26"/>
            <p:cNvSpPr txBox="1">
              <a:spLocks noChangeArrowheads="1"/>
            </p:cNvSpPr>
            <p:nvPr/>
          </p:nvSpPr>
          <p:spPr bwMode="auto">
            <a:xfrm>
              <a:off x="2106" y="2358"/>
              <a:ext cx="21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宋体" charset="0"/>
                </a:defRPr>
              </a:lvl1pPr>
              <a:lvl2pPr marL="742950" indent="-285750" eaLnBrk="0" hangingPunct="0">
                <a:defRPr sz="2400">
                  <a:solidFill>
                    <a:schemeClr val="tx1"/>
                  </a:solidFill>
                  <a:latin typeface="Arial" charset="0"/>
                  <a:ea typeface="宋体" charset="0"/>
                  <a:cs typeface="宋体" charset="0"/>
                </a:defRPr>
              </a:lvl2pPr>
              <a:lvl3pPr marL="1143000" indent="-228600" eaLnBrk="0" hangingPunct="0">
                <a:defRPr sz="2400">
                  <a:solidFill>
                    <a:schemeClr val="tx1"/>
                  </a:solidFill>
                  <a:latin typeface="Arial" charset="0"/>
                  <a:ea typeface="宋体" charset="0"/>
                  <a:cs typeface="宋体" charset="0"/>
                </a:defRPr>
              </a:lvl3pPr>
              <a:lvl4pPr marL="1600200" indent="-228600" eaLnBrk="0" hangingPunct="0">
                <a:defRPr sz="2400">
                  <a:solidFill>
                    <a:schemeClr val="tx1"/>
                  </a:solidFill>
                  <a:latin typeface="Arial" charset="0"/>
                  <a:ea typeface="宋体" charset="0"/>
                  <a:cs typeface="宋体" charset="0"/>
                </a:defRPr>
              </a:lvl4pPr>
              <a:lvl5pPr marL="2057400" indent="-228600" eaLnBrk="0" hangingPunct="0">
                <a:defRPr sz="2400">
                  <a:solidFill>
                    <a:schemeClr val="tx1"/>
                  </a:solidFill>
                  <a:latin typeface="Arial" charset="0"/>
                  <a:ea typeface="宋体" charset="0"/>
                  <a:cs typeface="宋体" charset="0"/>
                </a:defRPr>
              </a:lvl5pPr>
              <a:lvl6pPr marL="2514600" indent="-228600" algn="ctr" eaLnBrk="0" fontAlgn="base" hangingPunct="0">
                <a:spcBef>
                  <a:spcPct val="0"/>
                </a:spcBef>
                <a:spcAft>
                  <a:spcPct val="0"/>
                </a:spcAft>
                <a:defRPr sz="2400">
                  <a:solidFill>
                    <a:schemeClr val="tx1"/>
                  </a:solidFill>
                  <a:latin typeface="Arial" charset="0"/>
                  <a:ea typeface="宋体" charset="0"/>
                  <a:cs typeface="宋体" charset="0"/>
                </a:defRPr>
              </a:lvl6pPr>
              <a:lvl7pPr marL="2971800" indent="-228600" algn="ctr" eaLnBrk="0" fontAlgn="base" hangingPunct="0">
                <a:spcBef>
                  <a:spcPct val="0"/>
                </a:spcBef>
                <a:spcAft>
                  <a:spcPct val="0"/>
                </a:spcAft>
                <a:defRPr sz="2400">
                  <a:solidFill>
                    <a:schemeClr val="tx1"/>
                  </a:solidFill>
                  <a:latin typeface="Arial" charset="0"/>
                  <a:ea typeface="宋体" charset="0"/>
                  <a:cs typeface="宋体" charset="0"/>
                </a:defRPr>
              </a:lvl7pPr>
              <a:lvl8pPr marL="3429000" indent="-228600" algn="ctr" eaLnBrk="0" fontAlgn="base" hangingPunct="0">
                <a:spcBef>
                  <a:spcPct val="0"/>
                </a:spcBef>
                <a:spcAft>
                  <a:spcPct val="0"/>
                </a:spcAft>
                <a:defRPr sz="2400">
                  <a:solidFill>
                    <a:schemeClr val="tx1"/>
                  </a:solidFill>
                  <a:latin typeface="Arial" charset="0"/>
                  <a:ea typeface="宋体" charset="0"/>
                  <a:cs typeface="宋体" charset="0"/>
                </a:defRPr>
              </a:lvl8pPr>
              <a:lvl9pPr marL="3886200" indent="-228600" algn="ctr" eaLnBrk="0" fontAlgn="base" hangingPunct="0">
                <a:spcBef>
                  <a:spcPct val="0"/>
                </a:spcBef>
                <a:spcAft>
                  <a:spcPct val="0"/>
                </a:spcAft>
                <a:defRPr sz="2400">
                  <a:solidFill>
                    <a:schemeClr val="tx1"/>
                  </a:solidFill>
                  <a:latin typeface="Arial" charset="0"/>
                  <a:ea typeface="宋体" charset="0"/>
                  <a:cs typeface="宋体" charset="0"/>
                </a:defRPr>
              </a:lvl9pPr>
            </a:lstStyle>
            <a:p>
              <a:pPr algn="l" eaLnBrk="1" hangingPunct="1">
                <a:spcBef>
                  <a:spcPct val="50000"/>
                </a:spcBef>
              </a:pPr>
              <a:r>
                <a:rPr lang="en-US" altLang="zh-CN" sz="1800">
                  <a:latin typeface="Times New Roman" charset="0"/>
                </a:rPr>
                <a:t>0</a:t>
              </a:r>
            </a:p>
          </p:txBody>
        </p:sp>
        <p:sp>
          <p:nvSpPr>
            <p:cNvPr id="41008" name="AutoShape 27"/>
            <p:cNvSpPr>
              <a:spLocks noChangeArrowheads="1"/>
            </p:cNvSpPr>
            <p:nvPr/>
          </p:nvSpPr>
          <p:spPr bwMode="auto">
            <a:xfrm>
              <a:off x="1563" y="2327"/>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41009" name="AutoShape 28"/>
            <p:cNvSpPr>
              <a:spLocks noChangeArrowheads="1"/>
            </p:cNvSpPr>
            <p:nvPr/>
          </p:nvSpPr>
          <p:spPr bwMode="auto">
            <a:xfrm>
              <a:off x="1863" y="2333"/>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41010" name="AutoShape 29"/>
            <p:cNvSpPr>
              <a:spLocks noChangeArrowheads="1"/>
            </p:cNvSpPr>
            <p:nvPr/>
          </p:nvSpPr>
          <p:spPr bwMode="auto">
            <a:xfrm>
              <a:off x="1995" y="2333"/>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41011" name="AutoShape 30"/>
            <p:cNvSpPr>
              <a:spLocks noChangeArrowheads="1"/>
            </p:cNvSpPr>
            <p:nvPr/>
          </p:nvSpPr>
          <p:spPr bwMode="auto">
            <a:xfrm>
              <a:off x="2535" y="233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a:p>
          </p:txBody>
        </p:sp>
        <p:sp>
          <p:nvSpPr>
            <p:cNvPr id="41012" name="AutoShape 31"/>
            <p:cNvSpPr>
              <a:spLocks noChangeArrowheads="1"/>
            </p:cNvSpPr>
            <p:nvPr/>
          </p:nvSpPr>
          <p:spPr bwMode="auto">
            <a:xfrm>
              <a:off x="2679" y="233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a:p>
          </p:txBody>
        </p:sp>
        <p:sp>
          <p:nvSpPr>
            <p:cNvPr id="41013" name="AutoShape 32"/>
            <p:cNvSpPr>
              <a:spLocks noChangeArrowheads="1"/>
            </p:cNvSpPr>
            <p:nvPr/>
          </p:nvSpPr>
          <p:spPr bwMode="auto">
            <a:xfrm>
              <a:off x="2451" y="233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a:p>
          </p:txBody>
        </p:sp>
        <p:sp>
          <p:nvSpPr>
            <p:cNvPr id="41014" name="AutoShape 33"/>
            <p:cNvSpPr>
              <a:spLocks noChangeArrowheads="1"/>
            </p:cNvSpPr>
            <p:nvPr/>
          </p:nvSpPr>
          <p:spPr bwMode="auto">
            <a:xfrm>
              <a:off x="2919" y="2333"/>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41015" name="AutoShape 34"/>
            <p:cNvSpPr>
              <a:spLocks noChangeArrowheads="1"/>
            </p:cNvSpPr>
            <p:nvPr/>
          </p:nvSpPr>
          <p:spPr bwMode="auto">
            <a:xfrm>
              <a:off x="3063" y="2333"/>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41016" name="AutoShape 35"/>
            <p:cNvSpPr>
              <a:spLocks noChangeArrowheads="1"/>
            </p:cNvSpPr>
            <p:nvPr/>
          </p:nvSpPr>
          <p:spPr bwMode="auto">
            <a:xfrm>
              <a:off x="3375" y="2327"/>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41017" name="Text Box 36"/>
            <p:cNvSpPr txBox="1">
              <a:spLocks noChangeArrowheads="1"/>
            </p:cNvSpPr>
            <p:nvPr/>
          </p:nvSpPr>
          <p:spPr bwMode="auto">
            <a:xfrm>
              <a:off x="3468" y="2322"/>
              <a:ext cx="28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宋体" charset="0"/>
                </a:defRPr>
              </a:lvl1pPr>
              <a:lvl2pPr marL="742950" indent="-285750" eaLnBrk="0" hangingPunct="0">
                <a:defRPr sz="2400">
                  <a:solidFill>
                    <a:schemeClr val="tx1"/>
                  </a:solidFill>
                  <a:latin typeface="Arial" charset="0"/>
                  <a:ea typeface="宋体" charset="0"/>
                  <a:cs typeface="宋体" charset="0"/>
                </a:defRPr>
              </a:lvl2pPr>
              <a:lvl3pPr marL="1143000" indent="-228600" eaLnBrk="0" hangingPunct="0">
                <a:defRPr sz="2400">
                  <a:solidFill>
                    <a:schemeClr val="tx1"/>
                  </a:solidFill>
                  <a:latin typeface="Arial" charset="0"/>
                  <a:ea typeface="宋体" charset="0"/>
                  <a:cs typeface="宋体" charset="0"/>
                </a:defRPr>
              </a:lvl3pPr>
              <a:lvl4pPr marL="1600200" indent="-228600" eaLnBrk="0" hangingPunct="0">
                <a:defRPr sz="2400">
                  <a:solidFill>
                    <a:schemeClr val="tx1"/>
                  </a:solidFill>
                  <a:latin typeface="Arial" charset="0"/>
                  <a:ea typeface="宋体" charset="0"/>
                  <a:cs typeface="宋体" charset="0"/>
                </a:defRPr>
              </a:lvl4pPr>
              <a:lvl5pPr marL="2057400" indent="-228600" eaLnBrk="0" hangingPunct="0">
                <a:defRPr sz="2400">
                  <a:solidFill>
                    <a:schemeClr val="tx1"/>
                  </a:solidFill>
                  <a:latin typeface="Arial" charset="0"/>
                  <a:ea typeface="宋体" charset="0"/>
                  <a:cs typeface="宋体" charset="0"/>
                </a:defRPr>
              </a:lvl5pPr>
              <a:lvl6pPr marL="2514600" indent="-228600" algn="ctr" eaLnBrk="0" fontAlgn="base" hangingPunct="0">
                <a:spcBef>
                  <a:spcPct val="0"/>
                </a:spcBef>
                <a:spcAft>
                  <a:spcPct val="0"/>
                </a:spcAft>
                <a:defRPr sz="2400">
                  <a:solidFill>
                    <a:schemeClr val="tx1"/>
                  </a:solidFill>
                  <a:latin typeface="Arial" charset="0"/>
                  <a:ea typeface="宋体" charset="0"/>
                  <a:cs typeface="宋体" charset="0"/>
                </a:defRPr>
              </a:lvl6pPr>
              <a:lvl7pPr marL="2971800" indent="-228600" algn="ctr" eaLnBrk="0" fontAlgn="base" hangingPunct="0">
                <a:spcBef>
                  <a:spcPct val="0"/>
                </a:spcBef>
                <a:spcAft>
                  <a:spcPct val="0"/>
                </a:spcAft>
                <a:defRPr sz="2400">
                  <a:solidFill>
                    <a:schemeClr val="tx1"/>
                  </a:solidFill>
                  <a:latin typeface="Arial" charset="0"/>
                  <a:ea typeface="宋体" charset="0"/>
                  <a:cs typeface="宋体" charset="0"/>
                </a:defRPr>
              </a:lvl7pPr>
              <a:lvl8pPr marL="3429000" indent="-228600" algn="ctr" eaLnBrk="0" fontAlgn="base" hangingPunct="0">
                <a:spcBef>
                  <a:spcPct val="0"/>
                </a:spcBef>
                <a:spcAft>
                  <a:spcPct val="0"/>
                </a:spcAft>
                <a:defRPr sz="2400">
                  <a:solidFill>
                    <a:schemeClr val="tx1"/>
                  </a:solidFill>
                  <a:latin typeface="Arial" charset="0"/>
                  <a:ea typeface="宋体" charset="0"/>
                  <a:cs typeface="宋体" charset="0"/>
                </a:defRPr>
              </a:lvl8pPr>
              <a:lvl9pPr marL="3886200" indent="-228600" algn="ctr" eaLnBrk="0" fontAlgn="base" hangingPunct="0">
                <a:spcBef>
                  <a:spcPct val="0"/>
                </a:spcBef>
                <a:spcAft>
                  <a:spcPct val="0"/>
                </a:spcAft>
                <a:defRPr sz="2400">
                  <a:solidFill>
                    <a:schemeClr val="tx1"/>
                  </a:solidFill>
                  <a:latin typeface="Arial" charset="0"/>
                  <a:ea typeface="宋体" charset="0"/>
                  <a:cs typeface="宋体" charset="0"/>
                </a:defRPr>
              </a:lvl9pPr>
            </a:lstStyle>
            <a:p>
              <a:pPr algn="l" eaLnBrk="1" hangingPunct="1">
                <a:spcBef>
                  <a:spcPct val="50000"/>
                </a:spcBef>
              </a:pPr>
              <a:r>
                <a:rPr lang="en-US" altLang="zh-CN" sz="1800" i="1">
                  <a:latin typeface="Times New Roman" charset="0"/>
                </a:rPr>
                <a:t>x</a:t>
              </a:r>
              <a:endParaRPr lang="en-US" altLang="zh-CN" sz="1800" i="1" baseline="30000">
                <a:latin typeface="Times New Roman" charset="0"/>
              </a:endParaRPr>
            </a:p>
          </p:txBody>
        </p:sp>
      </p:grpSp>
      <p:grpSp>
        <p:nvGrpSpPr>
          <p:cNvPr id="40966" name="Group 37"/>
          <p:cNvGrpSpPr>
            <a:grpSpLocks/>
          </p:cNvGrpSpPr>
          <p:nvPr/>
        </p:nvGrpSpPr>
        <p:grpSpPr bwMode="auto">
          <a:xfrm>
            <a:off x="3352800" y="1600200"/>
            <a:ext cx="4324350" cy="642938"/>
            <a:chOff x="1056" y="1284"/>
            <a:chExt cx="2724" cy="405"/>
          </a:xfrm>
        </p:grpSpPr>
        <p:sp>
          <p:nvSpPr>
            <p:cNvPr id="40988" name="Line 38"/>
            <p:cNvSpPr>
              <a:spLocks noChangeShapeType="1"/>
            </p:cNvSpPr>
            <p:nvPr/>
          </p:nvSpPr>
          <p:spPr bwMode="auto">
            <a:xfrm>
              <a:off x="1056" y="1458"/>
              <a:ext cx="2496" cy="0"/>
            </a:xfrm>
            <a:prstGeom prst="line">
              <a:avLst/>
            </a:prstGeom>
            <a:noFill/>
            <a:ln w="25400">
              <a:solidFill>
                <a:schemeClr val="tx2"/>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0989" name="AutoShape 39"/>
            <p:cNvSpPr>
              <a:spLocks noChangeArrowheads="1"/>
            </p:cNvSpPr>
            <p:nvPr/>
          </p:nvSpPr>
          <p:spPr bwMode="auto">
            <a:xfrm>
              <a:off x="1335" y="1433"/>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40990" name="Line 40"/>
            <p:cNvSpPr>
              <a:spLocks noChangeShapeType="1"/>
            </p:cNvSpPr>
            <p:nvPr/>
          </p:nvSpPr>
          <p:spPr bwMode="auto">
            <a:xfrm>
              <a:off x="2196" y="1422"/>
              <a:ext cx="0" cy="72"/>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991" name="Text Box 41"/>
            <p:cNvSpPr txBox="1">
              <a:spLocks noChangeArrowheads="1"/>
            </p:cNvSpPr>
            <p:nvPr/>
          </p:nvSpPr>
          <p:spPr bwMode="auto">
            <a:xfrm>
              <a:off x="2106" y="1458"/>
              <a:ext cx="21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宋体" charset="0"/>
                </a:defRPr>
              </a:lvl1pPr>
              <a:lvl2pPr marL="742950" indent="-285750" eaLnBrk="0" hangingPunct="0">
                <a:defRPr sz="2400">
                  <a:solidFill>
                    <a:schemeClr val="tx1"/>
                  </a:solidFill>
                  <a:latin typeface="Arial" charset="0"/>
                  <a:ea typeface="宋体" charset="0"/>
                  <a:cs typeface="宋体" charset="0"/>
                </a:defRPr>
              </a:lvl2pPr>
              <a:lvl3pPr marL="1143000" indent="-228600" eaLnBrk="0" hangingPunct="0">
                <a:defRPr sz="2400">
                  <a:solidFill>
                    <a:schemeClr val="tx1"/>
                  </a:solidFill>
                  <a:latin typeface="Arial" charset="0"/>
                  <a:ea typeface="宋体" charset="0"/>
                  <a:cs typeface="宋体" charset="0"/>
                </a:defRPr>
              </a:lvl3pPr>
              <a:lvl4pPr marL="1600200" indent="-228600" eaLnBrk="0" hangingPunct="0">
                <a:defRPr sz="2400">
                  <a:solidFill>
                    <a:schemeClr val="tx1"/>
                  </a:solidFill>
                  <a:latin typeface="Arial" charset="0"/>
                  <a:ea typeface="宋体" charset="0"/>
                  <a:cs typeface="宋体" charset="0"/>
                </a:defRPr>
              </a:lvl4pPr>
              <a:lvl5pPr marL="2057400" indent="-228600" eaLnBrk="0" hangingPunct="0">
                <a:defRPr sz="2400">
                  <a:solidFill>
                    <a:schemeClr val="tx1"/>
                  </a:solidFill>
                  <a:latin typeface="Arial" charset="0"/>
                  <a:ea typeface="宋体" charset="0"/>
                  <a:cs typeface="宋体" charset="0"/>
                </a:defRPr>
              </a:lvl5pPr>
              <a:lvl6pPr marL="2514600" indent="-228600" algn="ctr" eaLnBrk="0" fontAlgn="base" hangingPunct="0">
                <a:spcBef>
                  <a:spcPct val="0"/>
                </a:spcBef>
                <a:spcAft>
                  <a:spcPct val="0"/>
                </a:spcAft>
                <a:defRPr sz="2400">
                  <a:solidFill>
                    <a:schemeClr val="tx1"/>
                  </a:solidFill>
                  <a:latin typeface="Arial" charset="0"/>
                  <a:ea typeface="宋体" charset="0"/>
                  <a:cs typeface="宋体" charset="0"/>
                </a:defRPr>
              </a:lvl6pPr>
              <a:lvl7pPr marL="2971800" indent="-228600" algn="ctr" eaLnBrk="0" fontAlgn="base" hangingPunct="0">
                <a:spcBef>
                  <a:spcPct val="0"/>
                </a:spcBef>
                <a:spcAft>
                  <a:spcPct val="0"/>
                </a:spcAft>
                <a:defRPr sz="2400">
                  <a:solidFill>
                    <a:schemeClr val="tx1"/>
                  </a:solidFill>
                  <a:latin typeface="Arial" charset="0"/>
                  <a:ea typeface="宋体" charset="0"/>
                  <a:cs typeface="宋体" charset="0"/>
                </a:defRPr>
              </a:lvl7pPr>
              <a:lvl8pPr marL="3429000" indent="-228600" algn="ctr" eaLnBrk="0" fontAlgn="base" hangingPunct="0">
                <a:spcBef>
                  <a:spcPct val="0"/>
                </a:spcBef>
                <a:spcAft>
                  <a:spcPct val="0"/>
                </a:spcAft>
                <a:defRPr sz="2400">
                  <a:solidFill>
                    <a:schemeClr val="tx1"/>
                  </a:solidFill>
                  <a:latin typeface="Arial" charset="0"/>
                  <a:ea typeface="宋体" charset="0"/>
                  <a:cs typeface="宋体" charset="0"/>
                </a:defRPr>
              </a:lvl8pPr>
              <a:lvl9pPr marL="3886200" indent="-228600" algn="ctr" eaLnBrk="0" fontAlgn="base" hangingPunct="0">
                <a:spcBef>
                  <a:spcPct val="0"/>
                </a:spcBef>
                <a:spcAft>
                  <a:spcPct val="0"/>
                </a:spcAft>
                <a:defRPr sz="2400">
                  <a:solidFill>
                    <a:schemeClr val="tx1"/>
                  </a:solidFill>
                  <a:latin typeface="Arial" charset="0"/>
                  <a:ea typeface="宋体" charset="0"/>
                  <a:cs typeface="宋体" charset="0"/>
                </a:defRPr>
              </a:lvl9pPr>
            </a:lstStyle>
            <a:p>
              <a:pPr algn="l" eaLnBrk="1" hangingPunct="1">
                <a:spcBef>
                  <a:spcPct val="50000"/>
                </a:spcBef>
              </a:pPr>
              <a:r>
                <a:rPr lang="en-US" altLang="zh-CN" sz="1800">
                  <a:latin typeface="Times New Roman" charset="0"/>
                </a:rPr>
                <a:t>0</a:t>
              </a:r>
            </a:p>
          </p:txBody>
        </p:sp>
        <p:sp>
          <p:nvSpPr>
            <p:cNvPr id="40992" name="AutoShape 42"/>
            <p:cNvSpPr>
              <a:spLocks noChangeArrowheads="1"/>
            </p:cNvSpPr>
            <p:nvPr/>
          </p:nvSpPr>
          <p:spPr bwMode="auto">
            <a:xfrm>
              <a:off x="1563" y="1427"/>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40993" name="AutoShape 43"/>
            <p:cNvSpPr>
              <a:spLocks noChangeArrowheads="1"/>
            </p:cNvSpPr>
            <p:nvPr/>
          </p:nvSpPr>
          <p:spPr bwMode="auto">
            <a:xfrm>
              <a:off x="1863" y="1433"/>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40994" name="AutoShape 44"/>
            <p:cNvSpPr>
              <a:spLocks noChangeArrowheads="1"/>
            </p:cNvSpPr>
            <p:nvPr/>
          </p:nvSpPr>
          <p:spPr bwMode="auto">
            <a:xfrm>
              <a:off x="1995" y="1433"/>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40995" name="AutoShape 45"/>
            <p:cNvSpPr>
              <a:spLocks noChangeArrowheads="1"/>
            </p:cNvSpPr>
            <p:nvPr/>
          </p:nvSpPr>
          <p:spPr bwMode="auto">
            <a:xfrm>
              <a:off x="2535" y="143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a:p>
          </p:txBody>
        </p:sp>
        <p:sp>
          <p:nvSpPr>
            <p:cNvPr id="40996" name="AutoShape 46"/>
            <p:cNvSpPr>
              <a:spLocks noChangeArrowheads="1"/>
            </p:cNvSpPr>
            <p:nvPr/>
          </p:nvSpPr>
          <p:spPr bwMode="auto">
            <a:xfrm>
              <a:off x="2679" y="143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a:p>
          </p:txBody>
        </p:sp>
        <p:sp>
          <p:nvSpPr>
            <p:cNvPr id="40997" name="AutoShape 47"/>
            <p:cNvSpPr>
              <a:spLocks noChangeArrowheads="1"/>
            </p:cNvSpPr>
            <p:nvPr/>
          </p:nvSpPr>
          <p:spPr bwMode="auto">
            <a:xfrm>
              <a:off x="2451" y="143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a:p>
          </p:txBody>
        </p:sp>
        <p:sp>
          <p:nvSpPr>
            <p:cNvPr id="40998" name="Line 48"/>
            <p:cNvSpPr>
              <a:spLocks noChangeShapeType="1"/>
            </p:cNvSpPr>
            <p:nvPr/>
          </p:nvSpPr>
          <p:spPr bwMode="auto">
            <a:xfrm>
              <a:off x="2268" y="1302"/>
              <a:ext cx="0" cy="348"/>
            </a:xfrm>
            <a:prstGeom prst="line">
              <a:avLst/>
            </a:prstGeom>
            <a:noFill/>
            <a:ln w="19050">
              <a:solidFill>
                <a:schemeClr val="tx2"/>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999" name="Oval 49"/>
            <p:cNvSpPr>
              <a:spLocks noChangeArrowheads="1"/>
            </p:cNvSpPr>
            <p:nvPr/>
          </p:nvSpPr>
          <p:spPr bwMode="auto">
            <a:xfrm>
              <a:off x="2405" y="1393"/>
              <a:ext cx="144" cy="138"/>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41000" name="Oval 50"/>
            <p:cNvSpPr>
              <a:spLocks noChangeArrowheads="1"/>
            </p:cNvSpPr>
            <p:nvPr/>
          </p:nvSpPr>
          <p:spPr bwMode="auto">
            <a:xfrm>
              <a:off x="1955" y="1387"/>
              <a:ext cx="144" cy="138"/>
            </a:xfrm>
            <a:prstGeom prst="ellipse">
              <a:avLst/>
            </a:prstGeom>
            <a:noFill/>
            <a:ln w="19050">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41001" name="Line 51"/>
            <p:cNvSpPr>
              <a:spLocks noChangeShapeType="1"/>
            </p:cNvSpPr>
            <p:nvPr/>
          </p:nvSpPr>
          <p:spPr bwMode="auto">
            <a:xfrm flipH="1" flipV="1">
              <a:off x="2475" y="1284"/>
              <a:ext cx="6" cy="377"/>
            </a:xfrm>
            <a:prstGeom prst="line">
              <a:avLst/>
            </a:prstGeom>
            <a:noFill/>
            <a:ln w="9525" cap="rnd">
              <a:solidFill>
                <a:schemeClr val="tx2"/>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02" name="Line 52"/>
            <p:cNvSpPr>
              <a:spLocks noChangeShapeType="1"/>
            </p:cNvSpPr>
            <p:nvPr/>
          </p:nvSpPr>
          <p:spPr bwMode="auto">
            <a:xfrm flipH="1" flipV="1">
              <a:off x="2025" y="1284"/>
              <a:ext cx="6" cy="377"/>
            </a:xfrm>
            <a:prstGeom prst="line">
              <a:avLst/>
            </a:prstGeom>
            <a:noFill/>
            <a:ln w="9525" cap="rnd">
              <a:solidFill>
                <a:schemeClr val="tx2"/>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03" name="Text Box 53"/>
            <p:cNvSpPr txBox="1">
              <a:spLocks noChangeArrowheads="1"/>
            </p:cNvSpPr>
            <p:nvPr/>
          </p:nvSpPr>
          <p:spPr bwMode="auto">
            <a:xfrm>
              <a:off x="3492" y="1410"/>
              <a:ext cx="28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宋体" charset="0"/>
                </a:defRPr>
              </a:lvl1pPr>
              <a:lvl2pPr marL="742950" indent="-285750" eaLnBrk="0" hangingPunct="0">
                <a:defRPr sz="2400">
                  <a:solidFill>
                    <a:schemeClr val="tx1"/>
                  </a:solidFill>
                  <a:latin typeface="Arial" charset="0"/>
                  <a:ea typeface="宋体" charset="0"/>
                  <a:cs typeface="宋体" charset="0"/>
                </a:defRPr>
              </a:lvl2pPr>
              <a:lvl3pPr marL="1143000" indent="-228600" eaLnBrk="0" hangingPunct="0">
                <a:defRPr sz="2400">
                  <a:solidFill>
                    <a:schemeClr val="tx1"/>
                  </a:solidFill>
                  <a:latin typeface="Arial" charset="0"/>
                  <a:ea typeface="宋体" charset="0"/>
                  <a:cs typeface="宋体" charset="0"/>
                </a:defRPr>
              </a:lvl3pPr>
              <a:lvl4pPr marL="1600200" indent="-228600" eaLnBrk="0" hangingPunct="0">
                <a:defRPr sz="2400">
                  <a:solidFill>
                    <a:schemeClr val="tx1"/>
                  </a:solidFill>
                  <a:latin typeface="Arial" charset="0"/>
                  <a:ea typeface="宋体" charset="0"/>
                  <a:cs typeface="宋体" charset="0"/>
                </a:defRPr>
              </a:lvl4pPr>
              <a:lvl5pPr marL="2057400" indent="-228600" eaLnBrk="0" hangingPunct="0">
                <a:defRPr sz="2400">
                  <a:solidFill>
                    <a:schemeClr val="tx1"/>
                  </a:solidFill>
                  <a:latin typeface="Arial" charset="0"/>
                  <a:ea typeface="宋体" charset="0"/>
                  <a:cs typeface="宋体" charset="0"/>
                </a:defRPr>
              </a:lvl5pPr>
              <a:lvl6pPr marL="2514600" indent="-228600" algn="ctr" eaLnBrk="0" fontAlgn="base" hangingPunct="0">
                <a:spcBef>
                  <a:spcPct val="0"/>
                </a:spcBef>
                <a:spcAft>
                  <a:spcPct val="0"/>
                </a:spcAft>
                <a:defRPr sz="2400">
                  <a:solidFill>
                    <a:schemeClr val="tx1"/>
                  </a:solidFill>
                  <a:latin typeface="Arial" charset="0"/>
                  <a:ea typeface="宋体" charset="0"/>
                  <a:cs typeface="宋体" charset="0"/>
                </a:defRPr>
              </a:lvl6pPr>
              <a:lvl7pPr marL="2971800" indent="-228600" algn="ctr" eaLnBrk="0" fontAlgn="base" hangingPunct="0">
                <a:spcBef>
                  <a:spcPct val="0"/>
                </a:spcBef>
                <a:spcAft>
                  <a:spcPct val="0"/>
                </a:spcAft>
                <a:defRPr sz="2400">
                  <a:solidFill>
                    <a:schemeClr val="tx1"/>
                  </a:solidFill>
                  <a:latin typeface="Arial" charset="0"/>
                  <a:ea typeface="宋体" charset="0"/>
                  <a:cs typeface="宋体" charset="0"/>
                </a:defRPr>
              </a:lvl7pPr>
              <a:lvl8pPr marL="3429000" indent="-228600" algn="ctr" eaLnBrk="0" fontAlgn="base" hangingPunct="0">
                <a:spcBef>
                  <a:spcPct val="0"/>
                </a:spcBef>
                <a:spcAft>
                  <a:spcPct val="0"/>
                </a:spcAft>
                <a:defRPr sz="2400">
                  <a:solidFill>
                    <a:schemeClr val="tx1"/>
                  </a:solidFill>
                  <a:latin typeface="Arial" charset="0"/>
                  <a:ea typeface="宋体" charset="0"/>
                  <a:cs typeface="宋体" charset="0"/>
                </a:defRPr>
              </a:lvl8pPr>
              <a:lvl9pPr marL="3886200" indent="-228600" algn="ctr" eaLnBrk="0" fontAlgn="base" hangingPunct="0">
                <a:spcBef>
                  <a:spcPct val="0"/>
                </a:spcBef>
                <a:spcAft>
                  <a:spcPct val="0"/>
                </a:spcAft>
                <a:defRPr sz="2400">
                  <a:solidFill>
                    <a:schemeClr val="tx1"/>
                  </a:solidFill>
                  <a:latin typeface="Arial" charset="0"/>
                  <a:ea typeface="宋体" charset="0"/>
                  <a:cs typeface="宋体" charset="0"/>
                </a:defRPr>
              </a:lvl9pPr>
            </a:lstStyle>
            <a:p>
              <a:pPr algn="l" eaLnBrk="1" hangingPunct="1">
                <a:spcBef>
                  <a:spcPct val="50000"/>
                </a:spcBef>
              </a:pPr>
              <a:r>
                <a:rPr lang="en-US" altLang="zh-CN" sz="1800" i="1">
                  <a:latin typeface="Times New Roman" charset="0"/>
                </a:rPr>
                <a:t>x</a:t>
              </a:r>
              <a:endParaRPr lang="en-US" altLang="zh-CN" sz="1800" i="1" baseline="30000">
                <a:latin typeface="Times New Roman" charset="0"/>
              </a:endParaRPr>
            </a:p>
          </p:txBody>
        </p:sp>
      </p:grpSp>
      <p:grpSp>
        <p:nvGrpSpPr>
          <p:cNvPr id="40967" name="Group 60"/>
          <p:cNvGrpSpPr>
            <a:grpSpLocks/>
          </p:cNvGrpSpPr>
          <p:nvPr/>
        </p:nvGrpSpPr>
        <p:grpSpPr bwMode="auto">
          <a:xfrm>
            <a:off x="1905000" y="3962400"/>
            <a:ext cx="4352925" cy="1827213"/>
            <a:chOff x="1122" y="2874"/>
            <a:chExt cx="2742" cy="1151"/>
          </a:xfrm>
        </p:grpSpPr>
        <p:sp>
          <p:nvSpPr>
            <p:cNvPr id="40968" name="Line 6"/>
            <p:cNvSpPr>
              <a:spLocks noChangeShapeType="1"/>
            </p:cNvSpPr>
            <p:nvPr/>
          </p:nvSpPr>
          <p:spPr bwMode="auto">
            <a:xfrm>
              <a:off x="1122" y="3900"/>
              <a:ext cx="2496" cy="0"/>
            </a:xfrm>
            <a:prstGeom prst="line">
              <a:avLst/>
            </a:prstGeom>
            <a:noFill/>
            <a:ln w="25400">
              <a:solidFill>
                <a:schemeClr val="tx2"/>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0969" name="AutoShape 7"/>
            <p:cNvSpPr>
              <a:spLocks noChangeArrowheads="1"/>
            </p:cNvSpPr>
            <p:nvPr/>
          </p:nvSpPr>
          <p:spPr bwMode="auto">
            <a:xfrm>
              <a:off x="1437" y="3257"/>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40970" name="Line 8"/>
            <p:cNvSpPr>
              <a:spLocks noChangeShapeType="1"/>
            </p:cNvSpPr>
            <p:nvPr/>
          </p:nvSpPr>
          <p:spPr bwMode="auto">
            <a:xfrm>
              <a:off x="2262" y="3864"/>
              <a:ext cx="0" cy="72"/>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971" name="AutoShape 10"/>
            <p:cNvSpPr>
              <a:spLocks noChangeArrowheads="1"/>
            </p:cNvSpPr>
            <p:nvPr/>
          </p:nvSpPr>
          <p:spPr bwMode="auto">
            <a:xfrm>
              <a:off x="1641" y="3557"/>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40972" name="AutoShape 11"/>
            <p:cNvSpPr>
              <a:spLocks noChangeArrowheads="1"/>
            </p:cNvSpPr>
            <p:nvPr/>
          </p:nvSpPr>
          <p:spPr bwMode="auto">
            <a:xfrm>
              <a:off x="1929" y="3755"/>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40973" name="AutoShape 12"/>
            <p:cNvSpPr>
              <a:spLocks noChangeArrowheads="1"/>
            </p:cNvSpPr>
            <p:nvPr/>
          </p:nvSpPr>
          <p:spPr bwMode="auto">
            <a:xfrm>
              <a:off x="2073" y="3815"/>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40974" name="AutoShape 13"/>
            <p:cNvSpPr>
              <a:spLocks noChangeArrowheads="1"/>
            </p:cNvSpPr>
            <p:nvPr/>
          </p:nvSpPr>
          <p:spPr bwMode="auto">
            <a:xfrm>
              <a:off x="2601" y="3761"/>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a:p>
          </p:txBody>
        </p:sp>
        <p:sp>
          <p:nvSpPr>
            <p:cNvPr id="40975" name="AutoShape 14"/>
            <p:cNvSpPr>
              <a:spLocks noChangeArrowheads="1"/>
            </p:cNvSpPr>
            <p:nvPr/>
          </p:nvSpPr>
          <p:spPr bwMode="auto">
            <a:xfrm>
              <a:off x="2745" y="3647"/>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a:p>
          </p:txBody>
        </p:sp>
        <p:sp>
          <p:nvSpPr>
            <p:cNvPr id="40976" name="AutoShape 15"/>
            <p:cNvSpPr>
              <a:spLocks noChangeArrowheads="1"/>
            </p:cNvSpPr>
            <p:nvPr/>
          </p:nvSpPr>
          <p:spPr bwMode="auto">
            <a:xfrm>
              <a:off x="2481" y="3803"/>
              <a:ext cx="56" cy="56"/>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a:p>
          </p:txBody>
        </p:sp>
        <p:sp>
          <p:nvSpPr>
            <p:cNvPr id="40977" name="AutoShape 16"/>
            <p:cNvSpPr>
              <a:spLocks noChangeArrowheads="1"/>
            </p:cNvSpPr>
            <p:nvPr/>
          </p:nvSpPr>
          <p:spPr bwMode="auto">
            <a:xfrm>
              <a:off x="2985" y="3443"/>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40978" name="AutoShape 17"/>
            <p:cNvSpPr>
              <a:spLocks noChangeArrowheads="1"/>
            </p:cNvSpPr>
            <p:nvPr/>
          </p:nvSpPr>
          <p:spPr bwMode="auto">
            <a:xfrm>
              <a:off x="3165" y="3251"/>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40979" name="AutoShape 18"/>
            <p:cNvSpPr>
              <a:spLocks noChangeArrowheads="1"/>
            </p:cNvSpPr>
            <p:nvPr/>
          </p:nvSpPr>
          <p:spPr bwMode="auto">
            <a:xfrm>
              <a:off x="3429" y="2921"/>
              <a:ext cx="56" cy="56"/>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40980" name="Line 19"/>
            <p:cNvSpPr>
              <a:spLocks noChangeShapeType="1"/>
            </p:cNvSpPr>
            <p:nvPr/>
          </p:nvSpPr>
          <p:spPr bwMode="auto">
            <a:xfrm flipV="1">
              <a:off x="2262" y="2988"/>
              <a:ext cx="0" cy="936"/>
            </a:xfrm>
            <a:prstGeom prst="line">
              <a:avLst/>
            </a:prstGeom>
            <a:noFill/>
            <a:ln w="25400">
              <a:solidFill>
                <a:schemeClr val="tx2"/>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0981" name="Text Box 20"/>
            <p:cNvSpPr txBox="1">
              <a:spLocks noChangeArrowheads="1"/>
            </p:cNvSpPr>
            <p:nvPr/>
          </p:nvSpPr>
          <p:spPr bwMode="auto">
            <a:xfrm>
              <a:off x="2262" y="2874"/>
              <a:ext cx="28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宋体" charset="0"/>
                </a:defRPr>
              </a:lvl1pPr>
              <a:lvl2pPr marL="742950" indent="-285750" eaLnBrk="0" hangingPunct="0">
                <a:defRPr sz="2400">
                  <a:solidFill>
                    <a:schemeClr val="tx1"/>
                  </a:solidFill>
                  <a:latin typeface="Arial" charset="0"/>
                  <a:ea typeface="宋体" charset="0"/>
                  <a:cs typeface="宋体" charset="0"/>
                </a:defRPr>
              </a:lvl2pPr>
              <a:lvl3pPr marL="1143000" indent="-228600" eaLnBrk="0" hangingPunct="0">
                <a:defRPr sz="2400">
                  <a:solidFill>
                    <a:schemeClr val="tx1"/>
                  </a:solidFill>
                  <a:latin typeface="Arial" charset="0"/>
                  <a:ea typeface="宋体" charset="0"/>
                  <a:cs typeface="宋体" charset="0"/>
                </a:defRPr>
              </a:lvl3pPr>
              <a:lvl4pPr marL="1600200" indent="-228600" eaLnBrk="0" hangingPunct="0">
                <a:defRPr sz="2400">
                  <a:solidFill>
                    <a:schemeClr val="tx1"/>
                  </a:solidFill>
                  <a:latin typeface="Arial" charset="0"/>
                  <a:ea typeface="宋体" charset="0"/>
                  <a:cs typeface="宋体" charset="0"/>
                </a:defRPr>
              </a:lvl4pPr>
              <a:lvl5pPr marL="2057400" indent="-228600" eaLnBrk="0" hangingPunct="0">
                <a:defRPr sz="2400">
                  <a:solidFill>
                    <a:schemeClr val="tx1"/>
                  </a:solidFill>
                  <a:latin typeface="Arial" charset="0"/>
                  <a:ea typeface="宋体" charset="0"/>
                  <a:cs typeface="宋体" charset="0"/>
                </a:defRPr>
              </a:lvl5pPr>
              <a:lvl6pPr marL="2514600" indent="-228600" algn="ctr" eaLnBrk="0" fontAlgn="base" hangingPunct="0">
                <a:spcBef>
                  <a:spcPct val="0"/>
                </a:spcBef>
                <a:spcAft>
                  <a:spcPct val="0"/>
                </a:spcAft>
                <a:defRPr sz="2400">
                  <a:solidFill>
                    <a:schemeClr val="tx1"/>
                  </a:solidFill>
                  <a:latin typeface="Arial" charset="0"/>
                  <a:ea typeface="宋体" charset="0"/>
                  <a:cs typeface="宋体" charset="0"/>
                </a:defRPr>
              </a:lvl6pPr>
              <a:lvl7pPr marL="2971800" indent="-228600" algn="ctr" eaLnBrk="0" fontAlgn="base" hangingPunct="0">
                <a:spcBef>
                  <a:spcPct val="0"/>
                </a:spcBef>
                <a:spcAft>
                  <a:spcPct val="0"/>
                </a:spcAft>
                <a:defRPr sz="2400">
                  <a:solidFill>
                    <a:schemeClr val="tx1"/>
                  </a:solidFill>
                  <a:latin typeface="Arial" charset="0"/>
                  <a:ea typeface="宋体" charset="0"/>
                  <a:cs typeface="宋体" charset="0"/>
                </a:defRPr>
              </a:lvl7pPr>
              <a:lvl8pPr marL="3429000" indent="-228600" algn="ctr" eaLnBrk="0" fontAlgn="base" hangingPunct="0">
                <a:spcBef>
                  <a:spcPct val="0"/>
                </a:spcBef>
                <a:spcAft>
                  <a:spcPct val="0"/>
                </a:spcAft>
                <a:defRPr sz="2400">
                  <a:solidFill>
                    <a:schemeClr val="tx1"/>
                  </a:solidFill>
                  <a:latin typeface="Arial" charset="0"/>
                  <a:ea typeface="宋体" charset="0"/>
                  <a:cs typeface="宋体" charset="0"/>
                </a:defRPr>
              </a:lvl8pPr>
              <a:lvl9pPr marL="3886200" indent="-228600" algn="ctr" eaLnBrk="0" fontAlgn="base" hangingPunct="0">
                <a:spcBef>
                  <a:spcPct val="0"/>
                </a:spcBef>
                <a:spcAft>
                  <a:spcPct val="0"/>
                </a:spcAft>
                <a:defRPr sz="2400">
                  <a:solidFill>
                    <a:schemeClr val="tx1"/>
                  </a:solidFill>
                  <a:latin typeface="Arial" charset="0"/>
                  <a:ea typeface="宋体" charset="0"/>
                  <a:cs typeface="宋体" charset="0"/>
                </a:defRPr>
              </a:lvl9pPr>
            </a:lstStyle>
            <a:p>
              <a:pPr algn="l" eaLnBrk="1" hangingPunct="1">
                <a:spcBef>
                  <a:spcPct val="50000"/>
                </a:spcBef>
              </a:pPr>
              <a:r>
                <a:rPr lang="en-US" altLang="zh-CN" sz="1800" i="1">
                  <a:latin typeface="Times New Roman" charset="0"/>
                </a:rPr>
                <a:t>x</a:t>
              </a:r>
              <a:r>
                <a:rPr lang="en-US" altLang="zh-CN" sz="1800" i="1" baseline="30000">
                  <a:latin typeface="Times New Roman" charset="0"/>
                </a:rPr>
                <a:t>2</a:t>
              </a:r>
            </a:p>
          </p:txBody>
        </p:sp>
        <p:sp>
          <p:nvSpPr>
            <p:cNvPr id="40982" name="Line 54"/>
            <p:cNvSpPr>
              <a:spLocks noChangeShapeType="1"/>
            </p:cNvSpPr>
            <p:nvPr/>
          </p:nvSpPr>
          <p:spPr bwMode="auto">
            <a:xfrm flipV="1">
              <a:off x="1860" y="3180"/>
              <a:ext cx="2004" cy="816"/>
            </a:xfrm>
            <a:prstGeom prst="line">
              <a:avLst/>
            </a:prstGeom>
            <a:noFill/>
            <a:ln w="19050">
              <a:solidFill>
                <a:schemeClr val="tx2"/>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983" name="Line 55"/>
            <p:cNvSpPr>
              <a:spLocks noChangeShapeType="1"/>
            </p:cNvSpPr>
            <p:nvPr/>
          </p:nvSpPr>
          <p:spPr bwMode="auto">
            <a:xfrm flipV="1">
              <a:off x="1857" y="3132"/>
              <a:ext cx="1962" cy="809"/>
            </a:xfrm>
            <a:prstGeom prst="line">
              <a:avLst/>
            </a:prstGeom>
            <a:noFill/>
            <a:ln w="9525" cap="rnd">
              <a:solidFill>
                <a:schemeClr val="tx2"/>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984" name="Line 56"/>
            <p:cNvSpPr>
              <a:spLocks noChangeShapeType="1"/>
            </p:cNvSpPr>
            <p:nvPr/>
          </p:nvSpPr>
          <p:spPr bwMode="auto">
            <a:xfrm flipV="1">
              <a:off x="1929" y="3240"/>
              <a:ext cx="1926" cy="785"/>
            </a:xfrm>
            <a:prstGeom prst="line">
              <a:avLst/>
            </a:prstGeom>
            <a:noFill/>
            <a:ln w="9525" cap="rnd">
              <a:solidFill>
                <a:schemeClr val="tx2"/>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985" name="Oval 57"/>
            <p:cNvSpPr>
              <a:spLocks noChangeArrowheads="1"/>
            </p:cNvSpPr>
            <p:nvPr/>
          </p:nvSpPr>
          <p:spPr bwMode="auto">
            <a:xfrm>
              <a:off x="2945" y="3403"/>
              <a:ext cx="144" cy="138"/>
            </a:xfrm>
            <a:prstGeom prst="ellipse">
              <a:avLst/>
            </a:prstGeom>
            <a:noFill/>
            <a:ln w="19050">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40986" name="Oval 58"/>
            <p:cNvSpPr>
              <a:spLocks noChangeArrowheads="1"/>
            </p:cNvSpPr>
            <p:nvPr/>
          </p:nvSpPr>
          <p:spPr bwMode="auto">
            <a:xfrm>
              <a:off x="2699" y="3601"/>
              <a:ext cx="144" cy="138"/>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40987" name="Oval 59"/>
            <p:cNvSpPr>
              <a:spLocks noChangeArrowheads="1"/>
            </p:cNvSpPr>
            <p:nvPr/>
          </p:nvSpPr>
          <p:spPr bwMode="auto">
            <a:xfrm>
              <a:off x="2027" y="3775"/>
              <a:ext cx="144" cy="138"/>
            </a:xfrm>
            <a:prstGeom prst="ellipse">
              <a:avLst/>
            </a:prstGeom>
            <a:noFill/>
            <a:ln w="19050">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spTree>
    <p:extLst>
      <p:ext uri="{BB962C8B-B14F-4D97-AF65-F5344CB8AC3E}">
        <p14:creationId xmlns:p14="http://schemas.microsoft.com/office/powerpoint/2010/main" val="13644804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4"/>
          <p:cNvSpPr>
            <a:spLocks noChangeArrowheads="1"/>
          </p:cNvSpPr>
          <p:nvPr/>
        </p:nvSpPr>
        <p:spPr bwMode="auto">
          <a:xfrm>
            <a:off x="381000" y="228600"/>
            <a:ext cx="77724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l"/>
            <a:r>
              <a:rPr lang="en-US" altLang="zh-CN" sz="4200">
                <a:solidFill>
                  <a:schemeClr val="tx2"/>
                </a:solidFill>
                <a:latin typeface="Garamond" charset="0"/>
              </a:rPr>
              <a:t>Non-linear SVMs:  Feature spaces</a:t>
            </a:r>
          </a:p>
        </p:txBody>
      </p:sp>
      <p:sp>
        <p:nvSpPr>
          <p:cNvPr id="41986" name="Rectangle 5"/>
          <p:cNvSpPr>
            <a:spLocks noChangeArrowheads="1"/>
          </p:cNvSpPr>
          <p:nvPr/>
        </p:nvSpPr>
        <p:spPr bwMode="auto">
          <a:xfrm>
            <a:off x="381000" y="1066800"/>
            <a:ext cx="8229600" cy="502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gn="l">
              <a:spcBef>
                <a:spcPct val="20000"/>
              </a:spcBef>
              <a:buClr>
                <a:schemeClr val="accent1"/>
              </a:buClr>
              <a:buSzPct val="65000"/>
              <a:buFont typeface="Wingdings" charset="0"/>
              <a:buChar char="n"/>
            </a:pPr>
            <a:r>
              <a:rPr lang="en-US" altLang="zh-CN" sz="2400">
                <a:latin typeface="Times New Roman" charset="0"/>
                <a:cs typeface="Times New Roman" charset="0"/>
              </a:rPr>
              <a:t>General idea:   the original input space (nonlinear separable data) can always be mapped to some higher-dimensional feature space where the training set is linearly separable:</a:t>
            </a:r>
          </a:p>
        </p:txBody>
      </p:sp>
      <p:sp>
        <p:nvSpPr>
          <p:cNvPr id="41987" name="Line 6"/>
          <p:cNvSpPr>
            <a:spLocks noChangeShapeType="1"/>
          </p:cNvSpPr>
          <p:nvPr/>
        </p:nvSpPr>
        <p:spPr bwMode="auto">
          <a:xfrm flipV="1">
            <a:off x="2068513" y="2559050"/>
            <a:ext cx="0" cy="304165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1988" name="Line 7"/>
          <p:cNvSpPr>
            <a:spLocks noChangeShapeType="1"/>
          </p:cNvSpPr>
          <p:nvPr/>
        </p:nvSpPr>
        <p:spPr bwMode="auto">
          <a:xfrm flipV="1">
            <a:off x="447675" y="4170363"/>
            <a:ext cx="3319463" cy="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1989" name="AutoShape 8"/>
          <p:cNvSpPr>
            <a:spLocks noChangeArrowheads="1"/>
          </p:cNvSpPr>
          <p:nvPr/>
        </p:nvSpPr>
        <p:spPr bwMode="auto">
          <a:xfrm>
            <a:off x="2098675" y="33909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41990" name="AutoShape 9"/>
          <p:cNvSpPr>
            <a:spLocks noChangeArrowheads="1"/>
          </p:cNvSpPr>
          <p:nvPr/>
        </p:nvSpPr>
        <p:spPr bwMode="auto">
          <a:xfrm>
            <a:off x="1524000" y="37480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41991" name="AutoShape 10"/>
          <p:cNvSpPr>
            <a:spLocks noChangeArrowheads="1"/>
          </p:cNvSpPr>
          <p:nvPr/>
        </p:nvSpPr>
        <p:spPr bwMode="auto">
          <a:xfrm>
            <a:off x="1676400" y="42941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41992" name="AutoShape 11"/>
          <p:cNvSpPr>
            <a:spLocks noChangeArrowheads="1"/>
          </p:cNvSpPr>
          <p:nvPr/>
        </p:nvSpPr>
        <p:spPr bwMode="auto">
          <a:xfrm>
            <a:off x="2209800" y="477043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41993" name="AutoShape 12"/>
          <p:cNvSpPr>
            <a:spLocks noChangeArrowheads="1"/>
          </p:cNvSpPr>
          <p:nvPr/>
        </p:nvSpPr>
        <p:spPr bwMode="auto">
          <a:xfrm>
            <a:off x="1790700" y="343693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41994" name="AutoShape 13"/>
          <p:cNvSpPr>
            <a:spLocks noChangeArrowheads="1"/>
          </p:cNvSpPr>
          <p:nvPr/>
        </p:nvSpPr>
        <p:spPr bwMode="auto">
          <a:xfrm>
            <a:off x="1295400" y="40655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41995" name="AutoShape 14"/>
          <p:cNvSpPr>
            <a:spLocks noChangeArrowheads="1"/>
          </p:cNvSpPr>
          <p:nvPr/>
        </p:nvSpPr>
        <p:spPr bwMode="auto">
          <a:xfrm>
            <a:off x="1714500" y="480853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41996" name="AutoShape 15"/>
          <p:cNvSpPr>
            <a:spLocks noChangeArrowheads="1"/>
          </p:cNvSpPr>
          <p:nvPr/>
        </p:nvSpPr>
        <p:spPr bwMode="auto">
          <a:xfrm>
            <a:off x="2209800" y="38369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41997" name="AutoShape 16"/>
          <p:cNvSpPr>
            <a:spLocks noChangeArrowheads="1"/>
          </p:cNvSpPr>
          <p:nvPr/>
        </p:nvSpPr>
        <p:spPr bwMode="auto">
          <a:xfrm>
            <a:off x="3111500" y="38242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a:p>
        </p:txBody>
      </p:sp>
      <p:sp>
        <p:nvSpPr>
          <p:cNvPr id="41998" name="AutoShape 17"/>
          <p:cNvSpPr>
            <a:spLocks noChangeArrowheads="1"/>
          </p:cNvSpPr>
          <p:nvPr/>
        </p:nvSpPr>
        <p:spPr bwMode="auto">
          <a:xfrm>
            <a:off x="2971800" y="503713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a:p>
        </p:txBody>
      </p:sp>
      <p:sp>
        <p:nvSpPr>
          <p:cNvPr id="41999" name="AutoShape 18"/>
          <p:cNvSpPr>
            <a:spLocks noChangeArrowheads="1"/>
          </p:cNvSpPr>
          <p:nvPr/>
        </p:nvSpPr>
        <p:spPr bwMode="auto">
          <a:xfrm>
            <a:off x="723900" y="39512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a:p>
        </p:txBody>
      </p:sp>
      <p:sp>
        <p:nvSpPr>
          <p:cNvPr id="42000" name="AutoShape 19"/>
          <p:cNvSpPr>
            <a:spLocks noChangeArrowheads="1"/>
          </p:cNvSpPr>
          <p:nvPr/>
        </p:nvSpPr>
        <p:spPr bwMode="auto">
          <a:xfrm>
            <a:off x="2235200" y="540543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a:p>
        </p:txBody>
      </p:sp>
      <p:sp>
        <p:nvSpPr>
          <p:cNvPr id="42001" name="AutoShape 20"/>
          <p:cNvSpPr>
            <a:spLocks noChangeArrowheads="1"/>
          </p:cNvSpPr>
          <p:nvPr/>
        </p:nvSpPr>
        <p:spPr bwMode="auto">
          <a:xfrm>
            <a:off x="3200400" y="45608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a:p>
        </p:txBody>
      </p:sp>
      <p:sp>
        <p:nvSpPr>
          <p:cNvPr id="42002" name="AutoShape 21"/>
          <p:cNvSpPr>
            <a:spLocks noChangeArrowheads="1"/>
          </p:cNvSpPr>
          <p:nvPr/>
        </p:nvSpPr>
        <p:spPr bwMode="auto">
          <a:xfrm>
            <a:off x="1263650" y="510063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a:p>
        </p:txBody>
      </p:sp>
      <p:sp>
        <p:nvSpPr>
          <p:cNvPr id="42003" name="AutoShape 22"/>
          <p:cNvSpPr>
            <a:spLocks noChangeArrowheads="1"/>
          </p:cNvSpPr>
          <p:nvPr/>
        </p:nvSpPr>
        <p:spPr bwMode="auto">
          <a:xfrm>
            <a:off x="952500" y="461803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a:p>
        </p:txBody>
      </p:sp>
      <p:sp>
        <p:nvSpPr>
          <p:cNvPr id="42004" name="AutoShape 23"/>
          <p:cNvSpPr>
            <a:spLocks noChangeArrowheads="1"/>
          </p:cNvSpPr>
          <p:nvPr/>
        </p:nvSpPr>
        <p:spPr bwMode="auto">
          <a:xfrm>
            <a:off x="1009650" y="309403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a:p>
        </p:txBody>
      </p:sp>
      <p:sp>
        <p:nvSpPr>
          <p:cNvPr id="42005" name="AutoShape 24"/>
          <p:cNvSpPr>
            <a:spLocks noChangeArrowheads="1"/>
          </p:cNvSpPr>
          <p:nvPr/>
        </p:nvSpPr>
        <p:spPr bwMode="auto">
          <a:xfrm>
            <a:off x="2505075" y="42291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42006" name="AutoShape 25"/>
          <p:cNvSpPr>
            <a:spLocks noChangeArrowheads="1"/>
          </p:cNvSpPr>
          <p:nvPr/>
        </p:nvSpPr>
        <p:spPr bwMode="auto">
          <a:xfrm>
            <a:off x="2124075" y="436245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42007" name="AutoShape 26"/>
          <p:cNvSpPr>
            <a:spLocks noChangeArrowheads="1"/>
          </p:cNvSpPr>
          <p:nvPr/>
        </p:nvSpPr>
        <p:spPr bwMode="auto">
          <a:xfrm>
            <a:off x="2409825" y="312420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a:p>
        </p:txBody>
      </p:sp>
      <p:sp>
        <p:nvSpPr>
          <p:cNvPr id="42008" name="Oval 27"/>
          <p:cNvSpPr>
            <a:spLocks noChangeArrowheads="1"/>
          </p:cNvSpPr>
          <p:nvPr/>
        </p:nvSpPr>
        <p:spPr bwMode="auto">
          <a:xfrm>
            <a:off x="1114425" y="3209925"/>
            <a:ext cx="1885950" cy="1905000"/>
          </a:xfrm>
          <a:prstGeom prst="ellipse">
            <a:avLst/>
          </a:prstGeom>
          <a:noFill/>
          <a:ln w="15875">
            <a:solidFill>
              <a:schemeClr val="tx2"/>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42009" name="AutoShape 28"/>
          <p:cNvSpPr>
            <a:spLocks noChangeArrowheads="1"/>
          </p:cNvSpPr>
          <p:nvPr/>
        </p:nvSpPr>
        <p:spPr bwMode="auto">
          <a:xfrm>
            <a:off x="1162050" y="324643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a:p>
        </p:txBody>
      </p:sp>
      <p:sp>
        <p:nvSpPr>
          <p:cNvPr id="42010" name="AutoShape 29"/>
          <p:cNvSpPr>
            <a:spLocks noChangeArrowheads="1"/>
          </p:cNvSpPr>
          <p:nvPr/>
        </p:nvSpPr>
        <p:spPr bwMode="auto">
          <a:xfrm>
            <a:off x="3086100" y="32273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a:p>
        </p:txBody>
      </p:sp>
      <p:sp>
        <p:nvSpPr>
          <p:cNvPr id="42011" name="Line 30"/>
          <p:cNvSpPr>
            <a:spLocks noChangeShapeType="1"/>
          </p:cNvSpPr>
          <p:nvPr/>
        </p:nvSpPr>
        <p:spPr bwMode="auto">
          <a:xfrm flipH="1" flipV="1">
            <a:off x="6107113" y="2311400"/>
            <a:ext cx="0" cy="207010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12" name="Line 31"/>
          <p:cNvSpPr>
            <a:spLocks noChangeShapeType="1"/>
          </p:cNvSpPr>
          <p:nvPr/>
        </p:nvSpPr>
        <p:spPr bwMode="auto">
          <a:xfrm>
            <a:off x="6076950" y="4398963"/>
            <a:ext cx="2347913" cy="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13" name="AutoShape 32"/>
          <p:cNvSpPr>
            <a:spLocks noChangeArrowheads="1"/>
          </p:cNvSpPr>
          <p:nvPr/>
        </p:nvSpPr>
        <p:spPr bwMode="auto">
          <a:xfrm>
            <a:off x="6375400" y="3762375"/>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42014" name="AutoShape 33"/>
          <p:cNvSpPr>
            <a:spLocks noChangeArrowheads="1"/>
          </p:cNvSpPr>
          <p:nvPr/>
        </p:nvSpPr>
        <p:spPr bwMode="auto">
          <a:xfrm>
            <a:off x="5800725" y="411956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42015" name="AutoShape 34"/>
          <p:cNvSpPr>
            <a:spLocks noChangeArrowheads="1"/>
          </p:cNvSpPr>
          <p:nvPr/>
        </p:nvSpPr>
        <p:spPr bwMode="auto">
          <a:xfrm>
            <a:off x="6181725" y="46751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42016" name="AutoShape 35"/>
          <p:cNvSpPr>
            <a:spLocks noChangeArrowheads="1"/>
          </p:cNvSpPr>
          <p:nvPr/>
        </p:nvSpPr>
        <p:spPr bwMode="auto">
          <a:xfrm>
            <a:off x="7000875" y="46751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42017" name="AutoShape 36"/>
          <p:cNvSpPr>
            <a:spLocks noChangeArrowheads="1"/>
          </p:cNvSpPr>
          <p:nvPr/>
        </p:nvSpPr>
        <p:spPr bwMode="auto">
          <a:xfrm>
            <a:off x="6067425" y="380841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42018" name="AutoShape 37"/>
          <p:cNvSpPr>
            <a:spLocks noChangeArrowheads="1"/>
          </p:cNvSpPr>
          <p:nvPr/>
        </p:nvSpPr>
        <p:spPr bwMode="auto">
          <a:xfrm>
            <a:off x="6276975" y="408463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42019" name="AutoShape 38"/>
          <p:cNvSpPr>
            <a:spLocks noChangeArrowheads="1"/>
          </p:cNvSpPr>
          <p:nvPr/>
        </p:nvSpPr>
        <p:spPr bwMode="auto">
          <a:xfrm>
            <a:off x="6505575" y="47132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42020" name="AutoShape 39"/>
          <p:cNvSpPr>
            <a:spLocks noChangeArrowheads="1"/>
          </p:cNvSpPr>
          <p:nvPr/>
        </p:nvSpPr>
        <p:spPr bwMode="auto">
          <a:xfrm>
            <a:off x="6486525" y="420846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42021" name="AutoShape 40"/>
          <p:cNvSpPr>
            <a:spLocks noChangeArrowheads="1"/>
          </p:cNvSpPr>
          <p:nvPr/>
        </p:nvSpPr>
        <p:spPr bwMode="auto">
          <a:xfrm>
            <a:off x="8093075" y="384333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a:p>
        </p:txBody>
      </p:sp>
      <p:sp>
        <p:nvSpPr>
          <p:cNvPr id="42022" name="AutoShape 41"/>
          <p:cNvSpPr>
            <a:spLocks noChangeArrowheads="1"/>
          </p:cNvSpPr>
          <p:nvPr/>
        </p:nvSpPr>
        <p:spPr bwMode="auto">
          <a:xfrm>
            <a:off x="7953375" y="50561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a:p>
        </p:txBody>
      </p:sp>
      <p:sp>
        <p:nvSpPr>
          <p:cNvPr id="42023" name="AutoShape 42"/>
          <p:cNvSpPr>
            <a:spLocks noChangeArrowheads="1"/>
          </p:cNvSpPr>
          <p:nvPr/>
        </p:nvSpPr>
        <p:spPr bwMode="auto">
          <a:xfrm>
            <a:off x="7477125" y="28082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a:p>
        </p:txBody>
      </p:sp>
      <p:sp>
        <p:nvSpPr>
          <p:cNvPr id="42024" name="AutoShape 43"/>
          <p:cNvSpPr>
            <a:spLocks noChangeArrowheads="1"/>
          </p:cNvSpPr>
          <p:nvPr/>
        </p:nvSpPr>
        <p:spPr bwMode="auto">
          <a:xfrm>
            <a:off x="7483475" y="407193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a:p>
        </p:txBody>
      </p:sp>
      <p:sp>
        <p:nvSpPr>
          <p:cNvPr id="42025" name="AutoShape 44"/>
          <p:cNvSpPr>
            <a:spLocks noChangeArrowheads="1"/>
          </p:cNvSpPr>
          <p:nvPr/>
        </p:nvSpPr>
        <p:spPr bwMode="auto">
          <a:xfrm>
            <a:off x="8181975" y="457993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a:p>
        </p:txBody>
      </p:sp>
      <p:sp>
        <p:nvSpPr>
          <p:cNvPr id="42026" name="AutoShape 45"/>
          <p:cNvSpPr>
            <a:spLocks noChangeArrowheads="1"/>
          </p:cNvSpPr>
          <p:nvPr/>
        </p:nvSpPr>
        <p:spPr bwMode="auto">
          <a:xfrm>
            <a:off x="7007225" y="35194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a:p>
        </p:txBody>
      </p:sp>
      <p:sp>
        <p:nvSpPr>
          <p:cNvPr id="42027" name="AutoShape 46"/>
          <p:cNvSpPr>
            <a:spLocks noChangeArrowheads="1"/>
          </p:cNvSpPr>
          <p:nvPr/>
        </p:nvSpPr>
        <p:spPr bwMode="auto">
          <a:xfrm>
            <a:off x="7610475" y="47513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a:p>
        </p:txBody>
      </p:sp>
      <p:sp>
        <p:nvSpPr>
          <p:cNvPr id="42028" name="AutoShape 47"/>
          <p:cNvSpPr>
            <a:spLocks noChangeArrowheads="1"/>
          </p:cNvSpPr>
          <p:nvPr/>
        </p:nvSpPr>
        <p:spPr bwMode="auto">
          <a:xfrm>
            <a:off x="7400925" y="301783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a:p>
        </p:txBody>
      </p:sp>
      <p:sp>
        <p:nvSpPr>
          <p:cNvPr id="42029" name="AutoShape 48"/>
          <p:cNvSpPr>
            <a:spLocks noChangeArrowheads="1"/>
          </p:cNvSpPr>
          <p:nvPr/>
        </p:nvSpPr>
        <p:spPr bwMode="auto">
          <a:xfrm>
            <a:off x="6010275" y="4524375"/>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42030" name="AutoShape 49"/>
          <p:cNvSpPr>
            <a:spLocks noChangeArrowheads="1"/>
          </p:cNvSpPr>
          <p:nvPr/>
        </p:nvSpPr>
        <p:spPr bwMode="auto">
          <a:xfrm>
            <a:off x="5629275" y="4657725"/>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p>
            <a:endParaRPr lang="en-US"/>
          </a:p>
        </p:txBody>
      </p:sp>
      <p:sp>
        <p:nvSpPr>
          <p:cNvPr id="42031" name="AutoShape 50"/>
          <p:cNvSpPr>
            <a:spLocks noChangeArrowheads="1"/>
          </p:cNvSpPr>
          <p:nvPr/>
        </p:nvSpPr>
        <p:spPr bwMode="auto">
          <a:xfrm>
            <a:off x="7391400" y="314325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a:p>
        </p:txBody>
      </p:sp>
      <p:sp>
        <p:nvSpPr>
          <p:cNvPr id="42032" name="AutoShape 51"/>
          <p:cNvSpPr>
            <a:spLocks noChangeArrowheads="1"/>
          </p:cNvSpPr>
          <p:nvPr/>
        </p:nvSpPr>
        <p:spPr bwMode="auto">
          <a:xfrm>
            <a:off x="6943725" y="267493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a:p>
        </p:txBody>
      </p:sp>
      <p:sp>
        <p:nvSpPr>
          <p:cNvPr id="42033" name="AutoShape 52"/>
          <p:cNvSpPr>
            <a:spLocks noChangeArrowheads="1"/>
          </p:cNvSpPr>
          <p:nvPr/>
        </p:nvSpPr>
        <p:spPr bwMode="auto">
          <a:xfrm>
            <a:off x="8067675" y="324643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p>
            <a:endParaRPr lang="en-US"/>
          </a:p>
        </p:txBody>
      </p:sp>
      <p:sp>
        <p:nvSpPr>
          <p:cNvPr id="42034" name="Line 53"/>
          <p:cNvSpPr>
            <a:spLocks noChangeShapeType="1"/>
          </p:cNvSpPr>
          <p:nvPr/>
        </p:nvSpPr>
        <p:spPr bwMode="auto">
          <a:xfrm flipH="1">
            <a:off x="4859338" y="4400550"/>
            <a:ext cx="1238250" cy="99695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35" name="Line 54"/>
          <p:cNvSpPr>
            <a:spLocks noChangeShapeType="1"/>
          </p:cNvSpPr>
          <p:nvPr/>
        </p:nvSpPr>
        <p:spPr bwMode="auto">
          <a:xfrm>
            <a:off x="6096000" y="3048000"/>
            <a:ext cx="1447800" cy="1333500"/>
          </a:xfrm>
          <a:prstGeom prst="line">
            <a:avLst/>
          </a:prstGeom>
          <a:noFill/>
          <a:ln w="15875">
            <a:solidFill>
              <a:schemeClr val="tx2"/>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36" name="Line 55"/>
          <p:cNvSpPr>
            <a:spLocks noChangeShapeType="1"/>
          </p:cNvSpPr>
          <p:nvPr/>
        </p:nvSpPr>
        <p:spPr bwMode="auto">
          <a:xfrm flipV="1">
            <a:off x="6324600" y="4419600"/>
            <a:ext cx="1219200" cy="1219200"/>
          </a:xfrm>
          <a:prstGeom prst="line">
            <a:avLst/>
          </a:prstGeom>
          <a:noFill/>
          <a:ln w="15875">
            <a:solidFill>
              <a:schemeClr val="tx2"/>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37" name="Line 56"/>
          <p:cNvSpPr>
            <a:spLocks noChangeShapeType="1"/>
          </p:cNvSpPr>
          <p:nvPr/>
        </p:nvSpPr>
        <p:spPr bwMode="auto">
          <a:xfrm flipV="1">
            <a:off x="4629150" y="3086100"/>
            <a:ext cx="1466850" cy="838200"/>
          </a:xfrm>
          <a:prstGeom prst="line">
            <a:avLst/>
          </a:prstGeom>
          <a:noFill/>
          <a:ln w="15875">
            <a:solidFill>
              <a:schemeClr val="tx2"/>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38" name="Line 57"/>
          <p:cNvSpPr>
            <a:spLocks noChangeShapeType="1"/>
          </p:cNvSpPr>
          <p:nvPr/>
        </p:nvSpPr>
        <p:spPr bwMode="auto">
          <a:xfrm>
            <a:off x="4610100" y="3924300"/>
            <a:ext cx="1714500" cy="1695450"/>
          </a:xfrm>
          <a:prstGeom prst="line">
            <a:avLst/>
          </a:prstGeom>
          <a:noFill/>
          <a:ln w="15875">
            <a:solidFill>
              <a:schemeClr val="tx2"/>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39" name="AutoShape 58"/>
          <p:cNvSpPr>
            <a:spLocks noChangeArrowheads="1"/>
          </p:cNvSpPr>
          <p:nvPr/>
        </p:nvSpPr>
        <p:spPr bwMode="auto">
          <a:xfrm>
            <a:off x="3581400" y="2362200"/>
            <a:ext cx="1638300" cy="457200"/>
          </a:xfrm>
          <a:prstGeom prst="curvedDownArrow">
            <a:avLst>
              <a:gd name="adj1" fmla="val 71667"/>
              <a:gd name="adj2" fmla="val 143333"/>
              <a:gd name="adj3" fmla="val 33333"/>
            </a:avLst>
          </a:prstGeom>
          <a:solidFill>
            <a:srgbClr val="008000"/>
          </a:solidFill>
          <a:ln w="9525">
            <a:solidFill>
              <a:srgbClr val="008000"/>
            </a:solidFill>
            <a:miter lim="800000"/>
            <a:headEnd/>
            <a:tailEnd/>
          </a:ln>
        </p:spPr>
        <p:txBody>
          <a:bodyPr wrap="none" anchor="ctr"/>
          <a:lstStyle/>
          <a:p>
            <a:endParaRPr lang="en-US"/>
          </a:p>
        </p:txBody>
      </p:sp>
      <p:sp>
        <p:nvSpPr>
          <p:cNvPr id="42040" name="Text Box 59"/>
          <p:cNvSpPr txBox="1">
            <a:spLocks noChangeArrowheads="1"/>
          </p:cNvSpPr>
          <p:nvPr/>
        </p:nvSpPr>
        <p:spPr bwMode="auto">
          <a:xfrm>
            <a:off x="3581400" y="3048000"/>
            <a:ext cx="19050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宋体" charset="0"/>
              </a:defRPr>
            </a:lvl1pPr>
            <a:lvl2pPr marL="742950" indent="-285750" eaLnBrk="0" hangingPunct="0">
              <a:defRPr sz="2400">
                <a:solidFill>
                  <a:schemeClr val="tx1"/>
                </a:solidFill>
                <a:latin typeface="Arial" charset="0"/>
                <a:ea typeface="宋体" charset="0"/>
                <a:cs typeface="宋体" charset="0"/>
              </a:defRPr>
            </a:lvl2pPr>
            <a:lvl3pPr marL="1143000" indent="-228600" eaLnBrk="0" hangingPunct="0">
              <a:defRPr sz="2400">
                <a:solidFill>
                  <a:schemeClr val="tx1"/>
                </a:solidFill>
                <a:latin typeface="Arial" charset="0"/>
                <a:ea typeface="宋体" charset="0"/>
                <a:cs typeface="宋体" charset="0"/>
              </a:defRPr>
            </a:lvl3pPr>
            <a:lvl4pPr marL="1600200" indent="-228600" eaLnBrk="0" hangingPunct="0">
              <a:defRPr sz="2400">
                <a:solidFill>
                  <a:schemeClr val="tx1"/>
                </a:solidFill>
                <a:latin typeface="Arial" charset="0"/>
                <a:ea typeface="宋体" charset="0"/>
                <a:cs typeface="宋体" charset="0"/>
              </a:defRPr>
            </a:lvl4pPr>
            <a:lvl5pPr marL="2057400" indent="-228600" eaLnBrk="0" hangingPunct="0">
              <a:defRPr sz="2400">
                <a:solidFill>
                  <a:schemeClr val="tx1"/>
                </a:solidFill>
                <a:latin typeface="Arial" charset="0"/>
                <a:ea typeface="宋体" charset="0"/>
                <a:cs typeface="宋体" charset="0"/>
              </a:defRPr>
            </a:lvl5pPr>
            <a:lvl6pPr marL="2514600" indent="-228600" algn="ctr" eaLnBrk="0" fontAlgn="base" hangingPunct="0">
              <a:spcBef>
                <a:spcPct val="0"/>
              </a:spcBef>
              <a:spcAft>
                <a:spcPct val="0"/>
              </a:spcAft>
              <a:defRPr sz="2400">
                <a:solidFill>
                  <a:schemeClr val="tx1"/>
                </a:solidFill>
                <a:latin typeface="Arial" charset="0"/>
                <a:ea typeface="宋体" charset="0"/>
                <a:cs typeface="宋体" charset="0"/>
              </a:defRPr>
            </a:lvl6pPr>
            <a:lvl7pPr marL="2971800" indent="-228600" algn="ctr" eaLnBrk="0" fontAlgn="base" hangingPunct="0">
              <a:spcBef>
                <a:spcPct val="0"/>
              </a:spcBef>
              <a:spcAft>
                <a:spcPct val="0"/>
              </a:spcAft>
              <a:defRPr sz="2400">
                <a:solidFill>
                  <a:schemeClr val="tx1"/>
                </a:solidFill>
                <a:latin typeface="Arial" charset="0"/>
                <a:ea typeface="宋体" charset="0"/>
                <a:cs typeface="宋体" charset="0"/>
              </a:defRPr>
            </a:lvl7pPr>
            <a:lvl8pPr marL="3429000" indent="-228600" algn="ctr" eaLnBrk="0" fontAlgn="base" hangingPunct="0">
              <a:spcBef>
                <a:spcPct val="0"/>
              </a:spcBef>
              <a:spcAft>
                <a:spcPct val="0"/>
              </a:spcAft>
              <a:defRPr sz="2400">
                <a:solidFill>
                  <a:schemeClr val="tx1"/>
                </a:solidFill>
                <a:latin typeface="Arial" charset="0"/>
                <a:ea typeface="宋体" charset="0"/>
                <a:cs typeface="宋体" charset="0"/>
              </a:defRPr>
            </a:lvl8pPr>
            <a:lvl9pPr marL="3886200" indent="-228600" algn="ctr" eaLnBrk="0" fontAlgn="base" hangingPunct="0">
              <a:spcBef>
                <a:spcPct val="0"/>
              </a:spcBef>
              <a:spcAft>
                <a:spcPct val="0"/>
              </a:spcAft>
              <a:defRPr sz="2400">
                <a:solidFill>
                  <a:schemeClr val="tx1"/>
                </a:solidFill>
                <a:latin typeface="Arial" charset="0"/>
                <a:ea typeface="宋体" charset="0"/>
                <a:cs typeface="宋体" charset="0"/>
              </a:defRPr>
            </a:lvl9pPr>
          </a:lstStyle>
          <a:p>
            <a:pPr algn="l" eaLnBrk="1" hangingPunct="1">
              <a:spcBef>
                <a:spcPct val="50000"/>
              </a:spcBef>
            </a:pPr>
            <a:r>
              <a:rPr lang="el-GR" sz="2000">
                <a:latin typeface="Times New Roman" charset="0"/>
                <a:cs typeface="Times New Roman" charset="0"/>
              </a:rPr>
              <a:t>Φ</a:t>
            </a:r>
            <a:r>
              <a:rPr lang="en-US" altLang="zh-CN" sz="2000">
                <a:latin typeface="Times New Roman" charset="0"/>
                <a:cs typeface="Times New Roman" charset="0"/>
              </a:rPr>
              <a:t>:  </a:t>
            </a:r>
            <a:r>
              <a:rPr lang="en-US" altLang="zh-CN" sz="2000" b="1">
                <a:latin typeface="Times New Roman" charset="0"/>
                <a:cs typeface="Times New Roman" charset="0"/>
              </a:rPr>
              <a:t>x</a:t>
            </a:r>
            <a:r>
              <a:rPr lang="en-US" altLang="zh-CN" sz="2000" b="1" baseline="-25000">
                <a:latin typeface="Times New Roman" charset="0"/>
                <a:cs typeface="Times New Roman" charset="0"/>
              </a:rPr>
              <a:t> </a:t>
            </a:r>
            <a:r>
              <a:rPr lang="en-US" altLang="zh-CN" sz="2000" b="1">
                <a:latin typeface="Times New Roman" charset="0"/>
                <a:cs typeface="Times New Roman" charset="0"/>
              </a:rPr>
              <a:t>→</a:t>
            </a:r>
            <a:r>
              <a:rPr lang="en-US" altLang="zh-CN" sz="2000">
                <a:latin typeface="Times New Roman" charset="0"/>
                <a:cs typeface="Times New Roman" charset="0"/>
              </a:rPr>
              <a:t> </a:t>
            </a:r>
            <a:r>
              <a:rPr lang="el-GR" sz="2000">
                <a:latin typeface="Times New Roman" charset="0"/>
                <a:cs typeface="Times New Roman" charset="0"/>
              </a:rPr>
              <a:t>φ</a:t>
            </a:r>
            <a:r>
              <a:rPr lang="en-US" altLang="zh-CN" sz="2000">
                <a:latin typeface="Times New Roman" charset="0"/>
                <a:cs typeface="Times New Roman" charset="0"/>
              </a:rPr>
              <a:t>(</a:t>
            </a:r>
            <a:r>
              <a:rPr lang="en-US" altLang="zh-CN" sz="2000" b="1">
                <a:latin typeface="Times New Roman" charset="0"/>
                <a:cs typeface="Times New Roman" charset="0"/>
              </a:rPr>
              <a:t>x</a:t>
            </a:r>
            <a:r>
              <a:rPr lang="en-US" altLang="zh-CN" sz="2000">
                <a:latin typeface="Times New Roman" charset="0"/>
                <a:cs typeface="Times New Roman" charset="0"/>
              </a:rPr>
              <a:t>)</a:t>
            </a:r>
          </a:p>
        </p:txBody>
      </p:sp>
    </p:spTree>
    <p:extLst>
      <p:ext uri="{BB962C8B-B14F-4D97-AF65-F5344CB8AC3E}">
        <p14:creationId xmlns:p14="http://schemas.microsoft.com/office/powerpoint/2010/main" val="34316462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algn="ctr" eaLnBrk="1" hangingPunct="1"/>
            <a:r>
              <a:rPr lang="en-US" sz="4400">
                <a:latin typeface="Times New Roman" charset="0"/>
                <a:cs typeface="Times New Roman" charset="0"/>
              </a:rPr>
              <a:t>Input Space to Feature Space</a:t>
            </a:r>
            <a:endParaRPr lang="en-US">
              <a:latin typeface="Garamond" charset="0"/>
            </a:endParaRPr>
          </a:p>
        </p:txBody>
      </p:sp>
      <p:pic>
        <p:nvPicPr>
          <p:cNvPr id="1945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90600" y="2057400"/>
            <a:ext cx="1276350" cy="1162050"/>
          </a:xfrm>
          <a:noFill/>
        </p:spPr>
      </p:pic>
      <p:pic>
        <p:nvPicPr>
          <p:cNvPr id="1945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1676400"/>
            <a:ext cx="3409950" cy="156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460" name="Rectangle 7"/>
          <p:cNvSpPr>
            <a:spLocks noChangeArrowheads="1"/>
          </p:cNvSpPr>
          <p:nvPr/>
        </p:nvSpPr>
        <p:spPr bwMode="auto">
          <a:xfrm>
            <a:off x="381000" y="3733800"/>
            <a:ext cx="8458200" cy="1754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buFont typeface="Arial" charset="0"/>
              <a:buChar char="•"/>
            </a:pPr>
            <a:r>
              <a:rPr lang="en-US" sz="2400">
                <a:latin typeface="Times New Roman" charset="0"/>
                <a:cs typeface="Times New Roman" charset="0"/>
              </a:rPr>
              <a:t> The original objects are transformed, using a set of mathematical functions, known as kernels. </a:t>
            </a:r>
          </a:p>
          <a:p>
            <a:pPr algn="just">
              <a:buFont typeface="Arial" charset="0"/>
              <a:buChar char="•"/>
            </a:pPr>
            <a:endParaRPr lang="en-US" sz="1200">
              <a:latin typeface="Times New Roman" charset="0"/>
              <a:cs typeface="Times New Roman" charset="0"/>
            </a:endParaRPr>
          </a:p>
          <a:p>
            <a:pPr algn="just">
              <a:buFont typeface="Arial" charset="0"/>
              <a:buChar char="•"/>
            </a:pPr>
            <a:r>
              <a:rPr lang="en-US" sz="2400">
                <a:latin typeface="Times New Roman" charset="0"/>
                <a:cs typeface="Times New Roman" charset="0"/>
              </a:rPr>
              <a:t> Instead of constructing the complex curve, we find an optimal line that can separate the objects.</a:t>
            </a:r>
          </a:p>
        </p:txBody>
      </p:sp>
    </p:spTree>
    <p:extLst>
      <p:ext uri="{BB962C8B-B14F-4D97-AF65-F5344CB8AC3E}">
        <p14:creationId xmlns:p14="http://schemas.microsoft.com/office/powerpoint/2010/main" val="22727336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What if we do not find a decision boundary which segregates the classes</a:t>
            </a:r>
            <a:r>
              <a:rPr lang="en-US" dirty="0"/>
              <a:t>?</a:t>
            </a:r>
            <a:br>
              <a:rPr lang="en-US" dirty="0"/>
            </a:b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752600" y="1143000"/>
            <a:ext cx="5231503" cy="4525963"/>
          </a:xfrm>
          <a:prstGeom prst="rect">
            <a:avLst/>
          </a:prstGeom>
          <a:noFill/>
          <a:ln w="9525">
            <a:noFill/>
            <a:miter lim="800000"/>
            <a:headEnd/>
            <a:tailEnd/>
          </a:ln>
          <a:effectLst/>
        </p:spPr>
      </p:pic>
      <p:sp>
        <p:nvSpPr>
          <p:cNvPr id="5" name="Rectangle 4"/>
          <p:cNvSpPr/>
          <p:nvPr/>
        </p:nvSpPr>
        <p:spPr>
          <a:xfrm>
            <a:off x="381000" y="5715000"/>
            <a:ext cx="7848600" cy="830997"/>
          </a:xfrm>
          <a:prstGeom prst="rect">
            <a:avLst/>
          </a:prstGeom>
        </p:spPr>
        <p:txBody>
          <a:bodyPr wrap="square">
            <a:spAutoFit/>
          </a:bodyPr>
          <a:lstStyle/>
          <a:p>
            <a:pPr>
              <a:buFont typeface="Arial" pitchFamily="34" charset="0"/>
              <a:buChar char="•"/>
            </a:pPr>
            <a:r>
              <a:rPr lang="en-US" sz="2400" dirty="0">
                <a:latin typeface="Times New Roman" pitchFamily="18" charset="0"/>
                <a:cs typeface="Times New Roman" pitchFamily="18" charset="0"/>
              </a:rPr>
              <a:t> Need to map these vectors to a higher dimension plane so that they get segregated from each other. </a:t>
            </a:r>
          </a:p>
        </p:txBody>
      </p:sp>
    </p:spTree>
    <p:extLst>
      <p:ext uri="{BB962C8B-B14F-4D97-AF65-F5344CB8AC3E}">
        <p14:creationId xmlns:p14="http://schemas.microsoft.com/office/powerpoint/2010/main" val="36582516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Find the hyper-plane to segregate to classes </a:t>
            </a:r>
          </a:p>
        </p:txBody>
      </p:sp>
      <p:pic>
        <p:nvPicPr>
          <p:cNvPr id="3074" name="Picture 2"/>
          <p:cNvPicPr>
            <a:picLocks noGrp="1" noChangeAspect="1" noChangeArrowheads="1"/>
          </p:cNvPicPr>
          <p:nvPr>
            <p:ph idx="1"/>
          </p:nvPr>
        </p:nvPicPr>
        <p:blipFill>
          <a:blip r:embed="rId2"/>
          <a:srcRect/>
          <a:stretch>
            <a:fillRect/>
          </a:stretch>
        </p:blipFill>
        <p:spPr bwMode="auto">
          <a:xfrm>
            <a:off x="2438400" y="1752600"/>
            <a:ext cx="4495800" cy="3886200"/>
          </a:xfrm>
          <a:prstGeom prst="rect">
            <a:avLst/>
          </a:prstGeom>
          <a:noFill/>
          <a:ln w="9525">
            <a:noFill/>
            <a:miter lim="800000"/>
            <a:headEnd/>
            <a:tailEnd/>
          </a:ln>
          <a:effectLst/>
        </p:spPr>
      </p:pic>
      <p:sp>
        <p:nvSpPr>
          <p:cNvPr id="5" name="Rectangle 4"/>
          <p:cNvSpPr/>
          <p:nvPr/>
        </p:nvSpPr>
        <p:spPr>
          <a:xfrm>
            <a:off x="152400" y="5715000"/>
            <a:ext cx="8077200" cy="461665"/>
          </a:xfrm>
          <a:prstGeom prst="rect">
            <a:avLst/>
          </a:prstGeom>
        </p:spPr>
        <p:txBody>
          <a:bodyPr wrap="square">
            <a:spAutoFit/>
          </a:bodyPr>
          <a:lstStyle/>
          <a:p>
            <a:r>
              <a:rPr lang="en-US" sz="2400" dirty="0">
                <a:latin typeface="Times New Roman" pitchFamily="18" charset="0"/>
                <a:cs typeface="Times New Roman" pitchFamily="18" charset="0"/>
              </a:rPr>
              <a:t>SVM can solve this problem by introducing additional feature</a:t>
            </a:r>
            <a:r>
              <a:rPr lang="en-US" dirty="0"/>
              <a:t>. </a:t>
            </a:r>
          </a:p>
        </p:txBody>
      </p:sp>
    </p:spTree>
    <p:extLst>
      <p:ext uri="{BB962C8B-B14F-4D97-AF65-F5344CB8AC3E}">
        <p14:creationId xmlns:p14="http://schemas.microsoft.com/office/powerpoint/2010/main" val="16749386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2057400" y="990600"/>
            <a:ext cx="4143375" cy="3533775"/>
          </a:xfrm>
          <a:prstGeom prst="rect">
            <a:avLst/>
          </a:prstGeom>
          <a:noFill/>
          <a:ln w="9525">
            <a:noFill/>
            <a:miter lim="800000"/>
            <a:headEnd/>
            <a:tailEnd/>
          </a:ln>
          <a:effectLst/>
        </p:spPr>
      </p:pic>
      <p:sp>
        <p:nvSpPr>
          <p:cNvPr id="5" name="Rectangle 4"/>
          <p:cNvSpPr/>
          <p:nvPr/>
        </p:nvSpPr>
        <p:spPr>
          <a:xfrm>
            <a:off x="304800" y="4876800"/>
            <a:ext cx="8153400" cy="830997"/>
          </a:xfrm>
          <a:prstGeom prst="rect">
            <a:avLst/>
          </a:prstGeom>
        </p:spPr>
        <p:txBody>
          <a:bodyPr wrap="square">
            <a:spAutoFit/>
          </a:bodyPr>
          <a:lstStyle/>
          <a:p>
            <a:r>
              <a:rPr lang="en-US" sz="2400" dirty="0">
                <a:latin typeface="Times New Roman" pitchFamily="18" charset="0"/>
                <a:cs typeface="Times New Roman" pitchFamily="18" charset="0"/>
              </a:rPr>
              <a:t>Add a new feature z = x</a:t>
            </a:r>
            <a:r>
              <a:rPr lang="en-US" sz="2400" baseline="30000" dirty="0">
                <a:latin typeface="Times New Roman" pitchFamily="18" charset="0"/>
                <a:cs typeface="Times New Roman" pitchFamily="18" charset="0"/>
              </a:rPr>
              <a:t>2</a:t>
            </a:r>
            <a:r>
              <a:rPr lang="en-US" sz="2400" dirty="0">
                <a:latin typeface="Times New Roman" pitchFamily="18" charset="0"/>
                <a:cs typeface="Times New Roman" pitchFamily="18" charset="0"/>
              </a:rPr>
              <a:t>+y</a:t>
            </a:r>
            <a:r>
              <a:rPr lang="en-US" sz="2400" baseline="30000" dirty="0">
                <a:latin typeface="Times New Roman" pitchFamily="18" charset="0"/>
                <a:cs typeface="Times New Roman" pitchFamily="18" charset="0"/>
              </a:rPr>
              <a:t>2</a:t>
            </a:r>
            <a:r>
              <a:rPr lang="en-US" sz="2400" dirty="0">
                <a:latin typeface="Times New Roman" pitchFamily="18" charset="0"/>
                <a:cs typeface="Times New Roman" pitchFamily="18" charset="0"/>
              </a:rPr>
              <a:t> and plot the data points on axis x and z.</a:t>
            </a:r>
          </a:p>
        </p:txBody>
      </p:sp>
    </p:spTree>
    <p:extLst>
      <p:ext uri="{BB962C8B-B14F-4D97-AF65-F5344CB8AC3E}">
        <p14:creationId xmlns:p14="http://schemas.microsoft.com/office/powerpoint/2010/main" val="40448471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1714"/>
            <a:ext cx="8229600" cy="945924"/>
          </a:xfrm>
        </p:spPr>
        <p:txBody>
          <a:bodyPr>
            <a:noAutofit/>
          </a:bodyPr>
          <a:lstStyle/>
          <a:p>
            <a:pPr algn="l"/>
            <a:r>
              <a:rPr lang="en-IN" sz="2400" dirty="0">
                <a:latin typeface="Times"/>
                <a:cs typeface="Times"/>
              </a:rPr>
              <a:t>We create a new </a:t>
            </a:r>
            <a:r>
              <a:rPr lang="en-IN" sz="2400" i="1" dirty="0">
                <a:latin typeface="Times"/>
                <a:cs typeface="Times"/>
              </a:rPr>
              <a:t>z</a:t>
            </a:r>
            <a:r>
              <a:rPr lang="en-IN" sz="2400" dirty="0">
                <a:latin typeface="Times"/>
                <a:cs typeface="Times"/>
              </a:rPr>
              <a:t> dimension, : </a:t>
            </a:r>
            <a:r>
              <a:rPr lang="en-IN" sz="2400" i="1" dirty="0">
                <a:latin typeface="Times"/>
                <a:cs typeface="Times"/>
              </a:rPr>
              <a:t>z = x² + y²</a:t>
            </a:r>
            <a:r>
              <a:rPr lang="en-IN" sz="2400" dirty="0"/>
              <a:t> </a:t>
            </a:r>
            <a:br>
              <a:rPr lang="en-IN" sz="2400" dirty="0"/>
            </a:br>
            <a:endParaRPr lang="en-US" sz="2400" dirty="0"/>
          </a:p>
        </p:txBody>
      </p:sp>
      <p:sp>
        <p:nvSpPr>
          <p:cNvPr id="3" name="Content Placeholder 2"/>
          <p:cNvSpPr>
            <a:spLocks noGrp="1"/>
          </p:cNvSpPr>
          <p:nvPr>
            <p:ph idx="1"/>
          </p:nvPr>
        </p:nvSpPr>
        <p:spPr/>
        <p:txBody>
          <a:bodyPr/>
          <a:lstStyle/>
          <a:p>
            <a:endParaRPr lang="en-US" dirty="0"/>
          </a:p>
          <a:p>
            <a:endParaRPr lang="en-US" dirty="0"/>
          </a:p>
        </p:txBody>
      </p:sp>
      <p:pic>
        <p:nvPicPr>
          <p:cNvPr id="5" name="Picture 4"/>
          <p:cNvPicPr>
            <a:picLocks noChangeAspect="1"/>
          </p:cNvPicPr>
          <p:nvPr/>
        </p:nvPicPr>
        <p:blipFill>
          <a:blip r:embed="rId2"/>
          <a:stretch>
            <a:fillRect/>
          </a:stretch>
        </p:blipFill>
        <p:spPr>
          <a:xfrm>
            <a:off x="825500" y="1618344"/>
            <a:ext cx="7469691" cy="5112656"/>
          </a:xfrm>
          <a:prstGeom prst="rect">
            <a:avLst/>
          </a:prstGeom>
        </p:spPr>
      </p:pic>
      <p:cxnSp>
        <p:nvCxnSpPr>
          <p:cNvPr id="7" name="Straight Connector 6"/>
          <p:cNvCxnSpPr/>
          <p:nvPr/>
        </p:nvCxnSpPr>
        <p:spPr>
          <a:xfrm flipV="1">
            <a:off x="825500" y="4608286"/>
            <a:ext cx="7469691" cy="90714"/>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14830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ChangeArrowheads="1"/>
          </p:cNvSpPr>
          <p:nvPr/>
        </p:nvSpPr>
        <p:spPr bwMode="auto">
          <a:xfrm>
            <a:off x="609600" y="457200"/>
            <a:ext cx="8001000" cy="1077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3200">
                <a:latin typeface="Times New Roman" charset="0"/>
                <a:cs typeface="Times New Roman" charset="0"/>
              </a:rPr>
              <a:t>Mapping the Inputs to other dimensions - the</a:t>
            </a:r>
          </a:p>
          <a:p>
            <a:r>
              <a:rPr lang="en-US" sz="3200">
                <a:latin typeface="Times New Roman" charset="0"/>
                <a:cs typeface="Times New Roman" charset="0"/>
              </a:rPr>
              <a:t>use of Kernels</a:t>
            </a:r>
          </a:p>
        </p:txBody>
      </p:sp>
      <p:sp>
        <p:nvSpPr>
          <p:cNvPr id="43010" name="Rectangle 2"/>
          <p:cNvSpPr>
            <a:spLocks noChangeArrowheads="1"/>
          </p:cNvSpPr>
          <p:nvPr/>
        </p:nvSpPr>
        <p:spPr bwMode="auto">
          <a:xfrm>
            <a:off x="304800" y="1752600"/>
            <a:ext cx="8305800" cy="4154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l">
              <a:buFont typeface="Arial" charset="0"/>
              <a:buChar char="•"/>
            </a:pPr>
            <a:r>
              <a:rPr lang="en-US" sz="2400" dirty="0">
                <a:latin typeface="Times New Roman" charset="0"/>
                <a:cs typeface="Times New Roman" charset="0"/>
              </a:rPr>
              <a:t> Finding the optimal curve to fit the data is difficult.</a:t>
            </a:r>
          </a:p>
          <a:p>
            <a:pPr algn="l">
              <a:buFont typeface="Arial" charset="0"/>
              <a:buChar char="•"/>
            </a:pPr>
            <a:endParaRPr lang="en-US" sz="1200" dirty="0">
              <a:latin typeface="Times New Roman" charset="0"/>
              <a:cs typeface="Times New Roman" charset="0"/>
            </a:endParaRPr>
          </a:p>
          <a:p>
            <a:pPr algn="l">
              <a:buFont typeface="Arial" charset="0"/>
              <a:buChar char="•"/>
            </a:pPr>
            <a:r>
              <a:rPr lang="en-US" sz="2400" dirty="0">
                <a:latin typeface="Times New Roman" charset="0"/>
                <a:cs typeface="Times New Roman" charset="0"/>
              </a:rPr>
              <a:t>  There is a way to “pre-process" the data in such a way that the problem is transformed into one of finding a simple </a:t>
            </a:r>
            <a:r>
              <a:rPr lang="en-US" sz="2400" dirty="0" err="1">
                <a:latin typeface="Times New Roman" charset="0"/>
                <a:cs typeface="Times New Roman" charset="0"/>
              </a:rPr>
              <a:t>hyperplane</a:t>
            </a:r>
            <a:r>
              <a:rPr lang="en-US" sz="2400" dirty="0">
                <a:latin typeface="Times New Roman" charset="0"/>
                <a:cs typeface="Times New Roman" charset="0"/>
              </a:rPr>
              <a:t>.</a:t>
            </a:r>
          </a:p>
          <a:p>
            <a:pPr algn="l">
              <a:buFont typeface="Arial" charset="0"/>
              <a:buChar char="•"/>
            </a:pPr>
            <a:endParaRPr lang="en-US" sz="1200" dirty="0">
              <a:latin typeface="Times New Roman" charset="0"/>
              <a:cs typeface="Times New Roman" charset="0"/>
            </a:endParaRPr>
          </a:p>
          <a:p>
            <a:pPr algn="l">
              <a:buFont typeface="Arial" charset="0"/>
              <a:buChar char="•"/>
            </a:pPr>
            <a:r>
              <a:rPr lang="en-US" sz="2400" dirty="0">
                <a:latin typeface="Times New Roman" charset="0"/>
                <a:cs typeface="Times New Roman" charset="0"/>
              </a:rPr>
              <a:t>  We define a mapping z = </a:t>
            </a:r>
            <a:r>
              <a:rPr lang="en-US" sz="2400" dirty="0">
                <a:latin typeface="Times New Roman" charset="0"/>
                <a:cs typeface="Times New Roman" charset="0"/>
                <a:sym typeface="Symbol" charset="0"/>
              </a:rPr>
              <a:t></a:t>
            </a:r>
            <a:r>
              <a:rPr lang="en-US" sz="2400" dirty="0">
                <a:latin typeface="Times New Roman" charset="0"/>
                <a:cs typeface="Times New Roman" charset="0"/>
              </a:rPr>
              <a:t>(x) that transforms the d-dimensional input vector x into a (usually higher) d*-dimensional vector z.</a:t>
            </a:r>
          </a:p>
          <a:p>
            <a:pPr algn="l"/>
            <a:endParaRPr lang="en-US" sz="1200" dirty="0">
              <a:latin typeface="Times New Roman" charset="0"/>
              <a:cs typeface="Times New Roman" charset="0"/>
            </a:endParaRPr>
          </a:p>
          <a:p>
            <a:pPr algn="l">
              <a:buFont typeface="Arial" charset="0"/>
              <a:buChar char="•"/>
            </a:pPr>
            <a:r>
              <a:rPr lang="en-US" sz="2400" dirty="0">
                <a:latin typeface="Times New Roman" charset="0"/>
                <a:cs typeface="Times New Roman" charset="0"/>
              </a:rPr>
              <a:t> We hope to choose a </a:t>
            </a:r>
            <a:r>
              <a:rPr lang="en-US" sz="2400" dirty="0">
                <a:latin typeface="Times New Roman" charset="0"/>
                <a:cs typeface="Times New Roman" charset="0"/>
                <a:sym typeface="Symbol" charset="0"/>
              </a:rPr>
              <a:t></a:t>
            </a:r>
            <a:r>
              <a:rPr lang="en-US" sz="2400" dirty="0">
                <a:latin typeface="Times New Roman" charset="0"/>
                <a:cs typeface="Times New Roman" charset="0"/>
              </a:rPr>
              <a:t>() so that the new training data {</a:t>
            </a:r>
            <a:r>
              <a:rPr lang="en-US" sz="2400" dirty="0">
                <a:latin typeface="Times New Roman" charset="0"/>
                <a:cs typeface="Times New Roman" charset="0"/>
                <a:sym typeface="Symbol" charset="0"/>
              </a:rPr>
              <a:t></a:t>
            </a:r>
            <a:r>
              <a:rPr lang="en-US" sz="2400" dirty="0">
                <a:latin typeface="Times New Roman" charset="0"/>
                <a:cs typeface="Times New Roman" charset="0"/>
              </a:rPr>
              <a:t>(x</a:t>
            </a:r>
            <a:r>
              <a:rPr lang="en-US" sz="2400" baseline="-25000" dirty="0">
                <a:latin typeface="Times New Roman" charset="0"/>
                <a:cs typeface="Times New Roman" charset="0"/>
              </a:rPr>
              <a:t>i</a:t>
            </a:r>
            <a:r>
              <a:rPr lang="en-US" sz="2400" dirty="0">
                <a:latin typeface="Times New Roman" charset="0"/>
                <a:cs typeface="Times New Roman" charset="0"/>
              </a:rPr>
              <a:t>),</a:t>
            </a:r>
            <a:r>
              <a:rPr lang="en-US" sz="2400" dirty="0" err="1">
                <a:latin typeface="Times New Roman" charset="0"/>
                <a:cs typeface="Times New Roman" charset="0"/>
              </a:rPr>
              <a:t>y</a:t>
            </a:r>
            <a:r>
              <a:rPr lang="en-US" sz="2400" baseline="-25000" dirty="0" err="1">
                <a:latin typeface="Times New Roman" charset="0"/>
                <a:cs typeface="Times New Roman" charset="0"/>
              </a:rPr>
              <a:t>i</a:t>
            </a:r>
            <a:r>
              <a:rPr lang="en-US" sz="2400" dirty="0">
                <a:latin typeface="Times New Roman" charset="0"/>
                <a:cs typeface="Times New Roman" charset="0"/>
              </a:rPr>
              <a:t>} is separable by a </a:t>
            </a:r>
            <a:r>
              <a:rPr lang="en-US" sz="2400" dirty="0" err="1">
                <a:latin typeface="Times New Roman" charset="0"/>
                <a:cs typeface="Times New Roman" charset="0"/>
              </a:rPr>
              <a:t>hyperplane</a:t>
            </a:r>
            <a:r>
              <a:rPr lang="en-US" sz="2400" dirty="0">
                <a:latin typeface="Times New Roman" charset="0"/>
                <a:cs typeface="Times New Roman" charset="0"/>
              </a:rPr>
              <a:t>.</a:t>
            </a:r>
          </a:p>
          <a:p>
            <a:pPr algn="l"/>
            <a:endParaRPr lang="en-US" sz="1200" dirty="0">
              <a:latin typeface="Times New Roman" charset="0"/>
              <a:cs typeface="Times New Roman" charset="0"/>
            </a:endParaRPr>
          </a:p>
          <a:p>
            <a:pPr algn="l">
              <a:buFont typeface="Arial" charset="0"/>
              <a:buChar char="•"/>
            </a:pPr>
            <a:r>
              <a:rPr lang="en-US" sz="2400" dirty="0"/>
              <a:t> </a:t>
            </a:r>
            <a:r>
              <a:rPr lang="en-US" sz="2400" dirty="0">
                <a:latin typeface="Times New Roman" charset="0"/>
                <a:cs typeface="Times New Roman" charset="0"/>
              </a:rPr>
              <a:t>How do we go about choosing </a:t>
            </a:r>
            <a:r>
              <a:rPr lang="en-US" sz="2400" dirty="0">
                <a:latin typeface="Times New Roman" charset="0"/>
                <a:cs typeface="Times New Roman" charset="0"/>
                <a:sym typeface="Symbol" charset="0"/>
              </a:rPr>
              <a:t></a:t>
            </a:r>
            <a:r>
              <a:rPr lang="en-US" sz="2400" dirty="0">
                <a:latin typeface="Times New Roman" charset="0"/>
                <a:cs typeface="Times New Roman" charset="0"/>
              </a:rPr>
              <a:t>()?</a:t>
            </a:r>
          </a:p>
          <a:p>
            <a:pPr algn="l"/>
            <a:r>
              <a:rPr lang="en-US" sz="2400" dirty="0">
                <a:latin typeface="Times New Roman" charset="0"/>
                <a:cs typeface="Times New Roman" charset="0"/>
              </a:rPr>
              <a:t> </a:t>
            </a:r>
          </a:p>
        </p:txBody>
      </p:sp>
    </p:spTree>
    <p:extLst>
      <p:ext uri="{BB962C8B-B14F-4D97-AF65-F5344CB8AC3E}">
        <p14:creationId xmlns:p14="http://schemas.microsoft.com/office/powerpoint/2010/main" val="3769481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a:cs typeface="Times"/>
              </a:rPr>
              <a:t>Classifiers</a:t>
            </a:r>
          </a:p>
        </p:txBody>
      </p:sp>
      <p:sp>
        <p:nvSpPr>
          <p:cNvPr id="3" name="Content Placeholder 2"/>
          <p:cNvSpPr>
            <a:spLocks noGrp="1"/>
          </p:cNvSpPr>
          <p:nvPr>
            <p:ph idx="1"/>
          </p:nvPr>
        </p:nvSpPr>
        <p:spPr/>
        <p:txBody>
          <a:bodyPr>
            <a:normAutofit fontScale="92500" lnSpcReduction="20000"/>
          </a:bodyPr>
          <a:lstStyle/>
          <a:p>
            <a:pPr lvl="0"/>
            <a:r>
              <a:rPr lang="en-IN" sz="2600" b="1" dirty="0">
                <a:latin typeface="Times"/>
                <a:cs typeface="Times"/>
                <a:hlinkClick r:id="rId2"/>
              </a:rPr>
              <a:t>Binary Classification</a:t>
            </a:r>
            <a:r>
              <a:rPr lang="en-IN" sz="2600" b="1" dirty="0">
                <a:latin typeface="Times"/>
                <a:cs typeface="Times"/>
              </a:rPr>
              <a:t>:</a:t>
            </a:r>
            <a:r>
              <a:rPr lang="en-IN" sz="2600" dirty="0">
                <a:latin typeface="Times"/>
                <a:cs typeface="Times"/>
              </a:rPr>
              <a:t> Classification task with two possible outcomes. Eg: Gender classification (Male / Female)</a:t>
            </a:r>
          </a:p>
          <a:p>
            <a:pPr lvl="0"/>
            <a:endParaRPr lang="en-IN" sz="1300" dirty="0">
              <a:latin typeface="Times"/>
              <a:cs typeface="Times"/>
            </a:endParaRPr>
          </a:p>
          <a:p>
            <a:pPr lvl="0"/>
            <a:r>
              <a:rPr lang="en-IN" sz="2600" b="1" dirty="0">
                <a:latin typeface="Times"/>
                <a:cs typeface="Times"/>
                <a:hlinkClick r:id="rId3"/>
              </a:rPr>
              <a:t>Multi-class classification</a:t>
            </a:r>
            <a:r>
              <a:rPr lang="en-IN" sz="2600" b="1" dirty="0">
                <a:latin typeface="Times"/>
                <a:cs typeface="Times"/>
              </a:rPr>
              <a:t>:</a:t>
            </a:r>
            <a:r>
              <a:rPr lang="en-IN" sz="2600" dirty="0">
                <a:latin typeface="Times"/>
                <a:cs typeface="Times"/>
              </a:rPr>
              <a:t> Classification with more than two classes. In multi class classification each sample is assigned to one and only one target label. Eg: An animal can be cat or dog but not both at the same time.</a:t>
            </a:r>
          </a:p>
          <a:p>
            <a:pPr lvl="0"/>
            <a:endParaRPr lang="en-IN" sz="2600" dirty="0">
              <a:latin typeface="Times"/>
              <a:cs typeface="Times"/>
            </a:endParaRPr>
          </a:p>
          <a:p>
            <a:pPr lvl="0"/>
            <a:r>
              <a:rPr lang="en-IN" sz="2600" b="1" dirty="0">
                <a:latin typeface="Times"/>
                <a:cs typeface="Times"/>
                <a:hlinkClick r:id="rId4"/>
              </a:rPr>
              <a:t>Multi-label classification</a:t>
            </a:r>
            <a:r>
              <a:rPr lang="en-IN" sz="2600" b="1" dirty="0">
                <a:latin typeface="Times"/>
                <a:cs typeface="Times"/>
              </a:rPr>
              <a:t>: </a:t>
            </a:r>
            <a:r>
              <a:rPr lang="en-IN" sz="2600" dirty="0">
                <a:latin typeface="Times"/>
                <a:cs typeface="Times"/>
              </a:rPr>
              <a:t>Classification task where each sample is mapped to a set of target labels (more than one class). </a:t>
            </a:r>
          </a:p>
          <a:p>
            <a:pPr lvl="0"/>
            <a:r>
              <a:rPr lang="en-IN" sz="2600" dirty="0">
                <a:latin typeface="Times"/>
                <a:cs typeface="Times"/>
              </a:rPr>
              <a:t>Eg: A news article can be about sports, a person, and location at the same time.</a:t>
            </a:r>
          </a:p>
          <a:p>
            <a:endParaRPr lang="en-US" dirty="0"/>
          </a:p>
        </p:txBody>
      </p:sp>
    </p:spTree>
    <p:extLst>
      <p:ext uri="{BB962C8B-B14F-4D97-AF65-F5344CB8AC3E}">
        <p14:creationId xmlns:p14="http://schemas.microsoft.com/office/powerpoint/2010/main" val="9707208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Kernel Function</a:t>
            </a:r>
          </a:p>
        </p:txBody>
      </p:sp>
      <p:sp>
        <p:nvSpPr>
          <p:cNvPr id="3" name="Content Placeholder 2"/>
          <p:cNvSpPr>
            <a:spLocks noGrp="1"/>
          </p:cNvSpPr>
          <p:nvPr>
            <p:ph idx="1"/>
          </p:nvPr>
        </p:nvSpPr>
        <p:spPr>
          <a:xfrm>
            <a:off x="457200" y="1371600"/>
            <a:ext cx="8229600" cy="5029200"/>
          </a:xfrm>
        </p:spPr>
        <p:txBody>
          <a:bodyPr>
            <a:normAutofit/>
          </a:bodyPr>
          <a:lstStyle/>
          <a:p>
            <a:r>
              <a:rPr lang="en-US" sz="2400" dirty="0">
                <a:latin typeface="Times New Roman" pitchFamily="18" charset="0"/>
                <a:cs typeface="Times New Roman" pitchFamily="18" charset="0"/>
              </a:rPr>
              <a:t>Kernels take low dimensional input space and transform it to a higher dimensional space.</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Kernels convert </a:t>
            </a:r>
            <a:r>
              <a:rPr lang="en-US" sz="2400" dirty="0" err="1">
                <a:latin typeface="Times New Roman" pitchFamily="18" charset="0"/>
                <a:cs typeface="Times New Roman" pitchFamily="18" charset="0"/>
              </a:rPr>
              <a:t>nonseparable</a:t>
            </a:r>
            <a:r>
              <a:rPr lang="en-US" sz="2400" dirty="0">
                <a:latin typeface="Times New Roman" pitchFamily="18" charset="0"/>
                <a:cs typeface="Times New Roman" pitchFamily="18" charset="0"/>
              </a:rPr>
              <a:t> problem to separable problem.</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Kernel does some extremely complex data transformations.</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Find out the process to separate the data based on the labels or outputs you’ve defined.</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pic>
        <p:nvPicPr>
          <p:cNvPr id="5123" name="Picture 3"/>
          <p:cNvPicPr>
            <a:picLocks noChangeAspect="1" noChangeArrowheads="1"/>
          </p:cNvPicPr>
          <p:nvPr/>
        </p:nvPicPr>
        <p:blipFill>
          <a:blip r:embed="rId2"/>
          <a:srcRect/>
          <a:stretch>
            <a:fillRect/>
          </a:stretch>
        </p:blipFill>
        <p:spPr bwMode="auto">
          <a:xfrm>
            <a:off x="228600" y="4572000"/>
            <a:ext cx="2743201" cy="2286000"/>
          </a:xfrm>
          <a:prstGeom prst="rect">
            <a:avLst/>
          </a:prstGeom>
          <a:noFill/>
          <a:ln w="9525">
            <a:noFill/>
            <a:miter lim="800000"/>
            <a:headEnd/>
            <a:tailEnd/>
          </a:ln>
          <a:effectLst/>
        </p:spPr>
      </p:pic>
      <p:sp>
        <p:nvSpPr>
          <p:cNvPr id="6" name="Rectangle 5"/>
          <p:cNvSpPr/>
          <p:nvPr/>
        </p:nvSpPr>
        <p:spPr>
          <a:xfrm>
            <a:off x="2594429" y="5105400"/>
            <a:ext cx="5711371" cy="830997"/>
          </a:xfrm>
          <a:prstGeom prst="rect">
            <a:avLst/>
          </a:prstGeom>
        </p:spPr>
        <p:txBody>
          <a:bodyPr wrap="square">
            <a:spAutoFit/>
          </a:bodyPr>
          <a:lstStyle/>
          <a:p>
            <a:r>
              <a:rPr lang="en-US" sz="2000" dirty="0">
                <a:latin typeface="Times New Roman" pitchFamily="18" charset="0"/>
                <a:cs typeface="Times New Roman" pitchFamily="18" charset="0"/>
              </a:rPr>
              <a:t> </a:t>
            </a:r>
            <a:r>
              <a:rPr lang="en-US" sz="2400" dirty="0">
                <a:latin typeface="Times New Roman" pitchFamily="18" charset="0"/>
                <a:cs typeface="Times New Roman" pitchFamily="18" charset="0"/>
              </a:rPr>
              <a:t>The hyper-plane in original input space it looks like a circle:</a:t>
            </a:r>
          </a:p>
        </p:txBody>
      </p:sp>
    </p:spTree>
    <p:extLst>
      <p:ext uri="{BB962C8B-B14F-4D97-AF65-F5344CB8AC3E}">
        <p14:creationId xmlns:p14="http://schemas.microsoft.com/office/powerpoint/2010/main" val="28191410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938" y="909638"/>
            <a:ext cx="7096125" cy="5038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4774029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Kernel Trick</a:t>
            </a:r>
          </a:p>
        </p:txBody>
      </p:sp>
      <p:sp>
        <p:nvSpPr>
          <p:cNvPr id="3" name="Content Placeholder 2"/>
          <p:cNvSpPr>
            <a:spLocks noGrp="1"/>
          </p:cNvSpPr>
          <p:nvPr>
            <p:ph idx="1"/>
          </p:nvPr>
        </p:nvSpPr>
        <p:spPr/>
        <p:txBody>
          <a:bodyPr>
            <a:normAutofit/>
          </a:bodyPr>
          <a:lstStyle/>
          <a:p>
            <a:r>
              <a:rPr lang="en-IN" sz="2400" dirty="0">
                <a:latin typeface="Times"/>
                <a:cs typeface="Times"/>
              </a:rPr>
              <a:t>To classify nonlinear data by cleverly mapping our space to a higher dimension. </a:t>
            </a:r>
          </a:p>
          <a:p>
            <a:endParaRPr lang="en-IN" sz="1200" dirty="0">
              <a:latin typeface="Times"/>
              <a:cs typeface="Times"/>
            </a:endParaRPr>
          </a:p>
          <a:p>
            <a:r>
              <a:rPr lang="en-IN" sz="2400" dirty="0">
                <a:latin typeface="Times"/>
                <a:cs typeface="Times"/>
              </a:rPr>
              <a:t>However, it turns out that calculating this transformation can get pretty computationally expensive: a lot of new dimensions, each one of them possibly involving a complicated calculation. </a:t>
            </a:r>
          </a:p>
          <a:p>
            <a:endParaRPr lang="en-IN" sz="1200" dirty="0">
              <a:latin typeface="Times"/>
              <a:cs typeface="Times"/>
            </a:endParaRPr>
          </a:p>
          <a:p>
            <a:r>
              <a:rPr lang="en-IN" sz="2400" dirty="0">
                <a:latin typeface="Times"/>
                <a:cs typeface="Times"/>
              </a:rPr>
              <a:t>Doing this for every vector in the dataset can be a lot of work, so it’d be great if we could find a cheaper solution.</a:t>
            </a:r>
          </a:p>
          <a:p>
            <a:endParaRPr lang="en-US" sz="1300" dirty="0"/>
          </a:p>
          <a:p>
            <a:r>
              <a:rPr lang="en-IN" sz="2400" dirty="0">
                <a:latin typeface="Times"/>
                <a:cs typeface="Times"/>
              </a:rPr>
              <a:t>Here’s a trick: SVM doesn’t need the actual vectors to work, it actually can get by only with the </a:t>
            </a:r>
            <a:r>
              <a:rPr lang="en-IN" sz="2400" dirty="0">
                <a:latin typeface="Times"/>
                <a:cs typeface="Times"/>
                <a:hlinkClick r:id="rId2"/>
              </a:rPr>
              <a:t>dot products</a:t>
            </a:r>
            <a:r>
              <a:rPr lang="en-IN" sz="2400" dirty="0">
                <a:latin typeface="Times"/>
                <a:cs typeface="Times"/>
              </a:rPr>
              <a:t> between them.</a:t>
            </a:r>
          </a:p>
          <a:p>
            <a:endParaRPr lang="en-US" dirty="0"/>
          </a:p>
        </p:txBody>
      </p:sp>
    </p:spTree>
    <p:extLst>
      <p:ext uri="{BB962C8B-B14F-4D97-AF65-F5344CB8AC3E}">
        <p14:creationId xmlns:p14="http://schemas.microsoft.com/office/powerpoint/2010/main" val="13586197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4"/>
          <p:cNvSpPr>
            <a:spLocks noChangeArrowheads="1"/>
          </p:cNvSpPr>
          <p:nvPr/>
        </p:nvSpPr>
        <p:spPr bwMode="auto">
          <a:xfrm>
            <a:off x="381000" y="228600"/>
            <a:ext cx="77724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l"/>
            <a:r>
              <a:rPr lang="en-US" altLang="zh-CN" sz="4200">
                <a:solidFill>
                  <a:schemeClr val="tx2"/>
                </a:solidFill>
                <a:latin typeface="Garamond" charset="0"/>
              </a:rPr>
              <a:t>The </a:t>
            </a:r>
            <a:r>
              <a:rPr lang="en-US" altLang="zh-CN" sz="4200">
                <a:solidFill>
                  <a:schemeClr val="tx2"/>
                </a:solidFill>
                <a:latin typeface="Times New Roman" charset="0"/>
              </a:rPr>
              <a:t>“</a:t>
            </a:r>
            <a:r>
              <a:rPr lang="en-US" altLang="zh-CN" sz="4200">
                <a:solidFill>
                  <a:schemeClr val="tx2"/>
                </a:solidFill>
                <a:latin typeface="Garamond" charset="0"/>
              </a:rPr>
              <a:t>Kernel Trick</a:t>
            </a:r>
            <a:r>
              <a:rPr lang="en-US" altLang="zh-CN" sz="4200">
                <a:solidFill>
                  <a:schemeClr val="tx2"/>
                </a:solidFill>
                <a:latin typeface="Times New Roman" charset="0"/>
              </a:rPr>
              <a:t>”</a:t>
            </a:r>
            <a:endParaRPr lang="en-US" altLang="zh-CN" sz="4200">
              <a:solidFill>
                <a:schemeClr val="tx2"/>
              </a:solidFill>
              <a:latin typeface="Garamond" charset="0"/>
            </a:endParaRPr>
          </a:p>
        </p:txBody>
      </p:sp>
      <p:sp>
        <p:nvSpPr>
          <p:cNvPr id="45058" name="Rectangle 5"/>
          <p:cNvSpPr>
            <a:spLocks noChangeArrowheads="1"/>
          </p:cNvSpPr>
          <p:nvPr/>
        </p:nvSpPr>
        <p:spPr bwMode="auto">
          <a:xfrm>
            <a:off x="304800" y="914400"/>
            <a:ext cx="8839200" cy="502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gn="l">
              <a:spcBef>
                <a:spcPct val="20000"/>
              </a:spcBef>
              <a:buClr>
                <a:schemeClr val="accent1"/>
              </a:buClr>
              <a:buSzPct val="65000"/>
              <a:buFont typeface="Wingdings" charset="0"/>
              <a:buChar char="n"/>
            </a:pPr>
            <a:r>
              <a:rPr lang="en-US" altLang="zh-CN" sz="2000" b="1">
                <a:latin typeface="Times New Roman" charset="0"/>
              </a:rPr>
              <a:t>The linear classifier relies on dot product between vectors </a:t>
            </a:r>
            <a:r>
              <a:rPr lang="en-US" altLang="zh-CN" sz="2000" b="1" i="1">
                <a:latin typeface="Times New Roman" charset="0"/>
              </a:rPr>
              <a:t>K</a:t>
            </a:r>
            <a:r>
              <a:rPr lang="en-US" altLang="zh-CN" sz="2000" b="1">
                <a:latin typeface="Times New Roman" charset="0"/>
              </a:rPr>
              <a:t>(x</a:t>
            </a:r>
            <a:r>
              <a:rPr lang="en-US" altLang="zh-CN" sz="2000" b="1" baseline="-25000">
                <a:latin typeface="Times New Roman" charset="0"/>
              </a:rPr>
              <a:t>i</a:t>
            </a:r>
            <a:r>
              <a:rPr lang="en-US" altLang="zh-CN" sz="2000" b="1">
                <a:latin typeface="Times New Roman" charset="0"/>
              </a:rPr>
              <a:t>,x</a:t>
            </a:r>
            <a:r>
              <a:rPr lang="en-US" altLang="zh-CN" sz="2000" b="1" baseline="-25000">
                <a:latin typeface="Times New Roman" charset="0"/>
              </a:rPr>
              <a:t>j</a:t>
            </a:r>
            <a:r>
              <a:rPr lang="en-US" altLang="zh-CN" sz="2000" b="1">
                <a:latin typeface="Times New Roman" charset="0"/>
              </a:rPr>
              <a:t>)=x</a:t>
            </a:r>
            <a:r>
              <a:rPr lang="en-US" altLang="zh-CN" sz="2000" b="1" baseline="-25000">
                <a:latin typeface="Times New Roman" charset="0"/>
              </a:rPr>
              <a:t>i</a:t>
            </a:r>
            <a:r>
              <a:rPr lang="en-US" altLang="zh-CN" sz="2000" b="1" baseline="30000">
                <a:latin typeface="Times New Roman" charset="0"/>
              </a:rPr>
              <a:t>T</a:t>
            </a:r>
            <a:r>
              <a:rPr lang="en-US" altLang="zh-CN" sz="2000" b="1">
                <a:latin typeface="Times New Roman" charset="0"/>
              </a:rPr>
              <a:t>x</a:t>
            </a:r>
            <a:r>
              <a:rPr lang="en-US" altLang="zh-CN" sz="2000" b="1" baseline="-25000">
                <a:latin typeface="Times New Roman" charset="0"/>
              </a:rPr>
              <a:t>j</a:t>
            </a:r>
          </a:p>
          <a:p>
            <a:pPr marL="342900" indent="-342900" algn="l">
              <a:spcBef>
                <a:spcPct val="20000"/>
              </a:spcBef>
              <a:buClr>
                <a:schemeClr val="accent1"/>
              </a:buClr>
              <a:buSzPct val="65000"/>
              <a:buFont typeface="Wingdings" charset="0"/>
              <a:buChar char="n"/>
            </a:pPr>
            <a:r>
              <a:rPr lang="en-US" altLang="zh-CN" sz="2000" b="1">
                <a:latin typeface="Times New Roman" charset="0"/>
              </a:rPr>
              <a:t>If every data point is mapped into high-dimensional space via some transformation </a:t>
            </a:r>
            <a:r>
              <a:rPr lang="el-GR" sz="2000" b="1">
                <a:latin typeface="Times New Roman" charset="0"/>
                <a:cs typeface="Times New Roman" charset="0"/>
              </a:rPr>
              <a:t>Φ</a:t>
            </a:r>
            <a:r>
              <a:rPr lang="en-US" altLang="zh-CN" sz="2000" b="1">
                <a:latin typeface="Times New Roman" charset="0"/>
                <a:cs typeface="Times New Roman" charset="0"/>
              </a:rPr>
              <a:t>:  x</a:t>
            </a:r>
            <a:r>
              <a:rPr lang="en-US" altLang="zh-CN" sz="2000" b="1" baseline="-25000">
                <a:latin typeface="Times New Roman" charset="0"/>
                <a:cs typeface="Times New Roman" charset="0"/>
              </a:rPr>
              <a:t> </a:t>
            </a:r>
            <a:r>
              <a:rPr lang="en-US" altLang="zh-CN" sz="2000" b="1">
                <a:latin typeface="Times New Roman" charset="0"/>
                <a:cs typeface="Times New Roman" charset="0"/>
              </a:rPr>
              <a:t>→ </a:t>
            </a:r>
            <a:r>
              <a:rPr lang="el-GR" sz="2000" b="1">
                <a:latin typeface="Times New Roman" charset="0"/>
                <a:cs typeface="Times New Roman" charset="0"/>
              </a:rPr>
              <a:t>φ</a:t>
            </a:r>
            <a:r>
              <a:rPr lang="en-US" altLang="zh-CN" sz="2000" b="1">
                <a:latin typeface="Times New Roman" charset="0"/>
                <a:cs typeface="Times New Roman" charset="0"/>
              </a:rPr>
              <a:t>(x), the dot product becomes:</a:t>
            </a:r>
          </a:p>
          <a:p>
            <a:pPr marL="342900" indent="-342900">
              <a:spcBef>
                <a:spcPct val="20000"/>
              </a:spcBef>
              <a:buClr>
                <a:schemeClr val="accent1"/>
              </a:buClr>
              <a:buSzPct val="65000"/>
              <a:buFont typeface="Wingdings" charset="0"/>
              <a:buNone/>
            </a:pPr>
            <a:r>
              <a:rPr lang="en-US" altLang="zh-CN" sz="2000" b="1" i="1">
                <a:latin typeface="Times New Roman" charset="0"/>
              </a:rPr>
              <a:t>K</a:t>
            </a:r>
            <a:r>
              <a:rPr lang="en-US" altLang="zh-CN" sz="2000" b="1">
                <a:latin typeface="Times New Roman" charset="0"/>
              </a:rPr>
              <a:t>(x</a:t>
            </a:r>
            <a:r>
              <a:rPr lang="en-US" altLang="zh-CN" sz="2000" b="1" baseline="-25000">
                <a:latin typeface="Times New Roman" charset="0"/>
              </a:rPr>
              <a:t>i</a:t>
            </a:r>
            <a:r>
              <a:rPr lang="en-US" altLang="zh-CN" sz="2000" b="1">
                <a:latin typeface="Times New Roman" charset="0"/>
              </a:rPr>
              <a:t>,x</a:t>
            </a:r>
            <a:r>
              <a:rPr lang="en-US" altLang="zh-CN" sz="2000" b="1" baseline="-25000">
                <a:latin typeface="Times New Roman" charset="0"/>
              </a:rPr>
              <a:t>j</a:t>
            </a:r>
            <a:r>
              <a:rPr lang="en-US" altLang="zh-CN" sz="2000" b="1">
                <a:latin typeface="Times New Roman" charset="0"/>
              </a:rPr>
              <a:t>)= </a:t>
            </a:r>
            <a:r>
              <a:rPr lang="el-GR" sz="2000" b="1">
                <a:latin typeface="Times New Roman" charset="0"/>
                <a:cs typeface="Times New Roman" charset="0"/>
              </a:rPr>
              <a:t>φ</a:t>
            </a:r>
            <a:r>
              <a:rPr lang="en-US" altLang="zh-CN" sz="2000" b="1">
                <a:latin typeface="Times New Roman" charset="0"/>
              </a:rPr>
              <a:t>(x</a:t>
            </a:r>
            <a:r>
              <a:rPr lang="en-US" altLang="zh-CN" sz="2000" b="1" baseline="-25000">
                <a:latin typeface="Times New Roman" charset="0"/>
              </a:rPr>
              <a:t>i</a:t>
            </a:r>
            <a:r>
              <a:rPr lang="en-US" altLang="zh-CN" sz="2000" b="1">
                <a:latin typeface="Times New Roman" charset="0"/>
              </a:rPr>
              <a:t>)</a:t>
            </a:r>
            <a:r>
              <a:rPr lang="en-US" altLang="zh-CN" sz="2000" b="1" baseline="-25000">
                <a:latin typeface="Times New Roman" charset="0"/>
              </a:rPr>
              <a:t> </a:t>
            </a:r>
            <a:r>
              <a:rPr lang="en-US" altLang="zh-CN" sz="2000" b="1" baseline="30000">
                <a:latin typeface="Times New Roman" charset="0"/>
              </a:rPr>
              <a:t>T</a:t>
            </a:r>
            <a:r>
              <a:rPr lang="el-GR" sz="2000" b="1">
                <a:latin typeface="Times New Roman" charset="0"/>
                <a:cs typeface="Times New Roman" charset="0"/>
              </a:rPr>
              <a:t>φ</a:t>
            </a:r>
            <a:r>
              <a:rPr lang="en-US" altLang="zh-CN" sz="2000" b="1">
                <a:latin typeface="Times New Roman" charset="0"/>
              </a:rPr>
              <a:t>(x</a:t>
            </a:r>
            <a:r>
              <a:rPr lang="en-US" altLang="zh-CN" sz="2000" b="1" baseline="-25000">
                <a:latin typeface="Times New Roman" charset="0"/>
              </a:rPr>
              <a:t>j</a:t>
            </a:r>
            <a:r>
              <a:rPr lang="en-US" altLang="zh-CN" sz="2000" b="1">
                <a:latin typeface="Times New Roman" charset="0"/>
              </a:rPr>
              <a:t>)</a:t>
            </a:r>
          </a:p>
          <a:p>
            <a:pPr marL="342900" indent="-342900" algn="l">
              <a:spcBef>
                <a:spcPct val="20000"/>
              </a:spcBef>
              <a:buClr>
                <a:schemeClr val="accent1"/>
              </a:buClr>
              <a:buSzPct val="65000"/>
              <a:buFont typeface="Wingdings" charset="0"/>
              <a:buChar char="n"/>
            </a:pPr>
            <a:r>
              <a:rPr lang="en-US" altLang="zh-CN" sz="2000" b="1">
                <a:latin typeface="Times New Roman" charset="0"/>
              </a:rPr>
              <a:t>A </a:t>
            </a:r>
            <a:r>
              <a:rPr lang="en-US" altLang="zh-CN" sz="2000" b="1" i="1">
                <a:latin typeface="Times New Roman" charset="0"/>
              </a:rPr>
              <a:t>kernel function</a:t>
            </a:r>
            <a:r>
              <a:rPr lang="en-US" altLang="zh-CN" sz="2000" b="1">
                <a:latin typeface="Times New Roman" charset="0"/>
              </a:rPr>
              <a:t> is some function that corresponds to an inner product in some expanded feature space.</a:t>
            </a:r>
          </a:p>
          <a:p>
            <a:pPr marL="342900" indent="-342900" algn="l">
              <a:spcBef>
                <a:spcPct val="20000"/>
              </a:spcBef>
              <a:buClr>
                <a:schemeClr val="accent1"/>
              </a:buClr>
              <a:buSzPct val="65000"/>
              <a:buFont typeface="Wingdings" charset="0"/>
              <a:buChar char="n"/>
            </a:pPr>
            <a:r>
              <a:rPr lang="en-US" altLang="zh-CN" sz="2000" b="1">
                <a:latin typeface="Times New Roman" charset="0"/>
              </a:rPr>
              <a:t>Example: </a:t>
            </a:r>
          </a:p>
          <a:p>
            <a:pPr marL="342900" indent="-342900" algn="l">
              <a:spcBef>
                <a:spcPct val="20000"/>
              </a:spcBef>
              <a:buClr>
                <a:schemeClr val="accent1"/>
              </a:buClr>
              <a:buSzPct val="65000"/>
              <a:buFont typeface="Wingdings" charset="0"/>
              <a:buNone/>
            </a:pPr>
            <a:r>
              <a:rPr lang="en-US" altLang="zh-CN" sz="2000" b="1">
                <a:latin typeface="Times New Roman" charset="0"/>
              </a:rPr>
              <a:t>	2-dimensional vectors x=[</a:t>
            </a:r>
            <a:r>
              <a:rPr lang="en-US" altLang="zh-CN" sz="2000" b="1" i="1">
                <a:latin typeface="Times New Roman" charset="0"/>
              </a:rPr>
              <a:t>x</a:t>
            </a:r>
            <a:r>
              <a:rPr lang="en-US" altLang="zh-CN" sz="2000" b="1" i="1" baseline="-25000">
                <a:latin typeface="Times New Roman" charset="0"/>
              </a:rPr>
              <a:t>1   </a:t>
            </a:r>
            <a:r>
              <a:rPr lang="en-US" altLang="zh-CN" sz="2000" b="1" i="1">
                <a:latin typeface="Times New Roman" charset="0"/>
              </a:rPr>
              <a:t>x</a:t>
            </a:r>
            <a:r>
              <a:rPr lang="en-US" altLang="zh-CN" sz="2000" b="1" i="1" baseline="-25000">
                <a:latin typeface="Times New Roman" charset="0"/>
              </a:rPr>
              <a:t>2</a:t>
            </a:r>
            <a:r>
              <a:rPr lang="en-US" altLang="zh-CN" sz="2000" b="1">
                <a:latin typeface="Times New Roman" charset="0"/>
              </a:rPr>
              <a:t>];  let </a:t>
            </a:r>
            <a:r>
              <a:rPr lang="en-US" altLang="zh-CN" sz="2000" b="1" i="1">
                <a:latin typeface="Times New Roman" charset="0"/>
              </a:rPr>
              <a:t>K</a:t>
            </a:r>
            <a:r>
              <a:rPr lang="en-US" altLang="zh-CN" sz="2000" b="1">
                <a:latin typeface="Times New Roman" charset="0"/>
              </a:rPr>
              <a:t>(x</a:t>
            </a:r>
            <a:r>
              <a:rPr lang="en-US" altLang="zh-CN" sz="2000" b="1" baseline="-25000">
                <a:latin typeface="Times New Roman" charset="0"/>
              </a:rPr>
              <a:t>i</a:t>
            </a:r>
            <a:r>
              <a:rPr lang="en-US" altLang="zh-CN" sz="2000" b="1">
                <a:latin typeface="Times New Roman" charset="0"/>
              </a:rPr>
              <a:t>,x</a:t>
            </a:r>
            <a:r>
              <a:rPr lang="en-US" altLang="zh-CN" sz="2000" b="1" baseline="-25000">
                <a:latin typeface="Times New Roman" charset="0"/>
              </a:rPr>
              <a:t>j</a:t>
            </a:r>
            <a:r>
              <a:rPr lang="en-US" altLang="zh-CN" sz="2000" b="1">
                <a:latin typeface="Times New Roman" charset="0"/>
              </a:rPr>
              <a:t>)=(1 + x</a:t>
            </a:r>
            <a:r>
              <a:rPr lang="en-US" altLang="zh-CN" sz="2000" b="1" baseline="-25000">
                <a:latin typeface="Times New Roman" charset="0"/>
              </a:rPr>
              <a:t>i</a:t>
            </a:r>
            <a:r>
              <a:rPr lang="en-US" altLang="zh-CN" sz="2000" b="1" baseline="30000">
                <a:latin typeface="Times New Roman" charset="0"/>
              </a:rPr>
              <a:t>T</a:t>
            </a:r>
            <a:r>
              <a:rPr lang="en-US" altLang="zh-CN" sz="2000" b="1">
                <a:latin typeface="Times New Roman" charset="0"/>
              </a:rPr>
              <a:t>x</a:t>
            </a:r>
            <a:r>
              <a:rPr lang="en-US" altLang="zh-CN" sz="2000" b="1" baseline="-25000">
                <a:latin typeface="Times New Roman" charset="0"/>
              </a:rPr>
              <a:t>j</a:t>
            </a:r>
            <a:r>
              <a:rPr lang="en-US" altLang="zh-CN" sz="2000" b="1">
                <a:latin typeface="Times New Roman" charset="0"/>
              </a:rPr>
              <a:t>)</a:t>
            </a:r>
            <a:r>
              <a:rPr lang="en-US" altLang="zh-CN" sz="2000" b="1" baseline="30000">
                <a:latin typeface="Times New Roman" charset="0"/>
              </a:rPr>
              <a:t>2</a:t>
            </a:r>
            <a:r>
              <a:rPr lang="en-US" altLang="zh-CN" sz="2000" b="1" baseline="-25000">
                <a:latin typeface="Times New Roman" charset="0"/>
              </a:rPr>
              <a:t>,</a:t>
            </a:r>
            <a:endParaRPr lang="en-US" altLang="zh-CN" sz="2000" b="1">
              <a:latin typeface="Times New Roman" charset="0"/>
            </a:endParaRPr>
          </a:p>
          <a:p>
            <a:pPr marL="342900" indent="-342900" algn="l">
              <a:spcBef>
                <a:spcPct val="20000"/>
              </a:spcBef>
              <a:buClr>
                <a:schemeClr val="accent1"/>
              </a:buClr>
              <a:buSzPct val="65000"/>
              <a:buFont typeface="Wingdings" charset="0"/>
              <a:buNone/>
            </a:pPr>
            <a:r>
              <a:rPr lang="en-US" altLang="zh-CN" sz="2000" b="1">
                <a:latin typeface="Times New Roman" charset="0"/>
              </a:rPr>
              <a:t>	Need to show that </a:t>
            </a:r>
            <a:r>
              <a:rPr lang="en-US" altLang="zh-CN" sz="2000" b="1" i="1">
                <a:latin typeface="Times New Roman" charset="0"/>
              </a:rPr>
              <a:t>K</a:t>
            </a:r>
            <a:r>
              <a:rPr lang="en-US" altLang="zh-CN" sz="2000" b="1">
                <a:latin typeface="Times New Roman" charset="0"/>
              </a:rPr>
              <a:t>(x</a:t>
            </a:r>
            <a:r>
              <a:rPr lang="en-US" altLang="zh-CN" sz="2000" b="1" baseline="-25000">
                <a:latin typeface="Times New Roman" charset="0"/>
              </a:rPr>
              <a:t>i</a:t>
            </a:r>
            <a:r>
              <a:rPr lang="en-US" altLang="zh-CN" sz="2000" b="1">
                <a:latin typeface="Times New Roman" charset="0"/>
              </a:rPr>
              <a:t>,x</a:t>
            </a:r>
            <a:r>
              <a:rPr lang="en-US" altLang="zh-CN" sz="2000" b="1" baseline="-25000">
                <a:latin typeface="Times New Roman" charset="0"/>
              </a:rPr>
              <a:t>j</a:t>
            </a:r>
            <a:r>
              <a:rPr lang="en-US" altLang="zh-CN" sz="2000" b="1">
                <a:latin typeface="Times New Roman" charset="0"/>
              </a:rPr>
              <a:t>)= </a:t>
            </a:r>
            <a:r>
              <a:rPr lang="el-GR" sz="2000" b="1">
                <a:latin typeface="Times New Roman" charset="0"/>
                <a:cs typeface="Times New Roman" charset="0"/>
              </a:rPr>
              <a:t>φ</a:t>
            </a:r>
            <a:r>
              <a:rPr lang="en-US" altLang="zh-CN" sz="2000" b="1">
                <a:latin typeface="Times New Roman" charset="0"/>
              </a:rPr>
              <a:t>(x</a:t>
            </a:r>
            <a:r>
              <a:rPr lang="en-US" altLang="zh-CN" sz="2000" b="1" baseline="-25000">
                <a:latin typeface="Times New Roman" charset="0"/>
              </a:rPr>
              <a:t>i</a:t>
            </a:r>
            <a:r>
              <a:rPr lang="en-US" altLang="zh-CN" sz="2000" b="1">
                <a:latin typeface="Times New Roman" charset="0"/>
              </a:rPr>
              <a:t>)</a:t>
            </a:r>
            <a:r>
              <a:rPr lang="en-US" altLang="zh-CN" sz="2000" b="1" baseline="-25000">
                <a:latin typeface="Times New Roman" charset="0"/>
              </a:rPr>
              <a:t> </a:t>
            </a:r>
            <a:r>
              <a:rPr lang="en-US" altLang="zh-CN" sz="2000" b="1" baseline="30000">
                <a:latin typeface="Times New Roman" charset="0"/>
              </a:rPr>
              <a:t>T</a:t>
            </a:r>
            <a:r>
              <a:rPr lang="el-GR" sz="2000" b="1">
                <a:latin typeface="Times New Roman" charset="0"/>
                <a:cs typeface="Times New Roman" charset="0"/>
              </a:rPr>
              <a:t>φ</a:t>
            </a:r>
            <a:r>
              <a:rPr lang="en-US" altLang="zh-CN" sz="2000" b="1">
                <a:latin typeface="Times New Roman" charset="0"/>
              </a:rPr>
              <a:t>(x</a:t>
            </a:r>
            <a:r>
              <a:rPr lang="en-US" altLang="zh-CN" sz="2000" b="1" baseline="-25000">
                <a:latin typeface="Times New Roman" charset="0"/>
              </a:rPr>
              <a:t>j</a:t>
            </a:r>
            <a:r>
              <a:rPr lang="en-US" altLang="zh-CN" sz="2000" b="1">
                <a:latin typeface="Times New Roman" charset="0"/>
              </a:rPr>
              <a:t>):</a:t>
            </a:r>
          </a:p>
          <a:p>
            <a:pPr marL="342900" indent="-342900" algn="l">
              <a:spcBef>
                <a:spcPct val="20000"/>
              </a:spcBef>
              <a:buClr>
                <a:schemeClr val="accent1"/>
              </a:buClr>
              <a:buSzPct val="65000"/>
              <a:buFont typeface="Wingdings" charset="0"/>
              <a:buNone/>
            </a:pPr>
            <a:r>
              <a:rPr lang="en-US" altLang="zh-CN" sz="2000" b="1">
                <a:latin typeface="Times New Roman" charset="0"/>
              </a:rPr>
              <a:t>	 </a:t>
            </a:r>
            <a:r>
              <a:rPr lang="en-US" altLang="zh-CN" sz="2000" b="1" i="1">
                <a:latin typeface="Times New Roman" charset="0"/>
              </a:rPr>
              <a:t>K</a:t>
            </a:r>
            <a:r>
              <a:rPr lang="en-US" altLang="zh-CN" sz="2000" b="1">
                <a:latin typeface="Times New Roman" charset="0"/>
              </a:rPr>
              <a:t>(x</a:t>
            </a:r>
            <a:r>
              <a:rPr lang="en-US" altLang="zh-CN" sz="2000" b="1" baseline="-25000">
                <a:latin typeface="Times New Roman" charset="0"/>
              </a:rPr>
              <a:t>i</a:t>
            </a:r>
            <a:r>
              <a:rPr lang="en-US" altLang="zh-CN" sz="2000" b="1">
                <a:latin typeface="Times New Roman" charset="0"/>
              </a:rPr>
              <a:t>,x</a:t>
            </a:r>
            <a:r>
              <a:rPr lang="en-US" altLang="zh-CN" sz="2000" b="1" baseline="-25000">
                <a:latin typeface="Times New Roman" charset="0"/>
              </a:rPr>
              <a:t>j</a:t>
            </a:r>
            <a:r>
              <a:rPr lang="en-US" altLang="zh-CN" sz="2000" b="1">
                <a:latin typeface="Times New Roman" charset="0"/>
              </a:rPr>
              <a:t>)=(1 + x</a:t>
            </a:r>
            <a:r>
              <a:rPr lang="en-US" altLang="zh-CN" sz="2000" b="1" baseline="-25000">
                <a:latin typeface="Times New Roman" charset="0"/>
              </a:rPr>
              <a:t>i</a:t>
            </a:r>
            <a:r>
              <a:rPr lang="en-US" altLang="zh-CN" sz="2000" b="1" baseline="30000">
                <a:latin typeface="Times New Roman" charset="0"/>
              </a:rPr>
              <a:t>T</a:t>
            </a:r>
            <a:r>
              <a:rPr lang="en-US" altLang="zh-CN" sz="2000" b="1">
                <a:latin typeface="Times New Roman" charset="0"/>
              </a:rPr>
              <a:t>x</a:t>
            </a:r>
            <a:r>
              <a:rPr lang="en-US" altLang="zh-CN" sz="2000" b="1" baseline="-25000">
                <a:latin typeface="Times New Roman" charset="0"/>
              </a:rPr>
              <a:t>j</a:t>
            </a:r>
            <a:r>
              <a:rPr lang="en-US" altLang="zh-CN" sz="2000" b="1">
                <a:latin typeface="Times New Roman" charset="0"/>
              </a:rPr>
              <a:t>)</a:t>
            </a:r>
            <a:r>
              <a:rPr lang="en-US" altLang="zh-CN" sz="2000" b="1" baseline="30000">
                <a:latin typeface="Times New Roman" charset="0"/>
              </a:rPr>
              <a:t>2</a:t>
            </a:r>
            <a:r>
              <a:rPr lang="en-US" altLang="zh-CN" sz="2000" b="1" baseline="-25000">
                <a:latin typeface="Times New Roman" charset="0"/>
              </a:rPr>
              <a:t>,</a:t>
            </a:r>
          </a:p>
          <a:p>
            <a:pPr marL="342900" indent="-342900" algn="l">
              <a:spcBef>
                <a:spcPct val="20000"/>
              </a:spcBef>
              <a:buClr>
                <a:schemeClr val="accent1"/>
              </a:buClr>
              <a:buSzPct val="65000"/>
              <a:buFont typeface="Wingdings" charset="0"/>
              <a:buNone/>
            </a:pPr>
            <a:r>
              <a:rPr lang="en-US" altLang="zh-CN" sz="2000" b="1" baseline="-25000">
                <a:latin typeface="Times New Roman" charset="0"/>
              </a:rPr>
              <a:t>                           </a:t>
            </a:r>
            <a:r>
              <a:rPr lang="en-US" altLang="zh-CN" sz="2000" b="1">
                <a:latin typeface="Times New Roman" charset="0"/>
              </a:rPr>
              <a:t>= 1+ </a:t>
            </a:r>
            <a:r>
              <a:rPr lang="en-US" altLang="zh-CN" sz="2000" b="1" i="1">
                <a:latin typeface="Times New Roman" charset="0"/>
              </a:rPr>
              <a:t>x</a:t>
            </a:r>
            <a:r>
              <a:rPr lang="en-US" altLang="zh-CN" sz="2000" b="1" i="1" baseline="-25000">
                <a:latin typeface="Times New Roman" charset="0"/>
              </a:rPr>
              <a:t>i1</a:t>
            </a:r>
            <a:r>
              <a:rPr lang="en-US" altLang="zh-CN" sz="2000" b="1" i="1" baseline="30000">
                <a:latin typeface="Times New Roman" charset="0"/>
              </a:rPr>
              <a:t>2</a:t>
            </a:r>
            <a:r>
              <a:rPr lang="en-US" altLang="zh-CN" sz="2000" b="1" i="1">
                <a:latin typeface="Times New Roman" charset="0"/>
              </a:rPr>
              <a:t>x</a:t>
            </a:r>
            <a:r>
              <a:rPr lang="en-US" altLang="zh-CN" sz="2000" b="1" i="1" baseline="-25000">
                <a:latin typeface="Times New Roman" charset="0"/>
              </a:rPr>
              <a:t>j1</a:t>
            </a:r>
            <a:r>
              <a:rPr lang="en-US" altLang="zh-CN" sz="2000" b="1" i="1" baseline="30000">
                <a:latin typeface="Times New Roman" charset="0"/>
              </a:rPr>
              <a:t>2 </a:t>
            </a:r>
            <a:r>
              <a:rPr lang="en-US" altLang="zh-CN" sz="2000" b="1" i="1">
                <a:latin typeface="Times New Roman" charset="0"/>
              </a:rPr>
              <a:t>+ </a:t>
            </a:r>
            <a:r>
              <a:rPr lang="en-US" altLang="zh-CN" sz="2000" b="1">
                <a:latin typeface="Times New Roman" charset="0"/>
              </a:rPr>
              <a:t>2 </a:t>
            </a:r>
            <a:r>
              <a:rPr lang="en-US" altLang="zh-CN" sz="2000" b="1" i="1">
                <a:latin typeface="Times New Roman" charset="0"/>
              </a:rPr>
              <a:t>x</a:t>
            </a:r>
            <a:r>
              <a:rPr lang="en-US" altLang="zh-CN" sz="2000" b="1" i="1" baseline="-25000">
                <a:latin typeface="Times New Roman" charset="0"/>
              </a:rPr>
              <a:t>i1</a:t>
            </a:r>
            <a:r>
              <a:rPr lang="en-US" altLang="zh-CN" sz="2000" b="1" i="1">
                <a:latin typeface="Times New Roman" charset="0"/>
              </a:rPr>
              <a:t>x</a:t>
            </a:r>
            <a:r>
              <a:rPr lang="en-US" altLang="zh-CN" sz="2000" b="1" i="1" baseline="-25000">
                <a:latin typeface="Times New Roman" charset="0"/>
              </a:rPr>
              <a:t>j1</a:t>
            </a:r>
            <a:r>
              <a:rPr lang="en-US" altLang="zh-CN" sz="2000" b="1" i="1" baseline="30000">
                <a:latin typeface="Times New Roman" charset="0"/>
              </a:rPr>
              <a:t> </a:t>
            </a:r>
            <a:r>
              <a:rPr lang="en-US" altLang="zh-CN" sz="2000" b="1" i="1">
                <a:latin typeface="Times New Roman" charset="0"/>
              </a:rPr>
              <a:t>x</a:t>
            </a:r>
            <a:r>
              <a:rPr lang="en-US" altLang="zh-CN" sz="2000" b="1" i="1" baseline="-25000">
                <a:latin typeface="Times New Roman" charset="0"/>
              </a:rPr>
              <a:t>i2</a:t>
            </a:r>
            <a:r>
              <a:rPr lang="en-US" altLang="zh-CN" sz="2000" b="1" i="1">
                <a:latin typeface="Times New Roman" charset="0"/>
              </a:rPr>
              <a:t>x</a:t>
            </a:r>
            <a:r>
              <a:rPr lang="en-US" altLang="zh-CN" sz="2000" b="1" i="1" baseline="-25000">
                <a:latin typeface="Times New Roman" charset="0"/>
              </a:rPr>
              <a:t>j2</a:t>
            </a:r>
            <a:r>
              <a:rPr lang="en-US" altLang="zh-CN" sz="2000" b="1" i="1">
                <a:latin typeface="Times New Roman" charset="0"/>
              </a:rPr>
              <a:t>+ x</a:t>
            </a:r>
            <a:r>
              <a:rPr lang="en-US" altLang="zh-CN" sz="2000" b="1" i="1" baseline="-25000">
                <a:latin typeface="Times New Roman" charset="0"/>
              </a:rPr>
              <a:t>i2</a:t>
            </a:r>
            <a:r>
              <a:rPr lang="en-US" altLang="zh-CN" sz="2000" b="1" i="1" baseline="30000">
                <a:latin typeface="Times New Roman" charset="0"/>
              </a:rPr>
              <a:t>2</a:t>
            </a:r>
            <a:r>
              <a:rPr lang="en-US" altLang="zh-CN" sz="2000" b="1" i="1">
                <a:latin typeface="Times New Roman" charset="0"/>
              </a:rPr>
              <a:t>x</a:t>
            </a:r>
            <a:r>
              <a:rPr lang="en-US" altLang="zh-CN" sz="2000" b="1" i="1" baseline="-25000">
                <a:latin typeface="Times New Roman" charset="0"/>
              </a:rPr>
              <a:t>j2</a:t>
            </a:r>
            <a:r>
              <a:rPr lang="en-US" altLang="zh-CN" sz="2000" b="1" i="1" baseline="30000">
                <a:latin typeface="Times New Roman" charset="0"/>
              </a:rPr>
              <a:t>2 </a:t>
            </a:r>
            <a:r>
              <a:rPr lang="en-US" altLang="zh-CN" sz="2000" b="1">
                <a:latin typeface="Times New Roman" charset="0"/>
              </a:rPr>
              <a:t>+ 2</a:t>
            </a:r>
            <a:r>
              <a:rPr lang="en-US" altLang="zh-CN" sz="2000" b="1" i="1">
                <a:latin typeface="Times New Roman" charset="0"/>
              </a:rPr>
              <a:t>x</a:t>
            </a:r>
            <a:r>
              <a:rPr lang="en-US" altLang="zh-CN" sz="2000" b="1" i="1" baseline="-25000">
                <a:latin typeface="Times New Roman" charset="0"/>
              </a:rPr>
              <a:t>i1</a:t>
            </a:r>
            <a:r>
              <a:rPr lang="en-US" altLang="zh-CN" sz="2000" b="1" i="1">
                <a:latin typeface="Times New Roman" charset="0"/>
              </a:rPr>
              <a:t>x</a:t>
            </a:r>
            <a:r>
              <a:rPr lang="en-US" altLang="zh-CN" sz="2000" b="1" i="1" baseline="-25000">
                <a:latin typeface="Times New Roman" charset="0"/>
              </a:rPr>
              <a:t>j1 </a:t>
            </a:r>
            <a:r>
              <a:rPr lang="en-US" altLang="zh-CN" sz="2000" b="1" i="1">
                <a:latin typeface="Times New Roman" charset="0"/>
              </a:rPr>
              <a:t>+ </a:t>
            </a:r>
            <a:r>
              <a:rPr lang="en-US" altLang="zh-CN" sz="2000" b="1">
                <a:latin typeface="Times New Roman" charset="0"/>
              </a:rPr>
              <a:t>2</a:t>
            </a:r>
            <a:r>
              <a:rPr lang="en-US" altLang="zh-CN" sz="2000" b="1" i="1">
                <a:latin typeface="Times New Roman" charset="0"/>
              </a:rPr>
              <a:t>x</a:t>
            </a:r>
            <a:r>
              <a:rPr lang="en-US" altLang="zh-CN" sz="2000" b="1" i="1" baseline="-25000">
                <a:latin typeface="Times New Roman" charset="0"/>
              </a:rPr>
              <a:t>i2</a:t>
            </a:r>
            <a:r>
              <a:rPr lang="en-US" altLang="zh-CN" sz="2000" b="1" i="1">
                <a:latin typeface="Times New Roman" charset="0"/>
              </a:rPr>
              <a:t>x</a:t>
            </a:r>
            <a:r>
              <a:rPr lang="en-US" altLang="zh-CN" sz="2000" b="1" i="1" baseline="-25000">
                <a:latin typeface="Times New Roman" charset="0"/>
              </a:rPr>
              <a:t>j2</a:t>
            </a:r>
            <a:endParaRPr lang="en-US" altLang="zh-CN" sz="2000" b="1" i="1">
              <a:latin typeface="Times New Roman" charset="0"/>
            </a:endParaRPr>
          </a:p>
          <a:p>
            <a:pPr marL="342900" indent="-342900" algn="l">
              <a:spcBef>
                <a:spcPct val="20000"/>
              </a:spcBef>
              <a:buClr>
                <a:schemeClr val="accent1"/>
              </a:buClr>
              <a:buSzPct val="65000"/>
              <a:buFont typeface="Wingdings" charset="0"/>
              <a:buNone/>
            </a:pPr>
            <a:r>
              <a:rPr lang="en-US" altLang="zh-CN" sz="2000" b="1" i="1">
                <a:latin typeface="Times New Roman" charset="0"/>
              </a:rPr>
              <a:t>	      = </a:t>
            </a:r>
            <a:r>
              <a:rPr lang="en-US" altLang="zh-CN" sz="2000" b="1">
                <a:latin typeface="Times New Roman" charset="0"/>
              </a:rPr>
              <a:t>[1  </a:t>
            </a:r>
            <a:r>
              <a:rPr lang="en-US" altLang="zh-CN" sz="2000" b="1" i="1">
                <a:latin typeface="Times New Roman" charset="0"/>
              </a:rPr>
              <a:t>x</a:t>
            </a:r>
            <a:r>
              <a:rPr lang="en-US" altLang="zh-CN" sz="2000" b="1" i="1" baseline="-25000">
                <a:latin typeface="Times New Roman" charset="0"/>
              </a:rPr>
              <a:t>i1</a:t>
            </a:r>
            <a:r>
              <a:rPr lang="en-US" altLang="zh-CN" sz="2000" b="1" i="1" baseline="30000">
                <a:latin typeface="Times New Roman" charset="0"/>
              </a:rPr>
              <a:t>2  </a:t>
            </a:r>
            <a:r>
              <a:rPr lang="en-US" altLang="zh-CN" sz="2000" b="1" i="1">
                <a:latin typeface="Times New Roman" charset="0"/>
                <a:cs typeface="Times New Roman" charset="0"/>
              </a:rPr>
              <a:t>√</a:t>
            </a:r>
            <a:r>
              <a:rPr lang="en-US" altLang="zh-CN" sz="2000" b="1">
                <a:latin typeface="Times New Roman" charset="0"/>
              </a:rPr>
              <a:t>2 </a:t>
            </a:r>
            <a:r>
              <a:rPr lang="en-US" altLang="zh-CN" sz="2000" b="1" i="1">
                <a:latin typeface="Times New Roman" charset="0"/>
              </a:rPr>
              <a:t>x</a:t>
            </a:r>
            <a:r>
              <a:rPr lang="en-US" altLang="zh-CN" sz="2000" b="1" i="1" baseline="-25000">
                <a:latin typeface="Times New Roman" charset="0"/>
              </a:rPr>
              <a:t>i1</a:t>
            </a:r>
            <a:r>
              <a:rPr lang="en-US" altLang="zh-CN" sz="2000" b="1" i="1">
                <a:latin typeface="Times New Roman" charset="0"/>
              </a:rPr>
              <a:t>x</a:t>
            </a:r>
            <a:r>
              <a:rPr lang="en-US" altLang="zh-CN" sz="2000" b="1" i="1" baseline="-25000">
                <a:latin typeface="Times New Roman" charset="0"/>
              </a:rPr>
              <a:t>i2  </a:t>
            </a:r>
            <a:r>
              <a:rPr lang="en-US" altLang="zh-CN" sz="2000" b="1" i="1">
                <a:latin typeface="Times New Roman" charset="0"/>
              </a:rPr>
              <a:t> x</a:t>
            </a:r>
            <a:r>
              <a:rPr lang="en-US" altLang="zh-CN" sz="2000" b="1" i="1" baseline="-25000">
                <a:latin typeface="Times New Roman" charset="0"/>
              </a:rPr>
              <a:t>i2</a:t>
            </a:r>
            <a:r>
              <a:rPr lang="en-US" altLang="zh-CN" sz="2000" b="1" i="1" baseline="30000">
                <a:latin typeface="Times New Roman" charset="0"/>
              </a:rPr>
              <a:t>2  </a:t>
            </a:r>
            <a:r>
              <a:rPr lang="en-US" altLang="zh-CN" sz="2000" b="1" i="1">
                <a:latin typeface="Times New Roman" charset="0"/>
                <a:cs typeface="Times New Roman" charset="0"/>
              </a:rPr>
              <a:t>√</a:t>
            </a:r>
            <a:r>
              <a:rPr lang="en-US" altLang="zh-CN" sz="2000" b="1">
                <a:latin typeface="Times New Roman" charset="0"/>
              </a:rPr>
              <a:t>2</a:t>
            </a:r>
            <a:r>
              <a:rPr lang="en-US" altLang="zh-CN" sz="2000" b="1" i="1">
                <a:latin typeface="Times New Roman" charset="0"/>
              </a:rPr>
              <a:t>x</a:t>
            </a:r>
            <a:r>
              <a:rPr lang="en-US" altLang="zh-CN" sz="2000" b="1" i="1" baseline="-25000">
                <a:latin typeface="Times New Roman" charset="0"/>
              </a:rPr>
              <a:t>i1  </a:t>
            </a:r>
            <a:r>
              <a:rPr lang="en-US" altLang="zh-CN" sz="2000" b="1" i="1">
                <a:latin typeface="Times New Roman" charset="0"/>
                <a:cs typeface="Times New Roman" charset="0"/>
              </a:rPr>
              <a:t>√</a:t>
            </a:r>
            <a:r>
              <a:rPr lang="en-US" altLang="zh-CN" sz="2000" b="1">
                <a:latin typeface="Times New Roman" charset="0"/>
              </a:rPr>
              <a:t>2</a:t>
            </a:r>
            <a:r>
              <a:rPr lang="en-US" altLang="zh-CN" sz="2000" b="1" i="1">
                <a:latin typeface="Times New Roman" charset="0"/>
              </a:rPr>
              <a:t>x</a:t>
            </a:r>
            <a:r>
              <a:rPr lang="en-US" altLang="zh-CN" sz="2000" b="1" i="1" baseline="-25000">
                <a:latin typeface="Times New Roman" charset="0"/>
              </a:rPr>
              <a:t>i2</a:t>
            </a:r>
            <a:r>
              <a:rPr lang="en-US" altLang="zh-CN" sz="2000" b="1">
                <a:latin typeface="Times New Roman" charset="0"/>
              </a:rPr>
              <a:t>]</a:t>
            </a:r>
            <a:r>
              <a:rPr lang="en-US" altLang="zh-CN" sz="2000" b="1" baseline="30000">
                <a:latin typeface="Times New Roman" charset="0"/>
              </a:rPr>
              <a:t>T </a:t>
            </a:r>
            <a:r>
              <a:rPr lang="en-US" altLang="zh-CN" sz="2000" b="1">
                <a:latin typeface="Times New Roman" charset="0"/>
              </a:rPr>
              <a:t>[1  </a:t>
            </a:r>
            <a:r>
              <a:rPr lang="en-US" altLang="zh-CN" sz="2000" b="1" i="1">
                <a:latin typeface="Times New Roman" charset="0"/>
              </a:rPr>
              <a:t>x</a:t>
            </a:r>
            <a:r>
              <a:rPr lang="en-US" altLang="zh-CN" sz="2000" b="1" i="1" baseline="-25000">
                <a:latin typeface="Times New Roman" charset="0"/>
              </a:rPr>
              <a:t>j1</a:t>
            </a:r>
            <a:r>
              <a:rPr lang="en-US" altLang="zh-CN" sz="2000" b="1" i="1" baseline="30000">
                <a:latin typeface="Times New Roman" charset="0"/>
              </a:rPr>
              <a:t>2  </a:t>
            </a:r>
            <a:r>
              <a:rPr lang="en-US" altLang="zh-CN" sz="2000" b="1" i="1">
                <a:latin typeface="Times New Roman" charset="0"/>
                <a:cs typeface="Times New Roman" charset="0"/>
              </a:rPr>
              <a:t>√</a:t>
            </a:r>
            <a:r>
              <a:rPr lang="en-US" altLang="zh-CN" sz="2000" b="1">
                <a:latin typeface="Times New Roman" charset="0"/>
              </a:rPr>
              <a:t>2 </a:t>
            </a:r>
            <a:r>
              <a:rPr lang="en-US" altLang="zh-CN" sz="2000" b="1" i="1">
                <a:latin typeface="Times New Roman" charset="0"/>
              </a:rPr>
              <a:t>x</a:t>
            </a:r>
            <a:r>
              <a:rPr lang="en-US" altLang="zh-CN" sz="2000" b="1" i="1" baseline="-25000">
                <a:latin typeface="Times New Roman" charset="0"/>
              </a:rPr>
              <a:t>j1</a:t>
            </a:r>
            <a:r>
              <a:rPr lang="en-US" altLang="zh-CN" sz="2000" b="1" i="1">
                <a:latin typeface="Times New Roman" charset="0"/>
              </a:rPr>
              <a:t>x</a:t>
            </a:r>
            <a:r>
              <a:rPr lang="en-US" altLang="zh-CN" sz="2000" b="1" i="1" baseline="-25000">
                <a:latin typeface="Times New Roman" charset="0"/>
              </a:rPr>
              <a:t>j2  </a:t>
            </a:r>
            <a:r>
              <a:rPr lang="en-US" altLang="zh-CN" sz="2000" b="1" i="1">
                <a:latin typeface="Times New Roman" charset="0"/>
              </a:rPr>
              <a:t> x</a:t>
            </a:r>
            <a:r>
              <a:rPr lang="en-US" altLang="zh-CN" sz="2000" b="1" i="1" baseline="-25000">
                <a:latin typeface="Times New Roman" charset="0"/>
              </a:rPr>
              <a:t>j2</a:t>
            </a:r>
            <a:r>
              <a:rPr lang="en-US" altLang="zh-CN" sz="2000" b="1" i="1" baseline="30000">
                <a:latin typeface="Times New Roman" charset="0"/>
              </a:rPr>
              <a:t>2  </a:t>
            </a:r>
            <a:r>
              <a:rPr lang="en-US" altLang="zh-CN" sz="2000" b="1" i="1">
                <a:latin typeface="Times New Roman" charset="0"/>
                <a:cs typeface="Times New Roman" charset="0"/>
              </a:rPr>
              <a:t>√</a:t>
            </a:r>
            <a:r>
              <a:rPr lang="en-US" altLang="zh-CN" sz="2000" b="1">
                <a:latin typeface="Times New Roman" charset="0"/>
              </a:rPr>
              <a:t>2</a:t>
            </a:r>
            <a:r>
              <a:rPr lang="en-US" altLang="zh-CN" sz="2000" b="1" i="1">
                <a:latin typeface="Times New Roman" charset="0"/>
              </a:rPr>
              <a:t>x</a:t>
            </a:r>
            <a:r>
              <a:rPr lang="en-US" altLang="zh-CN" sz="2000" b="1" i="1" baseline="-25000">
                <a:latin typeface="Times New Roman" charset="0"/>
              </a:rPr>
              <a:t>j1  </a:t>
            </a:r>
            <a:r>
              <a:rPr lang="en-US" altLang="zh-CN" sz="2000" b="1" i="1">
                <a:latin typeface="Times New Roman" charset="0"/>
                <a:cs typeface="Times New Roman" charset="0"/>
              </a:rPr>
              <a:t>√</a:t>
            </a:r>
            <a:r>
              <a:rPr lang="en-US" altLang="zh-CN" sz="2000" b="1">
                <a:latin typeface="Times New Roman" charset="0"/>
              </a:rPr>
              <a:t>2</a:t>
            </a:r>
            <a:r>
              <a:rPr lang="en-US" altLang="zh-CN" sz="2000" b="1" i="1">
                <a:latin typeface="Times New Roman" charset="0"/>
              </a:rPr>
              <a:t>x</a:t>
            </a:r>
            <a:r>
              <a:rPr lang="en-US" altLang="zh-CN" sz="2000" b="1" i="1" baseline="-25000">
                <a:latin typeface="Times New Roman" charset="0"/>
              </a:rPr>
              <a:t>j2</a:t>
            </a:r>
            <a:r>
              <a:rPr lang="en-US" altLang="zh-CN" sz="2000" b="1">
                <a:latin typeface="Times New Roman" charset="0"/>
              </a:rPr>
              <a:t>] </a:t>
            </a:r>
          </a:p>
          <a:p>
            <a:pPr marL="342900" indent="-342900" algn="l">
              <a:spcBef>
                <a:spcPct val="20000"/>
              </a:spcBef>
              <a:buClr>
                <a:schemeClr val="accent1"/>
              </a:buClr>
              <a:buSzPct val="65000"/>
              <a:buFont typeface="Wingdings" charset="0"/>
              <a:buNone/>
            </a:pPr>
            <a:r>
              <a:rPr lang="en-US" altLang="zh-CN" sz="2000" b="1">
                <a:latin typeface="Times New Roman" charset="0"/>
              </a:rPr>
              <a:t>	      = </a:t>
            </a:r>
            <a:r>
              <a:rPr lang="el-GR" sz="2000" b="1">
                <a:latin typeface="Times New Roman" charset="0"/>
                <a:cs typeface="Times New Roman" charset="0"/>
              </a:rPr>
              <a:t>φ</a:t>
            </a:r>
            <a:r>
              <a:rPr lang="en-US" altLang="zh-CN" sz="2000" b="1">
                <a:latin typeface="Times New Roman" charset="0"/>
              </a:rPr>
              <a:t>(x</a:t>
            </a:r>
            <a:r>
              <a:rPr lang="en-US" altLang="zh-CN" sz="2000" b="1" baseline="-25000">
                <a:latin typeface="Times New Roman" charset="0"/>
              </a:rPr>
              <a:t>i</a:t>
            </a:r>
            <a:r>
              <a:rPr lang="en-US" altLang="zh-CN" sz="2000" b="1">
                <a:latin typeface="Times New Roman" charset="0"/>
              </a:rPr>
              <a:t>)</a:t>
            </a:r>
            <a:r>
              <a:rPr lang="en-US" altLang="zh-CN" sz="2000" b="1" baseline="-25000">
                <a:latin typeface="Times New Roman" charset="0"/>
              </a:rPr>
              <a:t> </a:t>
            </a:r>
            <a:r>
              <a:rPr lang="en-US" altLang="zh-CN" sz="2000" b="1" baseline="30000">
                <a:latin typeface="Times New Roman" charset="0"/>
              </a:rPr>
              <a:t>T</a:t>
            </a:r>
            <a:r>
              <a:rPr lang="el-GR" sz="2000" b="1">
                <a:latin typeface="Times New Roman" charset="0"/>
                <a:cs typeface="Times New Roman" charset="0"/>
              </a:rPr>
              <a:t>φ</a:t>
            </a:r>
            <a:r>
              <a:rPr lang="en-US" altLang="zh-CN" sz="2000" b="1">
                <a:latin typeface="Times New Roman" charset="0"/>
              </a:rPr>
              <a:t>(x</a:t>
            </a:r>
            <a:r>
              <a:rPr lang="en-US" altLang="zh-CN" sz="2000" b="1" baseline="-25000">
                <a:latin typeface="Times New Roman" charset="0"/>
              </a:rPr>
              <a:t>j</a:t>
            </a:r>
            <a:r>
              <a:rPr lang="en-US" altLang="zh-CN" sz="2000" b="1">
                <a:latin typeface="Times New Roman" charset="0"/>
              </a:rPr>
              <a:t>),    where </a:t>
            </a:r>
            <a:r>
              <a:rPr lang="el-GR" sz="2000" b="1">
                <a:latin typeface="Times New Roman" charset="0"/>
                <a:cs typeface="Times New Roman" charset="0"/>
              </a:rPr>
              <a:t>φ</a:t>
            </a:r>
            <a:r>
              <a:rPr lang="en-US" altLang="zh-CN" sz="2000" b="1">
                <a:latin typeface="Times New Roman" charset="0"/>
              </a:rPr>
              <a:t>(x) = </a:t>
            </a:r>
            <a:r>
              <a:rPr lang="en-US" altLang="zh-CN" sz="2000" b="1" baseline="-25000">
                <a:latin typeface="Times New Roman" charset="0"/>
              </a:rPr>
              <a:t> </a:t>
            </a:r>
            <a:r>
              <a:rPr lang="en-US" altLang="zh-CN" sz="2000" b="1">
                <a:latin typeface="Times New Roman" charset="0"/>
              </a:rPr>
              <a:t>[1  </a:t>
            </a:r>
            <a:r>
              <a:rPr lang="en-US" altLang="zh-CN" sz="2000" b="1" i="1">
                <a:latin typeface="Times New Roman" charset="0"/>
              </a:rPr>
              <a:t>x</a:t>
            </a:r>
            <a:r>
              <a:rPr lang="en-US" altLang="zh-CN" sz="2000" b="1" i="1" baseline="-25000">
                <a:latin typeface="Times New Roman" charset="0"/>
              </a:rPr>
              <a:t>1</a:t>
            </a:r>
            <a:r>
              <a:rPr lang="en-US" altLang="zh-CN" sz="2000" b="1" i="1" baseline="30000">
                <a:latin typeface="Times New Roman" charset="0"/>
              </a:rPr>
              <a:t>2  </a:t>
            </a:r>
            <a:r>
              <a:rPr lang="en-US" altLang="zh-CN" sz="2000" b="1" i="1">
                <a:latin typeface="Times New Roman" charset="0"/>
                <a:cs typeface="Times New Roman" charset="0"/>
              </a:rPr>
              <a:t>√</a:t>
            </a:r>
            <a:r>
              <a:rPr lang="en-US" altLang="zh-CN" sz="2000" b="1">
                <a:latin typeface="Times New Roman" charset="0"/>
              </a:rPr>
              <a:t>2 </a:t>
            </a:r>
            <a:r>
              <a:rPr lang="en-US" altLang="zh-CN" sz="2000" b="1" i="1">
                <a:latin typeface="Times New Roman" charset="0"/>
              </a:rPr>
              <a:t>x</a:t>
            </a:r>
            <a:r>
              <a:rPr lang="en-US" altLang="zh-CN" sz="2000" b="1" i="1" baseline="-25000">
                <a:latin typeface="Times New Roman" charset="0"/>
              </a:rPr>
              <a:t>1</a:t>
            </a:r>
            <a:r>
              <a:rPr lang="en-US" altLang="zh-CN" sz="2000" b="1" i="1">
                <a:latin typeface="Times New Roman" charset="0"/>
              </a:rPr>
              <a:t>x</a:t>
            </a:r>
            <a:r>
              <a:rPr lang="en-US" altLang="zh-CN" sz="2000" b="1" i="1" baseline="-25000">
                <a:latin typeface="Times New Roman" charset="0"/>
              </a:rPr>
              <a:t>2  </a:t>
            </a:r>
            <a:r>
              <a:rPr lang="en-US" altLang="zh-CN" sz="2000" b="1" i="1">
                <a:latin typeface="Times New Roman" charset="0"/>
              </a:rPr>
              <a:t> x</a:t>
            </a:r>
            <a:r>
              <a:rPr lang="en-US" altLang="zh-CN" sz="2000" b="1" i="1" baseline="-25000">
                <a:latin typeface="Times New Roman" charset="0"/>
              </a:rPr>
              <a:t>2</a:t>
            </a:r>
            <a:r>
              <a:rPr lang="en-US" altLang="zh-CN" sz="2000" b="1" i="1" baseline="30000">
                <a:latin typeface="Times New Roman" charset="0"/>
              </a:rPr>
              <a:t>2   </a:t>
            </a:r>
            <a:r>
              <a:rPr lang="en-US" altLang="zh-CN" sz="2000" b="1" i="1">
                <a:latin typeface="Times New Roman" charset="0"/>
                <a:cs typeface="Times New Roman" charset="0"/>
              </a:rPr>
              <a:t>√</a:t>
            </a:r>
            <a:r>
              <a:rPr lang="en-US" altLang="zh-CN" sz="2000" b="1">
                <a:latin typeface="Times New Roman" charset="0"/>
              </a:rPr>
              <a:t>2</a:t>
            </a:r>
            <a:r>
              <a:rPr lang="en-US" altLang="zh-CN" sz="2000" b="1" i="1">
                <a:latin typeface="Times New Roman" charset="0"/>
              </a:rPr>
              <a:t>x</a:t>
            </a:r>
            <a:r>
              <a:rPr lang="en-US" altLang="zh-CN" sz="2000" b="1" i="1" baseline="-25000">
                <a:latin typeface="Times New Roman" charset="0"/>
              </a:rPr>
              <a:t>1  </a:t>
            </a:r>
            <a:r>
              <a:rPr lang="en-US" altLang="zh-CN" sz="2000" b="1" i="1">
                <a:latin typeface="Times New Roman" charset="0"/>
                <a:cs typeface="Times New Roman" charset="0"/>
              </a:rPr>
              <a:t>√</a:t>
            </a:r>
            <a:r>
              <a:rPr lang="en-US" altLang="zh-CN" sz="2000" b="1">
                <a:latin typeface="Times New Roman" charset="0"/>
              </a:rPr>
              <a:t>2</a:t>
            </a:r>
            <a:r>
              <a:rPr lang="en-US" altLang="zh-CN" sz="2000" b="1" i="1">
                <a:latin typeface="Times New Roman" charset="0"/>
              </a:rPr>
              <a:t>x</a:t>
            </a:r>
            <a:r>
              <a:rPr lang="en-US" altLang="zh-CN" sz="2000" b="1" i="1" baseline="-25000">
                <a:latin typeface="Times New Roman" charset="0"/>
              </a:rPr>
              <a:t>2</a:t>
            </a:r>
            <a:r>
              <a:rPr lang="en-US" altLang="zh-CN" sz="2000" b="1">
                <a:latin typeface="Times New Roman" charset="0"/>
              </a:rPr>
              <a:t>]</a:t>
            </a:r>
          </a:p>
          <a:p>
            <a:pPr marL="342900" indent="-342900" algn="l">
              <a:spcBef>
                <a:spcPct val="20000"/>
              </a:spcBef>
              <a:buClr>
                <a:schemeClr val="accent1"/>
              </a:buClr>
              <a:buSzPct val="65000"/>
              <a:buFont typeface="Wingdings" charset="0"/>
              <a:buNone/>
            </a:pPr>
            <a:endParaRPr lang="el-GR" sz="2000" b="1">
              <a:latin typeface="Times New Roman" charset="0"/>
            </a:endParaRPr>
          </a:p>
        </p:txBody>
      </p:sp>
    </p:spTree>
    <p:extLst>
      <p:ext uri="{BB962C8B-B14F-4D97-AF65-F5344CB8AC3E}">
        <p14:creationId xmlns:p14="http://schemas.microsoft.com/office/powerpoint/2010/main" val="17190202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4"/>
          <p:cNvSpPr>
            <a:spLocks noChangeArrowheads="1"/>
          </p:cNvSpPr>
          <p:nvPr/>
        </p:nvSpPr>
        <p:spPr bwMode="auto">
          <a:xfrm>
            <a:off x="304800" y="228600"/>
            <a:ext cx="77724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l"/>
            <a:r>
              <a:rPr lang="en-US" altLang="zh-CN" sz="4200">
                <a:solidFill>
                  <a:schemeClr val="tx2"/>
                </a:solidFill>
                <a:latin typeface="Garamond" charset="0"/>
              </a:rPr>
              <a:t>Examples of Kernel Functions</a:t>
            </a:r>
          </a:p>
        </p:txBody>
      </p:sp>
      <p:sp>
        <p:nvSpPr>
          <p:cNvPr id="47106" name="Rectangle 5"/>
          <p:cNvSpPr>
            <a:spLocks noChangeArrowheads="1"/>
          </p:cNvSpPr>
          <p:nvPr/>
        </p:nvSpPr>
        <p:spPr bwMode="auto">
          <a:xfrm>
            <a:off x="381000" y="1219200"/>
            <a:ext cx="8229600" cy="502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gn="l">
              <a:spcBef>
                <a:spcPct val="20000"/>
              </a:spcBef>
              <a:buClr>
                <a:schemeClr val="accent1"/>
              </a:buClr>
              <a:buSzPct val="65000"/>
              <a:buFont typeface="Wingdings" charset="0"/>
              <a:buChar char="n"/>
            </a:pPr>
            <a:r>
              <a:rPr lang="en-US" altLang="zh-CN" sz="2800"/>
              <a:t>Linear: </a:t>
            </a:r>
            <a:r>
              <a:rPr lang="en-US" altLang="zh-CN" sz="2800" i="1"/>
              <a:t>K</a:t>
            </a:r>
            <a:r>
              <a:rPr lang="en-US" altLang="zh-CN" sz="2800"/>
              <a:t>(</a:t>
            </a:r>
            <a:r>
              <a:rPr lang="en-US" altLang="zh-CN" sz="2800" b="1"/>
              <a:t>x</a:t>
            </a:r>
            <a:r>
              <a:rPr lang="en-US" altLang="zh-CN" sz="2800" b="1" baseline="-25000"/>
              <a:t>i</a:t>
            </a:r>
            <a:r>
              <a:rPr lang="en-US" altLang="zh-CN" sz="2800"/>
              <a:t>,</a:t>
            </a:r>
            <a:r>
              <a:rPr lang="en-US" altLang="zh-CN" sz="2800" b="1"/>
              <a:t>x</a:t>
            </a:r>
            <a:r>
              <a:rPr lang="en-US" altLang="zh-CN" sz="2800" b="1" baseline="-25000"/>
              <a:t>j</a:t>
            </a:r>
            <a:r>
              <a:rPr lang="en-US" altLang="zh-CN" sz="2800"/>
              <a:t>)= </a:t>
            </a:r>
            <a:r>
              <a:rPr lang="en-US" altLang="zh-CN" sz="2800" b="1"/>
              <a:t>x</a:t>
            </a:r>
            <a:r>
              <a:rPr lang="en-US" altLang="zh-CN" sz="2800" b="1" baseline="-25000"/>
              <a:t>i </a:t>
            </a:r>
            <a:r>
              <a:rPr lang="en-US" altLang="zh-CN" sz="2800" b="1" baseline="30000"/>
              <a:t>T</a:t>
            </a:r>
            <a:r>
              <a:rPr lang="en-US" altLang="zh-CN" sz="2800" b="1"/>
              <a:t>x</a:t>
            </a:r>
            <a:r>
              <a:rPr lang="en-US" altLang="zh-CN" sz="2800" b="1" baseline="-25000"/>
              <a:t>j</a:t>
            </a:r>
            <a:endParaRPr lang="en-US" altLang="zh-CN" sz="2800"/>
          </a:p>
          <a:p>
            <a:pPr marL="342900" indent="-342900" algn="l">
              <a:spcBef>
                <a:spcPct val="20000"/>
              </a:spcBef>
              <a:buClr>
                <a:schemeClr val="accent1"/>
              </a:buClr>
              <a:buSzPct val="65000"/>
              <a:buFont typeface="Wingdings" charset="0"/>
              <a:buChar char="n"/>
            </a:pPr>
            <a:endParaRPr lang="en-US" altLang="zh-CN" sz="2800"/>
          </a:p>
          <a:p>
            <a:pPr marL="342900" indent="-342900" algn="l">
              <a:spcBef>
                <a:spcPct val="20000"/>
              </a:spcBef>
              <a:buClr>
                <a:schemeClr val="accent1"/>
              </a:buClr>
              <a:buSzPct val="65000"/>
              <a:buFont typeface="Wingdings" charset="0"/>
              <a:buChar char="n"/>
            </a:pPr>
            <a:r>
              <a:rPr lang="en-US" altLang="zh-CN" sz="2400"/>
              <a:t>Polynomial of power </a:t>
            </a:r>
            <a:r>
              <a:rPr lang="en-US" altLang="zh-CN" sz="2400" i="1"/>
              <a:t>p</a:t>
            </a:r>
            <a:r>
              <a:rPr lang="en-US" altLang="zh-CN" sz="2400"/>
              <a:t>: </a:t>
            </a:r>
            <a:r>
              <a:rPr lang="en-US" altLang="zh-CN" sz="2400" i="1"/>
              <a:t>K</a:t>
            </a:r>
            <a:r>
              <a:rPr lang="en-US" altLang="zh-CN" sz="2400"/>
              <a:t>(</a:t>
            </a:r>
            <a:r>
              <a:rPr lang="en-US" altLang="zh-CN" sz="2400" b="1"/>
              <a:t>x</a:t>
            </a:r>
            <a:r>
              <a:rPr lang="en-US" altLang="zh-CN" sz="2400" b="1" baseline="-25000"/>
              <a:t>i</a:t>
            </a:r>
            <a:r>
              <a:rPr lang="en-US" altLang="zh-CN" sz="2400"/>
              <a:t>,</a:t>
            </a:r>
            <a:r>
              <a:rPr lang="en-US" altLang="zh-CN" sz="2400" b="1"/>
              <a:t>x</a:t>
            </a:r>
            <a:r>
              <a:rPr lang="en-US" altLang="zh-CN" sz="2400" b="1" baseline="-25000"/>
              <a:t>j</a:t>
            </a:r>
            <a:r>
              <a:rPr lang="en-US" altLang="zh-CN" sz="2400"/>
              <a:t>)= (1+</a:t>
            </a:r>
            <a:r>
              <a:rPr lang="en-US" altLang="zh-CN" sz="2400">
                <a:cs typeface="Times New Roman" charset="0"/>
              </a:rPr>
              <a:t> </a:t>
            </a:r>
            <a:r>
              <a:rPr lang="en-US" altLang="zh-CN" sz="2400" b="1"/>
              <a:t>x</a:t>
            </a:r>
            <a:r>
              <a:rPr lang="en-US" altLang="zh-CN" sz="2400" b="1" baseline="-25000"/>
              <a:t>i </a:t>
            </a:r>
            <a:r>
              <a:rPr lang="en-US" altLang="zh-CN" sz="2400" b="1" baseline="30000"/>
              <a:t>T</a:t>
            </a:r>
            <a:r>
              <a:rPr lang="en-US" altLang="zh-CN" sz="2400" b="1"/>
              <a:t>x</a:t>
            </a:r>
            <a:r>
              <a:rPr lang="en-US" altLang="zh-CN" sz="2400" b="1" baseline="-25000"/>
              <a:t>j</a:t>
            </a:r>
            <a:r>
              <a:rPr lang="en-US" altLang="zh-CN" sz="2400"/>
              <a:t>)</a:t>
            </a:r>
            <a:r>
              <a:rPr lang="en-US" altLang="zh-CN" sz="2400" i="1" baseline="30000"/>
              <a:t>p</a:t>
            </a:r>
          </a:p>
          <a:p>
            <a:pPr marL="342900" indent="-342900" algn="l">
              <a:spcBef>
                <a:spcPct val="20000"/>
              </a:spcBef>
              <a:buClr>
                <a:schemeClr val="accent1"/>
              </a:buClr>
              <a:buSzPct val="65000"/>
              <a:buFont typeface="Wingdings" charset="0"/>
              <a:buChar char="n"/>
            </a:pPr>
            <a:endParaRPr lang="en-US" altLang="zh-CN" sz="2400"/>
          </a:p>
          <a:p>
            <a:pPr marL="342900" indent="-342900" algn="l">
              <a:spcBef>
                <a:spcPct val="20000"/>
              </a:spcBef>
              <a:buClr>
                <a:schemeClr val="accent1"/>
              </a:buClr>
              <a:buSzPct val="65000"/>
              <a:buFont typeface="Wingdings" charset="0"/>
              <a:buChar char="n"/>
            </a:pPr>
            <a:r>
              <a:rPr lang="en-US" altLang="zh-CN" sz="2400"/>
              <a:t>Gaussian (radial-basis function network):</a:t>
            </a:r>
          </a:p>
          <a:p>
            <a:pPr marL="342900" indent="-342900" algn="l">
              <a:spcBef>
                <a:spcPct val="20000"/>
              </a:spcBef>
              <a:buClr>
                <a:schemeClr val="accent1"/>
              </a:buClr>
              <a:buSzPct val="65000"/>
              <a:buFont typeface="Wingdings" charset="0"/>
              <a:buNone/>
            </a:pPr>
            <a:endParaRPr lang="en-US" altLang="zh-CN" sz="3000"/>
          </a:p>
          <a:p>
            <a:pPr marL="342900" indent="-342900" algn="l">
              <a:spcBef>
                <a:spcPct val="20000"/>
              </a:spcBef>
              <a:buClr>
                <a:schemeClr val="accent1"/>
              </a:buClr>
              <a:buSzPct val="65000"/>
              <a:buFont typeface="Wingdings" charset="0"/>
              <a:buChar char="n"/>
            </a:pPr>
            <a:endParaRPr lang="en-US" altLang="zh-CN" sz="3000"/>
          </a:p>
          <a:p>
            <a:pPr marL="342900" indent="-342900" algn="l">
              <a:spcBef>
                <a:spcPct val="20000"/>
              </a:spcBef>
              <a:buClr>
                <a:schemeClr val="accent1"/>
              </a:buClr>
              <a:buSzPct val="65000"/>
              <a:buFont typeface="Wingdings" charset="0"/>
              <a:buChar char="n"/>
            </a:pPr>
            <a:endParaRPr lang="en-US" altLang="zh-CN" sz="2400"/>
          </a:p>
          <a:p>
            <a:pPr marL="342900" indent="-342900" algn="l">
              <a:spcBef>
                <a:spcPct val="20000"/>
              </a:spcBef>
              <a:buClr>
                <a:schemeClr val="accent1"/>
              </a:buClr>
              <a:buSzPct val="65000"/>
              <a:buFont typeface="Wingdings" charset="0"/>
              <a:buChar char="n"/>
            </a:pPr>
            <a:r>
              <a:rPr lang="en-US" altLang="zh-CN" sz="2400"/>
              <a:t>Sigmoid: </a:t>
            </a:r>
            <a:r>
              <a:rPr lang="en-US" altLang="zh-CN" sz="2400" i="1"/>
              <a:t>K</a:t>
            </a:r>
            <a:r>
              <a:rPr lang="en-US" altLang="zh-CN" sz="2400"/>
              <a:t>(</a:t>
            </a:r>
            <a:r>
              <a:rPr lang="en-US" altLang="zh-CN" sz="2400" b="1"/>
              <a:t>x</a:t>
            </a:r>
            <a:r>
              <a:rPr lang="en-US" altLang="zh-CN" sz="2400" b="1" baseline="-25000"/>
              <a:t>i</a:t>
            </a:r>
            <a:r>
              <a:rPr lang="en-US" altLang="zh-CN" sz="2400"/>
              <a:t>,</a:t>
            </a:r>
            <a:r>
              <a:rPr lang="en-US" altLang="zh-CN" sz="2400" b="1"/>
              <a:t>x</a:t>
            </a:r>
            <a:r>
              <a:rPr lang="en-US" altLang="zh-CN" sz="2400" b="1" baseline="-25000"/>
              <a:t>j</a:t>
            </a:r>
            <a:r>
              <a:rPr lang="en-US" altLang="zh-CN" sz="2400"/>
              <a:t>)= tanh(</a:t>
            </a:r>
            <a:r>
              <a:rPr lang="el-GR" sz="2400">
                <a:cs typeface="Times New Roman" charset="0"/>
              </a:rPr>
              <a:t>β</a:t>
            </a:r>
            <a:r>
              <a:rPr lang="en-US" altLang="zh-CN" sz="2400" baseline="-25000">
                <a:cs typeface="Times New Roman" charset="0"/>
              </a:rPr>
              <a:t>0</a:t>
            </a:r>
            <a:r>
              <a:rPr lang="en-US" altLang="zh-CN" sz="2400" b="1"/>
              <a:t>x</a:t>
            </a:r>
            <a:r>
              <a:rPr lang="en-US" altLang="zh-CN" sz="2400" b="1" baseline="-25000"/>
              <a:t>i </a:t>
            </a:r>
            <a:r>
              <a:rPr lang="en-US" altLang="zh-CN" sz="2400" b="1" baseline="30000"/>
              <a:t>T</a:t>
            </a:r>
            <a:r>
              <a:rPr lang="en-US" altLang="zh-CN" sz="2400" b="1"/>
              <a:t>x</a:t>
            </a:r>
            <a:r>
              <a:rPr lang="en-US" altLang="zh-CN" sz="2400" b="1" baseline="-25000"/>
              <a:t>j </a:t>
            </a:r>
            <a:r>
              <a:rPr lang="en-US" altLang="zh-CN" sz="2400"/>
              <a:t>+ </a:t>
            </a:r>
            <a:r>
              <a:rPr lang="el-GR" sz="2400">
                <a:cs typeface="Times New Roman" charset="0"/>
              </a:rPr>
              <a:t>β</a:t>
            </a:r>
            <a:r>
              <a:rPr lang="en-US" altLang="zh-CN" sz="2400" baseline="-25000">
                <a:cs typeface="Times New Roman" charset="0"/>
              </a:rPr>
              <a:t>1</a:t>
            </a:r>
            <a:r>
              <a:rPr lang="en-US" altLang="zh-CN" sz="2400">
                <a:cs typeface="Times New Roman" charset="0"/>
              </a:rPr>
              <a:t>)</a:t>
            </a:r>
            <a:endParaRPr lang="en-US" altLang="zh-CN" sz="2400" i="1" baseline="30000"/>
          </a:p>
        </p:txBody>
      </p:sp>
      <p:graphicFrame>
        <p:nvGraphicFramePr>
          <p:cNvPr id="47107" name="Object 7"/>
          <p:cNvGraphicFramePr>
            <a:graphicFrameLocks noChangeAspect="1"/>
          </p:cNvGraphicFramePr>
          <p:nvPr/>
        </p:nvGraphicFramePr>
        <p:xfrm>
          <a:off x="1752600" y="3505200"/>
          <a:ext cx="3948113" cy="1095375"/>
        </p:xfrm>
        <a:graphic>
          <a:graphicData uri="http://schemas.openxmlformats.org/presentationml/2006/ole">
            <mc:AlternateContent xmlns:mc="http://schemas.openxmlformats.org/markup-compatibility/2006">
              <mc:Choice xmlns:v="urn:schemas-microsoft-com:vml" Requires="v">
                <p:oleObj spid="_x0000_s11337" name="Equation" r:id="rId3" imgW="1739900" imgH="482600" progId="Equation.3">
                  <p:embed/>
                </p:oleObj>
              </mc:Choice>
              <mc:Fallback>
                <p:oleObj name="Equation" r:id="rId3" imgW="1739900" imgH="482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505200"/>
                        <a:ext cx="3948113" cy="1095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6521193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4"/>
          <p:cNvSpPr>
            <a:spLocks noChangeArrowheads="1"/>
          </p:cNvSpPr>
          <p:nvPr/>
        </p:nvSpPr>
        <p:spPr bwMode="auto">
          <a:xfrm>
            <a:off x="457200" y="1371600"/>
            <a:ext cx="7543800" cy="445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gn="l">
              <a:spcBef>
                <a:spcPct val="20000"/>
              </a:spcBef>
              <a:buClr>
                <a:schemeClr val="accent1"/>
              </a:buClr>
              <a:buSzPct val="65000"/>
              <a:buFont typeface="Wingdings" charset="0"/>
              <a:buChar char="n"/>
            </a:pPr>
            <a:r>
              <a:rPr lang="en-US" altLang="zh-CN" sz="2800"/>
              <a:t>SVM locates a separating hyperplane in the feature space and classify points in that space </a:t>
            </a:r>
          </a:p>
          <a:p>
            <a:pPr marL="342900" indent="-342900" algn="l">
              <a:spcBef>
                <a:spcPct val="20000"/>
              </a:spcBef>
              <a:buClr>
                <a:schemeClr val="accent1"/>
              </a:buClr>
              <a:buSzPct val="65000"/>
              <a:buFont typeface="Wingdings" charset="0"/>
              <a:buChar char="n"/>
            </a:pPr>
            <a:r>
              <a:rPr lang="en-US" altLang="zh-CN" sz="2800"/>
              <a:t>It does not need to represent the space explicitly, simply by defining a kernel function</a:t>
            </a:r>
          </a:p>
          <a:p>
            <a:pPr marL="342900" indent="-342900" algn="l">
              <a:spcBef>
                <a:spcPct val="20000"/>
              </a:spcBef>
              <a:buClr>
                <a:schemeClr val="accent1"/>
              </a:buClr>
              <a:buSzPct val="65000"/>
              <a:buFont typeface="Wingdings" charset="0"/>
              <a:buChar char="n"/>
            </a:pPr>
            <a:r>
              <a:rPr lang="en-US" altLang="zh-CN" sz="2800"/>
              <a:t>The kernel function plays the role of the dot product in the feature space.</a:t>
            </a:r>
          </a:p>
        </p:txBody>
      </p:sp>
      <p:sp>
        <p:nvSpPr>
          <p:cNvPr id="48130" name="Rectangle 5"/>
          <p:cNvSpPr>
            <a:spLocks noGrp="1" noChangeArrowheads="1"/>
          </p:cNvSpPr>
          <p:nvPr>
            <p:ph type="title"/>
          </p:nvPr>
        </p:nvSpPr>
        <p:spPr/>
        <p:txBody>
          <a:bodyPr/>
          <a:lstStyle/>
          <a:p>
            <a:pPr eaLnBrk="1" hangingPunct="1"/>
            <a:r>
              <a:rPr lang="en-US" altLang="zh-CN">
                <a:latin typeface="Garamond" charset="0"/>
              </a:rPr>
              <a:t>Nonlinear SVM - Overview</a:t>
            </a:r>
          </a:p>
        </p:txBody>
      </p:sp>
    </p:spTree>
    <p:extLst>
      <p:ext uri="{BB962C8B-B14F-4D97-AF65-F5344CB8AC3E}">
        <p14:creationId xmlns:p14="http://schemas.microsoft.com/office/powerpoint/2010/main" val="36207782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en-US" altLang="zh-CN">
                <a:latin typeface="Garamond" charset="0"/>
              </a:rPr>
              <a:t>Weakness of SVM</a:t>
            </a:r>
          </a:p>
        </p:txBody>
      </p:sp>
      <p:sp>
        <p:nvSpPr>
          <p:cNvPr id="50178" name="Rectangle 3"/>
          <p:cNvSpPr>
            <a:spLocks noGrp="1" noChangeArrowheads="1"/>
          </p:cNvSpPr>
          <p:nvPr>
            <p:ph type="body" idx="1"/>
          </p:nvPr>
        </p:nvSpPr>
        <p:spPr>
          <a:xfrm>
            <a:off x="457200" y="1143000"/>
            <a:ext cx="8229600" cy="5029200"/>
          </a:xfrm>
        </p:spPr>
        <p:txBody>
          <a:bodyPr/>
          <a:lstStyle/>
          <a:p>
            <a:pPr eaLnBrk="1" hangingPunct="1">
              <a:lnSpc>
                <a:spcPct val="80000"/>
              </a:lnSpc>
            </a:pPr>
            <a:r>
              <a:rPr lang="en-US" altLang="zh-CN" sz="2400" b="1">
                <a:latin typeface="Arial" charset="0"/>
              </a:rPr>
              <a:t>It is sensitive to noise</a:t>
            </a:r>
          </a:p>
          <a:p>
            <a:pPr eaLnBrk="1" hangingPunct="1">
              <a:lnSpc>
                <a:spcPct val="80000"/>
              </a:lnSpc>
              <a:buFont typeface="Wingdings" charset="0"/>
              <a:buNone/>
            </a:pPr>
            <a:r>
              <a:rPr lang="en-US" altLang="zh-CN" sz="2600">
                <a:latin typeface="Arial" charset="0"/>
              </a:rPr>
              <a:t>   </a:t>
            </a:r>
            <a:r>
              <a:rPr lang="en-US" altLang="zh-CN" sz="2000" b="1">
                <a:latin typeface="Arial" charset="0"/>
              </a:rPr>
              <a:t>- A relatively small number of mislabeled examples can dramatically decrease the performance</a:t>
            </a:r>
          </a:p>
          <a:p>
            <a:pPr eaLnBrk="1" hangingPunct="1">
              <a:lnSpc>
                <a:spcPct val="80000"/>
              </a:lnSpc>
              <a:buFont typeface="Wingdings" charset="0"/>
              <a:buNone/>
            </a:pPr>
            <a:endParaRPr lang="en-US" altLang="zh-CN" sz="2000" b="1">
              <a:latin typeface="Arial" charset="0"/>
            </a:endParaRPr>
          </a:p>
          <a:p>
            <a:pPr eaLnBrk="1" hangingPunct="1">
              <a:lnSpc>
                <a:spcPct val="80000"/>
              </a:lnSpc>
            </a:pPr>
            <a:r>
              <a:rPr lang="en-US" altLang="zh-CN" sz="2400" b="1">
                <a:latin typeface="Arial" charset="0"/>
              </a:rPr>
              <a:t>It only considers two classes</a:t>
            </a:r>
          </a:p>
          <a:p>
            <a:pPr eaLnBrk="1" hangingPunct="1">
              <a:lnSpc>
                <a:spcPct val="80000"/>
              </a:lnSpc>
              <a:buFont typeface="Wingdings" charset="0"/>
              <a:buNone/>
            </a:pPr>
            <a:r>
              <a:rPr lang="en-US" altLang="zh-CN" sz="2600">
                <a:latin typeface="Arial" charset="0"/>
              </a:rPr>
              <a:t>   </a:t>
            </a:r>
            <a:r>
              <a:rPr lang="en-US" altLang="zh-CN" sz="2000" b="1">
                <a:latin typeface="Arial" charset="0"/>
              </a:rPr>
              <a:t>- how to do multi-class classification with SVM?</a:t>
            </a:r>
          </a:p>
          <a:p>
            <a:pPr eaLnBrk="1" hangingPunct="1">
              <a:lnSpc>
                <a:spcPct val="80000"/>
              </a:lnSpc>
              <a:buFont typeface="Wingdings" charset="0"/>
              <a:buNone/>
            </a:pPr>
            <a:r>
              <a:rPr lang="en-US" altLang="zh-CN" sz="2000" b="1">
                <a:latin typeface="Arial" charset="0"/>
              </a:rPr>
              <a:t>    - Answer: </a:t>
            </a:r>
          </a:p>
          <a:p>
            <a:pPr eaLnBrk="1" hangingPunct="1">
              <a:lnSpc>
                <a:spcPct val="80000"/>
              </a:lnSpc>
              <a:buFont typeface="Wingdings" charset="0"/>
              <a:buNone/>
            </a:pPr>
            <a:r>
              <a:rPr lang="en-US" altLang="zh-CN" sz="2000" b="1">
                <a:latin typeface="Arial" charset="0"/>
              </a:rPr>
              <a:t>    1) with output arity m, learn m SVM’s</a:t>
            </a:r>
          </a:p>
          <a:p>
            <a:pPr lvl="1" eaLnBrk="1" hangingPunct="1">
              <a:lnSpc>
                <a:spcPct val="80000"/>
              </a:lnSpc>
            </a:pPr>
            <a:r>
              <a:rPr lang="en-US" altLang="zh-CN" sz="2000" b="1">
                <a:solidFill>
                  <a:schemeClr val="hlink"/>
                </a:solidFill>
                <a:latin typeface="Arial" charset="0"/>
                <a:ea typeface="宋体" charset="0"/>
              </a:rPr>
              <a:t>SVM 1 learns “Output==1” vs “Output != 1”</a:t>
            </a:r>
          </a:p>
          <a:p>
            <a:pPr lvl="1" eaLnBrk="1" hangingPunct="1">
              <a:lnSpc>
                <a:spcPct val="80000"/>
              </a:lnSpc>
            </a:pPr>
            <a:r>
              <a:rPr lang="en-US" altLang="zh-CN" sz="2000" b="1">
                <a:solidFill>
                  <a:schemeClr val="hlink"/>
                </a:solidFill>
                <a:latin typeface="Arial" charset="0"/>
                <a:ea typeface="宋体" charset="0"/>
              </a:rPr>
              <a:t>SVM 2 learns “Output==2” vs “Output != 2”</a:t>
            </a:r>
          </a:p>
          <a:p>
            <a:pPr lvl="1" eaLnBrk="1" hangingPunct="1">
              <a:lnSpc>
                <a:spcPct val="80000"/>
              </a:lnSpc>
            </a:pPr>
            <a:r>
              <a:rPr lang="en-US" altLang="zh-CN" sz="2000" b="1">
                <a:solidFill>
                  <a:schemeClr val="hlink"/>
                </a:solidFill>
                <a:latin typeface="Arial" charset="0"/>
                <a:ea typeface="宋体" charset="0"/>
              </a:rPr>
              <a:t>:</a:t>
            </a:r>
          </a:p>
          <a:p>
            <a:pPr lvl="1" eaLnBrk="1" hangingPunct="1">
              <a:lnSpc>
                <a:spcPct val="80000"/>
              </a:lnSpc>
            </a:pPr>
            <a:r>
              <a:rPr lang="en-US" altLang="zh-CN" sz="2000" b="1">
                <a:solidFill>
                  <a:schemeClr val="hlink"/>
                </a:solidFill>
                <a:latin typeface="Arial" charset="0"/>
                <a:ea typeface="宋体" charset="0"/>
              </a:rPr>
              <a:t>SVM m learns “Output==m” vs “Output != m”</a:t>
            </a:r>
          </a:p>
          <a:p>
            <a:pPr eaLnBrk="1" hangingPunct="1">
              <a:lnSpc>
                <a:spcPct val="80000"/>
              </a:lnSpc>
              <a:buFont typeface="Wingdings" charset="0"/>
              <a:buNone/>
            </a:pPr>
            <a:r>
              <a:rPr lang="en-US" altLang="zh-CN" sz="2000" b="1">
                <a:latin typeface="Arial" charset="0"/>
              </a:rPr>
              <a:t>     2)To predict the output for a new input, just predict with each SVM and find out which one puts the prediction the furthest into the positive region.</a:t>
            </a:r>
          </a:p>
          <a:p>
            <a:pPr algn="ctr" eaLnBrk="1" hangingPunct="1">
              <a:lnSpc>
                <a:spcPct val="80000"/>
              </a:lnSpc>
              <a:spcBef>
                <a:spcPct val="0"/>
              </a:spcBef>
              <a:buClrTx/>
              <a:buSzTx/>
              <a:buFontTx/>
              <a:buNone/>
            </a:pPr>
            <a:endParaRPr lang="en-US" altLang="zh-CN" sz="2000" b="1">
              <a:latin typeface="Arial" charset="0"/>
            </a:endParaRPr>
          </a:p>
        </p:txBody>
      </p:sp>
    </p:spTree>
    <p:extLst>
      <p:ext uri="{BB962C8B-B14F-4D97-AF65-F5344CB8AC3E}">
        <p14:creationId xmlns:p14="http://schemas.microsoft.com/office/powerpoint/2010/main" val="26842490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a:t>
            </a:r>
          </a:p>
        </p:txBody>
      </p:sp>
      <p:sp>
        <p:nvSpPr>
          <p:cNvPr id="3" name="Content Placeholder 2"/>
          <p:cNvSpPr>
            <a:spLocks noGrp="1"/>
          </p:cNvSpPr>
          <p:nvPr>
            <p:ph idx="1"/>
          </p:nvPr>
        </p:nvSpPr>
        <p:spPr/>
        <p:txBody>
          <a:bodyPr/>
          <a:lstStyle/>
          <a:p>
            <a:r>
              <a:rPr lang="en-IN" sz="2400" dirty="0">
                <a:latin typeface="Times"/>
                <a:cs typeface="Times"/>
              </a:rPr>
              <a:t>The number of correct predictions your model has made divided by the total number of predictions made, defined as Accuracy. </a:t>
            </a:r>
          </a:p>
          <a:p>
            <a:endParaRPr lang="en-US" dirty="0"/>
          </a:p>
          <a:p>
            <a:endParaRPr lang="en-US" dirty="0"/>
          </a:p>
        </p:txBody>
      </p:sp>
      <p:pic>
        <p:nvPicPr>
          <p:cNvPr id="4" name="Picture 3"/>
          <p:cNvPicPr>
            <a:picLocks noChangeAspect="1"/>
          </p:cNvPicPr>
          <p:nvPr/>
        </p:nvPicPr>
        <p:blipFill>
          <a:blip r:embed="rId2"/>
          <a:stretch>
            <a:fillRect/>
          </a:stretch>
        </p:blipFill>
        <p:spPr>
          <a:xfrm>
            <a:off x="2781300" y="2866571"/>
            <a:ext cx="4584700" cy="1324429"/>
          </a:xfrm>
          <a:prstGeom prst="rect">
            <a:avLst/>
          </a:prstGeom>
        </p:spPr>
      </p:pic>
      <p:sp>
        <p:nvSpPr>
          <p:cNvPr id="5" name="Rectangle 4"/>
          <p:cNvSpPr/>
          <p:nvPr/>
        </p:nvSpPr>
        <p:spPr>
          <a:xfrm>
            <a:off x="495300" y="4629835"/>
            <a:ext cx="8191500" cy="2123658"/>
          </a:xfrm>
          <a:prstGeom prst="rect">
            <a:avLst/>
          </a:prstGeom>
        </p:spPr>
        <p:txBody>
          <a:bodyPr wrap="square">
            <a:spAutoFit/>
          </a:bodyPr>
          <a:lstStyle/>
          <a:p>
            <a:r>
              <a:rPr lang="en-IN" sz="2400" dirty="0">
                <a:latin typeface="Times"/>
                <a:cs typeface="Times"/>
              </a:rPr>
              <a:t>An accuracy score of 0.8 means that 80% of your predictions were correct.</a:t>
            </a:r>
          </a:p>
          <a:p>
            <a:endParaRPr lang="en-IN" sz="1200" dirty="0">
              <a:latin typeface="Times"/>
              <a:cs typeface="Times"/>
            </a:endParaRPr>
          </a:p>
          <a:p>
            <a:pPr marL="342900" indent="-342900">
              <a:buFont typeface="Arial"/>
              <a:buChar char="•"/>
            </a:pPr>
            <a:r>
              <a:rPr lang="en-IN" sz="2400" dirty="0">
                <a:latin typeface="Times"/>
                <a:cs typeface="Times"/>
              </a:rPr>
              <a:t>There are some drawbacks to considering just the accuracy score.</a:t>
            </a:r>
          </a:p>
          <a:p>
            <a:pPr marL="342900" indent="-342900">
              <a:buFont typeface="Arial"/>
              <a:buChar char="•"/>
            </a:pPr>
            <a:endParaRPr lang="en-IN" sz="2400" dirty="0">
              <a:latin typeface="Times"/>
              <a:cs typeface="Times"/>
            </a:endParaRPr>
          </a:p>
        </p:txBody>
      </p:sp>
    </p:spTree>
    <p:extLst>
      <p:ext uri="{BB962C8B-B14F-4D97-AF65-F5344CB8AC3E}">
        <p14:creationId xmlns:p14="http://schemas.microsoft.com/office/powerpoint/2010/main" val="26132363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Recall</a:t>
            </a:r>
            <a:endParaRPr lang="en-US" dirty="0"/>
          </a:p>
        </p:txBody>
      </p:sp>
      <p:sp>
        <p:nvSpPr>
          <p:cNvPr id="3" name="Content Placeholder 2"/>
          <p:cNvSpPr>
            <a:spLocks noGrp="1"/>
          </p:cNvSpPr>
          <p:nvPr>
            <p:ph idx="1"/>
          </p:nvPr>
        </p:nvSpPr>
        <p:spPr>
          <a:xfrm>
            <a:off x="584200" y="1482953"/>
            <a:ext cx="8229600" cy="4525963"/>
          </a:xfrm>
        </p:spPr>
        <p:txBody>
          <a:bodyPr/>
          <a:lstStyle/>
          <a:p>
            <a:r>
              <a:rPr lang="en-IN" sz="2400" dirty="0">
                <a:latin typeface="Times"/>
                <a:cs typeface="Times"/>
              </a:rPr>
              <a:t>it’s good practice when training a classification model to consider if you have a class imbalance and correct it by.</a:t>
            </a:r>
          </a:p>
          <a:p>
            <a:endParaRPr lang="en-IN" sz="1200" dirty="0">
              <a:latin typeface="Times"/>
              <a:cs typeface="Times"/>
            </a:endParaRPr>
          </a:p>
          <a:p>
            <a:r>
              <a:rPr lang="en-IN" sz="2400" dirty="0">
                <a:latin typeface="Times"/>
                <a:cs typeface="Times"/>
              </a:rPr>
              <a:t>Say, by undersampling the majority class, the model is trained on more balanced data. </a:t>
            </a:r>
          </a:p>
          <a:p>
            <a:endParaRPr lang="en-US" sz="1200" dirty="0"/>
          </a:p>
          <a:p>
            <a:r>
              <a:rPr lang="en-IN" sz="2400" b="1" dirty="0">
                <a:latin typeface="Times"/>
                <a:cs typeface="Times"/>
              </a:rPr>
              <a:t>Recall: it’s important that I properly identify all of the positive class. </a:t>
            </a:r>
          </a:p>
          <a:p>
            <a:endParaRPr lang="en-IN" sz="1200" b="1" dirty="0">
              <a:latin typeface="Times"/>
              <a:cs typeface="Times"/>
            </a:endParaRPr>
          </a:p>
          <a:p>
            <a:r>
              <a:rPr lang="en-IN" sz="2400" dirty="0">
                <a:latin typeface="Times"/>
                <a:cs typeface="Times"/>
              </a:rPr>
              <a:t>Recall is the fraction of positive cases that your model correctly identified as such, also called the True Positive Rate</a:t>
            </a:r>
          </a:p>
          <a:p>
            <a:endParaRPr lang="en-IN" sz="2400" dirty="0">
              <a:latin typeface="Times"/>
              <a:cs typeface="Times"/>
            </a:endParaRPr>
          </a:p>
          <a:p>
            <a:endParaRPr lang="en-IN" sz="2400" b="1" dirty="0">
              <a:latin typeface="Times"/>
              <a:cs typeface="Times"/>
            </a:endParaRPr>
          </a:p>
          <a:p>
            <a:endParaRPr lang="en-IN" sz="2400" b="1" dirty="0">
              <a:latin typeface="Times"/>
              <a:cs typeface="Times"/>
            </a:endParaRPr>
          </a:p>
          <a:p>
            <a:endParaRPr lang="en-IN" sz="2400" b="1" dirty="0">
              <a:latin typeface="Times"/>
              <a:cs typeface="Times"/>
            </a:endParaRPr>
          </a:p>
          <a:p>
            <a:endParaRPr lang="en-US" dirty="0"/>
          </a:p>
        </p:txBody>
      </p:sp>
      <p:pic>
        <p:nvPicPr>
          <p:cNvPr id="4" name="Picture 3"/>
          <p:cNvPicPr>
            <a:picLocks noChangeAspect="1"/>
          </p:cNvPicPr>
          <p:nvPr/>
        </p:nvPicPr>
        <p:blipFill>
          <a:blip r:embed="rId2"/>
          <a:stretch>
            <a:fillRect/>
          </a:stretch>
        </p:blipFill>
        <p:spPr>
          <a:xfrm>
            <a:off x="3260271" y="5479143"/>
            <a:ext cx="1993900" cy="495300"/>
          </a:xfrm>
          <a:prstGeom prst="rect">
            <a:avLst/>
          </a:prstGeom>
        </p:spPr>
      </p:pic>
    </p:spTree>
    <p:extLst>
      <p:ext uri="{BB962C8B-B14F-4D97-AF65-F5344CB8AC3E}">
        <p14:creationId xmlns:p14="http://schemas.microsoft.com/office/powerpoint/2010/main" val="15495939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Precision</a:t>
            </a:r>
            <a:endParaRPr lang="en-US" dirty="0"/>
          </a:p>
        </p:txBody>
      </p:sp>
      <p:sp>
        <p:nvSpPr>
          <p:cNvPr id="3" name="Content Placeholder 2"/>
          <p:cNvSpPr>
            <a:spLocks noGrp="1"/>
          </p:cNvSpPr>
          <p:nvPr>
            <p:ph idx="1"/>
          </p:nvPr>
        </p:nvSpPr>
        <p:spPr/>
        <p:txBody>
          <a:bodyPr>
            <a:normAutofit/>
          </a:bodyPr>
          <a:lstStyle/>
          <a:p>
            <a:r>
              <a:rPr lang="en-IN" sz="2400" dirty="0">
                <a:latin typeface="Times"/>
                <a:cs typeface="Times"/>
              </a:rPr>
              <a:t>Recall focuses on identifying the instances of the positive class. </a:t>
            </a:r>
          </a:p>
          <a:p>
            <a:endParaRPr lang="en-IN" sz="1200" dirty="0">
              <a:latin typeface="Times"/>
              <a:cs typeface="Times"/>
            </a:endParaRPr>
          </a:p>
          <a:p>
            <a:r>
              <a:rPr lang="en-IN" sz="2400" dirty="0">
                <a:latin typeface="Times"/>
                <a:cs typeface="Times"/>
              </a:rPr>
              <a:t>It doesn’t consider predictions of the negative class, whether correct at all. </a:t>
            </a:r>
          </a:p>
          <a:p>
            <a:endParaRPr lang="en-IN" sz="1200" dirty="0">
              <a:latin typeface="Times"/>
              <a:cs typeface="Times"/>
            </a:endParaRPr>
          </a:p>
          <a:p>
            <a:r>
              <a:rPr lang="en-IN" sz="2400" dirty="0">
                <a:latin typeface="Times"/>
                <a:cs typeface="Times"/>
              </a:rPr>
              <a:t>As a balance, there’s another metric,  called Precision: the fraction of positive predictions that you got correct. </a:t>
            </a:r>
          </a:p>
          <a:p>
            <a:endParaRPr lang="en-IN" sz="2400" dirty="0">
              <a:latin typeface="Times"/>
              <a:cs typeface="Times"/>
            </a:endParaRPr>
          </a:p>
          <a:p>
            <a:endParaRPr lang="en-US" sz="2400" dirty="0">
              <a:latin typeface="Times"/>
              <a:cs typeface="Times"/>
            </a:endParaRPr>
          </a:p>
        </p:txBody>
      </p:sp>
      <p:pic>
        <p:nvPicPr>
          <p:cNvPr id="4" name="Picture 3"/>
          <p:cNvPicPr>
            <a:picLocks noChangeAspect="1"/>
          </p:cNvPicPr>
          <p:nvPr/>
        </p:nvPicPr>
        <p:blipFill>
          <a:blip r:embed="rId2"/>
          <a:stretch>
            <a:fillRect/>
          </a:stretch>
        </p:blipFill>
        <p:spPr>
          <a:xfrm>
            <a:off x="2840265" y="4982936"/>
            <a:ext cx="2324100" cy="495300"/>
          </a:xfrm>
          <a:prstGeom prst="rect">
            <a:avLst/>
          </a:prstGeom>
        </p:spPr>
      </p:pic>
    </p:spTree>
    <p:extLst>
      <p:ext uri="{BB962C8B-B14F-4D97-AF65-F5344CB8AC3E}">
        <p14:creationId xmlns:p14="http://schemas.microsoft.com/office/powerpoint/2010/main" val="1843728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a:cs typeface="Times"/>
              </a:rPr>
              <a:t>Steps</a:t>
            </a:r>
          </a:p>
        </p:txBody>
      </p:sp>
      <p:sp>
        <p:nvSpPr>
          <p:cNvPr id="3" name="Content Placeholder 2"/>
          <p:cNvSpPr>
            <a:spLocks noGrp="1"/>
          </p:cNvSpPr>
          <p:nvPr>
            <p:ph idx="1"/>
          </p:nvPr>
        </p:nvSpPr>
        <p:spPr/>
        <p:txBody>
          <a:bodyPr>
            <a:normAutofit/>
          </a:bodyPr>
          <a:lstStyle/>
          <a:p>
            <a:pPr lvl="0"/>
            <a:r>
              <a:rPr lang="en-IN" sz="2600" b="1" dirty="0">
                <a:latin typeface="Times"/>
                <a:cs typeface="Times"/>
              </a:rPr>
              <a:t>Initialize</a:t>
            </a:r>
            <a:r>
              <a:rPr lang="en-IN" sz="2600" dirty="0">
                <a:latin typeface="Times"/>
                <a:cs typeface="Times"/>
              </a:rPr>
              <a:t> the classifier to be used.</a:t>
            </a:r>
          </a:p>
          <a:p>
            <a:pPr lvl="0"/>
            <a:endParaRPr lang="en-IN" sz="1200" dirty="0">
              <a:latin typeface="Times"/>
              <a:cs typeface="Times"/>
            </a:endParaRPr>
          </a:p>
          <a:p>
            <a:pPr lvl="0"/>
            <a:r>
              <a:rPr lang="en-IN" sz="2600" b="1" dirty="0">
                <a:latin typeface="Times"/>
                <a:cs typeface="Times"/>
              </a:rPr>
              <a:t>Train the classifier:</a:t>
            </a:r>
            <a:r>
              <a:rPr lang="en-IN" sz="2600" dirty="0">
                <a:latin typeface="Times"/>
                <a:cs typeface="Times"/>
              </a:rPr>
              <a:t> All classifiers in </a:t>
            </a:r>
            <a:r>
              <a:rPr lang="en-IN" sz="2600" u="sng" dirty="0">
                <a:latin typeface="Times"/>
                <a:cs typeface="Times"/>
                <a:hlinkClick r:id="rId2"/>
              </a:rPr>
              <a:t>scikit-learn</a:t>
            </a:r>
            <a:r>
              <a:rPr lang="en-IN" sz="2600" dirty="0">
                <a:latin typeface="Times"/>
                <a:cs typeface="Times"/>
              </a:rPr>
              <a:t> uses a fit(X, y) method to fit the model(training) for the given train data X and train label y.</a:t>
            </a:r>
          </a:p>
          <a:p>
            <a:pPr lvl="0"/>
            <a:endParaRPr lang="en-IN" sz="1200" dirty="0">
              <a:latin typeface="Times"/>
              <a:cs typeface="Times"/>
            </a:endParaRPr>
          </a:p>
          <a:p>
            <a:pPr lvl="0"/>
            <a:r>
              <a:rPr lang="en-IN" sz="2600" b="1" dirty="0">
                <a:latin typeface="Times"/>
                <a:cs typeface="Times"/>
              </a:rPr>
              <a:t>Predict the target:</a:t>
            </a:r>
            <a:r>
              <a:rPr lang="en-IN" sz="2600" dirty="0">
                <a:latin typeface="Times"/>
                <a:cs typeface="Times"/>
              </a:rPr>
              <a:t> Given an unlabeled observation X, the predict(X) returns the predicted label y.</a:t>
            </a:r>
          </a:p>
          <a:p>
            <a:pPr lvl="0"/>
            <a:endParaRPr lang="en-IN" sz="1200" dirty="0">
              <a:latin typeface="Times"/>
              <a:cs typeface="Times"/>
            </a:endParaRPr>
          </a:p>
          <a:p>
            <a:pPr lvl="0"/>
            <a:r>
              <a:rPr lang="en-IN" sz="2600" b="1" dirty="0">
                <a:latin typeface="Times"/>
                <a:cs typeface="Times"/>
              </a:rPr>
              <a:t>Evaluate</a:t>
            </a:r>
            <a:r>
              <a:rPr lang="en-IN" sz="2600" dirty="0">
                <a:latin typeface="Times"/>
                <a:cs typeface="Times"/>
              </a:rPr>
              <a:t> the classifier model</a:t>
            </a:r>
          </a:p>
          <a:p>
            <a:pPr marL="0" indent="0">
              <a:buNone/>
            </a:pPr>
            <a:endParaRPr lang="en-IN" dirty="0"/>
          </a:p>
          <a:p>
            <a:endParaRPr lang="en-US" dirty="0"/>
          </a:p>
        </p:txBody>
      </p:sp>
    </p:spTree>
    <p:extLst>
      <p:ext uri="{BB962C8B-B14F-4D97-AF65-F5344CB8AC3E}">
        <p14:creationId xmlns:p14="http://schemas.microsoft.com/office/powerpoint/2010/main" val="27037277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F1 score</a:t>
            </a:r>
            <a:endParaRPr lang="en-US" dirty="0"/>
          </a:p>
        </p:txBody>
      </p:sp>
      <p:sp>
        <p:nvSpPr>
          <p:cNvPr id="3" name="Content Placeholder 2"/>
          <p:cNvSpPr>
            <a:spLocks noGrp="1"/>
          </p:cNvSpPr>
          <p:nvPr>
            <p:ph idx="1"/>
          </p:nvPr>
        </p:nvSpPr>
        <p:spPr>
          <a:xfrm>
            <a:off x="457200" y="1417638"/>
            <a:ext cx="8229600" cy="4708525"/>
          </a:xfrm>
        </p:spPr>
        <p:txBody>
          <a:bodyPr>
            <a:normAutofit fontScale="92500" lnSpcReduction="10000"/>
          </a:bodyPr>
          <a:lstStyle/>
          <a:p>
            <a:r>
              <a:rPr lang="en-IN" sz="2600" dirty="0">
                <a:latin typeface="Times"/>
                <a:cs typeface="Times"/>
              </a:rPr>
              <a:t>High recall and high precision, correctly identify every positive class without inaccurately identify negative classes. </a:t>
            </a:r>
          </a:p>
          <a:p>
            <a:endParaRPr lang="en-IN" sz="1200" dirty="0">
              <a:latin typeface="Times"/>
              <a:cs typeface="Times"/>
            </a:endParaRPr>
          </a:p>
          <a:p>
            <a:r>
              <a:rPr lang="en-IN" sz="2600" dirty="0">
                <a:latin typeface="Times"/>
                <a:cs typeface="Times"/>
              </a:rPr>
              <a:t>F1: Precision and recall both seem important, can I consider them both?</a:t>
            </a:r>
          </a:p>
          <a:p>
            <a:endParaRPr lang="en-IN" sz="1200" dirty="0">
              <a:latin typeface="Times"/>
              <a:cs typeface="Times"/>
            </a:endParaRPr>
          </a:p>
          <a:p>
            <a:r>
              <a:rPr lang="en-IN" sz="2600" dirty="0">
                <a:latin typeface="Times"/>
                <a:cs typeface="Times"/>
              </a:rPr>
              <a:t>For that use the F1 score, which is the harmonic average of precision and recall.</a:t>
            </a:r>
          </a:p>
          <a:p>
            <a:endParaRPr lang="en-IN" sz="2400" dirty="0">
              <a:latin typeface="Times"/>
              <a:cs typeface="Times"/>
            </a:endParaRPr>
          </a:p>
          <a:p>
            <a:endParaRPr lang="en-IN" sz="2400" dirty="0">
              <a:latin typeface="Times"/>
              <a:cs typeface="Times"/>
            </a:endParaRPr>
          </a:p>
          <a:p>
            <a:r>
              <a:rPr lang="en-IN" sz="2600" dirty="0">
                <a:latin typeface="Times"/>
                <a:cs typeface="Times"/>
              </a:rPr>
              <a:t>F1 score work well despite a class imbalance. </a:t>
            </a:r>
          </a:p>
          <a:p>
            <a:endParaRPr lang="en-IN" sz="1300" dirty="0">
              <a:latin typeface="Times"/>
              <a:cs typeface="Times"/>
            </a:endParaRPr>
          </a:p>
          <a:p>
            <a:r>
              <a:rPr lang="en-IN" sz="2400" dirty="0">
                <a:latin typeface="Times"/>
                <a:cs typeface="Times"/>
              </a:rPr>
              <a:t>The harmonic average also penalizes extreme values more than the simple arithmetic mean does.</a:t>
            </a:r>
          </a:p>
          <a:p>
            <a:endParaRPr lang="en-IN" sz="2400" dirty="0">
              <a:latin typeface="Times"/>
              <a:cs typeface="Times"/>
            </a:endParaRPr>
          </a:p>
          <a:p>
            <a:endParaRPr lang="en-IN" sz="2400" dirty="0">
              <a:latin typeface="Times"/>
              <a:cs typeface="Times"/>
            </a:endParaRPr>
          </a:p>
          <a:p>
            <a:endParaRPr lang="en-IN" sz="2400" dirty="0">
              <a:latin typeface="Times"/>
              <a:cs typeface="Times"/>
            </a:endParaRPr>
          </a:p>
          <a:p>
            <a:endParaRPr lang="en-US" dirty="0"/>
          </a:p>
        </p:txBody>
      </p:sp>
      <p:pic>
        <p:nvPicPr>
          <p:cNvPr id="4" name="Picture 3"/>
          <p:cNvPicPr>
            <a:picLocks noChangeAspect="1"/>
          </p:cNvPicPr>
          <p:nvPr/>
        </p:nvPicPr>
        <p:blipFill>
          <a:blip r:embed="rId2"/>
          <a:stretch>
            <a:fillRect/>
          </a:stretch>
        </p:blipFill>
        <p:spPr>
          <a:xfrm>
            <a:off x="4020457" y="3846285"/>
            <a:ext cx="2832100" cy="508000"/>
          </a:xfrm>
          <a:prstGeom prst="rect">
            <a:avLst/>
          </a:prstGeom>
        </p:spPr>
      </p:pic>
    </p:spTree>
    <p:extLst>
      <p:ext uri="{BB962C8B-B14F-4D97-AF65-F5344CB8AC3E}">
        <p14:creationId xmlns:p14="http://schemas.microsoft.com/office/powerpoint/2010/main" val="25012384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sz="2400" dirty="0">
                <a:latin typeface="Times"/>
                <a:cs typeface="Times"/>
              </a:rPr>
              <a:t>For those classification problems that have a severe class imbalance, the default threshold can result in poor performance.</a:t>
            </a:r>
          </a:p>
          <a:p>
            <a:endParaRPr lang="en-US" sz="1200" dirty="0"/>
          </a:p>
          <a:p>
            <a:r>
              <a:rPr lang="en-IN" sz="2400" dirty="0">
                <a:latin typeface="Times"/>
                <a:cs typeface="Times"/>
              </a:rPr>
              <a:t>Problem is to tune the threshold used to map probabilities to class labels.</a:t>
            </a:r>
          </a:p>
          <a:p>
            <a:endParaRPr lang="en-IN" sz="1200" dirty="0">
              <a:latin typeface="Times"/>
              <a:cs typeface="Times"/>
            </a:endParaRPr>
          </a:p>
          <a:p>
            <a:r>
              <a:rPr lang="en-IN" sz="2400" dirty="0">
                <a:latin typeface="Times"/>
                <a:cs typeface="Times"/>
              </a:rPr>
              <a:t>How to calculate the optimal threshold, which has an impact in the trade-offs of positive and negative errors.</a:t>
            </a:r>
          </a:p>
          <a:p>
            <a:endParaRPr lang="en-IN" sz="2400" dirty="0">
              <a:latin typeface="Times"/>
              <a:cs typeface="Times"/>
            </a:endParaRPr>
          </a:p>
          <a:p>
            <a:endParaRPr lang="en-IN" sz="2400" dirty="0">
              <a:latin typeface="Times"/>
              <a:cs typeface="Times"/>
            </a:endParaRPr>
          </a:p>
          <a:p>
            <a:endParaRPr lang="en-US" dirty="0"/>
          </a:p>
        </p:txBody>
      </p:sp>
    </p:spTree>
    <p:extLst>
      <p:ext uri="{BB962C8B-B14F-4D97-AF65-F5344CB8AC3E}">
        <p14:creationId xmlns:p14="http://schemas.microsoft.com/office/powerpoint/2010/main" val="2554508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Considering models across all different thresholds</a:t>
            </a:r>
            <a:br>
              <a:rPr lang="en-IN" dirty="0"/>
            </a:br>
            <a:endParaRPr lang="en-US" dirty="0"/>
          </a:p>
        </p:txBody>
      </p:sp>
      <p:sp>
        <p:nvSpPr>
          <p:cNvPr id="3" name="Content Placeholder 2"/>
          <p:cNvSpPr>
            <a:spLocks noGrp="1"/>
          </p:cNvSpPr>
          <p:nvPr>
            <p:ph idx="1"/>
          </p:nvPr>
        </p:nvSpPr>
        <p:spPr/>
        <p:txBody>
          <a:bodyPr/>
          <a:lstStyle/>
          <a:p>
            <a:r>
              <a:rPr lang="en-IN" sz="2400" dirty="0">
                <a:latin typeface="Times"/>
                <a:cs typeface="Times"/>
              </a:rPr>
              <a:t>So far each of the metrics considered evaluate one particular set of predictions — the results of one model at one threshold. </a:t>
            </a:r>
          </a:p>
          <a:p>
            <a:endParaRPr lang="en-IN" sz="1200" dirty="0">
              <a:latin typeface="Times"/>
              <a:cs typeface="Times"/>
            </a:endParaRPr>
          </a:p>
          <a:p>
            <a:r>
              <a:rPr lang="en-IN" sz="2400" dirty="0">
                <a:latin typeface="Times"/>
                <a:cs typeface="Times"/>
              </a:rPr>
              <a:t>What if you wanted to compare multiple models across many different thresholds? </a:t>
            </a:r>
          </a:p>
          <a:p>
            <a:endParaRPr lang="en-IN" sz="1200" dirty="0">
              <a:latin typeface="Times"/>
              <a:cs typeface="Times"/>
            </a:endParaRPr>
          </a:p>
          <a:p>
            <a:r>
              <a:rPr lang="en-IN" sz="2400" dirty="0">
                <a:latin typeface="Times"/>
                <a:cs typeface="Times"/>
              </a:rPr>
              <a:t>For that, use the receiver operator characteristic(ROC) curve. </a:t>
            </a:r>
          </a:p>
          <a:p>
            <a:endParaRPr lang="en-IN" sz="1200" dirty="0">
              <a:latin typeface="Times"/>
              <a:cs typeface="Times"/>
            </a:endParaRPr>
          </a:p>
          <a:p>
            <a:r>
              <a:rPr lang="en-IN" sz="2400" dirty="0">
                <a:latin typeface="Times"/>
                <a:cs typeface="Times"/>
              </a:rPr>
              <a:t>Different metrics evaluate the quality of a set of predictions by considering how often the model gets positive and negative classes correct, with more or less weight put on the different classes. </a:t>
            </a:r>
          </a:p>
          <a:p>
            <a:endParaRPr lang="en-IN" sz="2400" dirty="0">
              <a:latin typeface="Times"/>
              <a:cs typeface="Times"/>
            </a:endParaRPr>
          </a:p>
          <a:p>
            <a:endParaRPr lang="en-US" dirty="0"/>
          </a:p>
        </p:txBody>
      </p:sp>
    </p:spTree>
    <p:extLst>
      <p:ext uri="{BB962C8B-B14F-4D97-AF65-F5344CB8AC3E}">
        <p14:creationId xmlns:p14="http://schemas.microsoft.com/office/powerpoint/2010/main" val="33346471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IN" sz="2400" dirty="0">
                <a:latin typeface="Times"/>
                <a:cs typeface="Times"/>
              </a:rPr>
              <a:t>we could have set the threshold somewhere else, which would have yielded a different set of predictions. </a:t>
            </a:r>
            <a:br>
              <a:rPr lang="en-IN" sz="2400" dirty="0">
                <a:latin typeface="Times"/>
                <a:cs typeface="Times"/>
              </a:rPr>
            </a:br>
            <a:endParaRPr lang="en-US" sz="2400" dirty="0">
              <a:latin typeface="Times"/>
              <a:cs typeface="Times"/>
            </a:endParaRPr>
          </a:p>
        </p:txBody>
      </p:sp>
      <p:sp>
        <p:nvSpPr>
          <p:cNvPr id="3" name="Content Placeholder 2"/>
          <p:cNvSpPr>
            <a:spLocks noGrp="1"/>
          </p:cNvSpPr>
          <p:nvPr>
            <p:ph idx="1"/>
          </p:nvPr>
        </p:nvSpPr>
        <p:spPr/>
        <p:txBody>
          <a:bodyPr/>
          <a:lstStyle/>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990600" y="1417638"/>
            <a:ext cx="7150100" cy="4397148"/>
          </a:xfrm>
          <a:prstGeom prst="rect">
            <a:avLst/>
          </a:prstGeom>
        </p:spPr>
      </p:pic>
    </p:spTree>
    <p:extLst>
      <p:ext uri="{BB962C8B-B14F-4D97-AF65-F5344CB8AC3E}">
        <p14:creationId xmlns:p14="http://schemas.microsoft.com/office/powerpoint/2010/main" val="6242159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Raised the Threshold</a:t>
            </a:r>
          </a:p>
        </p:txBody>
      </p:sp>
      <p:sp>
        <p:nvSpPr>
          <p:cNvPr id="3" name="Content Placeholder 2"/>
          <p:cNvSpPr>
            <a:spLocks noGrp="1"/>
          </p:cNvSpPr>
          <p:nvPr>
            <p:ph idx="1"/>
          </p:nvPr>
        </p:nvSpPr>
        <p:spPr>
          <a:xfrm>
            <a:off x="544286" y="1241625"/>
            <a:ext cx="8229600" cy="4525963"/>
          </a:xfrm>
        </p:spPr>
        <p:txBody>
          <a:bodyPr/>
          <a:lstStyle/>
          <a:p>
            <a:r>
              <a:rPr lang="en-IN" sz="2400" dirty="0">
                <a:latin typeface="Times"/>
                <a:cs typeface="Times"/>
              </a:rPr>
              <a:t>False positives (FP) reduces — but increasing the false negatives(FN):</a:t>
            </a:r>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889001" y="2161236"/>
            <a:ext cx="6658428" cy="3606352"/>
          </a:xfrm>
          <a:prstGeom prst="rect">
            <a:avLst/>
          </a:prstGeom>
        </p:spPr>
      </p:pic>
      <p:sp>
        <p:nvSpPr>
          <p:cNvPr id="5" name="Rectangle 4"/>
          <p:cNvSpPr/>
          <p:nvPr/>
        </p:nvSpPr>
        <p:spPr>
          <a:xfrm>
            <a:off x="457201" y="5568016"/>
            <a:ext cx="8229600" cy="830997"/>
          </a:xfrm>
          <a:prstGeom prst="rect">
            <a:avLst/>
          </a:prstGeom>
        </p:spPr>
        <p:txBody>
          <a:bodyPr wrap="square">
            <a:spAutoFit/>
          </a:bodyPr>
          <a:lstStyle/>
          <a:p>
            <a:r>
              <a:rPr lang="en-US" sz="2400" dirty="0">
                <a:latin typeface="Times"/>
                <a:cs typeface="Times"/>
              </a:rPr>
              <a:t>When it comes to deciding how well this model is doing, you need to consider this trade off between right and wrong.</a:t>
            </a:r>
          </a:p>
        </p:txBody>
      </p:sp>
    </p:spTree>
    <p:extLst>
      <p:ext uri="{BB962C8B-B14F-4D97-AF65-F5344CB8AC3E}">
        <p14:creationId xmlns:p14="http://schemas.microsoft.com/office/powerpoint/2010/main" val="7437382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ROC curve </a:t>
            </a:r>
            <a:endParaRPr lang="en-US" dirty="0"/>
          </a:p>
        </p:txBody>
      </p:sp>
      <p:sp>
        <p:nvSpPr>
          <p:cNvPr id="3" name="Content Placeholder 2"/>
          <p:cNvSpPr>
            <a:spLocks noGrp="1"/>
          </p:cNvSpPr>
          <p:nvPr>
            <p:ph idx="1"/>
          </p:nvPr>
        </p:nvSpPr>
        <p:spPr/>
        <p:txBody>
          <a:bodyPr>
            <a:normAutofit/>
          </a:bodyPr>
          <a:lstStyle/>
          <a:p>
            <a:r>
              <a:rPr lang="en-IN" sz="2400" dirty="0">
                <a:latin typeface="Times"/>
                <a:cs typeface="Times"/>
              </a:rPr>
              <a:t>True Positive Rate and the False Positive Rate — how often you get a positive prediction right and how often you have to accidentally mis-class a negative point in order to get there. </a:t>
            </a:r>
          </a:p>
          <a:p>
            <a:endParaRPr lang="en-IN" sz="1200" dirty="0">
              <a:latin typeface="Times"/>
              <a:cs typeface="Times"/>
            </a:endParaRPr>
          </a:p>
          <a:p>
            <a:r>
              <a:rPr lang="en-IN" sz="2400" dirty="0">
                <a:latin typeface="Times"/>
                <a:cs typeface="Times"/>
              </a:rPr>
              <a:t>The ROC curve plots the performance of a model using the True Positive Rate and the False Positive Rate. </a:t>
            </a:r>
          </a:p>
          <a:p>
            <a:endParaRPr lang="en-IN" sz="1200" dirty="0">
              <a:latin typeface="Times"/>
              <a:cs typeface="Times"/>
            </a:endParaRPr>
          </a:p>
          <a:p>
            <a:r>
              <a:rPr lang="en-IN" sz="2400" dirty="0">
                <a:latin typeface="Times"/>
                <a:cs typeface="Times"/>
              </a:rPr>
              <a:t>The performance of any set of predictions is plotted on a graph.</a:t>
            </a:r>
          </a:p>
          <a:p>
            <a:endParaRPr lang="en-IN" sz="1200" dirty="0">
              <a:latin typeface="Times"/>
              <a:cs typeface="Times"/>
            </a:endParaRPr>
          </a:p>
          <a:p>
            <a:r>
              <a:rPr lang="en-IN" sz="2400" dirty="0">
                <a:latin typeface="Times"/>
                <a:cs typeface="Times"/>
              </a:rPr>
              <a:t>A Metric called ‘specificity’, which is the equivalent of recall, but for the true negative rate.</a:t>
            </a:r>
          </a:p>
          <a:p>
            <a:endParaRPr lang="en-US" sz="2400" dirty="0">
              <a:latin typeface="Times"/>
              <a:cs typeface="Times"/>
            </a:endParaRPr>
          </a:p>
        </p:txBody>
      </p:sp>
    </p:spTree>
    <p:extLst>
      <p:ext uri="{BB962C8B-B14F-4D97-AF65-F5344CB8AC3E}">
        <p14:creationId xmlns:p14="http://schemas.microsoft.com/office/powerpoint/2010/main" val="8578493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Threshold at 0.5</a:t>
            </a:r>
          </a:p>
        </p:txBody>
      </p:sp>
      <p:sp>
        <p:nvSpPr>
          <p:cNvPr id="3" name="Content Placeholder 2"/>
          <p:cNvSpPr>
            <a:spLocks noGrp="1"/>
          </p:cNvSpPr>
          <p:nvPr>
            <p:ph idx="1"/>
          </p:nvPr>
        </p:nvSpPr>
        <p:spPr/>
        <p:txBody>
          <a:bodyPr/>
          <a:lstStyle/>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4227285" y="1745343"/>
            <a:ext cx="4651829" cy="4864100"/>
          </a:xfrm>
          <a:prstGeom prst="rect">
            <a:avLst/>
          </a:prstGeom>
        </p:spPr>
      </p:pic>
      <p:pic>
        <p:nvPicPr>
          <p:cNvPr id="5" name="Picture 4"/>
          <p:cNvPicPr>
            <a:picLocks noChangeAspect="1"/>
          </p:cNvPicPr>
          <p:nvPr/>
        </p:nvPicPr>
        <p:blipFill>
          <a:blip r:embed="rId3"/>
          <a:stretch>
            <a:fillRect/>
          </a:stretch>
        </p:blipFill>
        <p:spPr>
          <a:xfrm>
            <a:off x="159657" y="1600200"/>
            <a:ext cx="3378200" cy="4525963"/>
          </a:xfrm>
          <a:prstGeom prst="rect">
            <a:avLst/>
          </a:prstGeom>
        </p:spPr>
      </p:pic>
    </p:spTree>
    <p:extLst>
      <p:ext uri="{BB962C8B-B14F-4D97-AF65-F5344CB8AC3E}">
        <p14:creationId xmlns:p14="http://schemas.microsoft.com/office/powerpoint/2010/main" val="9103252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Thresholds</a:t>
            </a:r>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246741" y="1600200"/>
            <a:ext cx="3762829" cy="5063671"/>
          </a:xfrm>
          <a:prstGeom prst="rect">
            <a:avLst/>
          </a:prstGeom>
        </p:spPr>
      </p:pic>
      <p:pic>
        <p:nvPicPr>
          <p:cNvPr id="5" name="Picture 4"/>
          <p:cNvPicPr>
            <a:picLocks noChangeAspect="1"/>
          </p:cNvPicPr>
          <p:nvPr/>
        </p:nvPicPr>
        <p:blipFill>
          <a:blip r:embed="rId3"/>
          <a:stretch>
            <a:fillRect/>
          </a:stretch>
        </p:blipFill>
        <p:spPr>
          <a:xfrm>
            <a:off x="4499428" y="1417638"/>
            <a:ext cx="4644571" cy="5578248"/>
          </a:xfrm>
          <a:prstGeom prst="rect">
            <a:avLst/>
          </a:prstGeom>
        </p:spPr>
      </p:pic>
    </p:spTree>
    <p:extLst>
      <p:ext uri="{BB962C8B-B14F-4D97-AF65-F5344CB8AC3E}">
        <p14:creationId xmlns:p14="http://schemas.microsoft.com/office/powerpoint/2010/main" val="19538295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Area Under the Curve</a:t>
            </a:r>
            <a:endParaRPr lang="en-US" dirty="0"/>
          </a:p>
        </p:txBody>
      </p:sp>
      <p:sp>
        <p:nvSpPr>
          <p:cNvPr id="3" name="Content Placeholder 2"/>
          <p:cNvSpPr>
            <a:spLocks noGrp="1"/>
          </p:cNvSpPr>
          <p:nvPr>
            <p:ph idx="1"/>
          </p:nvPr>
        </p:nvSpPr>
        <p:spPr/>
        <p:txBody>
          <a:bodyPr>
            <a:normAutofit/>
          </a:bodyPr>
          <a:lstStyle/>
          <a:p>
            <a:r>
              <a:rPr lang="en-IN" sz="2400" dirty="0">
                <a:latin typeface="Times"/>
                <a:cs typeface="Times"/>
              </a:rPr>
              <a:t>The ROC curve allows you to see the trade off being made between recall and specificity and to compare the performance of different models across all thresholds. </a:t>
            </a:r>
          </a:p>
          <a:p>
            <a:endParaRPr lang="en-IN" sz="1200" dirty="0">
              <a:latin typeface="Times"/>
              <a:cs typeface="Times"/>
            </a:endParaRPr>
          </a:p>
          <a:p>
            <a:r>
              <a:rPr lang="en-IN" sz="2400" dirty="0">
                <a:latin typeface="Times"/>
                <a:cs typeface="Times"/>
              </a:rPr>
              <a:t>In general, you would probably prefer models that reach farther up and to the left, that maximized the area between them and the diagonal line which represents the random model. </a:t>
            </a:r>
          </a:p>
          <a:p>
            <a:endParaRPr lang="en-IN" sz="1200" dirty="0">
              <a:latin typeface="Times"/>
              <a:cs typeface="Times"/>
            </a:endParaRPr>
          </a:p>
          <a:p>
            <a:r>
              <a:rPr lang="en-IN" sz="2400" dirty="0">
                <a:latin typeface="Times"/>
                <a:cs typeface="Times"/>
              </a:rPr>
              <a:t>This ‘Area Under the Curve’ or AUC is often used to judge different models.</a:t>
            </a:r>
          </a:p>
          <a:p>
            <a:endParaRPr lang="en-US" dirty="0"/>
          </a:p>
        </p:txBody>
      </p:sp>
    </p:spTree>
    <p:extLst>
      <p:ext uri="{BB962C8B-B14F-4D97-AF65-F5344CB8AC3E}">
        <p14:creationId xmlns:p14="http://schemas.microsoft.com/office/powerpoint/2010/main" val="2829844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Confusion matrix</a:t>
            </a:r>
            <a:endParaRPr lang="en-US" dirty="0"/>
          </a:p>
        </p:txBody>
      </p:sp>
      <p:sp>
        <p:nvSpPr>
          <p:cNvPr id="3" name="Content Placeholder 2"/>
          <p:cNvSpPr>
            <a:spLocks noGrp="1"/>
          </p:cNvSpPr>
          <p:nvPr>
            <p:ph idx="1"/>
          </p:nvPr>
        </p:nvSpPr>
        <p:spPr>
          <a:xfrm>
            <a:off x="457200" y="1417638"/>
            <a:ext cx="8229600" cy="4708525"/>
          </a:xfrm>
        </p:spPr>
        <p:txBody>
          <a:bodyPr>
            <a:normAutofit fontScale="92500"/>
          </a:bodyPr>
          <a:lstStyle/>
          <a:p>
            <a:r>
              <a:rPr lang="en-IN" sz="2600" dirty="0">
                <a:latin typeface="Times"/>
                <a:cs typeface="Times"/>
              </a:rPr>
              <a:t>A good model will have a high level of true positive and true negatives, because these results indicate where the model has got the right answer. </a:t>
            </a:r>
          </a:p>
          <a:p>
            <a:endParaRPr lang="en-IN" sz="1200" dirty="0"/>
          </a:p>
          <a:p>
            <a:r>
              <a:rPr lang="en-IN" sz="2600" dirty="0">
                <a:latin typeface="Times"/>
                <a:cs typeface="Times"/>
              </a:rPr>
              <a:t>A good model will also have a low level of false positives and false negatives, which indicate where the model has made mistakes.</a:t>
            </a:r>
          </a:p>
          <a:p>
            <a:endParaRPr lang="en-US" sz="1200" dirty="0"/>
          </a:p>
          <a:p>
            <a:r>
              <a:rPr lang="en-IN" sz="2600" dirty="0">
                <a:latin typeface="Times"/>
                <a:cs typeface="Times"/>
              </a:rPr>
              <a:t>Represent them as a </a:t>
            </a:r>
            <a:r>
              <a:rPr lang="en-IN" sz="2600" i="1" dirty="0">
                <a:latin typeface="Times"/>
                <a:cs typeface="Times"/>
              </a:rPr>
              <a:t>confusion matrix.</a:t>
            </a:r>
            <a:endParaRPr lang="en-IN" sz="2600" dirty="0">
              <a:latin typeface="Times"/>
              <a:cs typeface="Times"/>
            </a:endParaRPr>
          </a:p>
          <a:p>
            <a:endParaRPr lang="en-US" sz="1300" dirty="0"/>
          </a:p>
          <a:p>
            <a:r>
              <a:rPr lang="en-IN" sz="2600" dirty="0">
                <a:latin typeface="Times"/>
                <a:cs typeface="Times"/>
              </a:rPr>
              <a:t>A </a:t>
            </a:r>
            <a:r>
              <a:rPr lang="en-IN" sz="2600" b="1" dirty="0">
                <a:latin typeface="Times"/>
                <a:cs typeface="Times"/>
              </a:rPr>
              <a:t>confusion matrix</a:t>
            </a:r>
            <a:r>
              <a:rPr lang="en-IN" sz="2600" dirty="0">
                <a:latin typeface="Times"/>
                <a:cs typeface="Times"/>
              </a:rPr>
              <a:t> is a table that is often used to describe the performance of a classification model (or "classifier") on a set of test data for which the true values are known</a:t>
            </a:r>
          </a:p>
          <a:p>
            <a:endParaRPr lang="en-US" dirty="0"/>
          </a:p>
        </p:txBody>
      </p:sp>
    </p:spTree>
    <p:extLst>
      <p:ext uri="{BB962C8B-B14F-4D97-AF65-F5344CB8AC3E}">
        <p14:creationId xmlns:p14="http://schemas.microsoft.com/office/powerpoint/2010/main" val="1660001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Logistic Regression </a:t>
            </a:r>
            <a:endParaRPr lang="en-US" dirty="0"/>
          </a:p>
        </p:txBody>
      </p:sp>
      <p:sp>
        <p:nvSpPr>
          <p:cNvPr id="3" name="Content Placeholder 2"/>
          <p:cNvSpPr>
            <a:spLocks noGrp="1"/>
          </p:cNvSpPr>
          <p:nvPr>
            <p:ph idx="1"/>
          </p:nvPr>
        </p:nvSpPr>
        <p:spPr>
          <a:xfrm>
            <a:off x="457200" y="1417638"/>
            <a:ext cx="8229600" cy="4708525"/>
          </a:xfrm>
        </p:spPr>
        <p:txBody>
          <a:bodyPr/>
          <a:lstStyle/>
          <a:p>
            <a:r>
              <a:rPr lang="en-IN" sz="2400" dirty="0">
                <a:latin typeface="Times"/>
                <a:cs typeface="Times"/>
              </a:rPr>
              <a:t>Logistic Regression is used when the dependent variable(target) is categorical.</a:t>
            </a:r>
          </a:p>
          <a:p>
            <a:endParaRPr lang="en-US" sz="1200" dirty="0"/>
          </a:p>
          <a:p>
            <a:r>
              <a:rPr lang="en-IN" sz="2400" dirty="0">
                <a:latin typeface="Times"/>
                <a:cs typeface="Times"/>
              </a:rPr>
              <a:t>Logistic regression is named for the logistic function, also called the sigmoid function,  an S-shaped curve that can take any real-valued number and map it between 0 and 1.</a:t>
            </a:r>
          </a:p>
          <a:p>
            <a:endParaRPr lang="en-IN" sz="2400" dirty="0">
              <a:latin typeface="Times"/>
              <a:cs typeface="Times"/>
            </a:endParaRPr>
          </a:p>
          <a:p>
            <a:endParaRPr lang="en-IN" sz="2400" dirty="0">
              <a:latin typeface="Times"/>
              <a:cs typeface="Times"/>
            </a:endParaRPr>
          </a:p>
          <a:p>
            <a:endParaRPr lang="en-IN" sz="2400" dirty="0">
              <a:latin typeface="Times"/>
              <a:cs typeface="Times"/>
            </a:endParaRPr>
          </a:p>
          <a:p>
            <a:endParaRPr lang="en-US" dirty="0"/>
          </a:p>
        </p:txBody>
      </p:sp>
    </p:spTree>
    <p:extLst>
      <p:ext uri="{BB962C8B-B14F-4D97-AF65-F5344CB8AC3E}">
        <p14:creationId xmlns:p14="http://schemas.microsoft.com/office/powerpoint/2010/main" val="21015203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206829" y="1417638"/>
            <a:ext cx="4521200" cy="3302000"/>
          </a:xfrm>
          <a:prstGeom prst="rect">
            <a:avLst/>
          </a:prstGeom>
        </p:spPr>
      </p:pic>
      <p:pic>
        <p:nvPicPr>
          <p:cNvPr id="5" name="Picture 4"/>
          <p:cNvPicPr>
            <a:picLocks noChangeAspect="1"/>
          </p:cNvPicPr>
          <p:nvPr/>
        </p:nvPicPr>
        <p:blipFill>
          <a:blip r:embed="rId3"/>
          <a:stretch>
            <a:fillRect/>
          </a:stretch>
        </p:blipFill>
        <p:spPr>
          <a:xfrm>
            <a:off x="3098800" y="4902200"/>
            <a:ext cx="5588000" cy="1676400"/>
          </a:xfrm>
          <a:prstGeom prst="rect">
            <a:avLst/>
          </a:prstGeom>
        </p:spPr>
      </p:pic>
    </p:spTree>
    <p:extLst>
      <p:ext uri="{BB962C8B-B14F-4D97-AF65-F5344CB8AC3E}">
        <p14:creationId xmlns:p14="http://schemas.microsoft.com/office/powerpoint/2010/main" val="23228307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Threshold =0.5</a:t>
            </a:r>
          </a:p>
        </p:txBody>
      </p:sp>
      <p:sp>
        <p:nvSpPr>
          <p:cNvPr id="3" name="Content Placeholder 2"/>
          <p:cNvSpPr>
            <a:spLocks noGrp="1"/>
          </p:cNvSpPr>
          <p:nvPr>
            <p:ph idx="1"/>
          </p:nvPr>
        </p:nvSpPr>
        <p:spPr/>
        <p:txBody>
          <a:bodyPr/>
          <a:lstStyle/>
          <a:p>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457200" y="1747157"/>
            <a:ext cx="4445000" cy="4076700"/>
          </a:xfrm>
          <a:prstGeom prst="rect">
            <a:avLst/>
          </a:prstGeom>
        </p:spPr>
      </p:pic>
      <p:sp>
        <p:nvSpPr>
          <p:cNvPr id="6" name="Rectangle 5"/>
          <p:cNvSpPr/>
          <p:nvPr/>
        </p:nvSpPr>
        <p:spPr>
          <a:xfrm>
            <a:off x="4572000" y="3559406"/>
            <a:ext cx="4572000" cy="646331"/>
          </a:xfrm>
          <a:prstGeom prst="rect">
            <a:avLst/>
          </a:prstGeom>
        </p:spPr>
        <p:txBody>
          <a:bodyPr>
            <a:spAutoFit/>
          </a:bodyPr>
          <a:lstStyle/>
          <a:p>
            <a:r>
              <a:rPr lang="en-IN" dirty="0"/>
              <a:t>TPR = TP/(TP+FN) = 485/(485+115) = 0.80</a:t>
            </a:r>
          </a:p>
          <a:p>
            <a:r>
              <a:rPr lang="en-IN" dirty="0"/>
              <a:t>FPR = FP/(TN+FP) = 286/(1043+286) = 0.21</a:t>
            </a:r>
          </a:p>
        </p:txBody>
      </p:sp>
    </p:spTree>
    <p:extLst>
      <p:ext uri="{BB962C8B-B14F-4D97-AF65-F5344CB8AC3E}">
        <p14:creationId xmlns:p14="http://schemas.microsoft.com/office/powerpoint/2010/main" val="14326707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Threshold = 0.6</a:t>
            </a:r>
          </a:p>
        </p:txBody>
      </p:sp>
      <p:sp>
        <p:nvSpPr>
          <p:cNvPr id="3" name="Content Placeholder 2"/>
          <p:cNvSpPr>
            <a:spLocks noGrp="1"/>
          </p:cNvSpPr>
          <p:nvPr>
            <p:ph idx="1"/>
          </p:nvPr>
        </p:nvSpPr>
        <p:spPr>
          <a:xfrm>
            <a:off x="457200" y="1600200"/>
            <a:ext cx="8432800" cy="4525963"/>
          </a:xfrm>
        </p:spPr>
        <p:txBody>
          <a:bodyPr/>
          <a:lstStyle/>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0" y="1063172"/>
            <a:ext cx="5461000" cy="5372100"/>
          </a:xfrm>
          <a:prstGeom prst="rect">
            <a:avLst/>
          </a:prstGeom>
        </p:spPr>
      </p:pic>
      <p:sp>
        <p:nvSpPr>
          <p:cNvPr id="5" name="Rectangle 4"/>
          <p:cNvSpPr/>
          <p:nvPr/>
        </p:nvSpPr>
        <p:spPr>
          <a:xfrm>
            <a:off x="4318000" y="3814520"/>
            <a:ext cx="4572000" cy="646331"/>
          </a:xfrm>
          <a:prstGeom prst="rect">
            <a:avLst/>
          </a:prstGeom>
        </p:spPr>
        <p:txBody>
          <a:bodyPr>
            <a:spAutoFit/>
          </a:bodyPr>
          <a:lstStyle/>
          <a:p>
            <a:r>
              <a:rPr lang="en-IN" dirty="0"/>
              <a:t>TPR = TP/(TP+FN) = 677/(677+307) = 0.68</a:t>
            </a:r>
          </a:p>
          <a:p>
            <a:r>
              <a:rPr lang="en-IN" dirty="0"/>
              <a:t>FPR = FP/(TN+FP) = 307/(307+851) = 0.26</a:t>
            </a:r>
          </a:p>
        </p:txBody>
      </p:sp>
    </p:spTree>
    <p:extLst>
      <p:ext uri="{BB962C8B-B14F-4D97-AF65-F5344CB8AC3E}">
        <p14:creationId xmlns:p14="http://schemas.microsoft.com/office/powerpoint/2010/main" val="17546755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9572"/>
            <a:ext cx="8229600" cy="5926592"/>
          </a:xfrm>
        </p:spPr>
        <p:txBody>
          <a:bodyPr>
            <a:normAutofit/>
          </a:bodyPr>
          <a:lstStyle/>
          <a:p>
            <a:r>
              <a:rPr lang="en-IN" sz="2600" dirty="0">
                <a:latin typeface="Times"/>
                <a:cs typeface="Times"/>
              </a:rPr>
              <a:t>from the plot, we need to identify the ‘TPR’/’FPR’ values closer to the point (0,1) and can determine the respective ‘Threshold’ value as a ‘Probability Threshold’. </a:t>
            </a:r>
            <a:endParaRPr lang="en-US" dirty="0"/>
          </a:p>
        </p:txBody>
      </p:sp>
      <p:pic>
        <p:nvPicPr>
          <p:cNvPr id="4" name="Picture 3"/>
          <p:cNvPicPr>
            <a:picLocks noChangeAspect="1"/>
          </p:cNvPicPr>
          <p:nvPr/>
        </p:nvPicPr>
        <p:blipFill>
          <a:blip r:embed="rId2"/>
          <a:stretch>
            <a:fillRect/>
          </a:stretch>
        </p:blipFill>
        <p:spPr>
          <a:xfrm>
            <a:off x="457200" y="1693864"/>
            <a:ext cx="8115300" cy="4432300"/>
          </a:xfrm>
          <a:prstGeom prst="rect">
            <a:avLst/>
          </a:prstGeom>
        </p:spPr>
      </p:pic>
    </p:spTree>
    <p:extLst>
      <p:ext uri="{BB962C8B-B14F-4D97-AF65-F5344CB8AC3E}">
        <p14:creationId xmlns:p14="http://schemas.microsoft.com/office/powerpoint/2010/main" val="35384863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Clustering</a:t>
            </a:r>
            <a:endParaRPr lang="en-US" dirty="0"/>
          </a:p>
        </p:txBody>
      </p:sp>
      <p:sp>
        <p:nvSpPr>
          <p:cNvPr id="3" name="Content Placeholder 2"/>
          <p:cNvSpPr>
            <a:spLocks noGrp="1"/>
          </p:cNvSpPr>
          <p:nvPr>
            <p:ph idx="1"/>
          </p:nvPr>
        </p:nvSpPr>
        <p:spPr/>
        <p:txBody>
          <a:bodyPr>
            <a:normAutofit lnSpcReduction="10000"/>
          </a:bodyPr>
          <a:lstStyle/>
          <a:p>
            <a:r>
              <a:rPr lang="en-IN" sz="2400" dirty="0">
                <a:latin typeface="Times"/>
                <a:cs typeface="Times"/>
              </a:rPr>
              <a:t>The method of identifying similar groups of data in a dataset is called clustering. </a:t>
            </a:r>
          </a:p>
          <a:p>
            <a:endParaRPr lang="en-IN" sz="1200" dirty="0">
              <a:latin typeface="Times"/>
              <a:cs typeface="Times"/>
            </a:endParaRPr>
          </a:p>
          <a:p>
            <a:r>
              <a:rPr lang="en-IN" sz="2400" dirty="0">
                <a:latin typeface="Times"/>
                <a:cs typeface="Times"/>
              </a:rPr>
              <a:t>Data points in each group are comparatively more similar to the data points belong to the other groups. </a:t>
            </a:r>
          </a:p>
          <a:p>
            <a:endParaRPr lang="en-IN" sz="1300" dirty="0">
              <a:latin typeface="Times"/>
              <a:cs typeface="Times"/>
            </a:endParaRPr>
          </a:p>
          <a:p>
            <a:r>
              <a:rPr lang="en-IN" sz="2400" dirty="0">
                <a:latin typeface="Times"/>
                <a:cs typeface="Times"/>
              </a:rPr>
              <a:t>Clustering is very much important as it determines the intrinsic grouping among the unlabeled data present.</a:t>
            </a:r>
          </a:p>
          <a:p>
            <a:endParaRPr lang="en-IN" sz="1200" dirty="0">
              <a:latin typeface="Times"/>
              <a:cs typeface="Times"/>
            </a:endParaRPr>
          </a:p>
          <a:p>
            <a:r>
              <a:rPr lang="en-IN" sz="2400" dirty="0">
                <a:latin typeface="Times"/>
                <a:cs typeface="Times"/>
              </a:rPr>
              <a:t>Clustering is used as a process to find meaningful structure in a set of examples.</a:t>
            </a:r>
          </a:p>
          <a:p>
            <a:endParaRPr lang="en-IN" sz="1200" dirty="0">
              <a:latin typeface="Times"/>
              <a:cs typeface="Times"/>
            </a:endParaRPr>
          </a:p>
          <a:p>
            <a:r>
              <a:rPr lang="en-IN" sz="2400" dirty="0">
                <a:latin typeface="Times"/>
                <a:cs typeface="Times"/>
              </a:rPr>
              <a:t>It is not necessary for clusters to be a spherical. </a:t>
            </a:r>
          </a:p>
          <a:p>
            <a:endParaRPr lang="en-IN" sz="2400" dirty="0">
              <a:latin typeface="Times"/>
              <a:cs typeface="Times"/>
            </a:endParaRPr>
          </a:p>
          <a:p>
            <a:endParaRPr lang="en-IN" sz="2400" dirty="0">
              <a:latin typeface="Times"/>
              <a:cs typeface="Times"/>
            </a:endParaRPr>
          </a:p>
          <a:p>
            <a:endParaRPr lang="en-IN" sz="2400" dirty="0">
              <a:latin typeface="Times"/>
              <a:cs typeface="Times"/>
            </a:endParaRPr>
          </a:p>
          <a:p>
            <a:endParaRPr lang="en-IN" sz="2400" dirty="0">
              <a:latin typeface="Times"/>
              <a:cs typeface="Times"/>
            </a:endParaRPr>
          </a:p>
          <a:p>
            <a:endParaRPr lang="en-US" dirty="0"/>
          </a:p>
        </p:txBody>
      </p:sp>
    </p:spTree>
    <p:extLst>
      <p:ext uri="{BB962C8B-B14F-4D97-AF65-F5344CB8AC3E}">
        <p14:creationId xmlns:p14="http://schemas.microsoft.com/office/powerpoint/2010/main" val="13642018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0" y="-69770"/>
            <a:ext cx="9144000" cy="3531426"/>
          </a:xfrm>
          <a:prstGeom prst="rect">
            <a:avLst/>
          </a:prstGeom>
        </p:spPr>
      </p:pic>
      <p:pic>
        <p:nvPicPr>
          <p:cNvPr id="5" name="Picture 4"/>
          <p:cNvPicPr>
            <a:picLocks noChangeAspect="1"/>
          </p:cNvPicPr>
          <p:nvPr/>
        </p:nvPicPr>
        <p:blipFill>
          <a:blip r:embed="rId3"/>
          <a:stretch>
            <a:fillRect/>
          </a:stretch>
        </p:blipFill>
        <p:spPr>
          <a:xfrm>
            <a:off x="238125" y="3634054"/>
            <a:ext cx="6810375" cy="4647315"/>
          </a:xfrm>
          <a:prstGeom prst="rect">
            <a:avLst/>
          </a:prstGeom>
        </p:spPr>
      </p:pic>
    </p:spTree>
    <p:extLst>
      <p:ext uri="{BB962C8B-B14F-4D97-AF65-F5344CB8AC3E}">
        <p14:creationId xmlns:p14="http://schemas.microsoft.com/office/powerpoint/2010/main" val="28130342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Types of Clustering</a:t>
            </a:r>
            <a:br>
              <a:rPr lang="en-IN" dirty="0"/>
            </a:br>
            <a:endParaRPr lang="en-US" dirty="0"/>
          </a:p>
        </p:txBody>
      </p:sp>
      <p:sp>
        <p:nvSpPr>
          <p:cNvPr id="3" name="Content Placeholder 2"/>
          <p:cNvSpPr>
            <a:spLocks noGrp="1"/>
          </p:cNvSpPr>
          <p:nvPr>
            <p:ph idx="1"/>
          </p:nvPr>
        </p:nvSpPr>
        <p:spPr>
          <a:xfrm>
            <a:off x="457200" y="1016000"/>
            <a:ext cx="8229600" cy="5110164"/>
          </a:xfrm>
        </p:spPr>
        <p:txBody>
          <a:bodyPr>
            <a:normAutofit lnSpcReduction="10000"/>
          </a:bodyPr>
          <a:lstStyle/>
          <a:p>
            <a:r>
              <a:rPr lang="en-IN" sz="2600" b="1" dirty="0">
                <a:latin typeface="Times"/>
                <a:cs typeface="Times"/>
              </a:rPr>
              <a:t>Partitioning Methods </a:t>
            </a:r>
            <a:r>
              <a:rPr lang="en-IN" sz="2600" dirty="0">
                <a:latin typeface="Times"/>
                <a:cs typeface="Times"/>
              </a:rPr>
              <a:t>partition the data points into </a:t>
            </a:r>
            <a:r>
              <a:rPr lang="en-IN" sz="2600" i="1" dirty="0">
                <a:latin typeface="Times"/>
                <a:cs typeface="Times"/>
              </a:rPr>
              <a:t>K</a:t>
            </a:r>
            <a:r>
              <a:rPr lang="en-IN" sz="2600" dirty="0">
                <a:latin typeface="Times"/>
                <a:cs typeface="Times"/>
              </a:rPr>
              <a:t> number of clusters and each partition forms one cluster. </a:t>
            </a:r>
          </a:p>
          <a:p>
            <a:endParaRPr lang="en-IN" sz="1300" dirty="0">
              <a:latin typeface="Times"/>
              <a:cs typeface="Times"/>
            </a:endParaRPr>
          </a:p>
          <a:p>
            <a:r>
              <a:rPr lang="en-IN" sz="2600" dirty="0">
                <a:latin typeface="Times"/>
                <a:cs typeface="Times"/>
              </a:rPr>
              <a:t>This method is used to optimize an objective criterion, similarity measure as the distance is a major parameter, example </a:t>
            </a:r>
            <a:r>
              <a:rPr lang="en-IN" sz="2600" i="1" dirty="0">
                <a:latin typeface="Times"/>
                <a:cs typeface="Times"/>
              </a:rPr>
              <a:t>K-means.</a:t>
            </a:r>
            <a:endParaRPr lang="en-IN" sz="2600" dirty="0">
              <a:latin typeface="Times"/>
              <a:cs typeface="Times"/>
            </a:endParaRPr>
          </a:p>
          <a:p>
            <a:pPr marL="0" indent="0">
              <a:buNone/>
            </a:pPr>
            <a:endParaRPr lang="en-IN" sz="1200" dirty="0">
              <a:latin typeface="Times"/>
              <a:cs typeface="Times"/>
            </a:endParaRPr>
          </a:p>
          <a:p>
            <a:r>
              <a:rPr lang="en-IN" sz="2600" dirty="0">
                <a:latin typeface="Times"/>
                <a:cs typeface="Times"/>
              </a:rPr>
              <a:t>Algorithms are efficient but sensitive to initial conditions and outliers. </a:t>
            </a:r>
          </a:p>
          <a:p>
            <a:endParaRPr lang="en-US" sz="1300" dirty="0"/>
          </a:p>
          <a:p>
            <a:r>
              <a:rPr lang="en-IN" sz="2400" b="1" dirty="0">
                <a:latin typeface="Times"/>
                <a:cs typeface="Times"/>
              </a:rPr>
              <a:t>Hierarchical clustering</a:t>
            </a:r>
            <a:r>
              <a:rPr lang="en-IN" sz="2400" dirty="0">
                <a:latin typeface="Times"/>
                <a:cs typeface="Times"/>
              </a:rPr>
              <a:t> creates a tree of clusters. </a:t>
            </a:r>
          </a:p>
          <a:p>
            <a:endParaRPr lang="en-IN" sz="1200" dirty="0">
              <a:latin typeface="Times"/>
              <a:cs typeface="Times"/>
            </a:endParaRPr>
          </a:p>
          <a:p>
            <a:r>
              <a:rPr lang="en-IN" sz="2400" dirty="0">
                <a:latin typeface="Times"/>
                <a:cs typeface="Times"/>
              </a:rPr>
              <a:t>It is divided into two category</a:t>
            </a:r>
          </a:p>
          <a:p>
            <a:pPr lvl="1" fontAlgn="base"/>
            <a:r>
              <a:rPr lang="en-IN" sz="2000" b="1" dirty="0">
                <a:latin typeface="Times"/>
                <a:cs typeface="Times"/>
              </a:rPr>
              <a:t>Agglomerative</a:t>
            </a:r>
            <a:r>
              <a:rPr lang="en-IN" sz="2000" dirty="0">
                <a:latin typeface="Times"/>
                <a:cs typeface="Times"/>
              </a:rPr>
              <a:t> (</a:t>
            </a:r>
            <a:r>
              <a:rPr lang="en-IN" sz="2000" i="1" dirty="0">
                <a:latin typeface="Times"/>
                <a:cs typeface="Times"/>
              </a:rPr>
              <a:t>bottom up approach</a:t>
            </a:r>
            <a:r>
              <a:rPr lang="en-IN" sz="2000" dirty="0">
                <a:latin typeface="Times"/>
                <a:cs typeface="Times"/>
              </a:rPr>
              <a:t>)</a:t>
            </a:r>
          </a:p>
          <a:p>
            <a:pPr lvl="1" fontAlgn="base"/>
            <a:r>
              <a:rPr lang="en-IN" sz="2000" b="1" dirty="0">
                <a:latin typeface="Times"/>
                <a:cs typeface="Times"/>
              </a:rPr>
              <a:t>Divisive</a:t>
            </a:r>
            <a:r>
              <a:rPr lang="en-IN" sz="2000" dirty="0">
                <a:latin typeface="Times"/>
                <a:cs typeface="Times"/>
              </a:rPr>
              <a:t> (</a:t>
            </a:r>
            <a:r>
              <a:rPr lang="en-IN" sz="2000" i="1" dirty="0">
                <a:latin typeface="Times"/>
                <a:cs typeface="Times"/>
              </a:rPr>
              <a:t>top down approach</a:t>
            </a:r>
            <a:r>
              <a:rPr lang="en-IN" sz="2000" dirty="0">
                <a:latin typeface="Times"/>
                <a:cs typeface="Times"/>
              </a:rPr>
              <a:t>)</a:t>
            </a:r>
          </a:p>
          <a:p>
            <a:endParaRPr lang="en-IN" sz="2400" dirty="0">
              <a:latin typeface="Times"/>
              <a:cs typeface="Times"/>
            </a:endParaRPr>
          </a:p>
          <a:p>
            <a:endParaRPr lang="en-IN" sz="2400" dirty="0">
              <a:latin typeface="Times"/>
              <a:cs typeface="Times"/>
            </a:endParaRPr>
          </a:p>
          <a:p>
            <a:endParaRPr lang="en-IN" sz="2400" dirty="0">
              <a:latin typeface="Times"/>
              <a:cs typeface="Times"/>
            </a:endParaRPr>
          </a:p>
          <a:p>
            <a:endParaRPr lang="en-US" dirty="0"/>
          </a:p>
        </p:txBody>
      </p:sp>
    </p:spTree>
    <p:extLst>
      <p:ext uri="{BB962C8B-B14F-4D97-AF65-F5344CB8AC3E}">
        <p14:creationId xmlns:p14="http://schemas.microsoft.com/office/powerpoint/2010/main" val="5869153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K-means algorithm</a:t>
            </a:r>
            <a:endParaRPr lang="en-US" dirty="0"/>
          </a:p>
        </p:txBody>
      </p:sp>
      <p:sp>
        <p:nvSpPr>
          <p:cNvPr id="3" name="Content Placeholder 2"/>
          <p:cNvSpPr>
            <a:spLocks noGrp="1"/>
          </p:cNvSpPr>
          <p:nvPr>
            <p:ph idx="1"/>
          </p:nvPr>
        </p:nvSpPr>
        <p:spPr>
          <a:xfrm>
            <a:off x="457200" y="1417638"/>
            <a:ext cx="8229600" cy="4708525"/>
          </a:xfrm>
        </p:spPr>
        <p:txBody>
          <a:bodyPr>
            <a:normAutofit/>
          </a:bodyPr>
          <a:lstStyle/>
          <a:p>
            <a:r>
              <a:rPr lang="en-IN" sz="2400" dirty="0">
                <a:latin typeface="Times"/>
                <a:cs typeface="Times"/>
              </a:rPr>
              <a:t>K-means is unsupervised learning algorithm solving clustering problem. </a:t>
            </a:r>
          </a:p>
          <a:p>
            <a:endParaRPr lang="en-IN" sz="1200" b="1" dirty="0">
              <a:latin typeface="Times"/>
              <a:cs typeface="Times"/>
            </a:endParaRPr>
          </a:p>
          <a:p>
            <a:r>
              <a:rPr lang="en-IN" sz="2400" dirty="0">
                <a:latin typeface="Times"/>
                <a:cs typeface="Times"/>
              </a:rPr>
              <a:t>The main idea is to define K centers, one for each cluster.</a:t>
            </a:r>
            <a:endParaRPr lang="en-IN" sz="2400" b="1" dirty="0">
              <a:latin typeface="Times"/>
              <a:cs typeface="Times"/>
            </a:endParaRPr>
          </a:p>
          <a:p>
            <a:endParaRPr lang="en-IN" sz="1200" b="1" dirty="0">
              <a:latin typeface="Times"/>
              <a:cs typeface="Times"/>
            </a:endParaRPr>
          </a:p>
          <a:p>
            <a:r>
              <a:rPr lang="en-IN" sz="2400" dirty="0">
                <a:latin typeface="Times"/>
                <a:cs typeface="Times"/>
              </a:rPr>
              <a:t>K-means algorithm is an iterative algorithm that tries to partition the dataset into K pre-defined distinct non-overlapping subgroups (</a:t>
            </a:r>
            <a:r>
              <a:rPr lang="en-IN" sz="2400" b="1" dirty="0">
                <a:latin typeface="Times"/>
                <a:cs typeface="Times"/>
              </a:rPr>
              <a:t>clusters</a:t>
            </a:r>
            <a:r>
              <a:rPr lang="en-IN" sz="2400" dirty="0">
                <a:latin typeface="Times"/>
                <a:cs typeface="Times"/>
              </a:rPr>
              <a:t>).</a:t>
            </a:r>
          </a:p>
          <a:p>
            <a:endParaRPr lang="en-IN" sz="1200" dirty="0">
              <a:latin typeface="Times"/>
              <a:cs typeface="Times"/>
            </a:endParaRPr>
          </a:p>
          <a:p>
            <a:r>
              <a:rPr lang="en-IN" sz="2400" dirty="0">
                <a:latin typeface="Times"/>
                <a:cs typeface="Times"/>
              </a:rPr>
              <a:t>Each data point belongs to only one group. </a:t>
            </a:r>
          </a:p>
          <a:p>
            <a:endParaRPr lang="en-IN" sz="1200" dirty="0">
              <a:latin typeface="Times"/>
              <a:cs typeface="Times"/>
            </a:endParaRPr>
          </a:p>
          <a:p>
            <a:r>
              <a:rPr lang="en-IN" sz="2400" dirty="0">
                <a:latin typeface="Times"/>
                <a:cs typeface="Times"/>
              </a:rPr>
              <a:t>The algorithm aims at minimizing an objective function know as squared error function : </a:t>
            </a:r>
          </a:p>
          <a:p>
            <a:endParaRPr lang="en-US" dirty="0"/>
          </a:p>
        </p:txBody>
      </p:sp>
      <p:pic>
        <p:nvPicPr>
          <p:cNvPr id="4" name="Picture 3"/>
          <p:cNvPicPr>
            <a:picLocks noChangeAspect="1"/>
          </p:cNvPicPr>
          <p:nvPr/>
        </p:nvPicPr>
        <p:blipFill>
          <a:blip r:embed="rId2"/>
          <a:stretch>
            <a:fillRect/>
          </a:stretch>
        </p:blipFill>
        <p:spPr>
          <a:xfrm>
            <a:off x="5274361" y="5573364"/>
            <a:ext cx="2921000" cy="701408"/>
          </a:xfrm>
          <a:prstGeom prst="rect">
            <a:avLst/>
          </a:prstGeom>
        </p:spPr>
      </p:pic>
    </p:spTree>
    <p:extLst>
      <p:ext uri="{BB962C8B-B14F-4D97-AF65-F5344CB8AC3E}">
        <p14:creationId xmlns:p14="http://schemas.microsoft.com/office/powerpoint/2010/main" val="4248489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66750"/>
            <a:ext cx="8229600" cy="5459413"/>
          </a:xfrm>
        </p:spPr>
        <p:txBody>
          <a:bodyPr>
            <a:normAutofit fontScale="70000" lnSpcReduction="20000"/>
          </a:bodyPr>
          <a:lstStyle/>
          <a:p>
            <a:pPr marL="0" indent="0" fontAlgn="t">
              <a:buNone/>
            </a:pPr>
            <a:r>
              <a:rPr lang="en-IN" sz="3400" dirty="0">
                <a:latin typeface="Times"/>
                <a:cs typeface="Times"/>
              </a:rPr>
              <a:t>Let X = {x</a:t>
            </a:r>
            <a:r>
              <a:rPr lang="en-IN" sz="3400" baseline="-25000" dirty="0">
                <a:latin typeface="Times"/>
                <a:cs typeface="Times"/>
              </a:rPr>
              <a:t>1</a:t>
            </a:r>
            <a:r>
              <a:rPr lang="en-IN" sz="3400" dirty="0">
                <a:latin typeface="Times"/>
                <a:cs typeface="Times"/>
              </a:rPr>
              <a:t>,x</a:t>
            </a:r>
            <a:r>
              <a:rPr lang="en-IN" sz="3400" baseline="-25000" dirty="0">
                <a:latin typeface="Times"/>
                <a:cs typeface="Times"/>
              </a:rPr>
              <a:t>2</a:t>
            </a:r>
            <a:r>
              <a:rPr lang="en-IN" sz="3400" dirty="0">
                <a:latin typeface="Times"/>
                <a:cs typeface="Times"/>
              </a:rPr>
              <a:t>,x</a:t>
            </a:r>
            <a:r>
              <a:rPr lang="en-IN" sz="3400" baseline="-25000" dirty="0">
                <a:latin typeface="Times"/>
                <a:cs typeface="Times"/>
              </a:rPr>
              <a:t>3</a:t>
            </a:r>
            <a:r>
              <a:rPr lang="en-IN" sz="3400" dirty="0">
                <a:latin typeface="Times"/>
                <a:cs typeface="Times"/>
              </a:rPr>
              <a:t>,……..,x</a:t>
            </a:r>
            <a:r>
              <a:rPr lang="en-IN" sz="3400" baseline="-25000" dirty="0">
                <a:latin typeface="Times"/>
                <a:cs typeface="Times"/>
              </a:rPr>
              <a:t>n</a:t>
            </a:r>
            <a:r>
              <a:rPr lang="en-IN" sz="3400" dirty="0">
                <a:latin typeface="Times"/>
                <a:cs typeface="Times"/>
              </a:rPr>
              <a:t>} be the set of data points and V = {v</a:t>
            </a:r>
            <a:r>
              <a:rPr lang="en-IN" sz="3400" baseline="-25000" dirty="0">
                <a:latin typeface="Times"/>
                <a:cs typeface="Times"/>
              </a:rPr>
              <a:t>1</a:t>
            </a:r>
            <a:r>
              <a:rPr lang="en-IN" sz="3400" dirty="0">
                <a:latin typeface="Times"/>
                <a:cs typeface="Times"/>
              </a:rPr>
              <a:t>,v</a:t>
            </a:r>
            <a:r>
              <a:rPr lang="en-IN" sz="3400" baseline="-25000" dirty="0">
                <a:latin typeface="Times"/>
                <a:cs typeface="Times"/>
              </a:rPr>
              <a:t>2</a:t>
            </a:r>
            <a:r>
              <a:rPr lang="en-IN" sz="3400" dirty="0">
                <a:latin typeface="Times"/>
                <a:cs typeface="Times"/>
              </a:rPr>
              <a:t>,…….,v</a:t>
            </a:r>
            <a:r>
              <a:rPr lang="en-IN" sz="3400" baseline="-25000" dirty="0">
                <a:latin typeface="Times"/>
                <a:cs typeface="Times"/>
              </a:rPr>
              <a:t>c</a:t>
            </a:r>
            <a:r>
              <a:rPr lang="en-IN" sz="3400" dirty="0">
                <a:latin typeface="Times"/>
                <a:cs typeface="Times"/>
              </a:rPr>
              <a:t>} be the set of centers/centroids.</a:t>
            </a:r>
          </a:p>
          <a:p>
            <a:pPr marL="0" indent="0" fontAlgn="t">
              <a:buNone/>
            </a:pPr>
            <a:endParaRPr lang="en-IN" sz="1700" dirty="0">
              <a:latin typeface="Times"/>
              <a:cs typeface="Times"/>
            </a:endParaRPr>
          </a:p>
          <a:p>
            <a:pPr marL="514350" indent="-514350" fontAlgn="t">
              <a:buAutoNum type="arabicParenR"/>
            </a:pPr>
            <a:r>
              <a:rPr lang="en-IN" sz="3400" dirty="0">
                <a:latin typeface="Times"/>
                <a:cs typeface="Times"/>
              </a:rPr>
              <a:t>Randomly select </a:t>
            </a:r>
            <a:r>
              <a:rPr lang="en-IN" sz="3400" i="1" dirty="0">
                <a:latin typeface="Times"/>
                <a:cs typeface="Times"/>
              </a:rPr>
              <a:t>‘c’</a:t>
            </a:r>
            <a:r>
              <a:rPr lang="en-IN" sz="3400" dirty="0">
                <a:latin typeface="Times"/>
                <a:cs typeface="Times"/>
              </a:rPr>
              <a:t> cluster centers.</a:t>
            </a:r>
          </a:p>
          <a:p>
            <a:pPr marL="514350" indent="-514350" fontAlgn="t">
              <a:buAutoNum type="arabicParenR"/>
            </a:pPr>
            <a:endParaRPr lang="en-IN" sz="1900" dirty="0">
              <a:latin typeface="Times"/>
              <a:cs typeface="Times"/>
            </a:endParaRPr>
          </a:p>
          <a:p>
            <a:pPr marL="0" indent="0" fontAlgn="t">
              <a:buNone/>
            </a:pPr>
            <a:r>
              <a:rPr lang="en-IN" sz="3400" dirty="0">
                <a:latin typeface="Times"/>
                <a:cs typeface="Times"/>
              </a:rPr>
              <a:t>2</a:t>
            </a:r>
            <a:r>
              <a:rPr lang="en-IN" sz="3100" dirty="0">
                <a:latin typeface="Times"/>
                <a:cs typeface="Times"/>
              </a:rPr>
              <a:t>) Calculate the distance between each data point and cluster centers.</a:t>
            </a:r>
          </a:p>
          <a:p>
            <a:pPr marL="0" indent="0" fontAlgn="t">
              <a:buNone/>
            </a:pPr>
            <a:r>
              <a:rPr lang="en-IN" sz="3400" dirty="0">
                <a:latin typeface="Times"/>
                <a:cs typeface="Times"/>
              </a:rPr>
              <a:t>3) Assign the data point to the cluster center whose distance from the cluster center is minimum of all the cluster centers.</a:t>
            </a:r>
          </a:p>
          <a:p>
            <a:pPr marL="0" indent="0" fontAlgn="t">
              <a:buNone/>
            </a:pPr>
            <a:endParaRPr lang="en-IN" sz="1700" dirty="0">
              <a:latin typeface="Times"/>
              <a:cs typeface="Times"/>
            </a:endParaRPr>
          </a:p>
          <a:p>
            <a:pPr marL="0" indent="0" fontAlgn="t">
              <a:buNone/>
            </a:pPr>
            <a:r>
              <a:rPr lang="en-IN" sz="3400" dirty="0">
                <a:latin typeface="Times"/>
                <a:cs typeface="Times"/>
              </a:rPr>
              <a:t>4) Recalculate the new cluster center using: </a:t>
            </a:r>
          </a:p>
          <a:p>
            <a:pPr marL="0" indent="0" fontAlgn="t">
              <a:buNone/>
            </a:pPr>
            <a:endParaRPr lang="en-IN" sz="1700" dirty="0">
              <a:latin typeface="Times"/>
              <a:cs typeface="Times"/>
            </a:endParaRPr>
          </a:p>
          <a:p>
            <a:pPr marL="0" indent="0" fontAlgn="t">
              <a:buNone/>
            </a:pPr>
            <a:endParaRPr lang="en-IN" sz="1700" dirty="0">
              <a:latin typeface="Times"/>
              <a:cs typeface="Times"/>
            </a:endParaRPr>
          </a:p>
          <a:p>
            <a:pPr marL="0" indent="0" fontAlgn="t">
              <a:buNone/>
            </a:pPr>
            <a:r>
              <a:rPr lang="en-IN" sz="3400" dirty="0">
                <a:latin typeface="Times"/>
                <a:cs typeface="Times"/>
              </a:rPr>
              <a:t>where,</a:t>
            </a:r>
            <a:r>
              <a:rPr lang="en-IN" sz="3400" i="1" dirty="0">
                <a:latin typeface="Times"/>
                <a:cs typeface="Times"/>
              </a:rPr>
              <a:t> ‘c</a:t>
            </a:r>
            <a:r>
              <a:rPr lang="en-IN" sz="3400" i="1" baseline="-25000" dirty="0">
                <a:latin typeface="Times"/>
                <a:cs typeface="Times"/>
              </a:rPr>
              <a:t>i</a:t>
            </a:r>
            <a:r>
              <a:rPr lang="en-IN" sz="3400" i="1" dirty="0">
                <a:latin typeface="Times"/>
                <a:cs typeface="Times"/>
              </a:rPr>
              <a:t>’</a:t>
            </a:r>
            <a:r>
              <a:rPr lang="en-IN" sz="3400" dirty="0">
                <a:latin typeface="Times"/>
                <a:cs typeface="Times"/>
              </a:rPr>
              <a:t> represents the number of data points in </a:t>
            </a:r>
            <a:r>
              <a:rPr lang="en-IN" sz="3400" i="1" dirty="0">
                <a:latin typeface="Times"/>
                <a:cs typeface="Times"/>
              </a:rPr>
              <a:t>i</a:t>
            </a:r>
            <a:r>
              <a:rPr lang="en-IN" sz="3400" i="1" baseline="30000" dirty="0">
                <a:latin typeface="Times"/>
                <a:cs typeface="Times"/>
              </a:rPr>
              <a:t>th</a:t>
            </a:r>
            <a:r>
              <a:rPr lang="en-IN" sz="3400" dirty="0">
                <a:latin typeface="Times"/>
                <a:cs typeface="Times"/>
              </a:rPr>
              <a:t> cluster.</a:t>
            </a:r>
          </a:p>
          <a:p>
            <a:pPr marL="0" indent="0" fontAlgn="t">
              <a:buNone/>
            </a:pPr>
            <a:endParaRPr lang="en-IN" sz="1700" dirty="0">
              <a:latin typeface="Times"/>
              <a:cs typeface="Times"/>
            </a:endParaRPr>
          </a:p>
          <a:p>
            <a:pPr marL="0" indent="0" fontAlgn="t">
              <a:buNone/>
            </a:pPr>
            <a:r>
              <a:rPr lang="en-IN" sz="3400" dirty="0">
                <a:latin typeface="Times"/>
                <a:cs typeface="Times"/>
              </a:rPr>
              <a:t>5) Recalculate the distance between each data point and new obtained cluster centers.</a:t>
            </a:r>
          </a:p>
          <a:p>
            <a:pPr marL="0" indent="0" fontAlgn="t">
              <a:buNone/>
            </a:pPr>
            <a:r>
              <a:rPr lang="en-IN" sz="3400" dirty="0">
                <a:latin typeface="Times"/>
                <a:cs typeface="Times"/>
              </a:rPr>
              <a:t>6) If no data point was reassigned then stop, otherwise repeat from step 3).</a:t>
            </a:r>
          </a:p>
          <a:p>
            <a:endParaRPr lang="en-US" dirty="0"/>
          </a:p>
        </p:txBody>
      </p:sp>
      <p:pic>
        <p:nvPicPr>
          <p:cNvPr id="5" name="Picture 4"/>
          <p:cNvPicPr>
            <a:picLocks noChangeAspect="1"/>
          </p:cNvPicPr>
          <p:nvPr/>
        </p:nvPicPr>
        <p:blipFill>
          <a:blip r:embed="rId2"/>
          <a:stretch>
            <a:fillRect/>
          </a:stretch>
        </p:blipFill>
        <p:spPr>
          <a:xfrm>
            <a:off x="6016625" y="3070225"/>
            <a:ext cx="2670175" cy="739775"/>
          </a:xfrm>
          <a:prstGeom prst="rect">
            <a:avLst/>
          </a:prstGeom>
        </p:spPr>
      </p:pic>
    </p:spTree>
    <p:extLst>
      <p:ext uri="{BB962C8B-B14F-4D97-AF65-F5344CB8AC3E}">
        <p14:creationId xmlns:p14="http://schemas.microsoft.com/office/powerpoint/2010/main" val="31647826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627277"/>
          </a:xfrm>
        </p:spPr>
        <p:txBody>
          <a:bodyPr>
            <a:normAutofit fontScale="90000"/>
          </a:bodyPr>
          <a:lstStyle/>
          <a:p>
            <a:r>
              <a:rPr lang="en-US" sz="4000" dirty="0">
                <a:solidFill>
                  <a:srgbClr val="A50021"/>
                </a:solidFill>
                <a:latin typeface="Times New Roman" pitchFamily="18" charset="0"/>
                <a:cs typeface="Times New Roman" pitchFamily="18" charset="0"/>
              </a:rPr>
              <a:t>k-Means clustering algorithms</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789718"/>
                <a:ext cx="3388735" cy="539352"/>
              </a:xfrm>
            </p:spPr>
            <p:txBody>
              <a:bodyPr>
                <a:noAutofit/>
              </a:bodyPr>
              <a:lstStyle/>
              <a:p>
                <a:pPr marL="0" indent="0" algn="ctr">
                  <a:buNone/>
                </a:pPr>
                <a:r>
                  <a:rPr lang="en-US" sz="1600" b="1" dirty="0">
                    <a:solidFill>
                      <a:srgbClr val="0B5ED7"/>
                    </a:solidFill>
                    <a:cs typeface="Times New Roman" pitchFamily="18" charset="0"/>
                  </a:rPr>
                  <a:t>16 objects with two attributes   and .</a:t>
                </a:r>
              </a:p>
              <a:p>
                <a:pPr marL="0" indent="0" algn="just">
                  <a:buNone/>
                </a:pPr>
                <a:endParaRPr lang="en-US" sz="18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789718"/>
                <a:ext cx="3388735" cy="539352"/>
              </a:xfrm>
              <a:blipFill rotWithShape="1">
                <a:blip r:embed="rId2"/>
                <a:stretch>
                  <a:fillRect b="-284444"/>
                </a:stretch>
              </a:blipFill>
            </p:spPr>
            <p:txBody>
              <a:bodyPr/>
              <a:lstStyle/>
              <a:p>
                <a:r>
                  <a:rPr lang="en-US">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66874907"/>
              </p:ext>
            </p:extLst>
          </p:nvPr>
        </p:nvGraphicFramePr>
        <p:xfrm>
          <a:off x="959326" y="1864373"/>
          <a:ext cx="1631474" cy="4922520"/>
        </p:xfrm>
        <a:graphic>
          <a:graphicData uri="http://schemas.openxmlformats.org/drawingml/2006/table">
            <a:tbl>
              <a:tblPr firstRow="1" bandRow="1">
                <a:tableStyleId>{125E5076-3810-47DD-B79F-674D7AD40C01}</a:tableStyleId>
              </a:tblPr>
              <a:tblGrid>
                <a:gridCol w="776326">
                  <a:extLst>
                    <a:ext uri="{9D8B030D-6E8A-4147-A177-3AD203B41FA5}">
                      <a16:colId xmlns:a16="http://schemas.microsoft.com/office/drawing/2014/main" val="20000"/>
                    </a:ext>
                  </a:extLst>
                </a:gridCol>
                <a:gridCol w="855148">
                  <a:extLst>
                    <a:ext uri="{9D8B030D-6E8A-4147-A177-3AD203B41FA5}">
                      <a16:colId xmlns:a16="http://schemas.microsoft.com/office/drawing/2014/main" val="20001"/>
                    </a:ext>
                  </a:extLst>
                </a:gridCol>
              </a:tblGrid>
              <a:tr h="285712">
                <a:tc>
                  <a:txBody>
                    <a:bodyPr/>
                    <a:lstStyle/>
                    <a:p>
                      <a:pPr algn="ctr"/>
                      <a:r>
                        <a:rPr lang="en-IN" sz="1300" dirty="0">
                          <a:latin typeface="Cambria Math" pitchFamily="18" charset="0"/>
                          <a:ea typeface="Cambria Math" pitchFamily="18" charset="0"/>
                        </a:rPr>
                        <a:t>A</a:t>
                      </a:r>
                      <a:r>
                        <a:rPr lang="en-IN" sz="1300" baseline="-25000" dirty="0">
                          <a:latin typeface="Cambria Math" pitchFamily="18" charset="0"/>
                          <a:ea typeface="Cambria Math" pitchFamily="18" charset="0"/>
                        </a:rPr>
                        <a:t>1</a:t>
                      </a:r>
                      <a:endParaRPr lang="en-IN" sz="1300" b="1" baseline="-25000"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dirty="0">
                          <a:latin typeface="Cambria Math" pitchFamily="18" charset="0"/>
                          <a:ea typeface="Cambria Math" pitchFamily="18" charset="0"/>
                        </a:rPr>
                        <a:t>A</a:t>
                      </a:r>
                      <a:r>
                        <a:rPr lang="en-IN" sz="1300" baseline="-25000" dirty="0">
                          <a:latin typeface="Cambria Math" pitchFamily="18" charset="0"/>
                          <a:ea typeface="Cambria Math" pitchFamily="18" charset="0"/>
                        </a:rPr>
                        <a:t>2</a:t>
                      </a:r>
                      <a:endParaRPr lang="en-IN" sz="1300" b="1" baseline="-25000"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85712">
                <a:tc>
                  <a:txBody>
                    <a:bodyPr/>
                    <a:lstStyle/>
                    <a:p>
                      <a:pPr algn="ctr"/>
                      <a:r>
                        <a:rPr lang="en-IN" sz="1300" b="1" dirty="0">
                          <a:latin typeface="Cambria Math" pitchFamily="18" charset="0"/>
                          <a:ea typeface="Cambria Math" pitchFamily="18" charset="0"/>
                        </a:rPr>
                        <a:t>6.8</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12.6</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85712">
                <a:tc>
                  <a:txBody>
                    <a:bodyPr/>
                    <a:lstStyle/>
                    <a:p>
                      <a:pPr algn="ctr"/>
                      <a:r>
                        <a:rPr lang="en-IN" sz="1300" b="1" dirty="0">
                          <a:latin typeface="Cambria Math" pitchFamily="18" charset="0"/>
                          <a:ea typeface="Cambria Math" pitchFamily="18" charset="0"/>
                        </a:rPr>
                        <a:t>0.8</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9.8</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5712">
                <a:tc>
                  <a:txBody>
                    <a:bodyPr/>
                    <a:lstStyle/>
                    <a:p>
                      <a:pPr algn="ctr"/>
                      <a:r>
                        <a:rPr lang="en-IN" sz="1300" b="1" dirty="0">
                          <a:latin typeface="Cambria Math" pitchFamily="18" charset="0"/>
                          <a:ea typeface="Cambria Math" pitchFamily="18" charset="0"/>
                        </a:rPr>
                        <a:t>1.2</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11.6</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5712">
                <a:tc>
                  <a:txBody>
                    <a:bodyPr/>
                    <a:lstStyle/>
                    <a:p>
                      <a:pPr algn="ctr"/>
                      <a:r>
                        <a:rPr lang="en-IN" sz="1300" b="1" dirty="0">
                          <a:latin typeface="Cambria Math" pitchFamily="18" charset="0"/>
                          <a:ea typeface="Cambria Math" pitchFamily="18" charset="0"/>
                        </a:rPr>
                        <a:t>2.8</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9.6</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85712">
                <a:tc>
                  <a:txBody>
                    <a:bodyPr/>
                    <a:lstStyle/>
                    <a:p>
                      <a:pPr algn="ctr"/>
                      <a:r>
                        <a:rPr lang="en-IN" sz="1300" b="1" dirty="0">
                          <a:latin typeface="Cambria Math" pitchFamily="18" charset="0"/>
                          <a:ea typeface="Cambria Math" pitchFamily="18" charset="0"/>
                        </a:rPr>
                        <a:t>3.8</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9.9</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85712">
                <a:tc>
                  <a:txBody>
                    <a:bodyPr/>
                    <a:lstStyle/>
                    <a:p>
                      <a:pPr algn="ctr"/>
                      <a:r>
                        <a:rPr lang="en-IN" sz="1300" b="1" dirty="0">
                          <a:latin typeface="Cambria Math" pitchFamily="18" charset="0"/>
                          <a:ea typeface="Cambria Math" pitchFamily="18" charset="0"/>
                        </a:rPr>
                        <a:t>4.4</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6.5</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85712">
                <a:tc>
                  <a:txBody>
                    <a:bodyPr/>
                    <a:lstStyle/>
                    <a:p>
                      <a:pPr algn="ctr"/>
                      <a:r>
                        <a:rPr lang="en-IN" sz="1300" b="1" dirty="0">
                          <a:latin typeface="Cambria Math" pitchFamily="18" charset="0"/>
                          <a:ea typeface="Cambria Math" pitchFamily="18" charset="0"/>
                        </a:rPr>
                        <a:t>4.8</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85712">
                <a:tc>
                  <a:txBody>
                    <a:bodyPr/>
                    <a:lstStyle/>
                    <a:p>
                      <a:pPr algn="ctr"/>
                      <a:r>
                        <a:rPr lang="en-IN" sz="1300" b="1" dirty="0">
                          <a:latin typeface="Cambria Math" pitchFamily="18" charset="0"/>
                          <a:ea typeface="Cambria Math" pitchFamily="18" charset="0"/>
                        </a:rPr>
                        <a:t>6.0</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19.9</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85712">
                <a:tc>
                  <a:txBody>
                    <a:bodyPr/>
                    <a:lstStyle/>
                    <a:p>
                      <a:pPr algn="ctr"/>
                      <a:r>
                        <a:rPr lang="en-IN" sz="1300" b="1" dirty="0">
                          <a:latin typeface="Cambria Math" pitchFamily="18" charset="0"/>
                          <a:ea typeface="Cambria Math" pitchFamily="18" charset="0"/>
                        </a:rPr>
                        <a:t>6.2</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18.5</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85712">
                <a:tc>
                  <a:txBody>
                    <a:bodyPr/>
                    <a:lstStyle/>
                    <a:p>
                      <a:pPr algn="ctr"/>
                      <a:r>
                        <a:rPr lang="en-IN" sz="1300" b="1" dirty="0">
                          <a:latin typeface="Cambria Math" pitchFamily="18" charset="0"/>
                          <a:ea typeface="Cambria Math" pitchFamily="18" charset="0"/>
                        </a:rPr>
                        <a:t>7.6</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17.4</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85712">
                <a:tc>
                  <a:txBody>
                    <a:bodyPr/>
                    <a:lstStyle/>
                    <a:p>
                      <a:pPr algn="ctr"/>
                      <a:r>
                        <a:rPr lang="en-IN" sz="1300" b="1" dirty="0">
                          <a:latin typeface="Cambria Math" pitchFamily="18" charset="0"/>
                          <a:ea typeface="Cambria Math" pitchFamily="18" charset="0"/>
                        </a:rPr>
                        <a:t>7.8</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12.2</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85712">
                <a:tc>
                  <a:txBody>
                    <a:bodyPr/>
                    <a:lstStyle/>
                    <a:p>
                      <a:pPr algn="ctr"/>
                      <a:r>
                        <a:rPr lang="en-IN" sz="1300" b="1" dirty="0">
                          <a:latin typeface="Cambria Math" pitchFamily="18" charset="0"/>
                          <a:ea typeface="Cambria Math" pitchFamily="18" charset="0"/>
                        </a:rPr>
                        <a:t>6.6</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7.7</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285712">
                <a:tc>
                  <a:txBody>
                    <a:bodyPr/>
                    <a:lstStyle/>
                    <a:p>
                      <a:pPr algn="ctr"/>
                      <a:r>
                        <a:rPr lang="en-IN" sz="1300" b="1" dirty="0">
                          <a:latin typeface="Cambria Math" pitchFamily="18" charset="0"/>
                          <a:ea typeface="Cambria Math" pitchFamily="18" charset="0"/>
                        </a:rPr>
                        <a:t>8.2</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4.5</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85712">
                <a:tc>
                  <a:txBody>
                    <a:bodyPr/>
                    <a:lstStyle/>
                    <a:p>
                      <a:pPr algn="ctr"/>
                      <a:r>
                        <a:rPr lang="en-IN" sz="1300" b="1" dirty="0">
                          <a:latin typeface="Cambria Math" pitchFamily="18" charset="0"/>
                          <a:ea typeface="Cambria Math" pitchFamily="18" charset="0"/>
                        </a:rPr>
                        <a:t>8.4</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6.9</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285712">
                <a:tc>
                  <a:txBody>
                    <a:bodyPr/>
                    <a:lstStyle/>
                    <a:p>
                      <a:pPr algn="ctr"/>
                      <a:r>
                        <a:rPr lang="en-IN" sz="1300" b="1" dirty="0">
                          <a:latin typeface="Cambria Math" pitchFamily="18" charset="0"/>
                          <a:ea typeface="Cambria Math" pitchFamily="18" charset="0"/>
                        </a:rPr>
                        <a:t>9.0</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3.4</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285712">
                <a:tc>
                  <a:txBody>
                    <a:bodyPr/>
                    <a:lstStyle/>
                    <a:p>
                      <a:pPr algn="ctr"/>
                      <a:r>
                        <a:rPr lang="en-IN" sz="1300" b="1" dirty="0">
                          <a:latin typeface="Cambria Math" pitchFamily="18" charset="0"/>
                          <a:ea typeface="Cambria Math" pitchFamily="18" charset="0"/>
                        </a:rPr>
                        <a:t>9.6</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11.1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graphicFrame>
        <p:nvGraphicFramePr>
          <p:cNvPr id="8" name="Chart 7"/>
          <p:cNvGraphicFramePr>
            <a:graphicFrameLocks/>
          </p:cNvGraphicFramePr>
          <p:nvPr>
            <p:extLst>
              <p:ext uri="{D42A27DB-BD31-4B8C-83A1-F6EECF244321}">
                <p14:modId xmlns:p14="http://schemas.microsoft.com/office/powerpoint/2010/main" val="3731951242"/>
              </p:ext>
            </p:extLst>
          </p:nvPr>
        </p:nvGraphicFramePr>
        <p:xfrm>
          <a:off x="3289495" y="1384006"/>
          <a:ext cx="5182168" cy="3962399"/>
        </p:xfrm>
        <a:graphic>
          <a:graphicData uri="http://schemas.openxmlformats.org/drawingml/2006/chart">
            <c:chart xmlns:c="http://schemas.openxmlformats.org/drawingml/2006/chart" xmlns:r="http://schemas.openxmlformats.org/officeDocument/2006/relationships" r:id="rId3"/>
          </a:graphicData>
        </a:graphic>
      </p:graphicFrame>
      <p:sp>
        <p:nvSpPr>
          <p:cNvPr id="9" name="Content Placeholder 2"/>
          <p:cNvSpPr txBox="1">
            <a:spLocks/>
          </p:cNvSpPr>
          <p:nvPr/>
        </p:nvSpPr>
        <p:spPr>
          <a:xfrm>
            <a:off x="3998847" y="952752"/>
            <a:ext cx="4205731"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IN" sz="1600" b="1" dirty="0">
                <a:solidFill>
                  <a:srgbClr val="0B5ED7"/>
                </a:solidFill>
                <a:cs typeface="Times New Roman" pitchFamily="18" charset="0"/>
              </a:rPr>
              <a:t>Plotting data of Table</a:t>
            </a:r>
            <a:endParaRPr lang="en-US" sz="1800" dirty="0">
              <a:latin typeface="Times New Roman" pitchFamily="18" charset="0"/>
              <a:cs typeface="Times New Roman" pitchFamily="18" charset="0"/>
            </a:endParaRPr>
          </a:p>
          <a:p>
            <a:pPr marL="0" indent="0" algn="just">
              <a:buFont typeface="Wingdings 2"/>
              <a:buNone/>
            </a:pPr>
            <a:endParaRPr lang="en-US" sz="2000" dirty="0">
              <a:latin typeface="Times New Roman" pitchFamily="18" charset="0"/>
              <a:cs typeface="Times New Roman" pitchFamily="18" charset="0"/>
            </a:endParaRPr>
          </a:p>
          <a:p>
            <a:pPr marL="0" indent="0" algn="just">
              <a:buFont typeface="Wingdings 2"/>
              <a:buNone/>
            </a:pPr>
            <a:endParaRPr lang="en-US" sz="2000" dirty="0">
              <a:latin typeface="Times New Roman" pitchFamily="18" charset="0"/>
              <a:cs typeface="Times New Roman" pitchFamily="18" charset="0"/>
            </a:endParaRPr>
          </a:p>
        </p:txBody>
      </p:sp>
      <p:sp>
        <p:nvSpPr>
          <p:cNvPr id="10" name="Oval 9"/>
          <p:cNvSpPr/>
          <p:nvPr/>
        </p:nvSpPr>
        <p:spPr>
          <a:xfrm>
            <a:off x="6101712" y="2200939"/>
            <a:ext cx="202724" cy="276446"/>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1" name="Table 10"/>
          <p:cNvGraphicFramePr>
            <a:graphicFrameLocks noGrp="1"/>
          </p:cNvGraphicFramePr>
          <p:nvPr>
            <p:extLst>
              <p:ext uri="{D42A27DB-BD31-4B8C-83A1-F6EECF244321}">
                <p14:modId xmlns:p14="http://schemas.microsoft.com/office/powerpoint/2010/main" val="3263349416"/>
              </p:ext>
            </p:extLst>
          </p:nvPr>
        </p:nvGraphicFramePr>
        <p:xfrm>
          <a:off x="2879581" y="5117862"/>
          <a:ext cx="3033017" cy="1733037"/>
        </p:xfrm>
        <a:graphic>
          <a:graphicData uri="http://schemas.openxmlformats.org/drawingml/2006/table">
            <a:tbl>
              <a:tblPr firstRow="1" bandRow="1">
                <a:tableStyleId>{125E5076-3810-47DD-B79F-674D7AD40C01}</a:tableStyleId>
              </a:tblPr>
              <a:tblGrid>
                <a:gridCol w="959668">
                  <a:extLst>
                    <a:ext uri="{9D8B030D-6E8A-4147-A177-3AD203B41FA5}">
                      <a16:colId xmlns:a16="http://schemas.microsoft.com/office/drawing/2014/main" val="20000"/>
                    </a:ext>
                  </a:extLst>
                </a:gridCol>
                <a:gridCol w="616689">
                  <a:extLst>
                    <a:ext uri="{9D8B030D-6E8A-4147-A177-3AD203B41FA5}">
                      <a16:colId xmlns:a16="http://schemas.microsoft.com/office/drawing/2014/main" val="20001"/>
                    </a:ext>
                  </a:extLst>
                </a:gridCol>
                <a:gridCol w="446567">
                  <a:extLst>
                    <a:ext uri="{9D8B030D-6E8A-4147-A177-3AD203B41FA5}">
                      <a16:colId xmlns:a16="http://schemas.microsoft.com/office/drawing/2014/main" val="20002"/>
                    </a:ext>
                  </a:extLst>
                </a:gridCol>
                <a:gridCol w="712383">
                  <a:extLst>
                    <a:ext uri="{9D8B030D-6E8A-4147-A177-3AD203B41FA5}">
                      <a16:colId xmlns:a16="http://schemas.microsoft.com/office/drawing/2014/main" val="20003"/>
                    </a:ext>
                  </a:extLst>
                </a:gridCol>
                <a:gridCol w="297710">
                  <a:extLst>
                    <a:ext uri="{9D8B030D-6E8A-4147-A177-3AD203B41FA5}">
                      <a16:colId xmlns:a16="http://schemas.microsoft.com/office/drawing/2014/main" val="20004"/>
                    </a:ext>
                  </a:extLst>
                </a:gridCol>
              </a:tblGrid>
              <a:tr h="320199">
                <a:tc rowSpan="2">
                  <a:txBody>
                    <a:bodyPr/>
                    <a:lstStyle/>
                    <a:p>
                      <a:r>
                        <a:rPr lang="en-IN" sz="1600" dirty="0">
                          <a:latin typeface="Cambria Math" pitchFamily="18" charset="0"/>
                          <a:ea typeface="Cambria Math" pitchFamily="18" charset="0"/>
                        </a:rPr>
                        <a:t>Centroid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IN" sz="1600" dirty="0">
                          <a:latin typeface="Cambria Math" pitchFamily="18" charset="0"/>
                          <a:ea typeface="Cambria Math" pitchFamily="18" charset="0"/>
                        </a:rPr>
                        <a:t>Objects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0199">
                <a:tc vMerge="1">
                  <a:txBody>
                    <a:bodyPr/>
                    <a:lstStyle/>
                    <a:p>
                      <a:endParaRPr lang="en-IN"/>
                    </a:p>
                  </a:txBody>
                  <a:tcPr/>
                </a:tc>
                <a:tc gridSpan="2">
                  <a:txBody>
                    <a:bodyPr/>
                    <a:lstStyle/>
                    <a:p>
                      <a:pPr algn="ctr"/>
                      <a:r>
                        <a:rPr lang="en-IN" sz="1600" dirty="0">
                          <a:latin typeface="Cambria Math" pitchFamily="18" charset="0"/>
                          <a:ea typeface="Cambria Math" pitchFamily="18"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600" dirty="0">
                          <a:latin typeface="Cambria Math" pitchFamily="18" charset="0"/>
                          <a:ea typeface="Cambria Math" pitchFamily="18" charset="0"/>
                        </a:rPr>
                        <a:t>A2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1</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a:latin typeface="Cambria Math" pitchFamily="18" charset="0"/>
                          <a:ea typeface="Cambria Math" pitchFamily="18" charset="0"/>
                        </a:rPr>
                        <a:t>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a:latin typeface="Cambria Math" pitchFamily="18" charset="0"/>
                          <a:ea typeface="Cambria Math" pitchFamily="18" charset="0"/>
                        </a:rPr>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2"/>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2</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a:latin typeface="Cambria Math" pitchFamily="18" charset="0"/>
                          <a:ea typeface="Cambria Math" pitchFamily="18" charset="0"/>
                        </a:rPr>
                        <a:t>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a:latin typeface="Cambria Math" pitchFamily="18" charset="0"/>
                          <a:ea typeface="Cambria Math" pitchFamily="18" charset="0"/>
                        </a:rPr>
                        <a:t>12.2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3"/>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3</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a:latin typeface="Cambria Math" pitchFamily="18" charset="0"/>
                          <a:ea typeface="Cambria Math" pitchFamily="18" charset="0"/>
                        </a:rPr>
                        <a:t>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a:latin typeface="Cambria Math" pitchFamily="18" charset="0"/>
                          <a:ea typeface="Cambria Math" pitchFamily="18" charset="0"/>
                        </a:rPr>
                        <a:t>18.5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74736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Logistic Regression </a:t>
            </a:r>
            <a:endParaRPr lang="en-US" dirty="0"/>
          </a:p>
        </p:txBody>
      </p:sp>
      <p:sp>
        <p:nvSpPr>
          <p:cNvPr id="3" name="Content Placeholder 2"/>
          <p:cNvSpPr>
            <a:spLocks noGrp="1"/>
          </p:cNvSpPr>
          <p:nvPr>
            <p:ph idx="1"/>
          </p:nvPr>
        </p:nvSpPr>
        <p:spPr/>
        <p:txBody>
          <a:bodyPr>
            <a:normAutofit lnSpcReduction="10000"/>
          </a:bodyPr>
          <a:lstStyle/>
          <a:p>
            <a:r>
              <a:rPr lang="en-IN" sz="2400" dirty="0">
                <a:latin typeface="Times"/>
                <a:cs typeface="Times"/>
              </a:rPr>
              <a:t>Logistic regression models the probabilities for classification problems with two possible outcomes. </a:t>
            </a:r>
          </a:p>
          <a:p>
            <a:endParaRPr lang="en-IN" sz="1200" dirty="0">
              <a:latin typeface="Times"/>
              <a:cs typeface="Times"/>
            </a:endParaRPr>
          </a:p>
          <a:p>
            <a:r>
              <a:rPr lang="en-IN" sz="2400" dirty="0">
                <a:latin typeface="Times"/>
                <a:cs typeface="Times"/>
              </a:rPr>
              <a:t>It's an extension of the linear regression model for classification problems.</a:t>
            </a:r>
          </a:p>
          <a:p>
            <a:pPr marL="0" indent="0">
              <a:buNone/>
            </a:pPr>
            <a:endParaRPr lang="en-IN" sz="1200" dirty="0">
              <a:latin typeface="Times"/>
              <a:cs typeface="Times"/>
            </a:endParaRPr>
          </a:p>
          <a:p>
            <a:r>
              <a:rPr lang="en-IN" sz="2400" dirty="0">
                <a:latin typeface="Times"/>
                <a:cs typeface="Times"/>
              </a:rPr>
              <a:t>The biggest strength but also the biggest weakness of the </a:t>
            </a:r>
            <a:r>
              <a:rPr lang="en-IN" sz="2400" dirty="0">
                <a:latin typeface="Times"/>
                <a:cs typeface="Times"/>
                <a:hlinkClick r:id="rId2"/>
              </a:rPr>
              <a:t>linear regression model</a:t>
            </a:r>
            <a:r>
              <a:rPr lang="en-IN" sz="2400" dirty="0">
                <a:latin typeface="Times"/>
                <a:cs typeface="Times"/>
              </a:rPr>
              <a:t> is that the prediction is modeled as a weighted sum of the features.</a:t>
            </a:r>
          </a:p>
          <a:p>
            <a:endParaRPr lang="en-IN" sz="1200" dirty="0">
              <a:latin typeface="Times"/>
              <a:cs typeface="Times"/>
            </a:endParaRPr>
          </a:p>
          <a:p>
            <a:r>
              <a:rPr lang="en-IN" sz="2400" dirty="0">
                <a:latin typeface="Times"/>
                <a:cs typeface="Times"/>
              </a:rPr>
              <a:t>Since the predicted outcome is not a probability, but a linear interpolation between points, there is no meaningful threshold at which you can distinguish one class from the other.</a:t>
            </a:r>
          </a:p>
          <a:p>
            <a:endParaRPr lang="en-IN" sz="2400" dirty="0">
              <a:latin typeface="Times"/>
              <a:cs typeface="Times"/>
            </a:endParaRPr>
          </a:p>
          <a:p>
            <a:endParaRPr lang="en-IN" sz="2400" dirty="0">
              <a:latin typeface="Times"/>
              <a:cs typeface="Times"/>
            </a:endParaRPr>
          </a:p>
          <a:p>
            <a:endParaRPr lang="en-IN" sz="2400" dirty="0">
              <a:latin typeface="Times"/>
              <a:cs typeface="Times"/>
            </a:endParaRPr>
          </a:p>
          <a:p>
            <a:endParaRPr lang="en-US" dirty="0"/>
          </a:p>
          <a:p>
            <a:endParaRPr lang="en-US" dirty="0"/>
          </a:p>
        </p:txBody>
      </p:sp>
    </p:spTree>
    <p:extLst>
      <p:ext uri="{BB962C8B-B14F-4D97-AF65-F5344CB8AC3E}">
        <p14:creationId xmlns:p14="http://schemas.microsoft.com/office/powerpoint/2010/main" val="34075164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254" y="316159"/>
            <a:ext cx="8229600" cy="627277"/>
          </a:xfrm>
        </p:spPr>
        <p:txBody>
          <a:bodyPr>
            <a:noAutofit/>
          </a:bodyPr>
          <a:lstStyle/>
          <a:p>
            <a:pPr lvl="0" algn="l"/>
            <a:r>
              <a:rPr lang="en-IN" sz="2000" dirty="0">
                <a:latin typeface="Times"/>
                <a:cs typeface="Times"/>
              </a:rPr>
              <a:t>The Euclidean distance measure (</a:t>
            </a:r>
            <a:r>
              <a:rPr lang="en-IN" sz="2000" i="1" dirty="0">
                <a:latin typeface="Times"/>
                <a:cs typeface="Times"/>
              </a:rPr>
              <a:t>L</a:t>
            </a:r>
            <a:r>
              <a:rPr lang="en-IN" sz="2000" i="1" baseline="-25000" dirty="0">
                <a:latin typeface="Times"/>
                <a:cs typeface="Times"/>
              </a:rPr>
              <a:t>2</a:t>
            </a:r>
            <a:r>
              <a:rPr lang="en-IN" sz="2000" dirty="0">
                <a:latin typeface="Times"/>
                <a:cs typeface="Times"/>
              </a:rPr>
              <a:t> Norm) as the similarity measurement. Let d</a:t>
            </a:r>
            <a:r>
              <a:rPr lang="en-IN" sz="2000" baseline="-25000" dirty="0">
                <a:latin typeface="Times"/>
                <a:cs typeface="Times"/>
              </a:rPr>
              <a:t>1</a:t>
            </a:r>
            <a:r>
              <a:rPr lang="en-IN" sz="2000" dirty="0">
                <a:latin typeface="Times"/>
                <a:cs typeface="Times"/>
              </a:rPr>
              <a:t>, d</a:t>
            </a:r>
            <a:r>
              <a:rPr lang="en-IN" sz="2000" baseline="-25000" dirty="0">
                <a:latin typeface="Times"/>
                <a:cs typeface="Times"/>
              </a:rPr>
              <a:t>2</a:t>
            </a:r>
            <a:r>
              <a:rPr lang="en-IN" sz="2000" dirty="0">
                <a:latin typeface="Times"/>
                <a:cs typeface="Times"/>
              </a:rPr>
              <a:t> and d</a:t>
            </a:r>
            <a:r>
              <a:rPr lang="en-IN" sz="2000" baseline="-25000" dirty="0">
                <a:latin typeface="Times"/>
                <a:cs typeface="Times"/>
              </a:rPr>
              <a:t>3</a:t>
            </a:r>
            <a:r>
              <a:rPr lang="en-IN" sz="2000" dirty="0">
                <a:latin typeface="Times"/>
                <a:cs typeface="Times"/>
              </a:rPr>
              <a:t> denote the distance from an object to c</a:t>
            </a:r>
            <a:r>
              <a:rPr lang="en-IN" sz="2000" baseline="-25000" dirty="0">
                <a:latin typeface="Times"/>
                <a:cs typeface="Times"/>
              </a:rPr>
              <a:t>1</a:t>
            </a:r>
            <a:r>
              <a:rPr lang="en-IN" sz="2000" dirty="0">
                <a:latin typeface="Times"/>
                <a:cs typeface="Times"/>
              </a:rPr>
              <a:t>, c</a:t>
            </a:r>
            <a:r>
              <a:rPr lang="en-IN" sz="2000" baseline="-25000" dirty="0">
                <a:latin typeface="Times"/>
                <a:cs typeface="Times"/>
              </a:rPr>
              <a:t>2</a:t>
            </a:r>
            <a:r>
              <a:rPr lang="en-IN" sz="2000" dirty="0">
                <a:latin typeface="Times"/>
                <a:cs typeface="Times"/>
              </a:rPr>
              <a:t> and c</a:t>
            </a:r>
            <a:r>
              <a:rPr lang="en-IN" sz="2000" baseline="-25000" dirty="0">
                <a:latin typeface="Times"/>
                <a:cs typeface="Times"/>
              </a:rPr>
              <a:t>3</a:t>
            </a:r>
            <a:r>
              <a:rPr lang="en-IN" sz="2000" dirty="0">
                <a:latin typeface="Times"/>
                <a:cs typeface="Times"/>
              </a:rPr>
              <a:t> respectively. </a:t>
            </a:r>
            <a:br>
              <a:rPr lang="en-IN" sz="2000" dirty="0">
                <a:latin typeface="Times"/>
                <a:cs typeface="Times"/>
              </a:rPr>
            </a:br>
            <a:endParaRPr lang="en-IN" sz="2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502821" y="990282"/>
            <a:ext cx="3388735" cy="379863"/>
          </a:xfrm>
        </p:spPr>
        <p:txBody>
          <a:bodyPr>
            <a:noAutofit/>
          </a:bodyPr>
          <a:lstStyle/>
          <a:p>
            <a:pPr marL="0" indent="0" algn="ctr">
              <a:buNone/>
            </a:pPr>
            <a:r>
              <a:rPr lang="en-US" sz="1600" b="1" dirty="0">
                <a:solidFill>
                  <a:srgbClr val="0B5ED7"/>
                </a:solidFill>
                <a:cs typeface="Times New Roman" pitchFamily="18" charset="0"/>
              </a:rPr>
              <a:t>Table : </a:t>
            </a:r>
            <a:r>
              <a:rPr lang="en-IN" sz="1600" b="1" dirty="0">
                <a:solidFill>
                  <a:srgbClr val="0B5ED7"/>
                </a:solidFill>
                <a:cs typeface="Times New Roman" pitchFamily="18" charset="0"/>
              </a:rPr>
              <a:t>Distance calculation</a:t>
            </a:r>
            <a:endParaRPr lang="en-US" sz="1600" b="1" dirty="0">
              <a:solidFill>
                <a:srgbClr val="0B5ED7"/>
              </a:solidFill>
              <a:cs typeface="Times New Roman" pitchFamily="18" charset="0"/>
            </a:endParaRPr>
          </a:p>
          <a:p>
            <a:pPr marL="0" indent="0" algn="just">
              <a:buNone/>
            </a:pPr>
            <a:endParaRPr lang="en-US" sz="18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918535365"/>
              </p:ext>
            </p:extLst>
          </p:nvPr>
        </p:nvGraphicFramePr>
        <p:xfrm>
          <a:off x="384376" y="1575214"/>
          <a:ext cx="3824554" cy="4896000"/>
        </p:xfrm>
        <a:graphic>
          <a:graphicData uri="http://schemas.openxmlformats.org/drawingml/2006/table">
            <a:tbl>
              <a:tblPr firstRow="1" bandRow="1">
                <a:tableStyleId>{125E5076-3810-47DD-B79F-674D7AD40C01}</a:tableStyleId>
              </a:tblPr>
              <a:tblGrid>
                <a:gridCol w="669704">
                  <a:extLst>
                    <a:ext uri="{9D8B030D-6E8A-4147-A177-3AD203B41FA5}">
                      <a16:colId xmlns:a16="http://schemas.microsoft.com/office/drawing/2014/main" val="20000"/>
                    </a:ext>
                  </a:extLst>
                </a:gridCol>
                <a:gridCol w="484318">
                  <a:extLst>
                    <a:ext uri="{9D8B030D-6E8A-4147-A177-3AD203B41FA5}">
                      <a16:colId xmlns:a16="http://schemas.microsoft.com/office/drawing/2014/main" val="20001"/>
                    </a:ext>
                  </a:extLst>
                </a:gridCol>
                <a:gridCol w="669704">
                  <a:extLst>
                    <a:ext uri="{9D8B030D-6E8A-4147-A177-3AD203B41FA5}">
                      <a16:colId xmlns:a16="http://schemas.microsoft.com/office/drawing/2014/main" val="20002"/>
                    </a:ext>
                  </a:extLst>
                </a:gridCol>
                <a:gridCol w="669704">
                  <a:extLst>
                    <a:ext uri="{9D8B030D-6E8A-4147-A177-3AD203B41FA5}">
                      <a16:colId xmlns:a16="http://schemas.microsoft.com/office/drawing/2014/main" val="20003"/>
                    </a:ext>
                  </a:extLst>
                </a:gridCol>
                <a:gridCol w="669704">
                  <a:extLst>
                    <a:ext uri="{9D8B030D-6E8A-4147-A177-3AD203B41FA5}">
                      <a16:colId xmlns:a16="http://schemas.microsoft.com/office/drawing/2014/main" val="20004"/>
                    </a:ext>
                  </a:extLst>
                </a:gridCol>
                <a:gridCol w="661420">
                  <a:extLst>
                    <a:ext uri="{9D8B030D-6E8A-4147-A177-3AD203B41FA5}">
                      <a16:colId xmlns:a16="http://schemas.microsoft.com/office/drawing/2014/main" val="20005"/>
                    </a:ext>
                  </a:extLst>
                </a:gridCol>
              </a:tblGrid>
              <a:tr h="288000">
                <a:tc>
                  <a:txBody>
                    <a:bodyPr/>
                    <a:lstStyle/>
                    <a:p>
                      <a:pPr algn="ctr"/>
                      <a:r>
                        <a:rPr lang="en-IN" sz="1200" dirty="0">
                          <a:latin typeface="Cambria Math" pitchFamily="18" charset="0"/>
                          <a:ea typeface="Cambria Math" pitchFamily="18" charset="0"/>
                        </a:rPr>
                        <a:t>A</a:t>
                      </a:r>
                      <a:r>
                        <a:rPr lang="en-IN" sz="1200" baseline="-25000" dirty="0">
                          <a:latin typeface="Cambria Math" pitchFamily="18" charset="0"/>
                          <a:ea typeface="Cambria Math" pitchFamily="18" charset="0"/>
                        </a:rPr>
                        <a:t>1</a:t>
                      </a:r>
                      <a:endParaRPr lang="en-IN" sz="1200" b="1" baseline="-25000"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dirty="0">
                          <a:latin typeface="Cambria Math" pitchFamily="18" charset="0"/>
                          <a:ea typeface="Cambria Math" pitchFamily="18" charset="0"/>
                        </a:rPr>
                        <a:t>A</a:t>
                      </a:r>
                      <a:r>
                        <a:rPr lang="en-IN" sz="1200" baseline="-25000" dirty="0">
                          <a:latin typeface="Cambria Math" pitchFamily="18" charset="0"/>
                          <a:ea typeface="Cambria Math" pitchFamily="18" charset="0"/>
                        </a:rPr>
                        <a:t>2</a:t>
                      </a:r>
                      <a:endParaRPr lang="en-IN" sz="1200" b="1" baseline="-25000"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latin typeface="Cambria Math" pitchFamily="18" charset="0"/>
                          <a:ea typeface="Cambria Math" pitchFamily="18" charset="0"/>
                        </a:rPr>
                        <a:t>d</a:t>
                      </a:r>
                      <a:r>
                        <a:rPr lang="en-IN" sz="1200" baseline="-25000" dirty="0">
                          <a:latin typeface="Cambria Math" pitchFamily="18" charset="0"/>
                          <a:ea typeface="Cambria Math" pitchFamily="18" charset="0"/>
                        </a:rPr>
                        <a:t>1</a:t>
                      </a:r>
                      <a:endParaRPr lang="en-IN" sz="1200" b="1" baseline="-25000"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latin typeface="Cambria Math" pitchFamily="18" charset="0"/>
                          <a:ea typeface="Cambria Math" pitchFamily="18" charset="0"/>
                        </a:rPr>
                        <a:t>d</a:t>
                      </a:r>
                      <a:r>
                        <a:rPr lang="en-IN" sz="1200" baseline="-25000" dirty="0">
                          <a:latin typeface="Cambria Math" pitchFamily="18" charset="0"/>
                          <a:ea typeface="Cambria Math" pitchFamily="18" charset="0"/>
                        </a:rPr>
                        <a:t>2</a:t>
                      </a:r>
                      <a:endParaRPr lang="en-IN" sz="1200" b="1" baseline="-25000"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latin typeface="Cambria Math" pitchFamily="18" charset="0"/>
                          <a:ea typeface="Cambria Math" pitchFamily="18" charset="0"/>
                        </a:rPr>
                        <a:t>d</a:t>
                      </a:r>
                      <a:r>
                        <a:rPr lang="en-IN" sz="1200" baseline="-25000" dirty="0">
                          <a:latin typeface="Cambria Math" pitchFamily="18" charset="0"/>
                          <a:ea typeface="Cambria Math" pitchFamily="18" charset="0"/>
                        </a:rPr>
                        <a:t>3</a:t>
                      </a:r>
                      <a:endParaRPr lang="en-IN" sz="1200" b="1" baseline="-25000"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1" baseline="-25000" dirty="0">
                          <a:latin typeface="Times New Roman" pitchFamily="18" charset="0"/>
                          <a:ea typeface="Cambria Math" pitchFamily="18" charset="0"/>
                          <a:cs typeface="Times New Roman" pitchFamily="18" charset="0"/>
                        </a:rPr>
                        <a:t>cluster</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88000">
                <a:tc>
                  <a:txBody>
                    <a:bodyPr/>
                    <a:lstStyle/>
                    <a:p>
                      <a:pPr algn="ctr"/>
                      <a:r>
                        <a:rPr lang="en-IN" sz="1200" b="1" dirty="0">
                          <a:latin typeface="Cambria Math" pitchFamily="18" charset="0"/>
                          <a:ea typeface="Cambria Math" pitchFamily="18" charset="0"/>
                        </a:rPr>
                        <a:t>6.8</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12.6</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4.0</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5.9</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2</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88000">
                <a:tc>
                  <a:txBody>
                    <a:bodyPr/>
                    <a:lstStyle/>
                    <a:p>
                      <a:pPr algn="ctr"/>
                      <a:r>
                        <a:rPr lang="en-IN" sz="1200" b="1" dirty="0">
                          <a:latin typeface="Cambria Math" pitchFamily="18" charset="0"/>
                          <a:ea typeface="Cambria Math" pitchFamily="18" charset="0"/>
                        </a:rPr>
                        <a:t>0.8</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9.8</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3.0</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7.4</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10.2</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8000">
                <a:tc>
                  <a:txBody>
                    <a:bodyPr/>
                    <a:lstStyle/>
                    <a:p>
                      <a:pPr algn="ctr"/>
                      <a:r>
                        <a:rPr lang="en-IN" sz="1200" b="1" dirty="0">
                          <a:latin typeface="Cambria Math" pitchFamily="18" charset="0"/>
                          <a:ea typeface="Cambria Math" pitchFamily="18" charset="0"/>
                        </a:rPr>
                        <a:t>1.2</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11.6</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6.6</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8.5</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8000">
                <a:tc>
                  <a:txBody>
                    <a:bodyPr/>
                    <a:lstStyle/>
                    <a:p>
                      <a:pPr algn="ctr"/>
                      <a:r>
                        <a:rPr lang="en-IN" sz="1200" b="1" dirty="0">
                          <a:latin typeface="Cambria Math" pitchFamily="18" charset="0"/>
                          <a:ea typeface="Cambria Math" pitchFamily="18" charset="0"/>
                        </a:rPr>
                        <a:t>2.8</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9.6</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1.0</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5.6</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9.5</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88000">
                <a:tc>
                  <a:txBody>
                    <a:bodyPr/>
                    <a:lstStyle/>
                    <a:p>
                      <a:pPr algn="ctr"/>
                      <a:r>
                        <a:rPr lang="en-IN" sz="1200" b="1" dirty="0">
                          <a:latin typeface="Cambria Math" pitchFamily="18" charset="0"/>
                          <a:ea typeface="Cambria Math" pitchFamily="18" charset="0"/>
                        </a:rPr>
                        <a:t>3.8</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9.9</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0.0</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4.6</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8.9</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88000">
                <a:tc>
                  <a:txBody>
                    <a:bodyPr/>
                    <a:lstStyle/>
                    <a:p>
                      <a:pPr algn="ctr"/>
                      <a:r>
                        <a:rPr lang="en-IN" sz="1200" b="1" dirty="0">
                          <a:latin typeface="Cambria Math" pitchFamily="18" charset="0"/>
                          <a:ea typeface="Cambria Math" pitchFamily="18" charset="0"/>
                        </a:rPr>
                        <a:t>4.4</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6.5</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3.5</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6.6</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12.1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88000">
                <a:tc>
                  <a:txBody>
                    <a:bodyPr/>
                    <a:lstStyle/>
                    <a:p>
                      <a:pPr algn="ctr"/>
                      <a:r>
                        <a:rPr lang="en-IN" sz="1200" b="1" dirty="0">
                          <a:latin typeface="Cambria Math" pitchFamily="18" charset="0"/>
                          <a:ea typeface="Cambria Math" pitchFamily="18" charset="0"/>
                        </a:rPr>
                        <a:t>4.8</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8.9</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11.5</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17.5</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88000">
                <a:tc>
                  <a:txBody>
                    <a:bodyPr/>
                    <a:lstStyle/>
                    <a:p>
                      <a:pPr algn="ctr"/>
                      <a:r>
                        <a:rPr lang="en-IN" sz="1200" b="1" dirty="0">
                          <a:latin typeface="Cambria Math" pitchFamily="18" charset="0"/>
                          <a:ea typeface="Cambria Math" pitchFamily="18" charset="0"/>
                        </a:rPr>
                        <a:t>6.0</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19.9</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10.2</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7.9</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1.4</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88000">
                <a:tc>
                  <a:txBody>
                    <a:bodyPr/>
                    <a:lstStyle/>
                    <a:p>
                      <a:pPr algn="ctr"/>
                      <a:r>
                        <a:rPr lang="en-IN" sz="1200" b="1" dirty="0">
                          <a:latin typeface="Cambria Math" pitchFamily="18" charset="0"/>
                          <a:ea typeface="Cambria Math" pitchFamily="18" charset="0"/>
                        </a:rPr>
                        <a:t>6.2</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18.5</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8.9</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6.5</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0.0</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88000">
                <a:tc>
                  <a:txBody>
                    <a:bodyPr/>
                    <a:lstStyle/>
                    <a:p>
                      <a:pPr algn="ctr"/>
                      <a:r>
                        <a:rPr lang="en-IN" sz="1200" b="1" dirty="0">
                          <a:latin typeface="Cambria Math" pitchFamily="18" charset="0"/>
                          <a:ea typeface="Cambria Math" pitchFamily="18" charset="0"/>
                        </a:rPr>
                        <a:t>7.6</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17.4</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8.4</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5.2</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1.8</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88000">
                <a:tc>
                  <a:txBody>
                    <a:bodyPr/>
                    <a:lstStyle/>
                    <a:p>
                      <a:pPr algn="ctr"/>
                      <a:r>
                        <a:rPr lang="en-IN" sz="1200" b="1" dirty="0">
                          <a:latin typeface="Cambria Math" pitchFamily="18" charset="0"/>
                          <a:ea typeface="Cambria Math" pitchFamily="18" charset="0"/>
                        </a:rPr>
                        <a:t>7.8</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12.2</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4.6</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0.0</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6.5</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2</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88000">
                <a:tc>
                  <a:txBody>
                    <a:bodyPr/>
                    <a:lstStyle/>
                    <a:p>
                      <a:pPr algn="ctr"/>
                      <a:r>
                        <a:rPr lang="en-IN" sz="1200" b="1" dirty="0">
                          <a:latin typeface="Cambria Math" pitchFamily="18" charset="0"/>
                          <a:ea typeface="Cambria Math" pitchFamily="18" charset="0"/>
                        </a:rPr>
                        <a:t>6.6</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7.7</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3.6</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4.7</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10.8</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288000">
                <a:tc>
                  <a:txBody>
                    <a:bodyPr/>
                    <a:lstStyle/>
                    <a:p>
                      <a:pPr algn="ctr"/>
                      <a:r>
                        <a:rPr lang="en-IN" sz="1200" b="1" dirty="0">
                          <a:latin typeface="Cambria Math" pitchFamily="18" charset="0"/>
                          <a:ea typeface="Cambria Math" pitchFamily="18" charset="0"/>
                        </a:rPr>
                        <a:t>8.2</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4.5</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7.0</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7.7</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14.1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88000">
                <a:tc>
                  <a:txBody>
                    <a:bodyPr/>
                    <a:lstStyle/>
                    <a:p>
                      <a:pPr algn="ctr"/>
                      <a:r>
                        <a:rPr lang="en-IN" sz="1200" b="1" dirty="0">
                          <a:latin typeface="Cambria Math" pitchFamily="18" charset="0"/>
                          <a:ea typeface="Cambria Math" pitchFamily="18" charset="0"/>
                        </a:rPr>
                        <a:t>8.4</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6.9</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5.5</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5.3</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11.8</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2</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288000">
                <a:tc>
                  <a:txBody>
                    <a:bodyPr/>
                    <a:lstStyle/>
                    <a:p>
                      <a:pPr algn="ctr"/>
                      <a:r>
                        <a:rPr lang="en-IN" sz="1200" b="1" dirty="0">
                          <a:latin typeface="Cambria Math" pitchFamily="18" charset="0"/>
                          <a:ea typeface="Cambria Math" pitchFamily="18" charset="0"/>
                        </a:rPr>
                        <a:t>9.0</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3.4</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8.3</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8.9</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15.4</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288000">
                <a:tc>
                  <a:txBody>
                    <a:bodyPr/>
                    <a:lstStyle/>
                    <a:p>
                      <a:pPr algn="ctr"/>
                      <a:r>
                        <a:rPr lang="en-IN" sz="1200" b="1" dirty="0">
                          <a:latin typeface="Cambria Math" pitchFamily="18" charset="0"/>
                          <a:ea typeface="Cambria Math" pitchFamily="18" charset="0"/>
                        </a:rPr>
                        <a:t>9.6</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11.1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5.9</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2.1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2</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
        <p:nvSpPr>
          <p:cNvPr id="9" name="Content Placeholder 2"/>
          <p:cNvSpPr txBox="1">
            <a:spLocks/>
          </p:cNvSpPr>
          <p:nvPr/>
        </p:nvSpPr>
        <p:spPr>
          <a:xfrm>
            <a:off x="4829689" y="896861"/>
            <a:ext cx="3894165" cy="538534"/>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IN" sz="1600" b="1" dirty="0">
                <a:solidFill>
                  <a:srgbClr val="0B5ED7"/>
                </a:solidFill>
                <a:cs typeface="Times New Roman" pitchFamily="18" charset="0"/>
              </a:rPr>
              <a:t>Initial cluster with respect to this Table</a:t>
            </a:r>
            <a:endParaRPr lang="en-US" sz="1800" dirty="0">
              <a:latin typeface="Times New Roman" pitchFamily="18" charset="0"/>
              <a:cs typeface="Times New Roman" pitchFamily="18" charset="0"/>
            </a:endParaRPr>
          </a:p>
          <a:p>
            <a:pPr marL="0" indent="0" algn="just">
              <a:buFont typeface="Wingdings 2"/>
              <a:buNone/>
            </a:pPr>
            <a:endParaRPr lang="en-US" sz="2000" dirty="0">
              <a:latin typeface="Times New Roman" pitchFamily="18" charset="0"/>
              <a:cs typeface="Times New Roman" pitchFamily="18" charset="0"/>
            </a:endParaRPr>
          </a:p>
          <a:p>
            <a:pPr marL="0" indent="0" algn="just">
              <a:buFont typeface="Wingdings 2"/>
              <a:buNone/>
            </a:pPr>
            <a:endParaRPr lang="en-US" sz="2000" dirty="0">
              <a:latin typeface="Times New Roman" pitchFamily="18" charset="0"/>
              <a:cs typeface="Times New Roman" pitchFamily="18" charset="0"/>
            </a:endParaRPr>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2721" y="1315710"/>
            <a:ext cx="4489229" cy="4260752"/>
          </a:xfrm>
          <a:prstGeom prst="rect">
            <a:avLst/>
          </a:prstGeom>
        </p:spPr>
      </p:pic>
    </p:spTree>
    <p:extLst>
      <p:ext uri="{BB962C8B-B14F-4D97-AF65-F5344CB8AC3E}">
        <p14:creationId xmlns:p14="http://schemas.microsoft.com/office/powerpoint/2010/main" val="34634771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ext uri="{D42A27DB-BD31-4B8C-83A1-F6EECF244321}">
                <p14:modId xmlns:p14="http://schemas.microsoft.com/office/powerpoint/2010/main" val="1049499337"/>
              </p:ext>
            </p:extLst>
          </p:nvPr>
        </p:nvGraphicFramePr>
        <p:xfrm>
          <a:off x="516440" y="2820461"/>
          <a:ext cx="2962554" cy="1733037"/>
        </p:xfrm>
        <a:graphic>
          <a:graphicData uri="http://schemas.openxmlformats.org/drawingml/2006/table">
            <a:tbl>
              <a:tblPr firstRow="1" bandRow="1">
                <a:tableStyleId>{125E5076-3810-47DD-B79F-674D7AD40C01}</a:tableStyleId>
              </a:tblPr>
              <a:tblGrid>
                <a:gridCol w="937373">
                  <a:extLst>
                    <a:ext uri="{9D8B030D-6E8A-4147-A177-3AD203B41FA5}">
                      <a16:colId xmlns:a16="http://schemas.microsoft.com/office/drawing/2014/main" val="20000"/>
                    </a:ext>
                  </a:extLst>
                </a:gridCol>
                <a:gridCol w="602362">
                  <a:extLst>
                    <a:ext uri="{9D8B030D-6E8A-4147-A177-3AD203B41FA5}">
                      <a16:colId xmlns:a16="http://schemas.microsoft.com/office/drawing/2014/main" val="20001"/>
                    </a:ext>
                  </a:extLst>
                </a:gridCol>
                <a:gridCol w="436192">
                  <a:extLst>
                    <a:ext uri="{9D8B030D-6E8A-4147-A177-3AD203B41FA5}">
                      <a16:colId xmlns:a16="http://schemas.microsoft.com/office/drawing/2014/main" val="20002"/>
                    </a:ext>
                  </a:extLst>
                </a:gridCol>
                <a:gridCol w="695833">
                  <a:extLst>
                    <a:ext uri="{9D8B030D-6E8A-4147-A177-3AD203B41FA5}">
                      <a16:colId xmlns:a16="http://schemas.microsoft.com/office/drawing/2014/main" val="20003"/>
                    </a:ext>
                  </a:extLst>
                </a:gridCol>
                <a:gridCol w="290794">
                  <a:extLst>
                    <a:ext uri="{9D8B030D-6E8A-4147-A177-3AD203B41FA5}">
                      <a16:colId xmlns:a16="http://schemas.microsoft.com/office/drawing/2014/main" val="20004"/>
                    </a:ext>
                  </a:extLst>
                </a:gridCol>
              </a:tblGrid>
              <a:tr h="320199">
                <a:tc rowSpan="2">
                  <a:txBody>
                    <a:bodyPr/>
                    <a:lstStyle/>
                    <a:p>
                      <a:pPr algn="ctr"/>
                      <a:r>
                        <a:rPr lang="en-IN" sz="1600" dirty="0">
                          <a:latin typeface="Cambria Math" pitchFamily="18" charset="0"/>
                          <a:ea typeface="Cambria Math" pitchFamily="18" charset="0"/>
                        </a:rPr>
                        <a:t>New Centroid</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IN" sz="1600" dirty="0">
                          <a:latin typeface="Cambria Math" pitchFamily="18" charset="0"/>
                          <a:ea typeface="Cambria Math" pitchFamily="18" charset="0"/>
                        </a:rPr>
                        <a:t>Objects</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0199">
                <a:tc vMerge="1">
                  <a:txBody>
                    <a:bodyPr/>
                    <a:lstStyle/>
                    <a:p>
                      <a:endParaRPr lang="en-IN"/>
                    </a:p>
                  </a:txBody>
                  <a:tcPr/>
                </a:tc>
                <a:tc gridSpan="2">
                  <a:txBody>
                    <a:bodyPr/>
                    <a:lstStyle/>
                    <a:p>
                      <a:pPr algn="ctr"/>
                      <a:r>
                        <a:rPr lang="en-IN" sz="1600" dirty="0">
                          <a:latin typeface="Cambria Math" pitchFamily="18" charset="0"/>
                          <a:ea typeface="Cambria Math" pitchFamily="18" charset="0"/>
                        </a:rPr>
                        <a:t>A1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600" dirty="0">
                          <a:latin typeface="Cambria Math" pitchFamily="18" charset="0"/>
                          <a:ea typeface="Cambria Math" pitchFamily="18" charset="0"/>
                        </a:rPr>
                        <a:t>A2</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1</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a:latin typeface="Cambria Math" pitchFamily="18" charset="0"/>
                          <a:ea typeface="Cambria Math" pitchFamily="18" charset="0"/>
                        </a:rPr>
                        <a:t>4.6</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a:latin typeface="Cambria Math" pitchFamily="18" charset="0"/>
                          <a:ea typeface="Cambria Math" pitchFamily="18" charset="0"/>
                        </a:rPr>
                        <a:t>7.1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2"/>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2</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a:latin typeface="Cambria Math" pitchFamily="18" charset="0"/>
                          <a:ea typeface="Cambria Math" pitchFamily="18" charset="0"/>
                        </a:rPr>
                        <a:t>8.2</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a:latin typeface="Cambria Math" pitchFamily="18" charset="0"/>
                          <a:ea typeface="Cambria Math" pitchFamily="18" charset="0"/>
                        </a:rPr>
                        <a:t>10.7</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3"/>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3</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a:latin typeface="Cambria Math" pitchFamily="18" charset="0"/>
                          <a:ea typeface="Cambria Math" pitchFamily="18" charset="0"/>
                        </a:rPr>
                        <a:t>6.6</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a:latin typeface="Cambria Math" pitchFamily="18" charset="0"/>
                          <a:ea typeface="Cambria Math" pitchFamily="18" charset="0"/>
                        </a:rPr>
                        <a:t>18.6</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4"/>
                  </a:ext>
                </a:extLst>
              </a:tr>
            </a:tbl>
          </a:graphicData>
        </a:graphic>
      </p:graphicFrame>
      <p:sp>
        <p:nvSpPr>
          <p:cNvPr id="13" name="Rectangle 12"/>
          <p:cNvSpPr/>
          <p:nvPr/>
        </p:nvSpPr>
        <p:spPr>
          <a:xfrm>
            <a:off x="391497" y="2274280"/>
            <a:ext cx="2916183" cy="369332"/>
          </a:xfrm>
          <a:prstGeom prst="rect">
            <a:avLst/>
          </a:prstGeom>
        </p:spPr>
        <p:txBody>
          <a:bodyPr wrap="none">
            <a:spAutoFit/>
          </a:bodyPr>
          <a:lstStyle/>
          <a:p>
            <a:r>
              <a:rPr lang="en-IN" b="1" dirty="0">
                <a:solidFill>
                  <a:srgbClr val="0B5ED7"/>
                </a:solidFill>
                <a:cs typeface="Times New Roman" pitchFamily="18" charset="0"/>
              </a:rPr>
              <a:t>Calculation of new centroids</a:t>
            </a:r>
            <a:endParaRPr lang="en-IN" dirty="0"/>
          </a:p>
        </p:txBody>
      </p:sp>
      <p:sp>
        <p:nvSpPr>
          <p:cNvPr id="14" name="Rectangle 13"/>
          <p:cNvSpPr/>
          <p:nvPr/>
        </p:nvSpPr>
        <p:spPr>
          <a:xfrm>
            <a:off x="391497" y="936518"/>
            <a:ext cx="8373900" cy="707886"/>
          </a:xfrm>
          <a:prstGeom prst="rect">
            <a:avLst/>
          </a:prstGeom>
        </p:spPr>
        <p:txBody>
          <a:bodyPr wrap="square">
            <a:spAutoFit/>
          </a:bodyPr>
          <a:lstStyle/>
          <a:p>
            <a:pPr algn="just"/>
            <a:r>
              <a:rPr lang="en-IN" sz="2000" dirty="0">
                <a:latin typeface="Times New Roman" pitchFamily="18" charset="0"/>
                <a:cs typeface="Times New Roman" pitchFamily="18" charset="0"/>
              </a:rPr>
              <a:t>The calculation of new centroids of the three cluster using the mean of attribute values of A</a:t>
            </a:r>
            <a:r>
              <a:rPr lang="en-IN" sz="2000" baseline="-25000" dirty="0">
                <a:latin typeface="Times New Roman" pitchFamily="18" charset="0"/>
                <a:cs typeface="Times New Roman" pitchFamily="18" charset="0"/>
              </a:rPr>
              <a:t>1</a:t>
            </a:r>
            <a:r>
              <a:rPr lang="en-IN" sz="2000" dirty="0">
                <a:latin typeface="Times New Roman" pitchFamily="18" charset="0"/>
                <a:cs typeface="Times New Roman" pitchFamily="18" charset="0"/>
              </a:rPr>
              <a:t> and A</a:t>
            </a:r>
            <a:r>
              <a:rPr lang="en-IN" sz="2000" baseline="-25000" dirty="0">
                <a:latin typeface="Times New Roman" pitchFamily="18" charset="0"/>
                <a:cs typeface="Times New Roman" pitchFamily="18" charset="0"/>
              </a:rPr>
              <a:t>2</a:t>
            </a:r>
            <a:r>
              <a:rPr lang="en-IN" sz="2000" dirty="0">
                <a:latin typeface="Times New Roman" pitchFamily="18" charset="0"/>
                <a:cs typeface="Times New Roman" pitchFamily="18" charset="0"/>
              </a:rPr>
              <a:t>. </a:t>
            </a:r>
          </a:p>
        </p:txBody>
      </p:sp>
      <p:pic>
        <p:nvPicPr>
          <p:cNvPr id="40" name="Picture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1859" y="1923022"/>
            <a:ext cx="4401538" cy="3962073"/>
          </a:xfrm>
          <a:prstGeom prst="rect">
            <a:avLst/>
          </a:prstGeom>
        </p:spPr>
      </p:pic>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0166" y="2458946"/>
            <a:ext cx="1472580" cy="698038"/>
          </a:xfrm>
          <a:prstGeom prst="rect">
            <a:avLst/>
          </a:prstGeom>
        </p:spPr>
      </p:pic>
    </p:spTree>
    <p:extLst>
      <p:ext uri="{BB962C8B-B14F-4D97-AF65-F5344CB8AC3E}">
        <p14:creationId xmlns:p14="http://schemas.microsoft.com/office/powerpoint/2010/main" val="17755174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Hierarchical clustering</a:t>
            </a:r>
            <a:endParaRPr lang="en-US" dirty="0"/>
          </a:p>
        </p:txBody>
      </p:sp>
      <p:sp>
        <p:nvSpPr>
          <p:cNvPr id="3" name="Content Placeholder 2"/>
          <p:cNvSpPr>
            <a:spLocks noGrp="1"/>
          </p:cNvSpPr>
          <p:nvPr>
            <p:ph idx="1"/>
          </p:nvPr>
        </p:nvSpPr>
        <p:spPr>
          <a:xfrm>
            <a:off x="457200" y="1417638"/>
            <a:ext cx="8229600" cy="4708525"/>
          </a:xfrm>
        </p:spPr>
        <p:txBody>
          <a:bodyPr>
            <a:normAutofit/>
          </a:bodyPr>
          <a:lstStyle/>
          <a:p>
            <a:pPr fontAlgn="base"/>
            <a:r>
              <a:rPr lang="en-IN" sz="2400" dirty="0">
                <a:latin typeface="Times"/>
                <a:cs typeface="Times"/>
              </a:rPr>
              <a:t>A </a:t>
            </a:r>
            <a:r>
              <a:rPr lang="en-IN" sz="2400" b="1" dirty="0">
                <a:latin typeface="Times"/>
                <a:cs typeface="Times"/>
              </a:rPr>
              <a:t>Hierarchical clustering</a:t>
            </a:r>
            <a:r>
              <a:rPr lang="en-IN" sz="2400" dirty="0">
                <a:latin typeface="Times"/>
                <a:cs typeface="Times"/>
              </a:rPr>
              <a:t> method works by grouping data into a tree of clusters. </a:t>
            </a:r>
          </a:p>
          <a:p>
            <a:pPr fontAlgn="base"/>
            <a:endParaRPr lang="en-IN" sz="1200" dirty="0">
              <a:latin typeface="Times"/>
              <a:cs typeface="Times"/>
            </a:endParaRPr>
          </a:p>
          <a:p>
            <a:pPr fontAlgn="base"/>
            <a:r>
              <a:rPr lang="en-IN" sz="2400" dirty="0">
                <a:latin typeface="Times"/>
                <a:cs typeface="Times"/>
              </a:rPr>
              <a:t>Hierarchical clustering begins by treating every data points as a separate cluster. </a:t>
            </a:r>
          </a:p>
          <a:p>
            <a:pPr fontAlgn="base"/>
            <a:endParaRPr lang="en-IN" sz="1200" dirty="0">
              <a:latin typeface="Times"/>
              <a:cs typeface="Times"/>
            </a:endParaRPr>
          </a:p>
          <a:p>
            <a:pPr fontAlgn="base"/>
            <a:r>
              <a:rPr lang="en-IN" sz="2400" dirty="0">
                <a:latin typeface="Times"/>
                <a:cs typeface="Times"/>
              </a:rPr>
              <a:t>Then, it repeatedly executes the subsequent steps:</a:t>
            </a:r>
          </a:p>
          <a:p>
            <a:pPr marL="0" lvl="0" indent="0" fontAlgn="base">
              <a:buNone/>
            </a:pPr>
            <a:r>
              <a:rPr lang="en-IN" sz="2400" dirty="0">
                <a:latin typeface="Times"/>
                <a:cs typeface="Times"/>
              </a:rPr>
              <a:t>		Identify the 2 clusters which can be closest together, and</a:t>
            </a:r>
          </a:p>
          <a:p>
            <a:pPr marL="0" lvl="0" indent="0" fontAlgn="base">
              <a:buNone/>
            </a:pPr>
            <a:r>
              <a:rPr lang="en-IN" sz="2400" dirty="0">
                <a:latin typeface="Times"/>
                <a:cs typeface="Times"/>
              </a:rPr>
              <a:t>		Merge the 2 maximum comparable clusters. </a:t>
            </a:r>
          </a:p>
          <a:p>
            <a:pPr marL="0" lvl="0" indent="0" fontAlgn="base">
              <a:buNone/>
            </a:pPr>
            <a:endParaRPr lang="en-IN" sz="1200" dirty="0">
              <a:latin typeface="Times"/>
              <a:cs typeface="Times"/>
            </a:endParaRPr>
          </a:p>
          <a:p>
            <a:pPr marL="0" lvl="0" indent="0" fontAlgn="base">
              <a:buNone/>
            </a:pPr>
            <a:r>
              <a:rPr lang="en-IN" sz="2400" dirty="0">
                <a:latin typeface="Times"/>
                <a:cs typeface="Times"/>
              </a:rPr>
              <a:t>We need to continue these steps until all the clusters are merged together.</a:t>
            </a:r>
          </a:p>
          <a:p>
            <a:endParaRPr lang="en-US" dirty="0"/>
          </a:p>
        </p:txBody>
      </p:sp>
    </p:spTree>
    <p:extLst>
      <p:ext uri="{BB962C8B-B14F-4D97-AF65-F5344CB8AC3E}">
        <p14:creationId xmlns:p14="http://schemas.microsoft.com/office/powerpoint/2010/main" val="34387711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dirty="0">
                <a:latin typeface="Times"/>
                <a:cs typeface="Times"/>
              </a:rPr>
              <a:t>Agglomerative:bottom-up method</a:t>
            </a:r>
            <a:endParaRPr lang="en-US" dirty="0"/>
          </a:p>
        </p:txBody>
      </p:sp>
      <p:sp>
        <p:nvSpPr>
          <p:cNvPr id="3" name="Content Placeholder 2"/>
          <p:cNvSpPr>
            <a:spLocks noGrp="1"/>
          </p:cNvSpPr>
          <p:nvPr>
            <p:ph idx="1"/>
          </p:nvPr>
        </p:nvSpPr>
        <p:spPr>
          <a:xfrm>
            <a:off x="457200" y="1417638"/>
            <a:ext cx="8229600" cy="4708525"/>
          </a:xfrm>
        </p:spPr>
        <p:txBody>
          <a:bodyPr/>
          <a:lstStyle/>
          <a:p>
            <a:r>
              <a:rPr lang="en-IN" sz="2400" dirty="0">
                <a:latin typeface="Times"/>
                <a:cs typeface="Times"/>
              </a:rPr>
              <a:t>Initially consider every data point as an </a:t>
            </a:r>
            <a:r>
              <a:rPr lang="en-IN" sz="2400" b="1" dirty="0">
                <a:latin typeface="Times"/>
                <a:cs typeface="Times"/>
              </a:rPr>
              <a:t>individual</a:t>
            </a:r>
            <a:r>
              <a:rPr lang="en-IN" sz="2400" dirty="0">
                <a:latin typeface="Times"/>
                <a:cs typeface="Times"/>
              </a:rPr>
              <a:t> Cluster </a:t>
            </a:r>
          </a:p>
          <a:p>
            <a:endParaRPr lang="en-IN" sz="1200" dirty="0">
              <a:latin typeface="Times"/>
              <a:cs typeface="Times"/>
            </a:endParaRPr>
          </a:p>
          <a:p>
            <a:r>
              <a:rPr lang="en-IN" sz="2400" dirty="0">
                <a:latin typeface="Times"/>
                <a:cs typeface="Times"/>
              </a:rPr>
              <a:t>At every step, </a:t>
            </a:r>
            <a:r>
              <a:rPr lang="en-IN" sz="2400" b="1" dirty="0">
                <a:latin typeface="Times"/>
                <a:cs typeface="Times"/>
              </a:rPr>
              <a:t>merge</a:t>
            </a:r>
            <a:r>
              <a:rPr lang="en-IN" sz="2400" dirty="0">
                <a:latin typeface="Times"/>
                <a:cs typeface="Times"/>
              </a:rPr>
              <a:t> the nearest pairs of the cluster using distance measure. </a:t>
            </a:r>
          </a:p>
          <a:p>
            <a:endParaRPr lang="en-IN" sz="1200" dirty="0">
              <a:latin typeface="Times"/>
              <a:cs typeface="Times"/>
            </a:endParaRPr>
          </a:p>
          <a:p>
            <a:r>
              <a:rPr lang="en-IN" sz="2400" dirty="0">
                <a:latin typeface="Times"/>
                <a:cs typeface="Times"/>
              </a:rPr>
              <a:t>At every iteration, the clusters merge with different clusters until one cluster is formed.</a:t>
            </a:r>
          </a:p>
          <a:p>
            <a:endParaRPr lang="en-US" dirty="0"/>
          </a:p>
        </p:txBody>
      </p:sp>
      <p:pic>
        <p:nvPicPr>
          <p:cNvPr id="4" name="Picture 3"/>
          <p:cNvPicPr>
            <a:picLocks noChangeAspect="1"/>
          </p:cNvPicPr>
          <p:nvPr/>
        </p:nvPicPr>
        <p:blipFill>
          <a:blip r:embed="rId2"/>
          <a:stretch>
            <a:fillRect/>
          </a:stretch>
        </p:blipFill>
        <p:spPr>
          <a:xfrm>
            <a:off x="2972560" y="3833205"/>
            <a:ext cx="6039702" cy="2198388"/>
          </a:xfrm>
          <a:prstGeom prst="rect">
            <a:avLst/>
          </a:prstGeom>
        </p:spPr>
      </p:pic>
    </p:spTree>
    <p:extLst>
      <p:ext uri="{BB962C8B-B14F-4D97-AF65-F5344CB8AC3E}">
        <p14:creationId xmlns:p14="http://schemas.microsoft.com/office/powerpoint/2010/main" val="13474258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1203502" y="3107293"/>
            <a:ext cx="7483298" cy="2796565"/>
          </a:xfrm>
          <a:prstGeom prst="rect">
            <a:avLst/>
          </a:prstGeom>
        </p:spPr>
      </p:pic>
      <p:sp>
        <p:nvSpPr>
          <p:cNvPr id="5" name="Rectangle 4"/>
          <p:cNvSpPr/>
          <p:nvPr/>
        </p:nvSpPr>
        <p:spPr>
          <a:xfrm>
            <a:off x="556510" y="636732"/>
            <a:ext cx="8130290" cy="2308324"/>
          </a:xfrm>
          <a:prstGeom prst="rect">
            <a:avLst/>
          </a:prstGeom>
        </p:spPr>
        <p:txBody>
          <a:bodyPr wrap="square">
            <a:spAutoFit/>
          </a:bodyPr>
          <a:lstStyle/>
          <a:p>
            <a:pPr marL="342900" indent="-342900">
              <a:buFont typeface="Arial"/>
              <a:buChar char="•"/>
            </a:pPr>
            <a:r>
              <a:rPr lang="en-IN" sz="2400" dirty="0">
                <a:latin typeface="Times"/>
                <a:cs typeface="Times"/>
              </a:rPr>
              <a:t> Divisive Hierarchical clustering is precisely the </a:t>
            </a:r>
            <a:r>
              <a:rPr lang="en-IN" sz="2400" b="1" dirty="0">
                <a:latin typeface="Times"/>
                <a:cs typeface="Times"/>
              </a:rPr>
              <a:t>opposite</a:t>
            </a:r>
            <a:r>
              <a:rPr lang="en-IN" sz="2400" dirty="0">
                <a:latin typeface="Times"/>
                <a:cs typeface="Times"/>
              </a:rPr>
              <a:t> of the Agglomerative Hierarchical clustering. </a:t>
            </a:r>
          </a:p>
          <a:p>
            <a:pPr marL="342900" indent="-342900">
              <a:buFont typeface="Arial"/>
              <a:buChar char="•"/>
            </a:pPr>
            <a:r>
              <a:rPr lang="en-IN" sz="2400" dirty="0">
                <a:latin typeface="Times"/>
                <a:cs typeface="Times"/>
              </a:rPr>
              <a:t>In Divisive Hierarchical clustering, we take into account all of the data points as a single cluster and in every iteration, we separate the data points from the clusters which aren’t comparable. In the end, we are left with N clusters.</a:t>
            </a:r>
          </a:p>
        </p:txBody>
      </p:sp>
    </p:spTree>
    <p:extLst>
      <p:ext uri="{BB962C8B-B14F-4D97-AF65-F5344CB8AC3E}">
        <p14:creationId xmlns:p14="http://schemas.microsoft.com/office/powerpoint/2010/main" val="20872383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t="8894" b="8894"/>
          <a:stretch>
            <a:fillRect/>
          </a:stretch>
        </p:blipFill>
        <p:spPr/>
      </p:pic>
    </p:spTree>
    <p:extLst>
      <p:ext uri="{BB962C8B-B14F-4D97-AF65-F5344CB8AC3E}">
        <p14:creationId xmlns:p14="http://schemas.microsoft.com/office/powerpoint/2010/main" val="201667593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Drawback and Key issue</a:t>
            </a:r>
          </a:p>
        </p:txBody>
      </p:sp>
      <p:sp>
        <p:nvSpPr>
          <p:cNvPr id="3" name="Content Placeholder 2"/>
          <p:cNvSpPr>
            <a:spLocks noGrp="1"/>
          </p:cNvSpPr>
          <p:nvPr>
            <p:ph idx="1"/>
          </p:nvPr>
        </p:nvSpPr>
        <p:spPr/>
        <p:txBody>
          <a:bodyPr>
            <a:normAutofit/>
          </a:bodyPr>
          <a:lstStyle/>
          <a:p>
            <a:r>
              <a:rPr lang="en-IN" sz="2400" dirty="0">
                <a:latin typeface="Times"/>
                <a:cs typeface="Times"/>
              </a:rPr>
              <a:t>The goal of k-means is to group data points into distinct non-overlapping subgroups.</a:t>
            </a:r>
          </a:p>
          <a:p>
            <a:endParaRPr lang="en-IN" sz="1200" dirty="0">
              <a:latin typeface="Times"/>
              <a:cs typeface="Times"/>
            </a:endParaRPr>
          </a:p>
          <a:p>
            <a:r>
              <a:rPr lang="en-IN" sz="2400" dirty="0">
                <a:latin typeface="Times"/>
                <a:cs typeface="Times"/>
              </a:rPr>
              <a:t>K-means algorithm is good in capturing structure of the data if clusters have a spherical-like shape. </a:t>
            </a:r>
          </a:p>
          <a:p>
            <a:endParaRPr lang="en-US" sz="1200" dirty="0"/>
          </a:p>
          <a:p>
            <a:r>
              <a:rPr lang="en-IN" sz="2400" dirty="0">
                <a:latin typeface="Times"/>
                <a:cs typeface="Times"/>
              </a:rPr>
              <a:t>It also doesn’t learn the number of clusters from the data and requires it to be pre-defined. </a:t>
            </a:r>
          </a:p>
          <a:p>
            <a:endParaRPr lang="en-US" sz="1200" dirty="0"/>
          </a:p>
          <a:p>
            <a:pPr lvl="0"/>
            <a:r>
              <a:rPr lang="en-IN" sz="2400" dirty="0">
                <a:latin typeface="Times"/>
                <a:cs typeface="Times"/>
              </a:rPr>
              <a:t>Scale/standardize the data when applying kmeans algorithm.</a:t>
            </a:r>
          </a:p>
          <a:p>
            <a:endParaRPr lang="en-US" sz="1200" dirty="0"/>
          </a:p>
          <a:p>
            <a:pPr lvl="0"/>
            <a:r>
              <a:rPr lang="en-IN" sz="2600" dirty="0">
                <a:latin typeface="Times"/>
                <a:cs typeface="Times"/>
              </a:rPr>
              <a:t>K &lt;&lt; n and usually k = √n.</a:t>
            </a:r>
          </a:p>
          <a:p>
            <a:endParaRPr lang="en-US" dirty="0"/>
          </a:p>
        </p:txBody>
      </p:sp>
    </p:spTree>
    <p:extLst>
      <p:ext uri="{BB962C8B-B14F-4D97-AF65-F5344CB8AC3E}">
        <p14:creationId xmlns:p14="http://schemas.microsoft.com/office/powerpoint/2010/main" val="7859566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Density-Based Methods </a:t>
            </a:r>
            <a:endParaRPr lang="en-US" dirty="0"/>
          </a:p>
        </p:txBody>
      </p:sp>
      <p:sp>
        <p:nvSpPr>
          <p:cNvPr id="3" name="Content Placeholder 2"/>
          <p:cNvSpPr>
            <a:spLocks noGrp="1"/>
          </p:cNvSpPr>
          <p:nvPr>
            <p:ph idx="1"/>
          </p:nvPr>
        </p:nvSpPr>
        <p:spPr/>
        <p:txBody>
          <a:bodyPr>
            <a:normAutofit lnSpcReduction="10000"/>
          </a:bodyPr>
          <a:lstStyle/>
          <a:p>
            <a:r>
              <a:rPr lang="en-IN" sz="2600" dirty="0">
                <a:latin typeface="Times"/>
                <a:cs typeface="Times"/>
              </a:rPr>
              <a:t>Clusters are dense regions in the data space, separated by regions of the lower density of points. </a:t>
            </a:r>
          </a:p>
          <a:p>
            <a:pPr marL="0" lvl="0" indent="0">
              <a:buNone/>
            </a:pPr>
            <a:endParaRPr lang="en-IN" sz="1200" dirty="0">
              <a:latin typeface="Times"/>
              <a:cs typeface="Times"/>
            </a:endParaRPr>
          </a:p>
          <a:p>
            <a:r>
              <a:rPr lang="en-IN" sz="2400" dirty="0">
                <a:latin typeface="Times"/>
                <a:cs typeface="Times"/>
              </a:rPr>
              <a:t>The key idea is that for each point of a cluster, the neighborhood of a given radius has to contain at least a minimum number of points.</a:t>
            </a:r>
          </a:p>
          <a:p>
            <a:pPr lvl="0"/>
            <a:endParaRPr lang="en-IN" sz="1200" dirty="0">
              <a:latin typeface="Times"/>
              <a:cs typeface="Times"/>
            </a:endParaRPr>
          </a:p>
          <a:p>
            <a:pPr lvl="0"/>
            <a:r>
              <a:rPr lang="en-IN" sz="2400" dirty="0">
                <a:latin typeface="Times"/>
                <a:cs typeface="Times"/>
              </a:rPr>
              <a:t>These methods have good accuracy and ability to merge two clusters.</a:t>
            </a:r>
          </a:p>
          <a:p>
            <a:pPr lvl="0"/>
            <a:endParaRPr lang="en-IN" sz="1200" dirty="0">
              <a:latin typeface="Times"/>
              <a:cs typeface="Times"/>
            </a:endParaRPr>
          </a:p>
          <a:p>
            <a:pPr lvl="0"/>
            <a:r>
              <a:rPr lang="en-IN" sz="2400" dirty="0">
                <a:latin typeface="Times"/>
                <a:cs typeface="Times"/>
              </a:rPr>
              <a:t>Example </a:t>
            </a:r>
            <a:r>
              <a:rPr lang="en-IN" sz="2400" i="1" dirty="0">
                <a:latin typeface="Times"/>
                <a:cs typeface="Times"/>
              </a:rPr>
              <a:t>DBSCAN (Density-Based Spatial Clustering of Applications with Noise) </a:t>
            </a:r>
            <a:r>
              <a:rPr lang="en-IN" sz="2400" dirty="0">
                <a:latin typeface="Times"/>
                <a:cs typeface="Times"/>
              </a:rPr>
              <a:t>, </a:t>
            </a:r>
            <a:r>
              <a:rPr lang="en-IN" sz="2400" i="1" dirty="0">
                <a:latin typeface="Times"/>
                <a:cs typeface="Times"/>
              </a:rPr>
              <a:t>OPTICS (Ordering Points to Identify Clustering Structure)</a:t>
            </a:r>
            <a:r>
              <a:rPr lang="en-IN" sz="2400" dirty="0">
                <a:latin typeface="Times"/>
                <a:cs typeface="Times"/>
              </a:rPr>
              <a:t> etc.</a:t>
            </a:r>
          </a:p>
          <a:p>
            <a:endParaRPr lang="en-US" dirty="0"/>
          </a:p>
        </p:txBody>
      </p:sp>
    </p:spTree>
    <p:extLst>
      <p:ext uri="{BB962C8B-B14F-4D97-AF65-F5344CB8AC3E}">
        <p14:creationId xmlns:p14="http://schemas.microsoft.com/office/powerpoint/2010/main" val="373070015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058" y="637495"/>
            <a:ext cx="8229600" cy="1143000"/>
          </a:xfrm>
        </p:spPr>
        <p:txBody>
          <a:bodyPr>
            <a:normAutofit fontScale="90000"/>
          </a:bodyPr>
          <a:lstStyle/>
          <a:p>
            <a:pPr algn="l"/>
            <a:br>
              <a:rPr lang="en-IN" sz="2700" dirty="0">
                <a:latin typeface="Times"/>
                <a:cs typeface="Times"/>
              </a:rPr>
            </a:br>
            <a:br>
              <a:rPr lang="en-IN" sz="2700" dirty="0">
                <a:latin typeface="Times"/>
                <a:cs typeface="Times"/>
              </a:rPr>
            </a:br>
            <a:r>
              <a:rPr lang="en-IN" sz="2700" dirty="0">
                <a:latin typeface="Times"/>
                <a:cs typeface="Times"/>
              </a:rPr>
              <a:t>Partitioning methods and hierarchical clustering work for finding spherical-shaped clusters or convex clusters. </a:t>
            </a:r>
            <a:br>
              <a:rPr lang="en-IN" sz="2700" dirty="0">
                <a:latin typeface="Times"/>
                <a:cs typeface="Times"/>
              </a:rPr>
            </a:br>
            <a:br>
              <a:rPr lang="en-IN" sz="2700" dirty="0">
                <a:latin typeface="Times"/>
                <a:cs typeface="Times"/>
              </a:rPr>
            </a:br>
            <a:r>
              <a:rPr lang="en-IN" sz="2700" dirty="0">
                <a:latin typeface="Times"/>
                <a:cs typeface="Times"/>
              </a:rPr>
              <a:t>They are also severely affected by the presence of noise and outliers in the data.</a:t>
            </a:r>
            <a:br>
              <a:rPr lang="en-IN" sz="2700" dirty="0">
                <a:latin typeface="Times"/>
                <a:cs typeface="Times"/>
              </a:rPr>
            </a:br>
            <a:endParaRPr lang="en-US" sz="2700" dirty="0">
              <a:latin typeface="Times"/>
              <a:cs typeface="Times"/>
            </a:endParaRPr>
          </a:p>
        </p:txBody>
      </p:sp>
      <p:pic>
        <p:nvPicPr>
          <p:cNvPr id="4" name="Content Placeholder 3"/>
          <p:cNvPicPr>
            <a:picLocks noGrp="1" noChangeAspect="1"/>
          </p:cNvPicPr>
          <p:nvPr>
            <p:ph idx="1"/>
          </p:nvPr>
        </p:nvPicPr>
        <p:blipFill>
          <a:blip r:embed="rId2"/>
          <a:srcRect l="1427" r="1427"/>
          <a:stretch>
            <a:fillRect/>
          </a:stretch>
        </p:blipFill>
        <p:spPr>
          <a:xfrm>
            <a:off x="384629" y="2332037"/>
            <a:ext cx="8229600" cy="4525963"/>
          </a:xfrm>
        </p:spPr>
      </p:pic>
    </p:spTree>
    <p:extLst>
      <p:ext uri="{BB962C8B-B14F-4D97-AF65-F5344CB8AC3E}">
        <p14:creationId xmlns:p14="http://schemas.microsoft.com/office/powerpoint/2010/main" val="312874634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0" y="147638"/>
            <a:ext cx="5642429" cy="4318000"/>
          </a:xfrm>
          <a:prstGeom prst="rect">
            <a:avLst/>
          </a:prstGeom>
        </p:spPr>
      </p:pic>
      <p:sp>
        <p:nvSpPr>
          <p:cNvPr id="6" name="Rectangle 5"/>
          <p:cNvSpPr/>
          <p:nvPr/>
        </p:nvSpPr>
        <p:spPr>
          <a:xfrm>
            <a:off x="308428" y="4610781"/>
            <a:ext cx="8672286" cy="1384995"/>
          </a:xfrm>
          <a:prstGeom prst="rect">
            <a:avLst/>
          </a:prstGeom>
        </p:spPr>
        <p:txBody>
          <a:bodyPr wrap="square">
            <a:spAutoFit/>
          </a:bodyPr>
          <a:lstStyle/>
          <a:p>
            <a:r>
              <a:rPr lang="en-IN" sz="2400" dirty="0">
                <a:latin typeface="Times"/>
                <a:cs typeface="Times"/>
              </a:rPr>
              <a:t>Real life data may contain irregularities, like –</a:t>
            </a:r>
            <a:br>
              <a:rPr lang="en-IN" sz="2400" dirty="0">
                <a:latin typeface="Times"/>
                <a:cs typeface="Times"/>
              </a:rPr>
            </a:br>
            <a:r>
              <a:rPr lang="en-IN" sz="2400" b="1" dirty="0">
                <a:latin typeface="Times"/>
                <a:cs typeface="Times"/>
              </a:rPr>
              <a:t>i)</a:t>
            </a:r>
            <a:r>
              <a:rPr lang="en-IN" sz="2400" dirty="0">
                <a:latin typeface="Times"/>
                <a:cs typeface="Times"/>
              </a:rPr>
              <a:t> Clusters can be of arbitrary shape</a:t>
            </a:r>
          </a:p>
          <a:p>
            <a:endParaRPr lang="en-IN" sz="1200" b="1" dirty="0">
              <a:latin typeface="Times"/>
              <a:cs typeface="Times"/>
            </a:endParaRPr>
          </a:p>
          <a:p>
            <a:r>
              <a:rPr lang="en-IN" sz="2400" b="1" dirty="0">
                <a:latin typeface="Times"/>
                <a:cs typeface="Times"/>
              </a:rPr>
              <a:t>ii) </a:t>
            </a:r>
            <a:r>
              <a:rPr lang="en-IN" sz="2400" dirty="0">
                <a:latin typeface="Times"/>
                <a:cs typeface="Times"/>
              </a:rPr>
              <a:t>Data may contain noise.</a:t>
            </a:r>
          </a:p>
        </p:txBody>
      </p:sp>
    </p:spTree>
    <p:extLst>
      <p:ext uri="{BB962C8B-B14F-4D97-AF65-F5344CB8AC3E}">
        <p14:creationId xmlns:p14="http://schemas.microsoft.com/office/powerpoint/2010/main" val="1069112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40930"/>
            <a:ext cx="8229600" cy="5385234"/>
          </a:xfrm>
        </p:spPr>
        <p:txBody>
          <a:bodyPr>
            <a:normAutofit lnSpcReduction="10000"/>
          </a:bodyPr>
          <a:lstStyle/>
          <a:p>
            <a:r>
              <a:rPr lang="en-IN" sz="2400" dirty="0">
                <a:latin typeface="Times"/>
                <a:cs typeface="Times"/>
              </a:rPr>
              <a:t>A solution for classification is logistic regression. </a:t>
            </a:r>
          </a:p>
          <a:p>
            <a:endParaRPr lang="en-IN" sz="1200" dirty="0">
              <a:latin typeface="Times"/>
              <a:cs typeface="Times"/>
            </a:endParaRPr>
          </a:p>
          <a:p>
            <a:r>
              <a:rPr lang="en-IN" sz="2400" dirty="0">
                <a:latin typeface="Times"/>
                <a:cs typeface="Times"/>
              </a:rPr>
              <a:t>Instead of fitting a straight line or hyperplane, the logistic regression model uses the logistic function to squeeze the output of a linear equation between 0 and 1. </a:t>
            </a:r>
          </a:p>
          <a:p>
            <a:endParaRPr lang="en-IN" sz="1200" dirty="0">
              <a:latin typeface="Times"/>
              <a:cs typeface="Times"/>
            </a:endParaRPr>
          </a:p>
          <a:p>
            <a:r>
              <a:rPr lang="en-IN" sz="2400" dirty="0">
                <a:latin typeface="Times"/>
                <a:cs typeface="Times"/>
              </a:rPr>
              <a:t>In linear regression model, the relationship between outcome and features using equation: y = </a:t>
            </a:r>
            <a:r>
              <a:rPr lang="en-IN" sz="2400" i="1" dirty="0">
                <a:latin typeface="Times"/>
                <a:cs typeface="Times"/>
              </a:rPr>
              <a:t>a</a:t>
            </a:r>
            <a:r>
              <a:rPr lang="en-IN" sz="2400" baseline="-25000" dirty="0">
                <a:latin typeface="Times"/>
                <a:cs typeface="Times"/>
              </a:rPr>
              <a:t>0</a:t>
            </a:r>
            <a:r>
              <a:rPr lang="en-IN" sz="2400" i="1" baseline="-25000" dirty="0">
                <a:latin typeface="Times"/>
                <a:cs typeface="Times"/>
              </a:rPr>
              <a:t> </a:t>
            </a:r>
            <a:r>
              <a:rPr lang="en-IN" sz="2400" i="1" dirty="0">
                <a:latin typeface="Times"/>
                <a:cs typeface="Times"/>
              </a:rPr>
              <a:t>+ a</a:t>
            </a:r>
            <a:r>
              <a:rPr lang="en-IN" sz="2400" baseline="-25000" dirty="0">
                <a:latin typeface="Times"/>
                <a:cs typeface="Times"/>
              </a:rPr>
              <a:t>1</a:t>
            </a:r>
            <a:r>
              <a:rPr lang="en-IN" sz="2400" i="1" dirty="0">
                <a:latin typeface="Times"/>
                <a:cs typeface="Times"/>
              </a:rPr>
              <a:t>x</a:t>
            </a:r>
            <a:r>
              <a:rPr lang="en-IN" sz="2400" baseline="-25000" dirty="0">
                <a:latin typeface="Times"/>
                <a:cs typeface="Times"/>
              </a:rPr>
              <a:t>0</a:t>
            </a:r>
            <a:r>
              <a:rPr lang="en-IN" sz="2400" i="1" dirty="0">
                <a:latin typeface="Times"/>
                <a:cs typeface="Times"/>
              </a:rPr>
              <a:t>+ ..  +a</a:t>
            </a:r>
            <a:r>
              <a:rPr lang="en-IN" sz="2400" i="1" baseline="-25000" dirty="0">
                <a:latin typeface="Times"/>
                <a:cs typeface="Times"/>
              </a:rPr>
              <a:t>n</a:t>
            </a:r>
            <a:r>
              <a:rPr lang="en-IN" sz="2400" i="1" dirty="0">
                <a:latin typeface="Times"/>
                <a:cs typeface="Times"/>
              </a:rPr>
              <a:t>x</a:t>
            </a:r>
            <a:r>
              <a:rPr lang="en-IN" sz="2400" i="1" baseline="-25000" dirty="0">
                <a:latin typeface="Times"/>
                <a:cs typeface="Times"/>
              </a:rPr>
              <a:t>n</a:t>
            </a:r>
          </a:p>
          <a:p>
            <a:endParaRPr lang="en-IN" sz="1200" i="1" baseline="-25000" dirty="0">
              <a:latin typeface="Times"/>
              <a:cs typeface="Times"/>
            </a:endParaRPr>
          </a:p>
          <a:p>
            <a:r>
              <a:rPr lang="en-IN" sz="2400" dirty="0">
                <a:latin typeface="Times"/>
                <a:cs typeface="Times"/>
              </a:rPr>
              <a:t>For classification, we wrap the right side of the equation into the logistic function to obtain the output to assume only values between 0 and 1.</a:t>
            </a:r>
          </a:p>
          <a:p>
            <a:pPr marL="0" indent="0">
              <a:buNone/>
            </a:pPr>
            <a:r>
              <a:rPr lang="en-IN" sz="2400" dirty="0">
                <a:latin typeface="Times"/>
                <a:cs typeface="Times"/>
              </a:rPr>
              <a:t>                      P(</a:t>
            </a:r>
            <a:r>
              <a:rPr lang="en-IN" sz="2400" i="1" dirty="0">
                <a:latin typeface="Times"/>
                <a:cs typeface="Times"/>
              </a:rPr>
              <a:t>y</a:t>
            </a:r>
            <a:r>
              <a:rPr lang="en-IN" sz="2400" dirty="0">
                <a:latin typeface="Times"/>
                <a:cs typeface="Times"/>
              </a:rPr>
              <a:t>=1) = 1/ 1 + e</a:t>
            </a:r>
            <a:r>
              <a:rPr lang="en-IN" sz="2400" baseline="30000" dirty="0">
                <a:latin typeface="Times"/>
                <a:cs typeface="Times"/>
              </a:rPr>
              <a:t>- (</a:t>
            </a:r>
            <a:r>
              <a:rPr lang="en-IN" sz="2400" i="1" baseline="30000" dirty="0">
                <a:latin typeface="Times"/>
                <a:cs typeface="Times"/>
              </a:rPr>
              <a:t>a</a:t>
            </a:r>
            <a:r>
              <a:rPr lang="en-IN" sz="1600" baseline="-25000" dirty="0">
                <a:latin typeface="Times"/>
                <a:cs typeface="Times"/>
              </a:rPr>
              <a:t>0</a:t>
            </a:r>
            <a:r>
              <a:rPr lang="en-IN" sz="2400" i="1" baseline="30000" dirty="0">
                <a:latin typeface="Times"/>
                <a:cs typeface="Times"/>
              </a:rPr>
              <a:t> + a</a:t>
            </a:r>
            <a:r>
              <a:rPr lang="en-IN" sz="1600" baseline="-25000" dirty="0">
                <a:latin typeface="Times"/>
                <a:cs typeface="Times"/>
              </a:rPr>
              <a:t>1</a:t>
            </a:r>
            <a:r>
              <a:rPr lang="en-IN" sz="2400" i="1" baseline="30000" dirty="0">
                <a:latin typeface="Times"/>
                <a:cs typeface="Times"/>
              </a:rPr>
              <a:t>x</a:t>
            </a:r>
            <a:r>
              <a:rPr lang="en-IN" sz="1800" baseline="-25000" dirty="0">
                <a:latin typeface="Times"/>
                <a:cs typeface="Times"/>
              </a:rPr>
              <a:t>0</a:t>
            </a:r>
            <a:r>
              <a:rPr lang="en-IN" sz="2400" i="1" baseline="30000" dirty="0">
                <a:latin typeface="Times"/>
                <a:cs typeface="Times"/>
              </a:rPr>
              <a:t>+ ..  +a</a:t>
            </a:r>
            <a:r>
              <a:rPr lang="en-IN" sz="1800" i="1" baseline="-25000" dirty="0">
                <a:latin typeface="Times"/>
                <a:cs typeface="Times"/>
              </a:rPr>
              <a:t>n</a:t>
            </a:r>
            <a:r>
              <a:rPr lang="en-IN" sz="2400" i="1" baseline="30000" dirty="0">
                <a:latin typeface="Times"/>
                <a:cs typeface="Times"/>
              </a:rPr>
              <a:t>x</a:t>
            </a:r>
            <a:r>
              <a:rPr lang="en-IN" sz="1800" i="1" baseline="-25000" dirty="0">
                <a:latin typeface="Times"/>
                <a:cs typeface="Times"/>
              </a:rPr>
              <a:t>n</a:t>
            </a:r>
            <a:r>
              <a:rPr lang="en-IN" sz="2400" baseline="30000" dirty="0">
                <a:latin typeface="Times"/>
                <a:cs typeface="Times"/>
              </a:rPr>
              <a:t>) </a:t>
            </a:r>
            <a:r>
              <a:rPr lang="en-IN" sz="2400" dirty="0">
                <a:latin typeface="Times"/>
                <a:cs typeface="Times"/>
              </a:rPr>
              <a:t>&gt;= 0.5</a:t>
            </a:r>
          </a:p>
          <a:p>
            <a:pPr marL="0" indent="0">
              <a:buNone/>
            </a:pPr>
            <a:endParaRPr lang="en-IN" sz="1300" dirty="0">
              <a:latin typeface="Times"/>
              <a:cs typeface="Times"/>
            </a:endParaRPr>
          </a:p>
          <a:p>
            <a:r>
              <a:rPr lang="en-IN" sz="2600" dirty="0">
                <a:latin typeface="Times"/>
                <a:cs typeface="Times"/>
              </a:rPr>
              <a:t>The weighted sum is transformed by the logistic function to a probability. </a:t>
            </a:r>
          </a:p>
          <a:p>
            <a:endParaRPr lang="en-US" dirty="0"/>
          </a:p>
        </p:txBody>
      </p:sp>
    </p:spTree>
    <p:extLst>
      <p:ext uri="{BB962C8B-B14F-4D97-AF65-F5344CB8AC3E}">
        <p14:creationId xmlns:p14="http://schemas.microsoft.com/office/powerpoint/2010/main" val="22859112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DBSCAN</a:t>
            </a:r>
            <a:endParaRPr lang="en-US" dirty="0"/>
          </a:p>
        </p:txBody>
      </p:sp>
      <p:sp>
        <p:nvSpPr>
          <p:cNvPr id="3" name="Content Placeholder 2"/>
          <p:cNvSpPr>
            <a:spLocks noGrp="1"/>
          </p:cNvSpPr>
          <p:nvPr>
            <p:ph idx="1"/>
          </p:nvPr>
        </p:nvSpPr>
        <p:spPr>
          <a:xfrm>
            <a:off x="457200" y="1417638"/>
            <a:ext cx="8229600" cy="4708525"/>
          </a:xfrm>
        </p:spPr>
        <p:txBody>
          <a:bodyPr>
            <a:normAutofit/>
          </a:bodyPr>
          <a:lstStyle/>
          <a:p>
            <a:r>
              <a:rPr lang="en-IN" sz="2400" i="1" dirty="0">
                <a:latin typeface="Times"/>
                <a:cs typeface="Times"/>
              </a:rPr>
              <a:t>DBSCAN is a density-based clustering algorithm that works on the assumption that clusters are dense regions in space separated by regions of lower density.</a:t>
            </a:r>
            <a:endParaRPr lang="en-IN" sz="2400" dirty="0">
              <a:latin typeface="Times"/>
              <a:cs typeface="Times"/>
            </a:endParaRPr>
          </a:p>
          <a:p>
            <a:r>
              <a:rPr lang="en-IN" sz="2400" dirty="0">
                <a:latin typeface="Times"/>
                <a:cs typeface="Times"/>
              </a:rPr>
              <a:t>It can discover clusters of different shapes and sizes from a large amount of data, which is containing noise and outliers.</a:t>
            </a:r>
          </a:p>
          <a:p>
            <a:endParaRPr lang="en-IN" sz="1300" dirty="0">
              <a:latin typeface="Times"/>
              <a:cs typeface="Times"/>
            </a:endParaRPr>
          </a:p>
          <a:p>
            <a:r>
              <a:rPr lang="en-IN" sz="2400" dirty="0">
                <a:latin typeface="Times"/>
                <a:cs typeface="Times"/>
              </a:rPr>
              <a:t>The DBSCAN algorithm uses two parameters:</a:t>
            </a:r>
          </a:p>
          <a:p>
            <a:pPr lvl="0"/>
            <a:r>
              <a:rPr lang="en-IN" sz="2400" b="1" dirty="0">
                <a:latin typeface="Times"/>
                <a:cs typeface="Times"/>
              </a:rPr>
              <a:t>minPts:</a:t>
            </a:r>
            <a:r>
              <a:rPr lang="en-IN" sz="2400" dirty="0">
                <a:latin typeface="Times"/>
                <a:cs typeface="Times"/>
              </a:rPr>
              <a:t> The minimum number of points (a threshold) clustered together for a region to be considered dense.</a:t>
            </a:r>
          </a:p>
          <a:p>
            <a:r>
              <a:rPr lang="en-IN" sz="2400" b="1" dirty="0">
                <a:latin typeface="Times"/>
                <a:cs typeface="Times"/>
              </a:rPr>
              <a:t>eps (ε):</a:t>
            </a:r>
            <a:r>
              <a:rPr lang="en-IN" sz="2400" dirty="0">
                <a:latin typeface="Times"/>
                <a:cs typeface="Times"/>
              </a:rPr>
              <a:t> A distance measure that is used to locate the points in the neighborhood of any point. </a:t>
            </a:r>
            <a:r>
              <a:rPr lang="en-IN" sz="2400" b="1" dirty="0">
                <a:latin typeface="Times"/>
                <a:cs typeface="Times"/>
              </a:rPr>
              <a:t>eps</a:t>
            </a:r>
            <a:r>
              <a:rPr lang="en-IN" sz="2400" dirty="0">
                <a:latin typeface="Times"/>
                <a:cs typeface="Times"/>
              </a:rPr>
              <a:t> is the radius of the circle to be created around each data point to check the density. </a:t>
            </a:r>
          </a:p>
          <a:p>
            <a:pPr lvl="0"/>
            <a:endParaRPr lang="en-IN" sz="2400" dirty="0">
              <a:latin typeface="Times"/>
              <a:cs typeface="Times"/>
            </a:endParaRPr>
          </a:p>
          <a:p>
            <a:endParaRPr lang="en-IN" sz="2400" dirty="0">
              <a:latin typeface="Times"/>
              <a:cs typeface="Times"/>
            </a:endParaRPr>
          </a:p>
          <a:p>
            <a:endParaRPr lang="en-IN" sz="2400" dirty="0">
              <a:latin typeface="Times"/>
              <a:cs typeface="Times"/>
            </a:endParaRPr>
          </a:p>
          <a:p>
            <a:endParaRPr lang="en-US" dirty="0"/>
          </a:p>
        </p:txBody>
      </p:sp>
    </p:spTree>
    <p:extLst>
      <p:ext uri="{BB962C8B-B14F-4D97-AF65-F5344CB8AC3E}">
        <p14:creationId xmlns:p14="http://schemas.microsoft.com/office/powerpoint/2010/main" val="210970412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81877"/>
          </a:xfrm>
        </p:spPr>
        <p:txBody>
          <a:bodyPr>
            <a:normAutofit fontScale="47500" lnSpcReduction="20000"/>
          </a:bodyPr>
          <a:lstStyle/>
          <a:p>
            <a:pPr lvl="0" fontAlgn="base"/>
            <a:r>
              <a:rPr lang="en-IN" sz="5100" b="1" dirty="0">
                <a:latin typeface="Times"/>
                <a:cs typeface="Times"/>
              </a:rPr>
              <a:t>neighbors</a:t>
            </a:r>
            <a:r>
              <a:rPr lang="en-IN" sz="5100" dirty="0">
                <a:latin typeface="Times"/>
                <a:cs typeface="Times"/>
              </a:rPr>
              <a:t> : if the distance between two points is lower or equal to ‘</a:t>
            </a:r>
            <a:r>
              <a:rPr lang="en-IN" sz="5100" b="1" dirty="0">
                <a:latin typeface="Times"/>
                <a:cs typeface="Times"/>
              </a:rPr>
              <a:t>eps</a:t>
            </a:r>
            <a:r>
              <a:rPr lang="en-IN" sz="5100" dirty="0">
                <a:latin typeface="Times"/>
                <a:cs typeface="Times"/>
              </a:rPr>
              <a:t>’ then they are considered as neighbors. </a:t>
            </a:r>
          </a:p>
          <a:p>
            <a:pPr lvl="0" fontAlgn="base"/>
            <a:endParaRPr lang="en-IN" sz="2900" dirty="0">
              <a:latin typeface="Times"/>
              <a:cs typeface="Times"/>
            </a:endParaRPr>
          </a:p>
          <a:p>
            <a:pPr lvl="0" fontAlgn="base"/>
            <a:r>
              <a:rPr lang="en-IN" sz="5100" dirty="0">
                <a:latin typeface="Times"/>
                <a:cs typeface="Times"/>
              </a:rPr>
              <a:t>If the </a:t>
            </a:r>
            <a:r>
              <a:rPr lang="en-IN" sz="5100" b="1" dirty="0">
                <a:latin typeface="Times"/>
                <a:cs typeface="Times"/>
              </a:rPr>
              <a:t>eps </a:t>
            </a:r>
            <a:r>
              <a:rPr lang="en-IN" sz="5100" dirty="0">
                <a:latin typeface="Times"/>
                <a:cs typeface="Times"/>
              </a:rPr>
              <a:t>value is chosen too small then large part of the data will be considered as outliers while for very large the clusters will merge and majority of the data points in the same clusters. </a:t>
            </a:r>
          </a:p>
          <a:p>
            <a:pPr marL="0" lvl="0" indent="0" fontAlgn="base">
              <a:buNone/>
            </a:pPr>
            <a:endParaRPr lang="en-IN" sz="2900" dirty="0">
              <a:latin typeface="Times"/>
              <a:cs typeface="Times"/>
            </a:endParaRPr>
          </a:p>
          <a:p>
            <a:pPr lvl="0" fontAlgn="base"/>
            <a:r>
              <a:rPr lang="en-IN" sz="5100" b="1" dirty="0">
                <a:latin typeface="Times"/>
                <a:cs typeface="Times"/>
              </a:rPr>
              <a:t>minPts</a:t>
            </a:r>
            <a:r>
              <a:rPr lang="en-IN" sz="5100" dirty="0">
                <a:latin typeface="Times"/>
                <a:cs typeface="Times"/>
              </a:rPr>
              <a:t>: Minimum number of neighbors (data points) within </a:t>
            </a:r>
            <a:r>
              <a:rPr lang="en-IN" sz="5100" b="1" dirty="0">
                <a:latin typeface="Times"/>
                <a:cs typeface="Times"/>
              </a:rPr>
              <a:t>eps</a:t>
            </a:r>
            <a:r>
              <a:rPr lang="en-IN" sz="5100" dirty="0">
                <a:latin typeface="Times"/>
                <a:cs typeface="Times"/>
              </a:rPr>
              <a:t> radius.</a:t>
            </a:r>
          </a:p>
          <a:p>
            <a:pPr lvl="0" fontAlgn="base"/>
            <a:r>
              <a:rPr lang="en-IN" sz="3800" dirty="0">
                <a:latin typeface="Times"/>
                <a:cs typeface="Times"/>
              </a:rPr>
              <a:t> </a:t>
            </a:r>
          </a:p>
          <a:p>
            <a:pPr lvl="0" fontAlgn="base"/>
            <a:r>
              <a:rPr lang="en-IN" sz="5100" dirty="0">
                <a:latin typeface="Times"/>
                <a:cs typeface="Times"/>
              </a:rPr>
              <a:t>Larger the dataset, the larger value of </a:t>
            </a:r>
            <a:r>
              <a:rPr lang="en-IN" sz="5100" b="1" dirty="0">
                <a:latin typeface="Times"/>
                <a:cs typeface="Times"/>
              </a:rPr>
              <a:t>minPts</a:t>
            </a:r>
            <a:r>
              <a:rPr lang="en-IN" sz="5100" dirty="0">
                <a:latin typeface="Times"/>
                <a:cs typeface="Times"/>
              </a:rPr>
              <a:t> must be chosen. </a:t>
            </a:r>
          </a:p>
          <a:p>
            <a:pPr lvl="0" fontAlgn="base"/>
            <a:endParaRPr lang="en-IN" sz="2500" dirty="0">
              <a:latin typeface="Times"/>
              <a:cs typeface="Times"/>
            </a:endParaRPr>
          </a:p>
          <a:p>
            <a:pPr lvl="0" fontAlgn="base"/>
            <a:r>
              <a:rPr lang="en-IN" sz="5100" dirty="0">
                <a:latin typeface="Times"/>
                <a:cs typeface="Times"/>
              </a:rPr>
              <a:t>As a general rule, the minimum </a:t>
            </a:r>
            <a:r>
              <a:rPr lang="en-IN" sz="5100" b="1" dirty="0">
                <a:latin typeface="Times"/>
                <a:cs typeface="Times"/>
              </a:rPr>
              <a:t>minPts </a:t>
            </a:r>
            <a:r>
              <a:rPr lang="en-IN" sz="5100" dirty="0">
                <a:latin typeface="Times"/>
                <a:cs typeface="Times"/>
              </a:rPr>
              <a:t>can be derived from the number of dimensions D in the dataset as, </a:t>
            </a:r>
            <a:r>
              <a:rPr lang="en-IN" sz="5100" b="1" dirty="0">
                <a:latin typeface="Times"/>
                <a:cs typeface="Times"/>
              </a:rPr>
              <a:t>minPts</a:t>
            </a:r>
            <a:r>
              <a:rPr lang="en-IN" sz="5100" dirty="0">
                <a:latin typeface="Times"/>
                <a:cs typeface="Times"/>
              </a:rPr>
              <a:t> &gt;= D+1. </a:t>
            </a:r>
          </a:p>
          <a:p>
            <a:pPr lvl="0" fontAlgn="base"/>
            <a:endParaRPr lang="en-IN" sz="2500" dirty="0">
              <a:latin typeface="Times"/>
              <a:cs typeface="Times"/>
            </a:endParaRPr>
          </a:p>
          <a:p>
            <a:pPr lvl="0" fontAlgn="base"/>
            <a:r>
              <a:rPr lang="en-IN" sz="5100" dirty="0">
                <a:latin typeface="Times"/>
                <a:cs typeface="Times"/>
              </a:rPr>
              <a:t>The minimum value of MinPts must be chosen at least 3.</a:t>
            </a:r>
          </a:p>
          <a:p>
            <a:endParaRPr lang="en-US" dirty="0"/>
          </a:p>
        </p:txBody>
      </p:sp>
    </p:spTree>
    <p:extLst>
      <p:ext uri="{BB962C8B-B14F-4D97-AF65-F5344CB8AC3E}">
        <p14:creationId xmlns:p14="http://schemas.microsoft.com/office/powerpoint/2010/main" val="17517226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types of points</a:t>
            </a:r>
          </a:p>
        </p:txBody>
      </p:sp>
      <p:sp>
        <p:nvSpPr>
          <p:cNvPr id="3" name="Content Placeholder 2"/>
          <p:cNvSpPr>
            <a:spLocks noGrp="1"/>
          </p:cNvSpPr>
          <p:nvPr>
            <p:ph idx="1"/>
          </p:nvPr>
        </p:nvSpPr>
        <p:spPr/>
        <p:txBody>
          <a:bodyPr>
            <a:normAutofit/>
          </a:bodyPr>
          <a:lstStyle/>
          <a:p>
            <a:r>
              <a:rPr lang="en-IN" sz="2400" dirty="0">
                <a:latin typeface="Times"/>
                <a:cs typeface="Times"/>
              </a:rPr>
              <a:t>DBSCAN creates a circle of </a:t>
            </a:r>
            <a:r>
              <a:rPr lang="en-IN" sz="2400" i="1" dirty="0">
                <a:latin typeface="Times"/>
                <a:cs typeface="Times"/>
              </a:rPr>
              <a:t>eps</a:t>
            </a:r>
            <a:r>
              <a:rPr lang="en-IN" sz="2400" dirty="0">
                <a:latin typeface="Times"/>
                <a:cs typeface="Times"/>
              </a:rPr>
              <a:t> radius around every data point and classifies them into </a:t>
            </a:r>
            <a:r>
              <a:rPr lang="en-IN" sz="2400" b="1" dirty="0">
                <a:latin typeface="Times"/>
                <a:cs typeface="Times"/>
              </a:rPr>
              <a:t>Core</a:t>
            </a:r>
            <a:r>
              <a:rPr lang="en-IN" sz="2400" dirty="0">
                <a:latin typeface="Times"/>
                <a:cs typeface="Times"/>
              </a:rPr>
              <a:t> point, </a:t>
            </a:r>
            <a:r>
              <a:rPr lang="en-IN" sz="2400" b="1" dirty="0">
                <a:latin typeface="Times"/>
                <a:cs typeface="Times"/>
              </a:rPr>
              <a:t>Border</a:t>
            </a:r>
            <a:r>
              <a:rPr lang="en-IN" sz="2400" dirty="0">
                <a:latin typeface="Times"/>
                <a:cs typeface="Times"/>
              </a:rPr>
              <a:t> point, and </a:t>
            </a:r>
            <a:r>
              <a:rPr lang="en-IN" sz="2400" b="1" dirty="0">
                <a:latin typeface="Times"/>
                <a:cs typeface="Times"/>
              </a:rPr>
              <a:t>Noise</a:t>
            </a:r>
            <a:r>
              <a:rPr lang="en-IN" sz="2400" dirty="0">
                <a:latin typeface="Times"/>
                <a:cs typeface="Times"/>
              </a:rPr>
              <a:t>.  </a:t>
            </a:r>
          </a:p>
          <a:p>
            <a:endParaRPr lang="en-IN" sz="1200" dirty="0">
              <a:latin typeface="Times"/>
              <a:cs typeface="Times"/>
            </a:endParaRPr>
          </a:p>
          <a:p>
            <a:r>
              <a:rPr lang="en-IN" sz="2400" dirty="0">
                <a:latin typeface="Times"/>
                <a:cs typeface="Times"/>
              </a:rPr>
              <a:t>A data point is a </a:t>
            </a:r>
            <a:r>
              <a:rPr lang="en-IN" sz="2400" b="1" dirty="0">
                <a:latin typeface="Times"/>
                <a:cs typeface="Times"/>
              </a:rPr>
              <a:t>Core</a:t>
            </a:r>
            <a:r>
              <a:rPr lang="en-IN" sz="2400" dirty="0">
                <a:latin typeface="Times"/>
                <a:cs typeface="Times"/>
              </a:rPr>
              <a:t> point if the circle around it contains at least ‘</a:t>
            </a:r>
            <a:r>
              <a:rPr lang="en-IN" sz="2400" b="1" dirty="0">
                <a:latin typeface="Times"/>
                <a:cs typeface="Times"/>
              </a:rPr>
              <a:t>minPts</a:t>
            </a:r>
            <a:r>
              <a:rPr lang="en-IN" sz="2400" i="1" dirty="0">
                <a:latin typeface="Times"/>
                <a:cs typeface="Times"/>
              </a:rPr>
              <a:t>’</a:t>
            </a:r>
            <a:r>
              <a:rPr lang="en-IN" sz="2400" dirty="0">
                <a:latin typeface="Times"/>
                <a:cs typeface="Times"/>
              </a:rPr>
              <a:t> number of points. </a:t>
            </a:r>
          </a:p>
          <a:p>
            <a:endParaRPr lang="en-IN" sz="1200" dirty="0">
              <a:latin typeface="Times"/>
              <a:cs typeface="Times"/>
            </a:endParaRPr>
          </a:p>
          <a:p>
            <a:r>
              <a:rPr lang="en-IN" sz="2400" dirty="0">
                <a:latin typeface="Times"/>
                <a:cs typeface="Times"/>
              </a:rPr>
              <a:t>If the number of points is less than </a:t>
            </a:r>
            <a:r>
              <a:rPr lang="en-IN" sz="2400" b="1" dirty="0">
                <a:latin typeface="Times"/>
                <a:cs typeface="Times"/>
              </a:rPr>
              <a:t>minPts</a:t>
            </a:r>
            <a:r>
              <a:rPr lang="en-IN" sz="2400" dirty="0">
                <a:latin typeface="Times"/>
                <a:cs typeface="Times"/>
              </a:rPr>
              <a:t>, then it is classified as </a:t>
            </a:r>
            <a:r>
              <a:rPr lang="en-IN" sz="2400" b="1" dirty="0">
                <a:latin typeface="Times"/>
                <a:cs typeface="Times"/>
              </a:rPr>
              <a:t>Border</a:t>
            </a:r>
            <a:r>
              <a:rPr lang="en-IN" sz="2400" dirty="0">
                <a:latin typeface="Times"/>
                <a:cs typeface="Times"/>
              </a:rPr>
              <a:t> Point.</a:t>
            </a:r>
          </a:p>
          <a:p>
            <a:endParaRPr lang="en-IN" sz="1200" dirty="0">
              <a:latin typeface="Times"/>
              <a:cs typeface="Times"/>
            </a:endParaRPr>
          </a:p>
          <a:p>
            <a:r>
              <a:rPr lang="en-IN" sz="2400" dirty="0">
                <a:latin typeface="Times"/>
                <a:cs typeface="Times"/>
              </a:rPr>
              <a:t>If there are no other data points around any data point within </a:t>
            </a:r>
            <a:r>
              <a:rPr lang="en-IN" sz="2400" i="1" dirty="0">
                <a:latin typeface="Times"/>
                <a:cs typeface="Times"/>
              </a:rPr>
              <a:t>eps</a:t>
            </a:r>
            <a:r>
              <a:rPr lang="en-IN" sz="2400" dirty="0">
                <a:latin typeface="Times"/>
                <a:cs typeface="Times"/>
              </a:rPr>
              <a:t> radius, then it treated as </a:t>
            </a:r>
            <a:r>
              <a:rPr lang="en-IN" sz="2400" b="1" dirty="0">
                <a:latin typeface="Times"/>
                <a:cs typeface="Times"/>
              </a:rPr>
              <a:t>Noise</a:t>
            </a:r>
            <a:r>
              <a:rPr lang="en-IN" sz="2400" dirty="0">
                <a:latin typeface="Times"/>
                <a:cs typeface="Times"/>
              </a:rPr>
              <a:t>.</a:t>
            </a:r>
          </a:p>
          <a:p>
            <a:endParaRPr lang="en-US" sz="2400" dirty="0">
              <a:latin typeface="Times"/>
              <a:cs typeface="Times"/>
            </a:endParaRPr>
          </a:p>
        </p:txBody>
      </p:sp>
    </p:spTree>
    <p:extLst>
      <p:ext uri="{BB962C8B-B14F-4D97-AF65-F5344CB8AC3E}">
        <p14:creationId xmlns:p14="http://schemas.microsoft.com/office/powerpoint/2010/main" val="70282528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t="14127" b="14127"/>
          <a:stretch>
            <a:fillRect/>
          </a:stretch>
        </p:blipFill>
        <p:spPr/>
      </p:pic>
    </p:spTree>
    <p:extLst>
      <p:ext uri="{BB962C8B-B14F-4D97-AF65-F5344CB8AC3E}">
        <p14:creationId xmlns:p14="http://schemas.microsoft.com/office/powerpoint/2010/main" val="426420590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sz="2400" dirty="0">
                <a:latin typeface="Times"/>
                <a:cs typeface="Times"/>
              </a:rPr>
              <a:t>We draw a circle of equal radius </a:t>
            </a:r>
            <a:r>
              <a:rPr lang="en-IN" sz="2400" i="1" dirty="0">
                <a:latin typeface="Times"/>
                <a:cs typeface="Times"/>
              </a:rPr>
              <a:t>eps</a:t>
            </a:r>
            <a:r>
              <a:rPr lang="en-IN" sz="2400" dirty="0">
                <a:latin typeface="Times"/>
                <a:cs typeface="Times"/>
              </a:rPr>
              <a:t> around every data point with </a:t>
            </a:r>
            <a:r>
              <a:rPr lang="en-IN" sz="2400" b="1" dirty="0">
                <a:latin typeface="Times"/>
                <a:cs typeface="Times"/>
              </a:rPr>
              <a:t>minPts </a:t>
            </a:r>
            <a:r>
              <a:rPr lang="en-IN" sz="2400" dirty="0">
                <a:latin typeface="Times"/>
                <a:cs typeface="Times"/>
              </a:rPr>
              <a:t>= 3</a:t>
            </a:r>
            <a:br>
              <a:rPr lang="en-IN" sz="2400" dirty="0">
                <a:latin typeface="Times"/>
                <a:cs typeface="Times"/>
              </a:rPr>
            </a:br>
            <a:endParaRPr lang="en-US" sz="2400" dirty="0">
              <a:latin typeface="Times"/>
              <a:cs typeface="Times"/>
            </a:endParaRPr>
          </a:p>
        </p:txBody>
      </p:sp>
      <p:sp>
        <p:nvSpPr>
          <p:cNvPr id="3" name="Content Placeholder 2"/>
          <p:cNvSpPr>
            <a:spLocks noGrp="1"/>
          </p:cNvSpPr>
          <p:nvPr>
            <p:ph idx="1"/>
          </p:nvPr>
        </p:nvSpPr>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220133" y="1100667"/>
            <a:ext cx="4762500" cy="3898900"/>
          </a:xfrm>
          <a:prstGeom prst="rect">
            <a:avLst/>
          </a:prstGeom>
        </p:spPr>
      </p:pic>
      <p:sp>
        <p:nvSpPr>
          <p:cNvPr id="5" name="Rectangle 4"/>
          <p:cNvSpPr/>
          <p:nvPr/>
        </p:nvSpPr>
        <p:spPr>
          <a:xfrm>
            <a:off x="4982633" y="1100667"/>
            <a:ext cx="4161367" cy="1323439"/>
          </a:xfrm>
          <a:prstGeom prst="rect">
            <a:avLst/>
          </a:prstGeom>
        </p:spPr>
        <p:txBody>
          <a:bodyPr wrap="square">
            <a:spAutoFit/>
          </a:bodyPr>
          <a:lstStyle/>
          <a:p>
            <a:r>
              <a:rPr lang="en-IN" sz="2000" dirty="0">
                <a:latin typeface="Times"/>
                <a:cs typeface="Times"/>
              </a:rPr>
              <a:t>All the data points with at least </a:t>
            </a:r>
          </a:p>
          <a:p>
            <a:r>
              <a:rPr lang="en-IN" sz="2000" dirty="0">
                <a:latin typeface="Times"/>
                <a:cs typeface="Times"/>
              </a:rPr>
              <a:t>3 points in the circle including</a:t>
            </a:r>
          </a:p>
          <a:p>
            <a:r>
              <a:rPr lang="en-IN" sz="2000" dirty="0">
                <a:latin typeface="Times"/>
                <a:cs typeface="Times"/>
              </a:rPr>
              <a:t> itself are considered as </a:t>
            </a:r>
            <a:r>
              <a:rPr lang="en-IN" sz="2000" b="1" dirty="0">
                <a:latin typeface="Times"/>
                <a:cs typeface="Times"/>
              </a:rPr>
              <a:t>Core</a:t>
            </a:r>
            <a:r>
              <a:rPr lang="en-IN" sz="2000" dirty="0">
                <a:latin typeface="Times"/>
                <a:cs typeface="Times"/>
              </a:rPr>
              <a:t> </a:t>
            </a:r>
          </a:p>
          <a:p>
            <a:r>
              <a:rPr lang="en-IN" sz="2000" dirty="0">
                <a:latin typeface="Times"/>
                <a:cs typeface="Times"/>
              </a:rPr>
              <a:t>Points, represented by red color.</a:t>
            </a:r>
          </a:p>
        </p:txBody>
      </p:sp>
      <p:sp>
        <p:nvSpPr>
          <p:cNvPr id="6" name="Rectangle 5"/>
          <p:cNvSpPr/>
          <p:nvPr/>
        </p:nvSpPr>
        <p:spPr>
          <a:xfrm>
            <a:off x="5198532" y="2645076"/>
            <a:ext cx="3945468" cy="3170099"/>
          </a:xfrm>
          <a:prstGeom prst="rect">
            <a:avLst/>
          </a:prstGeom>
        </p:spPr>
        <p:txBody>
          <a:bodyPr wrap="square">
            <a:spAutoFit/>
          </a:bodyPr>
          <a:lstStyle/>
          <a:p>
            <a:r>
              <a:rPr lang="en-IN" sz="2000" dirty="0">
                <a:latin typeface="Times"/>
                <a:cs typeface="Times"/>
              </a:rPr>
              <a:t>All the data points with less than 3 but greater than 1 point in the circle including itself are considered as </a:t>
            </a:r>
            <a:r>
              <a:rPr lang="en-IN" sz="2000" b="1" dirty="0">
                <a:latin typeface="Times"/>
                <a:cs typeface="Times"/>
              </a:rPr>
              <a:t>Border</a:t>
            </a:r>
            <a:r>
              <a:rPr lang="en-IN" sz="2000" dirty="0">
                <a:latin typeface="Times"/>
                <a:cs typeface="Times"/>
              </a:rPr>
              <a:t> points, represented by yellow color. </a:t>
            </a:r>
          </a:p>
          <a:p>
            <a:endParaRPr lang="en-IN" sz="2000" dirty="0">
              <a:latin typeface="Times"/>
              <a:cs typeface="Times"/>
            </a:endParaRPr>
          </a:p>
          <a:p>
            <a:r>
              <a:rPr lang="en-IN" sz="2000" dirty="0">
                <a:latin typeface="Times"/>
                <a:cs typeface="Times"/>
              </a:rPr>
              <a:t>The data points with no point other </a:t>
            </a:r>
          </a:p>
          <a:p>
            <a:r>
              <a:rPr lang="en-IN" sz="2000" dirty="0">
                <a:latin typeface="Times"/>
                <a:cs typeface="Times"/>
              </a:rPr>
              <a:t>than itself present inside the circle are considered as </a:t>
            </a:r>
            <a:r>
              <a:rPr lang="en-IN" sz="2000" b="1" dirty="0">
                <a:latin typeface="Times"/>
                <a:cs typeface="Times"/>
              </a:rPr>
              <a:t>Noise,</a:t>
            </a:r>
            <a:r>
              <a:rPr lang="en-IN" sz="2000" dirty="0">
                <a:latin typeface="Times"/>
                <a:cs typeface="Times"/>
              </a:rPr>
              <a:t> represented by the purple color.</a:t>
            </a:r>
          </a:p>
        </p:txBody>
      </p:sp>
    </p:spTree>
    <p:extLst>
      <p:ext uri="{BB962C8B-B14F-4D97-AF65-F5344CB8AC3E}">
        <p14:creationId xmlns:p14="http://schemas.microsoft.com/office/powerpoint/2010/main" val="21910268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US" dirty="0"/>
          </a:p>
        </p:txBody>
      </p:sp>
      <p:pic>
        <p:nvPicPr>
          <p:cNvPr id="5" name="Picture 4"/>
          <p:cNvPicPr>
            <a:picLocks noChangeAspect="1"/>
          </p:cNvPicPr>
          <p:nvPr/>
        </p:nvPicPr>
        <p:blipFill>
          <a:blip r:embed="rId2"/>
          <a:stretch>
            <a:fillRect/>
          </a:stretch>
        </p:blipFill>
        <p:spPr>
          <a:xfrm>
            <a:off x="2241248" y="518005"/>
            <a:ext cx="3733800" cy="3771900"/>
          </a:xfrm>
          <a:prstGeom prst="rect">
            <a:avLst/>
          </a:prstGeom>
        </p:spPr>
      </p:pic>
    </p:spTree>
    <p:extLst>
      <p:ext uri="{BB962C8B-B14F-4D97-AF65-F5344CB8AC3E}">
        <p14:creationId xmlns:p14="http://schemas.microsoft.com/office/powerpoint/2010/main" val="260122712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732" y="406400"/>
            <a:ext cx="8229600" cy="5414963"/>
          </a:xfrm>
        </p:spPr>
        <p:txBody>
          <a:bodyPr>
            <a:normAutofit/>
          </a:bodyPr>
          <a:lstStyle/>
          <a:p>
            <a:r>
              <a:rPr lang="en-IN" sz="2400" dirty="0">
                <a:latin typeface="Times"/>
                <a:cs typeface="Times"/>
              </a:rPr>
              <a:t>Density Reachability and Density Connectivity.</a:t>
            </a:r>
          </a:p>
          <a:p>
            <a:endParaRPr lang="en-US" sz="1200" dirty="0"/>
          </a:p>
          <a:p>
            <a:r>
              <a:rPr lang="en-IN" sz="2400" b="1" dirty="0">
                <a:latin typeface="Times"/>
                <a:cs typeface="Times"/>
              </a:rPr>
              <a:t>Reachability</a:t>
            </a:r>
            <a:r>
              <a:rPr lang="en-IN" sz="2400" dirty="0">
                <a:latin typeface="Times"/>
                <a:cs typeface="Times"/>
              </a:rPr>
              <a:t> in terms of density establishes a point to be reachable from another if it lies within a particular distance (eps) from it.</a:t>
            </a:r>
          </a:p>
          <a:p>
            <a:endParaRPr lang="en-IN" sz="1200" dirty="0">
              <a:latin typeface="Times"/>
              <a:cs typeface="Times"/>
            </a:endParaRPr>
          </a:p>
          <a:p>
            <a:r>
              <a:rPr lang="en-IN" sz="2400" b="1" dirty="0">
                <a:latin typeface="Times"/>
                <a:cs typeface="Times"/>
              </a:rPr>
              <a:t>Connectivity</a:t>
            </a:r>
            <a:r>
              <a:rPr lang="en-IN" sz="2400" dirty="0">
                <a:latin typeface="Times"/>
                <a:cs typeface="Times"/>
              </a:rPr>
              <a:t>, involves a transitivity based chaining-approach to determine whether points are located in a particular cluster.</a:t>
            </a:r>
          </a:p>
        </p:txBody>
      </p:sp>
      <p:sp>
        <p:nvSpPr>
          <p:cNvPr id="4" name="Rectangle 3"/>
          <p:cNvSpPr/>
          <p:nvPr/>
        </p:nvSpPr>
        <p:spPr>
          <a:xfrm>
            <a:off x="491066" y="3441120"/>
            <a:ext cx="7840133" cy="2677656"/>
          </a:xfrm>
          <a:prstGeom prst="rect">
            <a:avLst/>
          </a:prstGeom>
        </p:spPr>
        <p:txBody>
          <a:bodyPr wrap="square">
            <a:spAutoFit/>
          </a:bodyPr>
          <a:lstStyle/>
          <a:p>
            <a:pPr marL="342900" lvl="0" indent="-342900" fontAlgn="base">
              <a:buFont typeface="Arial"/>
              <a:buChar char="•"/>
            </a:pPr>
            <a:r>
              <a:rPr lang="en-IN" sz="2400" dirty="0">
                <a:latin typeface="Times"/>
                <a:cs typeface="Times"/>
              </a:rPr>
              <a:t>A point</a:t>
            </a:r>
            <a:r>
              <a:rPr lang="en-IN" sz="2400" i="1" dirty="0">
                <a:latin typeface="Times"/>
                <a:cs typeface="Times"/>
              </a:rPr>
              <a:t> a</a:t>
            </a:r>
            <a:r>
              <a:rPr lang="en-IN" sz="2400" dirty="0">
                <a:latin typeface="Times"/>
                <a:cs typeface="Times"/>
              </a:rPr>
              <a:t> and </a:t>
            </a:r>
            <a:r>
              <a:rPr lang="en-IN" sz="2400" i="1" dirty="0">
                <a:latin typeface="Times"/>
                <a:cs typeface="Times"/>
              </a:rPr>
              <a:t>b</a:t>
            </a:r>
            <a:r>
              <a:rPr lang="en-IN" sz="2400" dirty="0">
                <a:latin typeface="Times"/>
                <a:cs typeface="Times"/>
              </a:rPr>
              <a:t> are said to be density connected if there exist a point </a:t>
            </a:r>
            <a:r>
              <a:rPr lang="en-IN" sz="2400" i="1" dirty="0">
                <a:latin typeface="Times"/>
                <a:cs typeface="Times"/>
              </a:rPr>
              <a:t>c</a:t>
            </a:r>
            <a:r>
              <a:rPr lang="en-IN" sz="2400" dirty="0">
                <a:latin typeface="Times"/>
                <a:cs typeface="Times"/>
              </a:rPr>
              <a:t> which has a sufficient number of points in its neighbors and both the points</a:t>
            </a:r>
            <a:r>
              <a:rPr lang="en-IN" sz="2400" i="1" dirty="0">
                <a:latin typeface="Times"/>
                <a:cs typeface="Times"/>
              </a:rPr>
              <a:t> a</a:t>
            </a:r>
            <a:r>
              <a:rPr lang="en-IN" sz="2400" dirty="0">
                <a:latin typeface="Times"/>
                <a:cs typeface="Times"/>
              </a:rPr>
              <a:t> and </a:t>
            </a:r>
            <a:r>
              <a:rPr lang="en-IN" sz="2400" i="1" dirty="0">
                <a:latin typeface="Times"/>
                <a:cs typeface="Times"/>
              </a:rPr>
              <a:t>b</a:t>
            </a:r>
            <a:r>
              <a:rPr lang="en-IN" sz="2400" dirty="0">
                <a:latin typeface="Times"/>
                <a:cs typeface="Times"/>
              </a:rPr>
              <a:t> are within the </a:t>
            </a:r>
            <a:r>
              <a:rPr lang="en-IN" sz="2400" i="1" dirty="0">
                <a:latin typeface="Times"/>
                <a:cs typeface="Times"/>
              </a:rPr>
              <a:t>eps distance</a:t>
            </a:r>
            <a:r>
              <a:rPr lang="en-IN" sz="2400" dirty="0">
                <a:latin typeface="Times"/>
                <a:cs typeface="Times"/>
              </a:rPr>
              <a:t>. </a:t>
            </a:r>
          </a:p>
          <a:p>
            <a:pPr marL="342900" lvl="0" indent="-342900" fontAlgn="base">
              <a:buFont typeface="Arial"/>
              <a:buChar char="•"/>
            </a:pPr>
            <a:r>
              <a:rPr lang="en-IN" sz="2400" dirty="0">
                <a:latin typeface="Times"/>
                <a:cs typeface="Times"/>
              </a:rPr>
              <a:t>This is a chaining process. So, if </a:t>
            </a:r>
            <a:r>
              <a:rPr lang="en-IN" sz="2400" i="1" dirty="0">
                <a:latin typeface="Times"/>
                <a:cs typeface="Times"/>
              </a:rPr>
              <a:t>b</a:t>
            </a:r>
            <a:r>
              <a:rPr lang="en-IN" sz="2400" dirty="0">
                <a:latin typeface="Times"/>
                <a:cs typeface="Times"/>
              </a:rPr>
              <a:t> is neighbor of </a:t>
            </a:r>
            <a:r>
              <a:rPr lang="en-IN" sz="2400" i="1" dirty="0">
                <a:latin typeface="Times"/>
                <a:cs typeface="Times"/>
              </a:rPr>
              <a:t>c</a:t>
            </a:r>
            <a:r>
              <a:rPr lang="en-IN" sz="2400" dirty="0">
                <a:latin typeface="Times"/>
                <a:cs typeface="Times"/>
              </a:rPr>
              <a:t>, </a:t>
            </a:r>
            <a:r>
              <a:rPr lang="en-IN" sz="2400" i="1" dirty="0">
                <a:latin typeface="Times"/>
                <a:cs typeface="Times"/>
              </a:rPr>
              <a:t>c</a:t>
            </a:r>
            <a:r>
              <a:rPr lang="en-IN" sz="2400" dirty="0">
                <a:latin typeface="Times"/>
                <a:cs typeface="Times"/>
              </a:rPr>
              <a:t> is neighbor of</a:t>
            </a:r>
            <a:r>
              <a:rPr lang="en-IN" sz="2400" i="1" dirty="0">
                <a:latin typeface="Times"/>
                <a:cs typeface="Times"/>
              </a:rPr>
              <a:t> d</a:t>
            </a:r>
            <a:r>
              <a:rPr lang="en-IN" sz="2400" dirty="0">
                <a:latin typeface="Times"/>
                <a:cs typeface="Times"/>
              </a:rPr>
              <a:t>, </a:t>
            </a:r>
            <a:r>
              <a:rPr lang="en-IN" sz="2400" i="1" dirty="0">
                <a:latin typeface="Times"/>
                <a:cs typeface="Times"/>
              </a:rPr>
              <a:t>d</a:t>
            </a:r>
            <a:r>
              <a:rPr lang="en-IN" sz="2400" dirty="0">
                <a:latin typeface="Times"/>
                <a:cs typeface="Times"/>
              </a:rPr>
              <a:t> is neighbor of </a:t>
            </a:r>
            <a:r>
              <a:rPr lang="en-IN" sz="2400" i="1" dirty="0">
                <a:latin typeface="Times"/>
                <a:cs typeface="Times"/>
              </a:rPr>
              <a:t>e</a:t>
            </a:r>
            <a:r>
              <a:rPr lang="en-IN" sz="2400" dirty="0">
                <a:latin typeface="Times"/>
                <a:cs typeface="Times"/>
              </a:rPr>
              <a:t>, which in turn is neighbor of </a:t>
            </a:r>
            <a:r>
              <a:rPr lang="en-IN" sz="2400" i="1" dirty="0">
                <a:latin typeface="Times"/>
                <a:cs typeface="Times"/>
              </a:rPr>
              <a:t>a</a:t>
            </a:r>
            <a:r>
              <a:rPr lang="en-IN" sz="2400" dirty="0">
                <a:latin typeface="Times"/>
                <a:cs typeface="Times"/>
              </a:rPr>
              <a:t> implies that </a:t>
            </a:r>
            <a:r>
              <a:rPr lang="en-IN" sz="2400" i="1" dirty="0">
                <a:latin typeface="Times"/>
                <a:cs typeface="Times"/>
              </a:rPr>
              <a:t>b</a:t>
            </a:r>
            <a:r>
              <a:rPr lang="en-IN" sz="2400" dirty="0">
                <a:latin typeface="Times"/>
                <a:cs typeface="Times"/>
              </a:rPr>
              <a:t> is neighbor of</a:t>
            </a:r>
            <a:r>
              <a:rPr lang="en-IN" sz="2400" i="1" dirty="0">
                <a:latin typeface="Times"/>
                <a:cs typeface="Times"/>
              </a:rPr>
              <a:t> a</a:t>
            </a:r>
            <a:r>
              <a:rPr lang="en-IN" sz="2400" dirty="0">
                <a:latin typeface="Times"/>
                <a:cs typeface="Times"/>
              </a:rPr>
              <a:t>.</a:t>
            </a:r>
          </a:p>
        </p:txBody>
      </p:sp>
    </p:spTree>
    <p:extLst>
      <p:ext uri="{BB962C8B-B14F-4D97-AF65-F5344CB8AC3E}">
        <p14:creationId xmlns:p14="http://schemas.microsoft.com/office/powerpoint/2010/main" val="72695614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endParaRPr lang="en-IN" sz="2400" dirty="0">
              <a:latin typeface="Times"/>
              <a:cs typeface="Times"/>
            </a:endParaRPr>
          </a:p>
          <a:p>
            <a:endParaRPr lang="en-IN" sz="2400" dirty="0">
              <a:latin typeface="Times"/>
              <a:cs typeface="Times"/>
            </a:endParaRPr>
          </a:p>
          <a:p>
            <a:endParaRPr lang="en-IN" sz="2400" dirty="0">
              <a:latin typeface="Times"/>
              <a:cs typeface="Times"/>
            </a:endParaRPr>
          </a:p>
          <a:p>
            <a:endParaRPr lang="en-IN" sz="2400" dirty="0">
              <a:latin typeface="Times"/>
              <a:cs typeface="Times"/>
            </a:endParaRPr>
          </a:p>
          <a:p>
            <a:endParaRPr lang="en-IN" sz="2400" dirty="0">
              <a:latin typeface="Times"/>
              <a:cs typeface="Times"/>
            </a:endParaRPr>
          </a:p>
          <a:p>
            <a:r>
              <a:rPr lang="en-IN" sz="2400" dirty="0">
                <a:latin typeface="Times"/>
                <a:cs typeface="Times"/>
              </a:rPr>
              <a:t>A point </a:t>
            </a:r>
            <a:r>
              <a:rPr lang="en-IN" sz="2400" b="1" dirty="0">
                <a:latin typeface="Times"/>
                <a:cs typeface="Times"/>
              </a:rPr>
              <a:t>X</a:t>
            </a:r>
            <a:r>
              <a:rPr lang="en-IN" sz="2400" dirty="0">
                <a:latin typeface="Times"/>
                <a:cs typeface="Times"/>
              </a:rPr>
              <a:t> is </a:t>
            </a:r>
            <a:r>
              <a:rPr lang="en-IN" sz="2400" b="1" dirty="0">
                <a:latin typeface="Times"/>
                <a:cs typeface="Times"/>
              </a:rPr>
              <a:t>directly density-reachable</a:t>
            </a:r>
            <a:r>
              <a:rPr lang="en-IN" sz="2400" dirty="0">
                <a:latin typeface="Times"/>
                <a:cs typeface="Times"/>
              </a:rPr>
              <a:t> from point </a:t>
            </a:r>
            <a:r>
              <a:rPr lang="en-IN" sz="2400" b="1" dirty="0">
                <a:latin typeface="Times"/>
                <a:cs typeface="Times"/>
              </a:rPr>
              <a:t>Y</a:t>
            </a:r>
            <a:r>
              <a:rPr lang="en-IN" sz="2400" dirty="0">
                <a:latin typeface="Times"/>
                <a:cs typeface="Times"/>
              </a:rPr>
              <a:t> w.r.t </a:t>
            </a:r>
            <a:r>
              <a:rPr lang="en-IN" sz="2400" i="1" dirty="0">
                <a:latin typeface="Times"/>
                <a:cs typeface="Times"/>
              </a:rPr>
              <a:t>eps, minPoints</a:t>
            </a:r>
            <a:r>
              <a:rPr lang="en-IN" sz="2400" dirty="0">
                <a:latin typeface="Times"/>
                <a:cs typeface="Times"/>
              </a:rPr>
              <a:t> if,</a:t>
            </a:r>
          </a:p>
          <a:p>
            <a:pPr lvl="0"/>
            <a:r>
              <a:rPr lang="en-IN" sz="2400" b="1" dirty="0">
                <a:latin typeface="Times"/>
                <a:cs typeface="Times"/>
              </a:rPr>
              <a:t>X</a:t>
            </a:r>
            <a:r>
              <a:rPr lang="en-IN" sz="2400" dirty="0">
                <a:latin typeface="Times"/>
                <a:cs typeface="Times"/>
              </a:rPr>
              <a:t> belongs to the neighborhood of </a:t>
            </a:r>
            <a:r>
              <a:rPr lang="en-IN" sz="2400" b="1" dirty="0">
                <a:latin typeface="Times"/>
                <a:cs typeface="Times"/>
              </a:rPr>
              <a:t>Y</a:t>
            </a:r>
            <a:r>
              <a:rPr lang="en-IN" sz="2400" dirty="0">
                <a:latin typeface="Times"/>
                <a:cs typeface="Times"/>
              </a:rPr>
              <a:t>, i.e, </a:t>
            </a:r>
            <a:r>
              <a:rPr lang="en-IN" sz="2400" i="1" dirty="0">
                <a:latin typeface="Times"/>
                <a:cs typeface="Times"/>
              </a:rPr>
              <a:t>dist(X, Y) &lt;= epsilon</a:t>
            </a:r>
            <a:endParaRPr lang="en-IN" sz="2400" dirty="0">
              <a:latin typeface="Times"/>
              <a:cs typeface="Times"/>
            </a:endParaRPr>
          </a:p>
          <a:p>
            <a:pPr lvl="0"/>
            <a:r>
              <a:rPr lang="en-IN" sz="2400" b="1" dirty="0">
                <a:latin typeface="Times"/>
                <a:cs typeface="Times"/>
              </a:rPr>
              <a:t>Y</a:t>
            </a:r>
            <a:r>
              <a:rPr lang="en-IN" sz="2400" dirty="0">
                <a:latin typeface="Times"/>
                <a:cs typeface="Times"/>
              </a:rPr>
              <a:t> is a core point</a:t>
            </a:r>
          </a:p>
          <a:p>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3314700" y="1244600"/>
            <a:ext cx="2514600" cy="2425700"/>
          </a:xfrm>
          <a:prstGeom prst="rect">
            <a:avLst/>
          </a:prstGeom>
        </p:spPr>
      </p:pic>
    </p:spTree>
    <p:extLst>
      <p:ext uri="{BB962C8B-B14F-4D97-AF65-F5344CB8AC3E}">
        <p14:creationId xmlns:p14="http://schemas.microsoft.com/office/powerpoint/2010/main" val="29134309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3468"/>
            <a:ext cx="8229600" cy="5274734"/>
          </a:xfrm>
        </p:spPr>
        <p:txBody>
          <a:bodyPr/>
          <a:lstStyle/>
          <a:p>
            <a:r>
              <a:rPr lang="en-IN" sz="2400" dirty="0">
                <a:latin typeface="Times"/>
                <a:cs typeface="Times"/>
              </a:rPr>
              <a:t>A point </a:t>
            </a:r>
            <a:r>
              <a:rPr lang="en-IN" sz="2400" b="1" dirty="0">
                <a:latin typeface="Times"/>
                <a:cs typeface="Times"/>
              </a:rPr>
              <a:t>X</a:t>
            </a:r>
            <a:r>
              <a:rPr lang="en-IN" sz="2400" dirty="0">
                <a:latin typeface="Times"/>
                <a:cs typeface="Times"/>
              </a:rPr>
              <a:t> is </a:t>
            </a:r>
            <a:r>
              <a:rPr lang="en-IN" sz="2400" b="1" dirty="0">
                <a:latin typeface="Times"/>
                <a:cs typeface="Times"/>
              </a:rPr>
              <a:t>density-reachable</a:t>
            </a:r>
            <a:r>
              <a:rPr lang="en-IN" sz="2400" dirty="0">
                <a:latin typeface="Times"/>
                <a:cs typeface="Times"/>
              </a:rPr>
              <a:t> from point </a:t>
            </a:r>
            <a:r>
              <a:rPr lang="en-IN" sz="2400" b="1" dirty="0">
                <a:latin typeface="Times"/>
                <a:cs typeface="Times"/>
              </a:rPr>
              <a:t>Y</a:t>
            </a:r>
            <a:r>
              <a:rPr lang="en-IN" sz="2400" dirty="0">
                <a:latin typeface="Times"/>
                <a:cs typeface="Times"/>
              </a:rPr>
              <a:t> w.r.t </a:t>
            </a:r>
            <a:r>
              <a:rPr lang="en-IN" sz="2400" i="1" dirty="0">
                <a:latin typeface="Times"/>
                <a:cs typeface="Times"/>
              </a:rPr>
              <a:t>eps, minPoints</a:t>
            </a:r>
            <a:r>
              <a:rPr lang="en-IN" sz="2400" dirty="0">
                <a:latin typeface="Times"/>
                <a:cs typeface="Times"/>
              </a:rPr>
              <a:t> if there is a chain of points p1, p2, p3, …, pn and p1=</a:t>
            </a:r>
            <a:r>
              <a:rPr lang="en-IN" sz="2400" b="1" dirty="0">
                <a:latin typeface="Times"/>
                <a:cs typeface="Times"/>
              </a:rPr>
              <a:t>X</a:t>
            </a:r>
            <a:r>
              <a:rPr lang="en-IN" sz="2400" dirty="0">
                <a:latin typeface="Times"/>
                <a:cs typeface="Times"/>
              </a:rPr>
              <a:t> and pn=</a:t>
            </a:r>
            <a:r>
              <a:rPr lang="en-IN" sz="2400" b="1" dirty="0">
                <a:latin typeface="Times"/>
                <a:cs typeface="Times"/>
              </a:rPr>
              <a:t>Y</a:t>
            </a:r>
            <a:r>
              <a:rPr lang="en-IN" sz="2400" dirty="0">
                <a:latin typeface="Times"/>
                <a:cs typeface="Times"/>
              </a:rPr>
              <a:t> such that pi+1 is directly density-reachable from pi.</a:t>
            </a:r>
          </a:p>
          <a:p>
            <a:endParaRPr lang="en-US" dirty="0"/>
          </a:p>
        </p:txBody>
      </p:sp>
      <p:pic>
        <p:nvPicPr>
          <p:cNvPr id="4" name="Picture 3"/>
          <p:cNvPicPr>
            <a:picLocks noChangeAspect="1"/>
          </p:cNvPicPr>
          <p:nvPr/>
        </p:nvPicPr>
        <p:blipFill>
          <a:blip r:embed="rId2"/>
          <a:stretch>
            <a:fillRect/>
          </a:stretch>
        </p:blipFill>
        <p:spPr>
          <a:xfrm>
            <a:off x="2645832" y="2043373"/>
            <a:ext cx="4076700" cy="3073400"/>
          </a:xfrm>
          <a:prstGeom prst="rect">
            <a:avLst/>
          </a:prstGeom>
        </p:spPr>
      </p:pic>
      <p:sp>
        <p:nvSpPr>
          <p:cNvPr id="5" name="Rectangle 4"/>
          <p:cNvSpPr/>
          <p:nvPr/>
        </p:nvSpPr>
        <p:spPr>
          <a:xfrm>
            <a:off x="457201" y="5318038"/>
            <a:ext cx="8229599" cy="1200328"/>
          </a:xfrm>
          <a:prstGeom prst="rect">
            <a:avLst/>
          </a:prstGeom>
        </p:spPr>
        <p:txBody>
          <a:bodyPr wrap="square">
            <a:spAutoFit/>
          </a:bodyPr>
          <a:lstStyle/>
          <a:p>
            <a:r>
              <a:rPr lang="en-IN" sz="2400" dirty="0">
                <a:latin typeface="Times"/>
                <a:cs typeface="Times"/>
              </a:rPr>
              <a:t>Here, </a:t>
            </a:r>
            <a:r>
              <a:rPr lang="en-IN" sz="2400" b="1" dirty="0">
                <a:latin typeface="Times"/>
                <a:cs typeface="Times"/>
              </a:rPr>
              <a:t>X</a:t>
            </a:r>
            <a:r>
              <a:rPr lang="en-IN" sz="2400" dirty="0">
                <a:latin typeface="Times"/>
                <a:cs typeface="Times"/>
              </a:rPr>
              <a:t> is density-reachable from </a:t>
            </a:r>
            <a:r>
              <a:rPr lang="en-IN" sz="2400" b="1" dirty="0">
                <a:latin typeface="Times"/>
                <a:cs typeface="Times"/>
              </a:rPr>
              <a:t>Y</a:t>
            </a:r>
            <a:r>
              <a:rPr lang="en-IN" sz="2400" dirty="0">
                <a:latin typeface="Times"/>
                <a:cs typeface="Times"/>
              </a:rPr>
              <a:t> with </a:t>
            </a:r>
            <a:r>
              <a:rPr lang="en-IN" sz="2400" b="1" dirty="0">
                <a:latin typeface="Times"/>
                <a:cs typeface="Times"/>
              </a:rPr>
              <a:t>X</a:t>
            </a:r>
            <a:r>
              <a:rPr lang="en-IN" sz="2400" dirty="0">
                <a:latin typeface="Times"/>
                <a:cs typeface="Times"/>
              </a:rPr>
              <a:t> being directly density-reachable from </a:t>
            </a:r>
            <a:r>
              <a:rPr lang="en-IN" sz="2400" b="1" dirty="0">
                <a:latin typeface="Times"/>
                <a:cs typeface="Times"/>
              </a:rPr>
              <a:t>P2</a:t>
            </a:r>
            <a:r>
              <a:rPr lang="en-IN" sz="2400" dirty="0">
                <a:latin typeface="Times"/>
                <a:cs typeface="Times"/>
              </a:rPr>
              <a:t>, </a:t>
            </a:r>
            <a:r>
              <a:rPr lang="en-IN" sz="2400" b="1" dirty="0">
                <a:latin typeface="Times"/>
                <a:cs typeface="Times"/>
              </a:rPr>
              <a:t>P2</a:t>
            </a:r>
            <a:r>
              <a:rPr lang="en-IN" sz="2400" dirty="0">
                <a:latin typeface="Times"/>
                <a:cs typeface="Times"/>
              </a:rPr>
              <a:t> from </a:t>
            </a:r>
            <a:r>
              <a:rPr lang="en-IN" sz="2400" b="1" dirty="0">
                <a:latin typeface="Times"/>
                <a:cs typeface="Times"/>
              </a:rPr>
              <a:t>P3,</a:t>
            </a:r>
            <a:r>
              <a:rPr lang="en-IN" sz="2400" dirty="0">
                <a:latin typeface="Times"/>
                <a:cs typeface="Times"/>
              </a:rPr>
              <a:t> and </a:t>
            </a:r>
            <a:r>
              <a:rPr lang="en-IN" sz="2400" b="1" dirty="0">
                <a:latin typeface="Times"/>
                <a:cs typeface="Times"/>
              </a:rPr>
              <a:t>P3</a:t>
            </a:r>
            <a:r>
              <a:rPr lang="en-IN" sz="2400" dirty="0">
                <a:latin typeface="Times"/>
                <a:cs typeface="Times"/>
              </a:rPr>
              <a:t> from </a:t>
            </a:r>
            <a:r>
              <a:rPr lang="en-IN" sz="2400" b="1" dirty="0">
                <a:latin typeface="Times"/>
                <a:cs typeface="Times"/>
              </a:rPr>
              <a:t>Y.</a:t>
            </a:r>
            <a:r>
              <a:rPr lang="en-IN" sz="2400" dirty="0">
                <a:latin typeface="Times"/>
                <a:cs typeface="Times"/>
              </a:rPr>
              <a:t> But, the inverse of this is not valid.</a:t>
            </a:r>
          </a:p>
        </p:txBody>
      </p:sp>
    </p:spTree>
    <p:extLst>
      <p:ext uri="{BB962C8B-B14F-4D97-AF65-F5344CB8AC3E}">
        <p14:creationId xmlns:p14="http://schemas.microsoft.com/office/powerpoint/2010/main" val="355141963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78934"/>
            <a:ext cx="8229600" cy="5347230"/>
          </a:xfrm>
        </p:spPr>
        <p:txBody>
          <a:bodyPr/>
          <a:lstStyle/>
          <a:p>
            <a:r>
              <a:rPr lang="en-IN" sz="2400" dirty="0">
                <a:latin typeface="Times"/>
                <a:cs typeface="Times"/>
              </a:rPr>
              <a:t>A point </a:t>
            </a:r>
            <a:r>
              <a:rPr lang="en-IN" sz="2400" b="1" dirty="0">
                <a:latin typeface="Times"/>
                <a:cs typeface="Times"/>
              </a:rPr>
              <a:t>X</a:t>
            </a:r>
            <a:r>
              <a:rPr lang="en-IN" sz="2400" dirty="0">
                <a:latin typeface="Times"/>
                <a:cs typeface="Times"/>
              </a:rPr>
              <a:t> is </a:t>
            </a:r>
            <a:r>
              <a:rPr lang="en-IN" sz="2400" b="1" dirty="0">
                <a:latin typeface="Times"/>
                <a:cs typeface="Times"/>
              </a:rPr>
              <a:t>density-connected</a:t>
            </a:r>
            <a:r>
              <a:rPr lang="en-IN" sz="2400" dirty="0">
                <a:latin typeface="Times"/>
                <a:cs typeface="Times"/>
              </a:rPr>
              <a:t> from point </a:t>
            </a:r>
            <a:r>
              <a:rPr lang="en-IN" sz="2400" b="1" dirty="0">
                <a:latin typeface="Times"/>
                <a:cs typeface="Times"/>
              </a:rPr>
              <a:t>Y</a:t>
            </a:r>
            <a:r>
              <a:rPr lang="en-IN" sz="2400" dirty="0">
                <a:latin typeface="Times"/>
                <a:cs typeface="Times"/>
              </a:rPr>
              <a:t> w.r.t </a:t>
            </a:r>
            <a:r>
              <a:rPr lang="en-IN" sz="2400" i="1" dirty="0">
                <a:latin typeface="Times"/>
                <a:cs typeface="Times"/>
              </a:rPr>
              <a:t>eps and minPoints</a:t>
            </a:r>
            <a:r>
              <a:rPr lang="en-IN" sz="2400" dirty="0">
                <a:latin typeface="Times"/>
                <a:cs typeface="Times"/>
              </a:rPr>
              <a:t> if there exists a point </a:t>
            </a:r>
            <a:r>
              <a:rPr lang="en-IN" sz="2400" b="1" dirty="0">
                <a:latin typeface="Times"/>
                <a:cs typeface="Times"/>
              </a:rPr>
              <a:t>O </a:t>
            </a:r>
            <a:r>
              <a:rPr lang="en-IN" sz="2400" dirty="0">
                <a:latin typeface="Times"/>
                <a:cs typeface="Times"/>
              </a:rPr>
              <a:t>such that both </a:t>
            </a:r>
            <a:r>
              <a:rPr lang="en-IN" sz="2400" b="1" dirty="0">
                <a:latin typeface="Times"/>
                <a:cs typeface="Times"/>
              </a:rPr>
              <a:t>X</a:t>
            </a:r>
            <a:r>
              <a:rPr lang="en-IN" sz="2400" dirty="0">
                <a:latin typeface="Times"/>
                <a:cs typeface="Times"/>
              </a:rPr>
              <a:t> and </a:t>
            </a:r>
            <a:r>
              <a:rPr lang="en-IN" sz="2400" b="1" dirty="0">
                <a:latin typeface="Times"/>
                <a:cs typeface="Times"/>
              </a:rPr>
              <a:t>Y</a:t>
            </a:r>
            <a:r>
              <a:rPr lang="en-IN" sz="2400" dirty="0">
                <a:latin typeface="Times"/>
                <a:cs typeface="Times"/>
              </a:rPr>
              <a:t> are density-reachable from </a:t>
            </a:r>
            <a:r>
              <a:rPr lang="en-IN" sz="2400" b="1" dirty="0">
                <a:latin typeface="Times"/>
                <a:cs typeface="Times"/>
              </a:rPr>
              <a:t>O</a:t>
            </a:r>
            <a:r>
              <a:rPr lang="en-IN" sz="2400" dirty="0">
                <a:latin typeface="Times"/>
                <a:cs typeface="Times"/>
              </a:rPr>
              <a:t> w.r.t to </a:t>
            </a:r>
            <a:r>
              <a:rPr lang="en-IN" sz="2400" i="1" dirty="0">
                <a:latin typeface="Times"/>
                <a:cs typeface="Times"/>
              </a:rPr>
              <a:t>eps and MinPoints.</a:t>
            </a:r>
          </a:p>
          <a:p>
            <a:endParaRPr lang="en-IN" sz="2400" i="1" dirty="0">
              <a:latin typeface="Times"/>
              <a:cs typeface="Times"/>
            </a:endParaRPr>
          </a:p>
          <a:p>
            <a:endParaRPr lang="en-IN" sz="2400" dirty="0">
              <a:latin typeface="Times"/>
              <a:cs typeface="Times"/>
            </a:endParaRPr>
          </a:p>
          <a:p>
            <a:endParaRPr lang="en-US" dirty="0"/>
          </a:p>
        </p:txBody>
      </p:sp>
      <p:pic>
        <p:nvPicPr>
          <p:cNvPr id="4" name="Picture 3"/>
          <p:cNvPicPr>
            <a:picLocks noChangeAspect="1"/>
          </p:cNvPicPr>
          <p:nvPr/>
        </p:nvPicPr>
        <p:blipFill>
          <a:blip r:embed="rId2"/>
          <a:stretch>
            <a:fillRect/>
          </a:stretch>
        </p:blipFill>
        <p:spPr>
          <a:xfrm>
            <a:off x="2400299" y="2218267"/>
            <a:ext cx="4038600" cy="3086100"/>
          </a:xfrm>
          <a:prstGeom prst="rect">
            <a:avLst/>
          </a:prstGeom>
        </p:spPr>
      </p:pic>
      <p:sp>
        <p:nvSpPr>
          <p:cNvPr id="5" name="Rectangle 4"/>
          <p:cNvSpPr/>
          <p:nvPr/>
        </p:nvSpPr>
        <p:spPr>
          <a:xfrm>
            <a:off x="457199" y="5523173"/>
            <a:ext cx="8449733" cy="830997"/>
          </a:xfrm>
          <a:prstGeom prst="rect">
            <a:avLst/>
          </a:prstGeom>
        </p:spPr>
        <p:txBody>
          <a:bodyPr wrap="square">
            <a:spAutoFit/>
          </a:bodyPr>
          <a:lstStyle/>
          <a:p>
            <a:r>
              <a:rPr lang="en-IN" sz="2400" dirty="0">
                <a:latin typeface="Times"/>
                <a:cs typeface="Times"/>
              </a:rPr>
              <a:t>Here, both </a:t>
            </a:r>
            <a:r>
              <a:rPr lang="en-IN" sz="2400" b="1" dirty="0">
                <a:latin typeface="Times"/>
                <a:cs typeface="Times"/>
              </a:rPr>
              <a:t>X</a:t>
            </a:r>
            <a:r>
              <a:rPr lang="en-IN" sz="2400" dirty="0">
                <a:latin typeface="Times"/>
                <a:cs typeface="Times"/>
              </a:rPr>
              <a:t> and </a:t>
            </a:r>
            <a:r>
              <a:rPr lang="en-IN" sz="2400" b="1" dirty="0">
                <a:latin typeface="Times"/>
                <a:cs typeface="Times"/>
              </a:rPr>
              <a:t>Y</a:t>
            </a:r>
            <a:r>
              <a:rPr lang="en-IN" sz="2400" dirty="0">
                <a:latin typeface="Times"/>
                <a:cs typeface="Times"/>
              </a:rPr>
              <a:t> are density-reachable from </a:t>
            </a:r>
            <a:r>
              <a:rPr lang="en-IN" sz="2400" b="1" dirty="0">
                <a:latin typeface="Times"/>
                <a:cs typeface="Times"/>
              </a:rPr>
              <a:t>O</a:t>
            </a:r>
            <a:r>
              <a:rPr lang="en-IN" sz="2400" dirty="0">
                <a:latin typeface="Times"/>
                <a:cs typeface="Times"/>
              </a:rPr>
              <a:t>, therefore, we can say that </a:t>
            </a:r>
            <a:r>
              <a:rPr lang="en-IN" sz="2400" b="1" dirty="0">
                <a:latin typeface="Times"/>
                <a:cs typeface="Times"/>
              </a:rPr>
              <a:t>X</a:t>
            </a:r>
            <a:r>
              <a:rPr lang="en-IN" sz="2400" dirty="0">
                <a:latin typeface="Times"/>
                <a:cs typeface="Times"/>
              </a:rPr>
              <a:t> is density-connected from </a:t>
            </a:r>
            <a:r>
              <a:rPr lang="en-IN" sz="2400" b="1" dirty="0">
                <a:latin typeface="Times"/>
                <a:cs typeface="Times"/>
              </a:rPr>
              <a:t>Y</a:t>
            </a:r>
            <a:r>
              <a:rPr lang="en-IN" sz="2400" dirty="0">
                <a:latin typeface="Times"/>
                <a:cs typeface="Times"/>
              </a:rPr>
              <a:t>.</a:t>
            </a:r>
          </a:p>
        </p:txBody>
      </p:sp>
    </p:spTree>
    <p:extLst>
      <p:ext uri="{BB962C8B-B14F-4D97-AF65-F5344CB8AC3E}">
        <p14:creationId xmlns:p14="http://schemas.microsoft.com/office/powerpoint/2010/main" val="3642551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1106714" y="-9751"/>
            <a:ext cx="5406572" cy="4525963"/>
          </a:xfrm>
          <a:prstGeom prst="rect">
            <a:avLst/>
          </a:prstGeom>
        </p:spPr>
      </p:pic>
      <p:pic>
        <p:nvPicPr>
          <p:cNvPr id="6" name="Picture 5"/>
          <p:cNvPicPr>
            <a:picLocks noChangeAspect="1"/>
          </p:cNvPicPr>
          <p:nvPr/>
        </p:nvPicPr>
        <p:blipFill>
          <a:blip r:embed="rId3"/>
          <a:stretch>
            <a:fillRect/>
          </a:stretch>
        </p:blipFill>
        <p:spPr>
          <a:xfrm>
            <a:off x="5805714" y="1315812"/>
            <a:ext cx="3338286" cy="1108074"/>
          </a:xfrm>
          <a:prstGeom prst="rect">
            <a:avLst/>
          </a:prstGeom>
        </p:spPr>
      </p:pic>
      <p:sp>
        <p:nvSpPr>
          <p:cNvPr id="7" name="Rectangle 6"/>
          <p:cNvSpPr/>
          <p:nvPr/>
        </p:nvSpPr>
        <p:spPr>
          <a:xfrm>
            <a:off x="326571" y="4516212"/>
            <a:ext cx="8545285" cy="2585323"/>
          </a:xfrm>
          <a:prstGeom prst="rect">
            <a:avLst/>
          </a:prstGeom>
        </p:spPr>
        <p:txBody>
          <a:bodyPr wrap="square">
            <a:spAutoFit/>
          </a:bodyPr>
          <a:lstStyle/>
          <a:p>
            <a:pPr marL="342900" indent="-342900">
              <a:buFont typeface="Arial"/>
              <a:buChar char="•"/>
            </a:pPr>
            <a:r>
              <a:rPr lang="en-US" sz="2400" i="1" dirty="0">
                <a:latin typeface="Times"/>
                <a:cs typeface="Times"/>
              </a:rPr>
              <a:t>a</a:t>
            </a:r>
            <a:r>
              <a:rPr lang="en-US" sz="2400" dirty="0">
                <a:latin typeface="Times"/>
                <a:cs typeface="Times"/>
              </a:rPr>
              <a:t> and b are the parameters of the model. </a:t>
            </a:r>
          </a:p>
          <a:p>
            <a:pPr marL="342900" indent="-342900">
              <a:buFont typeface="Arial"/>
              <a:buChar char="•"/>
            </a:pPr>
            <a:endParaRPr lang="en-US" sz="1100" dirty="0">
              <a:latin typeface="Times"/>
              <a:cs typeface="Times"/>
            </a:endParaRPr>
          </a:p>
          <a:p>
            <a:pPr marL="342900" indent="-342900">
              <a:buFont typeface="Arial"/>
              <a:buChar char="•"/>
            </a:pPr>
            <a:r>
              <a:rPr lang="en-US" sz="2400" dirty="0">
                <a:latin typeface="Times"/>
                <a:cs typeface="Times"/>
              </a:rPr>
              <a:t>b adjusts how quickly the probability changes with changing X.</a:t>
            </a:r>
          </a:p>
          <a:p>
            <a:pPr marL="342900" indent="-342900">
              <a:buFont typeface="Arial"/>
              <a:buChar char="•"/>
            </a:pPr>
            <a:endParaRPr lang="en-US" sz="1100" dirty="0">
              <a:latin typeface="Times"/>
              <a:cs typeface="Times"/>
            </a:endParaRPr>
          </a:p>
          <a:p>
            <a:pPr marL="342900" indent="-342900">
              <a:buFont typeface="Arial"/>
              <a:buChar char="•"/>
            </a:pPr>
            <a:r>
              <a:rPr lang="en-US" sz="2400" dirty="0">
                <a:latin typeface="Times"/>
                <a:cs typeface="Times"/>
              </a:rPr>
              <a:t>The relation between X and P is nonlinear, b does not have a straightforward interpretation in this model as it does in ordinary linear regression.</a:t>
            </a:r>
          </a:p>
          <a:p>
            <a:endParaRPr lang="en-US" sz="2000" dirty="0">
              <a:latin typeface="Times"/>
              <a:cs typeface="Times"/>
            </a:endParaRPr>
          </a:p>
        </p:txBody>
      </p:sp>
    </p:spTree>
    <p:extLst>
      <p:ext uri="{BB962C8B-B14F-4D97-AF65-F5344CB8AC3E}">
        <p14:creationId xmlns:p14="http://schemas.microsoft.com/office/powerpoint/2010/main" val="425587268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4286"/>
            <a:ext cx="8229600" cy="5581877"/>
          </a:xfrm>
        </p:spPr>
        <p:txBody>
          <a:bodyPr>
            <a:normAutofit fontScale="92500" lnSpcReduction="20000"/>
          </a:bodyPr>
          <a:lstStyle/>
          <a:p>
            <a:pPr fontAlgn="base"/>
            <a:r>
              <a:rPr lang="en-IN" sz="3100" dirty="0">
                <a:latin typeface="Times"/>
                <a:cs typeface="Times"/>
              </a:rPr>
              <a:t>DBSCAN algorithm can be abstracted in the following steps –</a:t>
            </a:r>
          </a:p>
          <a:p>
            <a:pPr fontAlgn="base"/>
            <a:endParaRPr lang="en-IN" sz="1500" dirty="0">
              <a:latin typeface="Times"/>
              <a:cs typeface="Times"/>
            </a:endParaRPr>
          </a:p>
          <a:p>
            <a:pPr lvl="0" fontAlgn="base"/>
            <a:r>
              <a:rPr lang="en-IN" sz="3100" dirty="0">
                <a:latin typeface="Times"/>
                <a:cs typeface="Times"/>
              </a:rPr>
              <a:t>Find all the neighbor points within </a:t>
            </a:r>
            <a:r>
              <a:rPr lang="en-IN" sz="3100" b="1" dirty="0">
                <a:latin typeface="Times"/>
                <a:cs typeface="Times"/>
              </a:rPr>
              <a:t>eps</a:t>
            </a:r>
            <a:r>
              <a:rPr lang="en-IN" sz="3100" dirty="0">
                <a:latin typeface="Times"/>
                <a:cs typeface="Times"/>
              </a:rPr>
              <a:t> and identify the core points or visited with more than minPts neighbors.</a:t>
            </a:r>
          </a:p>
          <a:p>
            <a:pPr lvl="0" fontAlgn="base"/>
            <a:endParaRPr lang="en-IN" sz="1500" dirty="0">
              <a:latin typeface="Times"/>
              <a:cs typeface="Times"/>
            </a:endParaRPr>
          </a:p>
          <a:p>
            <a:pPr lvl="0" fontAlgn="base"/>
            <a:r>
              <a:rPr lang="en-IN" sz="3100" dirty="0">
                <a:latin typeface="Times"/>
                <a:cs typeface="Times"/>
              </a:rPr>
              <a:t>For each core point if it is not already assigned to a cluster, create a new cluster.</a:t>
            </a:r>
          </a:p>
          <a:p>
            <a:pPr lvl="0" fontAlgn="base"/>
            <a:endParaRPr lang="en-IN" sz="1500" dirty="0">
              <a:latin typeface="Times"/>
              <a:cs typeface="Times"/>
            </a:endParaRPr>
          </a:p>
          <a:p>
            <a:pPr lvl="0" fontAlgn="base"/>
            <a:r>
              <a:rPr lang="en-IN" sz="3100" dirty="0">
                <a:latin typeface="Times"/>
                <a:cs typeface="Times"/>
              </a:rPr>
              <a:t>Find recursively all its density connected points and assign them to the same cluster as the core point.</a:t>
            </a:r>
            <a:br>
              <a:rPr lang="en-IN" sz="3100" dirty="0">
                <a:latin typeface="Times"/>
                <a:cs typeface="Times"/>
              </a:rPr>
            </a:br>
            <a:endParaRPr lang="en-IN" sz="1700" dirty="0">
              <a:latin typeface="Times"/>
              <a:cs typeface="Times"/>
            </a:endParaRPr>
          </a:p>
          <a:p>
            <a:pPr lvl="0" fontAlgn="base"/>
            <a:r>
              <a:rPr lang="en-IN" sz="3100" dirty="0">
                <a:latin typeface="Times"/>
                <a:cs typeface="Times"/>
              </a:rPr>
              <a:t>Iterate through the remaining unvisited points in the dataset. Those points that do not belong to any cluster are noise.</a:t>
            </a:r>
          </a:p>
          <a:p>
            <a:endParaRPr lang="en-US" dirty="0"/>
          </a:p>
        </p:txBody>
      </p:sp>
    </p:spTree>
    <p:extLst>
      <p:ext uri="{BB962C8B-B14F-4D97-AF65-F5344CB8AC3E}">
        <p14:creationId xmlns:p14="http://schemas.microsoft.com/office/powerpoint/2010/main" val="295707477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latin typeface="Times"/>
                <a:cs typeface="Times"/>
              </a:rPr>
              <a:t>Disadvantage of K-MEANS</a:t>
            </a:r>
            <a:br>
              <a:rPr lang="en-IN" dirty="0">
                <a:latin typeface="Times"/>
                <a:cs typeface="Times"/>
              </a:rPr>
            </a:br>
            <a:endParaRPr lang="en-US" dirty="0"/>
          </a:p>
        </p:txBody>
      </p:sp>
      <p:sp>
        <p:nvSpPr>
          <p:cNvPr id="3" name="Content Placeholder 2"/>
          <p:cNvSpPr>
            <a:spLocks noGrp="1"/>
          </p:cNvSpPr>
          <p:nvPr>
            <p:ph idx="1"/>
          </p:nvPr>
        </p:nvSpPr>
        <p:spPr>
          <a:xfrm>
            <a:off x="457200" y="1143000"/>
            <a:ext cx="8229600" cy="4983164"/>
          </a:xfrm>
        </p:spPr>
        <p:txBody>
          <a:bodyPr>
            <a:normAutofit fontScale="92500" lnSpcReduction="10000"/>
          </a:bodyPr>
          <a:lstStyle/>
          <a:p>
            <a:pPr lvl="0" fontAlgn="base"/>
            <a:r>
              <a:rPr lang="en-IN" sz="2400" dirty="0">
                <a:latin typeface="Times"/>
                <a:cs typeface="Times"/>
              </a:rPr>
              <a:t>K-Means forms spherical clusters only. This algorithm fails when data is not spherical ( i.e. same variance in all directions).</a:t>
            </a:r>
          </a:p>
          <a:p>
            <a:endParaRPr lang="en-US" sz="1200" dirty="0"/>
          </a:p>
          <a:p>
            <a:r>
              <a:rPr lang="en-IN" sz="2600" dirty="0">
                <a:latin typeface="Times"/>
                <a:cs typeface="Times"/>
              </a:rPr>
              <a:t>K-Means algorithm is sensitive towards outlier. Outliers can skew the clusters in K-Means in very large extent.</a:t>
            </a:r>
          </a:p>
          <a:p>
            <a:endParaRPr lang="en-IN" sz="1200" dirty="0">
              <a:latin typeface="Times"/>
              <a:cs typeface="Times"/>
            </a:endParaRPr>
          </a:p>
          <a:p>
            <a:pPr lvl="0"/>
            <a:r>
              <a:rPr lang="en-IN" sz="2600" dirty="0">
                <a:latin typeface="Times"/>
                <a:cs typeface="Times"/>
              </a:rPr>
              <a:t>K-Means algorithm requires one to specify the number of clusters a priory.</a:t>
            </a:r>
          </a:p>
          <a:p>
            <a:pPr lvl="0"/>
            <a:endParaRPr lang="en-IN" sz="1300" dirty="0">
              <a:latin typeface="Times"/>
              <a:cs typeface="Times"/>
            </a:endParaRPr>
          </a:p>
          <a:p>
            <a:r>
              <a:rPr lang="en-IN" sz="2600" dirty="0">
                <a:latin typeface="Times"/>
                <a:cs typeface="Times"/>
              </a:rPr>
              <a:t>DBSCAN algorithm overcomes all the above-mentioned drawbacks of K-Means algorithm. </a:t>
            </a:r>
          </a:p>
          <a:p>
            <a:endParaRPr lang="en-IN" sz="1300" dirty="0">
              <a:latin typeface="Times"/>
              <a:cs typeface="Times"/>
            </a:endParaRPr>
          </a:p>
          <a:p>
            <a:r>
              <a:rPr lang="en-IN" sz="2600" dirty="0">
                <a:latin typeface="Times"/>
                <a:cs typeface="Times"/>
              </a:rPr>
              <a:t>DBSCAN algorithm identifies the dense region by grouping together data points that are closed to each other based on distance measurement.</a:t>
            </a:r>
          </a:p>
          <a:p>
            <a:endParaRPr lang="en-IN" sz="2400" dirty="0">
              <a:latin typeface="Times"/>
              <a:cs typeface="Times"/>
            </a:endParaRPr>
          </a:p>
          <a:p>
            <a:endParaRPr lang="en-US" dirty="0"/>
          </a:p>
        </p:txBody>
      </p:sp>
    </p:spTree>
    <p:extLst>
      <p:ext uri="{BB962C8B-B14F-4D97-AF65-F5344CB8AC3E}">
        <p14:creationId xmlns:p14="http://schemas.microsoft.com/office/powerpoint/2010/main" val="333640350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Cluster validity measures</a:t>
            </a:r>
            <a:endParaRPr lang="en-US" dirty="0"/>
          </a:p>
        </p:txBody>
      </p:sp>
      <p:sp>
        <p:nvSpPr>
          <p:cNvPr id="3" name="Content Placeholder 2"/>
          <p:cNvSpPr>
            <a:spLocks noGrp="1"/>
          </p:cNvSpPr>
          <p:nvPr>
            <p:ph idx="1"/>
          </p:nvPr>
        </p:nvSpPr>
        <p:spPr/>
        <p:txBody>
          <a:bodyPr>
            <a:normAutofit lnSpcReduction="10000"/>
          </a:bodyPr>
          <a:lstStyle/>
          <a:p>
            <a:pPr fontAlgn="base"/>
            <a:r>
              <a:rPr lang="en-IN" sz="2600" dirty="0">
                <a:latin typeface="Times"/>
                <a:cs typeface="Times"/>
              </a:rPr>
              <a:t>Generally, cluster validity measures are categorized into 3 classes, they are –</a:t>
            </a:r>
          </a:p>
          <a:p>
            <a:pPr lvl="0" fontAlgn="base"/>
            <a:r>
              <a:rPr lang="en-IN" sz="2600" b="1" dirty="0">
                <a:latin typeface="Times"/>
                <a:cs typeface="Times"/>
              </a:rPr>
              <a:t>Internal cluster validation</a:t>
            </a:r>
            <a:r>
              <a:rPr lang="en-IN" sz="2600" dirty="0">
                <a:latin typeface="Times"/>
                <a:cs typeface="Times"/>
              </a:rPr>
              <a:t>: The clustering result is evaluated based on the data clustered itself (internal information) without reference to external information.</a:t>
            </a:r>
          </a:p>
          <a:p>
            <a:pPr lvl="0" fontAlgn="base"/>
            <a:r>
              <a:rPr lang="en-IN" sz="2600" b="1" dirty="0">
                <a:latin typeface="Times"/>
                <a:cs typeface="Times"/>
              </a:rPr>
              <a:t>External cluster validation</a:t>
            </a:r>
            <a:r>
              <a:rPr lang="en-IN" sz="2600" dirty="0">
                <a:latin typeface="Times"/>
                <a:cs typeface="Times"/>
              </a:rPr>
              <a:t>: Clustering results are evaluated based on some externally known result, such as externally provided class labels.</a:t>
            </a:r>
          </a:p>
          <a:p>
            <a:pPr lvl="0" fontAlgn="base"/>
            <a:r>
              <a:rPr lang="en-IN" sz="2600" b="1" dirty="0">
                <a:latin typeface="Times"/>
                <a:cs typeface="Times"/>
              </a:rPr>
              <a:t>Relative cluster validation</a:t>
            </a:r>
            <a:r>
              <a:rPr lang="en-IN" sz="2600" dirty="0">
                <a:latin typeface="Times"/>
                <a:cs typeface="Times"/>
              </a:rPr>
              <a:t>: The clustering results are evaluated by varying different parameters for the same algorithm (e.g. changing the number of clusters).</a:t>
            </a:r>
          </a:p>
          <a:p>
            <a:endParaRPr lang="en-US" dirty="0"/>
          </a:p>
        </p:txBody>
      </p:sp>
    </p:spTree>
    <p:extLst>
      <p:ext uri="{BB962C8B-B14F-4D97-AF65-F5344CB8AC3E}">
        <p14:creationId xmlns:p14="http://schemas.microsoft.com/office/powerpoint/2010/main" val="254413463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 Evaluation</a:t>
            </a:r>
          </a:p>
        </p:txBody>
      </p:sp>
      <p:sp>
        <p:nvSpPr>
          <p:cNvPr id="3" name="Content Placeholder 2"/>
          <p:cNvSpPr>
            <a:spLocks noGrp="1"/>
          </p:cNvSpPr>
          <p:nvPr>
            <p:ph idx="1"/>
          </p:nvPr>
        </p:nvSpPr>
        <p:spPr>
          <a:xfrm>
            <a:off x="457200" y="1417638"/>
            <a:ext cx="8229600" cy="4708525"/>
          </a:xfrm>
        </p:spPr>
        <p:txBody>
          <a:bodyPr>
            <a:normAutofit lnSpcReduction="10000"/>
          </a:bodyPr>
          <a:lstStyle/>
          <a:p>
            <a:r>
              <a:rPr lang="en-IN" sz="2400" dirty="0">
                <a:latin typeface="Times"/>
                <a:cs typeface="Times"/>
              </a:rPr>
              <a:t>The goal of attaining high intra-cluster similarity (documents within a cluster are similar) and low inter-cluster similarity (documents from different clusters are dissimilar). </a:t>
            </a:r>
          </a:p>
          <a:p>
            <a:endParaRPr lang="en-IN" sz="1200" dirty="0">
              <a:latin typeface="Times"/>
              <a:cs typeface="Times"/>
            </a:endParaRPr>
          </a:p>
          <a:p>
            <a:r>
              <a:rPr lang="en-IN" sz="2400" dirty="0">
                <a:latin typeface="Times"/>
                <a:cs typeface="Times"/>
              </a:rPr>
              <a:t>This is an </a:t>
            </a:r>
            <a:r>
              <a:rPr lang="en-IN" sz="2400" i="1" dirty="0">
                <a:latin typeface="Times"/>
                <a:cs typeface="Times"/>
              </a:rPr>
              <a:t>internal criterion</a:t>
            </a:r>
            <a:r>
              <a:rPr lang="en-IN" sz="2400" dirty="0">
                <a:latin typeface="Times"/>
                <a:cs typeface="Times"/>
              </a:rPr>
              <a:t> for the quality of a clustering. </a:t>
            </a:r>
          </a:p>
          <a:p>
            <a:endParaRPr lang="en-IN" sz="1200" dirty="0">
              <a:latin typeface="Times"/>
              <a:cs typeface="Times"/>
            </a:endParaRPr>
          </a:p>
          <a:p>
            <a:r>
              <a:rPr lang="en-IN" sz="2400" dirty="0">
                <a:latin typeface="Times"/>
                <a:cs typeface="Times"/>
              </a:rPr>
              <a:t>But internal criterion do not necessarily translate into good effectiveness in an application. </a:t>
            </a:r>
          </a:p>
          <a:p>
            <a:endParaRPr lang="en-IN" sz="1200" dirty="0">
              <a:latin typeface="Times"/>
              <a:cs typeface="Times"/>
            </a:endParaRPr>
          </a:p>
          <a:p>
            <a:r>
              <a:rPr lang="en-IN" sz="2400" dirty="0">
                <a:latin typeface="Times"/>
                <a:cs typeface="Times"/>
              </a:rPr>
              <a:t>An alternative to internal criteria is direct evaluation in the application of interest.</a:t>
            </a:r>
          </a:p>
          <a:p>
            <a:endParaRPr lang="en-IN" sz="1200" dirty="0">
              <a:latin typeface="Times"/>
              <a:cs typeface="Times"/>
            </a:endParaRPr>
          </a:p>
          <a:p>
            <a:r>
              <a:rPr lang="en-IN" sz="2400" dirty="0">
                <a:latin typeface="Times"/>
                <a:cs typeface="Times"/>
              </a:rPr>
              <a:t>The gold standard is ideally produced by human judges with a good level of inter-judge agreement. </a:t>
            </a:r>
          </a:p>
          <a:p>
            <a:endParaRPr lang="en-IN" sz="2400" dirty="0">
              <a:latin typeface="Times"/>
              <a:cs typeface="Times"/>
            </a:endParaRPr>
          </a:p>
          <a:p>
            <a:endParaRPr lang="en-IN" sz="2400" dirty="0">
              <a:latin typeface="Times"/>
              <a:cs typeface="Times"/>
            </a:endParaRPr>
          </a:p>
          <a:p>
            <a:endParaRPr lang="en-IN" sz="2400" dirty="0">
              <a:latin typeface="Times"/>
              <a:cs typeface="Times"/>
            </a:endParaRPr>
          </a:p>
          <a:p>
            <a:endParaRPr lang="en-IN" sz="2400" dirty="0">
              <a:latin typeface="Times"/>
              <a:cs typeface="Times"/>
            </a:endParaRPr>
          </a:p>
          <a:p>
            <a:endParaRPr lang="en-IN" sz="2400" dirty="0">
              <a:latin typeface="Times"/>
              <a:cs typeface="Times"/>
            </a:endParaRPr>
          </a:p>
          <a:p>
            <a:endParaRPr lang="en-US" dirty="0"/>
          </a:p>
        </p:txBody>
      </p:sp>
    </p:spTree>
    <p:extLst>
      <p:ext uri="{BB962C8B-B14F-4D97-AF65-F5344CB8AC3E}">
        <p14:creationId xmlns:p14="http://schemas.microsoft.com/office/powerpoint/2010/main" val="125444693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Silhouette Analysis</a:t>
            </a:r>
            <a:br>
              <a:rPr lang="en-IN" dirty="0"/>
            </a:br>
            <a:endParaRPr lang="en-US" dirty="0"/>
          </a:p>
        </p:txBody>
      </p:sp>
      <p:sp>
        <p:nvSpPr>
          <p:cNvPr id="3" name="Content Placeholder 2"/>
          <p:cNvSpPr>
            <a:spLocks noGrp="1"/>
          </p:cNvSpPr>
          <p:nvPr>
            <p:ph idx="1"/>
          </p:nvPr>
        </p:nvSpPr>
        <p:spPr>
          <a:xfrm>
            <a:off x="457200" y="1179286"/>
            <a:ext cx="8229600" cy="4946877"/>
          </a:xfrm>
        </p:spPr>
        <p:txBody>
          <a:bodyPr>
            <a:normAutofit fontScale="92500"/>
          </a:bodyPr>
          <a:lstStyle/>
          <a:p>
            <a:r>
              <a:rPr lang="en-IN" sz="2400" dirty="0">
                <a:latin typeface="Times"/>
                <a:cs typeface="Times"/>
              </a:rPr>
              <a:t>Silhouette analysis can be used to determine the degree of separation between the clusters. </a:t>
            </a:r>
          </a:p>
          <a:p>
            <a:endParaRPr lang="en-IN" sz="1200" dirty="0">
              <a:latin typeface="Times"/>
              <a:cs typeface="Times"/>
            </a:endParaRPr>
          </a:p>
          <a:p>
            <a:pPr lvl="0"/>
            <a:r>
              <a:rPr lang="en-IN" sz="2400" dirty="0">
                <a:latin typeface="Times"/>
                <a:cs typeface="Times"/>
              </a:rPr>
              <a:t>Compute the average distance from all data points in the same cluster (</a:t>
            </a:r>
            <a:r>
              <a:rPr lang="en-IN" sz="2400" i="1" dirty="0">
                <a:latin typeface="Times"/>
                <a:cs typeface="Times"/>
              </a:rPr>
              <a:t>a</a:t>
            </a:r>
            <a:r>
              <a:rPr lang="en-IN" sz="2400" i="1" baseline="30000" dirty="0">
                <a:latin typeface="Times"/>
                <a:cs typeface="Times"/>
              </a:rPr>
              <a:t>i</a:t>
            </a:r>
            <a:r>
              <a:rPr lang="en-IN" sz="2400" dirty="0">
                <a:latin typeface="Times"/>
                <a:cs typeface="Times"/>
              </a:rPr>
              <a:t>).</a:t>
            </a:r>
          </a:p>
          <a:p>
            <a:pPr lvl="0"/>
            <a:r>
              <a:rPr lang="en-IN" sz="2400" dirty="0">
                <a:latin typeface="Times"/>
                <a:cs typeface="Times"/>
              </a:rPr>
              <a:t>Compute the average distance from all data points in the closest cluster (</a:t>
            </a:r>
            <a:r>
              <a:rPr lang="en-IN" sz="2400" i="1" dirty="0">
                <a:latin typeface="Times"/>
                <a:cs typeface="Times"/>
              </a:rPr>
              <a:t>b</a:t>
            </a:r>
            <a:r>
              <a:rPr lang="en-IN" sz="2400" i="1" baseline="30000" dirty="0">
                <a:latin typeface="Times"/>
                <a:cs typeface="Times"/>
              </a:rPr>
              <a:t>i</a:t>
            </a:r>
            <a:r>
              <a:rPr lang="en-IN" sz="2400" dirty="0">
                <a:latin typeface="Times"/>
                <a:cs typeface="Times"/>
              </a:rPr>
              <a:t>).</a:t>
            </a:r>
          </a:p>
          <a:p>
            <a:pPr lvl="0"/>
            <a:r>
              <a:rPr lang="en-IN" sz="2400" dirty="0">
                <a:latin typeface="Times"/>
                <a:cs typeface="Times"/>
              </a:rPr>
              <a:t>Compute the coefficient:</a:t>
            </a:r>
          </a:p>
          <a:p>
            <a:endParaRPr lang="en-US" sz="1300" dirty="0">
              <a:latin typeface="Times"/>
              <a:cs typeface="Times"/>
            </a:endParaRPr>
          </a:p>
          <a:p>
            <a:r>
              <a:rPr lang="en-IN" sz="2400" dirty="0">
                <a:latin typeface="Times"/>
                <a:cs typeface="Times"/>
              </a:rPr>
              <a:t>The coefficient can take values in the interval [-1, 1].</a:t>
            </a:r>
          </a:p>
          <a:p>
            <a:endParaRPr lang="en-IN" sz="1300" dirty="0">
              <a:latin typeface="Times"/>
              <a:cs typeface="Times"/>
            </a:endParaRPr>
          </a:p>
          <a:p>
            <a:pPr lvl="0"/>
            <a:r>
              <a:rPr lang="en-IN" sz="2400" dirty="0">
                <a:latin typeface="Times"/>
                <a:cs typeface="Times"/>
              </a:rPr>
              <a:t>If it is 0 –&gt; the sample is very close to the neighboring clusters.</a:t>
            </a:r>
          </a:p>
          <a:p>
            <a:pPr lvl="0"/>
            <a:r>
              <a:rPr lang="en-IN" sz="2400" dirty="0">
                <a:latin typeface="Times"/>
                <a:cs typeface="Times"/>
              </a:rPr>
              <a:t>It it is 1 –&gt; the sample is far away from the neighboring clusters.</a:t>
            </a:r>
          </a:p>
          <a:p>
            <a:pPr lvl="0"/>
            <a:r>
              <a:rPr lang="en-IN" sz="2400" dirty="0">
                <a:latin typeface="Times"/>
                <a:cs typeface="Times"/>
              </a:rPr>
              <a:t>It it is -1 –&gt; the sample is assigned to the wrong clusters.</a:t>
            </a:r>
          </a:p>
          <a:p>
            <a:endParaRPr lang="en-US" sz="2400" dirty="0">
              <a:latin typeface="Times"/>
              <a:cs typeface="Times"/>
            </a:endParaRPr>
          </a:p>
        </p:txBody>
      </p:sp>
      <p:pic>
        <p:nvPicPr>
          <p:cNvPr id="4" name="Picture 3"/>
          <p:cNvPicPr>
            <a:picLocks noChangeAspect="1"/>
          </p:cNvPicPr>
          <p:nvPr/>
        </p:nvPicPr>
        <p:blipFill>
          <a:blip r:embed="rId2"/>
          <a:stretch>
            <a:fillRect/>
          </a:stretch>
        </p:blipFill>
        <p:spPr>
          <a:xfrm>
            <a:off x="3661228" y="3235779"/>
            <a:ext cx="2706914" cy="1003300"/>
          </a:xfrm>
          <a:prstGeom prst="rect">
            <a:avLst/>
          </a:prstGeom>
        </p:spPr>
      </p:pic>
    </p:spTree>
    <p:extLst>
      <p:ext uri="{BB962C8B-B14F-4D97-AF65-F5344CB8AC3E}">
        <p14:creationId xmlns:p14="http://schemas.microsoft.com/office/powerpoint/2010/main" val="155104192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26144"/>
            <a:ext cx="8229600" cy="5600020"/>
          </a:xfrm>
        </p:spPr>
        <p:txBody>
          <a:bodyPr/>
          <a:lstStyle/>
          <a:p>
            <a:r>
              <a:rPr lang="en-IN" sz="2400" dirty="0">
                <a:latin typeface="Times"/>
                <a:cs typeface="Times"/>
              </a:rPr>
              <a:t>Therefore, we want the coefficients to be as big as possible and close to 1 to have a good clusters. </a:t>
            </a:r>
          </a:p>
          <a:p>
            <a:endParaRPr lang="en-IN" sz="1200" dirty="0">
              <a:latin typeface="Times"/>
              <a:cs typeface="Times"/>
            </a:endParaRPr>
          </a:p>
        </p:txBody>
      </p:sp>
      <p:pic>
        <p:nvPicPr>
          <p:cNvPr id="4" name="Picture 3"/>
          <p:cNvPicPr>
            <a:picLocks noChangeAspect="1"/>
          </p:cNvPicPr>
          <p:nvPr/>
        </p:nvPicPr>
        <p:blipFill>
          <a:blip r:embed="rId2"/>
          <a:stretch>
            <a:fillRect/>
          </a:stretch>
        </p:blipFill>
        <p:spPr>
          <a:xfrm>
            <a:off x="457200" y="1415144"/>
            <a:ext cx="8850086" cy="4281714"/>
          </a:xfrm>
          <a:prstGeom prst="rect">
            <a:avLst/>
          </a:prstGeom>
        </p:spPr>
      </p:pic>
      <p:sp>
        <p:nvSpPr>
          <p:cNvPr id="5" name="Rectangle 4"/>
          <p:cNvSpPr/>
          <p:nvPr/>
        </p:nvSpPr>
        <p:spPr>
          <a:xfrm>
            <a:off x="457200" y="5908434"/>
            <a:ext cx="8432800" cy="707886"/>
          </a:xfrm>
          <a:prstGeom prst="rect">
            <a:avLst/>
          </a:prstGeom>
        </p:spPr>
        <p:txBody>
          <a:bodyPr wrap="square">
            <a:spAutoFit/>
          </a:bodyPr>
          <a:lstStyle/>
          <a:p>
            <a:pPr lvl="0"/>
            <a:r>
              <a:rPr lang="en-IN" sz="2000" dirty="0">
                <a:latin typeface="Times"/>
                <a:cs typeface="Times"/>
              </a:rPr>
              <a:t>Average silhouette score of around 0.75 and all clusters being above the average shows that it is actually a good choice. </a:t>
            </a:r>
          </a:p>
        </p:txBody>
      </p:sp>
    </p:spTree>
    <p:extLst>
      <p:ext uri="{BB962C8B-B14F-4D97-AF65-F5344CB8AC3E}">
        <p14:creationId xmlns:p14="http://schemas.microsoft.com/office/powerpoint/2010/main" val="347298556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l="8891" r="8891"/>
          <a:stretch>
            <a:fillRect/>
          </a:stretch>
        </p:blipFill>
        <p:spPr/>
      </p:pic>
    </p:spTree>
    <p:extLst>
      <p:ext uri="{BB962C8B-B14F-4D97-AF65-F5344CB8AC3E}">
        <p14:creationId xmlns:p14="http://schemas.microsoft.com/office/powerpoint/2010/main" val="354615319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Silhouette score </a:t>
            </a:r>
            <a:endParaRPr lang="en-US" dirty="0"/>
          </a:p>
        </p:txBody>
      </p:sp>
      <p:sp>
        <p:nvSpPr>
          <p:cNvPr id="3" name="Content Placeholder 2"/>
          <p:cNvSpPr>
            <a:spLocks noGrp="1"/>
          </p:cNvSpPr>
          <p:nvPr>
            <p:ph idx="1"/>
          </p:nvPr>
        </p:nvSpPr>
        <p:spPr/>
        <p:txBody>
          <a:bodyPr>
            <a:normAutofit/>
          </a:bodyPr>
          <a:lstStyle/>
          <a:p>
            <a:r>
              <a:rPr lang="en-IN" sz="2400" dirty="0">
                <a:latin typeface="Times"/>
                <a:cs typeface="Times"/>
              </a:rPr>
              <a:t>The thickness of the silhouette plot gives an indication of how big each cluster is. </a:t>
            </a:r>
          </a:p>
          <a:p>
            <a:endParaRPr lang="en-IN" sz="1200" dirty="0">
              <a:latin typeface="Times"/>
              <a:cs typeface="Times"/>
            </a:endParaRPr>
          </a:p>
          <a:p>
            <a:r>
              <a:rPr lang="en-IN" sz="2400" dirty="0">
                <a:latin typeface="Times"/>
                <a:cs typeface="Times"/>
              </a:rPr>
              <a:t>The plot shows that cluster 1 has almost double the samples than cluster 2. </a:t>
            </a:r>
          </a:p>
          <a:p>
            <a:endParaRPr lang="en-IN" sz="1200" dirty="0">
              <a:latin typeface="Times"/>
              <a:cs typeface="Times"/>
            </a:endParaRPr>
          </a:p>
          <a:p>
            <a:r>
              <a:rPr lang="en-IN" sz="2400" dirty="0">
                <a:latin typeface="Times"/>
                <a:cs typeface="Times"/>
              </a:rPr>
              <a:t>Increased n_clusters to 3 and 4, the average silhouette score decreased dramatically to around 0.48 and 0.39 respectively. </a:t>
            </a:r>
          </a:p>
          <a:p>
            <a:endParaRPr lang="en-IN" sz="1200" dirty="0">
              <a:latin typeface="Times"/>
              <a:cs typeface="Times"/>
            </a:endParaRPr>
          </a:p>
          <a:p>
            <a:r>
              <a:rPr lang="en-IN" sz="2400" dirty="0">
                <a:latin typeface="Times"/>
                <a:cs typeface="Times"/>
              </a:rPr>
              <a:t>Moreover, the thickness of silhouette plot started showing wide fluctuations. </a:t>
            </a:r>
          </a:p>
          <a:p>
            <a:endParaRPr lang="en-US" dirty="0"/>
          </a:p>
        </p:txBody>
      </p:sp>
    </p:spTree>
    <p:extLst>
      <p:ext uri="{BB962C8B-B14F-4D97-AF65-F5344CB8AC3E}">
        <p14:creationId xmlns:p14="http://schemas.microsoft.com/office/powerpoint/2010/main" val="175686699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IN" dirty="0"/>
              <a:t>Why do we need cluster validity indices ?</a:t>
            </a:r>
          </a:p>
        </p:txBody>
      </p:sp>
      <p:sp>
        <p:nvSpPr>
          <p:cNvPr id="3" name="Content Placeholder 2"/>
          <p:cNvSpPr>
            <a:spLocks noGrp="1"/>
          </p:cNvSpPr>
          <p:nvPr>
            <p:ph idx="1"/>
          </p:nvPr>
        </p:nvSpPr>
        <p:spPr>
          <a:xfrm>
            <a:off x="457200" y="1803400"/>
            <a:ext cx="8229600" cy="4525963"/>
          </a:xfrm>
        </p:spPr>
        <p:txBody>
          <a:bodyPr/>
          <a:lstStyle/>
          <a:p>
            <a:r>
              <a:rPr lang="en-IN" sz="2400" dirty="0">
                <a:latin typeface="Times"/>
                <a:cs typeface="Times"/>
              </a:rPr>
              <a:t>The </a:t>
            </a:r>
            <a:r>
              <a:rPr lang="en-IN" sz="2400" b="1" dirty="0">
                <a:latin typeface="Times"/>
                <a:cs typeface="Times"/>
              </a:rPr>
              <a:t>Dunn index</a:t>
            </a:r>
            <a:r>
              <a:rPr lang="en-IN" sz="2400" dirty="0">
                <a:latin typeface="Times"/>
                <a:cs typeface="Times"/>
              </a:rPr>
              <a:t> (DI) is a metric for evaluating clustering algorithms.</a:t>
            </a:r>
          </a:p>
          <a:p>
            <a:endParaRPr lang="en-IN" sz="1200" dirty="0">
              <a:latin typeface="Times"/>
              <a:cs typeface="Times"/>
            </a:endParaRPr>
          </a:p>
          <a:p>
            <a:pPr lvl="0" fontAlgn="base"/>
            <a:r>
              <a:rPr lang="en-IN" sz="2400" dirty="0">
                <a:latin typeface="Times"/>
                <a:cs typeface="Times"/>
              </a:rPr>
              <a:t>To compare clustering algorithms.</a:t>
            </a:r>
          </a:p>
          <a:p>
            <a:pPr lvl="0" fontAlgn="base"/>
            <a:r>
              <a:rPr lang="en-IN" sz="2400" dirty="0">
                <a:latin typeface="Times"/>
                <a:cs typeface="Times"/>
              </a:rPr>
              <a:t>To compare two sets of clusters.</a:t>
            </a:r>
          </a:p>
          <a:p>
            <a:pPr lvl="0" fontAlgn="base"/>
            <a:r>
              <a:rPr lang="en-IN" sz="2400" dirty="0">
                <a:latin typeface="Times"/>
                <a:cs typeface="Times"/>
              </a:rPr>
              <a:t>To compare two clusters i.e which one is better in terms of compactness and connectedness.</a:t>
            </a:r>
          </a:p>
          <a:p>
            <a:pPr lvl="0" fontAlgn="base"/>
            <a:r>
              <a:rPr lang="en-IN" sz="2400" dirty="0">
                <a:latin typeface="Times"/>
                <a:cs typeface="Times"/>
              </a:rPr>
              <a:t>To determine whether random structure exists in the data due to noise.</a:t>
            </a:r>
          </a:p>
          <a:p>
            <a:endParaRPr lang="en-IN" sz="2400" dirty="0">
              <a:latin typeface="Times"/>
              <a:cs typeface="Times"/>
            </a:endParaRPr>
          </a:p>
          <a:p>
            <a:endParaRPr lang="en-US" dirty="0"/>
          </a:p>
        </p:txBody>
      </p:sp>
    </p:spTree>
    <p:extLst>
      <p:ext uri="{BB962C8B-B14F-4D97-AF65-F5344CB8AC3E}">
        <p14:creationId xmlns:p14="http://schemas.microsoft.com/office/powerpoint/2010/main" val="128285683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The Dunn index </a:t>
            </a:r>
            <a:endParaRPr lang="en-US" dirty="0"/>
          </a:p>
        </p:txBody>
      </p:sp>
      <p:sp>
        <p:nvSpPr>
          <p:cNvPr id="3" name="Content Placeholder 2"/>
          <p:cNvSpPr>
            <a:spLocks noGrp="1"/>
          </p:cNvSpPr>
          <p:nvPr>
            <p:ph idx="1"/>
          </p:nvPr>
        </p:nvSpPr>
        <p:spPr/>
        <p:txBody>
          <a:bodyPr>
            <a:normAutofit fontScale="92500" lnSpcReduction="10000"/>
          </a:bodyPr>
          <a:lstStyle/>
          <a:p>
            <a:r>
              <a:rPr lang="en-IN" sz="2400" dirty="0">
                <a:latin typeface="Times"/>
                <a:cs typeface="Times"/>
              </a:rPr>
              <a:t>The Dunn index (DI) (introduced by J. C. Dunn in 1974), a metric for evaluating clustering algorithms, is an internal evaluation scheme, where the result is based on the clustered data itself. </a:t>
            </a:r>
          </a:p>
          <a:p>
            <a:endParaRPr lang="en-IN" sz="1200" dirty="0">
              <a:latin typeface="Times"/>
              <a:cs typeface="Times"/>
            </a:endParaRPr>
          </a:p>
          <a:p>
            <a:r>
              <a:rPr lang="en-IN" sz="2600" dirty="0">
                <a:latin typeface="Times"/>
                <a:cs typeface="Times"/>
              </a:rPr>
              <a:t>The aim of this Dunn index to identify sets of clusters that are compact, with a small variance between members of the cluster, and well separated, where the means of different clusters are sufficiently far apart, as compared to the within cluster variance. </a:t>
            </a:r>
          </a:p>
          <a:p>
            <a:endParaRPr lang="en-IN" sz="1300" dirty="0">
              <a:latin typeface="Times"/>
              <a:cs typeface="Times"/>
            </a:endParaRPr>
          </a:p>
          <a:p>
            <a:r>
              <a:rPr lang="en-IN" sz="2600" dirty="0">
                <a:latin typeface="Times"/>
                <a:cs typeface="Times"/>
              </a:rPr>
              <a:t>Higher the Dunn index value, better is the clustering. The number of clusters that maximizes Dunn index is taken as the optimal number of clusters k. </a:t>
            </a:r>
            <a:endParaRPr lang="en-US" sz="2600" dirty="0">
              <a:latin typeface="Times"/>
              <a:cs typeface="Times"/>
            </a:endParaRPr>
          </a:p>
        </p:txBody>
      </p:sp>
    </p:spTree>
    <p:extLst>
      <p:ext uri="{BB962C8B-B14F-4D97-AF65-F5344CB8AC3E}">
        <p14:creationId xmlns:p14="http://schemas.microsoft.com/office/powerpoint/2010/main" val="1693061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2790</TotalTime>
  <Words>3850</Words>
  <Application>Microsoft Office PowerPoint</Application>
  <PresentationFormat>On-screen Show (4:3)</PresentationFormat>
  <Paragraphs>803</Paragraphs>
  <Slides>103</Slides>
  <Notes>0</Notes>
  <HiddenSlides>0</HiddenSlides>
  <MMClips>0</MMClips>
  <ScaleCrop>false</ScaleCrop>
  <HeadingPairs>
    <vt:vector size="4" baseType="variant">
      <vt:variant>
        <vt:lpstr>Theme</vt:lpstr>
      </vt:variant>
      <vt:variant>
        <vt:i4>1</vt:i4>
      </vt:variant>
      <vt:variant>
        <vt:lpstr>Slide Titles</vt:lpstr>
      </vt:variant>
      <vt:variant>
        <vt:i4>103</vt:i4>
      </vt:variant>
    </vt:vector>
  </HeadingPairs>
  <TitlesOfParts>
    <vt:vector size="104" baseType="lpstr">
      <vt:lpstr>Office Theme</vt:lpstr>
      <vt:lpstr>Classifiers</vt:lpstr>
      <vt:lpstr>Different types of Classifiers</vt:lpstr>
      <vt:lpstr>Classification</vt:lpstr>
      <vt:lpstr>Classifiers</vt:lpstr>
      <vt:lpstr>Steps</vt:lpstr>
      <vt:lpstr>Logistic Regression </vt:lpstr>
      <vt:lpstr>Logistic Regression </vt:lpstr>
      <vt:lpstr>PowerPoint Presentation</vt:lpstr>
      <vt:lpstr>PowerPoint Presentation</vt:lpstr>
      <vt:lpstr>Maximum Likelihood</vt:lpstr>
      <vt:lpstr>Steps: </vt:lpstr>
      <vt:lpstr>Naïve Bayes</vt:lpstr>
      <vt:lpstr>PowerPoint Presentation</vt:lpstr>
      <vt:lpstr>Training data set of weather and target variable ‘Play’ </vt:lpstr>
      <vt:lpstr>Naïve Bayes Algorithm</vt:lpstr>
      <vt:lpstr>Problem: Players will play if weather is sunny. Is this statement is correct? </vt:lpstr>
      <vt:lpstr>Bayes Theorem is rewritten as  </vt:lpstr>
      <vt:lpstr>Multivariate Classification </vt:lpstr>
      <vt:lpstr>Support vector machine (SVM) </vt:lpstr>
      <vt:lpstr>Support vector machine</vt:lpstr>
      <vt:lpstr>PowerPoint Presentation</vt:lpstr>
      <vt:lpstr>PowerPoint Presentation</vt:lpstr>
      <vt:lpstr>PowerPoint Presentation</vt:lpstr>
      <vt:lpstr>The best hyperplane </vt:lpstr>
      <vt:lpstr>PowerPoint Presentation</vt:lpstr>
      <vt:lpstr>Margin</vt:lpstr>
      <vt:lpstr>PowerPoint Presentation</vt:lpstr>
      <vt:lpstr>Optimal hyperplane </vt:lpstr>
      <vt:lpstr>Margin of the Hyperplane</vt:lpstr>
      <vt:lpstr>PowerPoint Presentation</vt:lpstr>
      <vt:lpstr>Soft Margin Classification</vt:lpstr>
      <vt:lpstr>PowerPoint Presentation</vt:lpstr>
      <vt:lpstr>PowerPoint Presentation</vt:lpstr>
      <vt:lpstr>Input Space to Feature Space</vt:lpstr>
      <vt:lpstr>What if we do not find a decision boundary which segregates the classes? </vt:lpstr>
      <vt:lpstr>Find the hyper-plane to segregate to classes </vt:lpstr>
      <vt:lpstr>PowerPoint Presentation</vt:lpstr>
      <vt:lpstr>We create a new z dimension, : z = x² + y²  </vt:lpstr>
      <vt:lpstr>PowerPoint Presentation</vt:lpstr>
      <vt:lpstr>Kernel Function</vt:lpstr>
      <vt:lpstr>PowerPoint Presentation</vt:lpstr>
      <vt:lpstr>The Kernel Trick</vt:lpstr>
      <vt:lpstr>PowerPoint Presentation</vt:lpstr>
      <vt:lpstr>PowerPoint Presentation</vt:lpstr>
      <vt:lpstr>Nonlinear SVM - Overview</vt:lpstr>
      <vt:lpstr>Weakness of SVM</vt:lpstr>
      <vt:lpstr>Accuracy</vt:lpstr>
      <vt:lpstr>Recall</vt:lpstr>
      <vt:lpstr>Precision</vt:lpstr>
      <vt:lpstr>F1 score</vt:lpstr>
      <vt:lpstr>PowerPoint Presentation</vt:lpstr>
      <vt:lpstr>Considering models across all different thresholds </vt:lpstr>
      <vt:lpstr>we could have set the threshold somewhere else, which would have yielded a different set of predictions.  </vt:lpstr>
      <vt:lpstr>Raised the Threshold</vt:lpstr>
      <vt:lpstr>ROC curve </vt:lpstr>
      <vt:lpstr>Threshold at 0.5</vt:lpstr>
      <vt:lpstr>Different Thresholds</vt:lpstr>
      <vt:lpstr>Area Under the Curve</vt:lpstr>
      <vt:lpstr>Confusion matrix</vt:lpstr>
      <vt:lpstr>PowerPoint Presentation</vt:lpstr>
      <vt:lpstr>Threshold =0.5</vt:lpstr>
      <vt:lpstr>Threshold = 0.6</vt:lpstr>
      <vt:lpstr>PowerPoint Presentation</vt:lpstr>
      <vt:lpstr>Clustering</vt:lpstr>
      <vt:lpstr>PowerPoint Presentation</vt:lpstr>
      <vt:lpstr>Types of Clustering </vt:lpstr>
      <vt:lpstr>K-means algorithm</vt:lpstr>
      <vt:lpstr>PowerPoint Presentation</vt:lpstr>
      <vt:lpstr>k-Means clustering algorithms</vt:lpstr>
      <vt:lpstr>The Euclidean distance measure (L2 Norm) as the similarity measurement. Let d1, d2 and d3 denote the distance from an object to c1, c2 and c3 respectively.  </vt:lpstr>
      <vt:lpstr>PowerPoint Presentation</vt:lpstr>
      <vt:lpstr>Hierarchical clustering</vt:lpstr>
      <vt:lpstr> Agglomerative:bottom-up method</vt:lpstr>
      <vt:lpstr>PowerPoint Presentation</vt:lpstr>
      <vt:lpstr>PowerPoint Presentation</vt:lpstr>
      <vt:lpstr>Drawback and Key issue</vt:lpstr>
      <vt:lpstr>Density-Based Methods </vt:lpstr>
      <vt:lpstr>  Partitioning methods and hierarchical clustering work for finding spherical-shaped clusters or convex clusters.   They are also severely affected by the presence of noise and outliers in the data. </vt:lpstr>
      <vt:lpstr>PowerPoint Presentation</vt:lpstr>
      <vt:lpstr>DBSCAN</vt:lpstr>
      <vt:lpstr>PowerPoint Presentation</vt:lpstr>
      <vt:lpstr>Different types of points</vt:lpstr>
      <vt:lpstr>PowerPoint Presentation</vt:lpstr>
      <vt:lpstr>We draw a circle of equal radius eps around every data point with minPts = 3 </vt:lpstr>
      <vt:lpstr>PowerPoint Presentation</vt:lpstr>
      <vt:lpstr>PowerPoint Presentation</vt:lpstr>
      <vt:lpstr>PowerPoint Presentation</vt:lpstr>
      <vt:lpstr>PowerPoint Presentation</vt:lpstr>
      <vt:lpstr>PowerPoint Presentation</vt:lpstr>
      <vt:lpstr>PowerPoint Presentation</vt:lpstr>
      <vt:lpstr>Disadvantage of K-MEANS </vt:lpstr>
      <vt:lpstr>Cluster validity measures</vt:lpstr>
      <vt:lpstr>Cluster Evaluation</vt:lpstr>
      <vt:lpstr>Silhouette Analysis </vt:lpstr>
      <vt:lpstr>PowerPoint Presentation</vt:lpstr>
      <vt:lpstr>PowerPoint Presentation</vt:lpstr>
      <vt:lpstr>Silhouette score </vt:lpstr>
      <vt:lpstr>Why do we need cluster validity indices ?</vt:lpstr>
      <vt:lpstr>The Dunn index </vt:lpstr>
      <vt:lpstr>PowerPoint Presentation</vt:lpstr>
      <vt:lpstr>PowerPoint Presentation</vt:lpstr>
      <vt:lpstr>DB index :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CST</dc:creator>
  <cp:lastModifiedBy>CST</cp:lastModifiedBy>
  <cp:revision>120</cp:revision>
  <dcterms:created xsi:type="dcterms:W3CDTF">2021-04-06T14:53:32Z</dcterms:created>
  <dcterms:modified xsi:type="dcterms:W3CDTF">2022-02-17T06:27:42Z</dcterms:modified>
</cp:coreProperties>
</file>