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431" y="5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jpeg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3622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   ILLUMINATION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69988" y="563563"/>
          <a:ext cx="2305050" cy="546100"/>
        </p:xfrm>
        <a:graphic>
          <a:graphicData uri="http://schemas.openxmlformats.org/presentationml/2006/ole">
            <p:oleObj spid="_x0000_s54274" name="Equation" r:id="rId3" imgW="965160" imgH="22860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141400" y="1295400"/>
          <a:ext cx="5411800" cy="990600"/>
        </p:xfrm>
        <a:graphic>
          <a:graphicData uri="http://schemas.openxmlformats.org/presentationml/2006/ole">
            <p:oleObj spid="_x0000_s54275" name="Equation" r:id="rId4" imgW="2501640" imgH="457200" progId="Equation.DSMT4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295400" y="3276600"/>
          <a:ext cx="5426075" cy="1152525"/>
        </p:xfrm>
        <a:graphic>
          <a:graphicData uri="http://schemas.openxmlformats.org/presentationml/2006/ole">
            <p:oleObj spid="_x0000_s54277" name="Equation" r:id="rId5" imgW="227304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381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INTENSITY ATTENUATION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1295400"/>
          <a:ext cx="2286000" cy="726393"/>
        </p:xfrm>
        <a:graphic>
          <a:graphicData uri="http://schemas.openxmlformats.org/presentationml/2006/ole">
            <p:oleObj spid="_x0000_s55299" name="Equation" r:id="rId3" imgW="1358640" imgH="4316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5800" y="2819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‘d’  is the distance the light has travelled.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43000" y="2667000"/>
          <a:ext cx="3033712" cy="727075"/>
        </p:xfrm>
        <a:graphic>
          <a:graphicData uri="http://schemas.openxmlformats.org/presentationml/2006/ole">
            <p:oleObj spid="_x0000_s55300" name="Equation" r:id="rId4" imgW="1803240" imgH="431640" progId="Equation.DSMT4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219200" y="4343400"/>
          <a:ext cx="5791200" cy="526868"/>
        </p:xfrm>
        <a:graphic>
          <a:graphicData uri="http://schemas.openxmlformats.org/presentationml/2006/ole">
            <p:oleObj spid="_x0000_s55301" name="Equation" r:id="rId5" imgW="26542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533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TRANSPERANCY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371600" y="1524000"/>
          <a:ext cx="3305175" cy="546100"/>
        </p:xfrm>
        <a:graphic>
          <a:graphicData uri="http://schemas.openxmlformats.org/presentationml/2006/ole">
            <p:oleObj spid="_x0000_s56325" name="Equation" r:id="rId3" imgW="1384200" imgH="228600" progId="Equation.DSMT4">
              <p:embed/>
            </p:oleObj>
          </a:graphicData>
        </a:graphic>
      </p:graphicFrame>
      <p:graphicFrame>
        <p:nvGraphicFramePr>
          <p:cNvPr id="56326" name="Object 2"/>
          <p:cNvGraphicFramePr>
            <a:graphicFrameLocks noChangeAspect="1"/>
          </p:cNvGraphicFramePr>
          <p:nvPr/>
        </p:nvGraphicFramePr>
        <p:xfrm>
          <a:off x="1295400" y="2667000"/>
          <a:ext cx="3638550" cy="752475"/>
        </p:xfrm>
        <a:graphic>
          <a:graphicData uri="http://schemas.openxmlformats.org/presentationml/2006/ole">
            <p:oleObj spid="_x0000_s56326" name="Equation" r:id="rId4" imgW="2209680" imgH="457200" progId="Equation.DSMT4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943600" y="990600"/>
            <a:ext cx="2514600" cy="2895600"/>
            <a:chOff x="5638800" y="1219200"/>
            <a:chExt cx="2514600" cy="2895600"/>
          </a:xfrm>
        </p:grpSpPr>
        <p:pic>
          <p:nvPicPr>
            <p:cNvPr id="56330" name="Picture 10" descr="Image result for refraction"/>
            <p:cNvPicPr>
              <a:picLocks noChangeAspect="1" noChangeArrowheads="1"/>
            </p:cNvPicPr>
            <p:nvPr/>
          </p:nvPicPr>
          <p:blipFill>
            <a:blip r:embed="rId5"/>
            <a:srcRect t="7778" r="50100"/>
            <a:stretch>
              <a:fillRect/>
            </a:stretch>
          </p:blipFill>
          <p:spPr bwMode="auto">
            <a:xfrm>
              <a:off x="5791200" y="1219200"/>
              <a:ext cx="2362200" cy="2710530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5638800" y="3505200"/>
              <a:ext cx="129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457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COLOUR CONSIDERATION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371600" y="1143000"/>
          <a:ext cx="5486400" cy="576262"/>
        </p:xfrm>
        <a:graphic>
          <a:graphicData uri="http://schemas.openxmlformats.org/presentationml/2006/ole">
            <p:oleObj spid="_x0000_s58370" name="Equation" r:id="rId3" imgW="2298600" imgH="241200" progId="Equation.DSMT4">
              <p:embed/>
            </p:oleObj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362200"/>
          <a:ext cx="2819400" cy="1752600"/>
        </p:xfrm>
        <a:graphic>
          <a:graphicData uri="http://schemas.openxmlformats.org/drawingml/2006/table">
            <a:tbl>
              <a:tblPr/>
              <a:tblGrid>
                <a:gridCol w="458972"/>
                <a:gridCol w="2360428"/>
              </a:tblGrid>
              <a:tr h="328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</a:t>
                      </a:r>
                      <a:r>
                        <a:rPr lang="en-IN" sz="200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IN" sz="2000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[</a:t>
                      </a:r>
                      <a:r>
                        <a:rPr kumimoji="0" lang="en-I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Rk</a:t>
                      </a:r>
                      <a:r>
                        <a:rPr kumimoji="0" lang="en-IN" sz="20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kumimoji="0" lang="en-I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Gk</a:t>
                      </a:r>
                      <a:r>
                        <a:rPr kumimoji="0" lang="en-IN" sz="20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r>
                        <a:rPr kumimoji="0" lang="en-I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,Bk</a:t>
                      </a:r>
                      <a:r>
                        <a:rPr kumimoji="0" lang="en-IN" sz="20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</a:t>
                      </a:r>
                      <a:r>
                        <a:rPr lang="en-IN" sz="2000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IN" sz="2000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[</a:t>
                      </a:r>
                      <a:r>
                        <a:rPr kumimoji="0" lang="en-I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Rk</a:t>
                      </a:r>
                      <a:r>
                        <a:rPr kumimoji="0" lang="en-IN" sz="20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kumimoji="0" lang="en-I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Gk</a:t>
                      </a:r>
                      <a:r>
                        <a:rPr kumimoji="0" lang="en-IN" sz="20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r>
                        <a:rPr kumimoji="0" lang="en-I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,Bk</a:t>
                      </a:r>
                      <a:r>
                        <a:rPr kumimoji="0" lang="en-IN" sz="20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]</a:t>
                      </a:r>
                      <a:endParaRPr kumimoji="0" lang="en-I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</a:t>
                      </a:r>
                      <a:r>
                        <a:rPr lang="en-IN" sz="2000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</a:t>
                      </a:r>
                      <a:endParaRPr lang="en-IN" sz="2000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[</a:t>
                      </a:r>
                      <a:r>
                        <a:rPr kumimoji="0" lang="en-I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Rk</a:t>
                      </a:r>
                      <a:r>
                        <a:rPr kumimoji="0" lang="en-IN" sz="20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kumimoji="0" lang="en-I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Gk</a:t>
                      </a:r>
                      <a:r>
                        <a:rPr kumimoji="0" lang="en-IN" sz="20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</a:t>
                      </a:r>
                      <a:r>
                        <a:rPr kumimoji="0" lang="en-I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,Bk</a:t>
                      </a:r>
                      <a:r>
                        <a:rPr kumimoji="0" lang="en-IN" sz="20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]</a:t>
                      </a:r>
                      <a:endParaRPr kumimoji="0" lang="en-I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n-IN" sz="180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</a:t>
                      </a:r>
                      <a:endParaRPr lang="en-IN" sz="1800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[R</a:t>
                      </a:r>
                      <a:r>
                        <a:rPr lang="en-IN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n-IN" sz="200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G</a:t>
                      </a:r>
                      <a:r>
                        <a:rPr lang="en-IN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n-IN" sz="200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,B</a:t>
                      </a:r>
                      <a:r>
                        <a:rPr lang="en-IN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n-IN" sz="200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n-IN" sz="1800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IN" sz="1800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[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</a:t>
                      </a:r>
                      <a:r>
                        <a:rPr lang="en-IN" sz="2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n-IN" sz="2000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G</a:t>
                      </a:r>
                      <a:r>
                        <a:rPr lang="en-IN" sz="2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n-IN" sz="2000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,B</a:t>
                      </a:r>
                      <a:r>
                        <a:rPr lang="en-IN" sz="2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n-IN" sz="2000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]</a:t>
                      </a:r>
                      <a:endParaRPr kumimoji="0" lang="en-I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43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calculate the intensity of light at a given point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ILLUMINATION MODEL</a:t>
            </a:r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2895600" cy="2057400"/>
          </a:xfrm>
          <a:prstGeom prst="rect">
            <a:avLst/>
          </a:prstGeom>
          <a:noFill/>
        </p:spPr>
      </p:pic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09999" y="2286001"/>
          <a:ext cx="4114801" cy="304800"/>
        </p:xfrm>
        <a:graphic>
          <a:graphicData uri="http://schemas.openxmlformats.org/presentationml/2006/ole">
            <p:oleObj spid="_x0000_s32770" name="Equation" r:id="rId4" imgW="2400120" imgH="2030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86200" y="6858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/SHADING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3D  SCENE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3622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MODEL &amp; POSITION OBJECT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36576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DETECT  VISUAL  SURFACE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4953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GET SHADING MODEL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886200" y="2819400"/>
            <a:ext cx="381000" cy="762000"/>
          </a:xfrm>
          <a:prstGeom prst="downArrow">
            <a:avLst>
              <a:gd name="adj1" fmla="val 3846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7" name="Down Arrow 6"/>
          <p:cNvSpPr/>
          <p:nvPr/>
        </p:nvSpPr>
        <p:spPr>
          <a:xfrm>
            <a:off x="3886200" y="4114800"/>
            <a:ext cx="381000" cy="685800"/>
          </a:xfrm>
          <a:prstGeom prst="downArrow">
            <a:avLst>
              <a:gd name="adj1" fmla="val 3846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FACTORS BEHIND ILLUMINATION MODEL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066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LIGHT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objects that emits light  (e.g. The sun, a light bulb)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90600" y="4139461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143794" y="3910067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143794" y="5053067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>
            <a:off x="455612" y="4444261"/>
            <a:ext cx="306388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4368061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4724400" y="2996461"/>
            <a:ext cx="762000" cy="175260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752600" y="3682261"/>
            <a:ext cx="3048000" cy="5334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00600" y="3682261"/>
            <a:ext cx="2667000" cy="228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133600" y="4291861"/>
            <a:ext cx="2590800" cy="76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3276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SOURCE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Triangle 22"/>
          <p:cNvSpPr/>
          <p:nvPr/>
        </p:nvSpPr>
        <p:spPr>
          <a:xfrm>
            <a:off x="7467600" y="3453661"/>
            <a:ext cx="1066800" cy="1295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" descr="Image result for human eye"/>
          <p:cNvPicPr>
            <a:picLocks noChangeAspect="1" noChangeArrowheads="1"/>
          </p:cNvPicPr>
          <p:nvPr/>
        </p:nvPicPr>
        <p:blipFill>
          <a:blip r:embed="rId2"/>
          <a:srcRect b="20000"/>
          <a:stretch>
            <a:fillRect/>
          </a:stretch>
        </p:blipFill>
        <p:spPr bwMode="auto">
          <a:xfrm>
            <a:off x="2209800" y="5739661"/>
            <a:ext cx="955622" cy="508739"/>
          </a:xfrm>
          <a:prstGeom prst="rect">
            <a:avLst/>
          </a:prstGeom>
          <a:noFill/>
        </p:spPr>
      </p:pic>
      <p:pic>
        <p:nvPicPr>
          <p:cNvPr id="25" name="Picture 2" descr="Image result for human eye"/>
          <p:cNvPicPr>
            <a:picLocks noChangeAspect="1" noChangeArrowheads="1"/>
          </p:cNvPicPr>
          <p:nvPr/>
        </p:nvPicPr>
        <p:blipFill>
          <a:blip r:embed="rId2"/>
          <a:srcRect b="20000"/>
          <a:stretch>
            <a:fillRect/>
          </a:stretch>
        </p:blipFill>
        <p:spPr bwMode="auto">
          <a:xfrm>
            <a:off x="5029200" y="5587261"/>
            <a:ext cx="955622" cy="508739"/>
          </a:xfrm>
          <a:prstGeom prst="rect">
            <a:avLst/>
          </a:prstGeom>
          <a:noFill/>
        </p:spPr>
      </p:pic>
      <p:cxnSp>
        <p:nvCxnSpPr>
          <p:cNvPr id="26" name="Straight Connector 25"/>
          <p:cNvCxnSpPr/>
          <p:nvPr/>
        </p:nvCxnSpPr>
        <p:spPr>
          <a:xfrm rot="10800000" flipV="1">
            <a:off x="5410200" y="3910861"/>
            <a:ext cx="2057400" cy="19050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2514600" y="4291861"/>
            <a:ext cx="2209800" cy="1752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2800" y="2514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LIGHT REFLECTING SOURCE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Point light source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light source with small dimension compared to is approximated as point source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e.g. The Sun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Distributed  light source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light source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large dimension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compared to is approximated as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distributed source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e.g.  Florescent light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Image result for specular reflection"/>
          <p:cNvPicPr>
            <a:picLocks noChangeAspect="1" noChangeArrowheads="1"/>
          </p:cNvPicPr>
          <p:nvPr/>
        </p:nvPicPr>
        <p:blipFill>
          <a:blip r:embed="rId2"/>
          <a:srcRect b="8571"/>
          <a:stretch>
            <a:fillRect/>
          </a:stretch>
        </p:blipFill>
        <p:spPr bwMode="auto">
          <a:xfrm>
            <a:off x="5029200" y="2667000"/>
            <a:ext cx="2786063" cy="11430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1371600" y="457200"/>
            <a:ext cx="5451942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 startAt="2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PERCENTAGE OF LIGHT  FALL ON AN OBJECT</a:t>
            </a: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  PROPERTIES OF SURFACE</a:t>
            </a:r>
          </a:p>
          <a:p>
            <a:pPr marL="342900" indent="-342900">
              <a:buAutoNum type="arabicPeriod" startAt="2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Reflection………………Shiny, Dull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Absorption……………..Surface colour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Refraction……………...Transparent, Opaque</a:t>
            </a: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REFLECTION</a:t>
            </a: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Specular………..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Diffuse………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PROPERTIES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MEDIUM</a:t>
            </a: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Uniform…………Light rays are not deviated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Non uniform…….Light rays are deviated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6" name="AutoShape 2" descr="Image result for specular ref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1295400"/>
            <a:ext cx="2057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Reflected Light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2971800"/>
            <a:ext cx="2057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Light emitting source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114800"/>
            <a:ext cx="2057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Specular Reflection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895600"/>
            <a:ext cx="2057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Light reflecting source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4114800"/>
            <a:ext cx="2057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Diffuse Reflection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1752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refl</a:t>
            </a:r>
            <a:endParaRPr lang="en-IN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643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="1" baseline="-25000" dirty="0" err="1" smtClean="0">
                <a:latin typeface="Times New Roman" pitchFamily="18" charset="0"/>
                <a:cs typeface="Times New Roman" pitchFamily="18" charset="0"/>
              </a:rPr>
              <a:t>spec</a:t>
            </a:r>
            <a:endParaRPr lang="en-IN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4572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diff</a:t>
            </a:r>
            <a:endParaRPr lang="en-IN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0" y="3505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amb_diff</a:t>
            </a:r>
            <a:endParaRPr lang="en-IN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638300" y="3619500"/>
            <a:ext cx="6096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705100" y="3619500"/>
            <a:ext cx="6096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10200" y="1828800"/>
            <a:ext cx="175260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2590800" y="1828800"/>
            <a:ext cx="160020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09800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OF ILLUMINATION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914400" y="533400"/>
          <a:ext cx="2819400" cy="606323"/>
        </p:xfrm>
        <a:graphic>
          <a:graphicData uri="http://schemas.openxmlformats.org/presentationml/2006/ole">
            <p:oleObj spid="_x0000_s52226" name="Equation" r:id="rId3" imgW="1180800" imgH="25380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09600" y="1295400"/>
          <a:ext cx="4850742" cy="3921125"/>
        </p:xfrm>
        <a:graphic>
          <a:graphicData uri="http://schemas.openxmlformats.org/presentationml/2006/ole">
            <p:oleObj spid="_x0000_s52227" name="Equation" r:id="rId4" imgW="2514600" imgH="2031840" progId="Equation.DSMT4">
              <p:embed/>
            </p:oleObj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257800" y="533400"/>
            <a:ext cx="3581400" cy="2438400"/>
            <a:chOff x="5410200" y="533400"/>
            <a:chExt cx="3581400" cy="2438400"/>
          </a:xfrm>
        </p:grpSpPr>
        <p:sp>
          <p:nvSpPr>
            <p:cNvPr id="4" name="Oval 3"/>
            <p:cNvSpPr/>
            <p:nvPr/>
          </p:nvSpPr>
          <p:spPr>
            <a:xfrm>
              <a:off x="6477000" y="2133600"/>
              <a:ext cx="1447800" cy="838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883974" y="1447800"/>
              <a:ext cx="1278826" cy="65615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6553200" y="1522412"/>
              <a:ext cx="1217612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7262112" y="1043688"/>
              <a:ext cx="960951" cy="11595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162800" y="1905000"/>
              <a:ext cx="1447800" cy="228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 rot="17404516">
              <a:off x="6539217" y="1829446"/>
              <a:ext cx="914400" cy="609600"/>
            </a:xfrm>
            <a:prstGeom prst="arc">
              <a:avLst>
                <a:gd name="adj1" fmla="val 17874209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c 18"/>
            <p:cNvSpPr/>
            <p:nvPr/>
          </p:nvSpPr>
          <p:spPr>
            <a:xfrm rot="20539522">
              <a:off x="6634640" y="1704376"/>
              <a:ext cx="914400" cy="609600"/>
            </a:xfrm>
            <a:prstGeom prst="arc">
              <a:avLst>
                <a:gd name="adj1" fmla="val 17762143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6629400" y="1371600"/>
            <a:ext cx="279400" cy="391160"/>
          </p:xfrm>
          <a:graphic>
            <a:graphicData uri="http://schemas.openxmlformats.org/presentationml/2006/ole">
              <p:oleObj spid="_x0000_s52228" name="Equation" r:id="rId5" imgW="126720" imgH="177480" progId="Equation.DSMT4">
                <p:embed/>
              </p:oleObj>
            </a:graphicData>
          </a:graphic>
        </p:graphicFrame>
        <p:graphicFrame>
          <p:nvGraphicFramePr>
            <p:cNvPr id="52229" name="Object 5"/>
            <p:cNvGraphicFramePr>
              <a:graphicFrameLocks noChangeAspect="1"/>
            </p:cNvGraphicFramePr>
            <p:nvPr/>
          </p:nvGraphicFramePr>
          <p:xfrm>
            <a:off x="7416800" y="1219200"/>
            <a:ext cx="279400" cy="390525"/>
          </p:xfrm>
          <a:graphic>
            <a:graphicData uri="http://schemas.openxmlformats.org/presentationml/2006/ole">
              <p:oleObj spid="_x0000_s52229" name="Equation" r:id="rId6" imgW="126720" imgH="177480" progId="Equation.DSMT4">
                <p:embed/>
              </p:oleObj>
            </a:graphicData>
          </a:graphic>
        </p:graphicFrame>
        <p:graphicFrame>
          <p:nvGraphicFramePr>
            <p:cNvPr id="52230" name="Object 6"/>
            <p:cNvGraphicFramePr>
              <a:graphicFrameLocks noChangeAspect="1"/>
            </p:cNvGraphicFramePr>
            <p:nvPr/>
          </p:nvGraphicFramePr>
          <p:xfrm>
            <a:off x="7680325" y="1617663"/>
            <a:ext cx="363538" cy="334962"/>
          </p:xfrm>
          <a:graphic>
            <a:graphicData uri="http://schemas.openxmlformats.org/presentationml/2006/ole">
              <p:oleObj spid="_x0000_s52230" name="Equation" r:id="rId7" imgW="164880" imgH="152280" progId="Equation.DSMT4">
                <p:embed/>
              </p:oleObj>
            </a:graphicData>
          </a:graphic>
        </p:graphicFrame>
        <p:sp>
          <p:nvSpPr>
            <p:cNvPr id="23" name="Arc 22"/>
            <p:cNvSpPr/>
            <p:nvPr/>
          </p:nvSpPr>
          <p:spPr>
            <a:xfrm rot="395151">
              <a:off x="6889942" y="1726826"/>
              <a:ext cx="914400" cy="609600"/>
            </a:xfrm>
            <a:prstGeom prst="arc">
              <a:avLst>
                <a:gd name="adj1" fmla="val 17874209"/>
                <a:gd name="adj2" fmla="val 0"/>
              </a:avLst>
            </a:prstGeom>
            <a:ln w="730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9906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34200" y="533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77200" y="762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58200" y="19812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095375" y="563563"/>
          <a:ext cx="2455863" cy="546100"/>
        </p:xfrm>
        <a:graphic>
          <a:graphicData uri="http://schemas.openxmlformats.org/presentationml/2006/ole">
            <p:oleObj spid="_x0000_s53250" name="Equation" r:id="rId3" imgW="1028520" imgH="22860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143000" y="1981200"/>
          <a:ext cx="5312915" cy="2362200"/>
        </p:xfrm>
        <a:graphic>
          <a:graphicData uri="http://schemas.openxmlformats.org/presentationml/2006/ole">
            <p:oleObj spid="_x0000_s53251" name="Equation" r:id="rId4" imgW="2514600" imgH="1117440" progId="Equation.DSMT4">
              <p:embed/>
            </p:oleObj>
          </a:graphicData>
        </a:graphic>
      </p:graphicFrame>
      <p:sp>
        <p:nvSpPr>
          <p:cNvPr id="4" name="Oval 3"/>
          <p:cNvSpPr/>
          <p:nvPr/>
        </p:nvSpPr>
        <p:spPr>
          <a:xfrm>
            <a:off x="6324600" y="2133600"/>
            <a:ext cx="1447800" cy="838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31574" y="1447800"/>
            <a:ext cx="1278826" cy="65615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6400800" y="1522412"/>
            <a:ext cx="1217612" cy="158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7404516">
            <a:off x="6386817" y="1829446"/>
            <a:ext cx="914400" cy="609600"/>
          </a:xfrm>
          <a:prstGeom prst="arc">
            <a:avLst>
              <a:gd name="adj1" fmla="val 17874209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477000" y="1371600"/>
          <a:ext cx="279400" cy="391160"/>
        </p:xfrm>
        <a:graphic>
          <a:graphicData uri="http://schemas.openxmlformats.org/presentationml/2006/ole">
            <p:oleObj spid="_x0000_s53252" name="Equation" r:id="rId5" imgW="126720" imgH="17748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57800" y="990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1800" y="533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238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user</cp:lastModifiedBy>
  <cp:revision>142</cp:revision>
  <dcterms:created xsi:type="dcterms:W3CDTF">2006-08-16T00:00:00Z</dcterms:created>
  <dcterms:modified xsi:type="dcterms:W3CDTF">2016-09-26T10:10:02Z</dcterms:modified>
</cp:coreProperties>
</file>