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0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0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1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0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8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3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9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8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7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9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2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1BDE7-730F-C44A-A500-C6B6F2C17155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74A0D-2042-F24E-9004-5C828B2B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8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72217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/>
              <a:t>Digital Certificates</a:t>
            </a:r>
          </a:p>
        </p:txBody>
      </p:sp>
    </p:spTree>
    <p:extLst>
      <p:ext uri="{BB962C8B-B14F-4D97-AF65-F5344CB8AC3E}">
        <p14:creationId xmlns:p14="http://schemas.microsoft.com/office/powerpoint/2010/main" val="66929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Digital Certificate?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7665"/>
            <a:ext cx="8229600" cy="261055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dirty="0"/>
              <a:t>A digital certificate is a small computer file with extension </a:t>
            </a:r>
            <a:r>
              <a:rPr lang="en-US" i="1" dirty="0"/>
              <a:t>.</a:t>
            </a:r>
            <a:r>
              <a:rPr lang="en-US" i="1" dirty="0" err="1"/>
              <a:t>cer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It signifies the association between public key and its owner.</a:t>
            </a:r>
          </a:p>
        </p:txBody>
      </p:sp>
    </p:spTree>
    <p:extLst>
      <p:ext uri="{BB962C8B-B14F-4D97-AF65-F5344CB8AC3E}">
        <p14:creationId xmlns:p14="http://schemas.microsoft.com/office/powerpoint/2010/main" val="251098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Digital Certificate contain?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User’s name (subject name) and public key.</a:t>
            </a:r>
          </a:p>
          <a:p>
            <a:r>
              <a:rPr lang="en-US" dirty="0"/>
              <a:t>Unique serial number of the certificates.</a:t>
            </a:r>
          </a:p>
          <a:p>
            <a:r>
              <a:rPr lang="en-US" dirty="0"/>
              <a:t>Validity date range.</a:t>
            </a:r>
          </a:p>
          <a:p>
            <a:r>
              <a:rPr lang="en-US" dirty="0"/>
              <a:t>Issuer’s name.</a:t>
            </a:r>
          </a:p>
          <a:p>
            <a:r>
              <a:rPr lang="en-US" dirty="0"/>
              <a:t>Version of the certificate.</a:t>
            </a:r>
          </a:p>
          <a:p>
            <a:r>
              <a:rPr lang="en-US" dirty="0"/>
              <a:t>Extensions.</a:t>
            </a:r>
          </a:p>
          <a:p>
            <a:r>
              <a:rPr lang="en-US" dirty="0"/>
              <a:t>Signature algorithm identifier.</a:t>
            </a:r>
          </a:p>
          <a:p>
            <a:r>
              <a:rPr lang="en-US" dirty="0"/>
              <a:t>Digital Signature of the certification authority. </a:t>
            </a:r>
          </a:p>
        </p:txBody>
      </p:sp>
    </p:spTree>
    <p:extLst>
      <p:ext uri="{BB962C8B-B14F-4D97-AF65-F5344CB8AC3E}">
        <p14:creationId xmlns:p14="http://schemas.microsoft.com/office/powerpoint/2010/main" val="376345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 Creation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0439"/>
          </a:xfrm>
        </p:spPr>
        <p:txBody>
          <a:bodyPr/>
          <a:lstStyle/>
          <a:p>
            <a:pPr>
              <a:buFont typeface="Wingdings" charset="2"/>
              <a:buChar char="²"/>
            </a:pPr>
            <a:r>
              <a:rPr lang="en-US" dirty="0"/>
              <a:t> </a:t>
            </a:r>
            <a:r>
              <a:rPr lang="en-US" u="sng" dirty="0"/>
              <a:t>Parties involved</a:t>
            </a:r>
            <a:r>
              <a:rPr lang="en-US" dirty="0"/>
              <a:t> – </a:t>
            </a:r>
          </a:p>
          <a:p>
            <a:pPr marL="0" indent="0">
              <a:buNone/>
            </a:pPr>
            <a:r>
              <a:rPr lang="en-US" dirty="0"/>
              <a:t>	1) Subject ( End User)</a:t>
            </a:r>
          </a:p>
          <a:p>
            <a:pPr marL="0" indent="0">
              <a:buNone/>
            </a:pPr>
            <a:r>
              <a:rPr lang="en-US" dirty="0"/>
              <a:t>	2) Issuer / Certification Authority (CA)</a:t>
            </a:r>
          </a:p>
          <a:p>
            <a:pPr marL="0" indent="0">
              <a:buNone/>
            </a:pPr>
            <a:r>
              <a:rPr lang="en-US" dirty="0"/>
              <a:t>	3) Registration Authority (RA)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04936" y="4417836"/>
            <a:ext cx="6253605" cy="1753331"/>
            <a:chOff x="1104936" y="4417836"/>
            <a:chExt cx="6253605" cy="1753331"/>
          </a:xfrm>
        </p:grpSpPr>
        <p:sp>
          <p:nvSpPr>
            <p:cNvPr id="4" name="Rectangle 3"/>
            <p:cNvSpPr/>
            <p:nvPr/>
          </p:nvSpPr>
          <p:spPr>
            <a:xfrm>
              <a:off x="1104936" y="5826024"/>
              <a:ext cx="1159609" cy="345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End User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04936" y="5108670"/>
              <a:ext cx="1159609" cy="345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End User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69276" y="5102313"/>
              <a:ext cx="1159609" cy="345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RA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4936" y="4417836"/>
              <a:ext cx="1159609" cy="345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End User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198932" y="5109743"/>
              <a:ext cx="1159609" cy="345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CA</a:t>
              </a:r>
            </a:p>
          </p:txBody>
        </p:sp>
        <p:cxnSp>
          <p:nvCxnSpPr>
            <p:cNvPr id="10" name="Straight Arrow Connector 9"/>
            <p:cNvCxnSpPr>
              <a:stCxn id="7" idx="3"/>
            </p:cNvCxnSpPr>
            <p:nvPr/>
          </p:nvCxnSpPr>
          <p:spPr>
            <a:xfrm>
              <a:off x="2264545" y="4590408"/>
              <a:ext cx="1504731" cy="51933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6" idx="1"/>
            </p:cNvCxnSpPr>
            <p:nvPr/>
          </p:nvCxnSpPr>
          <p:spPr>
            <a:xfrm>
              <a:off x="2264545" y="5262143"/>
              <a:ext cx="1504731" cy="1274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3"/>
            </p:cNvCxnSpPr>
            <p:nvPr/>
          </p:nvCxnSpPr>
          <p:spPr>
            <a:xfrm flipV="1">
              <a:off x="2264545" y="5454887"/>
              <a:ext cx="1504731" cy="5437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3"/>
              <a:endCxn id="8" idx="1"/>
            </p:cNvCxnSpPr>
            <p:nvPr/>
          </p:nvCxnSpPr>
          <p:spPr>
            <a:xfrm>
              <a:off x="4928885" y="5274885"/>
              <a:ext cx="1270047" cy="743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76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 Creation(2/3)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²"/>
            </a:pPr>
            <a:r>
              <a:rPr lang="en-US" dirty="0"/>
              <a:t> </a:t>
            </a:r>
            <a:r>
              <a:rPr lang="en-US" u="sng" dirty="0"/>
              <a:t>Services provided by RA</a:t>
            </a:r>
            <a:r>
              <a:rPr lang="en-US" dirty="0"/>
              <a:t> –</a:t>
            </a:r>
          </a:p>
          <a:p>
            <a:pPr marL="0" indent="0" algn="just">
              <a:buNone/>
            </a:pPr>
            <a:r>
              <a:rPr lang="en-US" dirty="0"/>
              <a:t>	1) Accepting and verifying registration information 	about new users.</a:t>
            </a:r>
          </a:p>
          <a:p>
            <a:pPr marL="0" indent="0" algn="just">
              <a:buNone/>
            </a:pPr>
            <a:r>
              <a:rPr lang="en-US" dirty="0"/>
              <a:t>	2) Generating Keys on behalf of the end users.</a:t>
            </a:r>
          </a:p>
          <a:p>
            <a:pPr marL="0" indent="0" algn="just">
              <a:buNone/>
            </a:pPr>
            <a:r>
              <a:rPr lang="en-US" dirty="0"/>
              <a:t>	3) Accepting and authorizing requests for key 	backups and recovery.</a:t>
            </a:r>
          </a:p>
          <a:p>
            <a:pPr marL="0" indent="0" algn="just">
              <a:buNone/>
            </a:pPr>
            <a:r>
              <a:rPr lang="en-US" dirty="0"/>
              <a:t>	4) Accepting and authorizing requests for 	certificate revocation.</a:t>
            </a:r>
          </a:p>
        </p:txBody>
      </p:sp>
    </p:spTree>
    <p:extLst>
      <p:ext uri="{BB962C8B-B14F-4D97-AF65-F5344CB8AC3E}">
        <p14:creationId xmlns:p14="http://schemas.microsoft.com/office/powerpoint/2010/main" val="97742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 Creation(3/3)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4245"/>
          </a:xfrm>
        </p:spPr>
        <p:txBody>
          <a:bodyPr/>
          <a:lstStyle/>
          <a:p>
            <a:pPr>
              <a:buFont typeface="Wingdings" charset="2"/>
              <a:buChar char="²"/>
            </a:pPr>
            <a:r>
              <a:rPr lang="en-US" dirty="0"/>
              <a:t> </a:t>
            </a:r>
            <a:r>
              <a:rPr lang="en-US" u="sng" dirty="0"/>
              <a:t>Certificate creation steps</a:t>
            </a:r>
            <a:r>
              <a:rPr lang="en-US" dirty="0"/>
              <a:t> –</a:t>
            </a:r>
          </a:p>
          <a:p>
            <a:pPr>
              <a:buFont typeface="Wingdings" charset="2"/>
              <a:buChar char="²"/>
            </a:pP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651081" y="2596013"/>
            <a:ext cx="3009462" cy="3447314"/>
            <a:chOff x="2651081" y="2720267"/>
            <a:chExt cx="3009462" cy="3447314"/>
          </a:xfrm>
        </p:grpSpPr>
        <p:sp>
          <p:nvSpPr>
            <p:cNvPr id="4" name="Rectangle 3"/>
            <p:cNvSpPr/>
            <p:nvPr/>
          </p:nvSpPr>
          <p:spPr>
            <a:xfrm>
              <a:off x="2678691" y="3713744"/>
              <a:ext cx="2981852" cy="524618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</a:rPr>
                <a:t>Registration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678691" y="2720267"/>
              <a:ext cx="2981852" cy="524618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</a:rPr>
                <a:t>Key Generation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51081" y="5642963"/>
              <a:ext cx="2981852" cy="524618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</a:rPr>
                <a:t>Certificate Creation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78691" y="4669559"/>
              <a:ext cx="2981852" cy="524618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</a:rPr>
                <a:t>Verification</a:t>
              </a:r>
            </a:p>
          </p:txBody>
        </p:sp>
        <p:cxnSp>
          <p:nvCxnSpPr>
            <p:cNvPr id="9" name="Straight Arrow Connector 8"/>
            <p:cNvCxnSpPr>
              <a:stCxn id="5" idx="2"/>
              <a:endCxn id="4" idx="0"/>
            </p:cNvCxnSpPr>
            <p:nvPr/>
          </p:nvCxnSpPr>
          <p:spPr>
            <a:xfrm>
              <a:off x="4169617" y="3244885"/>
              <a:ext cx="0" cy="468859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70710" y="4200700"/>
              <a:ext cx="0" cy="468859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43100" y="5194177"/>
              <a:ext cx="0" cy="468859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05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Assignment</a:t>
            </a:r>
            <a:br>
              <a:rPr lang="en-US" dirty="0"/>
            </a:br>
            <a:r>
              <a:rPr lang="en-US" sz="3100" b="1" dirty="0"/>
              <a:t>Full Marks - 5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Why should we trust digital certificates?	[1]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How does CA sign a digital certificate?		[2]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How can we verify a digital certificate?	[2]</a:t>
            </a:r>
          </a:p>
        </p:txBody>
      </p:sp>
    </p:spTree>
    <p:extLst>
      <p:ext uri="{BB962C8B-B14F-4D97-AF65-F5344CB8AC3E}">
        <p14:creationId xmlns:p14="http://schemas.microsoft.com/office/powerpoint/2010/main" val="148433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Authentication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700" dirty="0"/>
          </a:p>
          <a:p>
            <a:pPr marL="514350" indent="-514350">
              <a:buAutoNum type="arabicParenR"/>
            </a:pPr>
            <a:r>
              <a:rPr lang="en-US" sz="2000" dirty="0"/>
              <a:t>Password: User selects password during registration.</a:t>
            </a:r>
          </a:p>
          <a:p>
            <a:pPr marL="514350" indent="-514350">
              <a:buAutoNum type="arabicParenR"/>
            </a:pPr>
            <a:r>
              <a:rPr lang="en-US" sz="2000" dirty="0"/>
              <a:t>Encrypted Password: Systems encrypt the user’s password and stores it. It checks user-entered password by encrypting it and then checking against the stored encrypted password version. Avoids storing of passwords as plaintexts.</a:t>
            </a:r>
          </a:p>
          <a:p>
            <a:pPr marL="514350" indent="-514350">
              <a:buAutoNum type="arabicParenR"/>
            </a:pPr>
            <a:r>
              <a:rPr lang="en-US" sz="2000" dirty="0"/>
              <a:t>Authentication Tokens: Allows users to verify their identity, and in return receive a unique access token. During the life of the token, users then access the website or app that the token has been issued for, rather than having to re-enter credentials each time they go back to the same webpage, app, or any resource protected with that same token. </a:t>
            </a:r>
          </a:p>
          <a:p>
            <a:pPr marL="514350" indent="-514350">
              <a:buAutoNum type="arabicParenR"/>
            </a:pPr>
            <a:r>
              <a:rPr lang="en-US" sz="2000" dirty="0"/>
              <a:t>Certificate-based Authentication</a:t>
            </a:r>
          </a:p>
          <a:p>
            <a:pPr marL="514350" indent="-514350">
              <a:buAutoNum type="arabicParenR"/>
            </a:pPr>
            <a:r>
              <a:rPr lang="en-US" sz="2000" dirty="0"/>
              <a:t>Biometric Authentication</a:t>
            </a:r>
          </a:p>
          <a:p>
            <a:pPr marL="514350" indent="-514350">
              <a:buAutoNum type="arabicParenR"/>
            </a:pPr>
            <a:r>
              <a:rPr lang="en-US" sz="2000" dirty="0"/>
              <a:t>Kerberos</a:t>
            </a:r>
          </a:p>
        </p:txBody>
      </p:sp>
    </p:spTree>
    <p:extLst>
      <p:ext uri="{BB962C8B-B14F-4D97-AF65-F5344CB8AC3E}">
        <p14:creationId xmlns:p14="http://schemas.microsoft.com/office/powerpoint/2010/main" val="2677887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365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Digital Certificates</vt:lpstr>
      <vt:lpstr>What is Digital Certificate?</vt:lpstr>
      <vt:lpstr>What does Digital Certificate contain?</vt:lpstr>
      <vt:lpstr>Digital Certificate Creation (1/3)</vt:lpstr>
      <vt:lpstr>Digital Certificate Creation(2/3)</vt:lpstr>
      <vt:lpstr>Digital Certificate Creation(3/3)</vt:lpstr>
      <vt:lpstr>Assignment Full Marks - 5</vt:lpstr>
      <vt:lpstr>User Authentication Mechanisms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Certificates</dc:title>
  <dc:creator>apple</dc:creator>
  <cp:lastModifiedBy>Joyabrata Acharyya</cp:lastModifiedBy>
  <cp:revision>19</cp:revision>
  <dcterms:created xsi:type="dcterms:W3CDTF">2020-12-06T18:35:03Z</dcterms:created>
  <dcterms:modified xsi:type="dcterms:W3CDTF">2024-05-02T16:12:45Z</dcterms:modified>
</cp:coreProperties>
</file>