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1" r:id="rId3"/>
    <p:sldId id="266" r:id="rId4"/>
    <p:sldId id="270" r:id="rId5"/>
    <p:sldId id="271" r:id="rId6"/>
    <p:sldId id="272" r:id="rId7"/>
    <p:sldId id="276" r:id="rId8"/>
    <p:sldId id="277" r:id="rId9"/>
    <p:sldId id="274" r:id="rId10"/>
    <p:sldId id="27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May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May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6591"/>
            <a:ext cx="7848600" cy="1420838"/>
          </a:xfrm>
        </p:spPr>
        <p:txBody>
          <a:bodyPr/>
          <a:lstStyle/>
          <a:p>
            <a:pPr algn="ctr"/>
            <a:r>
              <a:rPr lang="en-US" sz="4000" dirty="0"/>
              <a:t>Secure Hash Algorithm</a:t>
            </a:r>
            <a:br>
              <a:rPr lang="en-US" sz="4000" dirty="0"/>
            </a:br>
            <a:r>
              <a:rPr lang="en-US" sz="4000" dirty="0"/>
              <a:t>(SHA–1)</a:t>
            </a:r>
          </a:p>
        </p:txBody>
      </p:sp>
    </p:spTree>
    <p:extLst>
      <p:ext uri="{BB962C8B-B14F-4D97-AF65-F5344CB8AC3E}">
        <p14:creationId xmlns:p14="http://schemas.microsoft.com/office/powerpoint/2010/main" val="19528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0"/>
            <a:ext cx="8229600" cy="990600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444"/>
            <a:ext cx="8229600" cy="832556"/>
          </a:xfrm>
        </p:spPr>
        <p:txBody>
          <a:bodyPr>
            <a:noAutofit/>
          </a:bodyPr>
          <a:lstStyle/>
          <a:p>
            <a:r>
              <a:rPr lang="en-US" sz="3600" dirty="0"/>
              <a:t>Message Authentication Code (MAC) </a:t>
            </a:r>
          </a:p>
        </p:txBody>
      </p:sp>
    </p:spTree>
    <p:extLst>
      <p:ext uri="{BB962C8B-B14F-4D97-AF65-F5344CB8AC3E}">
        <p14:creationId xmlns:p14="http://schemas.microsoft.com/office/powerpoint/2010/main" val="239391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956"/>
            <a:ext cx="8229600" cy="990600"/>
          </a:xfrm>
        </p:spPr>
        <p:txBody>
          <a:bodyPr/>
          <a:lstStyle/>
          <a:p>
            <a:pPr algn="ctr"/>
            <a:r>
              <a:rPr lang="en-US" b="1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1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SHA-1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6"/>
            <a:ext cx="8229600" cy="4614333"/>
          </a:xfrm>
        </p:spPr>
        <p:txBody>
          <a:bodyPr/>
          <a:lstStyle/>
          <a:p>
            <a:r>
              <a:rPr lang="en-US" dirty="0"/>
              <a:t>Step 1: Append padding bits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Step 2: Append length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Step 3: Divide the input into 512-bit blocks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Step 4: Initialize chaining variables [</a:t>
            </a:r>
            <a:r>
              <a:rPr lang="en-US" dirty="0">
                <a:solidFill>
                  <a:srgbClr val="0000FF"/>
                </a:solidFill>
              </a:rPr>
              <a:t>One extra chaining 	    variable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is required. So, message digest length 	    will be (32 X 5) = 160 bits</a:t>
            </a:r>
            <a:r>
              <a:rPr lang="en-US" dirty="0"/>
              <a:t>]</a:t>
            </a:r>
          </a:p>
          <a:p>
            <a:r>
              <a:rPr lang="en-US" dirty="0"/>
              <a:t>Step 5: Process blocks</a:t>
            </a:r>
          </a:p>
        </p:txBody>
      </p:sp>
    </p:spTree>
    <p:extLst>
      <p:ext uri="{BB962C8B-B14F-4D97-AF65-F5344CB8AC3E}">
        <p14:creationId xmlns:p14="http://schemas.microsoft.com/office/powerpoint/2010/main" val="104071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Process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3"/>
            <a:ext cx="8229600" cy="349955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process is repeated for each 512-bit blocks. Step 5 consists of the following sub-steps: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 5.1: Copy chaining variables into temporary 		       variables.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	5.2: Divide the 512-bit block into 16 sub-blocks.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 5.3: Perform four rounds consisting of 20 iterations</a:t>
            </a:r>
          </a:p>
          <a:p>
            <a:pPr algn="just">
              <a:buNone/>
            </a:pPr>
            <a:r>
              <a:rPr lang="en-US" dirty="0"/>
              <a:t>                  in each round.</a:t>
            </a:r>
          </a:p>
        </p:txBody>
      </p:sp>
    </p:spTree>
    <p:extLst>
      <p:ext uri="{BB962C8B-B14F-4D97-AF65-F5344CB8AC3E}">
        <p14:creationId xmlns:p14="http://schemas.microsoft.com/office/powerpoint/2010/main" val="34200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SHA-1 Processing of a Single 512-bit Block</a:t>
            </a:r>
          </a:p>
        </p:txBody>
      </p:sp>
      <p:pic>
        <p:nvPicPr>
          <p:cNvPr id="5" name="Content Placeholder 4" descr="20201222_234950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02" r="-60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7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Elementary SHA-1 Operation</a:t>
            </a:r>
            <a:br>
              <a:rPr lang="en-US" dirty="0"/>
            </a:br>
            <a:r>
              <a:rPr lang="en-US" dirty="0"/>
              <a:t> (Single Iteration) </a:t>
            </a:r>
          </a:p>
        </p:txBody>
      </p:sp>
      <p:pic>
        <p:nvPicPr>
          <p:cNvPr id="5" name="Content Placeholder 4" descr="20201222_235120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2" r="-14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83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 in each 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947643"/>
              </p:ext>
            </p:extLst>
          </p:nvPr>
        </p:nvGraphicFramePr>
        <p:xfrm>
          <a:off x="352778" y="2221090"/>
          <a:ext cx="8334022" cy="34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Process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 (f</a:t>
                      </a:r>
                      <a:r>
                        <a:rPr lang="en-US" sz="2000" b="1" baseline="-25000" dirty="0"/>
                        <a:t>1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(b AND c) OR ((NOT b) AND (d))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 (f</a:t>
                      </a:r>
                      <a:r>
                        <a:rPr lang="en-US" sz="2000" b="1" baseline="-25000" dirty="0"/>
                        <a:t>2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b XOR c XOR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 (f</a:t>
                      </a:r>
                      <a:r>
                        <a:rPr lang="en-US" sz="2000" b="1" baseline="-25000" dirty="0"/>
                        <a:t>3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(b AND c) OR (b AND d) OR (c</a:t>
                      </a:r>
                      <a:r>
                        <a:rPr lang="en-US" sz="2000" b="1" baseline="0" dirty="0"/>
                        <a:t> AND d)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 (f</a:t>
                      </a:r>
                      <a:r>
                        <a:rPr lang="en-US" sz="2000" b="1" baseline="-25000" dirty="0"/>
                        <a:t>4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 XOR c XOR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2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/>
              <a:t> used in different rounds</a:t>
            </a:r>
          </a:p>
        </p:txBody>
      </p:sp>
      <p:pic>
        <p:nvPicPr>
          <p:cNvPr id="4" name="Content Placeholder 3" descr="20201223_02260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85" b="-32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1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Derivation of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from message sub-blocks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4022" cy="4876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/>
              <a:t>For the </a:t>
            </a:r>
            <a:r>
              <a:rPr lang="en-US" sz="2800" dirty="0">
                <a:solidFill>
                  <a:srgbClr val="008000"/>
                </a:solidFill>
              </a:rPr>
              <a:t>first 16 </a:t>
            </a:r>
            <a:r>
              <a:rPr lang="en-US" sz="2800" dirty="0"/>
              <a:t>words of W (i.e. t = 0 to 15), the contents of the input message sub-blocks (32-bit each) become the contents of </a:t>
            </a:r>
            <a:r>
              <a:rPr lang="en-US" sz="2800" dirty="0" err="1"/>
              <a:t>W</a:t>
            </a:r>
            <a:r>
              <a:rPr lang="en-US" sz="2800" baseline="-25000" dirty="0" err="1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straightaway.</a:t>
            </a:r>
          </a:p>
          <a:p>
            <a:pPr algn="just">
              <a:lnSpc>
                <a:spcPct val="120000"/>
              </a:lnSpc>
            </a:pPr>
            <a:endParaRPr lang="en-US" sz="1200" dirty="0"/>
          </a:p>
          <a:p>
            <a:pPr algn="just">
              <a:lnSpc>
                <a:spcPct val="12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8000"/>
                </a:solidFill>
              </a:rPr>
              <a:t>remaining 64</a:t>
            </a:r>
            <a:r>
              <a:rPr lang="en-US" sz="2800" dirty="0"/>
              <a:t> values of W (i.e. t = 16 to 79) are derived using the following equation: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660066"/>
                </a:solidFill>
              </a:rPr>
              <a:t>W</a:t>
            </a:r>
            <a:r>
              <a:rPr lang="en-US" sz="2800" baseline="-25000" dirty="0" err="1">
                <a:solidFill>
                  <a:srgbClr val="660066"/>
                </a:solidFill>
              </a:rPr>
              <a:t>t</a:t>
            </a:r>
            <a:r>
              <a:rPr lang="en-US" sz="2800" baseline="-25000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= S</a:t>
            </a:r>
            <a:r>
              <a:rPr lang="en-US" sz="2800" baseline="30000" dirty="0">
                <a:solidFill>
                  <a:srgbClr val="660066"/>
                </a:solidFill>
              </a:rPr>
              <a:t>1</a:t>
            </a:r>
            <a:r>
              <a:rPr lang="en-US" sz="2800" dirty="0">
                <a:solidFill>
                  <a:srgbClr val="660066"/>
                </a:solidFill>
              </a:rPr>
              <a:t>(W</a:t>
            </a:r>
            <a:r>
              <a:rPr lang="en-US" sz="2800" baseline="-25000" dirty="0">
                <a:solidFill>
                  <a:srgbClr val="660066"/>
                </a:solidFill>
              </a:rPr>
              <a:t>t-16 </a:t>
            </a:r>
            <a:r>
              <a:rPr lang="en-US" sz="2800" dirty="0">
                <a:solidFill>
                  <a:srgbClr val="660066"/>
                </a:solidFill>
              </a:rPr>
              <a:t>XOR</a:t>
            </a:r>
            <a:r>
              <a:rPr lang="en-US" sz="2800" baseline="-25000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W</a:t>
            </a:r>
            <a:r>
              <a:rPr lang="en-US" sz="2800" baseline="-25000" dirty="0">
                <a:solidFill>
                  <a:srgbClr val="660066"/>
                </a:solidFill>
              </a:rPr>
              <a:t>t-14 </a:t>
            </a:r>
            <a:r>
              <a:rPr lang="en-US" sz="2800" dirty="0">
                <a:solidFill>
                  <a:srgbClr val="660066"/>
                </a:solidFill>
              </a:rPr>
              <a:t>XOR</a:t>
            </a:r>
            <a:r>
              <a:rPr lang="en-US" sz="2800" baseline="-25000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W</a:t>
            </a:r>
            <a:r>
              <a:rPr lang="en-US" sz="2800" baseline="-25000" dirty="0">
                <a:solidFill>
                  <a:srgbClr val="660066"/>
                </a:solidFill>
              </a:rPr>
              <a:t>t-8 </a:t>
            </a:r>
            <a:r>
              <a:rPr lang="en-US" sz="2800" dirty="0">
                <a:solidFill>
                  <a:srgbClr val="660066"/>
                </a:solidFill>
              </a:rPr>
              <a:t>XOR</a:t>
            </a:r>
            <a:r>
              <a:rPr lang="en-US" sz="2800" baseline="-25000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W</a:t>
            </a:r>
            <a:r>
              <a:rPr lang="en-US" sz="2800" baseline="-25000" dirty="0">
                <a:solidFill>
                  <a:srgbClr val="660066"/>
                </a:solidFill>
              </a:rPr>
              <a:t>t-3</a:t>
            </a:r>
            <a:r>
              <a:rPr lang="en-US" sz="2800" dirty="0">
                <a:solidFill>
                  <a:srgbClr val="660066"/>
                </a:solidFill>
              </a:rPr>
              <a:t>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/>
              <a:t>where S</a:t>
            </a:r>
            <a:r>
              <a:rPr lang="en-US" sz="2800" baseline="30000" dirty="0"/>
              <a:t>1 </a:t>
            </a:r>
            <a:r>
              <a:rPr lang="en-US" sz="2800" dirty="0"/>
              <a:t>indicates a circular left shift by 1 position.</a:t>
            </a:r>
          </a:p>
        </p:txBody>
      </p:sp>
    </p:spTree>
    <p:extLst>
      <p:ext uri="{BB962C8B-B14F-4D97-AF65-F5344CB8AC3E}">
        <p14:creationId xmlns:p14="http://schemas.microsoft.com/office/powerpoint/2010/main" val="383171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990600"/>
          </a:xfrm>
        </p:spPr>
        <p:txBody>
          <a:bodyPr/>
          <a:lstStyle/>
          <a:p>
            <a:r>
              <a:rPr lang="en-US"/>
              <a:t>Question [3 Marks]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9556"/>
            <a:ext cx="8229600" cy="263877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Compare </a:t>
            </a:r>
            <a:r>
              <a:rPr lang="en-US" sz="4000"/>
              <a:t>and Contrast </a:t>
            </a:r>
            <a:r>
              <a:rPr lang="en-US" sz="4000" dirty="0"/>
              <a:t>MD5 and </a:t>
            </a:r>
            <a:r>
              <a:rPr lang="en-US" sz="4000"/>
              <a:t>SHA-1 Algorithms.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9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794</TotalTime>
  <Words>350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Clarity</vt:lpstr>
      <vt:lpstr>Secure Hash Algorithm (SHA–1)</vt:lpstr>
      <vt:lpstr>Steps of SHA-1 Algorithm</vt:lpstr>
      <vt:lpstr>Step 5: Process blocks</vt:lpstr>
      <vt:lpstr>SHA-1 Processing of a Single 512-bit Block</vt:lpstr>
      <vt:lpstr>Elementary SHA-1 Operation  (Single Iteration) </vt:lpstr>
      <vt:lpstr>Process f in each round</vt:lpstr>
      <vt:lpstr>Constant Kt used in different rounds</vt:lpstr>
      <vt:lpstr>Derivation of Wt from message sub-blocks </vt:lpstr>
      <vt:lpstr>Question [3 Marks]</vt:lpstr>
      <vt:lpstr>Next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Joyabrata Acharyya</cp:lastModifiedBy>
  <cp:revision>57</cp:revision>
  <dcterms:created xsi:type="dcterms:W3CDTF">2020-12-20T13:37:51Z</dcterms:created>
  <dcterms:modified xsi:type="dcterms:W3CDTF">2024-05-02T19:27:13Z</dcterms:modified>
</cp:coreProperties>
</file>