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72" r:id="rId5"/>
    <p:sldId id="258" r:id="rId6"/>
    <p:sldId id="259" r:id="rId7"/>
    <p:sldId id="260" r:id="rId8"/>
    <p:sldId id="261" r:id="rId9"/>
    <p:sldId id="262" r:id="rId10"/>
    <p:sldId id="263" r:id="rId11"/>
    <p:sldId id="264" r:id="rId12"/>
    <p:sldId id="265" r:id="rId13"/>
    <p:sldId id="266" r:id="rId14"/>
    <p:sldId id="267" r:id="rId15"/>
    <p:sldId id="268"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04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7C3F878-F5E8-489B-AC8A-64F2A7E22C28}" type="datetimeFigureOut">
              <a:rPr lang="en-US" smtClean="0"/>
              <a:pPr/>
              <a:t>4/26/2024</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51FC063-5EA9-49AF-AFAF-D68C9E82B2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3F878-F5E8-489B-AC8A-64F2A7E22C28}"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3F878-F5E8-489B-AC8A-64F2A7E22C28}"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3F878-F5E8-489B-AC8A-64F2A7E22C28}"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3F878-F5E8-489B-AC8A-64F2A7E22C28}"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B7C3F878-F5E8-489B-AC8A-64F2A7E22C28}"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FC063-5EA9-49AF-AFAF-D68C9E82B23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7C3F878-F5E8-489B-AC8A-64F2A7E22C28}"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C3F878-F5E8-489B-AC8A-64F2A7E22C28}"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F878-F5E8-489B-AC8A-64F2A7E22C28}"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7C3F878-F5E8-489B-AC8A-64F2A7E22C28}" type="datetimeFigureOut">
              <a:rPr lang="en-US" smtClean="0"/>
              <a:pPr/>
              <a:t>4/26/2024</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651FC063-5EA9-49AF-AFAF-D68C9E82B2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7C3F878-F5E8-489B-AC8A-64F2A7E22C28}" type="datetimeFigureOut">
              <a:rPr lang="en-US" smtClean="0"/>
              <a:pPr/>
              <a:t>4/26/2024</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651FC063-5EA9-49AF-AFAF-D68C9E82B2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7C3F878-F5E8-489B-AC8A-64F2A7E22C28}" type="datetimeFigureOut">
              <a:rPr lang="en-US" smtClean="0"/>
              <a:pPr/>
              <a:t>4/26/2024</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51FC063-5EA9-49AF-AFAF-D68C9E82B2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667" y="1794934"/>
            <a:ext cx="6985000" cy="3002843"/>
          </a:xfrm>
        </p:spPr>
        <p:txBody>
          <a:bodyPr>
            <a:normAutofit/>
          </a:bodyPr>
          <a:lstStyle/>
          <a:p>
            <a:r>
              <a:rPr lang="en-US" sz="4000" dirty="0"/>
              <a:t>Message Authentication Code</a:t>
            </a:r>
            <a:br>
              <a:rPr lang="en-US" sz="4000" dirty="0"/>
            </a:br>
            <a:r>
              <a:rPr lang="en-US" sz="4000" dirty="0"/>
              <a:t>(MAC) </a:t>
            </a:r>
            <a:br>
              <a:rPr lang="en-US" sz="4000" dirty="0"/>
            </a:br>
            <a:endParaRPr lang="en-US" sz="4000" dirty="0"/>
          </a:p>
        </p:txBody>
      </p:sp>
    </p:spTree>
    <p:extLst>
      <p:ext uri="{BB962C8B-B14F-4D97-AF65-F5344CB8AC3E}">
        <p14:creationId xmlns:p14="http://schemas.microsoft.com/office/powerpoint/2010/main" val="363196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Step 4: Apply MD algorithm </a:t>
            </a:r>
          </a:p>
        </p:txBody>
      </p:sp>
      <p:pic>
        <p:nvPicPr>
          <p:cNvPr id="4" name="Content Placeholder 3" descr="20201229_164555.jpg"/>
          <p:cNvPicPr>
            <a:picLocks noGrp="1" noChangeAspect="1"/>
          </p:cNvPicPr>
          <p:nvPr>
            <p:ph idx="1"/>
          </p:nvPr>
        </p:nvPicPr>
        <p:blipFill>
          <a:blip r:embed="rId2" cstate="email">
            <a:extLst>
              <a:ext uri="{28A0092B-C50C-407E-A947-70E740481C1C}">
                <a14:useLocalDpi xmlns:a14="http://schemas.microsoft.com/office/drawing/2010/main" val="0"/>
              </a:ext>
            </a:extLst>
          </a:blip>
          <a:srcRect t="-7758" b="-7758"/>
          <a:stretch>
            <a:fillRect/>
          </a:stretch>
        </p:blipFill>
        <p:spPr/>
      </p:pic>
    </p:spTree>
    <p:extLst>
      <p:ext uri="{BB962C8B-B14F-4D97-AF65-F5344CB8AC3E}">
        <p14:creationId xmlns:p14="http://schemas.microsoft.com/office/powerpoint/2010/main" val="369031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33" y="817582"/>
            <a:ext cx="7253111" cy="1202485"/>
          </a:xfrm>
        </p:spPr>
        <p:txBody>
          <a:bodyPr>
            <a:normAutofit/>
          </a:bodyPr>
          <a:lstStyle/>
          <a:p>
            <a:r>
              <a:rPr lang="en-US" sz="3200" dirty="0"/>
              <a:t>Step 5: XOR K with </a:t>
            </a:r>
            <a:r>
              <a:rPr lang="en-US" sz="3200" dirty="0" err="1"/>
              <a:t>opad</a:t>
            </a:r>
            <a:r>
              <a:rPr lang="en-US" sz="3200" dirty="0"/>
              <a:t> to produce S2 </a:t>
            </a:r>
          </a:p>
        </p:txBody>
      </p:sp>
      <p:pic>
        <p:nvPicPr>
          <p:cNvPr id="4" name="Content Placeholder 3" descr="20201229_164647.jpg"/>
          <p:cNvPicPr>
            <a:picLocks noGrp="1" noChangeAspect="1"/>
          </p:cNvPicPr>
          <p:nvPr>
            <p:ph idx="1"/>
          </p:nvPr>
        </p:nvPicPr>
        <p:blipFill>
          <a:blip r:embed="rId2" cstate="email">
            <a:extLst>
              <a:ext uri="{28A0092B-C50C-407E-A947-70E740481C1C}">
                <a14:useLocalDpi xmlns:a14="http://schemas.microsoft.com/office/drawing/2010/main" val="0"/>
              </a:ext>
            </a:extLst>
          </a:blip>
          <a:srcRect t="-33369" b="-33369"/>
          <a:stretch>
            <a:fillRect/>
          </a:stretch>
        </p:blipFill>
        <p:spPr/>
      </p:pic>
    </p:spTree>
    <p:extLst>
      <p:ext uri="{BB962C8B-B14F-4D97-AF65-F5344CB8AC3E}">
        <p14:creationId xmlns:p14="http://schemas.microsoft.com/office/powerpoint/2010/main" val="197852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Step 6: Append H to S2</a:t>
            </a:r>
          </a:p>
        </p:txBody>
      </p:sp>
      <p:pic>
        <p:nvPicPr>
          <p:cNvPr id="4" name="Content Placeholder 3" descr="20201229_164740.jpg"/>
          <p:cNvPicPr>
            <a:picLocks noGrp="1" noChangeAspect="1"/>
          </p:cNvPicPr>
          <p:nvPr>
            <p:ph idx="1"/>
          </p:nvPr>
        </p:nvPicPr>
        <p:blipFill>
          <a:blip r:embed="rId2" cstate="email">
            <a:extLst>
              <a:ext uri="{28A0092B-C50C-407E-A947-70E740481C1C}">
                <a14:useLocalDpi xmlns:a14="http://schemas.microsoft.com/office/drawing/2010/main" val="0"/>
              </a:ext>
            </a:extLst>
          </a:blip>
          <a:srcRect l="-5719" r="-5719"/>
          <a:stretch>
            <a:fillRect/>
          </a:stretch>
        </p:blipFill>
        <p:spPr/>
      </p:pic>
    </p:spTree>
    <p:extLst>
      <p:ext uri="{BB962C8B-B14F-4D97-AF65-F5344CB8AC3E}">
        <p14:creationId xmlns:p14="http://schemas.microsoft.com/office/powerpoint/2010/main" val="115872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33" y="817582"/>
            <a:ext cx="7128935" cy="1202485"/>
          </a:xfrm>
        </p:spPr>
        <p:txBody>
          <a:bodyPr>
            <a:normAutofit/>
          </a:bodyPr>
          <a:lstStyle/>
          <a:p>
            <a:r>
              <a:rPr lang="en-US" sz="3200" dirty="0"/>
              <a:t>Step 7: Apply message digest algorithm</a:t>
            </a:r>
          </a:p>
        </p:txBody>
      </p:sp>
      <p:pic>
        <p:nvPicPr>
          <p:cNvPr id="4" name="Content Placeholder 3" descr="20201229_165335.jpg"/>
          <p:cNvPicPr>
            <a:picLocks noGrp="1" noChangeAspect="1"/>
          </p:cNvPicPr>
          <p:nvPr>
            <p:ph idx="1"/>
          </p:nvPr>
        </p:nvPicPr>
        <p:blipFill>
          <a:blip r:embed="rId2" cstate="email">
            <a:extLst>
              <a:ext uri="{28A0092B-C50C-407E-A947-70E740481C1C}">
                <a14:useLocalDpi xmlns:a14="http://schemas.microsoft.com/office/drawing/2010/main" val="0"/>
              </a:ext>
            </a:extLst>
          </a:blip>
          <a:srcRect l="-102829" r="-102829"/>
          <a:stretch>
            <a:fillRect/>
          </a:stretch>
        </p:blipFill>
        <p:spPr/>
      </p:pic>
    </p:spTree>
    <p:extLst>
      <p:ext uri="{BB962C8B-B14F-4D97-AF65-F5344CB8AC3E}">
        <p14:creationId xmlns:p14="http://schemas.microsoft.com/office/powerpoint/2010/main" val="372691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Complete HMAC operation</a:t>
            </a:r>
          </a:p>
        </p:txBody>
      </p:sp>
      <p:pic>
        <p:nvPicPr>
          <p:cNvPr id="4" name="Content Placeholder 3" descr="20201229_164851.jp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a:stretch/>
        </p:blipFill>
        <p:spPr>
          <a:xfrm>
            <a:off x="762000" y="2119313"/>
            <a:ext cx="7620000" cy="4146550"/>
          </a:xfrm>
        </p:spPr>
      </p:pic>
    </p:spTree>
    <p:extLst>
      <p:ext uri="{BB962C8B-B14F-4D97-AF65-F5344CB8AC3E}">
        <p14:creationId xmlns:p14="http://schemas.microsoft.com/office/powerpoint/2010/main" val="31972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Disadvantages of HMAC</a:t>
            </a:r>
          </a:p>
        </p:txBody>
      </p:sp>
      <p:sp>
        <p:nvSpPr>
          <p:cNvPr id="3" name="Content Placeholder 2"/>
          <p:cNvSpPr>
            <a:spLocks noGrp="1"/>
          </p:cNvSpPr>
          <p:nvPr>
            <p:ph idx="1"/>
          </p:nvPr>
        </p:nvSpPr>
        <p:spPr>
          <a:xfrm>
            <a:off x="1095024" y="2300111"/>
            <a:ext cx="6965244" cy="2271889"/>
          </a:xfrm>
        </p:spPr>
        <p:txBody>
          <a:bodyPr/>
          <a:lstStyle/>
          <a:p>
            <a:pPr algn="just">
              <a:lnSpc>
                <a:spcPct val="150000"/>
              </a:lnSpc>
            </a:pPr>
            <a:r>
              <a:rPr lang="en-US" dirty="0"/>
              <a:t> Problem of Key exchange</a:t>
            </a:r>
          </a:p>
          <a:p>
            <a:pPr algn="just"/>
            <a:r>
              <a:rPr lang="en-US" dirty="0"/>
              <a:t> How to use a single symmetric key when multiple receivers are there?</a:t>
            </a:r>
          </a:p>
          <a:p>
            <a:pPr algn="just">
              <a:lnSpc>
                <a:spcPct val="150000"/>
              </a:lnSpc>
            </a:pPr>
            <a:r>
              <a:rPr lang="en-US" dirty="0"/>
              <a:t> Are both the sender and receiver trustworthy? </a:t>
            </a:r>
          </a:p>
        </p:txBody>
      </p:sp>
    </p:spTree>
    <p:extLst>
      <p:ext uri="{BB962C8B-B14F-4D97-AF65-F5344CB8AC3E}">
        <p14:creationId xmlns:p14="http://schemas.microsoft.com/office/powerpoint/2010/main" val="427289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2666138"/>
            <a:ext cx="6965245" cy="1202485"/>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extLst>
      <p:ext uri="{BB962C8B-B14F-4D97-AF65-F5344CB8AC3E}">
        <p14:creationId xmlns:p14="http://schemas.microsoft.com/office/powerpoint/2010/main" val="112048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6965245" cy="870541"/>
          </a:xfrm>
        </p:spPr>
        <p:txBody>
          <a:bodyPr/>
          <a:lstStyle/>
          <a:p>
            <a:r>
              <a:rPr lang="en-IN" dirty="0"/>
              <a:t>Introduction</a:t>
            </a:r>
          </a:p>
        </p:txBody>
      </p:sp>
      <p:sp>
        <p:nvSpPr>
          <p:cNvPr id="3" name="Content Placeholder 2"/>
          <p:cNvSpPr>
            <a:spLocks noGrp="1"/>
          </p:cNvSpPr>
          <p:nvPr>
            <p:ph idx="1"/>
          </p:nvPr>
        </p:nvSpPr>
        <p:spPr>
          <a:xfrm>
            <a:off x="773724" y="1688123"/>
            <a:ext cx="7638756" cy="4557932"/>
          </a:xfrm>
        </p:spPr>
        <p:txBody>
          <a:bodyPr>
            <a:normAutofit lnSpcReduction="10000"/>
          </a:bodyPr>
          <a:lstStyle/>
          <a:p>
            <a:pPr algn="just">
              <a:lnSpc>
                <a:spcPct val="150000"/>
              </a:lnSpc>
            </a:pPr>
            <a:r>
              <a:rPr lang="en-IN" dirty="0"/>
              <a:t>The concept of Message Authentication Code (MAC) is quite similar to that of a message digest. However, there is one difference. There is no cryptographic process involved in the case of message digests. </a:t>
            </a:r>
          </a:p>
          <a:p>
            <a:pPr algn="just">
              <a:lnSpc>
                <a:spcPct val="150000"/>
              </a:lnSpc>
              <a:buNone/>
            </a:pPr>
            <a:endParaRPr lang="en-IN" sz="900" dirty="0"/>
          </a:p>
          <a:p>
            <a:pPr algn="just">
              <a:lnSpc>
                <a:spcPct val="150000"/>
              </a:lnSpc>
            </a:pPr>
            <a:r>
              <a:rPr lang="en-IN" dirty="0"/>
              <a:t>In contrast, a MAC requires that the sender and the receiver should know a </a:t>
            </a:r>
            <a:r>
              <a:rPr lang="en-IN" b="1" dirty="0"/>
              <a:t>shared symmetric (secret) key,</a:t>
            </a:r>
            <a:r>
              <a:rPr lang="en-IN" dirty="0"/>
              <a:t> which </a:t>
            </a:r>
            <a:r>
              <a:rPr lang="en-IN" b="1" dirty="0"/>
              <a:t>is used in the preparation of the MAC</a:t>
            </a:r>
            <a:r>
              <a:rPr lang="en-IN" dirty="0"/>
              <a:t>. Thus, MAC involves cryptographic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Message Authentication Code (MAC) </a:t>
            </a:r>
            <a:br>
              <a:rPr lang="en-US" sz="3600" dirty="0"/>
            </a:br>
            <a:endParaRPr lang="en-US" sz="3600" dirty="0"/>
          </a:p>
        </p:txBody>
      </p:sp>
      <p:pic>
        <p:nvPicPr>
          <p:cNvPr id="4" name="Content Placeholder 3" descr="20201229_164057.jpg"/>
          <p:cNvPicPr>
            <a:picLocks noGrp="1" noChangeAspect="1"/>
          </p:cNvPicPr>
          <p:nvPr>
            <p:ph idx="1"/>
          </p:nvPr>
        </p:nvPicPr>
        <p:blipFill>
          <a:blip r:embed="rId2" cstate="email">
            <a:extLst>
              <a:ext uri="{28A0092B-C50C-407E-A947-70E740481C1C}">
                <a14:useLocalDpi xmlns:a14="http://schemas.microsoft.com/office/drawing/2010/main" val="0"/>
              </a:ext>
            </a:extLst>
          </a:blip>
          <a:srcRect t="-8830" b="-8830"/>
          <a:stretch>
            <a:fillRect/>
          </a:stretch>
        </p:blipFill>
        <p:spPr/>
      </p:pic>
    </p:spTree>
    <p:extLst>
      <p:ext uri="{BB962C8B-B14F-4D97-AF65-F5344CB8AC3E}">
        <p14:creationId xmlns:p14="http://schemas.microsoft.com/office/powerpoint/2010/main" val="191216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4F00D-55D1-1EBB-91DF-60984414DD6C}"/>
              </a:ext>
            </a:extLst>
          </p:cNvPr>
          <p:cNvSpPr>
            <a:spLocks noGrp="1"/>
          </p:cNvSpPr>
          <p:nvPr>
            <p:ph idx="1"/>
          </p:nvPr>
        </p:nvSpPr>
        <p:spPr/>
        <p:txBody>
          <a:bodyPr>
            <a:normAutofit fontScale="92500" lnSpcReduction="20000"/>
          </a:bodyPr>
          <a:lstStyle/>
          <a:p>
            <a:r>
              <a:rPr lang="en-US" dirty="0"/>
              <a:t>Interestingly, although the calculation of the MAC seems to be quite similar to an encryption process, it is actually different in one important respect. As we know, in symmetric-key cryptography, the cryptographic process must be reversible. That is, the encryption and decryption are the mirror images of each other. However, note that in the case of MAC, both the sender and the receiver are performing encryption process only. Thus, a MAC algorithm need not be reversible—it is sufficient to be a </a:t>
            </a:r>
            <a:r>
              <a:rPr lang="en-US" dirty="0" err="1"/>
              <a:t>oneway</a:t>
            </a:r>
            <a:r>
              <a:rPr lang="en-US" dirty="0"/>
              <a:t> function (encryption) only</a:t>
            </a:r>
            <a:endParaRPr lang="en-IN" dirty="0"/>
          </a:p>
        </p:txBody>
      </p:sp>
    </p:spTree>
    <p:extLst>
      <p:ext uri="{BB962C8B-B14F-4D97-AF65-F5344CB8AC3E}">
        <p14:creationId xmlns:p14="http://schemas.microsoft.com/office/powerpoint/2010/main" val="424130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11" y="817582"/>
            <a:ext cx="7549445" cy="1202485"/>
          </a:xfrm>
        </p:spPr>
        <p:txBody>
          <a:bodyPr>
            <a:noAutofit/>
          </a:bodyPr>
          <a:lstStyle/>
          <a:p>
            <a:br>
              <a:rPr lang="en-US" sz="2800" dirty="0"/>
            </a:br>
            <a:r>
              <a:rPr lang="en-US" sz="2800" dirty="0"/>
              <a:t>Hash-based Message Authentication Code </a:t>
            </a:r>
            <a:br>
              <a:rPr lang="en-US" sz="2800" dirty="0"/>
            </a:br>
            <a:r>
              <a:rPr lang="en-US" sz="2800" dirty="0"/>
              <a:t>(HMAC) </a:t>
            </a:r>
            <a:br>
              <a:rPr lang="en-US" sz="2800" dirty="0"/>
            </a:br>
            <a:endParaRPr lang="en-US" sz="2800" dirty="0"/>
          </a:p>
        </p:txBody>
      </p:sp>
      <p:pic>
        <p:nvPicPr>
          <p:cNvPr id="4" name="Content Placeholder 3" descr="20201229_164234.jpg"/>
          <p:cNvPicPr>
            <a:picLocks noGrp="1" noChangeAspect="1"/>
          </p:cNvPicPr>
          <p:nvPr>
            <p:ph idx="1"/>
          </p:nvPr>
        </p:nvPicPr>
        <p:blipFill>
          <a:blip r:embed="rId2" cstate="email">
            <a:extLst>
              <a:ext uri="{28A0092B-C50C-407E-A947-70E740481C1C}">
                <a14:useLocalDpi xmlns:a14="http://schemas.microsoft.com/office/drawing/2010/main" val="0"/>
              </a:ext>
            </a:extLst>
          </a:blip>
          <a:srcRect l="-1743" r="-1743"/>
          <a:stretch>
            <a:fillRect/>
          </a:stretch>
        </p:blipFill>
        <p:spPr/>
      </p:pic>
    </p:spTree>
    <p:extLst>
      <p:ext uri="{BB962C8B-B14F-4D97-AF65-F5344CB8AC3E}">
        <p14:creationId xmlns:p14="http://schemas.microsoft.com/office/powerpoint/2010/main" val="222386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HMAC</a:t>
            </a:r>
          </a:p>
        </p:txBody>
      </p:sp>
      <p:sp>
        <p:nvSpPr>
          <p:cNvPr id="3" name="Content Placeholder 2"/>
          <p:cNvSpPr>
            <a:spLocks noGrp="1"/>
          </p:cNvSpPr>
          <p:nvPr>
            <p:ph idx="1"/>
          </p:nvPr>
        </p:nvSpPr>
        <p:spPr>
          <a:xfrm>
            <a:off x="776111" y="2119256"/>
            <a:ext cx="7619999" cy="3750965"/>
          </a:xfrm>
        </p:spPr>
        <p:txBody>
          <a:bodyPr>
            <a:normAutofit fontScale="92500" lnSpcReduction="10000"/>
          </a:bodyPr>
          <a:lstStyle/>
          <a:p>
            <a:pPr marL="0" indent="0">
              <a:lnSpc>
                <a:spcPct val="120000"/>
              </a:lnSpc>
              <a:buNone/>
            </a:pPr>
            <a:r>
              <a:rPr lang="en-US" b="1" dirty="0"/>
              <a:t>Variables</a:t>
            </a:r>
            <a:r>
              <a:rPr lang="en-US" dirty="0"/>
              <a:t> that will be used in HMAC are as follows:</a:t>
            </a:r>
          </a:p>
          <a:p>
            <a:pPr marL="0" indent="0">
              <a:lnSpc>
                <a:spcPct val="120000"/>
              </a:lnSpc>
              <a:buNone/>
            </a:pPr>
            <a:endParaRPr lang="en-US" sz="800" dirty="0"/>
          </a:p>
          <a:p>
            <a:pPr>
              <a:lnSpc>
                <a:spcPct val="120000"/>
              </a:lnSpc>
            </a:pPr>
            <a:r>
              <a:rPr lang="en-US" dirty="0"/>
              <a:t> MD   = The message digest / hash function used</a:t>
            </a:r>
          </a:p>
          <a:p>
            <a:pPr>
              <a:lnSpc>
                <a:spcPct val="120000"/>
              </a:lnSpc>
            </a:pPr>
            <a:r>
              <a:rPr lang="en-US" dirty="0"/>
              <a:t> M      = The input message whose MAC is to be calculated</a:t>
            </a:r>
          </a:p>
          <a:p>
            <a:pPr>
              <a:lnSpc>
                <a:spcPct val="120000"/>
              </a:lnSpc>
            </a:pPr>
            <a:r>
              <a:rPr lang="en-US" dirty="0"/>
              <a:t> L       = The number of blocks in the message M</a:t>
            </a:r>
          </a:p>
          <a:p>
            <a:pPr>
              <a:lnSpc>
                <a:spcPct val="120000"/>
              </a:lnSpc>
            </a:pPr>
            <a:r>
              <a:rPr lang="en-US" dirty="0"/>
              <a:t> b       = The number of bits in each block</a:t>
            </a:r>
          </a:p>
          <a:p>
            <a:pPr>
              <a:lnSpc>
                <a:spcPct val="120000"/>
              </a:lnSpc>
            </a:pPr>
            <a:r>
              <a:rPr lang="en-US" dirty="0"/>
              <a:t> K       = The shared symmetric key to be used in HMAC</a:t>
            </a:r>
          </a:p>
          <a:p>
            <a:pPr>
              <a:lnSpc>
                <a:spcPct val="120000"/>
              </a:lnSpc>
            </a:pPr>
            <a:r>
              <a:rPr lang="en-US" dirty="0"/>
              <a:t> </a:t>
            </a:r>
            <a:r>
              <a:rPr lang="en-US" dirty="0" err="1"/>
              <a:t>ipad</a:t>
            </a:r>
            <a:r>
              <a:rPr lang="en-US" dirty="0"/>
              <a:t>  = A string 00110110 repeated b/8 times</a:t>
            </a:r>
          </a:p>
          <a:p>
            <a:pPr>
              <a:lnSpc>
                <a:spcPct val="120000"/>
              </a:lnSpc>
            </a:pPr>
            <a:r>
              <a:rPr lang="en-US" dirty="0"/>
              <a:t> </a:t>
            </a:r>
            <a:r>
              <a:rPr lang="en-US" dirty="0" err="1"/>
              <a:t>opad</a:t>
            </a:r>
            <a:r>
              <a:rPr lang="en-US" dirty="0"/>
              <a:t> = A string 01011010 repeated b/8 times </a:t>
            </a:r>
          </a:p>
        </p:txBody>
      </p:sp>
    </p:spTree>
    <p:extLst>
      <p:ext uri="{BB962C8B-B14F-4D97-AF65-F5344CB8AC3E}">
        <p14:creationId xmlns:p14="http://schemas.microsoft.com/office/powerpoint/2010/main" val="385235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Step 1: Make the length of K equal to b</a:t>
            </a:r>
          </a:p>
        </p:txBody>
      </p:sp>
      <p:pic>
        <p:nvPicPr>
          <p:cNvPr id="4" name="Content Placeholder 3" descr="20201229_164324.jpg"/>
          <p:cNvPicPr>
            <a:picLocks noGrp="1" noChangeAspect="1"/>
          </p:cNvPicPr>
          <p:nvPr>
            <p:ph idx="1"/>
          </p:nvPr>
        </p:nvPicPr>
        <p:blipFill>
          <a:blip r:embed="rId2" cstate="email">
            <a:extLst>
              <a:ext uri="{28A0092B-C50C-407E-A947-70E740481C1C}">
                <a14:useLocalDpi xmlns:a14="http://schemas.microsoft.com/office/drawing/2010/main" val="0"/>
              </a:ext>
            </a:extLst>
          </a:blip>
          <a:srcRect t="-6919" b="-6919"/>
          <a:stretch>
            <a:fillRect/>
          </a:stretch>
        </p:blipFill>
        <p:spPr/>
      </p:pic>
    </p:spTree>
    <p:extLst>
      <p:ext uri="{BB962C8B-B14F-4D97-AF65-F5344CB8AC3E}">
        <p14:creationId xmlns:p14="http://schemas.microsoft.com/office/powerpoint/2010/main" val="366936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Step 2: XOR K with </a:t>
            </a:r>
            <a:r>
              <a:rPr lang="en-US" sz="3200" dirty="0" err="1"/>
              <a:t>ipad</a:t>
            </a:r>
            <a:r>
              <a:rPr lang="en-US" sz="3200" dirty="0"/>
              <a:t> to produce S1</a:t>
            </a:r>
          </a:p>
        </p:txBody>
      </p:sp>
      <p:pic>
        <p:nvPicPr>
          <p:cNvPr id="4" name="Content Placeholder 3" descr="20201229_164419.jpg"/>
          <p:cNvPicPr>
            <a:picLocks noGrp="1" noChangeAspect="1"/>
          </p:cNvPicPr>
          <p:nvPr>
            <p:ph idx="1"/>
          </p:nvPr>
        </p:nvPicPr>
        <p:blipFill>
          <a:blip r:embed="rId2" cstate="email">
            <a:extLst>
              <a:ext uri="{28A0092B-C50C-407E-A947-70E740481C1C}">
                <a14:useLocalDpi xmlns:a14="http://schemas.microsoft.com/office/drawing/2010/main" val="0"/>
              </a:ext>
            </a:extLst>
          </a:blip>
          <a:srcRect t="-27255" b="-27255"/>
          <a:stretch>
            <a:fillRect/>
          </a:stretch>
        </p:blipFill>
        <p:spPr/>
      </p:pic>
    </p:spTree>
    <p:extLst>
      <p:ext uri="{BB962C8B-B14F-4D97-AF65-F5344CB8AC3E}">
        <p14:creationId xmlns:p14="http://schemas.microsoft.com/office/powerpoint/2010/main" val="54461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Step 3: Append M to S1</a:t>
            </a:r>
          </a:p>
        </p:txBody>
      </p:sp>
      <p:pic>
        <p:nvPicPr>
          <p:cNvPr id="4" name="Content Placeholder 3" descr="20201229_164450.jpg"/>
          <p:cNvPicPr>
            <a:picLocks noGrp="1" noChangeAspect="1"/>
          </p:cNvPicPr>
          <p:nvPr>
            <p:ph idx="1"/>
          </p:nvPr>
        </p:nvPicPr>
        <p:blipFill>
          <a:blip r:embed="rId2" cstate="email">
            <a:extLst>
              <a:ext uri="{28A0092B-C50C-407E-A947-70E740481C1C}">
                <a14:useLocalDpi xmlns:a14="http://schemas.microsoft.com/office/drawing/2010/main" val="0"/>
              </a:ext>
            </a:extLst>
          </a:blip>
          <a:srcRect t="-73183" b="-73183"/>
          <a:stretch>
            <a:fillRect/>
          </a:stretch>
        </p:blipFill>
        <p:spPr/>
      </p:pic>
    </p:spTree>
    <p:extLst>
      <p:ext uri="{BB962C8B-B14F-4D97-AF65-F5344CB8AC3E}">
        <p14:creationId xmlns:p14="http://schemas.microsoft.com/office/powerpoint/2010/main" val="162819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Pushpin.thmx</Template>
  <TotalTime>175</TotalTime>
  <Words>391</Words>
  <Application>Microsoft Office PowerPoint</Application>
  <PresentationFormat>On-screen Show (4:3)</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Brush Script MT</vt:lpstr>
      <vt:lpstr>Constantia</vt:lpstr>
      <vt:lpstr>Franklin Gothic Book</vt:lpstr>
      <vt:lpstr>Rage Italic</vt:lpstr>
      <vt:lpstr>Pushpin</vt:lpstr>
      <vt:lpstr>Message Authentication Code (MAC)  </vt:lpstr>
      <vt:lpstr>Introduction</vt:lpstr>
      <vt:lpstr> Message Authentication Code (MAC)  </vt:lpstr>
      <vt:lpstr>PowerPoint Presentation</vt:lpstr>
      <vt:lpstr> Hash-based Message Authentication Code  (HMAC)  </vt:lpstr>
      <vt:lpstr>Working of HMAC</vt:lpstr>
      <vt:lpstr>Step 1: Make the length of K equal to b</vt:lpstr>
      <vt:lpstr>Step 2: XOR K with ipad to produce S1</vt:lpstr>
      <vt:lpstr>Step 3: Append M to S1</vt:lpstr>
      <vt:lpstr>Step 4: Apply MD algorithm </vt:lpstr>
      <vt:lpstr>Step 5: XOR K with opad to produce S2 </vt:lpstr>
      <vt:lpstr>Step 6: Append H to S2</vt:lpstr>
      <vt:lpstr>Step 7: Apply message digest algorithm</vt:lpstr>
      <vt:lpstr>Complete HMAC operation</vt:lpstr>
      <vt:lpstr>Disadvantages of HMAC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Authentication Code (MAC)  </dc:title>
  <dc:creator>apple</dc:creator>
  <cp:lastModifiedBy>Joyabrata Acharyya</cp:lastModifiedBy>
  <cp:revision>20</cp:revision>
  <dcterms:created xsi:type="dcterms:W3CDTF">2020-12-29T11:47:16Z</dcterms:created>
  <dcterms:modified xsi:type="dcterms:W3CDTF">2024-04-26T06:51:54Z</dcterms:modified>
</cp:coreProperties>
</file>