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8" r:id="rId2"/>
    <p:sldId id="277" r:id="rId3"/>
    <p:sldId id="284" r:id="rId4"/>
    <p:sldId id="276" r:id="rId5"/>
    <p:sldId id="289" r:id="rId6"/>
    <p:sldId id="280" r:id="rId7"/>
    <p:sldId id="282" r:id="rId8"/>
    <p:sldId id="290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7071"/>
    <a:srgbClr val="717276"/>
    <a:srgbClr val="6E6E71"/>
    <a:srgbClr val="6C6C6F"/>
    <a:srgbClr val="6A6A6D"/>
    <a:srgbClr val="6C6D6E"/>
    <a:srgbClr val="6F7072"/>
    <a:srgbClr val="848587"/>
    <a:srgbClr val="817D80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701" autoAdjust="0"/>
  </p:normalViewPr>
  <p:slideViewPr>
    <p:cSldViewPr snapToGrid="0" snapToObjects="1">
      <p:cViewPr varScale="1">
        <p:scale>
          <a:sx n="97" d="100"/>
          <a:sy n="97" d="100"/>
        </p:scale>
        <p:origin x="104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403E6-7124-4F0E-969B-31A3971ACF6B}" type="datetimeFigureOut">
              <a:rPr lang="en-US" smtClean="0"/>
              <a:pPr/>
              <a:t>5/2/2024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521B0-549D-423D-8F5E-82B6B4553F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8A59-AAA6-8F4B-B33F-57DEA77200DB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AB9-4C5C-2744-BF6A-9AF4512C9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8A59-AAA6-8F4B-B33F-57DEA77200DB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AB9-4C5C-2744-BF6A-9AF4512C9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8A59-AAA6-8F4B-B33F-57DEA77200DB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AB9-4C5C-2744-BF6A-9AF4512C9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0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8A59-AAA6-8F4B-B33F-57DEA77200DB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AB9-4C5C-2744-BF6A-9AF4512C9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2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8A59-AAA6-8F4B-B33F-57DEA77200DB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AB9-4C5C-2744-BF6A-9AF4512C9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5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8A59-AAA6-8F4B-B33F-57DEA77200DB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AB9-4C5C-2744-BF6A-9AF4512C9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9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8A59-AAA6-8F4B-B33F-57DEA77200DB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AB9-4C5C-2744-BF6A-9AF4512C9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8A59-AAA6-8F4B-B33F-57DEA77200DB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AB9-4C5C-2744-BF6A-9AF4512C9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8A59-AAA6-8F4B-B33F-57DEA77200DB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AB9-4C5C-2744-BF6A-9AF4512C9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4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8A59-AAA6-8F4B-B33F-57DEA77200DB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AB9-4C5C-2744-BF6A-9AF4512C9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8A59-AAA6-8F4B-B33F-57DEA77200DB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2AB9-4C5C-2744-BF6A-9AF4512C9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6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8A59-AAA6-8F4B-B33F-57DEA77200DB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E2AB9-4C5C-2744-BF6A-9AF4512C9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4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355"/>
            <a:ext cx="8229600" cy="861435"/>
          </a:xfrm>
        </p:spPr>
        <p:txBody>
          <a:bodyPr/>
          <a:lstStyle/>
          <a:p>
            <a:r>
              <a:rPr lang="en-IN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327"/>
            <a:ext cx="8229600" cy="3505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/>
              <a:t>Protection State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/>
              <a:t>Access Control Matrix Model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/>
              <a:t>Copying/Owning/Attenuation Of Privilege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69254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IN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Protection State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18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/>
              <a:t>The </a:t>
            </a:r>
            <a:r>
              <a:rPr lang="en-IN" sz="2800" i="1" dirty="0"/>
              <a:t>state of a system is the collection of the current values of all memory locations, all secondary storage, </a:t>
            </a:r>
            <a:r>
              <a:rPr lang="en-IN" sz="2800" dirty="0"/>
              <a:t>and all registers and other components of the system. The subset of this collection that deals with protection is the </a:t>
            </a:r>
            <a:r>
              <a:rPr lang="en-IN" sz="2800" i="1" dirty="0"/>
              <a:t>protection state of the system. </a:t>
            </a:r>
          </a:p>
          <a:p>
            <a:pPr algn="just">
              <a:lnSpc>
                <a:spcPct val="150000"/>
              </a:lnSpc>
              <a:buNone/>
            </a:pPr>
            <a:endParaRPr lang="en-IN" sz="900" i="1" dirty="0"/>
          </a:p>
          <a:p>
            <a:pPr algn="just">
              <a:lnSpc>
                <a:spcPct val="150000"/>
              </a:lnSpc>
            </a:pPr>
            <a:r>
              <a:rPr lang="en-IN" sz="2800" i="1" dirty="0"/>
              <a:t>An access control matrix is one tool that can describe the </a:t>
            </a:r>
            <a:r>
              <a:rPr lang="en-IN" sz="2800" dirty="0"/>
              <a:t>current protection state.</a:t>
            </a:r>
            <a:endParaRPr lang="en-IN" sz="26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Protection state (2/2)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7691"/>
          </a:xfrm>
        </p:spPr>
        <p:txBody>
          <a:bodyPr>
            <a:normAutofit fontScale="85000" lnSpcReduction="2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Consider the set of possible protection states </a:t>
            </a:r>
            <a:r>
              <a:rPr lang="en-IN" i="1" dirty="0"/>
              <a:t>P. Some subset Q of P consists of exactly those states in </a:t>
            </a:r>
            <a:r>
              <a:rPr lang="en-IN" dirty="0"/>
              <a:t>which the system is authorized to reside.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So, whenever the system state is in </a:t>
            </a:r>
            <a:r>
              <a:rPr lang="en-IN" i="1" dirty="0"/>
              <a:t>Q, the system is secure. </a:t>
            </a:r>
            <a:r>
              <a:rPr lang="en-IN" dirty="0"/>
              <a:t>When the current state is in </a:t>
            </a:r>
            <a:r>
              <a:rPr lang="en-IN" i="1" dirty="0"/>
              <a:t>P – Q</a:t>
            </a:r>
            <a:r>
              <a:rPr lang="en-IN" dirty="0"/>
              <a:t>, the system is not secure.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Our interest in representing the state is to characterize those states in </a:t>
            </a:r>
            <a:r>
              <a:rPr lang="en-IN" i="1" dirty="0"/>
              <a:t>Q, and our interest in enforcing security is to ensure that the system state is </a:t>
            </a:r>
            <a:r>
              <a:rPr lang="en-IN" dirty="0"/>
              <a:t>always an element of </a:t>
            </a:r>
            <a:r>
              <a:rPr lang="en-IN" i="1" dirty="0"/>
              <a:t>Q.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i="1" dirty="0"/>
              <a:t>Characterizing the states in Q is the function of a security policy; preventing the </a:t>
            </a:r>
            <a:r>
              <a:rPr lang="en-IN" dirty="0"/>
              <a:t>system from entering a state in </a:t>
            </a:r>
            <a:r>
              <a:rPr lang="en-IN" i="1" dirty="0"/>
              <a:t>P – Q is the function of a security mechanism.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3106"/>
          </a:xfrm>
        </p:spPr>
        <p:txBody>
          <a:bodyPr>
            <a:normAutofit fontScale="90000"/>
          </a:bodyPr>
          <a:lstStyle/>
          <a:p>
            <a:pPr lvl="1" algn="ctr" defTabSz="457200" rtl="0">
              <a:lnSpc>
                <a:spcPct val="150000"/>
              </a:lnSpc>
              <a:spcBef>
                <a:spcPct val="0"/>
              </a:spcBef>
            </a:pPr>
            <a:r>
              <a:rPr lang="en-IN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Access Control Matrix Model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7855"/>
            <a:ext cx="9144000" cy="5320144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The </a:t>
            </a:r>
            <a:r>
              <a:rPr lang="en-IN" sz="2400" i="1" dirty="0"/>
              <a:t>access control matrix model is the most precise model used to describe a protection state.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400" i="1" dirty="0"/>
              <a:t> It </a:t>
            </a:r>
            <a:r>
              <a:rPr lang="en-IN" sz="2400" dirty="0"/>
              <a:t>characterizes the rights of each </a:t>
            </a:r>
            <a:r>
              <a:rPr lang="en-IN" sz="2400" i="1" dirty="0"/>
              <a:t>subject (active entity, such as a process) with respect to every other entity.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The set of all protected entities (that is, entities that are relevant to the protection state of the system) is called the set of </a:t>
            </a:r>
            <a:r>
              <a:rPr lang="en-IN" sz="2400" i="1" dirty="0"/>
              <a:t>objects O. The set of subjects S is the set of active objects, such as processes and users.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In the access control matrix model, the relationship between these entities is captured by a matrix </a:t>
            </a:r>
            <a:r>
              <a:rPr lang="en-IN" sz="2400" i="1" dirty="0"/>
              <a:t>A with rights drawn from a set of rights R in each entry a[s, o], where s </a:t>
            </a:r>
            <a:r>
              <a:rPr lang="el-GR" sz="2400" i="1" dirty="0"/>
              <a:t>ϵ</a:t>
            </a:r>
            <a:r>
              <a:rPr lang="en-IN" sz="2400" i="1" dirty="0"/>
              <a:t> S, o</a:t>
            </a:r>
            <a:r>
              <a:rPr lang="el-GR" sz="2400" i="1" dirty="0"/>
              <a:t> ϵ </a:t>
            </a:r>
            <a:r>
              <a:rPr lang="en-IN" sz="2400" i="1" dirty="0"/>
              <a:t>O, and a[s, o] </a:t>
            </a:r>
            <a:r>
              <a:rPr lang="el-GR" sz="2400" i="1" dirty="0"/>
              <a:t>ϵ </a:t>
            </a:r>
            <a:r>
              <a:rPr lang="en-IN" sz="2400" i="1" dirty="0"/>
              <a:t>R. The subject s has the set of rights a[s, o] over the object o. The set of protection states of the system is represented by </a:t>
            </a:r>
            <a:r>
              <a:rPr lang="en-IN" sz="2400" dirty="0"/>
              <a:t>the triple (</a:t>
            </a:r>
            <a:r>
              <a:rPr lang="en-IN" sz="2400" i="1" dirty="0"/>
              <a:t>S, O, A).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Access control Matrix Model (2/2)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3258" y="2855256"/>
            <a:ext cx="8399797" cy="188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3258" y="1417638"/>
            <a:ext cx="83997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The matrix shown below is an access control matrix where the system has two processes and two files and the set of rights is {read, write, execute, append, own}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453258" y="4979181"/>
            <a:ext cx="83997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The access control matrix model is an </a:t>
            </a:r>
            <a:r>
              <a:rPr lang="en-IN" sz="2400" i="1" dirty="0"/>
              <a:t>abstract model of the protection state, and when one talks about the </a:t>
            </a:r>
            <a:r>
              <a:rPr lang="en-IN" sz="2400" dirty="0"/>
              <a:t>meaning of some particular access control matrix, one must always talk with respect to a particular implementation or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IN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Copying/Owning/Attenuation of Privilege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/>
              <a:t>Copy Right</a:t>
            </a:r>
          </a:p>
          <a:p>
            <a:pPr algn="just">
              <a:buNone/>
            </a:pPr>
            <a:r>
              <a:rPr lang="en-IN" dirty="0"/>
              <a:t>	The </a:t>
            </a:r>
            <a:r>
              <a:rPr lang="en-IN" i="1" dirty="0"/>
              <a:t>copy right (often called the grant right) allows the possessor to grant rights to another. By the principle </a:t>
            </a:r>
            <a:r>
              <a:rPr lang="en-IN" dirty="0"/>
              <a:t>of attenuation, only those rights the grantor possesses may be copied. Whether the copier must surrender the right, or can simply pass it on, is specific to the system being </a:t>
            </a:r>
            <a:r>
              <a:rPr lang="en-IN" dirty="0" err="1"/>
              <a:t>modeled</a:t>
            </a:r>
            <a:r>
              <a:rPr lang="en-IN" dirty="0"/>
              <a:t>. This right is often considered a flag attached to other rights; in this case, it is known as the </a:t>
            </a:r>
            <a:r>
              <a:rPr lang="en-IN" i="1" dirty="0"/>
              <a:t>copy flag.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Copying/Owning/Attenuation of Privilege (2/3)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b="1" dirty="0"/>
              <a:t>Own Right</a:t>
            </a:r>
          </a:p>
          <a:p>
            <a:pPr algn="just">
              <a:buNone/>
            </a:pPr>
            <a:r>
              <a:rPr lang="en-IN" dirty="0"/>
              <a:t>	The </a:t>
            </a:r>
            <a:r>
              <a:rPr lang="en-IN" i="1" dirty="0"/>
              <a:t>own right is a special right that enables	possessors to add or delete privileges for	themselves. It also </a:t>
            </a:r>
            <a:r>
              <a:rPr lang="en-IN" dirty="0"/>
              <a:t>allows the possessor to grant rights to others, although to whom they can be granted may be system- or implementation-dependent. The owner of an object is usually the subject that created the object or a subject to which the creator gave ownership.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Copying/Owning/Attenuation of Privilege (3/3)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IN" b="1" dirty="0"/>
              <a:t>Principle of Attenuation of Privilege: </a:t>
            </a:r>
          </a:p>
          <a:p>
            <a:pPr algn="just">
              <a:buNone/>
            </a:pPr>
            <a:r>
              <a:rPr lang="en-IN" b="1" dirty="0"/>
              <a:t>	</a:t>
            </a:r>
            <a:r>
              <a:rPr lang="en-IN" b="1" i="1" dirty="0"/>
              <a:t>A subject may not give rights it does not possess to another.</a:t>
            </a:r>
            <a:endParaRPr lang="en-IN" i="1" dirty="0"/>
          </a:p>
          <a:p>
            <a:pPr algn="just">
              <a:buNone/>
            </a:pPr>
            <a:r>
              <a:rPr lang="en-IN" dirty="0"/>
              <a:t>	If a subject does not possess a right over an object, it should not be able to give that right to another subject. </a:t>
            </a:r>
          </a:p>
          <a:p>
            <a:pPr algn="just">
              <a:buNone/>
            </a:pPr>
            <a:r>
              <a:rPr lang="en-IN" dirty="0"/>
              <a:t>	For example, if Matt cannot read the file </a:t>
            </a:r>
            <a:r>
              <a:rPr lang="en-IN" i="1" dirty="0"/>
              <a:t>xyz, he should not be able to grant Holly the right to </a:t>
            </a:r>
            <a:r>
              <a:rPr lang="en-IN" dirty="0"/>
              <a:t>read that file. This is a consequence of the principle of attenuation of privilege.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3125"/>
          </a:xfrm>
        </p:spPr>
        <p:txBody>
          <a:bodyPr>
            <a:normAutofit fontScale="90000"/>
          </a:bodyPr>
          <a:lstStyle/>
          <a:p>
            <a:r>
              <a:rPr lang="en-US" dirty="0"/>
              <a:t>Book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9126" y="1094108"/>
            <a:ext cx="4239491" cy="532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874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756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Agenda</vt:lpstr>
      <vt:lpstr>Protection State (1/2)</vt:lpstr>
      <vt:lpstr>Protection state (2/2)</vt:lpstr>
      <vt:lpstr>Access Control Matrix Model (1/2)</vt:lpstr>
      <vt:lpstr>Access control Matrix Model (2/2)</vt:lpstr>
      <vt:lpstr>Copying/Owning/Attenuation of Privilege (1/3)</vt:lpstr>
      <vt:lpstr>Copying/Owning/Attenuation of Privilege (2/3)</vt:lpstr>
      <vt:lpstr>Copying/Owning/Attenuation of Privilege (3/3)</vt:lpstr>
      <vt:lpstr>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apple</dc:creator>
  <cp:lastModifiedBy>Joyabrata Acharyya</cp:lastModifiedBy>
  <cp:revision>125</cp:revision>
  <dcterms:created xsi:type="dcterms:W3CDTF">2020-09-20T16:49:25Z</dcterms:created>
  <dcterms:modified xsi:type="dcterms:W3CDTF">2024-05-02T12:57:37Z</dcterms:modified>
</cp:coreProperties>
</file>