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62" r:id="rId4"/>
    <p:sldId id="289" r:id="rId5"/>
    <p:sldId id="276" r:id="rId6"/>
    <p:sldId id="27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62"/>
            <p14:sldId id="289"/>
          </p14:sldIdLst>
        </p14:section>
        <p14:section name="Conclusion and Summary" id="{790CEF5B-569A-4C2F-BED5-750B08C0E5AD}">
          <p14:sldIdLst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86" d="100"/>
          <a:sy n="86" d="100"/>
        </p:scale>
        <p:origin x="146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IN" sz="3200" b="1" dirty="0"/>
            <a:t>Information Security Models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IN" sz="3200" b="1" dirty="0"/>
            <a:t>Security Policies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IN" sz="3200" b="1" dirty="0"/>
            <a:t>Overview of Information Security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/>
            <a:t>4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/>
            <a:t>5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IN" sz="3200" b="1" dirty="0"/>
            <a:t>Symmetric &amp; Asymmetric Key Algorithms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/>
            <a:t>6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IN" sz="3200" b="1" dirty="0"/>
            <a:t>Other Aspects of Security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IN" sz="3200" b="1" dirty="0"/>
            <a:t>Basic Concepts &amp; Techniques of Cryptography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25FE8C12-B129-A942-94DB-9C4FAE24129E}" type="presOf" srcId="{C59269D0-92A5-481C-BA64-727AFB0DD545}" destId="{B37A5355-225B-4C6F-AED7-6C620F99EECC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3308A182-7FBC-7040-AA46-CAA56F50ED7D}" type="presOf" srcId="{D1776C8F-2B10-4075-8DF7-7F65AB725ED5}" destId="{F5034101-5B7D-4FE7-B47A-5A48CF39606B}" srcOrd="0" destOrd="0" presId="urn:microsoft.com/office/officeart/2005/8/layout/vList5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B516B0AE-312C-1D44-9786-A32ECE859516}" type="presOf" srcId="{74EE5CD8-078F-4590-BF9C-A341A294A016}" destId="{7E429971-BC57-430F-BB25-C0574E5E39E3}" srcOrd="0" destOrd="0" presId="urn:microsoft.com/office/officeart/2005/8/layout/vList5"/>
    <dgm:cxn modelId="{A95E0EBC-40E9-CD41-B396-138B3784F6D7}" type="presOf" srcId="{F6FEADD9-F67D-41F5-BA4C-3C84956E7F46}" destId="{AAE7A1E6-6847-453D-B55B-8A82BF138C1D}" srcOrd="0" destOrd="0" presId="urn:microsoft.com/office/officeart/2005/8/layout/vList5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1A9C12E2-E280-C646-9675-246618DD3757}" type="presOf" srcId="{AA046201-5C4D-445E-BF0B-5C6D2B0A1945}" destId="{C04276DC-EE64-470A-B8BC-09067B8045FA}" srcOrd="0" destOrd="0" presId="urn:microsoft.com/office/officeart/2005/8/layout/vList5"/>
    <dgm:cxn modelId="{896534E4-A070-B441-9657-2CB4CE62ECE1}" type="presOf" srcId="{1E4D3931-0DBD-4211-A24A-6AF364284B1E}" destId="{D54B1729-BC98-42C1-9C6C-D65DCBA4358F}" srcOrd="0" destOrd="0" presId="urn:microsoft.com/office/officeart/2005/8/layout/vList5"/>
    <dgm:cxn modelId="{2FBDA4EF-2D00-9447-8D98-2A3EEE72CE71}" type="presOf" srcId="{6BE4E373-0656-4EDC-821E-BE09C952B1F6}" destId="{C7C3E6FD-D83F-4BDA-907E-B5EE041DA931}" srcOrd="0" destOrd="0" presId="urn:microsoft.com/office/officeart/2005/8/layout/vList5"/>
    <dgm:cxn modelId="{3360376B-B9B8-374D-989A-B72F18DAB6D1}" type="presParOf" srcId="{AAE7A1E6-6847-453D-B55B-8A82BF138C1D}" destId="{C4407577-18A2-46E0-8805-2838042EB67A}" srcOrd="0" destOrd="0" presId="urn:microsoft.com/office/officeart/2005/8/layout/vList5"/>
    <dgm:cxn modelId="{A61531C8-55E8-4A4C-8108-CE6D63096EA8}" type="presParOf" srcId="{C4407577-18A2-46E0-8805-2838042EB67A}" destId="{7E429971-BC57-430F-BB25-C0574E5E39E3}" srcOrd="0" destOrd="0" presId="urn:microsoft.com/office/officeart/2005/8/layout/vList5"/>
    <dgm:cxn modelId="{9169F57B-9A56-5C41-8361-378312408188}" type="presParOf" srcId="{C4407577-18A2-46E0-8805-2838042EB67A}" destId="{D54B1729-BC98-42C1-9C6C-D65DCBA4358F}" srcOrd="1" destOrd="0" presId="urn:microsoft.com/office/officeart/2005/8/layout/vList5"/>
    <dgm:cxn modelId="{FE77D8A3-A00A-F749-8780-02FC65DD0B40}" type="presParOf" srcId="{AAE7A1E6-6847-453D-B55B-8A82BF138C1D}" destId="{AB8574CC-D4F2-4555-AEE3-F4EE58B11D03}" srcOrd="1" destOrd="0" presId="urn:microsoft.com/office/officeart/2005/8/layout/vList5"/>
    <dgm:cxn modelId="{67460FB8-6088-434F-AB05-6AF57D2065AD}" type="presParOf" srcId="{AAE7A1E6-6847-453D-B55B-8A82BF138C1D}" destId="{85B8F607-FDD8-476A-ADBE-E1250824F294}" srcOrd="2" destOrd="0" presId="urn:microsoft.com/office/officeart/2005/8/layout/vList5"/>
    <dgm:cxn modelId="{94B7D0A0-461D-7849-9E94-336B5390ACED}" type="presParOf" srcId="{85B8F607-FDD8-476A-ADBE-E1250824F294}" destId="{C04276DC-EE64-470A-B8BC-09067B8045FA}" srcOrd="0" destOrd="0" presId="urn:microsoft.com/office/officeart/2005/8/layout/vList5"/>
    <dgm:cxn modelId="{1F52C867-6CE9-5C40-BA58-CFA9287C5D66}" type="presParOf" srcId="{85B8F607-FDD8-476A-ADBE-E1250824F294}" destId="{B37A5355-225B-4C6F-AED7-6C620F99EECC}" srcOrd="1" destOrd="0" presId="urn:microsoft.com/office/officeart/2005/8/layout/vList5"/>
    <dgm:cxn modelId="{AACDA1CB-9BEA-714B-9903-FA42018219EB}" type="presParOf" srcId="{AAE7A1E6-6847-453D-B55B-8A82BF138C1D}" destId="{5ACAA866-A8A8-4183-97B5-CEEAB1525C60}" srcOrd="3" destOrd="0" presId="urn:microsoft.com/office/officeart/2005/8/layout/vList5"/>
    <dgm:cxn modelId="{540D90EB-C661-3641-B76C-2CC751AF9321}" type="presParOf" srcId="{AAE7A1E6-6847-453D-B55B-8A82BF138C1D}" destId="{477213BE-9E91-4950-8451-7F60796F47F4}" srcOrd="4" destOrd="0" presId="urn:microsoft.com/office/officeart/2005/8/layout/vList5"/>
    <dgm:cxn modelId="{11514609-06A6-2B4C-92BC-D21FFFD91CC4}" type="presParOf" srcId="{477213BE-9E91-4950-8451-7F60796F47F4}" destId="{F5034101-5B7D-4FE7-B47A-5A48CF39606B}" srcOrd="0" destOrd="0" presId="urn:microsoft.com/office/officeart/2005/8/layout/vList5"/>
    <dgm:cxn modelId="{4C210C57-7171-654F-B031-DF2DE917E59D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4368516" y="-2756430"/>
          <a:ext cx="1047750" cy="682651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b="1" kern="1200" dirty="0"/>
            <a:t>Overview of Information Security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79133" y="132953"/>
        <a:ext cx="6826516" cy="1047750"/>
      </dsp:txXfrm>
    </dsp:sp>
    <dsp:sp modelId="{7E429971-BC57-430F-BB25-C0574E5E39E3}">
      <dsp:nvSpPr>
        <dsp:cNvPr id="0" name=""/>
        <dsp:cNvSpPr/>
      </dsp:nvSpPr>
      <dsp:spPr>
        <a:xfrm>
          <a:off x="149" y="0"/>
          <a:ext cx="1478983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  <a:endParaRPr lang="en-US" sz="4400" kern="1200" dirty="0"/>
        </a:p>
      </dsp:txBody>
      <dsp:txXfrm>
        <a:off x="64083" y="63934"/>
        <a:ext cx="1351115" cy="1181819"/>
      </dsp:txXfrm>
    </dsp:sp>
    <dsp:sp modelId="{B37A5355-225B-4C6F-AED7-6C620F99EECC}">
      <dsp:nvSpPr>
        <dsp:cNvPr id="0" name=""/>
        <dsp:cNvSpPr/>
      </dsp:nvSpPr>
      <dsp:spPr>
        <a:xfrm rot="5400000">
          <a:off x="4368516" y="-1381258"/>
          <a:ext cx="1047750" cy="6826516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b="1" kern="1200" dirty="0"/>
            <a:t>Information Security Models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79133" y="1508125"/>
        <a:ext cx="6826516" cy="1047750"/>
      </dsp:txXfrm>
    </dsp:sp>
    <dsp:sp modelId="{C04276DC-EE64-470A-B8BC-09067B8045FA}">
      <dsp:nvSpPr>
        <dsp:cNvPr id="0" name=""/>
        <dsp:cNvSpPr/>
      </dsp:nvSpPr>
      <dsp:spPr>
        <a:xfrm>
          <a:off x="149" y="1377156"/>
          <a:ext cx="1478983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  <a:endParaRPr lang="en-US" sz="4400" kern="1200" dirty="0"/>
        </a:p>
      </dsp:txBody>
      <dsp:txXfrm>
        <a:off x="64083" y="1441090"/>
        <a:ext cx="1351115" cy="1181819"/>
      </dsp:txXfrm>
    </dsp:sp>
    <dsp:sp modelId="{C7C3E6FD-D83F-4BDA-907E-B5EE041DA931}">
      <dsp:nvSpPr>
        <dsp:cNvPr id="0" name=""/>
        <dsp:cNvSpPr/>
      </dsp:nvSpPr>
      <dsp:spPr>
        <a:xfrm rot="5400000">
          <a:off x="4368516" y="-6086"/>
          <a:ext cx="1047750" cy="6826516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b="1" kern="1200" dirty="0"/>
            <a:t>Security Policies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79133" y="2883297"/>
        <a:ext cx="6826516" cy="1047750"/>
      </dsp:txXfrm>
    </dsp:sp>
    <dsp:sp modelId="{F5034101-5B7D-4FE7-B47A-5A48CF39606B}">
      <dsp:nvSpPr>
        <dsp:cNvPr id="0" name=""/>
        <dsp:cNvSpPr/>
      </dsp:nvSpPr>
      <dsp:spPr>
        <a:xfrm>
          <a:off x="149" y="2752328"/>
          <a:ext cx="1478983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  <a:endParaRPr lang="en-US" sz="4400" kern="1200" dirty="0"/>
        </a:p>
      </dsp:txBody>
      <dsp:txXfrm>
        <a:off x="64083" y="2816262"/>
        <a:ext cx="1351115" cy="118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4278748" y="-2693801"/>
          <a:ext cx="1047750" cy="67012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b="1" kern="1200" dirty="0"/>
            <a:t>Basic Concepts &amp; Techniques of Cryptography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51994" y="132953"/>
        <a:ext cx="6701259" cy="1047750"/>
      </dsp:txXfrm>
    </dsp:sp>
    <dsp:sp modelId="{7E429971-BC57-430F-BB25-C0574E5E39E3}">
      <dsp:nvSpPr>
        <dsp:cNvPr id="0" name=""/>
        <dsp:cNvSpPr/>
      </dsp:nvSpPr>
      <dsp:spPr>
        <a:xfrm>
          <a:off x="146" y="0"/>
          <a:ext cx="1451846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4</a:t>
          </a:r>
        </a:p>
      </dsp:txBody>
      <dsp:txXfrm>
        <a:off x="64080" y="63934"/>
        <a:ext cx="1323978" cy="1181819"/>
      </dsp:txXfrm>
    </dsp:sp>
    <dsp:sp modelId="{B37A5355-225B-4C6F-AED7-6C620F99EECC}">
      <dsp:nvSpPr>
        <dsp:cNvPr id="0" name=""/>
        <dsp:cNvSpPr/>
      </dsp:nvSpPr>
      <dsp:spPr>
        <a:xfrm rot="5400000">
          <a:off x="4278748" y="-1318629"/>
          <a:ext cx="1047750" cy="6701259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b="1" kern="1200" dirty="0"/>
            <a:t>Symmetric &amp; Asymmetric Key Algorithms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51994" y="1508125"/>
        <a:ext cx="6701259" cy="1047750"/>
      </dsp:txXfrm>
    </dsp:sp>
    <dsp:sp modelId="{C04276DC-EE64-470A-B8BC-09067B8045FA}">
      <dsp:nvSpPr>
        <dsp:cNvPr id="0" name=""/>
        <dsp:cNvSpPr/>
      </dsp:nvSpPr>
      <dsp:spPr>
        <a:xfrm>
          <a:off x="146" y="1377156"/>
          <a:ext cx="1451846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5</a:t>
          </a:r>
        </a:p>
      </dsp:txBody>
      <dsp:txXfrm>
        <a:off x="64080" y="1441090"/>
        <a:ext cx="1323978" cy="1181819"/>
      </dsp:txXfrm>
    </dsp:sp>
    <dsp:sp modelId="{C7C3E6FD-D83F-4BDA-907E-B5EE041DA931}">
      <dsp:nvSpPr>
        <dsp:cNvPr id="0" name=""/>
        <dsp:cNvSpPr/>
      </dsp:nvSpPr>
      <dsp:spPr>
        <a:xfrm rot="5400000">
          <a:off x="4278748" y="56542"/>
          <a:ext cx="1047750" cy="6701259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b="1" kern="1200" dirty="0"/>
            <a:t>Other Aspects of Security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451994" y="2883296"/>
        <a:ext cx="6701259" cy="1047750"/>
      </dsp:txXfrm>
    </dsp:sp>
    <dsp:sp modelId="{F5034101-5B7D-4FE7-B47A-5A48CF39606B}">
      <dsp:nvSpPr>
        <dsp:cNvPr id="0" name=""/>
        <dsp:cNvSpPr/>
      </dsp:nvSpPr>
      <dsp:spPr>
        <a:xfrm>
          <a:off x="146" y="2752328"/>
          <a:ext cx="1451846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6</a:t>
          </a:r>
        </a:p>
      </dsp:txBody>
      <dsp:txXfrm>
        <a:off x="64080" y="2816262"/>
        <a:ext cx="1323978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slide. 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slide. 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/>
              <a:t>Is your presentation as crisp as possible? Consider moving extra content to the appendix.</a:t>
            </a:r>
          </a:p>
          <a:p>
            <a:r>
              <a:rPr lang="en-US" dirty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95400" y="2133600"/>
            <a:ext cx="7620000" cy="1295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Information Security and Cryptography</a:t>
            </a:r>
            <a:br>
              <a:rPr lang="en-US" b="0" dirty="0"/>
            </a:br>
            <a:r>
              <a:rPr lang="en-US" sz="3200" dirty="0"/>
              <a:t>(</a:t>
            </a:r>
            <a:r>
              <a:rPr lang="en-US" sz="2800" dirty="0"/>
              <a:t>CS3204</a:t>
            </a:r>
            <a:r>
              <a:rPr lang="en-US" sz="32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Dr. Malay Kule</a:t>
            </a:r>
          </a:p>
          <a:p>
            <a:r>
              <a:rPr lang="en-US" sz="2400" dirty="0">
                <a:latin typeface="+mn-lt"/>
              </a:rPr>
              <a:t>10-01-2022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Security &amp; Cryptography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</a:t>
            </a:r>
          </a:p>
          <a:p>
            <a:r>
              <a:rPr lang="en-US" dirty="0"/>
              <a:t>Entropy</a:t>
            </a:r>
          </a:p>
          <a:p>
            <a:r>
              <a:rPr lang="en-US"/>
              <a:t>Information Security</a:t>
            </a:r>
            <a:endParaRPr lang="en-US" dirty="0"/>
          </a:p>
          <a:p>
            <a:r>
              <a:rPr lang="en-US" dirty="0"/>
              <a:t>Encryption and Decryption</a:t>
            </a:r>
          </a:p>
          <a:p>
            <a:r>
              <a:rPr lang="en-US" dirty="0"/>
              <a:t>Plain text and Cipher Text</a:t>
            </a:r>
          </a:p>
          <a:p>
            <a:r>
              <a:rPr lang="en-US" dirty="0"/>
              <a:t>Cryptology = Cryptography + Cryptanalysis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24867970"/>
              </p:ext>
            </p:extLst>
          </p:nvPr>
        </p:nvGraphicFramePr>
        <p:xfrm>
          <a:off x="685800" y="1752600"/>
          <a:ext cx="830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Syllabus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89851080"/>
              </p:ext>
            </p:extLst>
          </p:nvPr>
        </p:nvGraphicFramePr>
        <p:xfrm>
          <a:off x="609600" y="1752600"/>
          <a:ext cx="8153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>
            <a:normAutofit/>
          </a:bodyPr>
          <a:lstStyle/>
          <a:p>
            <a:r>
              <a:rPr lang="en-US" sz="6000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3755057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644768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/ Books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990600"/>
            <a:ext cx="8534400" cy="56388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1. “Cryptography and Network Security”, William Stallings,    2nd Edition, Pearson Education Asia.</a:t>
            </a:r>
          </a:p>
          <a:p>
            <a:pPr marL="0" indent="0">
              <a:buNone/>
            </a:pPr>
            <a:r>
              <a:rPr lang="en-US" dirty="0"/>
              <a:t>2. “Network Security private communication in a public world”, C. Kaufman, R. Perlman and M. </a:t>
            </a:r>
            <a:r>
              <a:rPr lang="en-US" dirty="0" err="1"/>
              <a:t>Speciner</a:t>
            </a:r>
            <a:r>
              <a:rPr lang="en-US" dirty="0"/>
              <a:t>, Pearson.</a:t>
            </a:r>
          </a:p>
          <a:p>
            <a:pPr marL="0" indent="0">
              <a:buNone/>
            </a:pPr>
            <a:r>
              <a:rPr lang="en-US" dirty="0"/>
              <a:t>3. “Cryptography &amp; Network Security”, </a:t>
            </a:r>
            <a:r>
              <a:rPr lang="en-US" dirty="0" err="1"/>
              <a:t>Atul</a:t>
            </a:r>
            <a:r>
              <a:rPr lang="en-US" dirty="0"/>
              <a:t> </a:t>
            </a:r>
            <a:r>
              <a:rPr lang="en-US" dirty="0" err="1"/>
              <a:t>Kahate</a:t>
            </a:r>
            <a:r>
              <a:rPr lang="en-US" dirty="0"/>
              <a:t>, TMH.</a:t>
            </a:r>
          </a:p>
          <a:p>
            <a:pPr marL="0" indent="0">
              <a:buNone/>
            </a:pPr>
            <a:r>
              <a:rPr lang="en-US" dirty="0"/>
              <a:t>4. “Network Security Essentials: Applications and Standards”, by William Stallings, Pearson.</a:t>
            </a:r>
          </a:p>
          <a:p>
            <a:pPr marL="0" indent="0">
              <a:buNone/>
            </a:pPr>
            <a:r>
              <a:rPr lang="en-US" dirty="0"/>
              <a:t>5. “Designing Network Security”, </a:t>
            </a:r>
            <a:r>
              <a:rPr lang="en-US" dirty="0" err="1"/>
              <a:t>Merike</a:t>
            </a:r>
            <a:r>
              <a:rPr lang="en-US" dirty="0"/>
              <a:t> </a:t>
            </a:r>
            <a:r>
              <a:rPr lang="en-US" dirty="0" err="1"/>
              <a:t>Kaeo</a:t>
            </a:r>
            <a:r>
              <a:rPr lang="en-US" dirty="0"/>
              <a:t>, 2nd Edition, Pearson Books.</a:t>
            </a:r>
          </a:p>
          <a:p>
            <a:pPr marL="0" indent="0">
              <a:buNone/>
            </a:pPr>
            <a:r>
              <a:rPr lang="en-US" dirty="0"/>
              <a:t>6. “Practical Unix &amp; Internet Security”, </a:t>
            </a:r>
            <a:r>
              <a:rPr lang="en-US" dirty="0" err="1"/>
              <a:t>Simson</a:t>
            </a:r>
            <a:r>
              <a:rPr lang="en-US" dirty="0"/>
              <a:t> </a:t>
            </a:r>
            <a:r>
              <a:rPr lang="en-US" dirty="0" err="1"/>
              <a:t>Garfinkel</a:t>
            </a:r>
            <a:r>
              <a:rPr lang="en-US" dirty="0"/>
              <a:t>, Gene </a:t>
            </a:r>
            <a:r>
              <a:rPr lang="en-US" dirty="0" err="1"/>
              <a:t>Spafford</a:t>
            </a:r>
            <a:r>
              <a:rPr lang="en-US" dirty="0"/>
              <a:t>, Alan Schwartz, 3</a:t>
            </a:r>
            <a:r>
              <a:rPr lang="en-US" baseline="30000" dirty="0"/>
              <a:t>rd</a:t>
            </a:r>
            <a:r>
              <a:rPr lang="en-US" dirty="0"/>
              <a:t> Edition, </a:t>
            </a:r>
            <a:r>
              <a:rPr lang="en-US" dirty="0" err="1"/>
              <a:t>Oreilly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IN" dirty="0"/>
              <a:t>“Computer Security: Art &amp; Science”, Matt Bishop, </a:t>
            </a:r>
            <a:r>
              <a:rPr lang="en-IN" i="1" dirty="0"/>
              <a:t>Addison Wesley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US" u="sng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506</Words>
  <Application>Microsoft Office PowerPoint</Application>
  <PresentationFormat>On-screen Show (4:3)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Georgia</vt:lpstr>
      <vt:lpstr>Training New Employees</vt:lpstr>
      <vt:lpstr>Information Security and Cryptography (CS3204)</vt:lpstr>
      <vt:lpstr>Information Security &amp; Cryptography</vt:lpstr>
      <vt:lpstr>Syllabus</vt:lpstr>
      <vt:lpstr>Syllabus</vt:lpstr>
      <vt:lpstr>References / Books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2024-02-15T04:40:42Z</dcterms:modified>
</cp:coreProperties>
</file>