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Digests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2755"/>
            <a:ext cx="6400800" cy="1405467"/>
          </a:xfrm>
        </p:spPr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b="1" dirty="0"/>
              <a:t>Idea of Message Digest</a:t>
            </a:r>
          </a:p>
          <a:p>
            <a:pPr marL="342900" indent="-342900">
              <a:buFont typeface="Wingdings" charset="2"/>
              <a:buChar char="ü"/>
            </a:pPr>
            <a:r>
              <a:rPr lang="en-US" b="1" dirty="0"/>
              <a:t>Requirements of Message Digest</a:t>
            </a:r>
          </a:p>
          <a:p>
            <a:pPr marL="342900" indent="-342900">
              <a:buFont typeface="Wingdings" charset="2"/>
              <a:buChar char="ü"/>
            </a:pPr>
            <a:r>
              <a:rPr lang="en-US" b="1" dirty="0"/>
              <a:t>MD5 Algorithm</a:t>
            </a:r>
          </a:p>
        </p:txBody>
      </p:sp>
    </p:spTree>
    <p:extLst>
      <p:ext uri="{BB962C8B-B14F-4D97-AF65-F5344CB8AC3E}">
        <p14:creationId xmlns:p14="http://schemas.microsoft.com/office/powerpoint/2010/main" val="19528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Initialize chaining variables</a:t>
            </a:r>
            <a:br>
              <a:rPr lang="en-US" dirty="0"/>
            </a:br>
            <a:r>
              <a:rPr lang="en-US" dirty="0"/>
              <a:t>			(32-bit each)</a:t>
            </a:r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663" b="-646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20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Process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223"/>
            <a:ext cx="8229600" cy="3499556"/>
          </a:xfrm>
        </p:spPr>
        <p:txBody>
          <a:bodyPr/>
          <a:lstStyle/>
          <a:p>
            <a:pPr algn="just"/>
            <a:r>
              <a:rPr lang="en-US" dirty="0"/>
              <a:t>The process is repeated for each 512-bit blocks. Step 5 consists of the following sub-steps: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Step 5.1: Copy chaining variables into temporary 		       					 		 variables.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Step	5.2: Divide the 512-bit block into 16 sub-blocks.</a:t>
            </a:r>
          </a:p>
          <a:p>
            <a:pPr algn="just"/>
            <a:endParaRPr lang="en-US" sz="800" dirty="0"/>
          </a:p>
          <a:p>
            <a:pPr algn="just"/>
            <a:r>
              <a:rPr lang="en-US" dirty="0"/>
              <a:t>Step 5.3: Perform four rounds consisting of 16 iterations in 	       each round.</a:t>
            </a:r>
          </a:p>
        </p:txBody>
      </p:sp>
    </p:spTree>
    <p:extLst>
      <p:ext uri="{BB962C8B-B14F-4D97-AF65-F5344CB8AC3E}">
        <p14:creationId xmlns:p14="http://schemas.microsoft.com/office/powerpoint/2010/main" val="34200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5.1: Copy chaining variables into 			temporary variables</a:t>
            </a:r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68" b="-86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16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5.2: Divide the 512-bit block into 16 		sub-blocks (32-bit each)</a:t>
            </a:r>
          </a:p>
        </p:txBody>
      </p:sp>
      <p:pic>
        <p:nvPicPr>
          <p:cNvPr id="4" name="Content Placeholder 3" descr="6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59" b="-46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47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5.3</a:t>
            </a:r>
            <a:r>
              <a:rPr lang="en-US"/>
              <a:t>: Perform four </a:t>
            </a:r>
            <a:r>
              <a:rPr lang="en-US" dirty="0"/>
              <a:t>rounds </a:t>
            </a:r>
            <a:r>
              <a:rPr lang="en-US"/>
              <a:t>consisting 		of 16 iterations </a:t>
            </a:r>
            <a:r>
              <a:rPr lang="en-US" dirty="0"/>
              <a:t>in each round</a:t>
            </a:r>
          </a:p>
        </p:txBody>
      </p:sp>
      <p:pic>
        <p:nvPicPr>
          <p:cNvPr id="4" name="Content Placeholder 3" descr="7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297" b="-13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406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MD5 Processing of a Single 512-bit Block</a:t>
            </a:r>
          </a:p>
        </p:txBody>
      </p:sp>
      <p:pic>
        <p:nvPicPr>
          <p:cNvPr id="4" name="Content Placeholder 3" descr="8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58" r="-58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675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Elementary MD5 Operation</a:t>
            </a:r>
            <a:br>
              <a:rPr lang="en-US" dirty="0"/>
            </a:br>
            <a:r>
              <a:rPr lang="en-US" dirty="0"/>
              <a:t> (Single Iteration) </a:t>
            </a:r>
          </a:p>
        </p:txBody>
      </p:sp>
      <p:pic>
        <p:nvPicPr>
          <p:cNvPr id="4" name="Content Placeholder 3" descr="9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136" r="-46136"/>
          <a:stretch>
            <a:fillRect/>
          </a:stretch>
        </p:blipFill>
        <p:spPr>
          <a:xfrm>
            <a:off x="457200" y="1721556"/>
            <a:ext cx="8229600" cy="4953000"/>
          </a:xfrm>
        </p:spPr>
      </p:pic>
    </p:spTree>
    <p:extLst>
      <p:ext uri="{BB962C8B-B14F-4D97-AF65-F5344CB8AC3E}">
        <p14:creationId xmlns:p14="http://schemas.microsoft.com/office/powerpoint/2010/main" val="376835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 in each round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43929"/>
              </p:ext>
            </p:extLst>
          </p:nvPr>
        </p:nvGraphicFramePr>
        <p:xfrm>
          <a:off x="352778" y="2221090"/>
          <a:ext cx="8334022" cy="343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Process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(b AND c) OR ((NOT b) AND (d))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(b AND d) OR (c AND (NOT 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 XOR c XOR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 XOR (b OR (NOT d))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92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Strength of MD5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9110"/>
            <a:ext cx="8229600" cy="4557889"/>
          </a:xfrm>
        </p:spPr>
        <p:txBody>
          <a:bodyPr/>
          <a:lstStyle/>
          <a:p>
            <a:r>
              <a:rPr lang="en-US" dirty="0"/>
              <a:t>MD5 has a property that every bit of the message digest is some function of every bit in the input.</a:t>
            </a:r>
          </a:p>
          <a:p>
            <a:endParaRPr lang="en-US" dirty="0"/>
          </a:p>
          <a:p>
            <a:r>
              <a:rPr lang="en-US" dirty="0"/>
              <a:t>The possibility that two messages produce the same message digest using MD5 is in the order of 2</a:t>
            </a:r>
            <a:r>
              <a:rPr lang="en-US" baseline="30000" dirty="0"/>
              <a:t>64</a:t>
            </a:r>
            <a:r>
              <a:rPr lang="en-US" dirty="0"/>
              <a:t> operations.</a:t>
            </a:r>
          </a:p>
          <a:p>
            <a:endParaRPr lang="en-US" dirty="0"/>
          </a:p>
          <a:p>
            <a:r>
              <a:rPr lang="en-US" dirty="0"/>
              <a:t>Given a message digest, working backwards to find the original message can lead up to 2</a:t>
            </a:r>
            <a:r>
              <a:rPr lang="en-US" baseline="30000" dirty="0"/>
              <a:t>128</a:t>
            </a:r>
            <a:r>
              <a:rPr lang="en-US" dirty="0"/>
              <a:t> operations.</a:t>
            </a:r>
          </a:p>
        </p:txBody>
      </p:sp>
    </p:spTree>
    <p:extLst>
      <p:ext uri="{BB962C8B-B14F-4D97-AF65-F5344CB8AC3E}">
        <p14:creationId xmlns:p14="http://schemas.microsoft.com/office/powerpoint/2010/main" val="357344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Secure Hash Algorithm</a:t>
            </a:r>
          </a:p>
        </p:txBody>
      </p:sp>
    </p:spTree>
    <p:extLst>
      <p:ext uri="{BB962C8B-B14F-4D97-AF65-F5344CB8AC3E}">
        <p14:creationId xmlns:p14="http://schemas.microsoft.com/office/powerpoint/2010/main" val="407599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 of Message Digest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5556"/>
            <a:ext cx="8229600" cy="38241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message digest</a:t>
            </a:r>
            <a:r>
              <a:rPr lang="en-US" dirty="0"/>
              <a:t>, also called as </a:t>
            </a:r>
            <a:r>
              <a:rPr lang="en-US" b="1" dirty="0"/>
              <a:t>hash</a:t>
            </a:r>
            <a:r>
              <a:rPr lang="en-US" dirty="0"/>
              <a:t>, is a fingerprint or the summary of a message. </a:t>
            </a:r>
          </a:p>
          <a:p>
            <a:pPr algn="just">
              <a:lnSpc>
                <a:spcPct val="150000"/>
              </a:lnSpc>
            </a:pPr>
            <a:endParaRPr lang="en-US" sz="900" dirty="0"/>
          </a:p>
          <a:p>
            <a:pPr algn="just">
              <a:lnSpc>
                <a:spcPct val="150000"/>
              </a:lnSpc>
            </a:pPr>
            <a:r>
              <a:rPr lang="en-US" dirty="0"/>
              <a:t>It is similar to the concepts of Longitudinal Redundancy Check (LRC) or Cyclic Redundancy Check(CRC). </a:t>
            </a:r>
          </a:p>
          <a:p>
            <a:pPr algn="just">
              <a:lnSpc>
                <a:spcPct val="150000"/>
              </a:lnSpc>
            </a:pPr>
            <a:endParaRPr lang="en-US" sz="800" dirty="0"/>
          </a:p>
          <a:p>
            <a:pPr algn="just">
              <a:lnSpc>
                <a:spcPct val="150000"/>
              </a:lnSpc>
            </a:pPr>
            <a:r>
              <a:rPr lang="en-US" dirty="0"/>
              <a:t>It is used to verify the integrity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30271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956"/>
            <a:ext cx="8229600" cy="990600"/>
          </a:xfrm>
        </p:spPr>
        <p:txBody>
          <a:bodyPr/>
          <a:lstStyle/>
          <a:p>
            <a:pPr algn="ctr"/>
            <a:r>
              <a:rPr lang="en-US" b="1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01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Working Principle of LRC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600200"/>
            <a:ext cx="8730546" cy="49191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Original Data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Original Data and LRC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0778" y="2271889"/>
            <a:ext cx="725029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11100100	11011101	00111001	00101001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9445" y="2906889"/>
            <a:ext cx="1467556" cy="1467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11100100</a:t>
            </a:r>
          </a:p>
          <a:p>
            <a:pPr algn="ctr"/>
            <a:r>
              <a:rPr lang="en-US" sz="2000" dirty="0"/>
              <a:t>11011101</a:t>
            </a:r>
          </a:p>
          <a:p>
            <a:pPr algn="ctr"/>
            <a:r>
              <a:rPr lang="en-US" sz="2000" dirty="0"/>
              <a:t>00111001</a:t>
            </a:r>
          </a:p>
          <a:p>
            <a:pPr algn="ctr"/>
            <a:r>
              <a:rPr lang="en-US" sz="2000" dirty="0"/>
              <a:t>00101001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0334" y="3179001"/>
            <a:ext cx="2116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data arranged as rows of a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445" y="4647167"/>
            <a:ext cx="1467556" cy="49388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00101001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0334" y="4771724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LRC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" y="5486401"/>
            <a:ext cx="7250290" cy="423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11100100	11011101	00111001	00101001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77290" y="5474459"/>
            <a:ext cx="1467556" cy="43527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00101001</a:t>
            </a:r>
          </a:p>
        </p:txBody>
      </p:sp>
    </p:spTree>
    <p:extLst>
      <p:ext uri="{BB962C8B-B14F-4D97-AF65-F5344CB8AC3E}">
        <p14:creationId xmlns:p14="http://schemas.microsoft.com/office/powerpoint/2010/main" val="150583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Simplistic Example of Message Digest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91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Original number is 7391743</a:t>
            </a:r>
          </a:p>
          <a:p>
            <a:pPr marL="0" indent="0" algn="ctr">
              <a:buNone/>
            </a:pPr>
            <a:r>
              <a:rPr lang="en-US" dirty="0"/>
              <a:t>     </a:t>
            </a:r>
            <a:r>
              <a:rPr lang="en-US" u="sng" dirty="0"/>
              <a:t>Operation</a:t>
            </a:r>
            <a:r>
              <a:rPr lang="en-US" dirty="0"/>
              <a:t>			          </a:t>
            </a:r>
            <a:r>
              <a:rPr lang="en-US" u="sng" dirty="0"/>
              <a:t>Result</a:t>
            </a:r>
          </a:p>
          <a:p>
            <a:pPr marL="0" indent="0" algn="ctr">
              <a:buNone/>
            </a:pPr>
            <a:r>
              <a:rPr lang="en-US" dirty="0"/>
              <a:t>Multiply 7 by 3			21</a:t>
            </a:r>
          </a:p>
          <a:p>
            <a:pPr marL="0" indent="0" algn="ctr">
              <a:buNone/>
            </a:pPr>
            <a:r>
              <a:rPr lang="en-US" dirty="0"/>
              <a:t>Discard first digit			  1</a:t>
            </a:r>
          </a:p>
          <a:p>
            <a:pPr marL="0" indent="0" algn="ctr">
              <a:buNone/>
            </a:pPr>
            <a:r>
              <a:rPr lang="en-US" dirty="0"/>
              <a:t>Multiply 1 by 9			  9</a:t>
            </a:r>
          </a:p>
          <a:p>
            <a:pPr marL="0" indent="0" algn="ctr">
              <a:buNone/>
            </a:pPr>
            <a:r>
              <a:rPr lang="en-US" dirty="0"/>
              <a:t>Multiply 9 by 1			  9</a:t>
            </a:r>
          </a:p>
          <a:p>
            <a:pPr marL="0" indent="0" algn="ctr">
              <a:buNone/>
            </a:pPr>
            <a:r>
              <a:rPr lang="en-US" dirty="0"/>
              <a:t>Multiply 9 by 7			63</a:t>
            </a:r>
          </a:p>
          <a:p>
            <a:pPr marL="0" indent="0" algn="ctr">
              <a:buNone/>
            </a:pPr>
            <a:r>
              <a:rPr lang="en-US" dirty="0"/>
              <a:t>Discard first digit			  3</a:t>
            </a:r>
          </a:p>
          <a:p>
            <a:pPr marL="0" indent="0" algn="ctr">
              <a:buNone/>
            </a:pPr>
            <a:r>
              <a:rPr lang="en-US" dirty="0"/>
              <a:t>Multiply 3 by 4			12</a:t>
            </a:r>
          </a:p>
          <a:p>
            <a:pPr marL="0" indent="0" algn="ctr">
              <a:buNone/>
            </a:pPr>
            <a:r>
              <a:rPr lang="en-US" dirty="0"/>
              <a:t>Discard first digit			  2</a:t>
            </a:r>
          </a:p>
          <a:p>
            <a:pPr marL="0" indent="0" algn="ctr">
              <a:buNone/>
            </a:pPr>
            <a:r>
              <a:rPr lang="en-US" dirty="0"/>
              <a:t>Multiply 2 by 3			  6</a:t>
            </a:r>
          </a:p>
          <a:p>
            <a:pPr algn="ctr"/>
            <a:r>
              <a:rPr lang="en-US" b="1" dirty="0"/>
              <a:t>Message digest is 6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3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Message Digest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For a given message, the message digest must always be the same.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sz="800" dirty="0"/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Given a message digest, it should be very difficult to find the original message for which the digest was created.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</a:pPr>
            <a:endParaRPr lang="en-US" sz="800" dirty="0"/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Given any two messages, if we calculate their message digests, the two message digests must be different.</a:t>
            </a:r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sz="1000" dirty="0"/>
          </a:p>
          <a:p>
            <a:pPr algn="just">
              <a:lnSpc>
                <a:spcPct val="120000"/>
              </a:lnSpc>
            </a:pPr>
            <a:r>
              <a:rPr lang="en-US" b="1" u="sng" dirty="0"/>
              <a:t>Note:</a:t>
            </a:r>
            <a:r>
              <a:rPr lang="en-US" dirty="0"/>
              <a:t> If any two messages produce the same message digest, it is called as a </a:t>
            </a:r>
            <a:r>
              <a:rPr lang="en-US" b="1" dirty="0"/>
              <a:t>collision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76115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MD5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6"/>
            <a:ext cx="8229600" cy="4614333"/>
          </a:xfrm>
        </p:spPr>
        <p:txBody>
          <a:bodyPr/>
          <a:lstStyle/>
          <a:p>
            <a:r>
              <a:rPr lang="en-US" dirty="0"/>
              <a:t>Step 1: Append padding bits</a:t>
            </a:r>
          </a:p>
          <a:p>
            <a:endParaRPr lang="en-US" dirty="0"/>
          </a:p>
          <a:p>
            <a:r>
              <a:rPr lang="en-US" dirty="0"/>
              <a:t>Step 2: Append length</a:t>
            </a:r>
          </a:p>
          <a:p>
            <a:endParaRPr lang="en-US" dirty="0"/>
          </a:p>
          <a:p>
            <a:r>
              <a:rPr lang="en-US" dirty="0"/>
              <a:t>Step 3: Divide the input into 512-bit blocks</a:t>
            </a:r>
          </a:p>
          <a:p>
            <a:endParaRPr lang="en-US" dirty="0"/>
          </a:p>
          <a:p>
            <a:r>
              <a:rPr lang="en-US" dirty="0"/>
              <a:t>Step 4: Initialize chaining variables</a:t>
            </a:r>
          </a:p>
          <a:p>
            <a:endParaRPr lang="en-US" dirty="0"/>
          </a:p>
          <a:p>
            <a:r>
              <a:rPr lang="en-US" dirty="0"/>
              <a:t>Step 5: Process blocks</a:t>
            </a:r>
          </a:p>
        </p:txBody>
      </p:sp>
    </p:spTree>
    <p:extLst>
      <p:ext uri="{BB962C8B-B14F-4D97-AF65-F5344CB8AC3E}">
        <p14:creationId xmlns:p14="http://schemas.microsoft.com/office/powerpoint/2010/main" val="10407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Append padding bits</a:t>
            </a: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" r="-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401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Append length</a:t>
            </a:r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69" r="-93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689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Divide the input into 512-bit blocks</a:t>
            </a:r>
          </a:p>
        </p:txBody>
      </p:sp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24" b="-545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5535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639</TotalTime>
  <Words>617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Clarity</vt:lpstr>
      <vt:lpstr>Message Digests</vt:lpstr>
      <vt:lpstr>Idea of Message Digest</vt:lpstr>
      <vt:lpstr>Example: Working Principle of LRC </vt:lpstr>
      <vt:lpstr>Simplistic Example of Message Digest</vt:lpstr>
      <vt:lpstr>Requirements of Message Digest</vt:lpstr>
      <vt:lpstr>Steps of MD5 Algorithm</vt:lpstr>
      <vt:lpstr>Step 1: Append padding bits</vt:lpstr>
      <vt:lpstr>Step 2: Append length</vt:lpstr>
      <vt:lpstr>Step 3: Divide the input into 512-bit blocks</vt:lpstr>
      <vt:lpstr>Step 4: Initialize chaining variables    (32-bit each)</vt:lpstr>
      <vt:lpstr>Step 5: Process blocks</vt:lpstr>
      <vt:lpstr>Step 5.1: Copy chaining variables into    temporary variables</vt:lpstr>
      <vt:lpstr>Step 5.2: Divide the 512-bit block into 16   sub-blocks (32-bit each)</vt:lpstr>
      <vt:lpstr>Step 5.3: Perform four rounds consisting   of 16 iterations in each round</vt:lpstr>
      <vt:lpstr>MD5 Processing of a Single 512-bit Block</vt:lpstr>
      <vt:lpstr>Elementary MD5 Operation  (Single Iteration) </vt:lpstr>
      <vt:lpstr>Process P in each round</vt:lpstr>
      <vt:lpstr>The Strength of MD5</vt:lpstr>
      <vt:lpstr>Next Topic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Joyabrata Acharyya</cp:lastModifiedBy>
  <cp:revision>37</cp:revision>
  <dcterms:created xsi:type="dcterms:W3CDTF">2020-12-20T13:37:51Z</dcterms:created>
  <dcterms:modified xsi:type="dcterms:W3CDTF">2024-04-24T18:01:35Z</dcterms:modified>
</cp:coreProperties>
</file>