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handoutMasterIdLst>
    <p:handoutMasterId r:id="rId20"/>
  </p:handoutMasterIdLst>
  <p:sldIdLst>
    <p:sldId id="256" r:id="rId2"/>
    <p:sldId id="257" r:id="rId3"/>
    <p:sldId id="273" r:id="rId4"/>
    <p:sldId id="261" r:id="rId5"/>
    <p:sldId id="270" r:id="rId6"/>
    <p:sldId id="258" r:id="rId7"/>
    <p:sldId id="259" r:id="rId8"/>
    <p:sldId id="260" r:id="rId9"/>
    <p:sldId id="271" r:id="rId10"/>
    <p:sldId id="264" r:id="rId11"/>
    <p:sldId id="265" r:id="rId12"/>
    <p:sldId id="272" r:id="rId13"/>
    <p:sldId id="268" r:id="rId14"/>
    <p:sldId id="262" r:id="rId15"/>
    <p:sldId id="263" r:id="rId16"/>
    <p:sldId id="269" r:id="rId17"/>
    <p:sldId id="26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1" d="100"/>
          <a:sy n="91" d="100"/>
        </p:scale>
        <p:origin x="1210"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92D210B-EB5C-C944-82EE-DAABF2AEB364}" type="datetimeFigureOut">
              <a:rPr lang="en-US" smtClean="0"/>
              <a:t>2/22/2024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AB924F-252A-CA4F-AED5-84634EDA0C07}" type="slidenum">
              <a:rPr lang="en-US" smtClean="0"/>
              <a:t>‹#›</a:t>
            </a:fld>
            <a:endParaRPr lang="en-US"/>
          </a:p>
        </p:txBody>
      </p:sp>
    </p:spTree>
    <p:extLst>
      <p:ext uri="{BB962C8B-B14F-4D97-AF65-F5344CB8AC3E}">
        <p14:creationId xmlns:p14="http://schemas.microsoft.com/office/powerpoint/2010/main" val="42397899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3A735D-F2EC-F94B-95D7-296558B02F61}" type="datetimeFigureOut">
              <a:rPr lang="en-US" smtClean="0"/>
              <a:t>2/22/2024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1E4CBC-DCD2-FF41-98CD-E30BB19BC251}" type="slidenum">
              <a:rPr lang="en-US" smtClean="0"/>
              <a:t>‹#›</a:t>
            </a:fld>
            <a:endParaRPr lang="en-US"/>
          </a:p>
        </p:txBody>
      </p:sp>
    </p:spTree>
    <p:extLst>
      <p:ext uri="{BB962C8B-B14F-4D97-AF65-F5344CB8AC3E}">
        <p14:creationId xmlns:p14="http://schemas.microsoft.com/office/powerpoint/2010/main" val="211934383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1E4CBC-DCD2-FF41-98CD-E30BB19BC251}" type="slidenum">
              <a:rPr lang="en-US" smtClean="0"/>
              <a:t>2</a:t>
            </a:fld>
            <a:endParaRPr lang="en-US"/>
          </a:p>
        </p:txBody>
      </p:sp>
    </p:spTree>
    <p:extLst>
      <p:ext uri="{BB962C8B-B14F-4D97-AF65-F5344CB8AC3E}">
        <p14:creationId xmlns:p14="http://schemas.microsoft.com/office/powerpoint/2010/main" val="3409815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1E4CBC-DCD2-FF41-98CD-E30BB19BC251}" type="slidenum">
              <a:rPr lang="en-US" smtClean="0"/>
              <a:t>11</a:t>
            </a:fld>
            <a:endParaRPr lang="en-US"/>
          </a:p>
        </p:txBody>
      </p:sp>
    </p:spTree>
    <p:extLst>
      <p:ext uri="{BB962C8B-B14F-4D97-AF65-F5344CB8AC3E}">
        <p14:creationId xmlns:p14="http://schemas.microsoft.com/office/powerpoint/2010/main" val="2743463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486873" y="411480"/>
            <a:ext cx="8170254" cy="6035040"/>
            <a:chOff x="486873" y="411480"/>
            <a:chExt cx="8170254" cy="6035040"/>
          </a:xfrm>
        </p:grpSpPr>
        <p:sp>
          <p:nvSpPr>
            <p:cNvPr id="8" name="Rectangle 7"/>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4"/>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chemeClr val="tx1">
                    <a:lumMod val="75000"/>
                    <a:lumOff val="25000"/>
                  </a:schemeClr>
                </a:solidFill>
                <a:latin typeface="+mj-lt"/>
                <a:ea typeface="+mj-ea"/>
                <a:cs typeface="+mj-cs"/>
              </a:defRPr>
            </a:lvl1pPr>
          </a:lstStyle>
          <a:p>
            <a:r>
              <a:rPr lang="en-US"/>
              <a:t>Click to edit Master title style</a:t>
            </a:r>
            <a:endParaRPr dirty="0"/>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573741" y="6122894"/>
            <a:ext cx="2133600" cy="259317"/>
          </a:xfrm>
        </p:spPr>
        <p:txBody>
          <a:bodyPr/>
          <a:lstStyle/>
          <a:p>
            <a:fld id="{3FB0C882-FFEE-494B-8DB4-F727E8E83CBC}" type="datetime1">
              <a:rPr lang="en-IN" smtClean="0"/>
              <a:t>22-02-24</a:t>
            </a:fld>
            <a:endParaRPr lang="en-US"/>
          </a:p>
        </p:txBody>
      </p:sp>
      <p:sp>
        <p:nvSpPr>
          <p:cNvPr id="5" name="Footer Placeholder 4"/>
          <p:cNvSpPr>
            <a:spLocks noGrp="1"/>
          </p:cNvSpPr>
          <p:nvPr>
            <p:ph type="ftr" sz="quarter" idx="11"/>
          </p:nvPr>
        </p:nvSpPr>
        <p:spPr>
          <a:xfrm>
            <a:off x="5638800" y="6122894"/>
            <a:ext cx="2895600" cy="257810"/>
          </a:xfrm>
        </p:spPr>
        <p:txBody>
          <a:bodyPr/>
          <a:lstStyle/>
          <a:p>
            <a:endParaRPr lang="en-US"/>
          </a:p>
        </p:txBody>
      </p:sp>
      <p:sp>
        <p:nvSpPr>
          <p:cNvPr id="6" name="Slide Number Placeholder 5"/>
          <p:cNvSpPr>
            <a:spLocks noGrp="1"/>
          </p:cNvSpPr>
          <p:nvPr>
            <p:ph type="sldNum" sz="quarter" idx="12"/>
          </p:nvPr>
        </p:nvSpPr>
        <p:spPr>
          <a:xfrm>
            <a:off x="4191000" y="6122894"/>
            <a:ext cx="762000" cy="271463"/>
          </a:xfrm>
        </p:spPr>
        <p:txBody>
          <a:bodyPr/>
          <a:lstStyle/>
          <a:p>
            <a:fld id="{CFE4BAC9-6D41-4691-9299-18EF07EF017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grpSp>
        <p:nvGrpSpPr>
          <p:cNvPr id="8" name="Group 7"/>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grpSp>
            <p:nvGrpSpPr>
              <p:cNvPr id="27" name="Group 26"/>
              <p:cNvGrpSpPr/>
              <p:nvPr/>
            </p:nvGrpSpPr>
            <p:grpSpPr>
              <a:xfrm>
                <a:off x="182880" y="173699"/>
                <a:ext cx="8778240" cy="6510602"/>
                <a:chOff x="182880" y="173699"/>
                <a:chExt cx="8778240" cy="6510602"/>
              </a:xfrm>
            </p:grpSpPr>
            <p:sp>
              <p:nvSpPr>
                <p:cNvPr id="29" name="Rectangle 2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
                <p:cNvGrpSpPr/>
                <p:nvPr/>
              </p:nvGrpSpPr>
              <p:grpSpPr>
                <a:xfrm>
                  <a:off x="256032" y="237744"/>
                  <a:ext cx="8622792" cy="6364224"/>
                  <a:chOff x="247157" y="247430"/>
                  <a:chExt cx="8622792" cy="6364224"/>
                </a:xfrm>
              </p:grpSpPr>
              <p:sp>
                <p:nvSpPr>
                  <p:cNvPr id="31" name="Rectangle 30"/>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2" name="Straight Connector 31"/>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8" name="Rectangle 27"/>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694329"/>
            <a:ext cx="3008313" cy="914400"/>
          </a:xfrm>
        </p:spPr>
        <p:txBody>
          <a:bodyPr anchor="b">
            <a:normAutofit/>
          </a:bodyPr>
          <a:lstStyle>
            <a:lvl1pPr algn="l">
              <a:defRPr sz="2800" b="0"/>
            </a:lvl1pPr>
          </a:lstStyle>
          <a:p>
            <a:r>
              <a:rPr lang="en-US"/>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530225" y="2672323"/>
            <a:ext cx="3008313"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1DC101-105A-4C47-90AA-46C2099FA3BD}" type="datetime1">
              <a:rPr lang="en-IN" smtClean="0"/>
              <a:t>22-02-24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
        <p:nvSpPr>
          <p:cNvPr id="17" name="Picture Placeholder 16"/>
          <p:cNvSpPr>
            <a:spLocks noGrp="1"/>
          </p:cNvSpPr>
          <p:nvPr>
            <p:ph type="pic" sz="quarter" idx="13"/>
          </p:nvPr>
        </p:nvSpPr>
        <p:spPr>
          <a:xfrm>
            <a:off x="352892" y="310123"/>
            <a:ext cx="3398837" cy="1204912"/>
          </a:xfrm>
        </p:spPr>
        <p:txBody>
          <a:bodyPr>
            <a:normAutofit/>
          </a:bodyPr>
          <a:lstStyle>
            <a:lvl1pPr>
              <a:buNone/>
              <a:defRPr sz="1800"/>
            </a:lvl1pPr>
          </a:lstStyle>
          <a:p>
            <a:r>
              <a:rPr lang="en-US"/>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5" name="Group 14"/>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8" name="Rectangle 1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Rectangle 16"/>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a:t>Click to edit Master title style</a:t>
            </a:r>
            <a:endParaRPr/>
          </a:p>
        </p:txBody>
      </p:sp>
      <p:sp>
        <p:nvSpPr>
          <p:cNvPr id="3" name="Picture Placeholder 2"/>
          <p:cNvSpPr>
            <a:spLocks noGrp="1"/>
          </p:cNvSpPr>
          <p:nvPr>
            <p:ph type="pic" idx="1"/>
          </p:nvPr>
        </p:nvSpPr>
        <p:spPr>
          <a:xfrm>
            <a:off x="4338559" y="612775"/>
            <a:ext cx="4114800"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a:t>Click to edit Master text styles</a:t>
            </a:r>
          </a:p>
        </p:txBody>
      </p:sp>
      <p:sp>
        <p:nvSpPr>
          <p:cNvPr id="5" name="Date Placeholder 4"/>
          <p:cNvSpPr>
            <a:spLocks noGrp="1"/>
          </p:cNvSpPr>
          <p:nvPr>
            <p:ph type="dt" sz="half" idx="10"/>
          </p:nvPr>
        </p:nvSpPr>
        <p:spPr/>
        <p:txBody>
          <a:bodyPr/>
          <a:lstStyle/>
          <a:p>
            <a:fld id="{5E760EA2-34E0-8A40-8806-54DA7B63D427}" type="datetime1">
              <a:rPr lang="en-IN" smtClean="0"/>
              <a:t>22-02-24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17" name="Group 16"/>
            <p:cNvGrpSpPr/>
            <p:nvPr/>
          </p:nvGrpSpPr>
          <p:grpSpPr>
            <a:xfrm>
              <a:off x="182880" y="173699"/>
              <a:ext cx="8778240" cy="6510602"/>
              <a:chOff x="182880" y="173699"/>
              <a:chExt cx="8778240" cy="6510602"/>
            </a:xfrm>
          </p:grpSpPr>
          <p:sp>
            <p:nvSpPr>
              <p:cNvPr id="19" name="Rectangle 1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a:t>Click to edit Master title style</a:t>
            </a:r>
            <a:endParaRPr dirty="0"/>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a:t>Click to edit Master text styles</a:t>
            </a:r>
          </a:p>
        </p:txBody>
      </p:sp>
      <p:sp>
        <p:nvSpPr>
          <p:cNvPr id="5" name="Date Placeholder 4"/>
          <p:cNvSpPr>
            <a:spLocks noGrp="1"/>
          </p:cNvSpPr>
          <p:nvPr>
            <p:ph type="dt" sz="half" idx="10"/>
          </p:nvPr>
        </p:nvSpPr>
        <p:spPr/>
        <p:txBody>
          <a:bodyPr/>
          <a:lstStyle/>
          <a:p>
            <a:fld id="{E6D78AE0-82B8-844F-8893-18D54E2EF134}" type="datetime1">
              <a:rPr lang="en-IN" smtClean="0"/>
              <a:t>22-02-24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182880" y="173699"/>
            <a:ext cx="8778240" cy="6510602"/>
            <a:chOff x="182880" y="173699"/>
            <a:chExt cx="8778240" cy="6510602"/>
          </a:xfrm>
        </p:grpSpPr>
        <p:sp>
          <p:nvSpPr>
            <p:cNvPr id="14" name="Rectangle 1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0"/>
            <p:cNvGrpSpPr/>
            <p:nvPr/>
          </p:nvGrpSpPr>
          <p:grpSpPr>
            <a:xfrm>
              <a:off x="256032" y="237744"/>
              <a:ext cx="8622792" cy="6364224"/>
              <a:chOff x="247157" y="247430"/>
              <a:chExt cx="8622792" cy="6364224"/>
            </a:xfrm>
          </p:grpSpPr>
          <p:sp>
            <p:nvSpPr>
              <p:cNvPr id="16" name="Rectangle 15"/>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7" name="Straight Connector 16"/>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ED50CF0-D3DF-3F4C-8961-A2EF3BF021D0}" type="datetime1">
              <a:rPr lang="en-IN" smtClean="0"/>
              <a:t>22-02-24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grpSp>
          <p:nvGrpSpPr>
            <p:cNvPr id="14" name="Group 13"/>
            <p:cNvGrpSpPr/>
            <p:nvPr/>
          </p:nvGrpSpPr>
          <p:grpSpPr>
            <a:xfrm>
              <a:off x="182880" y="173699"/>
              <a:ext cx="8778240" cy="6510602"/>
              <a:chOff x="182880" y="173699"/>
              <a:chExt cx="8778240" cy="6510602"/>
            </a:xfrm>
          </p:grpSpPr>
          <p:sp>
            <p:nvSpPr>
              <p:cNvPr id="15" name="Rectangle 1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9" name="Straight Connector 18"/>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F9F77D25-480A-AA46-AA39-4CB9D5A7C999}" type="datetime1">
              <a:rPr lang="en-IN" smtClean="0"/>
              <a:t>22-02-24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A4FBB8BA-8A7B-CA49-A971-94A16F44A84E}" type="datetime1">
              <a:rPr lang="en-IN" smtClean="0"/>
              <a:t>22-02-24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10" name="Group 9"/>
          <p:cNvGrpSpPr/>
          <p:nvPr/>
        </p:nvGrpSpPr>
        <p:grpSpPr>
          <a:xfrm>
            <a:off x="486873" y="411480"/>
            <a:ext cx="8170254" cy="6035040"/>
            <a:chOff x="486873" y="411480"/>
            <a:chExt cx="8170254" cy="6035040"/>
          </a:xfrm>
        </p:grpSpPr>
        <p:sp>
          <p:nvSpPr>
            <p:cNvPr id="12" name="Rectangle 11"/>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fld id="{664172F8-CF04-D949-A2ED-08F99AB1029A}" type="datetime1">
              <a:rPr lang="en-IN" smtClean="0"/>
              <a:t>22-02-24</a:t>
            </a:fld>
            <a:endParaRPr lang="en-US"/>
          </a:p>
        </p:txBody>
      </p:sp>
      <p:sp>
        <p:nvSpPr>
          <p:cNvPr id="5" name="Footer Placeholder 4"/>
          <p:cNvSpPr>
            <a:spLocks noGrp="1"/>
          </p:cNvSpPr>
          <p:nvPr>
            <p:ph type="ftr" sz="quarter" idx="11"/>
          </p:nvPr>
        </p:nvSpPr>
        <p:spPr>
          <a:xfrm>
            <a:off x="5638800" y="6124401"/>
            <a:ext cx="2895600" cy="257810"/>
          </a:xfrm>
        </p:spPr>
        <p:txBody>
          <a:bodyPr/>
          <a:lstStyle/>
          <a:p>
            <a:endParaRPr lang="en-US"/>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2" name="Rectangle 11"/>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solidFill>
                  <a:schemeClr val="tx1">
                    <a:lumMod val="75000"/>
                    <a:lumOff val="25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C06125-A087-944D-8FF0-8634F77F60C1}" type="datetime1">
              <a:rPr lang="en-IN" smtClean="0"/>
              <a:t>22-02-24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00111"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48199"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8D55A904-BD39-E042-9E84-9A296ED2DC72}" type="datetime1">
              <a:rPr lang="en-IN" smtClean="0"/>
              <a:t>22-02-24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sp>
            <p:nvSpPr>
              <p:cNvPr id="27" name="Rectangle 2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10"/>
              <p:cNvGrpSpPr/>
              <p:nvPr/>
            </p:nvGrpSpPr>
            <p:grpSpPr>
              <a:xfrm>
                <a:off x="256032" y="237744"/>
                <a:ext cx="8622792" cy="6364224"/>
                <a:chOff x="247157" y="247430"/>
                <a:chExt cx="8622792" cy="6364224"/>
              </a:xfrm>
            </p:grpSpPr>
            <p:sp>
              <p:nvSpPr>
                <p:cNvPr id="29" name="Rectangle 2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1" name="Straight Connector 3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2" name="Rectangle 31"/>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cxnSp>
          <p:nvCxnSpPr>
            <p:cNvPr id="23" name="Straight Connector 22"/>
            <p:cNvCxnSpPr/>
            <p:nvPr/>
          </p:nvCxnSpPr>
          <p:spPr>
            <a:xfrm rot="16200000" flipH="1">
              <a:off x="2217480" y="4026438"/>
              <a:ext cx="4711326" cy="228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32301"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2301"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945539"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45539"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591E062F-92B1-0F4B-920A-29A1A04A351E}" type="datetime1">
              <a:rPr lang="en-IN" smtClean="0"/>
              <a:t>22-02-24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2" name="Group 11"/>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56032" y="237744"/>
              <a:ext cx="8622792" cy="6364224"/>
              <a:chOff x="247157" y="247430"/>
              <a:chExt cx="8622792"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A8ED52E2-2000-1D45-B964-2D97229129BA}" type="datetime1">
              <a:rPr lang="en-IN" smtClean="0"/>
              <a:t>22-02-24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sp>
          <p:nvSpPr>
            <p:cNvPr id="11" name="Rectangle 1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
            <p:cNvGrpSpPr/>
            <p:nvPr/>
          </p:nvGrpSpPr>
          <p:grpSpPr>
            <a:xfrm>
              <a:off x="256032" y="237744"/>
              <a:ext cx="8622792" cy="6364224"/>
              <a:chOff x="247157" y="247430"/>
              <a:chExt cx="8622792" cy="6364224"/>
            </a:xfrm>
          </p:grpSpPr>
          <p:sp>
            <p:nvSpPr>
              <p:cNvPr id="13" name="Rectangle 1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Date Placeholder 1"/>
          <p:cNvSpPr>
            <a:spLocks noGrp="1"/>
          </p:cNvSpPr>
          <p:nvPr>
            <p:ph type="dt" sz="half" idx="10"/>
          </p:nvPr>
        </p:nvSpPr>
        <p:spPr/>
        <p:txBody>
          <a:bodyPr/>
          <a:lstStyle/>
          <a:p>
            <a:fld id="{7E96D815-7D07-EB47-85AB-D0B349486114}" type="datetime1">
              <a:rPr lang="en-IN" smtClean="0"/>
              <a:t>22-02-24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7" name="Rectangle 1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169892"/>
            <a:ext cx="3008313" cy="914400"/>
          </a:xfrm>
        </p:spPr>
        <p:txBody>
          <a:bodyPr anchor="b">
            <a:normAutofit/>
          </a:bodyPr>
          <a:lstStyle>
            <a:lvl1pPr algn="l">
              <a:defRPr sz="2800" b="0"/>
            </a:lvl1pPr>
          </a:lstStyle>
          <a:p>
            <a:r>
              <a:rPr lang="en-US"/>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530225" y="2147888"/>
            <a:ext cx="3008313" cy="3262313"/>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a:t>Click to edit Master text styles</a:t>
            </a:r>
          </a:p>
        </p:txBody>
      </p:sp>
      <p:sp>
        <p:nvSpPr>
          <p:cNvPr id="5" name="Date Placeholder 4"/>
          <p:cNvSpPr>
            <a:spLocks noGrp="1"/>
          </p:cNvSpPr>
          <p:nvPr>
            <p:ph type="dt" sz="half" idx="10"/>
          </p:nvPr>
        </p:nvSpPr>
        <p:spPr/>
        <p:txBody>
          <a:bodyPr/>
          <a:lstStyle/>
          <a:p>
            <a:fld id="{8ABA0D6A-CE6B-3949-96D8-D6B51F373E30}" type="datetime1">
              <a:rPr lang="en-IN" smtClean="0"/>
              <a:t>22-02-24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F29198B1-1281-8141-A00A-43818A28A85C}" type="datetime1">
              <a:rPr lang="en-IN" smtClean="0"/>
              <a:t>22-02-24</a:t>
            </a:fld>
            <a:endParaRPr lang="en-US"/>
          </a:p>
        </p:txBody>
      </p:sp>
      <p:sp>
        <p:nvSpPr>
          <p:cNvPr id="5" name="Footer Placeholder 4"/>
          <p:cNvSpPr>
            <a:spLocks noGrp="1"/>
          </p:cNvSpPr>
          <p:nvPr>
            <p:ph type="ftr" sz="quarter" idx="3"/>
          </p:nvPr>
        </p:nvSpPr>
        <p:spPr>
          <a:xfrm>
            <a:off x="5958840" y="6371591"/>
            <a:ext cx="2895600" cy="257810"/>
          </a:xfrm>
          <a:prstGeom prst="rect">
            <a:avLst/>
          </a:prstGeom>
        </p:spPr>
        <p:txBody>
          <a:bodyPr vert="horz" lIns="91440" tIns="45720" rIns="91440" bIns="45720" rtlCol="0" anchor="ctr"/>
          <a:lstStyle>
            <a:lvl1pPr marL="0" algn="r" defTabSz="914400" rtl="0" eaLnBrk="1" latinLnBrk="0" hangingPunct="1">
              <a:defRPr sz="1200" kern="1200">
                <a:solidFill>
                  <a:schemeClr val="bg2">
                    <a:lumMod val="60000"/>
                    <a:lumOff val="40000"/>
                  </a:schemeClr>
                </a:solidFill>
                <a:latin typeface="Brush Script MT" pitchFamily="66" charset="0"/>
                <a:ea typeface="+mn-ea"/>
                <a:cs typeface="+mn-cs"/>
              </a:defRPr>
            </a:lvl1pPr>
          </a:lstStyle>
          <a:p>
            <a:endParaRPr lang="en-US"/>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CFE4BAC9-6D41-4691-9299-18EF07EF017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p:txStyles>
    <p:title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0889" y="757060"/>
            <a:ext cx="7916333" cy="1528939"/>
          </a:xfrm>
        </p:spPr>
        <p:txBody>
          <a:bodyPr/>
          <a:lstStyle/>
          <a:p>
            <a:r>
              <a:rPr lang="en-US" dirty="0"/>
              <a:t>Cryptographic Techniques</a:t>
            </a:r>
          </a:p>
        </p:txBody>
      </p:sp>
      <p:sp>
        <p:nvSpPr>
          <p:cNvPr id="3" name="Subtitle 2"/>
          <p:cNvSpPr>
            <a:spLocks noGrp="1"/>
          </p:cNvSpPr>
          <p:nvPr>
            <p:ph type="subTitle" idx="1"/>
          </p:nvPr>
        </p:nvSpPr>
        <p:spPr>
          <a:xfrm>
            <a:off x="620889" y="3062111"/>
            <a:ext cx="7916333" cy="2977445"/>
          </a:xfrm>
        </p:spPr>
        <p:txBody>
          <a:bodyPr>
            <a:normAutofit fontScale="92500" lnSpcReduction="20000"/>
          </a:bodyPr>
          <a:lstStyle/>
          <a:p>
            <a:pPr marL="457200" indent="-457200" algn="l">
              <a:lnSpc>
                <a:spcPct val="200000"/>
              </a:lnSpc>
              <a:buAutoNum type="arabicParenR"/>
            </a:pPr>
            <a:r>
              <a:rPr lang="en-US" sz="3600" dirty="0"/>
              <a:t>Substitution Technique</a:t>
            </a:r>
          </a:p>
          <a:p>
            <a:pPr algn="l">
              <a:lnSpc>
                <a:spcPct val="200000"/>
              </a:lnSpc>
            </a:pPr>
            <a:endParaRPr lang="en-US" sz="3600" dirty="0"/>
          </a:p>
          <a:p>
            <a:pPr marL="457200" indent="-457200" algn="l">
              <a:lnSpc>
                <a:spcPct val="200000"/>
              </a:lnSpc>
              <a:buAutoNum type="arabicParenR"/>
            </a:pPr>
            <a:r>
              <a:rPr lang="en-US" sz="3600" dirty="0"/>
              <a:t>Permutation Technique</a:t>
            </a:r>
          </a:p>
        </p:txBody>
      </p:sp>
      <p:grpSp>
        <p:nvGrpSpPr>
          <p:cNvPr id="20" name="Group 19"/>
          <p:cNvGrpSpPr/>
          <p:nvPr/>
        </p:nvGrpSpPr>
        <p:grpSpPr>
          <a:xfrm>
            <a:off x="5263444" y="3852333"/>
            <a:ext cx="3146778" cy="1665111"/>
            <a:chOff x="5263444" y="3852333"/>
            <a:chExt cx="3146778" cy="1665111"/>
          </a:xfrm>
        </p:grpSpPr>
        <p:cxnSp>
          <p:nvCxnSpPr>
            <p:cNvPr id="5" name="Straight Arrow Connector 4"/>
            <p:cNvCxnSpPr/>
            <p:nvPr/>
          </p:nvCxnSpPr>
          <p:spPr>
            <a:xfrm>
              <a:off x="5263444" y="3852333"/>
              <a:ext cx="1100667" cy="644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5362222" y="4769556"/>
              <a:ext cx="1001889" cy="7478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364111" y="4005169"/>
              <a:ext cx="2046111" cy="1077218"/>
            </a:xfrm>
            <a:prstGeom prst="rect">
              <a:avLst/>
            </a:prstGeom>
            <a:noFill/>
            <a:ln>
              <a:solidFill>
                <a:schemeClr val="tx1"/>
              </a:solidFill>
            </a:ln>
          </p:spPr>
          <p:txBody>
            <a:bodyPr wrap="square" rtlCol="0">
              <a:spAutoFit/>
            </a:bodyPr>
            <a:lstStyle/>
            <a:p>
              <a:pPr algn="ctr"/>
              <a:r>
                <a:rPr lang="en-US" sz="3200" kern="3300" dirty="0"/>
                <a:t>Product Cipher</a:t>
              </a:r>
            </a:p>
          </p:txBody>
        </p:sp>
      </p:grpSp>
    </p:spTree>
    <p:extLst>
      <p:ext uri="{BB962C8B-B14F-4D97-AF65-F5344CB8AC3E}">
        <p14:creationId xmlns:p14="http://schemas.microsoft.com/office/powerpoint/2010/main" val="3010712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927" y="244158"/>
            <a:ext cx="8489994" cy="1339850"/>
          </a:xfrm>
        </p:spPr>
        <p:txBody>
          <a:bodyPr>
            <a:normAutofit/>
          </a:bodyPr>
          <a:lstStyle/>
          <a:p>
            <a:r>
              <a:rPr lang="en-US" dirty="0"/>
              <a:t>Polyalphabetic Cipher</a:t>
            </a:r>
          </a:p>
        </p:txBody>
      </p:sp>
      <p:sp>
        <p:nvSpPr>
          <p:cNvPr id="3" name="Content Placeholder 2"/>
          <p:cNvSpPr>
            <a:spLocks noGrp="1"/>
          </p:cNvSpPr>
          <p:nvPr>
            <p:ph idx="1"/>
          </p:nvPr>
        </p:nvSpPr>
        <p:spPr>
          <a:xfrm>
            <a:off x="538389" y="2070861"/>
            <a:ext cx="8048239" cy="3796577"/>
          </a:xfrm>
        </p:spPr>
        <p:txBody>
          <a:bodyPr>
            <a:normAutofit/>
          </a:bodyPr>
          <a:lstStyle/>
          <a:p>
            <a:pPr algn="just"/>
            <a:r>
              <a:rPr lang="en-US" sz="2800" dirty="0"/>
              <a:t>Multiple one-character keys are used. The first key encrypts the first character; the second key encrypts the second character, and so on. </a:t>
            </a:r>
          </a:p>
          <a:p>
            <a:pPr algn="just"/>
            <a:r>
              <a:rPr lang="en-US" sz="2800" dirty="0"/>
              <a:t>Example -----</a:t>
            </a:r>
          </a:p>
          <a:p>
            <a:pPr marL="1946275" lvl="8" indent="0" algn="just">
              <a:buNone/>
            </a:pPr>
            <a:r>
              <a:rPr lang="en-US" sz="2800" dirty="0"/>
              <a:t>	</a:t>
            </a:r>
            <a:r>
              <a:rPr lang="en-US" sz="2800" dirty="0" err="1"/>
              <a:t>Vigenere</a:t>
            </a:r>
            <a:r>
              <a:rPr lang="en-US" sz="2800" dirty="0"/>
              <a:t> Cipher</a:t>
            </a:r>
          </a:p>
        </p:txBody>
      </p:sp>
      <p:sp>
        <p:nvSpPr>
          <p:cNvPr id="4" name="Date Placeholder 3"/>
          <p:cNvSpPr>
            <a:spLocks noGrp="1"/>
          </p:cNvSpPr>
          <p:nvPr>
            <p:ph type="dt" sz="half" idx="10"/>
          </p:nvPr>
        </p:nvSpPr>
        <p:spPr/>
        <p:txBody>
          <a:bodyPr/>
          <a:lstStyle/>
          <a:p>
            <a:fld id="{A4FBB8BA-8A7B-CA49-A971-94A16F44A84E}" type="datetime1">
              <a:rPr lang="en-IN" smtClean="0">
                <a:solidFill>
                  <a:srgbClr val="0000FF"/>
                </a:solidFill>
              </a:rPr>
              <a:t>22-02-24</a:t>
            </a:fld>
            <a:endParaRPr lang="en-US" dirty="0">
              <a:solidFill>
                <a:srgbClr val="0000FF"/>
              </a:solidFill>
            </a:endParaRPr>
          </a:p>
        </p:txBody>
      </p:sp>
      <p:sp>
        <p:nvSpPr>
          <p:cNvPr id="5" name="Slide Number Placeholder 4"/>
          <p:cNvSpPr>
            <a:spLocks noGrp="1"/>
          </p:cNvSpPr>
          <p:nvPr>
            <p:ph type="sldNum" sz="quarter" idx="12"/>
          </p:nvPr>
        </p:nvSpPr>
        <p:spPr/>
        <p:txBody>
          <a:bodyPr/>
          <a:lstStyle/>
          <a:p>
            <a:fld id="{CFE4BAC9-6D41-4691-9299-18EF07EF0177}" type="slidenum">
              <a:rPr lang="en-US" smtClean="0">
                <a:solidFill>
                  <a:srgbClr val="0000FF"/>
                </a:solidFill>
              </a:rPr>
              <a:t>10</a:t>
            </a:fld>
            <a:endParaRPr lang="en-US" dirty="0">
              <a:solidFill>
                <a:srgbClr val="0000FF"/>
              </a:solidFill>
            </a:endParaRPr>
          </a:p>
        </p:txBody>
      </p:sp>
    </p:spTree>
    <p:extLst>
      <p:ext uri="{BB962C8B-B14F-4D97-AF65-F5344CB8AC3E}">
        <p14:creationId xmlns:p14="http://schemas.microsoft.com/office/powerpoint/2010/main" val="2698858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Vigenere+Cipher.jpg"/>
          <p:cNvPicPr>
            <a:picLocks noGrp="1" noChangeAspect="1"/>
          </p:cNvPicPr>
          <p:nvPr>
            <p:ph idx="1"/>
          </p:nvPr>
        </p:nvPicPr>
        <p:blipFill>
          <a:blip r:embed="rId3" cstate="email">
            <a:extLst>
              <a:ext uri="{28A0092B-C50C-407E-A947-70E740481C1C}">
                <a14:useLocalDpi xmlns:a14="http://schemas.microsoft.com/office/drawing/2010/main" val="0"/>
              </a:ext>
            </a:extLst>
          </a:blip>
          <a:srcRect t="3309" b="3309"/>
          <a:stretch>
            <a:fillRect/>
          </a:stretch>
        </p:blipFill>
        <p:spPr>
          <a:xfrm>
            <a:off x="244475" y="276115"/>
            <a:ext cx="8604250" cy="4914842"/>
          </a:xfrm>
        </p:spPr>
      </p:pic>
      <p:sp>
        <p:nvSpPr>
          <p:cNvPr id="4" name="Date Placeholder 3"/>
          <p:cNvSpPr>
            <a:spLocks noGrp="1"/>
          </p:cNvSpPr>
          <p:nvPr>
            <p:ph type="dt" sz="half" idx="10"/>
          </p:nvPr>
        </p:nvSpPr>
        <p:spPr/>
        <p:txBody>
          <a:bodyPr/>
          <a:lstStyle/>
          <a:p>
            <a:fld id="{A4FBB8BA-8A7B-CA49-A971-94A16F44A84E}" type="datetime1">
              <a:rPr lang="en-IN" smtClean="0">
                <a:solidFill>
                  <a:srgbClr val="0000FF"/>
                </a:solidFill>
              </a:rPr>
              <a:t>22-02-24</a:t>
            </a:fld>
            <a:endParaRPr lang="en-US" dirty="0">
              <a:solidFill>
                <a:srgbClr val="0000FF"/>
              </a:solidFill>
            </a:endParaRPr>
          </a:p>
        </p:txBody>
      </p:sp>
      <p:sp>
        <p:nvSpPr>
          <p:cNvPr id="5" name="Slide Number Placeholder 4"/>
          <p:cNvSpPr>
            <a:spLocks noGrp="1"/>
          </p:cNvSpPr>
          <p:nvPr>
            <p:ph type="sldNum" sz="quarter" idx="12"/>
          </p:nvPr>
        </p:nvSpPr>
        <p:spPr/>
        <p:txBody>
          <a:bodyPr/>
          <a:lstStyle/>
          <a:p>
            <a:fld id="{CFE4BAC9-6D41-4691-9299-18EF07EF0177}" type="slidenum">
              <a:rPr lang="en-US" smtClean="0">
                <a:solidFill>
                  <a:srgbClr val="0000FF"/>
                </a:solidFill>
              </a:rPr>
              <a:t>11</a:t>
            </a:fld>
            <a:endParaRPr lang="en-US" dirty="0">
              <a:solidFill>
                <a:srgbClr val="0000FF"/>
              </a:solidFill>
            </a:endParaRPr>
          </a:p>
        </p:txBody>
      </p:sp>
      <p:cxnSp>
        <p:nvCxnSpPr>
          <p:cNvPr id="15" name="Straight Arrow Connector 14"/>
          <p:cNvCxnSpPr/>
          <p:nvPr/>
        </p:nvCxnSpPr>
        <p:spPr>
          <a:xfrm flipH="1">
            <a:off x="3961997" y="1159687"/>
            <a:ext cx="55220" cy="3837995"/>
          </a:xfrm>
          <a:prstGeom prst="straightConnector1">
            <a:avLst/>
          </a:prstGeom>
          <a:ln w="63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3961997" y="583265"/>
            <a:ext cx="4031022" cy="4060879"/>
            <a:chOff x="3961997" y="583265"/>
            <a:chExt cx="4031022" cy="4060879"/>
          </a:xfrm>
        </p:grpSpPr>
        <p:cxnSp>
          <p:nvCxnSpPr>
            <p:cNvPr id="17" name="Straight Arrow Connector 16"/>
            <p:cNvCxnSpPr/>
            <p:nvPr/>
          </p:nvCxnSpPr>
          <p:spPr>
            <a:xfrm flipV="1">
              <a:off x="4191000" y="952597"/>
              <a:ext cx="3802019" cy="13806"/>
            </a:xfrm>
            <a:prstGeom prst="straightConnector1">
              <a:avLst/>
            </a:prstGeom>
            <a:ln w="63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3961997" y="1504823"/>
              <a:ext cx="380856" cy="3139321"/>
            </a:xfrm>
            <a:prstGeom prst="rect">
              <a:avLst/>
            </a:prstGeom>
            <a:noFill/>
          </p:spPr>
          <p:txBody>
            <a:bodyPr wrap="square" rtlCol="0">
              <a:spAutoFit/>
            </a:bodyPr>
            <a:lstStyle/>
            <a:p>
              <a:r>
                <a:rPr lang="en-US" dirty="0">
                  <a:solidFill>
                    <a:srgbClr val="0000FF"/>
                  </a:solidFill>
                </a:rPr>
                <a:t>KEY</a:t>
              </a:r>
            </a:p>
            <a:p>
              <a:r>
                <a:rPr lang="en-US" dirty="0">
                  <a:solidFill>
                    <a:srgbClr val="0000FF"/>
                  </a:solidFill>
                </a:rPr>
                <a:t> LETTERS</a:t>
              </a:r>
            </a:p>
          </p:txBody>
        </p:sp>
        <p:sp>
          <p:nvSpPr>
            <p:cNvPr id="22" name="TextBox 21"/>
            <p:cNvSpPr txBox="1"/>
            <p:nvPr/>
          </p:nvSpPr>
          <p:spPr>
            <a:xfrm>
              <a:off x="5977508" y="583265"/>
              <a:ext cx="1877462" cy="369332"/>
            </a:xfrm>
            <a:prstGeom prst="rect">
              <a:avLst/>
            </a:prstGeom>
            <a:noFill/>
          </p:spPr>
          <p:txBody>
            <a:bodyPr wrap="square" rtlCol="0">
              <a:spAutoFit/>
            </a:bodyPr>
            <a:lstStyle/>
            <a:p>
              <a:r>
                <a:rPr lang="en-US" dirty="0">
                  <a:solidFill>
                    <a:srgbClr val="0000FF"/>
                  </a:solidFill>
                </a:rPr>
                <a:t>P. T.  LETTERS</a:t>
              </a:r>
            </a:p>
          </p:txBody>
        </p:sp>
        <p:cxnSp>
          <p:nvCxnSpPr>
            <p:cNvPr id="24" name="Straight Connector 23"/>
            <p:cNvCxnSpPr/>
            <p:nvPr/>
          </p:nvCxnSpPr>
          <p:spPr>
            <a:xfrm>
              <a:off x="4356658" y="2885430"/>
              <a:ext cx="157520" cy="0"/>
            </a:xfrm>
            <a:prstGeom prst="line">
              <a:avLst/>
            </a:prstGeom>
            <a:ln w="3175"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514178" y="1021627"/>
              <a:ext cx="0" cy="1891384"/>
            </a:xfrm>
            <a:prstGeom prst="line">
              <a:avLst/>
            </a:prstGeom>
            <a:ln w="3175"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384268" y="1836708"/>
              <a:ext cx="2752849" cy="0"/>
            </a:xfrm>
            <a:prstGeom prst="line">
              <a:avLst/>
            </a:prstGeom>
            <a:ln w="3175"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7096258" y="1063579"/>
              <a:ext cx="0" cy="773129"/>
            </a:xfrm>
            <a:prstGeom prst="line">
              <a:avLst/>
            </a:prstGeom>
            <a:ln w="3175" cmpd="sng">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39" name="TextBox 38"/>
          <p:cNvSpPr txBox="1"/>
          <p:nvPr/>
        </p:nvSpPr>
        <p:spPr>
          <a:xfrm>
            <a:off x="524585" y="5190957"/>
            <a:ext cx="7841166" cy="1313180"/>
          </a:xfrm>
          <a:prstGeom prst="rect">
            <a:avLst/>
          </a:prstGeom>
          <a:noFill/>
        </p:spPr>
        <p:txBody>
          <a:bodyPr wrap="square" rtlCol="0">
            <a:spAutoFit/>
          </a:bodyPr>
          <a:lstStyle/>
          <a:p>
            <a:pPr>
              <a:lnSpc>
                <a:spcPct val="110000"/>
              </a:lnSpc>
            </a:pPr>
            <a:r>
              <a:rPr lang="en-US" sz="2000" b="1" dirty="0"/>
              <a:t>Represent {A, B, C, …… Z} by {0, 1, 2, …… 25}</a:t>
            </a:r>
          </a:p>
          <a:p>
            <a:pPr>
              <a:lnSpc>
                <a:spcPct val="110000"/>
              </a:lnSpc>
            </a:pPr>
            <a:r>
              <a:rPr lang="en-US" sz="2000" b="1" dirty="0" err="1"/>
              <a:t>C</a:t>
            </a:r>
            <a:r>
              <a:rPr lang="en-US" sz="2000" b="1" baseline="-25000" dirty="0" err="1"/>
              <a:t>i</a:t>
            </a:r>
            <a:r>
              <a:rPr lang="en-US" sz="2000" b="1" dirty="0"/>
              <a:t> =</a:t>
            </a:r>
            <a:r>
              <a:rPr lang="en-US" sz="2000" b="1" dirty="0" err="1"/>
              <a:t>E</a:t>
            </a:r>
            <a:r>
              <a:rPr lang="en-US" sz="2000" b="1" baseline="-25000" dirty="0" err="1"/>
              <a:t>k</a:t>
            </a:r>
            <a:r>
              <a:rPr lang="en-US" sz="2000" b="1" dirty="0"/>
              <a:t>(P</a:t>
            </a:r>
            <a:r>
              <a:rPr lang="en-US" sz="2000" b="1" baseline="-25000" dirty="0"/>
              <a:t>i</a:t>
            </a:r>
            <a:r>
              <a:rPr lang="en-US" sz="2000" b="1" dirty="0"/>
              <a:t>) = (P</a:t>
            </a:r>
            <a:r>
              <a:rPr lang="en-US" sz="2000" b="1" baseline="-25000" dirty="0"/>
              <a:t>i</a:t>
            </a:r>
            <a:r>
              <a:rPr lang="en-US" sz="2000" b="1" dirty="0"/>
              <a:t> + K</a:t>
            </a:r>
            <a:r>
              <a:rPr lang="en-US" sz="2000" b="1" baseline="-25000" dirty="0"/>
              <a:t>i</a:t>
            </a:r>
            <a:r>
              <a:rPr lang="en-US" sz="2000" b="1" dirty="0"/>
              <a:t>) mod 26</a:t>
            </a:r>
          </a:p>
          <a:p>
            <a:pPr>
              <a:lnSpc>
                <a:spcPct val="110000"/>
              </a:lnSpc>
            </a:pPr>
            <a:r>
              <a:rPr lang="en-US" sz="2000" b="1" dirty="0"/>
              <a:t>P</a:t>
            </a:r>
            <a:r>
              <a:rPr lang="en-US" sz="2000" b="1" baseline="-25000" dirty="0"/>
              <a:t>i</a:t>
            </a:r>
            <a:r>
              <a:rPr lang="en-US" sz="2000" b="1" dirty="0"/>
              <a:t> =</a:t>
            </a:r>
            <a:r>
              <a:rPr lang="en-US" sz="2000" b="1" dirty="0" err="1"/>
              <a:t>D</a:t>
            </a:r>
            <a:r>
              <a:rPr lang="en-US" sz="2000" b="1" baseline="-25000" dirty="0" err="1"/>
              <a:t>k</a:t>
            </a:r>
            <a:r>
              <a:rPr lang="en-US" sz="2000" b="1" dirty="0"/>
              <a:t>(</a:t>
            </a:r>
            <a:r>
              <a:rPr lang="en-US" sz="2000" b="1" dirty="0" err="1"/>
              <a:t>C</a:t>
            </a:r>
            <a:r>
              <a:rPr lang="en-US" sz="2000" b="1" baseline="-25000" dirty="0" err="1"/>
              <a:t>i</a:t>
            </a:r>
            <a:r>
              <a:rPr lang="en-US" sz="2000" b="1" dirty="0"/>
              <a:t>) = (</a:t>
            </a:r>
            <a:r>
              <a:rPr lang="en-US" sz="2000" b="1" dirty="0" err="1"/>
              <a:t>C</a:t>
            </a:r>
            <a:r>
              <a:rPr lang="en-US" sz="2000" b="1" baseline="-25000" dirty="0" err="1"/>
              <a:t>i</a:t>
            </a:r>
            <a:r>
              <a:rPr lang="en-US" sz="2000" b="1" dirty="0"/>
              <a:t> - K</a:t>
            </a:r>
            <a:r>
              <a:rPr lang="en-US" sz="2000" b="1" baseline="-25000" dirty="0"/>
              <a:t>i</a:t>
            </a:r>
            <a:r>
              <a:rPr lang="en-US" sz="2000" b="1" dirty="0"/>
              <a:t>) mod 26</a:t>
            </a:r>
          </a:p>
          <a:p>
            <a:endParaRPr lang="en-US" sz="2000" b="1" baseline="-25000" dirty="0"/>
          </a:p>
        </p:txBody>
      </p:sp>
    </p:spTree>
    <p:extLst>
      <p:ext uri="{BB962C8B-B14F-4D97-AF65-F5344CB8AC3E}">
        <p14:creationId xmlns:p14="http://schemas.microsoft.com/office/powerpoint/2010/main" val="2698858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CC0D3-7847-9CC2-A1D1-3B3A1C7662FC}"/>
              </a:ext>
            </a:extLst>
          </p:cNvPr>
          <p:cNvSpPr>
            <a:spLocks noGrp="1"/>
          </p:cNvSpPr>
          <p:nvPr>
            <p:ph type="title"/>
          </p:nvPr>
        </p:nvSpPr>
        <p:spPr/>
        <p:txBody>
          <a:bodyPr>
            <a:normAutofit fontScale="90000"/>
          </a:bodyPr>
          <a:lstStyle/>
          <a:p>
            <a:r>
              <a:rPr lang="en-IN" dirty="0"/>
              <a:t>Drawback of </a:t>
            </a:r>
            <a:r>
              <a:rPr lang="en-IN" dirty="0" err="1"/>
              <a:t>Vigenere</a:t>
            </a:r>
            <a:r>
              <a:rPr lang="en-IN" dirty="0"/>
              <a:t> cipher</a:t>
            </a:r>
          </a:p>
        </p:txBody>
      </p:sp>
      <p:sp>
        <p:nvSpPr>
          <p:cNvPr id="3" name="Content Placeholder 2">
            <a:extLst>
              <a:ext uri="{FF2B5EF4-FFF2-40B4-BE49-F238E27FC236}">
                <a16:creationId xmlns:a16="http://schemas.microsoft.com/office/drawing/2014/main" id="{68C0F4E9-670C-6185-2F75-23EE4A0F155A}"/>
              </a:ext>
            </a:extLst>
          </p:cNvPr>
          <p:cNvSpPr>
            <a:spLocks noGrp="1"/>
          </p:cNvSpPr>
          <p:nvPr>
            <p:ph idx="1"/>
          </p:nvPr>
        </p:nvSpPr>
        <p:spPr/>
        <p:txBody>
          <a:bodyPr>
            <a:normAutofit fontScale="77500" lnSpcReduction="20000"/>
          </a:bodyPr>
          <a:lstStyle/>
          <a:p>
            <a:pPr marL="0" indent="0">
              <a:buNone/>
            </a:pPr>
            <a:r>
              <a:rPr lang="en-US" b="1" dirty="0"/>
              <a:t>Key Length Vulnerability</a:t>
            </a:r>
            <a:r>
              <a:rPr lang="en-US" dirty="0"/>
              <a:t>: If the key length is shorter than the plaintext, the pattern of the key repeats, leading to potential vulnerabilities. Once the length of the key is determined, the cipher becomes susceptible to frequency analysis, similar to monoalphabetic substitution ciphers.</a:t>
            </a:r>
          </a:p>
          <a:p>
            <a:pPr marL="0" indent="0">
              <a:buNone/>
            </a:pPr>
            <a:r>
              <a:rPr lang="en-US" b="1" dirty="0"/>
              <a:t>Weakness to </a:t>
            </a:r>
            <a:r>
              <a:rPr lang="en-US" b="1" dirty="0" err="1"/>
              <a:t>Kasiski</a:t>
            </a:r>
            <a:r>
              <a:rPr lang="en-US" b="1" dirty="0"/>
              <a:t> Examination:</a:t>
            </a:r>
            <a:r>
              <a:rPr lang="en-US" dirty="0"/>
              <a:t> Even though the Vigenère cipher employs multiple Caesar ciphers with different shift values, the repetition of the key means that certain patterns can emerge in the ciphertext, making it susceptible to </a:t>
            </a:r>
            <a:r>
              <a:rPr lang="en-US" dirty="0" err="1"/>
              <a:t>Kasiski</a:t>
            </a:r>
            <a:r>
              <a:rPr lang="en-US" dirty="0"/>
              <a:t> examination, a method for breaking polyalphabetic ciphers.</a:t>
            </a:r>
          </a:p>
          <a:p>
            <a:pPr marL="0" indent="0">
              <a:buNone/>
            </a:pPr>
            <a:r>
              <a:rPr lang="en-US" b="1" dirty="0"/>
              <a:t>Cryptanalysis with Known Plaintext:</a:t>
            </a:r>
            <a:r>
              <a:rPr lang="en-US" dirty="0"/>
              <a:t> If an attacker has access to a portion of the plaintext and the corresponding ciphertext, they can use this information to deduce parts of the key and potentially decrypt other parts of the message.</a:t>
            </a:r>
            <a:endParaRPr lang="en-IN" dirty="0"/>
          </a:p>
        </p:txBody>
      </p:sp>
      <p:sp>
        <p:nvSpPr>
          <p:cNvPr id="4" name="Date Placeholder 3">
            <a:extLst>
              <a:ext uri="{FF2B5EF4-FFF2-40B4-BE49-F238E27FC236}">
                <a16:creationId xmlns:a16="http://schemas.microsoft.com/office/drawing/2014/main" id="{596713B2-8479-19B0-01F6-47D42FC502BB}"/>
              </a:ext>
            </a:extLst>
          </p:cNvPr>
          <p:cNvSpPr>
            <a:spLocks noGrp="1"/>
          </p:cNvSpPr>
          <p:nvPr>
            <p:ph type="dt" sz="half" idx="10"/>
          </p:nvPr>
        </p:nvSpPr>
        <p:spPr/>
        <p:txBody>
          <a:bodyPr/>
          <a:lstStyle/>
          <a:p>
            <a:fld id="{A4FBB8BA-8A7B-CA49-A971-94A16F44A84E}" type="datetime1">
              <a:rPr lang="en-IN" smtClean="0"/>
              <a:t>22-02-24</a:t>
            </a:fld>
            <a:endParaRPr lang="en-US"/>
          </a:p>
        </p:txBody>
      </p:sp>
      <p:sp>
        <p:nvSpPr>
          <p:cNvPr id="5" name="Slide Number Placeholder 4">
            <a:extLst>
              <a:ext uri="{FF2B5EF4-FFF2-40B4-BE49-F238E27FC236}">
                <a16:creationId xmlns:a16="http://schemas.microsoft.com/office/drawing/2014/main" id="{FE305479-4649-A8ED-9B00-A9B36E3C4A17}"/>
              </a:ext>
            </a:extLst>
          </p:cNvPr>
          <p:cNvSpPr>
            <a:spLocks noGrp="1"/>
          </p:cNvSpPr>
          <p:nvPr>
            <p:ph type="sldNum" sz="quarter" idx="12"/>
          </p:nvPr>
        </p:nvSpPr>
        <p:spPr/>
        <p:txBody>
          <a:bodyPr/>
          <a:lstStyle/>
          <a:p>
            <a:fld id="{CFE4BAC9-6D41-4691-9299-18EF07EF0177}" type="slidenum">
              <a:rPr lang="en-US" smtClean="0"/>
              <a:t>12</a:t>
            </a:fld>
            <a:endParaRPr lang="en-US"/>
          </a:p>
        </p:txBody>
      </p:sp>
    </p:spTree>
    <p:extLst>
      <p:ext uri="{BB962C8B-B14F-4D97-AF65-F5344CB8AC3E}">
        <p14:creationId xmlns:p14="http://schemas.microsoft.com/office/powerpoint/2010/main" val="3700720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solidFill>
                  <a:srgbClr val="0000FF"/>
                </a:solidFill>
              </a:rPr>
              <a:t>Vernam</a:t>
            </a:r>
            <a:r>
              <a:rPr lang="en-US" b="1" dirty="0">
                <a:solidFill>
                  <a:srgbClr val="0000FF"/>
                </a:solidFill>
              </a:rPr>
              <a:t> Cipher</a:t>
            </a:r>
            <a:endParaRPr lang="en-US" dirty="0"/>
          </a:p>
        </p:txBody>
      </p:sp>
      <p:sp>
        <p:nvSpPr>
          <p:cNvPr id="3" name="Content Placeholder 2"/>
          <p:cNvSpPr>
            <a:spLocks noGrp="1"/>
          </p:cNvSpPr>
          <p:nvPr>
            <p:ph idx="1"/>
          </p:nvPr>
        </p:nvSpPr>
        <p:spPr>
          <a:xfrm>
            <a:off x="900112" y="2133600"/>
            <a:ext cx="7345363" cy="4222749"/>
          </a:xfrm>
        </p:spPr>
        <p:txBody>
          <a:bodyPr>
            <a:normAutofit lnSpcReduction="10000"/>
          </a:bodyPr>
          <a:lstStyle/>
          <a:p>
            <a:pPr>
              <a:lnSpc>
                <a:spcPct val="110000"/>
              </a:lnSpc>
            </a:pPr>
            <a:r>
              <a:rPr lang="en-US" b="1" dirty="0">
                <a:solidFill>
                  <a:srgbClr val="660066"/>
                </a:solidFill>
              </a:rPr>
              <a:t>Length</a:t>
            </a:r>
            <a:r>
              <a:rPr lang="en-US" b="1" dirty="0"/>
              <a:t> of </a:t>
            </a:r>
            <a:r>
              <a:rPr lang="en-US" b="1" dirty="0">
                <a:solidFill>
                  <a:srgbClr val="008000"/>
                </a:solidFill>
              </a:rPr>
              <a:t>binary-key </a:t>
            </a:r>
            <a:r>
              <a:rPr lang="en-US" b="1" dirty="0"/>
              <a:t>is </a:t>
            </a:r>
            <a:r>
              <a:rPr lang="en-US" b="1" dirty="0">
                <a:solidFill>
                  <a:srgbClr val="660066"/>
                </a:solidFill>
              </a:rPr>
              <a:t>same</a:t>
            </a:r>
            <a:r>
              <a:rPr lang="en-US" b="1" dirty="0"/>
              <a:t> as </a:t>
            </a:r>
            <a:r>
              <a:rPr lang="en-US" b="1" dirty="0">
                <a:solidFill>
                  <a:srgbClr val="008000"/>
                </a:solidFill>
              </a:rPr>
              <a:t>binary-plain</a:t>
            </a:r>
            <a:r>
              <a:rPr lang="en-US" b="1" dirty="0"/>
              <a:t> text.</a:t>
            </a:r>
          </a:p>
          <a:p>
            <a:pPr>
              <a:lnSpc>
                <a:spcPct val="110000"/>
              </a:lnSpc>
            </a:pPr>
            <a:r>
              <a:rPr lang="en-US" b="1" dirty="0"/>
              <a:t>c</a:t>
            </a:r>
            <a:r>
              <a:rPr lang="en-US" b="1" baseline="-25000" dirty="0"/>
              <a:t>i</a:t>
            </a:r>
            <a:r>
              <a:rPr lang="en-US" b="1" dirty="0"/>
              <a:t> =</a:t>
            </a:r>
            <a:r>
              <a:rPr lang="en-US" b="1" dirty="0" err="1"/>
              <a:t>e</a:t>
            </a:r>
            <a:r>
              <a:rPr lang="en-US" b="1" baseline="-25000" dirty="0" err="1"/>
              <a:t>k</a:t>
            </a:r>
            <a:r>
              <a:rPr lang="en-US" b="1" dirty="0"/>
              <a:t>(p</a:t>
            </a:r>
            <a:r>
              <a:rPr lang="en-US" b="1" baseline="-25000" dirty="0"/>
              <a:t>i</a:t>
            </a:r>
            <a:r>
              <a:rPr lang="en-US" b="1" dirty="0"/>
              <a:t>) = (p</a:t>
            </a:r>
            <a:r>
              <a:rPr lang="en-US" b="1" baseline="-25000" dirty="0"/>
              <a:t>i</a:t>
            </a:r>
            <a:r>
              <a:rPr lang="en-US" b="1" dirty="0"/>
              <a:t>     </a:t>
            </a:r>
            <a:r>
              <a:rPr lang="en-US" b="1" dirty="0" err="1"/>
              <a:t>k</a:t>
            </a:r>
            <a:r>
              <a:rPr lang="en-US" b="1" baseline="-25000" dirty="0" err="1"/>
              <a:t>i</a:t>
            </a:r>
            <a:r>
              <a:rPr lang="en-US" b="1" dirty="0"/>
              <a:t>) </a:t>
            </a:r>
          </a:p>
          <a:p>
            <a:pPr>
              <a:lnSpc>
                <a:spcPct val="110000"/>
              </a:lnSpc>
            </a:pPr>
            <a:r>
              <a:rPr lang="en-US" b="1" dirty="0"/>
              <a:t>p</a:t>
            </a:r>
            <a:r>
              <a:rPr lang="en-US" b="1" baseline="-25000" dirty="0"/>
              <a:t>i</a:t>
            </a:r>
            <a:r>
              <a:rPr lang="en-US" b="1" dirty="0"/>
              <a:t> =</a:t>
            </a:r>
            <a:r>
              <a:rPr lang="en-US" b="1" dirty="0" err="1"/>
              <a:t>d</a:t>
            </a:r>
            <a:r>
              <a:rPr lang="en-US" b="1" baseline="-25000" dirty="0" err="1"/>
              <a:t>k</a:t>
            </a:r>
            <a:r>
              <a:rPr lang="en-US" b="1" dirty="0"/>
              <a:t>(c</a:t>
            </a:r>
            <a:r>
              <a:rPr lang="en-US" b="1" baseline="-25000" dirty="0"/>
              <a:t>i</a:t>
            </a:r>
            <a:r>
              <a:rPr lang="en-US" b="1" dirty="0"/>
              <a:t>) = (c</a:t>
            </a:r>
            <a:r>
              <a:rPr lang="en-US" b="1" baseline="-25000" dirty="0"/>
              <a:t>i</a:t>
            </a:r>
            <a:r>
              <a:rPr lang="en-US" b="1" dirty="0"/>
              <a:t>     </a:t>
            </a:r>
            <a:r>
              <a:rPr lang="en-US" b="1" dirty="0" err="1"/>
              <a:t>k</a:t>
            </a:r>
            <a:r>
              <a:rPr lang="en-US" b="1" baseline="-25000" dirty="0" err="1"/>
              <a:t>i</a:t>
            </a:r>
            <a:r>
              <a:rPr lang="en-US" b="1" dirty="0"/>
              <a:t>)</a:t>
            </a:r>
            <a:endParaRPr lang="en-US" b="1" dirty="0">
              <a:solidFill>
                <a:srgbClr val="0000FF"/>
              </a:solidFill>
            </a:endParaRPr>
          </a:p>
          <a:p>
            <a:pPr marL="0" indent="0">
              <a:buNone/>
            </a:pPr>
            <a:r>
              <a:rPr lang="en-US" dirty="0">
                <a:solidFill>
                  <a:schemeClr val="tx1"/>
                </a:solidFill>
              </a:rPr>
              <a:t>where </a:t>
            </a:r>
            <a:r>
              <a:rPr lang="en-US" dirty="0"/>
              <a:t>c</a:t>
            </a:r>
            <a:r>
              <a:rPr lang="en-US" baseline="-25000" dirty="0"/>
              <a:t>i, </a:t>
            </a:r>
            <a:r>
              <a:rPr lang="en-US" dirty="0"/>
              <a:t>p</a:t>
            </a:r>
            <a:r>
              <a:rPr lang="en-US" baseline="-25000" dirty="0"/>
              <a:t>i, </a:t>
            </a:r>
            <a:r>
              <a:rPr lang="en-US" dirty="0" err="1"/>
              <a:t>k</a:t>
            </a:r>
            <a:r>
              <a:rPr lang="en-US" baseline="-25000" dirty="0" err="1"/>
              <a:t>i</a:t>
            </a:r>
            <a:r>
              <a:rPr lang="en-US" baseline="-25000" dirty="0"/>
              <a:t> </a:t>
            </a:r>
            <a:r>
              <a:rPr lang="en-US" dirty="0"/>
              <a:t>are the </a:t>
            </a:r>
            <a:r>
              <a:rPr lang="en-US" dirty="0" err="1"/>
              <a:t>i</a:t>
            </a:r>
            <a:r>
              <a:rPr lang="en-US" baseline="30000" dirty="0" err="1"/>
              <a:t>th</a:t>
            </a:r>
            <a:r>
              <a:rPr lang="en-US" dirty="0"/>
              <a:t> binary digits of the cipher text, plain text and key respectively.  </a:t>
            </a:r>
          </a:p>
          <a:p>
            <a:pPr marL="0" indent="0">
              <a:buNone/>
            </a:pPr>
            <a:r>
              <a:rPr lang="en-US" dirty="0"/>
              <a:t>    represents exclusive-OR operation.</a:t>
            </a:r>
            <a:endParaRPr lang="en-US" dirty="0">
              <a:solidFill>
                <a:schemeClr val="tx1"/>
              </a:solidFill>
            </a:endParaRPr>
          </a:p>
          <a:p>
            <a:r>
              <a:rPr lang="en-US" b="1" dirty="0">
                <a:solidFill>
                  <a:srgbClr val="0000FF"/>
                </a:solidFill>
              </a:rPr>
              <a:t>One-time pad is an extended version of </a:t>
            </a:r>
            <a:r>
              <a:rPr lang="en-US" b="1" dirty="0" err="1">
                <a:solidFill>
                  <a:srgbClr val="0000FF"/>
                </a:solidFill>
              </a:rPr>
              <a:t>Vernam</a:t>
            </a:r>
            <a:r>
              <a:rPr lang="en-US" b="1" dirty="0">
                <a:solidFill>
                  <a:srgbClr val="0000FF"/>
                </a:solidFill>
              </a:rPr>
              <a:t> Cipher with random </a:t>
            </a:r>
            <a:r>
              <a:rPr lang="en-US" b="1">
                <a:solidFill>
                  <a:srgbClr val="0000FF"/>
                </a:solidFill>
              </a:rPr>
              <a:t>keys (no </a:t>
            </a:r>
            <a:r>
              <a:rPr lang="en-US" b="1" dirty="0">
                <a:solidFill>
                  <a:srgbClr val="0000FF"/>
                </a:solidFill>
              </a:rPr>
              <a:t>repetitions).</a:t>
            </a:r>
            <a:endParaRPr lang="en-US" dirty="0"/>
          </a:p>
        </p:txBody>
      </p:sp>
      <p:sp>
        <p:nvSpPr>
          <p:cNvPr id="4" name="Date Placeholder 3"/>
          <p:cNvSpPr>
            <a:spLocks noGrp="1"/>
          </p:cNvSpPr>
          <p:nvPr>
            <p:ph type="dt" sz="half" idx="10"/>
          </p:nvPr>
        </p:nvSpPr>
        <p:spPr/>
        <p:txBody>
          <a:bodyPr/>
          <a:lstStyle/>
          <a:p>
            <a:fld id="{A4FBB8BA-8A7B-CA49-A971-94A16F44A84E}" type="datetime1">
              <a:rPr lang="en-IN" smtClean="0"/>
              <a:t>22-02-24</a:t>
            </a:fld>
            <a:endParaRPr lang="en-US"/>
          </a:p>
        </p:txBody>
      </p:sp>
      <p:sp>
        <p:nvSpPr>
          <p:cNvPr id="5" name="Slide Number Placeholder 4"/>
          <p:cNvSpPr>
            <a:spLocks noGrp="1"/>
          </p:cNvSpPr>
          <p:nvPr>
            <p:ph type="sldNum" sz="quarter" idx="12"/>
          </p:nvPr>
        </p:nvSpPr>
        <p:spPr/>
        <p:txBody>
          <a:bodyPr/>
          <a:lstStyle/>
          <a:p>
            <a:fld id="{CFE4BAC9-6D41-4691-9299-18EF07EF0177}" type="slidenum">
              <a:rPr lang="en-US" smtClean="0"/>
              <a:t>13</a:t>
            </a:fld>
            <a:endParaRPr lang="en-US"/>
          </a:p>
        </p:txBody>
      </p:sp>
      <p:sp>
        <p:nvSpPr>
          <p:cNvPr id="6" name="Or 5"/>
          <p:cNvSpPr/>
          <p:nvPr/>
        </p:nvSpPr>
        <p:spPr>
          <a:xfrm>
            <a:off x="3230885" y="2885944"/>
            <a:ext cx="289902" cy="276115"/>
          </a:xfrm>
          <a:prstGeom prst="flowChartOr">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r 6"/>
          <p:cNvSpPr/>
          <p:nvPr/>
        </p:nvSpPr>
        <p:spPr>
          <a:xfrm>
            <a:off x="3230340" y="3492851"/>
            <a:ext cx="289902" cy="276115"/>
          </a:xfrm>
          <a:prstGeom prst="flowChartOr">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r 7"/>
          <p:cNvSpPr/>
          <p:nvPr/>
        </p:nvSpPr>
        <p:spPr>
          <a:xfrm>
            <a:off x="900113" y="4984954"/>
            <a:ext cx="289902" cy="276115"/>
          </a:xfrm>
          <a:prstGeom prst="flowChartOr">
            <a:avLst/>
          </a:prstGeom>
          <a:no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9591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927" y="244158"/>
            <a:ext cx="8489994" cy="1339850"/>
          </a:xfrm>
        </p:spPr>
        <p:txBody>
          <a:bodyPr>
            <a:normAutofit fontScale="90000"/>
          </a:bodyPr>
          <a:lstStyle/>
          <a:p>
            <a:r>
              <a:rPr lang="en-US" dirty="0"/>
              <a:t>Homophonic Substitution Cipher</a:t>
            </a:r>
          </a:p>
        </p:txBody>
      </p:sp>
      <p:sp>
        <p:nvSpPr>
          <p:cNvPr id="3" name="Content Placeholder 2"/>
          <p:cNvSpPr>
            <a:spLocks noGrp="1"/>
          </p:cNvSpPr>
          <p:nvPr>
            <p:ph idx="1"/>
          </p:nvPr>
        </p:nvSpPr>
        <p:spPr>
          <a:xfrm>
            <a:off x="358927" y="1753329"/>
            <a:ext cx="8489993" cy="4312192"/>
          </a:xfrm>
        </p:spPr>
        <p:txBody>
          <a:bodyPr>
            <a:normAutofit/>
          </a:bodyPr>
          <a:lstStyle/>
          <a:p>
            <a:pPr algn="just"/>
            <a:r>
              <a:rPr lang="en-US" sz="2800" dirty="0"/>
              <a:t>The cipher text character can be any one of the chosen set (i.e., one plain text alphabet can map to more than one cipher text alphabet)</a:t>
            </a:r>
          </a:p>
          <a:p>
            <a:pPr algn="just"/>
            <a:r>
              <a:rPr lang="en-US" sz="2800" dirty="0"/>
              <a:t>For example -----</a:t>
            </a:r>
          </a:p>
        </p:txBody>
      </p:sp>
      <p:sp>
        <p:nvSpPr>
          <p:cNvPr id="4" name="Date Placeholder 3"/>
          <p:cNvSpPr>
            <a:spLocks noGrp="1"/>
          </p:cNvSpPr>
          <p:nvPr>
            <p:ph type="dt" sz="half" idx="10"/>
          </p:nvPr>
        </p:nvSpPr>
        <p:spPr/>
        <p:txBody>
          <a:bodyPr/>
          <a:lstStyle/>
          <a:p>
            <a:fld id="{A4FBB8BA-8A7B-CA49-A971-94A16F44A84E}" type="datetime1">
              <a:rPr lang="en-IN" smtClean="0">
                <a:solidFill>
                  <a:srgbClr val="0000FF"/>
                </a:solidFill>
              </a:rPr>
              <a:t>22-02-24</a:t>
            </a:fld>
            <a:endParaRPr lang="en-US" dirty="0">
              <a:solidFill>
                <a:srgbClr val="0000FF"/>
              </a:solidFill>
            </a:endParaRPr>
          </a:p>
        </p:txBody>
      </p:sp>
      <p:sp>
        <p:nvSpPr>
          <p:cNvPr id="5" name="Slide Number Placeholder 4"/>
          <p:cNvSpPr>
            <a:spLocks noGrp="1"/>
          </p:cNvSpPr>
          <p:nvPr>
            <p:ph type="sldNum" sz="quarter" idx="12"/>
          </p:nvPr>
        </p:nvSpPr>
        <p:spPr/>
        <p:txBody>
          <a:bodyPr/>
          <a:lstStyle/>
          <a:p>
            <a:fld id="{CFE4BAC9-6D41-4691-9299-18EF07EF0177}" type="slidenum">
              <a:rPr lang="en-US" smtClean="0">
                <a:solidFill>
                  <a:srgbClr val="0000FF"/>
                </a:solidFill>
              </a:rPr>
              <a:t>14</a:t>
            </a:fld>
            <a:endParaRPr lang="en-US" dirty="0">
              <a:solidFill>
                <a:srgbClr val="0000FF"/>
              </a:solidFill>
            </a:endParaRPr>
          </a:p>
        </p:txBody>
      </p:sp>
      <p:grpSp>
        <p:nvGrpSpPr>
          <p:cNvPr id="13" name="Group 12"/>
          <p:cNvGrpSpPr/>
          <p:nvPr/>
        </p:nvGrpSpPr>
        <p:grpSpPr>
          <a:xfrm>
            <a:off x="3554646" y="3590030"/>
            <a:ext cx="2796708" cy="2513718"/>
            <a:chOff x="4343400" y="3617103"/>
            <a:chExt cx="2796708" cy="2513718"/>
          </a:xfrm>
        </p:grpSpPr>
        <p:grpSp>
          <p:nvGrpSpPr>
            <p:cNvPr id="9" name="Group 8"/>
            <p:cNvGrpSpPr/>
            <p:nvPr/>
          </p:nvGrpSpPr>
          <p:grpSpPr>
            <a:xfrm>
              <a:off x="4343400" y="3617103"/>
              <a:ext cx="2796708" cy="994013"/>
              <a:chOff x="1394292" y="3989858"/>
              <a:chExt cx="2796708" cy="994013"/>
            </a:xfrm>
          </p:grpSpPr>
          <p:sp>
            <p:nvSpPr>
              <p:cNvPr id="6" name="Right Arrow Callout 5"/>
              <p:cNvSpPr/>
              <p:nvPr/>
            </p:nvSpPr>
            <p:spPr>
              <a:xfrm>
                <a:off x="1394292" y="4252167"/>
                <a:ext cx="983148" cy="497007"/>
              </a:xfrm>
              <a:prstGeom prst="rightArrowCallou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FF"/>
                    </a:solidFill>
                  </a:rPr>
                  <a:t>A</a:t>
                </a:r>
              </a:p>
            </p:txBody>
          </p:sp>
          <p:sp>
            <p:nvSpPr>
              <p:cNvPr id="7" name="Rectangle 6"/>
              <p:cNvSpPr/>
              <p:nvPr/>
            </p:nvSpPr>
            <p:spPr>
              <a:xfrm>
                <a:off x="2377440" y="3989858"/>
                <a:ext cx="1813560" cy="994013"/>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FF"/>
                    </a:solidFill>
                  </a:rPr>
                  <a:t>X / M / N / O</a:t>
                </a:r>
              </a:p>
            </p:txBody>
          </p:sp>
        </p:grpSp>
        <p:grpSp>
          <p:nvGrpSpPr>
            <p:cNvPr id="10" name="Group 9"/>
            <p:cNvGrpSpPr/>
            <p:nvPr/>
          </p:nvGrpSpPr>
          <p:grpSpPr>
            <a:xfrm>
              <a:off x="4343400" y="5136808"/>
              <a:ext cx="2796708" cy="994013"/>
              <a:chOff x="1394292" y="3989858"/>
              <a:chExt cx="2796708" cy="994013"/>
            </a:xfrm>
          </p:grpSpPr>
          <p:sp>
            <p:nvSpPr>
              <p:cNvPr id="11" name="Right Arrow Callout 10"/>
              <p:cNvSpPr/>
              <p:nvPr/>
            </p:nvSpPr>
            <p:spPr>
              <a:xfrm>
                <a:off x="1394292" y="4252167"/>
                <a:ext cx="983148" cy="497007"/>
              </a:xfrm>
              <a:prstGeom prst="rightArrowCallou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FF"/>
                    </a:solidFill>
                  </a:rPr>
                  <a:t>B</a:t>
                </a:r>
              </a:p>
            </p:txBody>
          </p:sp>
          <p:sp>
            <p:nvSpPr>
              <p:cNvPr id="12" name="Rectangle 11"/>
              <p:cNvSpPr/>
              <p:nvPr/>
            </p:nvSpPr>
            <p:spPr>
              <a:xfrm>
                <a:off x="2377440" y="3989858"/>
                <a:ext cx="1813560" cy="994013"/>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FF"/>
                    </a:solidFill>
                  </a:rPr>
                  <a:t>I / Q / S / D</a:t>
                </a:r>
              </a:p>
            </p:txBody>
          </p:sp>
        </p:grpSp>
      </p:grpSp>
    </p:spTree>
    <p:extLst>
      <p:ext uri="{BB962C8B-B14F-4D97-AF65-F5344CB8AC3E}">
        <p14:creationId xmlns:p14="http://schemas.microsoft.com/office/powerpoint/2010/main" val="2189538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927" y="244158"/>
            <a:ext cx="8489994" cy="1339850"/>
          </a:xfrm>
        </p:spPr>
        <p:txBody>
          <a:bodyPr>
            <a:normAutofit/>
          </a:bodyPr>
          <a:lstStyle/>
          <a:p>
            <a:r>
              <a:rPr lang="en-US" dirty="0"/>
              <a:t>Polygram Substitution Cipher</a:t>
            </a:r>
          </a:p>
        </p:txBody>
      </p:sp>
      <p:sp>
        <p:nvSpPr>
          <p:cNvPr id="3" name="Content Placeholder 2"/>
          <p:cNvSpPr>
            <a:spLocks noGrp="1"/>
          </p:cNvSpPr>
          <p:nvPr>
            <p:ph idx="1"/>
          </p:nvPr>
        </p:nvSpPr>
        <p:spPr>
          <a:xfrm>
            <a:off x="243840" y="1836162"/>
            <a:ext cx="8605081" cy="4520187"/>
          </a:xfrm>
        </p:spPr>
        <p:txBody>
          <a:bodyPr>
            <a:normAutofit/>
          </a:bodyPr>
          <a:lstStyle/>
          <a:p>
            <a:r>
              <a:rPr lang="en-US" sz="2800" dirty="0"/>
              <a:t>A block of plain text is replaced by a block of cipher text (It does not work on character-by-character basis). </a:t>
            </a:r>
          </a:p>
          <a:p>
            <a:r>
              <a:rPr lang="en-US" sz="2800" dirty="0"/>
              <a:t>For example -----</a:t>
            </a:r>
          </a:p>
        </p:txBody>
      </p:sp>
      <p:sp>
        <p:nvSpPr>
          <p:cNvPr id="4" name="Date Placeholder 3"/>
          <p:cNvSpPr>
            <a:spLocks noGrp="1"/>
          </p:cNvSpPr>
          <p:nvPr>
            <p:ph type="dt" sz="half" idx="10"/>
          </p:nvPr>
        </p:nvSpPr>
        <p:spPr/>
        <p:txBody>
          <a:bodyPr/>
          <a:lstStyle/>
          <a:p>
            <a:fld id="{A4FBB8BA-8A7B-CA49-A971-94A16F44A84E}" type="datetime1">
              <a:rPr lang="en-IN" smtClean="0">
                <a:solidFill>
                  <a:srgbClr val="0000FF"/>
                </a:solidFill>
              </a:rPr>
              <a:t>22-02-24</a:t>
            </a:fld>
            <a:endParaRPr lang="en-US" dirty="0">
              <a:solidFill>
                <a:srgbClr val="0000FF"/>
              </a:solidFill>
            </a:endParaRPr>
          </a:p>
        </p:txBody>
      </p:sp>
      <p:sp>
        <p:nvSpPr>
          <p:cNvPr id="5" name="Slide Number Placeholder 4"/>
          <p:cNvSpPr>
            <a:spLocks noGrp="1"/>
          </p:cNvSpPr>
          <p:nvPr>
            <p:ph type="sldNum" sz="quarter" idx="12"/>
          </p:nvPr>
        </p:nvSpPr>
        <p:spPr/>
        <p:txBody>
          <a:bodyPr/>
          <a:lstStyle/>
          <a:p>
            <a:fld id="{CFE4BAC9-6D41-4691-9299-18EF07EF0177}" type="slidenum">
              <a:rPr lang="en-US" smtClean="0">
                <a:solidFill>
                  <a:srgbClr val="0000FF"/>
                </a:solidFill>
              </a:rPr>
              <a:t>15</a:t>
            </a:fld>
            <a:endParaRPr lang="en-US" dirty="0">
              <a:solidFill>
                <a:srgbClr val="0000FF"/>
              </a:solidFill>
            </a:endParaRPr>
          </a:p>
        </p:txBody>
      </p:sp>
      <p:grpSp>
        <p:nvGrpSpPr>
          <p:cNvPr id="13" name="Group 12"/>
          <p:cNvGrpSpPr/>
          <p:nvPr/>
        </p:nvGrpSpPr>
        <p:grpSpPr>
          <a:xfrm>
            <a:off x="4191000" y="3492317"/>
            <a:ext cx="3354583" cy="2016712"/>
            <a:chOff x="3506442" y="3879412"/>
            <a:chExt cx="3354583" cy="2016712"/>
          </a:xfrm>
        </p:grpSpPr>
        <p:grpSp>
          <p:nvGrpSpPr>
            <p:cNvPr id="9" name="Group 8"/>
            <p:cNvGrpSpPr/>
            <p:nvPr/>
          </p:nvGrpSpPr>
          <p:grpSpPr>
            <a:xfrm>
              <a:off x="3506442" y="3879412"/>
              <a:ext cx="3354583" cy="497007"/>
              <a:chOff x="557334" y="4252167"/>
              <a:chExt cx="3354583" cy="497007"/>
            </a:xfrm>
          </p:grpSpPr>
          <p:sp>
            <p:nvSpPr>
              <p:cNvPr id="6" name="Right Arrow Callout 5"/>
              <p:cNvSpPr/>
              <p:nvPr/>
            </p:nvSpPr>
            <p:spPr>
              <a:xfrm>
                <a:off x="557334" y="4252167"/>
                <a:ext cx="1820107" cy="497007"/>
              </a:xfrm>
              <a:prstGeom prst="rightArrowCallou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FF"/>
                    </a:solidFill>
                  </a:rPr>
                  <a:t>HELLO</a:t>
                </a:r>
              </a:p>
            </p:txBody>
          </p:sp>
          <p:sp>
            <p:nvSpPr>
              <p:cNvPr id="7" name="Rectangle 6"/>
              <p:cNvSpPr/>
              <p:nvPr/>
            </p:nvSpPr>
            <p:spPr>
              <a:xfrm>
                <a:off x="2377440" y="4252167"/>
                <a:ext cx="1534477" cy="49700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FF"/>
                    </a:solidFill>
                  </a:rPr>
                  <a:t>YEQQW</a:t>
                </a:r>
              </a:p>
            </p:txBody>
          </p:sp>
        </p:grpSp>
        <p:grpSp>
          <p:nvGrpSpPr>
            <p:cNvPr id="10" name="Group 9"/>
            <p:cNvGrpSpPr/>
            <p:nvPr/>
          </p:nvGrpSpPr>
          <p:grpSpPr>
            <a:xfrm>
              <a:off x="3506442" y="5399117"/>
              <a:ext cx="3354583" cy="497007"/>
              <a:chOff x="557334" y="4252167"/>
              <a:chExt cx="3354583" cy="497007"/>
            </a:xfrm>
          </p:grpSpPr>
          <p:sp>
            <p:nvSpPr>
              <p:cNvPr id="11" name="Right Arrow Callout 10"/>
              <p:cNvSpPr/>
              <p:nvPr/>
            </p:nvSpPr>
            <p:spPr>
              <a:xfrm>
                <a:off x="557334" y="4252167"/>
                <a:ext cx="1820106" cy="497007"/>
              </a:xfrm>
              <a:prstGeom prst="rightArrowCallou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FF"/>
                    </a:solidFill>
                  </a:rPr>
                  <a:t>HELL</a:t>
                </a:r>
              </a:p>
            </p:txBody>
          </p:sp>
          <p:sp>
            <p:nvSpPr>
              <p:cNvPr id="12" name="Rectangle 11"/>
              <p:cNvSpPr/>
              <p:nvPr/>
            </p:nvSpPr>
            <p:spPr>
              <a:xfrm>
                <a:off x="2377440" y="4252167"/>
                <a:ext cx="1534477" cy="49700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FF"/>
                    </a:solidFill>
                  </a:rPr>
                  <a:t>TEUI</a:t>
                </a:r>
              </a:p>
            </p:txBody>
          </p:sp>
        </p:grpSp>
      </p:grpSp>
    </p:spTree>
    <p:extLst>
      <p:ext uri="{BB962C8B-B14F-4D97-AF65-F5344CB8AC3E}">
        <p14:creationId xmlns:p14="http://schemas.microsoft.com/office/powerpoint/2010/main" val="3103325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Topic</a:t>
            </a:r>
          </a:p>
        </p:txBody>
      </p:sp>
      <p:sp>
        <p:nvSpPr>
          <p:cNvPr id="3" name="Content Placeholder 2"/>
          <p:cNvSpPr>
            <a:spLocks noGrp="1"/>
          </p:cNvSpPr>
          <p:nvPr>
            <p:ph idx="1"/>
          </p:nvPr>
        </p:nvSpPr>
        <p:spPr/>
        <p:txBody>
          <a:bodyPr/>
          <a:lstStyle/>
          <a:p>
            <a:endParaRPr lang="en-US" dirty="0"/>
          </a:p>
          <a:p>
            <a:pPr marL="0" indent="0">
              <a:lnSpc>
                <a:spcPct val="120000"/>
              </a:lnSpc>
              <a:buNone/>
            </a:pPr>
            <a:r>
              <a:rPr lang="en-US" sz="3600"/>
              <a:t>	Transposition </a:t>
            </a:r>
            <a:r>
              <a:rPr lang="en-US" sz="3600" dirty="0"/>
              <a:t>T</a:t>
            </a:r>
            <a:r>
              <a:rPr lang="en-US" sz="3600"/>
              <a:t>echniques</a:t>
            </a:r>
            <a:endParaRPr lang="en-US" sz="3600" dirty="0"/>
          </a:p>
        </p:txBody>
      </p:sp>
    </p:spTree>
    <p:extLst>
      <p:ext uri="{BB962C8B-B14F-4D97-AF65-F5344CB8AC3E}">
        <p14:creationId xmlns:p14="http://schemas.microsoft.com/office/powerpoint/2010/main" val="1112206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4FBB8BA-8A7B-CA49-A971-94A16F44A84E}" type="datetime1">
              <a:rPr lang="en-IN" smtClean="0"/>
              <a:t>22-02-24</a:t>
            </a:fld>
            <a:endParaRPr lang="en-US"/>
          </a:p>
        </p:txBody>
      </p:sp>
      <p:sp>
        <p:nvSpPr>
          <p:cNvPr id="5" name="Slide Number Placeholder 4"/>
          <p:cNvSpPr>
            <a:spLocks noGrp="1"/>
          </p:cNvSpPr>
          <p:nvPr>
            <p:ph type="sldNum" sz="quarter" idx="12"/>
          </p:nvPr>
        </p:nvSpPr>
        <p:spPr/>
        <p:txBody>
          <a:bodyPr/>
          <a:lstStyle/>
          <a:p>
            <a:fld id="{CFE4BAC9-6D41-4691-9299-18EF07EF0177}" type="slidenum">
              <a:rPr lang="en-US" smtClean="0"/>
              <a:t>17</a:t>
            </a:fld>
            <a:endParaRPr lang="en-US"/>
          </a:p>
        </p:txBody>
      </p:sp>
      <p:sp>
        <p:nvSpPr>
          <p:cNvPr id="6" name="Rectangle 5"/>
          <p:cNvSpPr/>
          <p:nvPr/>
        </p:nvSpPr>
        <p:spPr>
          <a:xfrm>
            <a:off x="243840" y="1600568"/>
            <a:ext cx="8660300" cy="923330"/>
          </a:xfrm>
          <a:prstGeom prst="rect">
            <a:avLst/>
          </a:prstGeom>
          <a:solidFill>
            <a:srgbClr val="CCFFCC"/>
          </a:solid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a:t>
            </a:r>
          </a:p>
        </p:txBody>
      </p:sp>
    </p:spTree>
    <p:extLst>
      <p:ext uri="{BB962C8B-B14F-4D97-AF65-F5344CB8AC3E}">
        <p14:creationId xmlns:p14="http://schemas.microsoft.com/office/powerpoint/2010/main" val="2912502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Substitution Techniques</a:t>
            </a:r>
          </a:p>
        </p:txBody>
      </p:sp>
      <p:sp>
        <p:nvSpPr>
          <p:cNvPr id="3" name="Content Placeholder 2"/>
          <p:cNvSpPr>
            <a:spLocks noGrp="1"/>
          </p:cNvSpPr>
          <p:nvPr>
            <p:ph idx="1"/>
          </p:nvPr>
        </p:nvSpPr>
        <p:spPr>
          <a:xfrm>
            <a:off x="345122" y="1849970"/>
            <a:ext cx="8448579" cy="4279778"/>
          </a:xfrm>
        </p:spPr>
        <p:txBody>
          <a:bodyPr>
            <a:normAutofit fontScale="92500" lnSpcReduction="20000"/>
          </a:bodyPr>
          <a:lstStyle/>
          <a:p>
            <a:r>
              <a:rPr lang="en-US" sz="3200" dirty="0"/>
              <a:t>Mono-alphabetic Cipher</a:t>
            </a:r>
          </a:p>
          <a:p>
            <a:pPr marL="0" indent="0">
              <a:buNone/>
            </a:pPr>
            <a:r>
              <a:rPr lang="en-US" sz="3200" dirty="0"/>
              <a:t>	----- Caesar Cipher</a:t>
            </a:r>
          </a:p>
          <a:p>
            <a:pPr marL="0" indent="0">
              <a:buNone/>
            </a:pPr>
            <a:r>
              <a:rPr lang="en-US" sz="3200" dirty="0"/>
              <a:t>	----- Modified Caesar Cipher</a:t>
            </a:r>
          </a:p>
          <a:p>
            <a:pPr marL="0" indent="0">
              <a:buNone/>
            </a:pPr>
            <a:r>
              <a:rPr lang="en-US" sz="3200" dirty="0"/>
              <a:t>	----- General mono-alphabetic Cipher</a:t>
            </a:r>
          </a:p>
          <a:p>
            <a:r>
              <a:rPr lang="en-US" sz="3200" dirty="0"/>
              <a:t>Polyalphabetic Cipher</a:t>
            </a:r>
          </a:p>
          <a:p>
            <a:r>
              <a:rPr lang="en-US" sz="3200" dirty="0"/>
              <a:t>Homophonic Substitution Cipher</a:t>
            </a:r>
          </a:p>
          <a:p>
            <a:r>
              <a:rPr lang="en-US" sz="3200" dirty="0"/>
              <a:t>Polygram Substitution Cipher</a:t>
            </a:r>
          </a:p>
          <a:p>
            <a:endParaRPr lang="en-US" dirty="0"/>
          </a:p>
        </p:txBody>
      </p:sp>
      <p:sp>
        <p:nvSpPr>
          <p:cNvPr id="4" name="Date Placeholder 3"/>
          <p:cNvSpPr>
            <a:spLocks noGrp="1"/>
          </p:cNvSpPr>
          <p:nvPr>
            <p:ph type="dt" sz="half" idx="10"/>
          </p:nvPr>
        </p:nvSpPr>
        <p:spPr/>
        <p:txBody>
          <a:bodyPr/>
          <a:lstStyle/>
          <a:p>
            <a:fld id="{2547DB29-43A6-BB41-A640-D60B2BCD826D}" type="datetime1">
              <a:rPr lang="en-IN" smtClean="0">
                <a:solidFill>
                  <a:srgbClr val="0000FF"/>
                </a:solidFill>
              </a:rPr>
              <a:t>22-02-24</a:t>
            </a:fld>
            <a:endParaRPr lang="en-US" dirty="0">
              <a:solidFill>
                <a:srgbClr val="0000FF"/>
              </a:solidFill>
            </a:endParaRPr>
          </a:p>
        </p:txBody>
      </p:sp>
      <p:sp>
        <p:nvSpPr>
          <p:cNvPr id="5" name="Slide Number Placeholder 4"/>
          <p:cNvSpPr>
            <a:spLocks noGrp="1"/>
          </p:cNvSpPr>
          <p:nvPr>
            <p:ph type="sldNum" sz="quarter" idx="12"/>
          </p:nvPr>
        </p:nvSpPr>
        <p:spPr/>
        <p:txBody>
          <a:bodyPr/>
          <a:lstStyle/>
          <a:p>
            <a:fld id="{CFE4BAC9-6D41-4691-9299-18EF07EF0177}" type="slidenum">
              <a:rPr lang="en-US" smtClean="0">
                <a:solidFill>
                  <a:srgbClr val="0000FF"/>
                </a:solidFill>
              </a:rPr>
              <a:t>2</a:t>
            </a:fld>
            <a:endParaRPr lang="en-US" dirty="0">
              <a:solidFill>
                <a:srgbClr val="0000FF"/>
              </a:solidFill>
            </a:endParaRPr>
          </a:p>
        </p:txBody>
      </p:sp>
    </p:spTree>
    <p:extLst>
      <p:ext uri="{BB962C8B-B14F-4D97-AF65-F5344CB8AC3E}">
        <p14:creationId xmlns:p14="http://schemas.microsoft.com/office/powerpoint/2010/main" val="2606994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7808DA5-6F2C-1A10-433C-79DB92548DD9}"/>
              </a:ext>
            </a:extLst>
          </p:cNvPr>
          <p:cNvPicPr>
            <a:picLocks noGrp="1" noChangeAspect="1"/>
          </p:cNvPicPr>
          <p:nvPr>
            <p:ph idx="1"/>
          </p:nvPr>
        </p:nvPicPr>
        <p:blipFill>
          <a:blip r:embed="rId2"/>
          <a:stretch>
            <a:fillRect/>
          </a:stretch>
        </p:blipFill>
        <p:spPr>
          <a:xfrm>
            <a:off x="900113" y="2233935"/>
            <a:ext cx="7345362" cy="3731567"/>
          </a:xfrm>
        </p:spPr>
      </p:pic>
      <p:sp>
        <p:nvSpPr>
          <p:cNvPr id="4" name="Date Placeholder 3">
            <a:extLst>
              <a:ext uri="{FF2B5EF4-FFF2-40B4-BE49-F238E27FC236}">
                <a16:creationId xmlns:a16="http://schemas.microsoft.com/office/drawing/2014/main" id="{0ED84780-B6A3-8194-6C33-0065A453468B}"/>
              </a:ext>
            </a:extLst>
          </p:cNvPr>
          <p:cNvSpPr>
            <a:spLocks noGrp="1"/>
          </p:cNvSpPr>
          <p:nvPr>
            <p:ph type="dt" sz="half" idx="10"/>
          </p:nvPr>
        </p:nvSpPr>
        <p:spPr/>
        <p:txBody>
          <a:bodyPr/>
          <a:lstStyle/>
          <a:p>
            <a:fld id="{A4FBB8BA-8A7B-CA49-A971-94A16F44A84E}" type="datetime1">
              <a:rPr lang="en-IN" smtClean="0"/>
              <a:t>22-02-24</a:t>
            </a:fld>
            <a:endParaRPr lang="en-US"/>
          </a:p>
        </p:txBody>
      </p:sp>
      <p:sp>
        <p:nvSpPr>
          <p:cNvPr id="5" name="Slide Number Placeholder 4">
            <a:extLst>
              <a:ext uri="{FF2B5EF4-FFF2-40B4-BE49-F238E27FC236}">
                <a16:creationId xmlns:a16="http://schemas.microsoft.com/office/drawing/2014/main" id="{A1A63E5B-32A6-3ED6-01D0-97EAC21E95AC}"/>
              </a:ext>
            </a:extLst>
          </p:cNvPr>
          <p:cNvSpPr>
            <a:spLocks noGrp="1"/>
          </p:cNvSpPr>
          <p:nvPr>
            <p:ph type="sldNum" sz="quarter" idx="12"/>
          </p:nvPr>
        </p:nvSpPr>
        <p:spPr/>
        <p:txBody>
          <a:bodyPr/>
          <a:lstStyle/>
          <a:p>
            <a:fld id="{CFE4BAC9-6D41-4691-9299-18EF07EF0177}" type="slidenum">
              <a:rPr lang="en-US" smtClean="0"/>
              <a:t>3</a:t>
            </a:fld>
            <a:endParaRPr lang="en-US"/>
          </a:p>
        </p:txBody>
      </p:sp>
    </p:spTree>
    <p:extLst>
      <p:ext uri="{BB962C8B-B14F-4D97-AF65-F5344CB8AC3E}">
        <p14:creationId xmlns:p14="http://schemas.microsoft.com/office/powerpoint/2010/main" val="1688568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Mono-alphabetic Cipher</a:t>
            </a:r>
          </a:p>
        </p:txBody>
      </p:sp>
      <p:sp>
        <p:nvSpPr>
          <p:cNvPr id="3" name="Content Placeholder 2"/>
          <p:cNvSpPr>
            <a:spLocks noGrp="1"/>
          </p:cNvSpPr>
          <p:nvPr>
            <p:ph idx="1"/>
          </p:nvPr>
        </p:nvSpPr>
        <p:spPr/>
        <p:txBody>
          <a:bodyPr>
            <a:normAutofit/>
          </a:bodyPr>
          <a:lstStyle/>
          <a:p>
            <a:pPr algn="just">
              <a:lnSpc>
                <a:spcPct val="120000"/>
              </a:lnSpc>
            </a:pPr>
            <a:r>
              <a:rPr lang="en-US" sz="2800" dirty="0"/>
              <a:t>The cipher alphabet for each plain alphabet is fixed throughout the encryption process.</a:t>
            </a:r>
          </a:p>
          <a:p>
            <a:pPr algn="just">
              <a:lnSpc>
                <a:spcPct val="120000"/>
              </a:lnSpc>
            </a:pPr>
            <a:endParaRPr lang="en-US" sz="1200" dirty="0"/>
          </a:p>
          <a:p>
            <a:pPr algn="just">
              <a:lnSpc>
                <a:spcPct val="120000"/>
              </a:lnSpc>
            </a:pPr>
            <a:r>
              <a:rPr lang="en-US" sz="2800" dirty="0"/>
              <a:t>If ‘A’ is encrypted as ‘D’, for any number of occurrences in that plaintext, ‘A’ will always get encrypted to ‘D’.</a:t>
            </a:r>
          </a:p>
        </p:txBody>
      </p:sp>
      <p:sp>
        <p:nvSpPr>
          <p:cNvPr id="4" name="Date Placeholder 3"/>
          <p:cNvSpPr>
            <a:spLocks noGrp="1"/>
          </p:cNvSpPr>
          <p:nvPr>
            <p:ph type="dt" sz="half" idx="10"/>
          </p:nvPr>
        </p:nvSpPr>
        <p:spPr/>
        <p:txBody>
          <a:bodyPr/>
          <a:lstStyle/>
          <a:p>
            <a:fld id="{A4FBB8BA-8A7B-CA49-A971-94A16F44A84E}" type="datetime1">
              <a:rPr lang="en-IN" smtClean="0">
                <a:solidFill>
                  <a:srgbClr val="0000FF"/>
                </a:solidFill>
              </a:rPr>
              <a:t>22-02-24</a:t>
            </a:fld>
            <a:endParaRPr lang="en-US" dirty="0">
              <a:solidFill>
                <a:srgbClr val="0000FF"/>
              </a:solidFill>
            </a:endParaRPr>
          </a:p>
        </p:txBody>
      </p:sp>
      <p:sp>
        <p:nvSpPr>
          <p:cNvPr id="5" name="Slide Number Placeholder 4"/>
          <p:cNvSpPr>
            <a:spLocks noGrp="1"/>
          </p:cNvSpPr>
          <p:nvPr>
            <p:ph type="sldNum" sz="quarter" idx="12"/>
          </p:nvPr>
        </p:nvSpPr>
        <p:spPr/>
        <p:txBody>
          <a:bodyPr/>
          <a:lstStyle/>
          <a:p>
            <a:fld id="{CFE4BAC9-6D41-4691-9299-18EF07EF0177}" type="slidenum">
              <a:rPr lang="en-US" smtClean="0">
                <a:solidFill>
                  <a:srgbClr val="0000FF"/>
                </a:solidFill>
              </a:rPr>
              <a:t>4</a:t>
            </a:fld>
            <a:endParaRPr lang="en-US" dirty="0">
              <a:solidFill>
                <a:srgbClr val="0000FF"/>
              </a:solidFill>
            </a:endParaRPr>
          </a:p>
        </p:txBody>
      </p:sp>
    </p:spTree>
    <p:extLst>
      <p:ext uri="{BB962C8B-B14F-4D97-AF65-F5344CB8AC3E}">
        <p14:creationId xmlns:p14="http://schemas.microsoft.com/office/powerpoint/2010/main" val="2643185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E06673-29B4-A1AF-95C4-A9477CAF8BF6}"/>
              </a:ext>
            </a:extLst>
          </p:cNvPr>
          <p:cNvSpPr>
            <a:spLocks noGrp="1"/>
          </p:cNvSpPr>
          <p:nvPr>
            <p:ph idx="1"/>
          </p:nvPr>
        </p:nvSpPr>
        <p:spPr/>
        <p:txBody>
          <a:bodyPr>
            <a:normAutofit fontScale="92500" lnSpcReduction="10000"/>
          </a:bodyPr>
          <a:lstStyle/>
          <a:p>
            <a:pPr marL="0" indent="0">
              <a:buNone/>
            </a:pPr>
            <a:r>
              <a:rPr lang="en-US" dirty="0"/>
              <a:t>E(x)=(x + k)mod26</a:t>
            </a:r>
          </a:p>
          <a:p>
            <a:pPr marL="0" indent="0">
              <a:buNone/>
            </a:pPr>
            <a:r>
              <a:rPr lang="en-US" dirty="0"/>
              <a:t>where:</a:t>
            </a:r>
          </a:p>
          <a:p>
            <a:pPr marL="0" indent="0">
              <a:buNone/>
            </a:pPr>
            <a:r>
              <a:rPr lang="en-US" dirty="0"/>
              <a:t>E(x) is the encrypted letter,</a:t>
            </a:r>
          </a:p>
          <a:p>
            <a:pPr marL="0" indent="0">
              <a:buNone/>
            </a:pPr>
            <a:r>
              <a:rPr lang="en-US" dirty="0"/>
              <a:t>x is the numerical position of the original letter in the alphabet (e.g., A=0, B=1, ..., Z=25),</a:t>
            </a:r>
          </a:p>
          <a:p>
            <a:pPr marL="0" indent="0">
              <a:buNone/>
            </a:pPr>
            <a:r>
              <a:rPr lang="en-US" dirty="0"/>
              <a:t>k is the shift value (the key)</a:t>
            </a:r>
          </a:p>
          <a:p>
            <a:pPr marL="0" indent="0">
              <a:buNone/>
            </a:pPr>
            <a:r>
              <a:rPr lang="en-US" dirty="0"/>
              <a:t>mod26 is the modulo operation to ensure that the result wraps around the alphabet.</a:t>
            </a:r>
            <a:endParaRPr lang="en-IN" dirty="0"/>
          </a:p>
        </p:txBody>
      </p:sp>
      <p:sp>
        <p:nvSpPr>
          <p:cNvPr id="4" name="Date Placeholder 3">
            <a:extLst>
              <a:ext uri="{FF2B5EF4-FFF2-40B4-BE49-F238E27FC236}">
                <a16:creationId xmlns:a16="http://schemas.microsoft.com/office/drawing/2014/main" id="{832B4290-570B-6885-94AF-47C142EF4BE7}"/>
              </a:ext>
            </a:extLst>
          </p:cNvPr>
          <p:cNvSpPr>
            <a:spLocks noGrp="1"/>
          </p:cNvSpPr>
          <p:nvPr>
            <p:ph type="dt" sz="half" idx="10"/>
          </p:nvPr>
        </p:nvSpPr>
        <p:spPr/>
        <p:txBody>
          <a:bodyPr/>
          <a:lstStyle/>
          <a:p>
            <a:fld id="{A4FBB8BA-8A7B-CA49-A971-94A16F44A84E}" type="datetime1">
              <a:rPr lang="en-IN" smtClean="0"/>
              <a:t>22-02-24</a:t>
            </a:fld>
            <a:endParaRPr lang="en-US"/>
          </a:p>
        </p:txBody>
      </p:sp>
      <p:sp>
        <p:nvSpPr>
          <p:cNvPr id="5" name="Slide Number Placeholder 4">
            <a:extLst>
              <a:ext uri="{FF2B5EF4-FFF2-40B4-BE49-F238E27FC236}">
                <a16:creationId xmlns:a16="http://schemas.microsoft.com/office/drawing/2014/main" id="{71E145DA-1F02-D144-0420-19C00BB3A32A}"/>
              </a:ext>
            </a:extLst>
          </p:cNvPr>
          <p:cNvSpPr>
            <a:spLocks noGrp="1"/>
          </p:cNvSpPr>
          <p:nvPr>
            <p:ph type="sldNum" sz="quarter" idx="12"/>
          </p:nvPr>
        </p:nvSpPr>
        <p:spPr/>
        <p:txBody>
          <a:bodyPr/>
          <a:lstStyle/>
          <a:p>
            <a:fld id="{CFE4BAC9-6D41-4691-9299-18EF07EF0177}" type="slidenum">
              <a:rPr lang="en-US" smtClean="0"/>
              <a:t>5</a:t>
            </a:fld>
            <a:endParaRPr lang="en-US"/>
          </a:p>
        </p:txBody>
      </p:sp>
    </p:spTree>
    <p:extLst>
      <p:ext uri="{BB962C8B-B14F-4D97-AF65-F5344CB8AC3E}">
        <p14:creationId xmlns:p14="http://schemas.microsoft.com/office/powerpoint/2010/main" val="1939185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Caesar Cipher </a:t>
            </a:r>
          </a:p>
        </p:txBody>
      </p:sp>
      <p:pic>
        <p:nvPicPr>
          <p:cNvPr id="6" name="Content Placeholder 5" descr="Caesar.png"/>
          <p:cNvPicPr>
            <a:picLocks noGrp="1" noChangeAspect="1"/>
          </p:cNvPicPr>
          <p:nvPr>
            <p:ph idx="1"/>
          </p:nvPr>
        </p:nvPicPr>
        <p:blipFill>
          <a:blip r:embed="rId2">
            <a:extLst>
              <a:ext uri="{28A0092B-C50C-407E-A947-70E740481C1C}">
                <a14:useLocalDpi xmlns:a14="http://schemas.microsoft.com/office/drawing/2010/main" val="0"/>
              </a:ext>
            </a:extLst>
          </a:blip>
          <a:srcRect t="-13447" b="-13447"/>
          <a:stretch>
            <a:fillRect/>
          </a:stretch>
        </p:blipFill>
        <p:spPr>
          <a:xfrm>
            <a:off x="900113" y="2133600"/>
            <a:ext cx="7345362" cy="3932238"/>
          </a:xfrm>
        </p:spPr>
      </p:pic>
      <p:sp>
        <p:nvSpPr>
          <p:cNvPr id="4" name="Date Placeholder 3"/>
          <p:cNvSpPr>
            <a:spLocks noGrp="1"/>
          </p:cNvSpPr>
          <p:nvPr>
            <p:ph type="dt" sz="half" idx="10"/>
          </p:nvPr>
        </p:nvSpPr>
        <p:spPr/>
        <p:txBody>
          <a:bodyPr/>
          <a:lstStyle/>
          <a:p>
            <a:fld id="{A4FBB8BA-8A7B-CA49-A971-94A16F44A84E}" type="datetime1">
              <a:rPr lang="en-IN" smtClean="0">
                <a:solidFill>
                  <a:srgbClr val="0000FF"/>
                </a:solidFill>
              </a:rPr>
              <a:t>22-02-24</a:t>
            </a:fld>
            <a:endParaRPr lang="en-US" dirty="0">
              <a:solidFill>
                <a:srgbClr val="0000FF"/>
              </a:solidFill>
            </a:endParaRPr>
          </a:p>
        </p:txBody>
      </p:sp>
      <p:sp>
        <p:nvSpPr>
          <p:cNvPr id="5" name="Slide Number Placeholder 4"/>
          <p:cNvSpPr>
            <a:spLocks noGrp="1"/>
          </p:cNvSpPr>
          <p:nvPr>
            <p:ph type="sldNum" sz="quarter" idx="12"/>
          </p:nvPr>
        </p:nvSpPr>
        <p:spPr/>
        <p:txBody>
          <a:bodyPr/>
          <a:lstStyle/>
          <a:p>
            <a:fld id="{CFE4BAC9-6D41-4691-9299-18EF07EF0177}" type="slidenum">
              <a:rPr lang="en-US" smtClean="0">
                <a:solidFill>
                  <a:srgbClr val="0000FF"/>
                </a:solidFill>
              </a:rPr>
              <a:t>6</a:t>
            </a:fld>
            <a:endParaRPr lang="en-US" dirty="0">
              <a:solidFill>
                <a:srgbClr val="0000FF"/>
              </a:solidFill>
            </a:endParaRPr>
          </a:p>
        </p:txBody>
      </p:sp>
    </p:spTree>
    <p:extLst>
      <p:ext uri="{BB962C8B-B14F-4D97-AF65-F5344CB8AC3E}">
        <p14:creationId xmlns:p14="http://schemas.microsoft.com/office/powerpoint/2010/main" val="2603666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Modified Caesar Cipher</a:t>
            </a:r>
          </a:p>
        </p:txBody>
      </p:sp>
      <p:sp>
        <p:nvSpPr>
          <p:cNvPr id="3" name="Content Placeholder 2"/>
          <p:cNvSpPr>
            <a:spLocks noGrp="1"/>
          </p:cNvSpPr>
          <p:nvPr>
            <p:ph idx="1"/>
          </p:nvPr>
        </p:nvSpPr>
        <p:spPr/>
        <p:txBody>
          <a:bodyPr/>
          <a:lstStyle/>
          <a:p>
            <a:r>
              <a:rPr lang="en-US" sz="3200" dirty="0"/>
              <a:t>Replace each character by a character which is </a:t>
            </a:r>
            <a:r>
              <a:rPr lang="en-US" sz="3200" b="1" i="1" dirty="0"/>
              <a:t>k</a:t>
            </a:r>
            <a:r>
              <a:rPr lang="en-US" sz="3200" dirty="0"/>
              <a:t> position down the order.</a:t>
            </a:r>
          </a:p>
          <a:p>
            <a:r>
              <a:rPr lang="en-US" sz="3200" dirty="0"/>
              <a:t>Here, the predetermined value of </a:t>
            </a:r>
            <a:r>
              <a:rPr lang="en-US" sz="3200" b="1" i="1" dirty="0"/>
              <a:t>k </a:t>
            </a:r>
            <a:r>
              <a:rPr lang="en-US" sz="3200" dirty="0"/>
              <a:t>is the key.</a:t>
            </a:r>
          </a:p>
          <a:p>
            <a:r>
              <a:rPr lang="en-US" sz="3200" dirty="0"/>
              <a:t>Each character has 25 possibilities of replacement.</a:t>
            </a:r>
          </a:p>
        </p:txBody>
      </p:sp>
      <p:sp>
        <p:nvSpPr>
          <p:cNvPr id="4" name="Date Placeholder 3"/>
          <p:cNvSpPr>
            <a:spLocks noGrp="1"/>
          </p:cNvSpPr>
          <p:nvPr>
            <p:ph type="dt" sz="half" idx="10"/>
          </p:nvPr>
        </p:nvSpPr>
        <p:spPr/>
        <p:txBody>
          <a:bodyPr/>
          <a:lstStyle/>
          <a:p>
            <a:fld id="{A4FBB8BA-8A7B-CA49-A971-94A16F44A84E}" type="datetime1">
              <a:rPr lang="en-IN" smtClean="0">
                <a:solidFill>
                  <a:srgbClr val="0000FF"/>
                </a:solidFill>
              </a:rPr>
              <a:t>22-02-24</a:t>
            </a:fld>
            <a:endParaRPr lang="en-US" dirty="0">
              <a:solidFill>
                <a:srgbClr val="0000FF"/>
              </a:solidFill>
            </a:endParaRPr>
          </a:p>
        </p:txBody>
      </p:sp>
      <p:sp>
        <p:nvSpPr>
          <p:cNvPr id="5" name="Slide Number Placeholder 4"/>
          <p:cNvSpPr>
            <a:spLocks noGrp="1"/>
          </p:cNvSpPr>
          <p:nvPr>
            <p:ph type="sldNum" sz="quarter" idx="12"/>
          </p:nvPr>
        </p:nvSpPr>
        <p:spPr/>
        <p:txBody>
          <a:bodyPr/>
          <a:lstStyle/>
          <a:p>
            <a:fld id="{CFE4BAC9-6D41-4691-9299-18EF07EF0177}" type="slidenum">
              <a:rPr lang="en-US" smtClean="0">
                <a:solidFill>
                  <a:srgbClr val="0000FF"/>
                </a:solidFill>
              </a:rPr>
              <a:t>7</a:t>
            </a:fld>
            <a:endParaRPr lang="en-US" dirty="0">
              <a:solidFill>
                <a:srgbClr val="0000FF"/>
              </a:solidFill>
            </a:endParaRPr>
          </a:p>
        </p:txBody>
      </p:sp>
    </p:spTree>
    <p:extLst>
      <p:ext uri="{BB962C8B-B14F-4D97-AF65-F5344CB8AC3E}">
        <p14:creationId xmlns:p14="http://schemas.microsoft.com/office/powerpoint/2010/main" val="1065297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951" y="244158"/>
            <a:ext cx="8365750" cy="1339850"/>
          </a:xfrm>
        </p:spPr>
        <p:txBody>
          <a:bodyPr>
            <a:normAutofit fontScale="90000"/>
          </a:bodyPr>
          <a:lstStyle/>
          <a:p>
            <a:r>
              <a:rPr lang="en-US" dirty="0"/>
              <a:t>General Mono-alphabetic Cipher</a:t>
            </a:r>
          </a:p>
        </p:txBody>
      </p:sp>
      <p:sp>
        <p:nvSpPr>
          <p:cNvPr id="3" name="Content Placeholder 2"/>
          <p:cNvSpPr>
            <a:spLocks noGrp="1"/>
          </p:cNvSpPr>
          <p:nvPr>
            <p:ph idx="1"/>
          </p:nvPr>
        </p:nvSpPr>
        <p:spPr>
          <a:xfrm>
            <a:off x="900112" y="2133601"/>
            <a:ext cx="7493248" cy="3931920"/>
          </a:xfrm>
        </p:spPr>
        <p:txBody>
          <a:bodyPr>
            <a:normAutofit/>
          </a:bodyPr>
          <a:lstStyle/>
          <a:p>
            <a:r>
              <a:rPr lang="en-US" sz="2800" dirty="0"/>
              <a:t>No relation exists among the replacement of each alphabets.</a:t>
            </a:r>
          </a:p>
          <a:p>
            <a:r>
              <a:rPr lang="en-US" sz="2800" dirty="0"/>
              <a:t>For example ----</a:t>
            </a:r>
          </a:p>
          <a:p>
            <a:pPr marL="0" indent="0">
              <a:buNone/>
            </a:pPr>
            <a:r>
              <a:rPr lang="en-US" sz="2800" dirty="0"/>
              <a:t>	A </a:t>
            </a:r>
            <a:r>
              <a:rPr lang="en-US" sz="2800" dirty="0">
                <a:sym typeface="Wingdings"/>
              </a:rPr>
              <a:t> P</a:t>
            </a:r>
          </a:p>
          <a:p>
            <a:pPr marL="0" indent="0">
              <a:buNone/>
            </a:pPr>
            <a:r>
              <a:rPr lang="en-US" sz="2800" dirty="0">
                <a:sym typeface="Wingdings"/>
              </a:rPr>
              <a:t>	B  M</a:t>
            </a:r>
          </a:p>
          <a:p>
            <a:pPr marL="0" indent="0">
              <a:buNone/>
            </a:pPr>
            <a:r>
              <a:rPr lang="en-US" sz="2800" dirty="0">
                <a:sym typeface="Wingdings"/>
              </a:rPr>
              <a:t>	C  A</a:t>
            </a:r>
            <a:endParaRPr lang="en-US" sz="2800" dirty="0"/>
          </a:p>
        </p:txBody>
      </p:sp>
      <p:sp>
        <p:nvSpPr>
          <p:cNvPr id="4" name="Date Placeholder 3"/>
          <p:cNvSpPr>
            <a:spLocks noGrp="1"/>
          </p:cNvSpPr>
          <p:nvPr>
            <p:ph type="dt" sz="half" idx="10"/>
          </p:nvPr>
        </p:nvSpPr>
        <p:spPr/>
        <p:txBody>
          <a:bodyPr/>
          <a:lstStyle/>
          <a:p>
            <a:fld id="{A4FBB8BA-8A7B-CA49-A971-94A16F44A84E}" type="datetime1">
              <a:rPr lang="en-IN" smtClean="0">
                <a:solidFill>
                  <a:srgbClr val="0000FF"/>
                </a:solidFill>
              </a:rPr>
              <a:t>22-02-24</a:t>
            </a:fld>
            <a:endParaRPr lang="en-US" dirty="0">
              <a:solidFill>
                <a:srgbClr val="0000FF"/>
              </a:solidFill>
            </a:endParaRPr>
          </a:p>
        </p:txBody>
      </p:sp>
      <p:sp>
        <p:nvSpPr>
          <p:cNvPr id="5" name="Slide Number Placeholder 4"/>
          <p:cNvSpPr>
            <a:spLocks noGrp="1"/>
          </p:cNvSpPr>
          <p:nvPr>
            <p:ph type="sldNum" sz="quarter" idx="12"/>
          </p:nvPr>
        </p:nvSpPr>
        <p:spPr/>
        <p:txBody>
          <a:bodyPr/>
          <a:lstStyle/>
          <a:p>
            <a:fld id="{CFE4BAC9-6D41-4691-9299-18EF07EF0177}" type="slidenum">
              <a:rPr lang="en-US" smtClean="0">
                <a:solidFill>
                  <a:srgbClr val="0000FF"/>
                </a:solidFill>
              </a:rPr>
              <a:t>8</a:t>
            </a:fld>
            <a:endParaRPr lang="en-US" dirty="0">
              <a:solidFill>
                <a:srgbClr val="0000FF"/>
              </a:solidFill>
            </a:endParaRPr>
          </a:p>
        </p:txBody>
      </p:sp>
      <p:sp>
        <p:nvSpPr>
          <p:cNvPr id="6" name="Rectangle 5"/>
          <p:cNvSpPr/>
          <p:nvPr/>
        </p:nvSpPr>
        <p:spPr>
          <a:xfrm>
            <a:off x="3372357" y="4127914"/>
            <a:ext cx="4873118" cy="1311545"/>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FF"/>
                </a:solidFill>
              </a:rPr>
              <a:t>How many  possible keys ???</a:t>
            </a:r>
          </a:p>
        </p:txBody>
      </p:sp>
    </p:spTree>
    <p:extLst>
      <p:ext uri="{BB962C8B-B14F-4D97-AF65-F5344CB8AC3E}">
        <p14:creationId xmlns:p14="http://schemas.microsoft.com/office/powerpoint/2010/main" val="2335944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675080-474F-BBD3-EACC-6B96ACB7C65D}"/>
              </a:ext>
            </a:extLst>
          </p:cNvPr>
          <p:cNvSpPr>
            <a:spLocks noGrp="1"/>
          </p:cNvSpPr>
          <p:nvPr>
            <p:ph idx="1"/>
          </p:nvPr>
        </p:nvSpPr>
        <p:spPr/>
        <p:txBody>
          <a:bodyPr/>
          <a:lstStyle/>
          <a:p>
            <a:pPr marL="0" indent="0">
              <a:buNone/>
            </a:pPr>
            <a:r>
              <a:rPr lang="en-US" dirty="0"/>
              <a:t>Since there are 26 letters in the English alphabet, there are 25 possible non-trivial keys for a monoalphabetic Caesar cipher.</a:t>
            </a:r>
          </a:p>
          <a:p>
            <a:pPr marL="0" indent="0">
              <a:buNone/>
            </a:pPr>
            <a:r>
              <a:rPr lang="en-US" dirty="0"/>
              <a:t>This is because a shift of 0 (no shift) and a shift of 26 (a full loop through the alphabet) would result in the same ciphertext as the original plaintext, making these cases trivial. All other shifts, from 1 to 25, are unique and generate distinct ciphertexts for a given plaintext.</a:t>
            </a:r>
            <a:endParaRPr lang="en-IN" dirty="0"/>
          </a:p>
        </p:txBody>
      </p:sp>
      <p:sp>
        <p:nvSpPr>
          <p:cNvPr id="4" name="Date Placeholder 3">
            <a:extLst>
              <a:ext uri="{FF2B5EF4-FFF2-40B4-BE49-F238E27FC236}">
                <a16:creationId xmlns:a16="http://schemas.microsoft.com/office/drawing/2014/main" id="{CBA8B9CB-0B2A-93DC-0609-9C1A3925E06A}"/>
              </a:ext>
            </a:extLst>
          </p:cNvPr>
          <p:cNvSpPr>
            <a:spLocks noGrp="1"/>
          </p:cNvSpPr>
          <p:nvPr>
            <p:ph type="dt" sz="half" idx="10"/>
          </p:nvPr>
        </p:nvSpPr>
        <p:spPr/>
        <p:txBody>
          <a:bodyPr/>
          <a:lstStyle/>
          <a:p>
            <a:fld id="{A4FBB8BA-8A7B-CA49-A971-94A16F44A84E}" type="datetime1">
              <a:rPr lang="en-IN" smtClean="0"/>
              <a:t>22-02-24</a:t>
            </a:fld>
            <a:endParaRPr lang="en-US"/>
          </a:p>
        </p:txBody>
      </p:sp>
      <p:sp>
        <p:nvSpPr>
          <p:cNvPr id="5" name="Slide Number Placeholder 4">
            <a:extLst>
              <a:ext uri="{FF2B5EF4-FFF2-40B4-BE49-F238E27FC236}">
                <a16:creationId xmlns:a16="http://schemas.microsoft.com/office/drawing/2014/main" id="{88B5527B-893D-37F9-711C-1A3D1CC58FF1}"/>
              </a:ext>
            </a:extLst>
          </p:cNvPr>
          <p:cNvSpPr>
            <a:spLocks noGrp="1"/>
          </p:cNvSpPr>
          <p:nvPr>
            <p:ph type="sldNum" sz="quarter" idx="12"/>
          </p:nvPr>
        </p:nvSpPr>
        <p:spPr/>
        <p:txBody>
          <a:bodyPr/>
          <a:lstStyle/>
          <a:p>
            <a:fld id="{CFE4BAC9-6D41-4691-9299-18EF07EF0177}" type="slidenum">
              <a:rPr lang="en-US" smtClean="0"/>
              <a:t>9</a:t>
            </a:fld>
            <a:endParaRPr lang="en-US"/>
          </a:p>
        </p:txBody>
      </p:sp>
    </p:spTree>
    <p:extLst>
      <p:ext uri="{BB962C8B-B14F-4D97-AF65-F5344CB8AC3E}">
        <p14:creationId xmlns:p14="http://schemas.microsoft.com/office/powerpoint/2010/main" val="2201864495"/>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apital">
  <a:themeElements>
    <a:clrScheme name="Capital">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Capital">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Capital.thmx</Template>
  <TotalTime>790</TotalTime>
  <Words>740</Words>
  <Application>Microsoft Office PowerPoint</Application>
  <PresentationFormat>On-screen Show (4:3)</PresentationFormat>
  <Paragraphs>108</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Brush Script MT</vt:lpstr>
      <vt:lpstr>Calibri</vt:lpstr>
      <vt:lpstr>Calisto MT</vt:lpstr>
      <vt:lpstr>Wingdings</vt:lpstr>
      <vt:lpstr>Capital</vt:lpstr>
      <vt:lpstr>Cryptographic Techniques</vt:lpstr>
      <vt:lpstr>Substitution Techniques</vt:lpstr>
      <vt:lpstr>PowerPoint Presentation</vt:lpstr>
      <vt:lpstr>Mono-alphabetic Cipher</vt:lpstr>
      <vt:lpstr>PowerPoint Presentation</vt:lpstr>
      <vt:lpstr>Caesar Cipher </vt:lpstr>
      <vt:lpstr>Modified Caesar Cipher</vt:lpstr>
      <vt:lpstr>General Mono-alphabetic Cipher</vt:lpstr>
      <vt:lpstr>PowerPoint Presentation</vt:lpstr>
      <vt:lpstr>Polyalphabetic Cipher</vt:lpstr>
      <vt:lpstr>PowerPoint Presentation</vt:lpstr>
      <vt:lpstr>Drawback of Vigenere cipher</vt:lpstr>
      <vt:lpstr>Vernam Cipher</vt:lpstr>
      <vt:lpstr>Homophonic Substitution Cipher</vt:lpstr>
      <vt:lpstr>Polygram Substitution Cipher</vt:lpstr>
      <vt:lpstr>Next Topic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Cryptographic Techniques</dc:title>
  <dc:creator>apple</dc:creator>
  <cp:lastModifiedBy>Joyabrata Acharyya</cp:lastModifiedBy>
  <cp:revision>47</cp:revision>
  <dcterms:created xsi:type="dcterms:W3CDTF">2020-09-22T18:10:35Z</dcterms:created>
  <dcterms:modified xsi:type="dcterms:W3CDTF">2024-02-21T19:37:38Z</dcterms:modified>
</cp:coreProperties>
</file>