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7" r:id="rId7"/>
    <p:sldId id="268" r:id="rId8"/>
    <p:sldId id="262" r:id="rId9"/>
    <p:sldId id="264" r:id="rId10"/>
    <p:sldId id="265" r:id="rId11"/>
    <p:sldId id="263" r:id="rId12"/>
    <p:sldId id="272" r:id="rId13"/>
    <p:sldId id="266" r:id="rId14"/>
    <p:sldId id="273" r:id="rId15"/>
    <p:sldId id="270" r:id="rId16"/>
    <p:sldId id="269"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DC2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1210"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849FBE-041F-9944-A695-B68B1CB7A279}" type="datetimeFigureOut">
              <a:rPr lang="en-US" smtClean="0"/>
              <a:t>2/22/2024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736EF0-A25C-E44D-8702-65F6D6F61F8C}" type="slidenum">
              <a:rPr lang="en-US" smtClean="0"/>
              <a:t>‹#›</a:t>
            </a:fld>
            <a:endParaRPr lang="en-US"/>
          </a:p>
        </p:txBody>
      </p:sp>
    </p:spTree>
    <p:extLst>
      <p:ext uri="{BB962C8B-B14F-4D97-AF65-F5344CB8AC3E}">
        <p14:creationId xmlns:p14="http://schemas.microsoft.com/office/powerpoint/2010/main" val="39625330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template can be used as a starter file for presenting training materials in a group setting.</a:t>
            </a:r>
          </a:p>
          <a:p>
            <a:endParaRPr lang="en-US" dirty="0"/>
          </a:p>
          <a:p>
            <a:pPr lvl="0"/>
            <a:r>
              <a:rPr lang="en-US" sz="1200" b="1" dirty="0"/>
              <a:t>Sections</a:t>
            </a:r>
            <a:endParaRPr lang="en-US" sz="1200" b="0" dirty="0"/>
          </a:p>
          <a:p>
            <a:pPr lvl="0"/>
            <a:r>
              <a:rPr lang="en-US" sz="1200" u="none" kern="1200" dirty="0">
                <a:solidFill>
                  <a:schemeClr val="tx1"/>
                </a:solidFill>
                <a:effectLst/>
                <a:latin typeface="+mn-lt"/>
                <a:ea typeface="+mn-ea"/>
                <a:cs typeface="+mn-cs"/>
              </a:rPr>
              <a:t>Sections can help to organize your slides or facilitate collaboration between multiple authors. On the </a:t>
            </a:r>
            <a:r>
              <a:rPr lang="en-US" sz="1200" b="1" u="none" kern="1200" dirty="0">
                <a:solidFill>
                  <a:schemeClr val="tx1"/>
                </a:solidFill>
                <a:effectLst/>
                <a:latin typeface="+mn-lt"/>
                <a:ea typeface="+mn-ea"/>
                <a:cs typeface="+mn-cs"/>
              </a:rPr>
              <a:t>Home</a:t>
            </a:r>
            <a:r>
              <a:rPr lang="en-US" sz="1200" u="none" kern="1200" dirty="0">
                <a:solidFill>
                  <a:schemeClr val="tx1"/>
                </a:solidFill>
                <a:effectLst/>
                <a:latin typeface="+mn-lt"/>
                <a:ea typeface="+mn-ea"/>
                <a:cs typeface="+mn-cs"/>
              </a:rPr>
              <a:t> tab under </a:t>
            </a:r>
            <a:r>
              <a:rPr lang="en-US" sz="1200" b="1" u="none" kern="1200" dirty="0">
                <a:solidFill>
                  <a:schemeClr val="tx1"/>
                </a:solidFill>
                <a:effectLst/>
                <a:latin typeface="+mn-lt"/>
                <a:ea typeface="+mn-ea"/>
                <a:cs typeface="+mn-cs"/>
              </a:rPr>
              <a:t>Slides</a:t>
            </a:r>
            <a:r>
              <a:rPr lang="en-US" sz="1200" u="none" kern="1200" dirty="0">
                <a:solidFill>
                  <a:schemeClr val="tx1"/>
                </a:solidFill>
                <a:effectLst/>
                <a:latin typeface="+mn-lt"/>
                <a:ea typeface="+mn-ea"/>
                <a:cs typeface="+mn-cs"/>
              </a:rPr>
              <a:t>, click </a:t>
            </a:r>
            <a:r>
              <a:rPr lang="en-US" sz="1200" b="1" u="none" kern="1200" dirty="0">
                <a:solidFill>
                  <a:schemeClr val="tx1"/>
                </a:solidFill>
                <a:effectLst/>
                <a:latin typeface="+mn-lt"/>
                <a:ea typeface="+mn-ea"/>
                <a:cs typeface="+mn-cs"/>
              </a:rPr>
              <a:t>Section</a:t>
            </a:r>
            <a:r>
              <a:rPr lang="en-US" sz="1200" u="none" kern="1200" dirty="0">
                <a:solidFill>
                  <a:schemeClr val="tx1"/>
                </a:solidFill>
                <a:effectLst/>
                <a:latin typeface="+mn-lt"/>
                <a:ea typeface="+mn-ea"/>
                <a:cs typeface="+mn-cs"/>
              </a:rPr>
              <a:t>, and then click </a:t>
            </a:r>
            <a:r>
              <a:rPr lang="en-US" sz="1200" b="1" u="none" kern="1200" dirty="0">
                <a:solidFill>
                  <a:schemeClr val="tx1"/>
                </a:solidFill>
                <a:effectLst/>
                <a:latin typeface="+mn-lt"/>
                <a:ea typeface="+mn-ea"/>
                <a:cs typeface="+mn-cs"/>
              </a:rPr>
              <a:t>Add Section</a:t>
            </a:r>
            <a:r>
              <a:rPr lang="en-US" sz="1200" u="none" kern="1200" dirty="0">
                <a:solidFill>
                  <a:schemeClr val="tx1"/>
                </a:solidFill>
                <a:effectLst/>
                <a:latin typeface="+mn-lt"/>
                <a:ea typeface="+mn-ea"/>
                <a:cs typeface="+mn-cs"/>
              </a:rPr>
              <a:t>.</a:t>
            </a:r>
          </a:p>
          <a:p>
            <a:pPr lvl="0"/>
            <a:endParaRPr lang="en-US" sz="1200" b="1" dirty="0"/>
          </a:p>
          <a:p>
            <a:pPr lvl="0"/>
            <a:r>
              <a:rPr lang="en-US" sz="1200" b="1" dirty="0"/>
              <a:t>Notes</a:t>
            </a:r>
          </a:p>
          <a:p>
            <a:pPr lvl="0"/>
            <a:r>
              <a:rPr lang="en-US" sz="1200" u="none" kern="1200" dirty="0">
                <a:solidFill>
                  <a:schemeClr val="tx1"/>
                </a:solidFill>
                <a:effectLst/>
                <a:latin typeface="+mn-lt"/>
                <a:ea typeface="+mn-ea"/>
                <a:cs typeface="+mn-cs"/>
              </a:rPr>
              <a:t>Use the Notes pane for delivery notes or to provide additional details for the audience. You can see these notes in Presenter View during your presentation. </a:t>
            </a:r>
          </a:p>
          <a:p>
            <a:pPr lvl="0"/>
            <a:r>
              <a:rPr lang="en-US" sz="1200" dirty="0"/>
              <a:t>Keep in mind the font size (important for accessibility, visibility, videotaping, and online production)</a:t>
            </a:r>
          </a:p>
          <a:p>
            <a:pPr lvl="0"/>
            <a:endParaRPr lang="en-US" sz="1200" dirty="0"/>
          </a:p>
          <a:p>
            <a:pPr lvl="0">
              <a:buFontTx/>
              <a:buNone/>
            </a:pPr>
            <a:r>
              <a:rPr lang="en-US" sz="1200" b="1" dirty="0"/>
              <a:t>Coordinated colors </a:t>
            </a:r>
          </a:p>
          <a:p>
            <a:pPr lvl="0">
              <a:buFontTx/>
              <a:buNone/>
            </a:pPr>
            <a:r>
              <a:rPr lang="en-US" sz="1200" dirty="0"/>
              <a:t>Pay particular attention to the graphs, charts, and text boxes.</a:t>
            </a:r>
            <a:r>
              <a:rPr lang="en-US" sz="1200" baseline="0" dirty="0"/>
              <a:t> </a:t>
            </a:r>
            <a:endParaRPr lang="en-US" sz="1200" dirty="0"/>
          </a:p>
          <a:p>
            <a:pPr lvl="0"/>
            <a:r>
              <a:rPr lang="en-US" sz="1200" dirty="0"/>
              <a:t>Consider that attendees will print in black and white or </a:t>
            </a:r>
            <a:r>
              <a:rPr lang="en-US" sz="1200" dirty="0" err="1"/>
              <a:t>grayscale</a:t>
            </a:r>
            <a:r>
              <a:rPr lang="en-US" sz="1200" dirty="0"/>
              <a:t>. Run a test print to make sure your colors work when printed in pure black and white and </a:t>
            </a:r>
            <a:r>
              <a:rPr lang="en-US" sz="1200" dirty="0" err="1"/>
              <a:t>grayscale</a:t>
            </a:r>
            <a:r>
              <a:rPr lang="en-US" sz="1200" dirty="0"/>
              <a:t>.</a:t>
            </a:r>
          </a:p>
          <a:p>
            <a:pPr lvl="0">
              <a:buFontTx/>
              <a:buNone/>
            </a:pPr>
            <a:endParaRPr lang="en-US" sz="1200" dirty="0"/>
          </a:p>
          <a:p>
            <a:pPr lvl="0">
              <a:buFontTx/>
              <a:buNone/>
            </a:pPr>
            <a:r>
              <a:rPr lang="en-US" sz="1200" b="1" dirty="0"/>
              <a:t>Graphics, tables, and graphs</a:t>
            </a:r>
          </a:p>
          <a:p>
            <a:pPr lvl="0"/>
            <a:r>
              <a:rPr lang="en-US" sz="1200" dirty="0"/>
              <a:t>Keep it simple: If possible, use consistent, non-distracting styles and colors.</a:t>
            </a:r>
          </a:p>
          <a:p>
            <a:pPr lvl="0"/>
            <a:r>
              <a:rPr lang="en-US" sz="1200" dirty="0"/>
              <a:t>Label all graphs and tables.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template can be used as a starter file for presenting training materials in a group setting.</a:t>
            </a:r>
          </a:p>
          <a:p>
            <a:endParaRPr lang="en-US" dirty="0"/>
          </a:p>
          <a:p>
            <a:pPr lvl="0"/>
            <a:r>
              <a:rPr lang="en-US" sz="1200" b="1" dirty="0"/>
              <a:t>Sections</a:t>
            </a:r>
            <a:endParaRPr lang="en-US" sz="1200" b="0" dirty="0"/>
          </a:p>
          <a:p>
            <a:pPr lvl="0"/>
            <a:r>
              <a:rPr lang="en-US" sz="1200" u="none" kern="1200" dirty="0">
                <a:solidFill>
                  <a:schemeClr val="tx1"/>
                </a:solidFill>
                <a:effectLst/>
                <a:latin typeface="+mn-lt"/>
                <a:ea typeface="+mn-ea"/>
                <a:cs typeface="+mn-cs"/>
              </a:rPr>
              <a:t>Sections can help to organize your slides or facilitate collaboration between multiple authors. On the </a:t>
            </a:r>
            <a:r>
              <a:rPr lang="en-US" sz="1200" b="1" u="none" kern="1200" dirty="0">
                <a:solidFill>
                  <a:schemeClr val="tx1"/>
                </a:solidFill>
                <a:effectLst/>
                <a:latin typeface="+mn-lt"/>
                <a:ea typeface="+mn-ea"/>
                <a:cs typeface="+mn-cs"/>
              </a:rPr>
              <a:t>Home</a:t>
            </a:r>
            <a:r>
              <a:rPr lang="en-US" sz="1200" u="none" kern="1200" dirty="0">
                <a:solidFill>
                  <a:schemeClr val="tx1"/>
                </a:solidFill>
                <a:effectLst/>
                <a:latin typeface="+mn-lt"/>
                <a:ea typeface="+mn-ea"/>
                <a:cs typeface="+mn-cs"/>
              </a:rPr>
              <a:t> tab under </a:t>
            </a:r>
            <a:r>
              <a:rPr lang="en-US" sz="1200" b="1" u="none" kern="1200" dirty="0">
                <a:solidFill>
                  <a:schemeClr val="tx1"/>
                </a:solidFill>
                <a:effectLst/>
                <a:latin typeface="+mn-lt"/>
                <a:ea typeface="+mn-ea"/>
                <a:cs typeface="+mn-cs"/>
              </a:rPr>
              <a:t>Slides</a:t>
            </a:r>
            <a:r>
              <a:rPr lang="en-US" sz="1200" u="none" kern="1200" dirty="0">
                <a:solidFill>
                  <a:schemeClr val="tx1"/>
                </a:solidFill>
                <a:effectLst/>
                <a:latin typeface="+mn-lt"/>
                <a:ea typeface="+mn-ea"/>
                <a:cs typeface="+mn-cs"/>
              </a:rPr>
              <a:t>, click </a:t>
            </a:r>
            <a:r>
              <a:rPr lang="en-US" sz="1200" b="1" u="none" kern="1200" dirty="0">
                <a:solidFill>
                  <a:schemeClr val="tx1"/>
                </a:solidFill>
                <a:effectLst/>
                <a:latin typeface="+mn-lt"/>
                <a:ea typeface="+mn-ea"/>
                <a:cs typeface="+mn-cs"/>
              </a:rPr>
              <a:t>Section</a:t>
            </a:r>
            <a:r>
              <a:rPr lang="en-US" sz="1200" u="none" kern="1200" dirty="0">
                <a:solidFill>
                  <a:schemeClr val="tx1"/>
                </a:solidFill>
                <a:effectLst/>
                <a:latin typeface="+mn-lt"/>
                <a:ea typeface="+mn-ea"/>
                <a:cs typeface="+mn-cs"/>
              </a:rPr>
              <a:t>, and then click </a:t>
            </a:r>
            <a:r>
              <a:rPr lang="en-US" sz="1200" b="1" u="none" kern="1200" dirty="0">
                <a:solidFill>
                  <a:schemeClr val="tx1"/>
                </a:solidFill>
                <a:effectLst/>
                <a:latin typeface="+mn-lt"/>
                <a:ea typeface="+mn-ea"/>
                <a:cs typeface="+mn-cs"/>
              </a:rPr>
              <a:t>Add Section</a:t>
            </a:r>
            <a:r>
              <a:rPr lang="en-US" sz="1200" u="none" kern="1200" dirty="0">
                <a:solidFill>
                  <a:schemeClr val="tx1"/>
                </a:solidFill>
                <a:effectLst/>
                <a:latin typeface="+mn-lt"/>
                <a:ea typeface="+mn-ea"/>
                <a:cs typeface="+mn-cs"/>
              </a:rPr>
              <a:t>.</a:t>
            </a:r>
          </a:p>
          <a:p>
            <a:pPr lvl="0"/>
            <a:endParaRPr lang="en-US" sz="1200" b="1" dirty="0"/>
          </a:p>
          <a:p>
            <a:pPr lvl="0"/>
            <a:r>
              <a:rPr lang="en-US" sz="1200" b="1" dirty="0"/>
              <a:t>Notes</a:t>
            </a:r>
          </a:p>
          <a:p>
            <a:pPr lvl="0"/>
            <a:r>
              <a:rPr lang="en-US" sz="1200" u="none" kern="1200" dirty="0">
                <a:solidFill>
                  <a:schemeClr val="tx1"/>
                </a:solidFill>
                <a:effectLst/>
                <a:latin typeface="+mn-lt"/>
                <a:ea typeface="+mn-ea"/>
                <a:cs typeface="+mn-cs"/>
              </a:rPr>
              <a:t>Use the Notes pane for delivery notes or to provide additional details for the audience. You can see these notes in Presenter View during your presentation. </a:t>
            </a:r>
          </a:p>
          <a:p>
            <a:pPr lvl="0"/>
            <a:r>
              <a:rPr lang="en-US" sz="1200" dirty="0"/>
              <a:t>Keep in mind the font size (important for accessibility, visibility, videotaping, and online production)</a:t>
            </a:r>
          </a:p>
          <a:p>
            <a:pPr lvl="0"/>
            <a:endParaRPr lang="en-US" sz="1200" dirty="0"/>
          </a:p>
          <a:p>
            <a:pPr lvl="0">
              <a:buFontTx/>
              <a:buNone/>
            </a:pPr>
            <a:r>
              <a:rPr lang="en-US" sz="1200" b="1" dirty="0"/>
              <a:t>Coordinated colors </a:t>
            </a:r>
          </a:p>
          <a:p>
            <a:pPr lvl="0">
              <a:buFontTx/>
              <a:buNone/>
            </a:pPr>
            <a:r>
              <a:rPr lang="en-US" sz="1200" dirty="0"/>
              <a:t>Pay particular attention to the graphs, charts, and text boxes.</a:t>
            </a:r>
            <a:r>
              <a:rPr lang="en-US" sz="1200" baseline="0" dirty="0"/>
              <a:t> </a:t>
            </a:r>
            <a:endParaRPr lang="en-US" sz="1200" dirty="0"/>
          </a:p>
          <a:p>
            <a:pPr lvl="0"/>
            <a:r>
              <a:rPr lang="en-US" sz="1200" dirty="0"/>
              <a:t>Consider that attendees will print in black and white or </a:t>
            </a:r>
            <a:r>
              <a:rPr lang="en-US" sz="1200" dirty="0" err="1"/>
              <a:t>grayscale</a:t>
            </a:r>
            <a:r>
              <a:rPr lang="en-US" sz="1200" dirty="0"/>
              <a:t>. Run a test print to make sure your colors work when printed in pure black and white and </a:t>
            </a:r>
            <a:r>
              <a:rPr lang="en-US" sz="1200" dirty="0" err="1"/>
              <a:t>grayscale</a:t>
            </a:r>
            <a:r>
              <a:rPr lang="en-US" sz="1200" dirty="0"/>
              <a:t>.</a:t>
            </a:r>
          </a:p>
          <a:p>
            <a:pPr lvl="0">
              <a:buFontTx/>
              <a:buNone/>
            </a:pPr>
            <a:endParaRPr lang="en-US" sz="1200" dirty="0"/>
          </a:p>
          <a:p>
            <a:pPr lvl="0">
              <a:buFontTx/>
              <a:buNone/>
            </a:pPr>
            <a:r>
              <a:rPr lang="en-US" sz="1200" b="1" dirty="0"/>
              <a:t>Graphics, tables, and graphs</a:t>
            </a:r>
          </a:p>
          <a:p>
            <a:pPr lvl="0"/>
            <a:r>
              <a:rPr lang="en-US" sz="1200" dirty="0"/>
              <a:t>Keep it simple: If possible, use consistent, non-distracting styles and colors.</a:t>
            </a:r>
          </a:p>
          <a:p>
            <a:pPr lvl="0"/>
            <a:r>
              <a:rPr lang="en-US" sz="1200" dirty="0"/>
              <a:t>Label all graphs and tables.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a:t>Click to edit master title style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a:t>Company Logo</a:t>
            </a:r>
          </a:p>
        </p:txBody>
      </p:sp>
    </p:spTree>
    <p:extLst>
      <p:ext uri="{BB962C8B-B14F-4D97-AF65-F5344CB8AC3E}">
        <p14:creationId xmlns:p14="http://schemas.microsoft.com/office/powerpoint/2010/main" val="374034440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2/22/2024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notesSlide" Target="../notesSlides/notesSlide2.xml"/><Relationship Id="rId4"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7808976" cy="919773"/>
          </a:xfrm>
        </p:spPr>
        <p:txBody>
          <a:bodyPr/>
          <a:lstStyle/>
          <a:p>
            <a:r>
              <a:rPr lang="en-US" dirty="0"/>
              <a:t>Cryptographic Techniques</a:t>
            </a:r>
          </a:p>
        </p:txBody>
      </p:sp>
      <p:sp>
        <p:nvSpPr>
          <p:cNvPr id="3" name="Subtitle 2"/>
          <p:cNvSpPr>
            <a:spLocks noGrp="1"/>
          </p:cNvSpPr>
          <p:nvPr>
            <p:ph type="subTitle" idx="1"/>
          </p:nvPr>
        </p:nvSpPr>
        <p:spPr>
          <a:xfrm>
            <a:off x="476205" y="1368778"/>
            <a:ext cx="7754112" cy="648281"/>
          </a:xfrm>
        </p:spPr>
        <p:txBody>
          <a:bodyPr>
            <a:normAutofit/>
          </a:bodyPr>
          <a:lstStyle/>
          <a:p>
            <a:r>
              <a:rPr lang="en-US" sz="2800" dirty="0"/>
              <a:t>Permutation Techniques</a:t>
            </a:r>
          </a:p>
        </p:txBody>
      </p:sp>
      <p:sp>
        <p:nvSpPr>
          <p:cNvPr id="5" name="TextBox 4"/>
          <p:cNvSpPr txBox="1"/>
          <p:nvPr/>
        </p:nvSpPr>
        <p:spPr>
          <a:xfrm>
            <a:off x="677333" y="2822222"/>
            <a:ext cx="7552984" cy="2089803"/>
          </a:xfrm>
          <a:prstGeom prst="rect">
            <a:avLst/>
          </a:prstGeom>
          <a:noFill/>
        </p:spPr>
        <p:txBody>
          <a:bodyPr wrap="square" rtlCol="0">
            <a:spAutoFit/>
          </a:bodyPr>
          <a:lstStyle/>
          <a:p>
            <a:pPr marL="285750" indent="-285750">
              <a:lnSpc>
                <a:spcPct val="120000"/>
              </a:lnSpc>
              <a:spcAft>
                <a:spcPts val="600"/>
              </a:spcAft>
              <a:buFont typeface="Arial"/>
              <a:buChar char="•"/>
            </a:pPr>
            <a:r>
              <a:rPr lang="en-US" sz="2400" b="1" dirty="0"/>
              <a:t>Columnar Techniques</a:t>
            </a:r>
          </a:p>
          <a:p>
            <a:r>
              <a:rPr lang="en-US" sz="2400" b="1" dirty="0"/>
              <a:t>	----- Basic Columnar Technique and its variants</a:t>
            </a:r>
          </a:p>
          <a:p>
            <a:r>
              <a:rPr lang="en-US" sz="2400" b="1" dirty="0"/>
              <a:t>	----- Columnar Technique with Multiple Rounds</a:t>
            </a:r>
          </a:p>
          <a:p>
            <a:endParaRPr lang="en-US" sz="2400" b="1" dirty="0"/>
          </a:p>
          <a:p>
            <a:pPr marL="285750" indent="-285750">
              <a:buFont typeface="Arial"/>
              <a:buChar char="•"/>
            </a:pPr>
            <a:r>
              <a:rPr lang="en-US" sz="2400" b="1"/>
              <a:t>Rail Fence </a:t>
            </a:r>
            <a:r>
              <a:rPr lang="en-US" sz="2400" b="1" dirty="0"/>
              <a:t>Technique</a:t>
            </a:r>
          </a:p>
        </p:txBody>
      </p:sp>
    </p:spTree>
    <p:extLst>
      <p:ext uri="{BB962C8B-B14F-4D97-AF65-F5344CB8AC3E}">
        <p14:creationId xmlns:p14="http://schemas.microsoft.com/office/powerpoint/2010/main" val="2917570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with Symmetric Key Algorithms</a:t>
            </a:r>
          </a:p>
        </p:txBody>
      </p:sp>
      <p:sp>
        <p:nvSpPr>
          <p:cNvPr id="3" name="Content Placeholder 2"/>
          <p:cNvSpPr>
            <a:spLocks noGrp="1"/>
          </p:cNvSpPr>
          <p:nvPr>
            <p:ph idx="1"/>
          </p:nvPr>
        </p:nvSpPr>
        <p:spPr>
          <a:xfrm>
            <a:off x="284163" y="2133600"/>
            <a:ext cx="8574087" cy="3992563"/>
          </a:xfrm>
        </p:spPr>
        <p:txBody>
          <a:bodyPr>
            <a:normAutofit/>
          </a:bodyPr>
          <a:lstStyle/>
          <a:p>
            <a:endParaRPr lang="en-US" sz="2800" dirty="0"/>
          </a:p>
          <a:p>
            <a:r>
              <a:rPr lang="en-US" sz="2800" dirty="0"/>
              <a:t>A large number of distinct keys are required.</a:t>
            </a:r>
          </a:p>
          <a:p>
            <a:r>
              <a:rPr lang="en-US" sz="2800" dirty="0"/>
              <a:t>For </a:t>
            </a:r>
            <a:r>
              <a:rPr lang="en-US" b="1" i="1" dirty="0"/>
              <a:t>n</a:t>
            </a:r>
            <a:r>
              <a:rPr lang="en-US" sz="2800" dirty="0"/>
              <a:t> persons, the number of keys required is </a:t>
            </a:r>
            <a:r>
              <a:rPr lang="en-US" b="1" i="1" dirty="0"/>
              <a:t>n*(n-1)/2.</a:t>
            </a:r>
          </a:p>
          <a:p>
            <a:pPr>
              <a:lnSpc>
                <a:spcPct val="120000"/>
              </a:lnSpc>
            </a:pPr>
            <a:r>
              <a:rPr lang="en-US" sz="2800" dirty="0"/>
              <a:t>Exchange of key is a big issue.</a:t>
            </a:r>
          </a:p>
        </p:txBody>
      </p:sp>
    </p:spTree>
    <p:extLst>
      <p:ext uri="{BB962C8B-B14F-4D97-AF65-F5344CB8AC3E}">
        <p14:creationId xmlns:p14="http://schemas.microsoft.com/office/powerpoint/2010/main" val="3214755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r>
              <a:rPr lang="en-US" sz="4400" b="1" dirty="0"/>
              <a:t>Asymmetric Key Algorithm</a:t>
            </a:r>
          </a:p>
        </p:txBody>
      </p:sp>
      <p:pic>
        <p:nvPicPr>
          <p:cNvPr id="4" name="Content Placeholder 3" descr="Curtiss_PRIVATE_PUBLIC_KEY_1_b.5d13d214b19e6.png"/>
          <p:cNvPicPr>
            <a:picLocks noGrp="1" noChangeAspect="1"/>
          </p:cNvPicPr>
          <p:nvPr>
            <p:ph idx="1"/>
          </p:nvPr>
        </p:nvPicPr>
        <p:blipFill>
          <a:blip r:embed="rId2" cstate="email">
            <a:extLst>
              <a:ext uri="{28A0092B-C50C-407E-A947-70E740481C1C}">
                <a14:useLocalDpi xmlns:a14="http://schemas.microsoft.com/office/drawing/2010/main" val="0"/>
              </a:ext>
            </a:extLst>
          </a:blip>
          <a:srcRect l="-38367" r="-38367"/>
          <a:stretch>
            <a:fillRect/>
          </a:stretch>
        </p:blipFill>
        <p:spPr>
          <a:xfrm>
            <a:off x="284163" y="2133600"/>
            <a:ext cx="8574087" cy="4244975"/>
          </a:xfrm>
        </p:spPr>
      </p:pic>
    </p:spTree>
    <p:extLst>
      <p:ext uri="{BB962C8B-B14F-4D97-AF65-F5344CB8AC3E}">
        <p14:creationId xmlns:p14="http://schemas.microsoft.com/office/powerpoint/2010/main" val="1995824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16631-292B-A87C-8FC0-841B6D59557D}"/>
              </a:ext>
            </a:extLst>
          </p:cNvPr>
          <p:cNvSpPr>
            <a:spLocks noGrp="1"/>
          </p:cNvSpPr>
          <p:nvPr>
            <p:ph idx="1"/>
          </p:nvPr>
        </p:nvSpPr>
        <p:spPr>
          <a:xfrm>
            <a:off x="173422" y="496620"/>
            <a:ext cx="8692712" cy="5943600"/>
          </a:xfrm>
        </p:spPr>
        <p:txBody>
          <a:bodyPr>
            <a:normAutofit fontScale="70000" lnSpcReduction="20000"/>
          </a:bodyPr>
          <a:lstStyle/>
          <a:p>
            <a:pPr marL="0" indent="0">
              <a:buNone/>
            </a:pPr>
            <a:r>
              <a:rPr lang="en-US" b="1" dirty="0"/>
              <a:t>Symmetric Key Encryption:</a:t>
            </a:r>
            <a:r>
              <a:rPr lang="en-US" dirty="0"/>
              <a:t> Symmetric key encryption, or secret-key cryptography, uses the same key for both the encryption and decryption processes. The key must be kept secret between communicating parties to maintain the confidentiality of the communication.</a:t>
            </a:r>
          </a:p>
          <a:p>
            <a:pPr marL="0" indent="0">
              <a:buNone/>
            </a:pPr>
            <a:r>
              <a:rPr lang="en-US" dirty="0"/>
              <a:t>Characteristics:</a:t>
            </a:r>
          </a:p>
          <a:p>
            <a:pPr marL="0" indent="0">
              <a:buNone/>
            </a:pPr>
            <a:r>
              <a:rPr lang="en-US" dirty="0"/>
              <a:t>Fast and efficient for large amounts of data.</a:t>
            </a:r>
          </a:p>
          <a:p>
            <a:pPr marL="0" indent="0">
              <a:buNone/>
            </a:pPr>
            <a:r>
              <a:rPr lang="en-US" dirty="0"/>
              <a:t>Key distribution between parties can be a challenge.</a:t>
            </a:r>
          </a:p>
          <a:p>
            <a:pPr marL="0" indent="0">
              <a:buNone/>
            </a:pPr>
            <a:r>
              <a:rPr lang="en-US" dirty="0"/>
              <a:t>Examples include DES (Data Encryption Standard) and AES (Advanced Encryption Standard).</a:t>
            </a:r>
          </a:p>
          <a:p>
            <a:pPr marL="0" indent="0">
              <a:buNone/>
            </a:pPr>
            <a:r>
              <a:rPr lang="en-US" b="1" dirty="0"/>
              <a:t>Asymmetric Key Encryption:</a:t>
            </a:r>
            <a:r>
              <a:rPr lang="en-US" dirty="0"/>
              <a:t> Asymmetric key encryption, or public-key cryptography, employs a pair of keys: a public key for encryption and a private key for decryption. Information encrypted with the public key can only be decrypted with the corresponding private key and vice versa.</a:t>
            </a:r>
          </a:p>
          <a:p>
            <a:pPr marL="0" indent="0">
              <a:buNone/>
            </a:pPr>
            <a:r>
              <a:rPr lang="en-US" dirty="0"/>
              <a:t>Characteristics:</a:t>
            </a:r>
          </a:p>
          <a:p>
            <a:pPr marL="0" indent="0">
              <a:buNone/>
            </a:pPr>
            <a:r>
              <a:rPr lang="en-US" dirty="0"/>
              <a:t>Facilitates secure key exchange without requiring a prior secure communication channel.</a:t>
            </a:r>
          </a:p>
          <a:p>
            <a:pPr marL="0" indent="0">
              <a:buNone/>
            </a:pPr>
            <a:r>
              <a:rPr lang="en-US" dirty="0"/>
              <a:t>Slower than symmetric encryption for large data.</a:t>
            </a:r>
          </a:p>
          <a:p>
            <a:pPr marL="0" indent="0">
              <a:buNone/>
            </a:pPr>
            <a:r>
              <a:rPr lang="en-US" dirty="0"/>
              <a:t>Commonly used for secure communication, digital signatures, and key exchange.</a:t>
            </a:r>
          </a:p>
          <a:p>
            <a:pPr marL="0" indent="0">
              <a:buNone/>
            </a:pPr>
            <a:r>
              <a:rPr lang="en-US" dirty="0"/>
              <a:t>Examples include RSA (Rivest–Shamir–Adleman) and ECC (Elliptic Curve Cryptography).</a:t>
            </a:r>
            <a:endParaRPr lang="en-IN" dirty="0"/>
          </a:p>
        </p:txBody>
      </p:sp>
    </p:spTree>
    <p:extLst>
      <p:ext uri="{BB962C8B-B14F-4D97-AF65-F5344CB8AC3E}">
        <p14:creationId xmlns:p14="http://schemas.microsoft.com/office/powerpoint/2010/main" val="2000151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t>Symmetric Vs. Asymmetric Key Algorithm</a:t>
            </a:r>
            <a:endParaRPr lang="en-US" dirty="0"/>
          </a:p>
        </p:txBody>
      </p:sp>
      <p:sp>
        <p:nvSpPr>
          <p:cNvPr id="3" name="Content Placeholder 2"/>
          <p:cNvSpPr>
            <a:spLocks noGrp="1"/>
          </p:cNvSpPr>
          <p:nvPr>
            <p:ph idx="1"/>
          </p:nvPr>
        </p:nvSpPr>
        <p:spPr>
          <a:xfrm>
            <a:off x="284163" y="1767134"/>
            <a:ext cx="8574087" cy="5090866"/>
          </a:xfrm>
        </p:spPr>
        <p:txBody>
          <a:bodyPr>
            <a:normAutofit/>
          </a:bodyPr>
          <a:lstStyle/>
          <a:p>
            <a:pPr algn="just"/>
            <a:r>
              <a:rPr lang="en-US" dirty="0"/>
              <a:t>Same key is used for both encryption and decryption in symmetric key algorithm whereas two different but related keys are used in asymmetric key algorithm, one for encryption and another for decryption.</a:t>
            </a:r>
          </a:p>
          <a:p>
            <a:pPr algn="just"/>
            <a:r>
              <a:rPr lang="en-US" dirty="0"/>
              <a:t>For </a:t>
            </a:r>
            <a:r>
              <a:rPr lang="en-US" b="1" i="1" dirty="0"/>
              <a:t>n</a:t>
            </a:r>
            <a:r>
              <a:rPr lang="en-US" dirty="0"/>
              <a:t> persons, the number of keys required is </a:t>
            </a:r>
            <a:r>
              <a:rPr lang="en-US" b="1" i="1" dirty="0"/>
              <a:t>n*(n-1)/2 </a:t>
            </a:r>
            <a:r>
              <a:rPr lang="en-US" dirty="0"/>
              <a:t>for symmetric key algorithm whereas it is 2*</a:t>
            </a:r>
            <a:r>
              <a:rPr lang="en-US" b="1" i="1" dirty="0"/>
              <a:t>n </a:t>
            </a:r>
            <a:r>
              <a:rPr lang="en-US" dirty="0"/>
              <a:t>for asymmetric key algorithm.</a:t>
            </a:r>
          </a:p>
          <a:p>
            <a:pPr algn="just"/>
            <a:r>
              <a:rPr lang="en-US" dirty="0"/>
              <a:t>Key exchange is not a problem of asymmetric key algorithm unlike symmetric key algorithm.</a:t>
            </a:r>
          </a:p>
          <a:p>
            <a:pPr algn="just"/>
            <a:r>
              <a:rPr lang="en-US" dirty="0"/>
              <a:t>Symmetric key algorithms are faster than asymmetric key algorithms.</a:t>
            </a:r>
          </a:p>
        </p:txBody>
      </p:sp>
    </p:spTree>
    <p:extLst>
      <p:ext uri="{BB962C8B-B14F-4D97-AF65-F5344CB8AC3E}">
        <p14:creationId xmlns:p14="http://schemas.microsoft.com/office/powerpoint/2010/main" val="4272086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9B19-D099-4B78-E3A3-7905697555A5}"/>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2B0108E5-139B-F7DF-2B52-AABED6BFA7FD}"/>
              </a:ext>
            </a:extLst>
          </p:cNvPr>
          <p:cNvPicPr>
            <a:picLocks noGrp="1" noChangeAspect="1"/>
          </p:cNvPicPr>
          <p:nvPr>
            <p:ph idx="1"/>
          </p:nvPr>
        </p:nvPicPr>
        <p:blipFill>
          <a:blip r:embed="rId2"/>
          <a:stretch>
            <a:fillRect/>
          </a:stretch>
        </p:blipFill>
        <p:spPr>
          <a:xfrm>
            <a:off x="1936908" y="2133600"/>
            <a:ext cx="6765608" cy="3992563"/>
          </a:xfrm>
        </p:spPr>
      </p:pic>
    </p:spTree>
    <p:extLst>
      <p:ext uri="{BB962C8B-B14F-4D97-AF65-F5344CB8AC3E}">
        <p14:creationId xmlns:p14="http://schemas.microsoft.com/office/powerpoint/2010/main" val="293568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for Self-Study</a:t>
            </a:r>
          </a:p>
        </p:txBody>
      </p:sp>
      <p:sp>
        <p:nvSpPr>
          <p:cNvPr id="3" name="Content Placeholder 2"/>
          <p:cNvSpPr>
            <a:spLocks noGrp="1"/>
          </p:cNvSpPr>
          <p:nvPr>
            <p:ph idx="1"/>
          </p:nvPr>
        </p:nvSpPr>
        <p:spPr/>
        <p:txBody>
          <a:bodyPr/>
          <a:lstStyle/>
          <a:p>
            <a:pPr algn="just"/>
            <a:r>
              <a:rPr lang="en-US" b="1" dirty="0"/>
              <a:t>Two Substitution Techniques</a:t>
            </a:r>
          </a:p>
          <a:p>
            <a:pPr marL="0" indent="0" algn="just">
              <a:buNone/>
            </a:pPr>
            <a:r>
              <a:rPr lang="en-US" dirty="0"/>
              <a:t>	(1) </a:t>
            </a:r>
            <a:r>
              <a:rPr lang="en-US" dirty="0" err="1"/>
              <a:t>Playfair</a:t>
            </a:r>
            <a:r>
              <a:rPr lang="en-US" dirty="0"/>
              <a:t> Cipher</a:t>
            </a:r>
          </a:p>
          <a:p>
            <a:pPr marL="0" indent="0" algn="just">
              <a:buNone/>
            </a:pPr>
            <a:r>
              <a:rPr lang="en-US" dirty="0"/>
              <a:t>	(2) Hill Cipher</a:t>
            </a:r>
          </a:p>
          <a:p>
            <a:pPr algn="just"/>
            <a:r>
              <a:rPr lang="en-US" dirty="0"/>
              <a:t> </a:t>
            </a:r>
            <a:r>
              <a:rPr lang="en-US" b="1" dirty="0"/>
              <a:t>Key Range and Size </a:t>
            </a:r>
            <a:endParaRPr lang="en-US" dirty="0"/>
          </a:p>
          <a:p>
            <a:pPr marL="460375" lvl="1" indent="0" algn="just">
              <a:buNone/>
            </a:pPr>
            <a:r>
              <a:rPr lang="en-US" sz="2400" dirty="0"/>
              <a:t>How are they related with cryptanalysis / measuring the strength of a cryptographic algorithm? </a:t>
            </a:r>
          </a:p>
          <a:p>
            <a:pPr marL="0" indent="0" algn="ctr">
              <a:buNone/>
            </a:pPr>
            <a:endParaRPr lang="en-US" dirty="0"/>
          </a:p>
        </p:txBody>
      </p:sp>
    </p:spTree>
    <p:extLst>
      <p:ext uri="{BB962C8B-B14F-4D97-AF65-F5344CB8AC3E}">
        <p14:creationId xmlns:p14="http://schemas.microsoft.com/office/powerpoint/2010/main" val="1474220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Topic</a:t>
            </a:r>
          </a:p>
        </p:txBody>
      </p:sp>
      <p:sp>
        <p:nvSpPr>
          <p:cNvPr id="3" name="Content Placeholder 2"/>
          <p:cNvSpPr>
            <a:spLocks noGrp="1"/>
          </p:cNvSpPr>
          <p:nvPr>
            <p:ph idx="1"/>
          </p:nvPr>
        </p:nvSpPr>
        <p:spPr>
          <a:xfrm>
            <a:off x="0" y="2133600"/>
            <a:ext cx="9143999" cy="3992563"/>
          </a:xfrm>
        </p:spPr>
        <p:txBody>
          <a:bodyPr>
            <a:normAutofit/>
          </a:bodyPr>
          <a:lstStyle/>
          <a:p>
            <a:pPr algn="ctr"/>
            <a:endParaRPr lang="en-US" sz="3000" b="1" dirty="0"/>
          </a:p>
          <a:p>
            <a:pPr algn="ctr"/>
            <a:endParaRPr lang="en-US" sz="3000" b="1" dirty="0"/>
          </a:p>
          <a:p>
            <a:pPr algn="ctr"/>
            <a:r>
              <a:rPr lang="en-US" sz="3000" b="1" dirty="0" err="1"/>
              <a:t>Diffie</a:t>
            </a:r>
            <a:r>
              <a:rPr lang="en-US" sz="3000" b="1" dirty="0"/>
              <a:t>-Hellman Key Exchange / Agreement Algorithm</a:t>
            </a:r>
          </a:p>
        </p:txBody>
      </p:sp>
    </p:spTree>
    <p:extLst>
      <p:ext uri="{BB962C8B-B14F-4D97-AF65-F5344CB8AC3E}">
        <p14:creationId xmlns:p14="http://schemas.microsoft.com/office/powerpoint/2010/main" val="1284049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a:solidFill>
            <a:schemeClr val="bg1">
              <a:lumMod val="85000"/>
            </a:schemeClr>
          </a:solidFill>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dirty="0">
                <a:ln w="11430"/>
                <a:solidFill>
                  <a:srgbClr val="3366FF"/>
                </a:solidFill>
                <a:effectLst>
                  <a:outerShdw blurRad="50800" dist="39000" dir="5460000" algn="tl">
                    <a:srgbClr val="000000">
                      <a:alpha val="38000"/>
                    </a:srgbClr>
                  </a:outerShdw>
                </a:effectLst>
              </a:rPr>
              <a:t> Thank  You</a:t>
            </a:r>
          </a:p>
        </p:txBody>
      </p:sp>
    </p:spTree>
    <p:extLst>
      <p:ext uri="{BB962C8B-B14F-4D97-AF65-F5344CB8AC3E}">
        <p14:creationId xmlns:p14="http://schemas.microsoft.com/office/powerpoint/2010/main" val="343316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85750" indent="-285750">
              <a:lnSpc>
                <a:spcPct val="120000"/>
              </a:lnSpc>
              <a:spcAft>
                <a:spcPts val="600"/>
              </a:spcAft>
            </a:pPr>
            <a:r>
              <a:rPr lang="en-US" sz="4400" b="1" dirty="0"/>
              <a:t>Basic Columnar Technique</a:t>
            </a:r>
          </a:p>
        </p:txBody>
      </p:sp>
      <p:pic>
        <p:nvPicPr>
          <p:cNvPr id="4" name="Content Placeholder 3" descr="Columnar.jpeg"/>
          <p:cNvPicPr>
            <a:picLocks noGrp="1" noChangeAspect="1"/>
          </p:cNvPicPr>
          <p:nvPr>
            <p:ph idx="1"/>
          </p:nvPr>
        </p:nvPicPr>
        <p:blipFill>
          <a:blip r:embed="rId2">
            <a:extLst>
              <a:ext uri="{28A0092B-C50C-407E-A947-70E740481C1C}">
                <a14:useLocalDpi xmlns:a14="http://schemas.microsoft.com/office/drawing/2010/main" val="0"/>
              </a:ext>
            </a:extLst>
          </a:blip>
          <a:srcRect t="-10882" b="-10882"/>
          <a:stretch>
            <a:fillRect/>
          </a:stretch>
        </p:blipFill>
        <p:spPr>
          <a:xfrm>
            <a:off x="1781175" y="3287713"/>
            <a:ext cx="7077075" cy="3403600"/>
          </a:xfrm>
        </p:spPr>
      </p:pic>
      <p:sp>
        <p:nvSpPr>
          <p:cNvPr id="6" name="TextBox 5"/>
          <p:cNvSpPr txBox="1"/>
          <p:nvPr/>
        </p:nvSpPr>
        <p:spPr>
          <a:xfrm>
            <a:off x="1128889" y="2074333"/>
            <a:ext cx="5123794" cy="1015663"/>
          </a:xfrm>
          <a:prstGeom prst="rect">
            <a:avLst/>
          </a:prstGeom>
          <a:noFill/>
        </p:spPr>
        <p:txBody>
          <a:bodyPr wrap="none" rtlCol="0">
            <a:spAutoFit/>
          </a:bodyPr>
          <a:lstStyle/>
          <a:p>
            <a:r>
              <a:rPr lang="en-US" sz="2000" b="1" dirty="0">
                <a:solidFill>
                  <a:srgbClr val="0000FF"/>
                </a:solidFill>
              </a:rPr>
              <a:t>Plain Text: </a:t>
            </a:r>
            <a:r>
              <a:rPr lang="en-US" sz="2000" b="1" dirty="0"/>
              <a:t>Common sense is not so common.</a:t>
            </a:r>
          </a:p>
          <a:p>
            <a:r>
              <a:rPr lang="en-US" sz="2000" b="1" dirty="0">
                <a:solidFill>
                  <a:srgbClr val="008000"/>
                </a:solidFill>
              </a:rPr>
              <a:t>Key: </a:t>
            </a:r>
            <a:r>
              <a:rPr lang="en-US" sz="2000" b="1" dirty="0"/>
              <a:t>8 (Number of columns)</a:t>
            </a:r>
          </a:p>
          <a:p>
            <a:r>
              <a:rPr lang="en-US" sz="2000" b="1" dirty="0">
                <a:solidFill>
                  <a:srgbClr val="FF6600"/>
                </a:solidFill>
              </a:rPr>
              <a:t>Cipher text: </a:t>
            </a:r>
            <a:r>
              <a:rPr lang="en-US" sz="2000" b="1" dirty="0" err="1"/>
              <a:t>Cenoonommstmme</a:t>
            </a:r>
            <a:r>
              <a:rPr lang="en-US" sz="2000" b="1" dirty="0"/>
              <a:t> </a:t>
            </a:r>
            <a:r>
              <a:rPr lang="en-US" sz="2000" b="1" dirty="0" err="1"/>
              <a:t>oo</a:t>
            </a:r>
            <a:r>
              <a:rPr lang="en-US" sz="2000" b="1" dirty="0"/>
              <a:t> </a:t>
            </a:r>
            <a:r>
              <a:rPr lang="en-US" sz="2000" b="1" dirty="0" err="1"/>
              <a:t>snnio</a:t>
            </a:r>
            <a:r>
              <a:rPr lang="en-US" sz="2000" b="1" dirty="0"/>
              <a:t>. s s c</a:t>
            </a:r>
          </a:p>
        </p:txBody>
      </p:sp>
    </p:spTree>
    <p:extLst>
      <p:ext uri="{BB962C8B-B14F-4D97-AF65-F5344CB8AC3E}">
        <p14:creationId xmlns:p14="http://schemas.microsoft.com/office/powerpoint/2010/main" val="1909162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285750" indent="-285750">
              <a:lnSpc>
                <a:spcPct val="120000"/>
              </a:lnSpc>
              <a:spcAft>
                <a:spcPts val="600"/>
              </a:spcAft>
            </a:pPr>
            <a:r>
              <a:rPr lang="en-US" sz="4400" b="1" dirty="0"/>
              <a:t>A Variant of Basic Columnar Technique</a:t>
            </a:r>
          </a:p>
        </p:txBody>
      </p:sp>
      <p:pic>
        <p:nvPicPr>
          <p:cNvPr id="4" name="Content Placeholder 3" descr="Columnar.jpeg"/>
          <p:cNvPicPr>
            <a:picLocks noGrp="1" noChangeAspect="1"/>
          </p:cNvPicPr>
          <p:nvPr>
            <p:ph idx="1"/>
          </p:nvPr>
        </p:nvPicPr>
        <p:blipFill>
          <a:blip r:embed="rId2">
            <a:extLst>
              <a:ext uri="{28A0092B-C50C-407E-A947-70E740481C1C}">
                <a14:useLocalDpi xmlns:a14="http://schemas.microsoft.com/office/drawing/2010/main" val="0"/>
              </a:ext>
            </a:extLst>
          </a:blip>
          <a:srcRect t="-10882" b="-10882"/>
          <a:stretch>
            <a:fillRect/>
          </a:stretch>
        </p:blipFill>
        <p:spPr>
          <a:xfrm>
            <a:off x="1781175" y="3287713"/>
            <a:ext cx="7077075" cy="3403600"/>
          </a:xfrm>
        </p:spPr>
      </p:pic>
      <p:sp>
        <p:nvSpPr>
          <p:cNvPr id="6" name="TextBox 5"/>
          <p:cNvSpPr txBox="1"/>
          <p:nvPr/>
        </p:nvSpPr>
        <p:spPr>
          <a:xfrm>
            <a:off x="1128889" y="2074333"/>
            <a:ext cx="7714522" cy="1015663"/>
          </a:xfrm>
          <a:prstGeom prst="rect">
            <a:avLst/>
          </a:prstGeom>
          <a:noFill/>
        </p:spPr>
        <p:txBody>
          <a:bodyPr wrap="none" rtlCol="0">
            <a:spAutoFit/>
          </a:bodyPr>
          <a:lstStyle/>
          <a:p>
            <a:r>
              <a:rPr lang="en-US" sz="2000" b="1" dirty="0">
                <a:solidFill>
                  <a:srgbClr val="0000FF"/>
                </a:solidFill>
              </a:rPr>
              <a:t>Plain Text: </a:t>
            </a:r>
            <a:r>
              <a:rPr lang="en-US" sz="2000" b="1" dirty="0"/>
              <a:t>Common sense is not so common.</a:t>
            </a:r>
          </a:p>
          <a:p>
            <a:r>
              <a:rPr lang="en-US" sz="2000" b="1" dirty="0">
                <a:solidFill>
                  <a:srgbClr val="008000"/>
                </a:solidFill>
              </a:rPr>
              <a:t>Key Pair: </a:t>
            </a:r>
            <a:r>
              <a:rPr lang="en-US" sz="2000" b="1" dirty="0"/>
              <a:t>8 </a:t>
            </a:r>
            <a:r>
              <a:rPr lang="en-US" sz="2000" b="1" dirty="0">
                <a:solidFill>
                  <a:srgbClr val="660066"/>
                </a:solidFill>
              </a:rPr>
              <a:t>(Number of columns)</a:t>
            </a:r>
            <a:r>
              <a:rPr lang="en-US" sz="2000" b="1" dirty="0"/>
              <a:t>, {3,1,7,2,6,8,5,4} </a:t>
            </a:r>
            <a:r>
              <a:rPr lang="en-US" sz="2000" b="1" dirty="0">
                <a:solidFill>
                  <a:srgbClr val="660066"/>
                </a:solidFill>
              </a:rPr>
              <a:t>(Reading sequence)</a:t>
            </a:r>
          </a:p>
          <a:p>
            <a:r>
              <a:rPr lang="en-US" sz="2000" b="1" dirty="0">
                <a:solidFill>
                  <a:srgbClr val="FF6600"/>
                </a:solidFill>
              </a:rPr>
              <a:t>Cipher text: </a:t>
            </a:r>
            <a:r>
              <a:rPr lang="en-US" sz="2000" b="1"/>
              <a:t>mstmCeno</a:t>
            </a:r>
            <a:r>
              <a:rPr lang="en-US" sz="2000" b="1" dirty="0"/>
              <a:t> s </a:t>
            </a:r>
            <a:r>
              <a:rPr lang="en-US" sz="2000" b="1" dirty="0" err="1"/>
              <a:t>onomnio.s</a:t>
            </a:r>
            <a:r>
              <a:rPr lang="en-US" sz="2000" b="1" dirty="0"/>
              <a:t> co </a:t>
            </a:r>
            <a:r>
              <a:rPr lang="en-US" sz="2000" b="1" dirty="0" err="1"/>
              <a:t>snme</a:t>
            </a:r>
            <a:r>
              <a:rPr lang="en-US" sz="2000" b="1" dirty="0"/>
              <a:t> o</a:t>
            </a:r>
          </a:p>
        </p:txBody>
      </p:sp>
    </p:spTree>
    <p:extLst>
      <p:ext uri="{BB962C8B-B14F-4D97-AF65-F5344CB8AC3E}">
        <p14:creationId xmlns:p14="http://schemas.microsoft.com/office/powerpoint/2010/main" val="420992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Columnar Technique with Multiple Rounds</a:t>
            </a:r>
            <a:endParaRPr lang="en-US" sz="3600" dirty="0"/>
          </a:p>
        </p:txBody>
      </p:sp>
      <p:grpSp>
        <p:nvGrpSpPr>
          <p:cNvPr id="15" name="Group 14"/>
          <p:cNvGrpSpPr/>
          <p:nvPr/>
        </p:nvGrpSpPr>
        <p:grpSpPr>
          <a:xfrm>
            <a:off x="284163" y="2568224"/>
            <a:ext cx="8574087" cy="3160887"/>
            <a:chOff x="284163" y="2568224"/>
            <a:chExt cx="8574087" cy="3160887"/>
          </a:xfrm>
        </p:grpSpPr>
        <p:sp>
          <p:nvSpPr>
            <p:cNvPr id="6" name="Right Arrow Callout 5"/>
            <p:cNvSpPr/>
            <p:nvPr/>
          </p:nvSpPr>
          <p:spPr>
            <a:xfrm>
              <a:off x="2314223" y="2568224"/>
              <a:ext cx="2582334" cy="3160887"/>
            </a:xfrm>
            <a:prstGeom prst="rightArrow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a:t>ROUND 1</a:t>
              </a:r>
            </a:p>
            <a:p>
              <a:pPr algn="ctr"/>
              <a:endParaRPr lang="en-US" b="1" dirty="0"/>
            </a:p>
            <a:p>
              <a:pPr algn="ctr"/>
              <a:r>
                <a:rPr lang="en-US" sz="2000" b="1" dirty="0"/>
                <a:t>Columnar Technique</a:t>
              </a:r>
            </a:p>
            <a:p>
              <a:pPr algn="ctr"/>
              <a:endParaRPr lang="en-US" sz="2000" b="1" dirty="0"/>
            </a:p>
            <a:p>
              <a:pPr algn="ctr"/>
              <a:r>
                <a:rPr lang="en-US" sz="2000" b="1" dirty="0"/>
                <a:t> Key </a:t>
              </a:r>
              <a:r>
                <a:rPr lang="en-US" sz="2000" b="1" i="1" dirty="0"/>
                <a:t>k</a:t>
              </a:r>
              <a:r>
                <a:rPr lang="en-US" sz="2000" b="1" i="1" baseline="-25000" dirty="0"/>
                <a:t>1</a:t>
              </a:r>
              <a:r>
                <a:rPr lang="en-US" sz="2000" b="1" dirty="0"/>
                <a:t> </a:t>
              </a:r>
            </a:p>
          </p:txBody>
        </p:sp>
        <p:sp>
          <p:nvSpPr>
            <p:cNvPr id="10" name="Right Arrow Callout 9"/>
            <p:cNvSpPr/>
            <p:nvPr/>
          </p:nvSpPr>
          <p:spPr>
            <a:xfrm>
              <a:off x="284163" y="3429001"/>
              <a:ext cx="2030059" cy="1453444"/>
            </a:xfrm>
            <a:prstGeom prst="right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Plain Text</a:t>
              </a:r>
            </a:p>
          </p:txBody>
        </p:sp>
        <p:sp>
          <p:nvSpPr>
            <p:cNvPr id="13" name="Right Arrow Callout 12"/>
            <p:cNvSpPr/>
            <p:nvPr/>
          </p:nvSpPr>
          <p:spPr>
            <a:xfrm>
              <a:off x="4903931" y="2568224"/>
              <a:ext cx="2518515" cy="3160887"/>
            </a:xfrm>
            <a:prstGeom prst="right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a:t>ROUND 2</a:t>
              </a:r>
            </a:p>
            <a:p>
              <a:pPr algn="ctr"/>
              <a:endParaRPr lang="en-US" sz="2000" b="1" dirty="0"/>
            </a:p>
            <a:p>
              <a:pPr algn="ctr"/>
              <a:r>
                <a:rPr lang="en-US" sz="2000" b="1" dirty="0"/>
                <a:t>Columnar Technique</a:t>
              </a:r>
            </a:p>
            <a:p>
              <a:pPr algn="ctr"/>
              <a:endParaRPr lang="en-US" sz="2000" b="1" dirty="0"/>
            </a:p>
            <a:p>
              <a:pPr algn="ctr"/>
              <a:r>
                <a:rPr lang="en-US" sz="2000" b="1" dirty="0"/>
                <a:t> Key </a:t>
              </a:r>
              <a:r>
                <a:rPr lang="en-US" sz="2000" b="1" i="1" dirty="0"/>
                <a:t>k</a:t>
              </a:r>
              <a:r>
                <a:rPr lang="en-US" sz="2000" b="1" i="1" baseline="-25000" dirty="0"/>
                <a:t>2</a:t>
              </a:r>
              <a:r>
                <a:rPr lang="en-US" sz="2000" b="1" dirty="0"/>
                <a:t> </a:t>
              </a:r>
            </a:p>
          </p:txBody>
        </p:sp>
        <p:sp>
          <p:nvSpPr>
            <p:cNvPr id="14" name="Rectangle 13"/>
            <p:cNvSpPr/>
            <p:nvPr/>
          </p:nvSpPr>
          <p:spPr>
            <a:xfrm>
              <a:off x="7440016" y="3414889"/>
              <a:ext cx="1418234" cy="1467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Cipher Text</a:t>
              </a:r>
            </a:p>
          </p:txBody>
        </p:sp>
      </p:grpSp>
    </p:spTree>
    <p:extLst>
      <p:ext uri="{BB962C8B-B14F-4D97-AF65-F5344CB8AC3E}">
        <p14:creationId xmlns:p14="http://schemas.microsoft.com/office/powerpoint/2010/main" val="760397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85750" indent="-285750"/>
            <a:r>
              <a:rPr lang="en-US" sz="4400" b="1" dirty="0"/>
              <a:t>Rail Fence Technique</a:t>
            </a:r>
          </a:p>
        </p:txBody>
      </p:sp>
      <p:pic>
        <p:nvPicPr>
          <p:cNvPr id="5" name="Content Placeholder 4" descr="rail-fence-cipher-encoding-key-4.png"/>
          <p:cNvPicPr>
            <a:picLocks noGrp="1" noChangeAspect="1"/>
          </p:cNvPicPr>
          <p:nvPr>
            <p:ph idx="1"/>
          </p:nvPr>
        </p:nvPicPr>
        <p:blipFill>
          <a:blip r:embed="rId2">
            <a:extLst>
              <a:ext uri="{28A0092B-C50C-407E-A947-70E740481C1C}">
                <a14:useLocalDpi xmlns:a14="http://schemas.microsoft.com/office/drawing/2010/main" val="0"/>
              </a:ext>
            </a:extLst>
          </a:blip>
          <a:srcRect t="-45359" b="-45359"/>
          <a:stretch>
            <a:fillRect/>
          </a:stretch>
        </p:blipFill>
        <p:spPr>
          <a:xfrm>
            <a:off x="284163" y="1720850"/>
            <a:ext cx="8574087" cy="4940300"/>
          </a:xfrm>
        </p:spPr>
      </p:pic>
      <p:sp>
        <p:nvSpPr>
          <p:cNvPr id="7" name="TextBox 6"/>
          <p:cNvSpPr txBox="1"/>
          <p:nvPr/>
        </p:nvSpPr>
        <p:spPr>
          <a:xfrm>
            <a:off x="111302" y="5771444"/>
            <a:ext cx="8746948" cy="646331"/>
          </a:xfrm>
          <a:prstGeom prst="rect">
            <a:avLst/>
          </a:prstGeom>
          <a:noFill/>
        </p:spPr>
        <p:txBody>
          <a:bodyPr wrap="square" rtlCol="0">
            <a:spAutoFit/>
          </a:bodyPr>
          <a:lstStyle/>
          <a:p>
            <a:r>
              <a:rPr lang="en-US" b="1" dirty="0">
                <a:solidFill>
                  <a:srgbClr val="FF0000"/>
                </a:solidFill>
              </a:rPr>
              <a:t>     NOTE:</a:t>
            </a:r>
            <a:r>
              <a:rPr lang="en-US" dirty="0"/>
              <a:t> The concept of </a:t>
            </a:r>
            <a:r>
              <a:rPr lang="en-US" b="1" dirty="0">
                <a:solidFill>
                  <a:srgbClr val="660066"/>
                </a:solidFill>
              </a:rPr>
              <a:t>Reading Sequence </a:t>
            </a:r>
            <a:r>
              <a:rPr lang="en-US" dirty="0"/>
              <a:t>and </a:t>
            </a:r>
            <a:r>
              <a:rPr lang="en-US" b="1" dirty="0">
                <a:solidFill>
                  <a:srgbClr val="660066"/>
                </a:solidFill>
              </a:rPr>
              <a:t>Multiple Round </a:t>
            </a:r>
            <a:r>
              <a:rPr lang="en-US" dirty="0"/>
              <a:t>(like Columnar Technique) 	can also be used here.</a:t>
            </a:r>
            <a:endParaRPr lang="en-US" b="1" dirty="0">
              <a:solidFill>
                <a:srgbClr val="660066"/>
              </a:solidFill>
            </a:endParaRPr>
          </a:p>
        </p:txBody>
      </p:sp>
    </p:spTree>
    <p:extLst>
      <p:ext uri="{BB962C8B-B14F-4D97-AF65-F5344CB8AC3E}">
        <p14:creationId xmlns:p14="http://schemas.microsoft.com/office/powerpoint/2010/main" val="1475010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208779" y="1691911"/>
            <a:ext cx="6355416" cy="1883775"/>
          </a:xfrm>
          <a:noFill/>
        </p:spPr>
        <p:txBody>
          <a:bodyPr>
            <a:normAutofit/>
          </a:bodyPr>
          <a:lstStyle/>
          <a:p>
            <a:pPr>
              <a:lnSpc>
                <a:spcPct val="110000"/>
              </a:lnSpc>
            </a:pPr>
            <a:r>
              <a:rPr lang="en-US" sz="4000" dirty="0">
                <a:solidFill>
                  <a:srgbClr val="0000FF"/>
                </a:solidFill>
              </a:rPr>
              <a:t>Possible Types of Attacks on Encrypted Message</a:t>
            </a:r>
            <a:endParaRPr lang="en-US" sz="3200" dirty="0">
              <a:solidFill>
                <a:srgbClr val="0000FF"/>
              </a:solidFill>
            </a:endParaRPr>
          </a:p>
        </p:txBody>
      </p:sp>
    </p:spTree>
    <p:custDataLst>
      <p:tags r:id="rId1"/>
    </p:custDataLst>
    <p:extLst>
      <p:ext uri="{BB962C8B-B14F-4D97-AF65-F5344CB8AC3E}">
        <p14:creationId xmlns:p14="http://schemas.microsoft.com/office/powerpoint/2010/main" val="768172399"/>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Possible Types of Attacks</a:t>
            </a:r>
            <a:endParaRPr lang="en-US" dirty="0"/>
          </a:p>
        </p:txBody>
      </p:sp>
      <p:sp>
        <p:nvSpPr>
          <p:cNvPr id="3" name="Content Placeholder 2"/>
          <p:cNvSpPr>
            <a:spLocks noGrp="1"/>
          </p:cNvSpPr>
          <p:nvPr>
            <p:ph idx="1"/>
          </p:nvPr>
        </p:nvSpPr>
        <p:spPr>
          <a:xfrm>
            <a:off x="370491" y="2133600"/>
            <a:ext cx="8487760" cy="3992563"/>
          </a:xfrm>
        </p:spPr>
        <p:txBody>
          <a:bodyPr>
            <a:normAutofit fontScale="77500" lnSpcReduction="20000"/>
          </a:bodyPr>
          <a:lstStyle/>
          <a:p>
            <a:r>
              <a:rPr lang="en-US" sz="2800" b="1" dirty="0"/>
              <a:t>Cipher text only attack: </a:t>
            </a:r>
            <a:r>
              <a:rPr lang="en-US" sz="2800" dirty="0"/>
              <a:t>attacker has access only to the ciphertext and aims to decipher the message without any knowledge of the corresponding plaintext or the encryption key.</a:t>
            </a:r>
          </a:p>
          <a:p>
            <a:r>
              <a:rPr lang="en-US" sz="2800" b="1" dirty="0"/>
              <a:t>Known plain text attack: </a:t>
            </a:r>
            <a:r>
              <a:rPr lang="en-US" sz="2800" dirty="0"/>
              <a:t>attacker possesses both the plaintext and its corresponding ciphertext. The objective is to deduce the encryption key or algorithm by analyzing the relationship between the known plaintext and ciphertext pairs</a:t>
            </a:r>
          </a:p>
          <a:p>
            <a:r>
              <a:rPr lang="en-US" sz="2800" b="1" dirty="0"/>
              <a:t>Chosen plain text attack: </a:t>
            </a:r>
            <a:r>
              <a:rPr lang="en-US" sz="2800" dirty="0"/>
              <a:t>attacker not only has access to the ciphertext but also has the ability to choose specific plaintexts and observe their corresponding ciphertexts. This attack scenario provides the attacker with more control and information compared to a Known Plain Text Attack</a:t>
            </a:r>
            <a:endParaRPr lang="en-US" sz="2800" b="1" dirty="0"/>
          </a:p>
        </p:txBody>
      </p:sp>
    </p:spTree>
    <p:extLst>
      <p:ext uri="{BB962C8B-B14F-4D97-AF65-F5344CB8AC3E}">
        <p14:creationId xmlns:p14="http://schemas.microsoft.com/office/powerpoint/2010/main" val="1167659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112145" y="1181099"/>
            <a:ext cx="6355416" cy="1883775"/>
          </a:xfrm>
          <a:noFill/>
        </p:spPr>
        <p:txBody>
          <a:bodyPr>
            <a:normAutofit fontScale="90000"/>
          </a:bodyPr>
          <a:lstStyle/>
          <a:p>
            <a:pPr>
              <a:lnSpc>
                <a:spcPct val="110000"/>
              </a:lnSpc>
            </a:pPr>
            <a:r>
              <a:rPr lang="en-US" sz="4000" dirty="0">
                <a:solidFill>
                  <a:srgbClr val="0000FF"/>
                </a:solidFill>
              </a:rPr>
              <a:t>Classification of </a:t>
            </a:r>
            <a:br>
              <a:rPr lang="en-US" sz="4000" dirty="0">
                <a:solidFill>
                  <a:srgbClr val="0000FF"/>
                </a:solidFill>
              </a:rPr>
            </a:br>
            <a:r>
              <a:rPr lang="en-US" sz="4000" dirty="0">
                <a:solidFill>
                  <a:srgbClr val="0000FF"/>
                </a:solidFill>
              </a:rPr>
              <a:t>Cryptographic Algorithms </a:t>
            </a:r>
            <a:br>
              <a:rPr lang="en-US" sz="4000" dirty="0">
                <a:solidFill>
                  <a:srgbClr val="0000FF"/>
                </a:solidFill>
              </a:rPr>
            </a:br>
            <a:r>
              <a:rPr lang="en-US" sz="4000" dirty="0">
                <a:solidFill>
                  <a:srgbClr val="0000FF"/>
                </a:solidFill>
              </a:rPr>
              <a:t>(based on Keys)</a:t>
            </a:r>
            <a:endParaRPr lang="en-US" sz="3200" dirty="0">
              <a:solidFill>
                <a:srgbClr val="0000FF"/>
              </a:solidFill>
            </a:endParaRPr>
          </a:p>
        </p:txBody>
      </p:sp>
      <p:sp>
        <p:nvSpPr>
          <p:cNvPr id="3" name="Subtitle 2"/>
          <p:cNvSpPr>
            <a:spLocks noGrp="1"/>
          </p:cNvSpPr>
          <p:nvPr>
            <p:ph type="subTitle" idx="1"/>
            <p:custDataLst>
              <p:tags r:id="rId3"/>
            </p:custDataLst>
          </p:nvPr>
        </p:nvSpPr>
        <p:spPr>
          <a:xfrm>
            <a:off x="3851961" y="4328520"/>
            <a:ext cx="4772528" cy="1359443"/>
          </a:xfrm>
        </p:spPr>
        <p:txBody>
          <a:bodyPr>
            <a:noAutofit/>
          </a:bodyPr>
          <a:lstStyle/>
          <a:p>
            <a:pPr marL="342900" indent="-342900">
              <a:buFont typeface="Arial"/>
              <a:buChar char="•"/>
            </a:pPr>
            <a:r>
              <a:rPr lang="en-US" sz="2400" b="1" dirty="0">
                <a:latin typeface="+mn-lt"/>
              </a:rPr>
              <a:t>Symmetric Key Algorithm</a:t>
            </a:r>
          </a:p>
          <a:p>
            <a:pPr marL="342900" indent="-342900">
              <a:buFont typeface="Arial"/>
              <a:buChar char="•"/>
            </a:pPr>
            <a:r>
              <a:rPr lang="en-US" sz="2400" b="1" dirty="0">
                <a:latin typeface="+mn-lt"/>
              </a:rPr>
              <a:t>Asymmetric Key Algorithm</a:t>
            </a:r>
          </a:p>
        </p:txBody>
      </p:sp>
    </p:spTree>
    <p:custDataLst>
      <p:tags r:id="rId1"/>
    </p:custDataLst>
    <p:extLst>
      <p:ext uri="{BB962C8B-B14F-4D97-AF65-F5344CB8AC3E}">
        <p14:creationId xmlns:p14="http://schemas.microsoft.com/office/powerpoint/2010/main" val="339162225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Symmetric Key Algorithm</a:t>
            </a:r>
            <a:endParaRPr lang="en-US" dirty="0"/>
          </a:p>
        </p:txBody>
      </p:sp>
      <p:pic>
        <p:nvPicPr>
          <p:cNvPr id="4" name="Content Placeholder 3" descr="Symmetric-Key-Cryptography-Diagram.png"/>
          <p:cNvPicPr>
            <a:picLocks noGrp="1" noChangeAspect="1"/>
          </p:cNvPicPr>
          <p:nvPr>
            <p:ph idx="1"/>
          </p:nvPr>
        </p:nvPicPr>
        <p:blipFill>
          <a:blip r:embed="rId2" cstate="email">
            <a:extLst>
              <a:ext uri="{28A0092B-C50C-407E-A947-70E740481C1C}">
                <a14:useLocalDpi xmlns:a14="http://schemas.microsoft.com/office/drawing/2010/main" val="0"/>
              </a:ext>
            </a:extLst>
          </a:blip>
          <a:srcRect l="-12406" r="-12406"/>
          <a:stretch>
            <a:fillRect/>
          </a:stretch>
        </p:blipFill>
        <p:spPr>
          <a:xfrm>
            <a:off x="385763" y="2133600"/>
            <a:ext cx="8472487" cy="3992563"/>
          </a:xfrm>
        </p:spPr>
      </p:pic>
    </p:spTree>
    <p:extLst>
      <p:ext uri="{BB962C8B-B14F-4D97-AF65-F5344CB8AC3E}">
        <p14:creationId xmlns:p14="http://schemas.microsoft.com/office/powerpoint/2010/main" val="4249333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4.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5.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1232</TotalTime>
  <Words>996</Words>
  <Application>Microsoft Office PowerPoint</Application>
  <PresentationFormat>On-screen Show (4:3)</PresentationFormat>
  <Paragraphs>108</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Georgia</vt:lpstr>
      <vt:lpstr>Wingdings</vt:lpstr>
      <vt:lpstr>Spectrum</vt:lpstr>
      <vt:lpstr>Cryptographic Techniques</vt:lpstr>
      <vt:lpstr>Basic Columnar Technique</vt:lpstr>
      <vt:lpstr>A Variant of Basic Columnar Technique</vt:lpstr>
      <vt:lpstr>Columnar Technique with Multiple Rounds</vt:lpstr>
      <vt:lpstr>Rail Fence Technique</vt:lpstr>
      <vt:lpstr>Possible Types of Attacks on Encrypted Message</vt:lpstr>
      <vt:lpstr>Possible Types of Attacks</vt:lpstr>
      <vt:lpstr>Classification of  Cryptographic Algorithms  (based on Keys)</vt:lpstr>
      <vt:lpstr>Symmetric Key Algorithm</vt:lpstr>
      <vt:lpstr>Problems with Symmetric Key Algorithms</vt:lpstr>
      <vt:lpstr>Asymmetric Key Algorithm</vt:lpstr>
      <vt:lpstr>PowerPoint Presentation</vt:lpstr>
      <vt:lpstr>Symmetric Vs. Asymmetric Key Algorithm</vt:lpstr>
      <vt:lpstr>PowerPoint Presentation</vt:lpstr>
      <vt:lpstr>Topics for Self-Study</vt:lpstr>
      <vt:lpstr>Next Topic</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Techniques</dc:title>
  <dc:creator>apple</dc:creator>
  <cp:lastModifiedBy>Joyabrata Acharyya</cp:lastModifiedBy>
  <cp:revision>48</cp:revision>
  <dcterms:created xsi:type="dcterms:W3CDTF">2020-09-24T05:51:10Z</dcterms:created>
  <dcterms:modified xsi:type="dcterms:W3CDTF">2024-02-21T20:09:07Z</dcterms:modified>
</cp:coreProperties>
</file>