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3" r:id="rId8"/>
    <p:sldId id="273" r:id="rId9"/>
    <p:sldId id="262" r:id="rId10"/>
    <p:sldId id="264" r:id="rId11"/>
    <p:sldId id="274" r:id="rId12"/>
    <p:sldId id="265" r:id="rId13"/>
    <p:sldId id="266" r:id="rId14"/>
    <p:sldId id="267" r:id="rId15"/>
    <p:sldId id="268" r:id="rId16"/>
    <p:sldId id="269" r:id="rId17"/>
    <p:sldId id="275" r:id="rId18"/>
    <p:sldId id="270" r:id="rId19"/>
    <p:sldId id="272"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varScale="1">
        <p:scale>
          <a:sx n="102" d="100"/>
          <a:sy n="102" d="100"/>
        </p:scale>
        <p:origin x="89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C86046-C7A2-7643-8655-4435C064B1DC}" type="datetimeFigureOut">
              <a:rPr lang="en-US" smtClean="0"/>
              <a:t>2/15/2024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E7C34-F979-4549-B49B-4275160E3366}" type="slidenum">
              <a:rPr lang="en-US" smtClean="0"/>
              <a:t>‹#›</a:t>
            </a:fld>
            <a:endParaRPr lang="en-US"/>
          </a:p>
        </p:txBody>
      </p:sp>
    </p:spTree>
    <p:extLst>
      <p:ext uri="{BB962C8B-B14F-4D97-AF65-F5344CB8AC3E}">
        <p14:creationId xmlns:p14="http://schemas.microsoft.com/office/powerpoint/2010/main" val="11915405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E7C34-F979-4549-B49B-4275160E3366}" type="slidenum">
              <a:rPr lang="en-US" smtClean="0"/>
              <a:t>5</a:t>
            </a:fld>
            <a:endParaRPr lang="en-US"/>
          </a:p>
        </p:txBody>
      </p:sp>
    </p:spTree>
    <p:extLst>
      <p:ext uri="{BB962C8B-B14F-4D97-AF65-F5344CB8AC3E}">
        <p14:creationId xmlns:p14="http://schemas.microsoft.com/office/powerpoint/2010/main" val="10258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3011" name="Rectangle 25"/>
          <p:cNvSpPr>
            <a:spLocks noGrp="1" noChangeArrowheads="1"/>
          </p:cNvSpPr>
          <p:nvPr>
            <p:ph type="ftr" sz="quarter" idx="4"/>
          </p:nvPr>
        </p:nvSpPr>
        <p:spPr>
          <a:noFill/>
        </p:spPr>
        <p:txBody>
          <a:bodyPr/>
          <a:lstStyle/>
          <a:p>
            <a:r>
              <a:rPr lang="en-US" dirty="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20</a:t>
            </a:fld>
            <a:endParaRPr lang="en-US" dirty="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a:t>Is your presentation as crisp as possible? Consider moving extra content to the appendix.</a:t>
            </a:r>
          </a:p>
          <a:p>
            <a:r>
              <a:rPr lang="en-US" dirty="0"/>
              <a:t>Use appendix slides to store content that you might want to refer to during the Question slide or that may be useful for attendees to investigate deeper in the future.</a:t>
            </a:r>
          </a:p>
          <a:p>
            <a:pPr>
              <a:buFontTx/>
              <a:buNone/>
            </a:pPr>
            <a:endParaRPr lang="en-US" dirty="0"/>
          </a:p>
          <a:p>
            <a:endParaRPr lang="en-US" dirty="0"/>
          </a:p>
          <a:p>
            <a:endParaRPr lang="en-US" dirty="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7749E7-E3AB-9B43-AEEC-D94D4F0DC8C7}"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371267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7749E7-E3AB-9B43-AEEC-D94D4F0DC8C7}"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47772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7749E7-E3AB-9B43-AEEC-D94D4F0DC8C7}"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329585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34556132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7749E7-E3AB-9B43-AEEC-D94D4F0DC8C7}"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355543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749E7-E3AB-9B43-AEEC-D94D4F0DC8C7}"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351131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7749E7-E3AB-9B43-AEEC-D94D4F0DC8C7}"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254585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7749E7-E3AB-9B43-AEEC-D94D4F0DC8C7}"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15906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7749E7-E3AB-9B43-AEEC-D94D4F0DC8C7}"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294846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749E7-E3AB-9B43-AEEC-D94D4F0DC8C7}"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27354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749E7-E3AB-9B43-AEEC-D94D4F0DC8C7}"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73493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749E7-E3AB-9B43-AEEC-D94D4F0DC8C7}"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79260-595D-3640-9644-7439AEE3E12E}" type="slidenum">
              <a:rPr lang="en-US" smtClean="0"/>
              <a:t>‹#›</a:t>
            </a:fld>
            <a:endParaRPr lang="en-US"/>
          </a:p>
        </p:txBody>
      </p:sp>
    </p:spTree>
    <p:extLst>
      <p:ext uri="{BB962C8B-B14F-4D97-AF65-F5344CB8AC3E}">
        <p14:creationId xmlns:p14="http://schemas.microsoft.com/office/powerpoint/2010/main" val="94806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749E7-E3AB-9B43-AEEC-D94D4F0DC8C7}" type="datetimeFigureOut">
              <a:rPr lang="en-US" smtClean="0"/>
              <a:t>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79260-595D-3640-9644-7439AEE3E12E}" type="slidenum">
              <a:rPr lang="en-US" smtClean="0"/>
              <a:t>‹#›</a:t>
            </a:fld>
            <a:endParaRPr lang="en-US"/>
          </a:p>
        </p:txBody>
      </p:sp>
    </p:spTree>
    <p:extLst>
      <p:ext uri="{BB962C8B-B14F-4D97-AF65-F5344CB8AC3E}">
        <p14:creationId xmlns:p14="http://schemas.microsoft.com/office/powerpoint/2010/main" val="1950635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u="sng" dirty="0"/>
              <a:t>Symmetric Key Algorithms</a:t>
            </a:r>
          </a:p>
        </p:txBody>
      </p:sp>
      <p:sp>
        <p:nvSpPr>
          <p:cNvPr id="3" name="Subtitle 2"/>
          <p:cNvSpPr>
            <a:spLocks noGrp="1"/>
          </p:cNvSpPr>
          <p:nvPr>
            <p:ph type="subTitle" idx="1"/>
          </p:nvPr>
        </p:nvSpPr>
        <p:spPr/>
        <p:txBody>
          <a:bodyPr>
            <a:normAutofit/>
          </a:bodyPr>
          <a:lstStyle/>
          <a:p>
            <a:r>
              <a:rPr lang="en-US" b="1" dirty="0">
                <a:solidFill>
                  <a:srgbClr val="0000FF"/>
                </a:solidFill>
              </a:rPr>
              <a:t>DES</a:t>
            </a:r>
            <a:r>
              <a:rPr lang="en-US" dirty="0"/>
              <a:t>, IDEA, RC5, Blowfish, </a:t>
            </a:r>
            <a:r>
              <a:rPr lang="en-US" b="1" dirty="0">
                <a:solidFill>
                  <a:srgbClr val="0000FF"/>
                </a:solidFill>
              </a:rPr>
              <a:t>AES</a:t>
            </a:r>
          </a:p>
        </p:txBody>
      </p:sp>
      <p:sp>
        <p:nvSpPr>
          <p:cNvPr id="4" name="TextBox 3"/>
          <p:cNvSpPr txBox="1"/>
          <p:nvPr/>
        </p:nvSpPr>
        <p:spPr>
          <a:xfrm>
            <a:off x="2112145" y="5011226"/>
            <a:ext cx="2609120" cy="400110"/>
          </a:xfrm>
          <a:prstGeom prst="rect">
            <a:avLst/>
          </a:prstGeom>
          <a:noFill/>
          <a:ln>
            <a:solidFill>
              <a:schemeClr val="tx1"/>
            </a:solidFill>
          </a:ln>
        </p:spPr>
        <p:txBody>
          <a:bodyPr wrap="square" rtlCol="0">
            <a:spAutoFit/>
          </a:bodyPr>
          <a:lstStyle/>
          <a:p>
            <a:r>
              <a:rPr lang="en-US" sz="2000" b="1" dirty="0">
                <a:solidFill>
                  <a:srgbClr val="0000FF"/>
                </a:solidFill>
              </a:rPr>
              <a:t>S-DES, DES, Triple DES</a:t>
            </a:r>
          </a:p>
        </p:txBody>
      </p:sp>
      <p:cxnSp>
        <p:nvCxnSpPr>
          <p:cNvPr id="6" name="Straight Arrow Connector 5"/>
          <p:cNvCxnSpPr/>
          <p:nvPr/>
        </p:nvCxnSpPr>
        <p:spPr>
          <a:xfrm>
            <a:off x="2443462" y="4431642"/>
            <a:ext cx="27610" cy="57958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52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Block Chaining(CBC) Mode</a:t>
            </a:r>
            <a:br>
              <a:rPr lang="en-US" dirty="0"/>
            </a:br>
            <a:r>
              <a:rPr lang="en-US" dirty="0"/>
              <a:t>--- </a:t>
            </a:r>
            <a:r>
              <a:rPr lang="en-US" dirty="0">
                <a:solidFill>
                  <a:srgbClr val="008000"/>
                </a:solidFill>
              </a:rPr>
              <a:t>Encryption</a:t>
            </a:r>
            <a:r>
              <a:rPr lang="en-US" dirty="0"/>
              <a:t> ---</a:t>
            </a:r>
          </a:p>
        </p:txBody>
      </p:sp>
      <p:pic>
        <p:nvPicPr>
          <p:cNvPr id="7" name="Content Placeholder 6" descr="4.jpg"/>
          <p:cNvPicPr>
            <a:picLocks noGrp="1" noChangeAspect="1"/>
          </p:cNvPicPr>
          <p:nvPr>
            <p:ph idx="1"/>
          </p:nvPr>
        </p:nvPicPr>
        <p:blipFill>
          <a:blip r:embed="rId2">
            <a:extLst>
              <a:ext uri="{28A0092B-C50C-407E-A947-70E740481C1C}">
                <a14:useLocalDpi xmlns:a14="http://schemas.microsoft.com/office/drawing/2010/main" val="0"/>
              </a:ext>
            </a:extLst>
          </a:blip>
          <a:srcRect t="-6906" b="-6906"/>
          <a:stretch>
            <a:fillRect/>
          </a:stretch>
        </p:blipFill>
        <p:spPr/>
      </p:pic>
    </p:spTree>
    <p:extLst>
      <p:ext uri="{BB962C8B-B14F-4D97-AF65-F5344CB8AC3E}">
        <p14:creationId xmlns:p14="http://schemas.microsoft.com/office/powerpoint/2010/main" val="68916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D487-6288-2DD8-9452-7EFAB2BFCDB2}"/>
              </a:ext>
            </a:extLst>
          </p:cNvPr>
          <p:cNvSpPr>
            <a:spLocks noGrp="1"/>
          </p:cNvSpPr>
          <p:nvPr>
            <p:ph idx="1"/>
          </p:nvPr>
        </p:nvSpPr>
        <p:spPr>
          <a:xfrm>
            <a:off x="457200" y="224853"/>
            <a:ext cx="8229600" cy="5606322"/>
          </a:xfrm>
        </p:spPr>
        <p:txBody>
          <a:bodyPr>
            <a:normAutofit fontScale="47500" lnSpcReduction="20000"/>
          </a:bodyPr>
          <a:lstStyle/>
          <a:p>
            <a:pPr marL="0" indent="0">
              <a:buNone/>
            </a:pPr>
            <a:r>
              <a:rPr lang="en-US" b="1" dirty="0"/>
              <a:t>Cipher Block Chaining (CBC):</a:t>
            </a:r>
          </a:p>
          <a:p>
            <a:pPr marL="0" indent="0">
              <a:buNone/>
            </a:pPr>
            <a:endParaRPr lang="en-US" dirty="0"/>
          </a:p>
          <a:p>
            <a:pPr marL="0" indent="0">
              <a:buNone/>
            </a:pPr>
            <a:r>
              <a:rPr lang="en-US" dirty="0"/>
              <a:t>Description:</a:t>
            </a:r>
          </a:p>
          <a:p>
            <a:pPr marL="0" indent="0">
              <a:buNone/>
            </a:pPr>
            <a:r>
              <a:rPr lang="en-US" b="1" dirty="0"/>
              <a:t>Operation:</a:t>
            </a:r>
            <a:r>
              <a:rPr lang="en-US" dirty="0"/>
              <a:t> In CBC mode, each plaintext block is XORed with the ciphertext of the preceding block before encryption. The first block is XORed with an Initialization Vector (IV).</a:t>
            </a:r>
          </a:p>
          <a:p>
            <a:pPr marL="0" indent="0">
              <a:buNone/>
            </a:pPr>
            <a:r>
              <a:rPr lang="en-US" b="1" dirty="0"/>
              <a:t>Initialization Vector (IV):</a:t>
            </a:r>
            <a:r>
              <a:rPr lang="en-US" dirty="0"/>
              <a:t> A unique, random value that is used to initialize the first block's XOR operation. The IV adds randomness to the encryption process.</a:t>
            </a:r>
          </a:p>
          <a:p>
            <a:pPr marL="0" indent="0">
              <a:buNone/>
            </a:pPr>
            <a:endParaRPr lang="en-US" dirty="0"/>
          </a:p>
          <a:p>
            <a:pPr marL="0" indent="0">
              <a:buNone/>
            </a:pPr>
            <a:r>
              <a:rPr lang="en-US" dirty="0"/>
              <a:t>Advantages and How it Solves ECB Issues:</a:t>
            </a:r>
          </a:p>
          <a:p>
            <a:pPr marL="0" indent="0">
              <a:buNone/>
            </a:pPr>
            <a:endParaRPr lang="en-US" dirty="0"/>
          </a:p>
          <a:p>
            <a:pPr marL="0" indent="0">
              <a:buNone/>
            </a:pPr>
            <a:r>
              <a:rPr lang="en-US" b="1" dirty="0"/>
              <a:t>Diffusion:</a:t>
            </a:r>
            <a:r>
              <a:rPr lang="en-US" dirty="0"/>
              <a:t> XORing the plaintext with the previous ciphertext introduces diffusion, where changes in one part of the plaintext affect the entire ciphertext block. (Addresses the deterministic encryption and lack of diffusion issues of ECB)</a:t>
            </a:r>
          </a:p>
          <a:p>
            <a:pPr marL="0" indent="0">
              <a:buNone/>
            </a:pPr>
            <a:r>
              <a:rPr lang="en-US" b="1" dirty="0"/>
              <a:t>Pattern Recognition:</a:t>
            </a:r>
            <a:r>
              <a:rPr lang="en-US" dirty="0"/>
              <a:t> The XOR operation disrupts patterns, reducing the predictability of repeated plaintext patterns.</a:t>
            </a:r>
          </a:p>
          <a:p>
            <a:pPr marL="0" indent="0">
              <a:buNone/>
            </a:pPr>
            <a:r>
              <a:rPr lang="en-US" dirty="0"/>
              <a:t>Enhances security by mitigating the vulnerability to pattern-based attacks.</a:t>
            </a:r>
          </a:p>
          <a:p>
            <a:pPr marL="0" indent="0">
              <a:buNone/>
            </a:pPr>
            <a:r>
              <a:rPr lang="en-US" b="1" dirty="0"/>
              <a:t>Security for Large Messages:</a:t>
            </a:r>
            <a:r>
              <a:rPr lang="en-US" dirty="0"/>
              <a:t> Each block depends on the previous ciphertext, making it more challenging for an attacker to exploit repetitions in large messages.</a:t>
            </a:r>
          </a:p>
          <a:p>
            <a:pPr marL="0" indent="0">
              <a:buNone/>
            </a:pPr>
            <a:r>
              <a:rPr lang="en-US" b="1" dirty="0"/>
              <a:t>Initialization Vector:</a:t>
            </a:r>
            <a:r>
              <a:rPr lang="en-US" dirty="0"/>
              <a:t> Introducing an IV ensures that even if the same plaintext is encrypted multiple times with the same key, different ciphertexts are generated.</a:t>
            </a:r>
          </a:p>
          <a:p>
            <a:pPr marL="0" indent="0">
              <a:buNone/>
            </a:pPr>
            <a:r>
              <a:rPr lang="en-US" dirty="0"/>
              <a:t>Result: Adds variability and prevents identical blocks from producing the same ciphertext.</a:t>
            </a:r>
          </a:p>
          <a:p>
            <a:pPr marL="0" indent="0">
              <a:buNone/>
            </a:pPr>
            <a:endParaRPr lang="en-US" dirty="0"/>
          </a:p>
          <a:p>
            <a:pPr marL="0" indent="0">
              <a:buNone/>
            </a:pPr>
            <a:r>
              <a:rPr lang="en-US" dirty="0"/>
              <a:t>Limitations:</a:t>
            </a:r>
          </a:p>
          <a:p>
            <a:pPr marL="0" indent="0">
              <a:buNone/>
            </a:pPr>
            <a:r>
              <a:rPr lang="en-US" dirty="0"/>
              <a:t>Sequential Processing</a:t>
            </a:r>
          </a:p>
          <a:p>
            <a:pPr marL="0" indent="0">
              <a:buNone/>
            </a:pPr>
            <a:r>
              <a:rPr lang="en-US" dirty="0"/>
              <a:t>Sensitivity to Flipping Bits</a:t>
            </a:r>
          </a:p>
        </p:txBody>
      </p:sp>
    </p:spTree>
    <p:extLst>
      <p:ext uri="{BB962C8B-B14F-4D97-AF65-F5344CB8AC3E}">
        <p14:creationId xmlns:p14="http://schemas.microsoft.com/office/powerpoint/2010/main" val="357811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Block Chaining(CBC) Mode</a:t>
            </a:r>
            <a:br>
              <a:rPr lang="en-US" dirty="0"/>
            </a:br>
            <a:r>
              <a:rPr lang="en-US" dirty="0"/>
              <a:t>--- </a:t>
            </a:r>
            <a:r>
              <a:rPr lang="en-US" dirty="0">
                <a:solidFill>
                  <a:srgbClr val="008000"/>
                </a:solidFill>
              </a:rPr>
              <a:t>Decryptio</a:t>
            </a:r>
            <a:r>
              <a:rPr lang="en-US" dirty="0"/>
              <a:t>n ---</a:t>
            </a:r>
          </a:p>
        </p:txBody>
      </p:sp>
      <p:pic>
        <p:nvPicPr>
          <p:cNvPr id="7" name="Content Placeholder 6" descr="5.jp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p:pic>
    </p:spTree>
    <p:extLst>
      <p:ext uri="{BB962C8B-B14F-4D97-AF65-F5344CB8AC3E}">
        <p14:creationId xmlns:p14="http://schemas.microsoft.com/office/powerpoint/2010/main" val="258764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Feedback (CFB) Mode</a:t>
            </a:r>
            <a:br>
              <a:rPr lang="en-US" dirty="0"/>
            </a:br>
            <a:r>
              <a:rPr lang="en-US" dirty="0"/>
              <a:t>--- </a:t>
            </a:r>
            <a:r>
              <a:rPr lang="en-US" dirty="0">
                <a:solidFill>
                  <a:srgbClr val="800000"/>
                </a:solidFill>
              </a:rPr>
              <a:t>Step 1 </a:t>
            </a:r>
            <a:r>
              <a:rPr lang="en-US" dirty="0"/>
              <a:t>---</a:t>
            </a:r>
          </a:p>
        </p:txBody>
      </p:sp>
      <p:pic>
        <p:nvPicPr>
          <p:cNvPr id="4" name="Content Placeholder 3" descr="6.jpg"/>
          <p:cNvPicPr>
            <a:picLocks noGrp="1" noChangeAspect="1"/>
          </p:cNvPicPr>
          <p:nvPr>
            <p:ph idx="1"/>
          </p:nvPr>
        </p:nvPicPr>
        <p:blipFill>
          <a:blip r:embed="rId2">
            <a:extLst>
              <a:ext uri="{28A0092B-C50C-407E-A947-70E740481C1C}">
                <a14:useLocalDpi xmlns:a14="http://schemas.microsoft.com/office/drawing/2010/main" val="0"/>
              </a:ext>
            </a:extLst>
          </a:blip>
          <a:srcRect t="-53228" b="-53228"/>
          <a:stretch>
            <a:fillRect/>
          </a:stretch>
        </p:blipFill>
        <p:spPr/>
      </p:pic>
    </p:spTree>
    <p:extLst>
      <p:ext uri="{BB962C8B-B14F-4D97-AF65-F5344CB8AC3E}">
        <p14:creationId xmlns:p14="http://schemas.microsoft.com/office/powerpoint/2010/main" val="397013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Feedback (CFB) Mode</a:t>
            </a:r>
            <a:br>
              <a:rPr lang="en-US" dirty="0"/>
            </a:br>
            <a:r>
              <a:rPr lang="en-US" dirty="0"/>
              <a:t>--- </a:t>
            </a:r>
            <a:r>
              <a:rPr lang="en-US" dirty="0">
                <a:solidFill>
                  <a:srgbClr val="800000"/>
                </a:solidFill>
              </a:rPr>
              <a:t>Step 2</a:t>
            </a:r>
            <a:r>
              <a:rPr lang="en-US" dirty="0"/>
              <a:t> ---</a:t>
            </a:r>
          </a:p>
        </p:txBody>
      </p:sp>
      <p:pic>
        <p:nvPicPr>
          <p:cNvPr id="5" name="Content Placeholder 4" descr="7.jpg"/>
          <p:cNvPicPr>
            <a:picLocks noGrp="1" noChangeAspect="1"/>
          </p:cNvPicPr>
          <p:nvPr>
            <p:ph idx="1"/>
          </p:nvPr>
        </p:nvPicPr>
        <p:blipFill>
          <a:blip r:embed="rId2">
            <a:extLst>
              <a:ext uri="{28A0092B-C50C-407E-A947-70E740481C1C}">
                <a14:useLocalDpi xmlns:a14="http://schemas.microsoft.com/office/drawing/2010/main" val="0"/>
              </a:ext>
            </a:extLst>
          </a:blip>
          <a:srcRect l="-1854" r="-1854"/>
          <a:stretch>
            <a:fillRect/>
          </a:stretch>
        </p:blipFill>
        <p:spPr/>
      </p:pic>
    </p:spTree>
    <p:extLst>
      <p:ext uri="{BB962C8B-B14F-4D97-AF65-F5344CB8AC3E}">
        <p14:creationId xmlns:p14="http://schemas.microsoft.com/office/powerpoint/2010/main" val="127512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Feedback (CFB) Mode</a:t>
            </a:r>
            <a:br>
              <a:rPr lang="en-US" dirty="0"/>
            </a:br>
            <a:r>
              <a:rPr lang="en-US" dirty="0"/>
              <a:t>--- </a:t>
            </a:r>
            <a:r>
              <a:rPr lang="en-US" dirty="0">
                <a:solidFill>
                  <a:srgbClr val="800000"/>
                </a:solidFill>
              </a:rPr>
              <a:t>Step 3</a:t>
            </a:r>
            <a:r>
              <a:rPr lang="en-US" dirty="0"/>
              <a:t> ---</a:t>
            </a:r>
          </a:p>
        </p:txBody>
      </p:sp>
      <p:pic>
        <p:nvPicPr>
          <p:cNvPr id="5" name="Content Placeholder 4" descr="8.jpg"/>
          <p:cNvPicPr>
            <a:picLocks noGrp="1" noChangeAspect="1"/>
          </p:cNvPicPr>
          <p:nvPr>
            <p:ph idx="1"/>
          </p:nvPr>
        </p:nvPicPr>
        <p:blipFill>
          <a:blip r:embed="rId2">
            <a:extLst>
              <a:ext uri="{28A0092B-C50C-407E-A947-70E740481C1C}">
                <a14:useLocalDpi xmlns:a14="http://schemas.microsoft.com/office/drawing/2010/main" val="0"/>
              </a:ext>
            </a:extLst>
          </a:blip>
          <a:srcRect t="-68859" b="-68859"/>
          <a:stretch>
            <a:fillRect/>
          </a:stretch>
        </p:blipFill>
        <p:spPr/>
      </p:pic>
    </p:spTree>
    <p:extLst>
      <p:ext uri="{BB962C8B-B14F-4D97-AF65-F5344CB8AC3E}">
        <p14:creationId xmlns:p14="http://schemas.microsoft.com/office/powerpoint/2010/main" val="127512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Feedback (CFB) Mode</a:t>
            </a:r>
            <a:br>
              <a:rPr lang="en-US" dirty="0"/>
            </a:br>
            <a:r>
              <a:rPr lang="en-US" dirty="0"/>
              <a:t>--- </a:t>
            </a:r>
            <a:r>
              <a:rPr lang="en-US" dirty="0">
                <a:solidFill>
                  <a:srgbClr val="800000"/>
                </a:solidFill>
              </a:rPr>
              <a:t>The Overall Encryption Process </a:t>
            </a:r>
            <a:r>
              <a:rPr lang="en-US" dirty="0"/>
              <a:t>---</a:t>
            </a:r>
          </a:p>
        </p:txBody>
      </p:sp>
      <p:pic>
        <p:nvPicPr>
          <p:cNvPr id="5" name="Content Placeholder 4" descr="9.jpg"/>
          <p:cNvPicPr>
            <a:picLocks noGrp="1" noChangeAspect="1"/>
          </p:cNvPicPr>
          <p:nvPr>
            <p:ph idx="1"/>
          </p:nvPr>
        </p:nvPicPr>
        <p:blipFill>
          <a:blip r:embed="rId2">
            <a:extLst>
              <a:ext uri="{28A0092B-C50C-407E-A947-70E740481C1C}">
                <a14:useLocalDpi xmlns:a14="http://schemas.microsoft.com/office/drawing/2010/main" val="0"/>
              </a:ext>
            </a:extLst>
          </a:blip>
          <a:srcRect l="-15755" r="-15755"/>
          <a:stretch>
            <a:fillRect/>
          </a:stretch>
        </p:blipFill>
        <p:spPr/>
      </p:pic>
    </p:spTree>
    <p:extLst>
      <p:ext uri="{BB962C8B-B14F-4D97-AF65-F5344CB8AC3E}">
        <p14:creationId xmlns:p14="http://schemas.microsoft.com/office/powerpoint/2010/main" val="127512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028CD-B0D3-AADA-22DA-BC22895205D1}"/>
              </a:ext>
            </a:extLst>
          </p:cNvPr>
          <p:cNvSpPr>
            <a:spLocks noGrp="1"/>
          </p:cNvSpPr>
          <p:nvPr>
            <p:ph idx="1"/>
          </p:nvPr>
        </p:nvSpPr>
        <p:spPr/>
        <p:txBody>
          <a:bodyPr/>
          <a:lstStyle/>
          <a:p>
            <a:pPr marL="0" indent="0">
              <a:buNone/>
            </a:pPr>
            <a:r>
              <a:rPr lang="en-US"/>
              <a:t>CFB </a:t>
            </a:r>
            <a:r>
              <a:rPr lang="en-US" dirty="0"/>
              <a:t>mode turns block ciphers into stream ciphers, allowing for the encryption of individual bits or bytes of data.</a:t>
            </a:r>
          </a:p>
          <a:p>
            <a:pPr marL="0" indent="0">
              <a:buNone/>
            </a:pPr>
            <a:r>
              <a:rPr lang="en-US" dirty="0"/>
              <a:t>Result: Provides flexibility for encrypting streaming data without the need for padding or breaking the data into fixed-size blocks.</a:t>
            </a:r>
            <a:endParaRPr lang="en-IN" dirty="0"/>
          </a:p>
        </p:txBody>
      </p:sp>
    </p:spTree>
    <p:extLst>
      <p:ext uri="{BB962C8B-B14F-4D97-AF65-F5344CB8AC3E}">
        <p14:creationId xmlns:p14="http://schemas.microsoft.com/office/powerpoint/2010/main" val="219756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 Feedback (OFB) Mode</a:t>
            </a:r>
            <a:br>
              <a:rPr lang="en-US" dirty="0"/>
            </a:br>
            <a:r>
              <a:rPr lang="en-US" dirty="0"/>
              <a:t>--- </a:t>
            </a:r>
            <a:r>
              <a:rPr lang="en-US" dirty="0">
                <a:solidFill>
                  <a:schemeClr val="accent4"/>
                </a:solidFill>
              </a:rPr>
              <a:t>The Overall Encryption Process </a:t>
            </a:r>
            <a:r>
              <a:rPr lang="en-US" dirty="0"/>
              <a:t>---</a:t>
            </a:r>
          </a:p>
        </p:txBody>
      </p:sp>
      <p:pic>
        <p:nvPicPr>
          <p:cNvPr id="4" name="Content Placeholder 3" descr="10.jpg"/>
          <p:cNvPicPr>
            <a:picLocks noGrp="1" noChangeAspect="1"/>
          </p:cNvPicPr>
          <p:nvPr>
            <p:ph idx="1"/>
          </p:nvPr>
        </p:nvPicPr>
        <p:blipFill>
          <a:blip r:embed="rId2">
            <a:extLst>
              <a:ext uri="{28A0092B-C50C-407E-A947-70E740481C1C}">
                <a14:useLocalDpi xmlns:a14="http://schemas.microsoft.com/office/drawing/2010/main" val="0"/>
              </a:ext>
            </a:extLst>
          </a:blip>
          <a:srcRect l="-15853" r="-15853"/>
          <a:stretch>
            <a:fillRect/>
          </a:stretch>
        </p:blipFill>
        <p:spPr/>
      </p:pic>
    </p:spTree>
    <p:extLst>
      <p:ext uri="{BB962C8B-B14F-4D97-AF65-F5344CB8AC3E}">
        <p14:creationId xmlns:p14="http://schemas.microsoft.com/office/powerpoint/2010/main" val="20277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6600"/>
                </a:solidFill>
              </a:rPr>
              <a:t>Next Topic</a:t>
            </a:r>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sz="4000" b="1"/>
              <a:t>Simplified </a:t>
            </a:r>
            <a:r>
              <a:rPr lang="en-US" sz="4000" b="1" dirty="0"/>
              <a:t>Data Encryption Standard </a:t>
            </a:r>
          </a:p>
          <a:p>
            <a:pPr marL="0" indent="0" algn="ctr">
              <a:buNone/>
            </a:pPr>
            <a:r>
              <a:rPr lang="en-US" sz="4000" b="1" dirty="0"/>
              <a:t>(S-DES)</a:t>
            </a:r>
          </a:p>
        </p:txBody>
      </p:sp>
    </p:spTree>
    <p:extLst>
      <p:ext uri="{BB962C8B-B14F-4D97-AF65-F5344CB8AC3E}">
        <p14:creationId xmlns:p14="http://schemas.microsoft.com/office/powerpoint/2010/main" val="394109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Prerequisites</a:t>
            </a:r>
          </a:p>
        </p:txBody>
      </p:sp>
      <p:sp>
        <p:nvSpPr>
          <p:cNvPr id="3" name="Content Placeholder 2"/>
          <p:cNvSpPr>
            <a:spLocks noGrp="1"/>
          </p:cNvSpPr>
          <p:nvPr>
            <p:ph idx="1"/>
          </p:nvPr>
        </p:nvSpPr>
        <p:spPr/>
        <p:txBody>
          <a:bodyPr/>
          <a:lstStyle/>
          <a:p>
            <a:pPr algn="just">
              <a:lnSpc>
                <a:spcPct val="120000"/>
              </a:lnSpc>
            </a:pPr>
            <a:r>
              <a:rPr lang="en-US" b="1" u="sng" dirty="0"/>
              <a:t>Algorithm Types</a:t>
            </a:r>
            <a:r>
              <a:rPr lang="en-US" b="1" dirty="0"/>
              <a:t> </a:t>
            </a:r>
            <a:r>
              <a:rPr lang="en-US" dirty="0"/>
              <a:t>– </a:t>
            </a:r>
            <a:r>
              <a:rPr lang="en-US" sz="2800" dirty="0"/>
              <a:t>An Algorithm type defines what size of plain text should be encrypted in each step of the algorithm.</a:t>
            </a:r>
          </a:p>
          <a:p>
            <a:pPr algn="just">
              <a:lnSpc>
                <a:spcPct val="120000"/>
              </a:lnSpc>
            </a:pPr>
            <a:endParaRPr lang="en-US" dirty="0"/>
          </a:p>
          <a:p>
            <a:pPr algn="just">
              <a:lnSpc>
                <a:spcPct val="120000"/>
              </a:lnSpc>
            </a:pPr>
            <a:r>
              <a:rPr lang="en-US" b="1" u="sng" dirty="0"/>
              <a:t>Algorithm Modes</a:t>
            </a:r>
            <a:r>
              <a:rPr lang="en-US" dirty="0"/>
              <a:t> – </a:t>
            </a:r>
            <a:r>
              <a:rPr lang="en-US" sz="2800" dirty="0"/>
              <a:t>The algorithm mode defines the details of the cryptographic algorithm, once the type is decided.</a:t>
            </a:r>
          </a:p>
        </p:txBody>
      </p:sp>
    </p:spTree>
    <p:extLst>
      <p:ext uri="{BB962C8B-B14F-4D97-AF65-F5344CB8AC3E}">
        <p14:creationId xmlns:p14="http://schemas.microsoft.com/office/powerpoint/2010/main" val="327002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normAutofit/>
          </a:bodyPr>
          <a:lstStyle/>
          <a:p>
            <a:pPr>
              <a:defRPr/>
            </a:pPr>
            <a:r>
              <a:rPr lang="en-US" sz="6000" dirty="0">
                <a:solidFill>
                  <a:srgbClr val="008000"/>
                </a:solidFill>
              </a:rPr>
              <a:t>Thank you</a:t>
            </a:r>
          </a:p>
        </p:txBody>
      </p:sp>
    </p:spTree>
    <p:custDataLst>
      <p:tags r:id="rId1"/>
    </p:custDataLst>
    <p:extLst>
      <p:ext uri="{BB962C8B-B14F-4D97-AF65-F5344CB8AC3E}">
        <p14:creationId xmlns:p14="http://schemas.microsoft.com/office/powerpoint/2010/main" val="1392151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Algorithm Types</a:t>
            </a:r>
            <a:endParaRPr lang="en-US" dirty="0"/>
          </a:p>
        </p:txBody>
      </p:sp>
      <p:sp>
        <p:nvSpPr>
          <p:cNvPr id="3" name="Content Placeholder 2"/>
          <p:cNvSpPr>
            <a:spLocks noGrp="1"/>
          </p:cNvSpPr>
          <p:nvPr>
            <p:ph idx="1"/>
          </p:nvPr>
        </p:nvSpPr>
        <p:spPr>
          <a:xfrm>
            <a:off x="276097" y="1600200"/>
            <a:ext cx="8600434" cy="4525963"/>
          </a:xfrm>
        </p:spPr>
        <p:txBody>
          <a:bodyPr/>
          <a:lstStyle/>
          <a:p>
            <a:pPr>
              <a:lnSpc>
                <a:spcPct val="120000"/>
              </a:lnSpc>
            </a:pPr>
            <a:endParaRPr lang="en-US" b="1" u="sng" dirty="0"/>
          </a:p>
          <a:p>
            <a:pPr>
              <a:lnSpc>
                <a:spcPct val="120000"/>
              </a:lnSpc>
            </a:pPr>
            <a:r>
              <a:rPr lang="en-US" b="1" u="sng" dirty="0"/>
              <a:t>Stream Ciphers</a:t>
            </a:r>
            <a:r>
              <a:rPr lang="en-US" dirty="0"/>
              <a:t> – </a:t>
            </a:r>
            <a:r>
              <a:rPr lang="en-US" sz="2800" dirty="0"/>
              <a:t>It involves encryption / decryption of one plain text / cipher text </a:t>
            </a:r>
            <a:r>
              <a:rPr lang="en-US" sz="2800" dirty="0">
                <a:solidFill>
                  <a:srgbClr val="0000FF"/>
                </a:solidFill>
              </a:rPr>
              <a:t>bit</a:t>
            </a:r>
            <a:r>
              <a:rPr lang="en-US" sz="2800" dirty="0"/>
              <a:t> at a time.</a:t>
            </a:r>
          </a:p>
          <a:p>
            <a:endParaRPr lang="en-US" dirty="0"/>
          </a:p>
          <a:p>
            <a:r>
              <a:rPr lang="en-US" b="1" u="sng" dirty="0"/>
              <a:t>Block Ciphers</a:t>
            </a:r>
            <a:r>
              <a:rPr lang="en-US" dirty="0"/>
              <a:t> – </a:t>
            </a:r>
            <a:r>
              <a:rPr lang="en-US" sz="2800" dirty="0"/>
              <a:t>It involves encryption / decryption of one plain text / cipher text </a:t>
            </a:r>
            <a:r>
              <a:rPr lang="en-US" sz="2800" dirty="0">
                <a:solidFill>
                  <a:srgbClr val="0000FF"/>
                </a:solidFill>
              </a:rPr>
              <a:t>block</a:t>
            </a:r>
            <a:r>
              <a:rPr lang="en-US" sz="2800" dirty="0"/>
              <a:t> at a time. </a:t>
            </a:r>
          </a:p>
        </p:txBody>
      </p:sp>
    </p:spTree>
    <p:extLst>
      <p:ext uri="{BB962C8B-B14F-4D97-AF65-F5344CB8AC3E}">
        <p14:creationId xmlns:p14="http://schemas.microsoft.com/office/powerpoint/2010/main" val="139761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Stream Ciphers - An Example</a:t>
            </a:r>
          </a:p>
        </p:txBody>
      </p:sp>
      <p:grpSp>
        <p:nvGrpSpPr>
          <p:cNvPr id="31" name="Group 30"/>
          <p:cNvGrpSpPr/>
          <p:nvPr/>
        </p:nvGrpSpPr>
        <p:grpSpPr>
          <a:xfrm>
            <a:off x="1202115" y="1964728"/>
            <a:ext cx="6914057" cy="3915124"/>
            <a:chOff x="430135" y="1994287"/>
            <a:chExt cx="6914057" cy="3915124"/>
          </a:xfrm>
        </p:grpSpPr>
        <p:sp>
          <p:nvSpPr>
            <p:cNvPr id="4" name="TextBox 3"/>
            <p:cNvSpPr txBox="1"/>
            <p:nvPr/>
          </p:nvSpPr>
          <p:spPr>
            <a:xfrm>
              <a:off x="1021560" y="1994287"/>
              <a:ext cx="1725609" cy="400110"/>
            </a:xfrm>
            <a:prstGeom prst="rect">
              <a:avLst/>
            </a:prstGeom>
            <a:noFill/>
          </p:spPr>
          <p:txBody>
            <a:bodyPr wrap="square" rtlCol="0">
              <a:spAutoFit/>
            </a:bodyPr>
            <a:lstStyle/>
            <a:p>
              <a:r>
                <a:rPr lang="en-US" sz="2000" dirty="0"/>
                <a:t>In text format</a:t>
              </a:r>
            </a:p>
          </p:txBody>
        </p:sp>
        <p:sp>
          <p:nvSpPr>
            <p:cNvPr id="7" name="TextBox 6"/>
            <p:cNvSpPr txBox="1"/>
            <p:nvPr/>
          </p:nvSpPr>
          <p:spPr>
            <a:xfrm>
              <a:off x="3313169" y="2021385"/>
              <a:ext cx="2015511" cy="400110"/>
            </a:xfrm>
            <a:prstGeom prst="rect">
              <a:avLst/>
            </a:prstGeom>
            <a:noFill/>
          </p:spPr>
          <p:txBody>
            <a:bodyPr wrap="square" rtlCol="0">
              <a:spAutoFit/>
            </a:bodyPr>
            <a:lstStyle/>
            <a:p>
              <a:r>
                <a:rPr lang="en-US" sz="2000" dirty="0"/>
                <a:t>In binary format</a:t>
              </a:r>
            </a:p>
          </p:txBody>
        </p:sp>
        <p:sp>
          <p:nvSpPr>
            <p:cNvPr id="8" name="TextBox 7"/>
            <p:cNvSpPr txBox="1"/>
            <p:nvPr/>
          </p:nvSpPr>
          <p:spPr>
            <a:xfrm>
              <a:off x="1173960" y="2870823"/>
              <a:ext cx="1725609" cy="400110"/>
            </a:xfrm>
            <a:prstGeom prst="rect">
              <a:avLst/>
            </a:prstGeom>
            <a:noFill/>
          </p:spPr>
          <p:txBody>
            <a:bodyPr wrap="square" rtlCol="0">
              <a:spAutoFit/>
            </a:bodyPr>
            <a:lstStyle/>
            <a:p>
              <a:r>
                <a:rPr lang="en-US" sz="2000" dirty="0"/>
                <a:t>Pay 100</a:t>
              </a:r>
            </a:p>
          </p:txBody>
        </p:sp>
        <p:sp>
          <p:nvSpPr>
            <p:cNvPr id="10" name="TextBox 9"/>
            <p:cNvSpPr txBox="1"/>
            <p:nvPr/>
          </p:nvSpPr>
          <p:spPr>
            <a:xfrm>
              <a:off x="3313169" y="2870053"/>
              <a:ext cx="1725609" cy="400110"/>
            </a:xfrm>
            <a:prstGeom prst="rect">
              <a:avLst/>
            </a:prstGeom>
            <a:noFill/>
          </p:spPr>
          <p:txBody>
            <a:bodyPr wrap="square" rtlCol="0">
              <a:spAutoFit/>
            </a:bodyPr>
            <a:lstStyle/>
            <a:p>
              <a:r>
                <a:rPr lang="en-US" sz="2000" dirty="0"/>
                <a:t>010111001</a:t>
              </a:r>
            </a:p>
          </p:txBody>
        </p:sp>
        <p:sp>
          <p:nvSpPr>
            <p:cNvPr id="11" name="TextBox 10"/>
            <p:cNvSpPr txBox="1"/>
            <p:nvPr/>
          </p:nvSpPr>
          <p:spPr>
            <a:xfrm>
              <a:off x="3313169" y="4045150"/>
              <a:ext cx="1725609" cy="400110"/>
            </a:xfrm>
            <a:prstGeom prst="rect">
              <a:avLst/>
            </a:prstGeom>
            <a:noFill/>
          </p:spPr>
          <p:txBody>
            <a:bodyPr wrap="square" rtlCol="0">
              <a:spAutoFit/>
            </a:bodyPr>
            <a:lstStyle/>
            <a:p>
              <a:r>
                <a:rPr lang="en-US" sz="2000" dirty="0"/>
                <a:t>100101011</a:t>
              </a:r>
            </a:p>
          </p:txBody>
        </p:sp>
        <p:sp>
          <p:nvSpPr>
            <p:cNvPr id="12" name="TextBox 11"/>
            <p:cNvSpPr txBox="1"/>
            <p:nvPr/>
          </p:nvSpPr>
          <p:spPr>
            <a:xfrm>
              <a:off x="1021560" y="5163671"/>
              <a:ext cx="1725609" cy="400110"/>
            </a:xfrm>
            <a:prstGeom prst="rect">
              <a:avLst/>
            </a:prstGeom>
            <a:noFill/>
          </p:spPr>
          <p:txBody>
            <a:bodyPr wrap="square" rtlCol="0">
              <a:spAutoFit/>
            </a:bodyPr>
            <a:lstStyle/>
            <a:p>
              <a:r>
                <a:rPr lang="en-US" sz="2000" dirty="0"/>
                <a:t>ZTU91^%D</a:t>
              </a:r>
            </a:p>
          </p:txBody>
        </p:sp>
        <p:sp>
          <p:nvSpPr>
            <p:cNvPr id="13" name="TextBox 12"/>
            <p:cNvSpPr txBox="1"/>
            <p:nvPr/>
          </p:nvSpPr>
          <p:spPr>
            <a:xfrm>
              <a:off x="3313169" y="5163671"/>
              <a:ext cx="1725609" cy="400110"/>
            </a:xfrm>
            <a:prstGeom prst="rect">
              <a:avLst/>
            </a:prstGeom>
            <a:noFill/>
          </p:spPr>
          <p:txBody>
            <a:bodyPr wrap="square" rtlCol="0">
              <a:spAutoFit/>
            </a:bodyPr>
            <a:lstStyle/>
            <a:p>
              <a:r>
                <a:rPr lang="en-US" sz="2000" dirty="0"/>
                <a:t>110010010</a:t>
              </a:r>
            </a:p>
          </p:txBody>
        </p:sp>
        <p:sp>
          <p:nvSpPr>
            <p:cNvPr id="15" name="TextBox 14"/>
            <p:cNvSpPr txBox="1"/>
            <p:nvPr/>
          </p:nvSpPr>
          <p:spPr>
            <a:xfrm>
              <a:off x="5328681" y="2909719"/>
              <a:ext cx="2015511" cy="400110"/>
            </a:xfrm>
            <a:prstGeom prst="rect">
              <a:avLst/>
            </a:prstGeom>
            <a:noFill/>
          </p:spPr>
          <p:txBody>
            <a:bodyPr wrap="square" rtlCol="0">
              <a:spAutoFit/>
            </a:bodyPr>
            <a:lstStyle/>
            <a:p>
              <a:r>
                <a:rPr lang="en-US" sz="2000" dirty="0"/>
                <a:t>In binary format</a:t>
              </a:r>
            </a:p>
          </p:txBody>
        </p:sp>
        <p:sp>
          <p:nvSpPr>
            <p:cNvPr id="16" name="TextBox 15"/>
            <p:cNvSpPr txBox="1"/>
            <p:nvPr/>
          </p:nvSpPr>
          <p:spPr>
            <a:xfrm>
              <a:off x="5301616" y="4045150"/>
              <a:ext cx="2042576" cy="400110"/>
            </a:xfrm>
            <a:prstGeom prst="rect">
              <a:avLst/>
            </a:prstGeom>
            <a:noFill/>
          </p:spPr>
          <p:txBody>
            <a:bodyPr wrap="square" rtlCol="0">
              <a:spAutoFit/>
            </a:bodyPr>
            <a:lstStyle/>
            <a:p>
              <a:r>
                <a:rPr lang="en-US" sz="2000" dirty="0"/>
                <a:t>Key</a:t>
              </a:r>
            </a:p>
          </p:txBody>
        </p:sp>
        <p:sp>
          <p:nvSpPr>
            <p:cNvPr id="17" name="TextBox 16"/>
            <p:cNvSpPr txBox="1"/>
            <p:nvPr/>
          </p:nvSpPr>
          <p:spPr>
            <a:xfrm>
              <a:off x="5481081" y="5163671"/>
              <a:ext cx="1863111" cy="400110"/>
            </a:xfrm>
            <a:prstGeom prst="rect">
              <a:avLst/>
            </a:prstGeom>
            <a:noFill/>
          </p:spPr>
          <p:txBody>
            <a:bodyPr wrap="square" rtlCol="0">
              <a:spAutoFit/>
            </a:bodyPr>
            <a:lstStyle/>
            <a:p>
              <a:r>
                <a:rPr lang="en-US" sz="2000" dirty="0"/>
                <a:t>Cipher text</a:t>
              </a:r>
            </a:p>
          </p:txBody>
        </p:sp>
        <p:cxnSp>
          <p:nvCxnSpPr>
            <p:cNvPr id="19" name="Straight Connector 18"/>
            <p:cNvCxnSpPr/>
            <p:nvPr/>
          </p:nvCxnSpPr>
          <p:spPr>
            <a:xfrm>
              <a:off x="457200" y="4790591"/>
              <a:ext cx="67351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57745" y="5909411"/>
              <a:ext cx="67345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30135" y="2553822"/>
              <a:ext cx="6762202"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Or 21"/>
            <p:cNvSpPr/>
            <p:nvPr/>
          </p:nvSpPr>
          <p:spPr>
            <a:xfrm>
              <a:off x="3754924" y="3475501"/>
              <a:ext cx="455561" cy="385649"/>
            </a:xfrm>
            <a:prstGeom prst="flowChartOr">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301616" y="3451050"/>
              <a:ext cx="2042576" cy="400110"/>
            </a:xfrm>
            <a:prstGeom prst="rect">
              <a:avLst/>
            </a:prstGeom>
            <a:noFill/>
          </p:spPr>
          <p:txBody>
            <a:bodyPr wrap="square" rtlCol="0">
              <a:spAutoFit/>
            </a:bodyPr>
            <a:lstStyle/>
            <a:p>
              <a:r>
                <a:rPr lang="en-US" sz="2000" dirty="0"/>
                <a:t>XOR operation</a:t>
              </a:r>
            </a:p>
          </p:txBody>
        </p:sp>
      </p:grpSp>
    </p:spTree>
    <p:extLst>
      <p:ext uri="{BB962C8B-B14F-4D97-AF65-F5344CB8AC3E}">
        <p14:creationId xmlns:p14="http://schemas.microsoft.com/office/powerpoint/2010/main" val="216188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Block Ciphers - An Example</a:t>
            </a:r>
          </a:p>
        </p:txBody>
      </p:sp>
      <p:sp>
        <p:nvSpPr>
          <p:cNvPr id="24" name="TextBox 23"/>
          <p:cNvSpPr txBox="1"/>
          <p:nvPr/>
        </p:nvSpPr>
        <p:spPr>
          <a:xfrm>
            <a:off x="4983558" y="3836775"/>
            <a:ext cx="1209546" cy="400110"/>
          </a:xfrm>
          <a:prstGeom prst="rect">
            <a:avLst/>
          </a:prstGeom>
          <a:noFill/>
          <a:ln>
            <a:solidFill>
              <a:srgbClr val="000000"/>
            </a:solidFill>
          </a:ln>
        </p:spPr>
        <p:txBody>
          <a:bodyPr wrap="square" rtlCol="0">
            <a:spAutoFit/>
          </a:bodyPr>
          <a:lstStyle/>
          <a:p>
            <a:pPr algn="ctr"/>
            <a:r>
              <a:rPr lang="en-US" sz="2000" dirty="0"/>
              <a:t>Encrypt</a:t>
            </a:r>
          </a:p>
        </p:txBody>
      </p:sp>
      <p:grpSp>
        <p:nvGrpSpPr>
          <p:cNvPr id="9" name="Group 8"/>
          <p:cNvGrpSpPr/>
          <p:nvPr/>
        </p:nvGrpSpPr>
        <p:grpSpPr>
          <a:xfrm>
            <a:off x="1537282" y="2393004"/>
            <a:ext cx="6303884" cy="3266195"/>
            <a:chOff x="1537282" y="2393004"/>
            <a:chExt cx="6303884" cy="3266195"/>
          </a:xfrm>
        </p:grpSpPr>
        <p:grpSp>
          <p:nvGrpSpPr>
            <p:cNvPr id="31" name="Group 30"/>
            <p:cNvGrpSpPr/>
            <p:nvPr/>
          </p:nvGrpSpPr>
          <p:grpSpPr>
            <a:xfrm>
              <a:off x="1537282" y="2393004"/>
              <a:ext cx="6303884" cy="3266195"/>
              <a:chOff x="1173960" y="2851840"/>
              <a:chExt cx="6170232" cy="2699586"/>
            </a:xfrm>
          </p:grpSpPr>
          <p:sp>
            <p:nvSpPr>
              <p:cNvPr id="4" name="TextBox 3"/>
              <p:cNvSpPr txBox="1"/>
              <p:nvPr/>
            </p:nvSpPr>
            <p:spPr>
              <a:xfrm>
                <a:off x="4547170" y="2863278"/>
                <a:ext cx="1067461" cy="330700"/>
              </a:xfrm>
              <a:prstGeom prst="rect">
                <a:avLst/>
              </a:prstGeom>
              <a:noFill/>
              <a:ln>
                <a:solidFill>
                  <a:srgbClr val="000000"/>
                </a:solidFill>
              </a:ln>
            </p:spPr>
            <p:txBody>
              <a:bodyPr wrap="square" rtlCol="0">
                <a:spAutoFit/>
              </a:bodyPr>
              <a:lstStyle/>
              <a:p>
                <a:pPr algn="ctr"/>
                <a:r>
                  <a:rPr lang="en-US" sz="2000" dirty="0"/>
                  <a:t>FOUR</a:t>
                </a:r>
              </a:p>
            </p:txBody>
          </p:sp>
          <p:sp>
            <p:nvSpPr>
              <p:cNvPr id="7" name="TextBox 6"/>
              <p:cNvSpPr txBox="1"/>
              <p:nvPr/>
            </p:nvSpPr>
            <p:spPr>
              <a:xfrm>
                <a:off x="4547170" y="5215902"/>
                <a:ext cx="1067461" cy="330700"/>
              </a:xfrm>
              <a:prstGeom prst="rect">
                <a:avLst/>
              </a:prstGeom>
              <a:noFill/>
              <a:ln>
                <a:solidFill>
                  <a:srgbClr val="000000"/>
                </a:solidFill>
              </a:ln>
            </p:spPr>
            <p:txBody>
              <a:bodyPr wrap="square" rtlCol="0">
                <a:spAutoFit/>
              </a:bodyPr>
              <a:lstStyle/>
              <a:p>
                <a:pPr algn="ctr"/>
                <a:r>
                  <a:rPr lang="en-US" sz="2000" dirty="0"/>
                  <a:t>VFA%</a:t>
                </a:r>
              </a:p>
            </p:txBody>
          </p:sp>
          <p:sp>
            <p:nvSpPr>
              <p:cNvPr id="8" name="TextBox 7"/>
              <p:cNvSpPr txBox="1"/>
              <p:nvPr/>
            </p:nvSpPr>
            <p:spPr>
              <a:xfrm>
                <a:off x="1173960" y="2870823"/>
                <a:ext cx="1079905" cy="330700"/>
              </a:xfrm>
              <a:prstGeom prst="rect">
                <a:avLst/>
              </a:prstGeom>
              <a:noFill/>
              <a:ln>
                <a:solidFill>
                  <a:schemeClr val="tx1"/>
                </a:solidFill>
              </a:ln>
            </p:spPr>
            <p:txBody>
              <a:bodyPr wrap="square" rtlCol="0">
                <a:spAutoFit/>
              </a:bodyPr>
              <a:lstStyle/>
              <a:p>
                <a:pPr algn="ctr"/>
                <a:r>
                  <a:rPr lang="en-US" sz="2000" dirty="0"/>
                  <a:t>FOUR</a:t>
                </a:r>
              </a:p>
            </p:txBody>
          </p:sp>
          <p:sp>
            <p:nvSpPr>
              <p:cNvPr id="10" name="TextBox 9"/>
              <p:cNvSpPr txBox="1"/>
              <p:nvPr/>
            </p:nvSpPr>
            <p:spPr>
              <a:xfrm>
                <a:off x="2899569" y="2870053"/>
                <a:ext cx="1017806" cy="330700"/>
              </a:xfrm>
              <a:prstGeom prst="rect">
                <a:avLst/>
              </a:prstGeom>
              <a:noFill/>
              <a:ln>
                <a:solidFill>
                  <a:srgbClr val="000000"/>
                </a:solidFill>
              </a:ln>
            </p:spPr>
            <p:txBody>
              <a:bodyPr wrap="square" rtlCol="0">
                <a:spAutoFit/>
              </a:bodyPr>
              <a:lstStyle/>
              <a:p>
                <a:pPr algn="ctr"/>
                <a:r>
                  <a:rPr lang="en-US" sz="2000" dirty="0"/>
                  <a:t>_AND_</a:t>
                </a:r>
              </a:p>
            </p:txBody>
          </p:sp>
          <p:sp>
            <p:nvSpPr>
              <p:cNvPr id="11" name="TextBox 10"/>
              <p:cNvSpPr txBox="1"/>
              <p:nvPr/>
            </p:nvSpPr>
            <p:spPr>
              <a:xfrm>
                <a:off x="2899569" y="4045150"/>
                <a:ext cx="1171611" cy="330700"/>
              </a:xfrm>
              <a:prstGeom prst="rect">
                <a:avLst/>
              </a:prstGeom>
              <a:noFill/>
              <a:ln>
                <a:solidFill>
                  <a:srgbClr val="000000"/>
                </a:solidFill>
              </a:ln>
            </p:spPr>
            <p:txBody>
              <a:bodyPr wrap="square" rtlCol="0">
                <a:spAutoFit/>
              </a:bodyPr>
              <a:lstStyle/>
              <a:p>
                <a:pPr algn="ctr"/>
                <a:r>
                  <a:rPr lang="en-US" sz="2000" dirty="0"/>
                  <a:t>Encrypt</a:t>
                </a:r>
              </a:p>
            </p:txBody>
          </p:sp>
          <p:sp>
            <p:nvSpPr>
              <p:cNvPr id="12" name="TextBox 11"/>
              <p:cNvSpPr txBox="1"/>
              <p:nvPr/>
            </p:nvSpPr>
            <p:spPr>
              <a:xfrm>
                <a:off x="1173960" y="5220726"/>
                <a:ext cx="1079906" cy="330700"/>
              </a:xfrm>
              <a:prstGeom prst="rect">
                <a:avLst/>
              </a:prstGeom>
              <a:noFill/>
              <a:ln>
                <a:solidFill>
                  <a:srgbClr val="000000"/>
                </a:solidFill>
              </a:ln>
            </p:spPr>
            <p:txBody>
              <a:bodyPr wrap="square" rtlCol="0">
                <a:spAutoFit/>
              </a:bodyPr>
              <a:lstStyle/>
              <a:p>
                <a:pPr algn="ctr"/>
                <a:r>
                  <a:rPr lang="en-US" sz="2000" dirty="0"/>
                  <a:t>VFA%</a:t>
                </a:r>
              </a:p>
            </p:txBody>
          </p:sp>
          <p:sp>
            <p:nvSpPr>
              <p:cNvPr id="13" name="TextBox 12"/>
              <p:cNvSpPr txBox="1"/>
              <p:nvPr/>
            </p:nvSpPr>
            <p:spPr>
              <a:xfrm>
                <a:off x="2899569" y="5209315"/>
                <a:ext cx="1017806" cy="330700"/>
              </a:xfrm>
              <a:prstGeom prst="rect">
                <a:avLst/>
              </a:prstGeom>
              <a:noFill/>
              <a:ln>
                <a:solidFill>
                  <a:srgbClr val="000000"/>
                </a:solidFill>
              </a:ln>
            </p:spPr>
            <p:txBody>
              <a:bodyPr wrap="square" rtlCol="0">
                <a:spAutoFit/>
              </a:bodyPr>
              <a:lstStyle/>
              <a:p>
                <a:pPr algn="ctr"/>
                <a:r>
                  <a:rPr lang="en-US" sz="2000" dirty="0"/>
                  <a:t>*yT1x</a:t>
                </a:r>
              </a:p>
            </p:txBody>
          </p:sp>
          <p:sp>
            <p:nvSpPr>
              <p:cNvPr id="15" name="TextBox 14"/>
              <p:cNvSpPr txBox="1"/>
              <p:nvPr/>
            </p:nvSpPr>
            <p:spPr>
              <a:xfrm>
                <a:off x="6058339" y="2851840"/>
                <a:ext cx="1285853" cy="330700"/>
              </a:xfrm>
              <a:prstGeom prst="rect">
                <a:avLst/>
              </a:prstGeom>
              <a:noFill/>
            </p:spPr>
            <p:txBody>
              <a:bodyPr wrap="square" rtlCol="0">
                <a:spAutoFit/>
              </a:bodyPr>
              <a:lstStyle/>
              <a:p>
                <a:r>
                  <a:rPr lang="en-US" sz="2000" dirty="0"/>
                  <a:t>Plain text</a:t>
                </a:r>
              </a:p>
            </p:txBody>
          </p:sp>
          <p:sp>
            <p:nvSpPr>
              <p:cNvPr id="17" name="TextBox 16"/>
              <p:cNvSpPr txBox="1"/>
              <p:nvPr/>
            </p:nvSpPr>
            <p:spPr>
              <a:xfrm>
                <a:off x="5939426" y="5174348"/>
                <a:ext cx="1404766" cy="330700"/>
              </a:xfrm>
              <a:prstGeom prst="rect">
                <a:avLst/>
              </a:prstGeom>
              <a:noFill/>
            </p:spPr>
            <p:txBody>
              <a:bodyPr wrap="square" rtlCol="0">
                <a:spAutoFit/>
              </a:bodyPr>
              <a:lstStyle/>
              <a:p>
                <a:r>
                  <a:rPr lang="en-US" sz="2000" dirty="0"/>
                  <a:t>Cipher text</a:t>
                </a:r>
              </a:p>
            </p:txBody>
          </p:sp>
          <p:sp>
            <p:nvSpPr>
              <p:cNvPr id="23" name="TextBox 22"/>
              <p:cNvSpPr txBox="1"/>
              <p:nvPr/>
            </p:nvSpPr>
            <p:spPr>
              <a:xfrm>
                <a:off x="1173960" y="4045150"/>
                <a:ext cx="1079905" cy="330700"/>
              </a:xfrm>
              <a:prstGeom prst="rect">
                <a:avLst/>
              </a:prstGeom>
              <a:noFill/>
              <a:ln>
                <a:solidFill>
                  <a:srgbClr val="000000"/>
                </a:solidFill>
              </a:ln>
            </p:spPr>
            <p:txBody>
              <a:bodyPr wrap="square" rtlCol="0">
                <a:spAutoFit/>
              </a:bodyPr>
              <a:lstStyle/>
              <a:p>
                <a:pPr algn="ctr"/>
                <a:r>
                  <a:rPr lang="en-US" sz="2000" dirty="0"/>
                  <a:t>Encrypt</a:t>
                </a:r>
              </a:p>
            </p:txBody>
          </p:sp>
        </p:grpSp>
        <p:cxnSp>
          <p:nvCxnSpPr>
            <p:cNvPr id="6" name="Straight Arrow Connector 5"/>
            <p:cNvCxnSpPr>
              <a:stCxn id="8" idx="2"/>
              <a:endCxn id="23" idx="0"/>
            </p:cNvCxnSpPr>
            <p:nvPr/>
          </p:nvCxnSpPr>
          <p:spPr>
            <a:xfrm>
              <a:off x="2088929" y="2816081"/>
              <a:ext cx="0" cy="10206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102734" y="4237507"/>
              <a:ext cx="0" cy="10206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845426" y="4210605"/>
              <a:ext cx="0" cy="10206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542878" y="4224945"/>
              <a:ext cx="0" cy="10206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542878" y="2816081"/>
              <a:ext cx="0" cy="10206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845426" y="2806920"/>
              <a:ext cx="0" cy="10206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977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Algorithm Modes</a:t>
            </a:r>
            <a:endParaRPr lang="en-US" dirty="0"/>
          </a:p>
        </p:txBody>
      </p:sp>
      <p:pic>
        <p:nvPicPr>
          <p:cNvPr id="4" name="Content Placeholder 3" descr="IMG-20201012-WA0000.jpg"/>
          <p:cNvPicPr>
            <a:picLocks noGrp="1" noChangeAspect="1"/>
          </p:cNvPicPr>
          <p:nvPr>
            <p:ph idx="1"/>
          </p:nvPr>
        </p:nvPicPr>
        <p:blipFill>
          <a:blip r:embed="rId2">
            <a:extLst>
              <a:ext uri="{28A0092B-C50C-407E-A947-70E740481C1C}">
                <a14:useLocalDpi xmlns:a14="http://schemas.microsoft.com/office/drawing/2010/main" val="0"/>
              </a:ext>
            </a:extLst>
          </a:blip>
          <a:srcRect t="-7490" b="-7490"/>
          <a:stretch>
            <a:fillRect/>
          </a:stretch>
        </p:blipFill>
        <p:spPr/>
      </p:pic>
    </p:spTree>
    <p:extLst>
      <p:ext uri="{BB962C8B-B14F-4D97-AF65-F5344CB8AC3E}">
        <p14:creationId xmlns:p14="http://schemas.microsoft.com/office/powerpoint/2010/main" val="353993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Electronic Code Book(ECB) Mode</a:t>
            </a:r>
            <a:br>
              <a:rPr lang="en-US" dirty="0"/>
            </a:br>
            <a:r>
              <a:rPr lang="en-US" dirty="0"/>
              <a:t>--- </a:t>
            </a:r>
            <a:r>
              <a:rPr lang="en-US" dirty="0">
                <a:solidFill>
                  <a:srgbClr val="0000FF"/>
                </a:solidFill>
              </a:rPr>
              <a:t>Encryption</a:t>
            </a:r>
            <a:r>
              <a:rPr lang="en-US" dirty="0"/>
              <a:t> ---</a:t>
            </a:r>
          </a:p>
        </p:txBody>
      </p:sp>
      <p:pic>
        <p:nvPicPr>
          <p:cNvPr id="6" name="Content Placeholder 5" descr="2.jpg"/>
          <p:cNvPicPr>
            <a:picLocks noGrp="1" noChangeAspect="1"/>
          </p:cNvPicPr>
          <p:nvPr>
            <p:ph idx="1"/>
          </p:nvPr>
        </p:nvPicPr>
        <p:blipFill>
          <a:blip r:embed="rId2">
            <a:extLst>
              <a:ext uri="{28A0092B-C50C-407E-A947-70E740481C1C}">
                <a14:useLocalDpi xmlns:a14="http://schemas.microsoft.com/office/drawing/2010/main" val="0"/>
              </a:ext>
            </a:extLst>
          </a:blip>
          <a:srcRect t="-20819" b="-20819"/>
          <a:stretch>
            <a:fillRect/>
          </a:stretch>
        </p:blipFill>
        <p:spPr/>
      </p:pic>
    </p:spTree>
    <p:extLst>
      <p:ext uri="{BB962C8B-B14F-4D97-AF65-F5344CB8AC3E}">
        <p14:creationId xmlns:p14="http://schemas.microsoft.com/office/powerpoint/2010/main" val="275284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9AE2E-4836-18F3-F654-26ED46CBB717}"/>
              </a:ext>
            </a:extLst>
          </p:cNvPr>
          <p:cNvSpPr>
            <a:spLocks noGrp="1"/>
          </p:cNvSpPr>
          <p:nvPr>
            <p:ph idx="1"/>
          </p:nvPr>
        </p:nvSpPr>
        <p:spPr>
          <a:xfrm>
            <a:off x="457200" y="419726"/>
            <a:ext cx="8229600" cy="5706438"/>
          </a:xfrm>
        </p:spPr>
        <p:txBody>
          <a:bodyPr>
            <a:normAutofit fontScale="85000" lnSpcReduction="20000"/>
          </a:bodyPr>
          <a:lstStyle/>
          <a:p>
            <a:pPr marL="0" indent="0">
              <a:buNone/>
            </a:pPr>
            <a:r>
              <a:rPr lang="en-US" b="1" dirty="0"/>
              <a:t>Electronic Codebook (ECB) </a:t>
            </a:r>
            <a:r>
              <a:rPr lang="en-US" dirty="0"/>
              <a:t>is a simple mode of operation for block ciphers, where each block of plaintext is independently encrypted with the same key.</a:t>
            </a:r>
          </a:p>
          <a:p>
            <a:pPr marL="0" indent="0">
              <a:buNone/>
            </a:pPr>
            <a:r>
              <a:rPr lang="en-US" b="1" dirty="0"/>
              <a:t>Limitations:</a:t>
            </a:r>
          </a:p>
          <a:p>
            <a:pPr marL="0" indent="0">
              <a:buNone/>
            </a:pPr>
            <a:r>
              <a:rPr lang="en-US" b="1" dirty="0"/>
              <a:t>1. Deterministic:</a:t>
            </a:r>
            <a:r>
              <a:rPr lang="en-US" dirty="0"/>
              <a:t> Identical plaintext blocks result in identical ciphertext blocks, which can lead to patterns and vulnerabilities.</a:t>
            </a:r>
          </a:p>
          <a:p>
            <a:pPr marL="0" indent="0">
              <a:buNone/>
            </a:pPr>
            <a:r>
              <a:rPr lang="en-US" b="1" dirty="0"/>
              <a:t>2. No Diffusion:</a:t>
            </a:r>
            <a:r>
              <a:rPr lang="en-US" dirty="0"/>
              <a:t> Small changes in the plaintext don't affect the rest of the ciphertext, making it susceptible to certain types of attacks.</a:t>
            </a:r>
          </a:p>
          <a:p>
            <a:pPr marL="0" indent="0">
              <a:buNone/>
            </a:pPr>
            <a:r>
              <a:rPr lang="en-US" b="1" dirty="0"/>
              <a:t>3. Key Management:</a:t>
            </a:r>
            <a:r>
              <a:rPr lang="en-US" dirty="0"/>
              <a:t> The key must be securely managed and updated; compromise of the key jeopardizes the entire message.</a:t>
            </a:r>
          </a:p>
          <a:p>
            <a:pPr marL="0" indent="0">
              <a:buNone/>
            </a:pPr>
            <a:r>
              <a:rPr lang="en-US" b="1" dirty="0"/>
              <a:t>4. Lack of variability: </a:t>
            </a:r>
            <a:r>
              <a:rPr lang="en-US" dirty="0"/>
              <a:t>Same key usage for encryption results in same ciphertext for a given plaintext.</a:t>
            </a:r>
            <a:endParaRPr lang="en-IN" b="1" dirty="0"/>
          </a:p>
        </p:txBody>
      </p:sp>
    </p:spTree>
    <p:extLst>
      <p:ext uri="{BB962C8B-B14F-4D97-AF65-F5344CB8AC3E}">
        <p14:creationId xmlns:p14="http://schemas.microsoft.com/office/powerpoint/2010/main" val="388149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Electronic Code Book(ECB) Mode</a:t>
            </a:r>
            <a:br>
              <a:rPr lang="en-US" dirty="0"/>
            </a:br>
            <a:r>
              <a:rPr lang="en-US" dirty="0"/>
              <a:t>--- </a:t>
            </a:r>
            <a:r>
              <a:rPr lang="en-US" dirty="0">
                <a:solidFill>
                  <a:srgbClr val="0000FF"/>
                </a:solidFill>
              </a:rPr>
              <a:t>Decryption</a:t>
            </a:r>
            <a:r>
              <a:rPr lang="en-US" dirty="0"/>
              <a:t> ---</a:t>
            </a:r>
          </a:p>
        </p:txBody>
      </p:sp>
      <p:pic>
        <p:nvPicPr>
          <p:cNvPr id="6" name="Content Placeholder 5" descr="3.jpg"/>
          <p:cNvPicPr>
            <a:picLocks noGrp="1" noChangeAspect="1"/>
          </p:cNvPicPr>
          <p:nvPr>
            <p:ph idx="1"/>
          </p:nvPr>
        </p:nvPicPr>
        <p:blipFill>
          <a:blip r:embed="rId2">
            <a:extLst>
              <a:ext uri="{28A0092B-C50C-407E-A947-70E740481C1C}">
                <a14:useLocalDpi xmlns:a14="http://schemas.microsoft.com/office/drawing/2010/main" val="0"/>
              </a:ext>
            </a:extLst>
          </a:blip>
          <a:srcRect t="-20763" b="-20763"/>
          <a:stretch>
            <a:fillRect/>
          </a:stretch>
        </p:blipFill>
        <p:spPr/>
      </p:pic>
    </p:spTree>
    <p:extLst>
      <p:ext uri="{BB962C8B-B14F-4D97-AF65-F5344CB8AC3E}">
        <p14:creationId xmlns:p14="http://schemas.microsoft.com/office/powerpoint/2010/main" val="26809836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898</TotalTime>
  <Words>707</Words>
  <Application>Microsoft Office PowerPoint</Application>
  <PresentationFormat>On-screen Show (4:3)</PresentationFormat>
  <Paragraphs>86</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Symmetric Key Algorithms</vt:lpstr>
      <vt:lpstr>Prerequisites</vt:lpstr>
      <vt:lpstr>Algorithm Types</vt:lpstr>
      <vt:lpstr>Stream Ciphers - An Example</vt:lpstr>
      <vt:lpstr>Block Ciphers - An Example</vt:lpstr>
      <vt:lpstr>Algorithm Modes</vt:lpstr>
      <vt:lpstr>Electronic Code Book(ECB) Mode --- Encryption ---</vt:lpstr>
      <vt:lpstr>PowerPoint Presentation</vt:lpstr>
      <vt:lpstr>Electronic Code Book(ECB) Mode --- Decryption ---</vt:lpstr>
      <vt:lpstr>Cipher Block Chaining(CBC) Mode --- Encryption ---</vt:lpstr>
      <vt:lpstr>PowerPoint Presentation</vt:lpstr>
      <vt:lpstr>Cipher Block Chaining(CBC) Mode --- Decryption ---</vt:lpstr>
      <vt:lpstr>Cipher Feedback (CFB) Mode --- Step 1 ---</vt:lpstr>
      <vt:lpstr>Cipher Feedback (CFB) Mode --- Step 2 ---</vt:lpstr>
      <vt:lpstr>Cipher Feedback (CFB) Mode --- Step 3 ---</vt:lpstr>
      <vt:lpstr>Cipher Feedback (CFB) Mode --- The Overall Encryption Process ---</vt:lpstr>
      <vt:lpstr>PowerPoint Presentation</vt:lpstr>
      <vt:lpstr>Output Feedback (OFB) Mode --- The Overall Encryption Process ---</vt:lpstr>
      <vt:lpstr>Next Topic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Key Algorithms</dc:title>
  <dc:creator>apple</dc:creator>
  <cp:lastModifiedBy>Joyabrata Acharyya</cp:lastModifiedBy>
  <cp:revision>31</cp:revision>
  <dcterms:created xsi:type="dcterms:W3CDTF">2020-10-03T14:54:48Z</dcterms:created>
  <dcterms:modified xsi:type="dcterms:W3CDTF">2024-02-15T16:14:08Z</dcterms:modified>
</cp:coreProperties>
</file>