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73" r:id="rId11"/>
    <p:sldId id="264" r:id="rId12"/>
    <p:sldId id="265" r:id="rId13"/>
    <p:sldId id="274" r:id="rId14"/>
    <p:sldId id="272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0743B1-05B6-BB48-A8BB-47233FDFCE7C}">
          <p14:sldIdLst>
            <p14:sldId id="256"/>
            <p14:sldId id="275"/>
            <p14:sldId id="257"/>
            <p14:sldId id="258"/>
            <p14:sldId id="259"/>
            <p14:sldId id="260"/>
            <p14:sldId id="261"/>
            <p14:sldId id="263"/>
            <p14:sldId id="262"/>
          </p14:sldIdLst>
        </p14:section>
        <p14:section name="Untitled Section" id="{C1C97ED0-1600-FA47-B653-8171B5B045B8}">
          <p14:sldIdLst>
            <p14:sldId id="273"/>
            <p14:sldId id="264"/>
            <p14:sldId id="265"/>
            <p14:sldId id="274"/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104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86046-C7A2-7643-8655-4435C064B1DC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E7C34-F979-4549-B49B-4275160E3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4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E7C34-F979-4549-B49B-4275160E33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5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Microsoft </a:t>
            </a:r>
            <a:r>
              <a:rPr lang="en-US" b="1" dirty="0"/>
              <a:t>Engineering Excellence</a:t>
            </a:r>
            <a:endParaRPr lang="en-US" dirty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/>
              <a:t>Is your presentation as crisp as possible? Consider moving extra content to the appendix.</a:t>
            </a:r>
          </a:p>
          <a:p>
            <a:r>
              <a:rPr lang="en-US" dirty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7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2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50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  <p:extLst>
      <p:ext uri="{BB962C8B-B14F-4D97-AF65-F5344CB8AC3E}">
        <p14:creationId xmlns:p14="http://schemas.microsoft.com/office/powerpoint/2010/main" val="34556132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3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1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5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3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3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6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749E7-E3AB-9B43-AEEC-D94D4F0DC8C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79260-595D-3640-9644-7439AEE3E1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3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707" y="2130425"/>
            <a:ext cx="8738482" cy="1470025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sz="4800" b="1" dirty="0">
                <a:solidFill>
                  <a:srgbClr val="0000FF"/>
                </a:solidFill>
              </a:rPr>
              <a:t>Simplified Data Encryption Standard </a:t>
            </a:r>
            <a:br>
              <a:rPr lang="en-US" sz="4800" b="1" dirty="0">
                <a:solidFill>
                  <a:srgbClr val="0000FF"/>
                </a:solidFill>
              </a:rPr>
            </a:br>
            <a:r>
              <a:rPr lang="en-US" sz="4800" b="1" dirty="0">
                <a:solidFill>
                  <a:srgbClr val="0000FF"/>
                </a:solidFill>
              </a:rPr>
              <a:t>(S-DES)</a:t>
            </a:r>
          </a:p>
        </p:txBody>
      </p:sp>
    </p:spTree>
    <p:extLst>
      <p:ext uri="{BB962C8B-B14F-4D97-AF65-F5344CB8AC3E}">
        <p14:creationId xmlns:p14="http://schemas.microsoft.com/office/powerpoint/2010/main" val="1986521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660066"/>
                </a:solidFill>
              </a:rPr>
              <a:t>The Mapping F (2/4)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658" y="1600200"/>
            <a:ext cx="8848922" cy="483327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200" dirty="0"/>
              <a:t>The 8-bit sub-key K1 = (k</a:t>
            </a:r>
            <a:r>
              <a:rPr lang="en-US" sz="2200" baseline="-25000" dirty="0"/>
              <a:t>11</a:t>
            </a:r>
            <a:r>
              <a:rPr lang="en-US" sz="2200" dirty="0"/>
              <a:t>, k</a:t>
            </a:r>
            <a:r>
              <a:rPr lang="en-US" sz="2200" baseline="-25000" dirty="0"/>
              <a:t>12</a:t>
            </a:r>
            <a:r>
              <a:rPr lang="en-US" sz="2200" dirty="0"/>
              <a:t>, k</a:t>
            </a:r>
            <a:r>
              <a:rPr lang="en-US" sz="2200" baseline="-25000" dirty="0"/>
              <a:t>13</a:t>
            </a:r>
            <a:r>
              <a:rPr lang="en-US" sz="2200" dirty="0"/>
              <a:t>, ……….. k</a:t>
            </a:r>
            <a:r>
              <a:rPr lang="en-US" sz="2200" baseline="-25000" dirty="0"/>
              <a:t>18</a:t>
            </a:r>
            <a:r>
              <a:rPr lang="en-US" sz="2200" dirty="0"/>
              <a:t>) is added to the outcome of E/P using exclusive-OR:</a:t>
            </a:r>
          </a:p>
          <a:p>
            <a:pPr>
              <a:lnSpc>
                <a:spcPct val="120000"/>
              </a:lnSpc>
            </a:pPr>
            <a:endParaRPr lang="en-US" sz="2200" dirty="0"/>
          </a:p>
          <a:p>
            <a:pPr>
              <a:lnSpc>
                <a:spcPct val="120000"/>
              </a:lnSpc>
            </a:pPr>
            <a:endParaRPr lang="en-US" sz="2200" dirty="0"/>
          </a:p>
          <a:p>
            <a:pPr>
              <a:lnSpc>
                <a:spcPct val="120000"/>
              </a:lnSpc>
            </a:pPr>
            <a:r>
              <a:rPr lang="en-US" sz="2200" dirty="0"/>
              <a:t>Let us rename these 8-bits as follows:</a:t>
            </a:r>
          </a:p>
          <a:p>
            <a:pPr marL="2286000" lvl="5" indent="0">
              <a:lnSpc>
                <a:spcPct val="120000"/>
              </a:lnSpc>
              <a:buNone/>
            </a:pPr>
            <a:endParaRPr lang="en-US" sz="2200" dirty="0"/>
          </a:p>
          <a:p>
            <a:pPr marL="2286000" lvl="5" indent="0">
              <a:lnSpc>
                <a:spcPct val="120000"/>
              </a:lnSpc>
              <a:buNone/>
            </a:pPr>
            <a:endParaRPr lang="en-US" sz="2200" dirty="0"/>
          </a:p>
          <a:p>
            <a:pPr marL="457200">
              <a:lnSpc>
                <a:spcPct val="120000"/>
              </a:lnSpc>
            </a:pPr>
            <a:r>
              <a:rPr lang="en-US" sz="2200" dirty="0"/>
              <a:t>First 4 bits (first row) is fed into S-box S0 to produce a 2-bit output, and the remaining 4 bits (second row) are fed into </a:t>
            </a:r>
            <a:r>
              <a:rPr lang="en-US" sz="2200" dirty="0">
                <a:solidFill>
                  <a:srgbClr val="000000"/>
                </a:solidFill>
              </a:rPr>
              <a:t>S1 to produce another 2-bit output.</a:t>
            </a:r>
            <a:endParaRPr lang="en-US" sz="2200" dirty="0"/>
          </a:p>
          <a:p>
            <a:pPr marL="2286000" lvl="5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D46DA-17EA-887E-95BF-EF1F6E270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918" y="2390385"/>
            <a:ext cx="4220164" cy="800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CE2A72-21A8-54A5-FDDF-9640DE1B1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719" y="3950038"/>
            <a:ext cx="3724795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67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660066"/>
                </a:solidFill>
              </a:rPr>
              <a:t>The Mapping F (3/4)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4245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S-box </a:t>
            </a:r>
            <a:r>
              <a:rPr lang="en-US" dirty="0"/>
              <a:t>S0 and S1 are defined as follows: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S0  = 								S1 = </a:t>
            </a:r>
          </a:p>
          <a:p>
            <a:endParaRPr lang="en-US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8000"/>
                </a:solidFill>
              </a:rPr>
              <a:t>first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8000"/>
                </a:solidFill>
              </a:rPr>
              <a:t>fourth</a:t>
            </a:r>
            <a:r>
              <a:rPr lang="en-US" sz="2400" dirty="0"/>
              <a:t> input bits are treated as a 2-bit number that specify a </a:t>
            </a:r>
            <a:r>
              <a:rPr lang="en-US" sz="2400" dirty="0">
                <a:solidFill>
                  <a:srgbClr val="008000"/>
                </a:solidFill>
              </a:rPr>
              <a:t>row</a:t>
            </a:r>
            <a:r>
              <a:rPr lang="en-US" sz="2400" dirty="0"/>
              <a:t> of the S-box, and the </a:t>
            </a:r>
            <a:r>
              <a:rPr lang="en-US" sz="2400" dirty="0">
                <a:solidFill>
                  <a:srgbClr val="0000FF"/>
                </a:solidFill>
              </a:rPr>
              <a:t>second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third</a:t>
            </a:r>
            <a:r>
              <a:rPr lang="en-US" sz="2400" dirty="0"/>
              <a:t> input bits specify a </a:t>
            </a:r>
            <a:r>
              <a:rPr lang="en-US" sz="2400" dirty="0">
                <a:solidFill>
                  <a:srgbClr val="0000FF"/>
                </a:solidFill>
              </a:rPr>
              <a:t>column</a:t>
            </a:r>
            <a:r>
              <a:rPr lang="en-US" sz="2400" dirty="0"/>
              <a:t> of the S-box. The entry in that row and column, in base 2, is the 2-bit output.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174071"/>
              </p:ext>
            </p:extLst>
          </p:nvPr>
        </p:nvGraphicFramePr>
        <p:xfrm>
          <a:off x="1454976" y="2324100"/>
          <a:ext cx="236897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762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Double Bracket 5"/>
          <p:cNvSpPr/>
          <p:nvPr/>
        </p:nvSpPr>
        <p:spPr>
          <a:xfrm>
            <a:off x="1960291" y="2692118"/>
            <a:ext cx="1863660" cy="1518631"/>
          </a:xfrm>
          <a:prstGeom prst="bracketPair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868360"/>
              </p:ext>
            </p:extLst>
          </p:nvPr>
        </p:nvGraphicFramePr>
        <p:xfrm>
          <a:off x="5458942" y="2324100"/>
          <a:ext cx="236897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762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Double Bracket 8"/>
          <p:cNvSpPr/>
          <p:nvPr/>
        </p:nvSpPr>
        <p:spPr>
          <a:xfrm>
            <a:off x="5964257" y="2692118"/>
            <a:ext cx="1863660" cy="1518631"/>
          </a:xfrm>
          <a:prstGeom prst="bracketPair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65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660066"/>
                </a:solidFill>
              </a:rPr>
              <a:t>The Mapping F (4/4)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9468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b="1" dirty="0"/>
              <a:t>Example of S-box Operation:</a:t>
            </a:r>
            <a:r>
              <a:rPr lang="en-US" dirty="0"/>
              <a:t> </a:t>
            </a:r>
          </a:p>
          <a:p>
            <a:pPr marL="400050" lvl="1" indent="0" algn="just">
              <a:lnSpc>
                <a:spcPct val="120000"/>
              </a:lnSpc>
              <a:buNone/>
            </a:pPr>
            <a:r>
              <a:rPr lang="en-US" sz="2400" dirty="0"/>
              <a:t>If (P</a:t>
            </a:r>
            <a:r>
              <a:rPr lang="en-US" sz="2400" baseline="-25000" dirty="0"/>
              <a:t>0,0 </a:t>
            </a:r>
            <a:r>
              <a:rPr lang="en-US" sz="2400" dirty="0"/>
              <a:t>P</a:t>
            </a:r>
            <a:r>
              <a:rPr lang="en-US" sz="2400" baseline="-25000" dirty="0"/>
              <a:t>0,3</a:t>
            </a:r>
            <a:r>
              <a:rPr lang="en-US" sz="2400" dirty="0"/>
              <a:t>) = (0 0) and (P</a:t>
            </a:r>
            <a:r>
              <a:rPr lang="en-US" sz="2400" baseline="-25000" dirty="0"/>
              <a:t>0,1 </a:t>
            </a:r>
            <a:r>
              <a:rPr lang="en-US" sz="2400" dirty="0"/>
              <a:t>P</a:t>
            </a:r>
            <a:r>
              <a:rPr lang="en-US" sz="2400" baseline="-25000" dirty="0"/>
              <a:t>0,2</a:t>
            </a:r>
            <a:r>
              <a:rPr lang="en-US" sz="2400" dirty="0"/>
              <a:t>) = (1 0), then the output is from row 0 and column 2 of S0, which is 3, or (1 1) in binary. Similarly, (P</a:t>
            </a:r>
            <a:r>
              <a:rPr lang="en-US" sz="2400" baseline="-25000" dirty="0"/>
              <a:t>1,0 </a:t>
            </a:r>
            <a:r>
              <a:rPr lang="en-US" sz="2400" dirty="0"/>
              <a:t>P</a:t>
            </a:r>
            <a:r>
              <a:rPr lang="en-US" sz="2400" baseline="-25000" dirty="0"/>
              <a:t>1,3</a:t>
            </a:r>
            <a:r>
              <a:rPr lang="en-US" sz="2400" dirty="0"/>
              <a:t>) and (P</a:t>
            </a:r>
            <a:r>
              <a:rPr lang="en-US" sz="2400" baseline="-25000" dirty="0"/>
              <a:t>1,1 </a:t>
            </a:r>
            <a:r>
              <a:rPr lang="en-US" sz="2400" dirty="0"/>
              <a:t>P</a:t>
            </a:r>
            <a:r>
              <a:rPr lang="en-US" sz="2400" baseline="-25000" dirty="0"/>
              <a:t>1,2</a:t>
            </a:r>
            <a:r>
              <a:rPr lang="en-US" sz="2400" dirty="0"/>
              <a:t>) are used to index into a row and column of S1 to produce an additional 2 bits.</a:t>
            </a:r>
          </a:p>
          <a:p>
            <a:pPr marL="400050" lvl="1" indent="0" algn="just">
              <a:lnSpc>
                <a:spcPct val="120000"/>
              </a:lnSpc>
              <a:buNone/>
            </a:pPr>
            <a:endParaRPr lang="en-US" sz="600" dirty="0"/>
          </a:p>
          <a:p>
            <a:pPr algn="just">
              <a:lnSpc>
                <a:spcPct val="120000"/>
              </a:lnSpc>
            </a:pPr>
            <a:r>
              <a:rPr lang="en-US" b="1" dirty="0"/>
              <a:t>P4 Permutation: </a:t>
            </a:r>
          </a:p>
          <a:p>
            <a:pPr marL="400050" lvl="1" indent="0" algn="just">
              <a:lnSpc>
                <a:spcPct val="120000"/>
              </a:lnSpc>
              <a:buNone/>
            </a:pPr>
            <a:r>
              <a:rPr lang="en-US" sz="2400" dirty="0"/>
              <a:t>The output of P4 is the output of F. </a:t>
            </a:r>
            <a:endParaRPr lang="en-US" sz="2400" b="1" dirty="0"/>
          </a:p>
          <a:p>
            <a:pPr algn="just">
              <a:lnSpc>
                <a:spcPct val="120000"/>
              </a:lnSpc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175120" y="5573943"/>
            <a:ext cx="2733364" cy="717899"/>
            <a:chOff x="455561" y="4359030"/>
            <a:chExt cx="2733364" cy="717899"/>
          </a:xfrm>
          <a:noFill/>
        </p:grpSpPr>
        <p:sp>
          <p:nvSpPr>
            <p:cNvPr id="6" name="Rectangle 5"/>
            <p:cNvSpPr/>
            <p:nvPr/>
          </p:nvSpPr>
          <p:spPr>
            <a:xfrm>
              <a:off x="455561" y="4359030"/>
              <a:ext cx="2733364" cy="7178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P4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2         4          3          1</a:t>
              </a:r>
            </a:p>
          </p:txBody>
        </p:sp>
        <p:cxnSp>
          <p:nvCxnSpPr>
            <p:cNvPr id="8" name="Straight Connector 7"/>
            <p:cNvCxnSpPr>
              <a:stCxn id="6" idx="1"/>
              <a:endCxn id="6" idx="3"/>
            </p:cNvCxnSpPr>
            <p:nvPr/>
          </p:nvCxnSpPr>
          <p:spPr>
            <a:xfrm>
              <a:off x="455561" y="4717980"/>
              <a:ext cx="2733364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7642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660066"/>
                </a:solidFill>
              </a:rPr>
              <a:t>The Switch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The switch function interchanges the left and right 4 bits so that the second instance of </a:t>
            </a:r>
            <a:r>
              <a:rPr lang="en-US" b="1" dirty="0" err="1"/>
              <a:t>f</a:t>
            </a:r>
            <a:r>
              <a:rPr lang="en-US" b="1" baseline="-25000" dirty="0" err="1"/>
              <a:t>K</a:t>
            </a:r>
            <a:r>
              <a:rPr lang="en-US" b="1" baseline="-25000" dirty="0"/>
              <a:t> </a:t>
            </a:r>
            <a:r>
              <a:rPr lang="en-US" dirty="0"/>
              <a:t>operates on a different 4 bits.</a:t>
            </a:r>
          </a:p>
          <a:p>
            <a:pPr algn="just"/>
            <a:endParaRPr lang="en-US" b="1" baseline="-25000" dirty="0"/>
          </a:p>
          <a:p>
            <a:pPr algn="just"/>
            <a:endParaRPr lang="en-US" b="1" baseline="-25000" dirty="0"/>
          </a:p>
        </p:txBody>
      </p:sp>
    </p:spTree>
    <p:extLst>
      <p:ext uri="{BB962C8B-B14F-4D97-AF65-F5344CB8AC3E}">
        <p14:creationId xmlns:p14="http://schemas.microsoft.com/office/powerpoint/2010/main" val="3092093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6600"/>
                </a:solidFill>
              </a:rPr>
              <a:t>Next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4000" b="1" dirty="0"/>
              <a:t>Data Encryption Standard </a:t>
            </a:r>
          </a:p>
          <a:p>
            <a:pPr marL="0" indent="0" algn="ctr">
              <a:buNone/>
            </a:pPr>
            <a:r>
              <a:rPr lang="en-US" sz="4000" b="1" dirty="0"/>
              <a:t>(DES)</a:t>
            </a:r>
          </a:p>
        </p:txBody>
      </p:sp>
    </p:spTree>
    <p:extLst>
      <p:ext uri="{BB962C8B-B14F-4D97-AF65-F5344CB8AC3E}">
        <p14:creationId xmlns:p14="http://schemas.microsoft.com/office/powerpoint/2010/main" val="3941090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dirty="0">
                <a:solidFill>
                  <a:srgbClr val="008000"/>
                </a:solidFill>
              </a:rPr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21512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DDC67-A223-6FA8-75E8-02801086C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2966"/>
            <a:ext cx="8229600" cy="56531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Simple DES (S-DES) is an even more simplified version of the DES protocol.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DES operates on blocks of size of 64 bits, while S-DES operates on blocks of 8 bits. 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Instead of a 56 bit key, the key for S-DES is only 10 bits long. 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And instead of 16 rounds, S-DES is only 2 rounds long.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644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660066"/>
                </a:solidFill>
              </a:rPr>
              <a:t>Functions involved in S-DES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 algn="just">
              <a:lnSpc>
                <a:spcPct val="120000"/>
              </a:lnSpc>
              <a:buAutoNum type="arabicParenR"/>
            </a:pPr>
            <a:r>
              <a:rPr lang="en-US" dirty="0"/>
              <a:t>An </a:t>
            </a:r>
            <a:r>
              <a:rPr lang="en-US"/>
              <a:t>Initial Permutation </a:t>
            </a:r>
            <a:r>
              <a:rPr lang="en-US" dirty="0"/>
              <a:t>(</a:t>
            </a:r>
            <a:r>
              <a:rPr lang="en-US" b="1" dirty="0"/>
              <a:t>IP</a:t>
            </a:r>
            <a:r>
              <a:rPr lang="en-US" dirty="0"/>
              <a:t>).</a:t>
            </a:r>
          </a:p>
          <a:p>
            <a:pPr marL="514350" indent="-514350" algn="just">
              <a:lnSpc>
                <a:spcPct val="120000"/>
              </a:lnSpc>
              <a:buAutoNum type="arabicParenR"/>
            </a:pPr>
            <a:r>
              <a:rPr lang="en-US" dirty="0"/>
              <a:t>A complex function labeled </a:t>
            </a:r>
            <a:r>
              <a:rPr lang="en-US" b="1" dirty="0" err="1"/>
              <a:t>f</a:t>
            </a:r>
            <a:r>
              <a:rPr lang="en-US" b="1" baseline="-25000" dirty="0" err="1"/>
              <a:t>K</a:t>
            </a:r>
            <a:r>
              <a:rPr lang="en-US" dirty="0"/>
              <a:t>, which involves both permutation and substitution operations and depends on a key input.</a:t>
            </a:r>
          </a:p>
          <a:p>
            <a:pPr marL="514350" indent="-514350" algn="just">
              <a:lnSpc>
                <a:spcPct val="120000"/>
              </a:lnSpc>
              <a:buAutoNum type="arabicParenR"/>
            </a:pPr>
            <a:r>
              <a:rPr lang="en-US" dirty="0"/>
              <a:t>A simple permutation function that switches (</a:t>
            </a:r>
            <a:r>
              <a:rPr lang="en-US" b="1" dirty="0"/>
              <a:t>SW</a:t>
            </a:r>
            <a:r>
              <a:rPr lang="en-US" dirty="0"/>
              <a:t>) the two halves of the data.</a:t>
            </a:r>
          </a:p>
          <a:p>
            <a:pPr marL="514350" indent="-514350" algn="just">
              <a:lnSpc>
                <a:spcPct val="120000"/>
              </a:lnSpc>
              <a:buAutoNum type="arabicParenR"/>
            </a:pPr>
            <a:r>
              <a:rPr lang="en-US" dirty="0"/>
              <a:t>The function </a:t>
            </a:r>
            <a:r>
              <a:rPr lang="en-US" b="1" dirty="0" err="1"/>
              <a:t>f</a:t>
            </a:r>
            <a:r>
              <a:rPr lang="en-US" b="1" baseline="-25000" dirty="0" err="1"/>
              <a:t>K</a:t>
            </a:r>
            <a:r>
              <a:rPr lang="en-US" b="1" baseline="-25000" dirty="0"/>
              <a:t> </a:t>
            </a:r>
            <a:r>
              <a:rPr lang="en-US" dirty="0"/>
              <a:t>again with a different key.</a:t>
            </a:r>
          </a:p>
          <a:p>
            <a:pPr marL="514350" indent="-514350" algn="just">
              <a:lnSpc>
                <a:spcPct val="120000"/>
              </a:lnSpc>
              <a:buAutoNum type="arabicParenR"/>
            </a:pPr>
            <a:r>
              <a:rPr lang="en-US" dirty="0"/>
              <a:t>Finally, a permutation function that is the inverse of the initial permutation (</a:t>
            </a:r>
            <a:r>
              <a:rPr lang="en-US" b="1" dirty="0"/>
              <a:t>IP</a:t>
            </a:r>
            <a:r>
              <a:rPr lang="en-US" b="1" baseline="30000" dirty="0"/>
              <a:t>-1</a:t>
            </a:r>
            <a:r>
              <a:rPr lang="en-US" b="1" dirty="0"/>
              <a:t>)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7002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660066"/>
                </a:solidFill>
              </a:rPr>
              <a:t>S-DES Scheme (1/2)</a:t>
            </a:r>
            <a:endParaRPr lang="en-US" dirty="0"/>
          </a:p>
        </p:txBody>
      </p:sp>
      <p:pic>
        <p:nvPicPr>
          <p:cNvPr id="4" name="Content Placeholder 3" descr="IMG-20201013-WA001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980" r="-73980"/>
          <a:stretch>
            <a:fillRect/>
          </a:stretch>
        </p:blipFill>
        <p:spPr>
          <a:xfrm>
            <a:off x="276225" y="1600200"/>
            <a:ext cx="8601075" cy="4667605"/>
          </a:xfrm>
        </p:spPr>
      </p:pic>
    </p:spTree>
    <p:extLst>
      <p:ext uri="{BB962C8B-B14F-4D97-AF65-F5344CB8AC3E}">
        <p14:creationId xmlns:p14="http://schemas.microsoft.com/office/powerpoint/2010/main" val="139761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660066"/>
                </a:solidFill>
              </a:rPr>
              <a:t>S-DES Scheme (2/2)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836163"/>
            <a:ext cx="8229600" cy="3732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 err="1"/>
              <a:t>Ciphertext</a:t>
            </a:r>
            <a:r>
              <a:rPr lang="en-US" sz="3200" b="1" dirty="0"/>
              <a:t> = IP</a:t>
            </a:r>
            <a:r>
              <a:rPr lang="en-US" sz="3200" b="1" baseline="30000" dirty="0"/>
              <a:t>-1</a:t>
            </a:r>
            <a:r>
              <a:rPr lang="en-US" sz="3200" b="1" dirty="0"/>
              <a:t>(f</a:t>
            </a:r>
            <a:r>
              <a:rPr lang="en-US" sz="3200" b="1" baseline="-25000" dirty="0"/>
              <a:t>K2</a:t>
            </a:r>
            <a:r>
              <a:rPr lang="en-US" sz="3200" b="1" dirty="0"/>
              <a:t>(SW(f</a:t>
            </a:r>
            <a:r>
              <a:rPr lang="en-US" sz="3200" b="1" baseline="-25000" dirty="0"/>
              <a:t>K1</a:t>
            </a:r>
            <a:r>
              <a:rPr lang="en-US" sz="3200" b="1" dirty="0"/>
              <a:t>(IP(Plaintext)))))</a:t>
            </a:r>
          </a:p>
          <a:p>
            <a:pPr>
              <a:lnSpc>
                <a:spcPct val="120000"/>
              </a:lnSpc>
            </a:pPr>
            <a:endParaRPr lang="en-US" sz="2000" b="1" dirty="0"/>
          </a:p>
          <a:p>
            <a:pPr>
              <a:lnSpc>
                <a:spcPct val="120000"/>
              </a:lnSpc>
            </a:pPr>
            <a:r>
              <a:rPr lang="en-US" sz="3200" b="1" dirty="0"/>
              <a:t>Plaintext = IP</a:t>
            </a:r>
            <a:r>
              <a:rPr lang="en-US" sz="3200" b="1" baseline="30000" dirty="0"/>
              <a:t>-1</a:t>
            </a:r>
            <a:r>
              <a:rPr lang="en-US" sz="3200" b="1" dirty="0"/>
              <a:t>(f</a:t>
            </a:r>
            <a:r>
              <a:rPr lang="en-US" sz="3200" b="1" baseline="-25000" dirty="0"/>
              <a:t>K1</a:t>
            </a:r>
            <a:r>
              <a:rPr lang="en-US" sz="3200" b="1" dirty="0"/>
              <a:t>(SW(f</a:t>
            </a:r>
            <a:r>
              <a:rPr lang="en-US" sz="3200" b="1" baseline="-25000" dirty="0"/>
              <a:t>K2</a:t>
            </a:r>
            <a:r>
              <a:rPr lang="en-US" sz="3200" b="1" dirty="0"/>
              <a:t>(IP(</a:t>
            </a:r>
            <a:r>
              <a:rPr lang="en-US" sz="3200" b="1" dirty="0" err="1"/>
              <a:t>Ciphertext</a:t>
            </a:r>
            <a:r>
              <a:rPr lang="en-US" sz="3200" b="1" dirty="0"/>
              <a:t>)))))</a:t>
            </a:r>
          </a:p>
          <a:p>
            <a:pPr>
              <a:lnSpc>
                <a:spcPct val="120000"/>
              </a:lnSpc>
            </a:pPr>
            <a:endParaRPr lang="en-US" sz="1000" dirty="0"/>
          </a:p>
          <a:p>
            <a:pPr>
              <a:lnSpc>
                <a:spcPct val="120000"/>
              </a:lnSpc>
            </a:pPr>
            <a:r>
              <a:rPr lang="en-US" sz="3200" dirty="0"/>
              <a:t>Where</a:t>
            </a:r>
          </a:p>
          <a:p>
            <a:pPr>
              <a:lnSpc>
                <a:spcPct val="120000"/>
              </a:lnSpc>
            </a:pPr>
            <a:endParaRPr lang="en-US" sz="800" dirty="0"/>
          </a:p>
          <a:p>
            <a:pPr>
              <a:lnSpc>
                <a:spcPct val="120000"/>
              </a:lnSpc>
            </a:pPr>
            <a:r>
              <a:rPr lang="en-US" sz="3200" dirty="0"/>
              <a:t>K1 = P8(Shift(P10(Key)))</a:t>
            </a:r>
          </a:p>
          <a:p>
            <a:pPr>
              <a:lnSpc>
                <a:spcPct val="120000"/>
              </a:lnSpc>
            </a:pPr>
            <a:r>
              <a:rPr lang="en-US" sz="3200" dirty="0"/>
              <a:t>K2 = P8(Shift(Shift(P10(Key))))</a:t>
            </a:r>
          </a:p>
        </p:txBody>
      </p:sp>
    </p:spTree>
    <p:extLst>
      <p:ext uri="{BB962C8B-B14F-4D97-AF65-F5344CB8AC3E}">
        <p14:creationId xmlns:p14="http://schemas.microsoft.com/office/powerpoint/2010/main" val="216188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660066"/>
                </a:solidFill>
              </a:rPr>
              <a:t>S-DES Key Generation</a:t>
            </a:r>
            <a:endParaRPr lang="en-US" u="sng" dirty="0"/>
          </a:p>
        </p:txBody>
      </p:sp>
      <p:pic>
        <p:nvPicPr>
          <p:cNvPr id="5" name="Content Placeholder 4" descr="IMG-20201013-WA0013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289" r="-82289"/>
          <a:stretch>
            <a:fillRect/>
          </a:stretch>
        </p:blipFill>
        <p:spPr>
          <a:xfrm>
            <a:off x="1228725" y="1629078"/>
            <a:ext cx="6735763" cy="4776784"/>
          </a:xfrm>
        </p:spPr>
      </p:pic>
      <p:sp>
        <p:nvSpPr>
          <p:cNvPr id="14" name="TextBox 13"/>
          <p:cNvSpPr txBox="1"/>
          <p:nvPr/>
        </p:nvSpPr>
        <p:spPr>
          <a:xfrm>
            <a:off x="1" y="1656689"/>
            <a:ext cx="3313168" cy="4921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u="sng" dirty="0"/>
              <a:t>Permutations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Let, the 10-bit key is (k</a:t>
            </a:r>
            <a:r>
              <a:rPr lang="en-US" baseline="-25000" dirty="0"/>
              <a:t>1</a:t>
            </a:r>
            <a:r>
              <a:rPr lang="en-US" dirty="0"/>
              <a:t>, k</a:t>
            </a:r>
            <a:r>
              <a:rPr lang="en-US" baseline="-25000" dirty="0"/>
              <a:t>2</a:t>
            </a:r>
            <a:r>
              <a:rPr lang="en-US" dirty="0"/>
              <a:t>, k</a:t>
            </a:r>
            <a:r>
              <a:rPr lang="en-US" baseline="-25000" dirty="0"/>
              <a:t>3</a:t>
            </a:r>
            <a:r>
              <a:rPr lang="en-US" dirty="0"/>
              <a:t>, k</a:t>
            </a:r>
            <a:r>
              <a:rPr lang="en-US" baseline="-25000" dirty="0"/>
              <a:t>4</a:t>
            </a:r>
            <a:r>
              <a:rPr lang="en-US" dirty="0"/>
              <a:t>, k</a:t>
            </a:r>
            <a:r>
              <a:rPr lang="en-US" baseline="-25000" dirty="0"/>
              <a:t>5</a:t>
            </a:r>
            <a:r>
              <a:rPr lang="en-US" dirty="0"/>
              <a:t>, k</a:t>
            </a:r>
            <a:r>
              <a:rPr lang="en-US" baseline="-25000" dirty="0"/>
              <a:t>6</a:t>
            </a:r>
            <a:r>
              <a:rPr lang="en-US" dirty="0"/>
              <a:t>, k</a:t>
            </a:r>
            <a:r>
              <a:rPr lang="en-US" baseline="-25000" dirty="0"/>
              <a:t>7</a:t>
            </a:r>
            <a:r>
              <a:rPr lang="en-US" dirty="0"/>
              <a:t>, k</a:t>
            </a:r>
            <a:r>
              <a:rPr lang="en-US" baseline="-25000" dirty="0"/>
              <a:t>8</a:t>
            </a:r>
            <a:r>
              <a:rPr lang="en-US" dirty="0"/>
              <a:t>, k</a:t>
            </a:r>
            <a:r>
              <a:rPr lang="en-US" baseline="-25000" dirty="0"/>
              <a:t>9</a:t>
            </a:r>
            <a:r>
              <a:rPr lang="en-US" dirty="0"/>
              <a:t>, k</a:t>
            </a:r>
            <a:r>
              <a:rPr lang="en-US" baseline="-25000" dirty="0"/>
              <a:t>10</a:t>
            </a:r>
            <a:r>
              <a:rPr lang="en-US" dirty="0"/>
              <a:t>).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Then the permutation P10 </a:t>
            </a:r>
            <a:r>
              <a:rPr lang="en-US"/>
              <a:t>is defined </a:t>
            </a:r>
            <a:r>
              <a:rPr lang="en-US" dirty="0"/>
              <a:t>as P10(k</a:t>
            </a:r>
            <a:r>
              <a:rPr lang="en-US" baseline="-25000" dirty="0"/>
              <a:t>1</a:t>
            </a:r>
            <a:r>
              <a:rPr lang="en-US" dirty="0"/>
              <a:t>, k</a:t>
            </a:r>
            <a:r>
              <a:rPr lang="en-US" baseline="-25000" dirty="0"/>
              <a:t>2</a:t>
            </a:r>
            <a:r>
              <a:rPr lang="en-US" dirty="0"/>
              <a:t>, k</a:t>
            </a:r>
            <a:r>
              <a:rPr lang="en-US" baseline="-25000" dirty="0"/>
              <a:t>3</a:t>
            </a:r>
            <a:r>
              <a:rPr lang="en-US" dirty="0"/>
              <a:t>, k</a:t>
            </a:r>
            <a:r>
              <a:rPr lang="en-US" baseline="-25000" dirty="0"/>
              <a:t>4</a:t>
            </a:r>
            <a:r>
              <a:rPr lang="en-US" dirty="0"/>
              <a:t>, k</a:t>
            </a:r>
            <a:r>
              <a:rPr lang="en-US" baseline="-25000" dirty="0"/>
              <a:t>5</a:t>
            </a:r>
            <a:r>
              <a:rPr lang="en-US" dirty="0"/>
              <a:t>, k</a:t>
            </a:r>
            <a:r>
              <a:rPr lang="en-US" baseline="-25000" dirty="0"/>
              <a:t>6</a:t>
            </a:r>
            <a:r>
              <a:rPr lang="en-US" dirty="0"/>
              <a:t>, k</a:t>
            </a:r>
            <a:r>
              <a:rPr lang="en-US" baseline="-25000" dirty="0"/>
              <a:t>7</a:t>
            </a:r>
            <a:r>
              <a:rPr lang="en-US" dirty="0"/>
              <a:t>, k</a:t>
            </a:r>
            <a:r>
              <a:rPr lang="en-US" baseline="-25000" dirty="0"/>
              <a:t>8</a:t>
            </a:r>
            <a:r>
              <a:rPr lang="en-US" dirty="0"/>
              <a:t>, k</a:t>
            </a:r>
            <a:r>
              <a:rPr lang="en-US" baseline="-25000" dirty="0"/>
              <a:t>9</a:t>
            </a:r>
            <a:r>
              <a:rPr lang="en-US" dirty="0"/>
              <a:t>, k</a:t>
            </a:r>
            <a:r>
              <a:rPr lang="en-US" baseline="-25000" dirty="0"/>
              <a:t>10</a:t>
            </a:r>
            <a:r>
              <a:rPr lang="en-US" dirty="0"/>
              <a:t>) = (k</a:t>
            </a:r>
            <a:r>
              <a:rPr lang="en-US" baseline="-25000" dirty="0"/>
              <a:t>3</a:t>
            </a:r>
            <a:r>
              <a:rPr lang="en-US" dirty="0"/>
              <a:t>, k</a:t>
            </a:r>
            <a:r>
              <a:rPr lang="en-US" baseline="-25000" dirty="0"/>
              <a:t>5</a:t>
            </a:r>
            <a:r>
              <a:rPr lang="en-US" dirty="0"/>
              <a:t>, k</a:t>
            </a:r>
            <a:r>
              <a:rPr lang="en-US" baseline="-25000" dirty="0"/>
              <a:t>2</a:t>
            </a:r>
            <a:r>
              <a:rPr lang="en-US" dirty="0"/>
              <a:t>, k</a:t>
            </a:r>
            <a:r>
              <a:rPr lang="en-US" baseline="-25000" dirty="0"/>
              <a:t>7</a:t>
            </a:r>
            <a:r>
              <a:rPr lang="en-US" dirty="0"/>
              <a:t>, k</a:t>
            </a:r>
            <a:r>
              <a:rPr lang="en-US" baseline="-25000" dirty="0"/>
              <a:t>4</a:t>
            </a:r>
            <a:r>
              <a:rPr lang="en-US" dirty="0"/>
              <a:t>, k</a:t>
            </a:r>
            <a:r>
              <a:rPr lang="en-US" baseline="-25000" dirty="0"/>
              <a:t>10</a:t>
            </a:r>
            <a:r>
              <a:rPr lang="en-US" dirty="0"/>
              <a:t>, k</a:t>
            </a:r>
            <a:r>
              <a:rPr lang="en-US" baseline="-25000" dirty="0"/>
              <a:t>1</a:t>
            </a:r>
            <a:r>
              <a:rPr lang="en-US" dirty="0"/>
              <a:t>, k</a:t>
            </a:r>
            <a:r>
              <a:rPr lang="en-US" baseline="-25000" dirty="0"/>
              <a:t>9</a:t>
            </a:r>
            <a:r>
              <a:rPr lang="en-US" dirty="0"/>
              <a:t>, k</a:t>
            </a:r>
            <a:r>
              <a:rPr lang="en-US" baseline="-25000" dirty="0"/>
              <a:t>8</a:t>
            </a:r>
            <a:r>
              <a:rPr lang="en-US" dirty="0"/>
              <a:t>, k</a:t>
            </a:r>
            <a:r>
              <a:rPr lang="en-US" baseline="-25000" dirty="0"/>
              <a:t>6</a:t>
            </a:r>
            <a:r>
              <a:rPr lang="en-US" dirty="0"/>
              <a:t>).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Concisely P10 can be written as</a:t>
            </a:r>
          </a:p>
          <a:p>
            <a:pPr algn="just">
              <a:lnSpc>
                <a:spcPct val="120000"/>
              </a:lnSpc>
            </a:pPr>
            <a:endParaRPr lang="en-US" sz="2400" dirty="0"/>
          </a:p>
          <a:p>
            <a:pPr algn="just">
              <a:lnSpc>
                <a:spcPct val="120000"/>
              </a:lnSpc>
            </a:pPr>
            <a:endParaRPr lang="en-US" dirty="0"/>
          </a:p>
          <a:p>
            <a:pPr algn="just">
              <a:lnSpc>
                <a:spcPct val="120000"/>
              </a:lnSpc>
            </a:pPr>
            <a:endParaRPr lang="en-US" sz="800" dirty="0"/>
          </a:p>
          <a:p>
            <a:pPr algn="just">
              <a:lnSpc>
                <a:spcPct val="120000"/>
              </a:lnSpc>
            </a:pPr>
            <a:r>
              <a:rPr lang="en-US" dirty="0"/>
              <a:t>Similarly P8 can be written as</a:t>
            </a:r>
          </a:p>
          <a:p>
            <a:pPr algn="just">
              <a:lnSpc>
                <a:spcPct val="120000"/>
              </a:lnSpc>
            </a:pPr>
            <a:endParaRPr lang="en-US" sz="1600" dirty="0"/>
          </a:p>
          <a:p>
            <a:pPr algn="just">
              <a:lnSpc>
                <a:spcPct val="120000"/>
              </a:lnSpc>
            </a:pPr>
            <a:endParaRPr lang="en-US" sz="1600" dirty="0"/>
          </a:p>
          <a:p>
            <a:pPr algn="just">
              <a:lnSpc>
                <a:spcPct val="120000"/>
              </a:lnSpc>
            </a:pP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151854" y="4417837"/>
            <a:ext cx="3037071" cy="717899"/>
            <a:chOff x="151854" y="4417838"/>
            <a:chExt cx="3037071" cy="717899"/>
          </a:xfrm>
          <a:noFill/>
        </p:grpSpPr>
        <p:sp>
          <p:nvSpPr>
            <p:cNvPr id="16" name="Rectangle 15"/>
            <p:cNvSpPr/>
            <p:nvPr/>
          </p:nvSpPr>
          <p:spPr>
            <a:xfrm>
              <a:off x="151854" y="4417838"/>
              <a:ext cx="3037071" cy="7178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P10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3   5   2   7   4   10   1   9   8   6</a:t>
              </a:r>
            </a:p>
          </p:txBody>
        </p:sp>
        <p:cxnSp>
          <p:nvCxnSpPr>
            <p:cNvPr id="26" name="Straight Connector 25"/>
            <p:cNvCxnSpPr>
              <a:stCxn id="16" idx="1"/>
              <a:endCxn id="16" idx="3"/>
            </p:cNvCxnSpPr>
            <p:nvPr/>
          </p:nvCxnSpPr>
          <p:spPr>
            <a:xfrm>
              <a:off x="151854" y="4776788"/>
              <a:ext cx="3037071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57200" y="5650758"/>
            <a:ext cx="2510847" cy="717899"/>
            <a:chOff x="442850" y="4224554"/>
            <a:chExt cx="2510847" cy="717899"/>
          </a:xfrm>
          <a:noFill/>
        </p:grpSpPr>
        <p:sp>
          <p:nvSpPr>
            <p:cNvPr id="45" name="Rectangle 44"/>
            <p:cNvSpPr/>
            <p:nvPr/>
          </p:nvSpPr>
          <p:spPr>
            <a:xfrm>
              <a:off x="442850" y="4224554"/>
              <a:ext cx="2510847" cy="7178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P8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6   3   7   4   8   5   10   9</a:t>
              </a:r>
            </a:p>
          </p:txBody>
        </p:sp>
        <p:cxnSp>
          <p:nvCxnSpPr>
            <p:cNvPr id="46" name="Straight Connector 45"/>
            <p:cNvCxnSpPr>
              <a:stCxn id="45" idx="1"/>
              <a:endCxn id="45" idx="3"/>
            </p:cNvCxnSpPr>
            <p:nvPr/>
          </p:nvCxnSpPr>
          <p:spPr>
            <a:xfrm>
              <a:off x="442850" y="4583504"/>
              <a:ext cx="2510847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6295020" y="1753329"/>
            <a:ext cx="2691950" cy="4647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Example</a:t>
            </a:r>
          </a:p>
          <a:p>
            <a:r>
              <a:rPr lang="en-US" dirty="0"/>
              <a:t>Key = ( 1 0 1 0 0 0 0 0 1 0 )</a:t>
            </a:r>
          </a:p>
          <a:p>
            <a:r>
              <a:rPr lang="en-US" dirty="0"/>
              <a:t>P10 ( 1 0 1 0 0 0 0 0 1 0 )</a:t>
            </a:r>
          </a:p>
          <a:p>
            <a:r>
              <a:rPr lang="en-US" dirty="0"/>
              <a:t>= ( 1 0 0 0 0 0 1 1 0 0 )</a:t>
            </a:r>
          </a:p>
          <a:p>
            <a:endParaRPr lang="en-US" dirty="0"/>
          </a:p>
          <a:p>
            <a:r>
              <a:rPr lang="en-US" dirty="0"/>
              <a:t>   ( 0 0 0 0 1     1 1 0 0 0 )</a:t>
            </a:r>
          </a:p>
          <a:p>
            <a:endParaRPr lang="en-US" dirty="0"/>
          </a:p>
          <a:p>
            <a:endParaRPr lang="en-US" sz="800" dirty="0"/>
          </a:p>
          <a:p>
            <a:r>
              <a:rPr lang="en-US" dirty="0"/>
              <a:t>P8 ( 0 0 0 0 1 1 1 0 0 0 )</a:t>
            </a:r>
          </a:p>
          <a:p>
            <a:r>
              <a:rPr lang="en-US" dirty="0"/>
              <a:t>= ( 1 0 1 0 0 1 0 0 )</a:t>
            </a:r>
          </a:p>
          <a:p>
            <a:r>
              <a:rPr lang="en-US" dirty="0"/>
              <a:t>= K1</a:t>
            </a:r>
          </a:p>
          <a:p>
            <a:endParaRPr lang="en-US" dirty="0"/>
          </a:p>
          <a:p>
            <a:r>
              <a:rPr lang="en-US" dirty="0"/>
              <a:t>   ( 0 0 1 0 0     0 0 0 1 1 )</a:t>
            </a:r>
          </a:p>
          <a:p>
            <a:endParaRPr lang="en-US" dirty="0"/>
          </a:p>
          <a:p>
            <a:r>
              <a:rPr lang="en-US" dirty="0"/>
              <a:t>P8 ( 0 0 1 0 0 0 0 0 1 1 )</a:t>
            </a:r>
          </a:p>
          <a:p>
            <a:r>
              <a:rPr lang="en-US" dirty="0"/>
              <a:t>= ( 0 1 0 0 0 0 1 1)</a:t>
            </a:r>
          </a:p>
          <a:p>
            <a:r>
              <a:rPr lang="en-US" dirty="0"/>
              <a:t>= K2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6736776" y="2913011"/>
            <a:ext cx="7316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565621" y="2899739"/>
            <a:ext cx="73165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695906" y="3479591"/>
            <a:ext cx="7316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758891" y="3465785"/>
            <a:ext cx="7316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7095703" y="2899739"/>
            <a:ext cx="13804" cy="33080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7924548" y="2900273"/>
            <a:ext cx="13804" cy="33080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682646" y="5233487"/>
            <a:ext cx="7316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746176" y="5220215"/>
            <a:ext cx="7316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Curved Right Arrow 72"/>
          <p:cNvSpPr/>
          <p:nvPr/>
        </p:nvSpPr>
        <p:spPr>
          <a:xfrm>
            <a:off x="6060337" y="3231077"/>
            <a:ext cx="386537" cy="1989138"/>
          </a:xfrm>
          <a:prstGeom prst="curved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Left Arrow 73"/>
          <p:cNvSpPr/>
          <p:nvPr/>
        </p:nvSpPr>
        <p:spPr>
          <a:xfrm>
            <a:off x="8686800" y="3231077"/>
            <a:ext cx="300170" cy="1989138"/>
          </a:xfrm>
          <a:prstGeom prst="curvedLeft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776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78" y="274638"/>
            <a:ext cx="8710872" cy="1143000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660066"/>
                </a:solidFill>
              </a:rPr>
              <a:t>Initial (IP) and Final (IP</a:t>
            </a:r>
            <a:r>
              <a:rPr lang="en-US" b="1" u="sng" baseline="30000" dirty="0">
                <a:solidFill>
                  <a:srgbClr val="660066"/>
                </a:solidFill>
              </a:rPr>
              <a:t>-1</a:t>
            </a:r>
            <a:r>
              <a:rPr lang="en-US" b="1" u="sng" dirty="0">
                <a:solidFill>
                  <a:srgbClr val="660066"/>
                </a:solidFill>
              </a:rPr>
              <a:t>) Permutations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to the IP is the 8-bit block of plain text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IP</a:t>
            </a:r>
            <a:r>
              <a:rPr lang="en-US" baseline="30000" dirty="0"/>
              <a:t>-1</a:t>
            </a:r>
            <a:r>
              <a:rPr lang="en-US" dirty="0"/>
              <a:t>(IP(X)) = X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47170" y="2609283"/>
            <a:ext cx="3037071" cy="717899"/>
            <a:chOff x="151854" y="4417838"/>
            <a:chExt cx="3037071" cy="717899"/>
          </a:xfrm>
          <a:noFill/>
        </p:grpSpPr>
        <p:sp>
          <p:nvSpPr>
            <p:cNvPr id="6" name="Rectangle 5"/>
            <p:cNvSpPr/>
            <p:nvPr/>
          </p:nvSpPr>
          <p:spPr>
            <a:xfrm>
              <a:off x="151854" y="4417838"/>
              <a:ext cx="3037071" cy="7178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IP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2     6     3     1     4     8     5     7 </a:t>
              </a:r>
            </a:p>
          </p:txBody>
        </p:sp>
        <p:cxnSp>
          <p:nvCxnSpPr>
            <p:cNvPr id="7" name="Straight Connector 6"/>
            <p:cNvCxnSpPr>
              <a:stCxn id="6" idx="1"/>
              <a:endCxn id="6" idx="3"/>
            </p:cNvCxnSpPr>
            <p:nvPr/>
          </p:nvCxnSpPr>
          <p:spPr>
            <a:xfrm>
              <a:off x="151854" y="4776788"/>
              <a:ext cx="3037071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747715" y="4998255"/>
            <a:ext cx="3037071" cy="717899"/>
            <a:chOff x="151854" y="4417838"/>
            <a:chExt cx="3037071" cy="717899"/>
          </a:xfrm>
          <a:noFill/>
        </p:grpSpPr>
        <p:sp>
          <p:nvSpPr>
            <p:cNvPr id="9" name="Rectangle 8"/>
            <p:cNvSpPr/>
            <p:nvPr/>
          </p:nvSpPr>
          <p:spPr>
            <a:xfrm>
              <a:off x="151854" y="4417838"/>
              <a:ext cx="3037071" cy="7178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IP</a:t>
              </a:r>
              <a:r>
                <a:rPr lang="en-US" sz="2000" b="1" baseline="30000" dirty="0">
                  <a:solidFill>
                    <a:schemeClr val="tx1"/>
                  </a:solidFill>
                </a:rPr>
                <a:t>-1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4     1     3     5     7     2     8     6 </a:t>
              </a:r>
            </a:p>
          </p:txBody>
        </p:sp>
        <p:cxnSp>
          <p:nvCxnSpPr>
            <p:cNvPr id="10" name="Straight Connector 9"/>
            <p:cNvCxnSpPr>
              <a:stCxn id="9" idx="1"/>
              <a:endCxn id="9" idx="3"/>
            </p:cNvCxnSpPr>
            <p:nvPr/>
          </p:nvCxnSpPr>
          <p:spPr>
            <a:xfrm>
              <a:off x="151854" y="4776788"/>
              <a:ext cx="3037071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9938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660066"/>
                </a:solidFill>
              </a:rPr>
              <a:t>The Function </a:t>
            </a:r>
            <a:r>
              <a:rPr lang="en-US" b="1" u="sng" dirty="0" err="1">
                <a:solidFill>
                  <a:srgbClr val="660066"/>
                </a:solidFill>
              </a:rPr>
              <a:t>f</a:t>
            </a:r>
            <a:r>
              <a:rPr lang="en-US" b="1" u="sng" baseline="-25000" dirty="0" err="1">
                <a:solidFill>
                  <a:srgbClr val="660066"/>
                </a:solidFill>
              </a:rPr>
              <a:t>K</a:t>
            </a:r>
            <a:endParaRPr lang="en-US" baseline="-25000" dirty="0"/>
          </a:p>
        </p:txBody>
      </p:sp>
      <p:pic>
        <p:nvPicPr>
          <p:cNvPr id="4" name="Content Placeholder 3" descr="IMG-20201013-WA0012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526"/>
          <a:stretch/>
        </p:blipFill>
        <p:spPr>
          <a:xfrm>
            <a:off x="345122" y="1417639"/>
            <a:ext cx="8462384" cy="4692311"/>
          </a:xfrm>
        </p:spPr>
      </p:pic>
      <p:sp>
        <p:nvSpPr>
          <p:cNvPr id="5" name="TextBox 4"/>
          <p:cNvSpPr txBox="1"/>
          <p:nvPr/>
        </p:nvSpPr>
        <p:spPr>
          <a:xfrm>
            <a:off x="220878" y="1554857"/>
            <a:ext cx="467985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2000" b="1" dirty="0" err="1"/>
              <a:t>f</a:t>
            </a:r>
            <a:r>
              <a:rPr lang="en-US" sz="2000" b="1" baseline="-25000" dirty="0" err="1"/>
              <a:t>K</a:t>
            </a:r>
            <a:r>
              <a:rPr lang="en-US" sz="2000" dirty="0"/>
              <a:t> is a combination of permutation and substitution functions. 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000" dirty="0"/>
              <a:t>Let </a:t>
            </a:r>
            <a:r>
              <a:rPr lang="en-US" sz="2000" dirty="0">
                <a:solidFill>
                  <a:srgbClr val="008000"/>
                </a:solidFill>
              </a:rPr>
              <a:t>L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660066"/>
                </a:solidFill>
              </a:rPr>
              <a:t>R</a:t>
            </a:r>
            <a:r>
              <a:rPr lang="en-US" sz="2000" dirty="0"/>
              <a:t> be the leftmost 4 bits and right most 4 bits of the input to </a:t>
            </a:r>
            <a:r>
              <a:rPr lang="en-US" sz="2000" dirty="0" err="1"/>
              <a:t>f</a:t>
            </a:r>
            <a:r>
              <a:rPr lang="en-US" sz="2000" baseline="-25000" dirty="0" err="1"/>
              <a:t>K</a:t>
            </a:r>
            <a:r>
              <a:rPr lang="en-US" sz="2000" dirty="0"/>
              <a:t>, and let F be a mapping from 4-bit strings to 4-bit strings. Then we let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 </a:t>
            </a:r>
            <a:r>
              <a:rPr lang="en-US" sz="2000" b="1" dirty="0"/>
              <a:t> </a:t>
            </a:r>
            <a:r>
              <a:rPr lang="en-US" sz="2000" b="1" dirty="0" err="1"/>
              <a:t>f</a:t>
            </a:r>
            <a:r>
              <a:rPr lang="en-US" sz="2000" b="1" baseline="-25000" dirty="0" err="1"/>
              <a:t>K</a:t>
            </a:r>
            <a:r>
              <a:rPr lang="en-US" sz="2000" b="1" dirty="0"/>
              <a:t> </a:t>
            </a:r>
            <a:r>
              <a:rPr lang="en-US" sz="2000" dirty="0"/>
              <a:t>( </a:t>
            </a:r>
            <a:r>
              <a:rPr lang="en-US" sz="2000" dirty="0">
                <a:solidFill>
                  <a:srgbClr val="008000"/>
                </a:solidFill>
              </a:rPr>
              <a:t>L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660066"/>
                </a:solidFill>
              </a:rPr>
              <a:t>R</a:t>
            </a:r>
            <a:r>
              <a:rPr lang="en-US" sz="2000" dirty="0"/>
              <a:t> ) = ( </a:t>
            </a:r>
            <a:r>
              <a:rPr lang="en-US" sz="2000" dirty="0">
                <a:solidFill>
                  <a:srgbClr val="008000"/>
                </a:solidFill>
              </a:rPr>
              <a:t>L       F ( R, SK )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660066"/>
                </a:solidFill>
              </a:rPr>
              <a:t>R</a:t>
            </a:r>
            <a:r>
              <a:rPr lang="en-US" sz="2000" dirty="0"/>
              <a:t> )</a:t>
            </a:r>
          </a:p>
          <a:p>
            <a:pPr algn="just"/>
            <a:r>
              <a:rPr lang="en-US" sz="2000" dirty="0"/>
              <a:t>      where SK is a sub-key and      is the bit- </a:t>
            </a:r>
          </a:p>
          <a:p>
            <a:pPr algn="just"/>
            <a:r>
              <a:rPr lang="en-US" sz="2000" dirty="0"/>
              <a:t>      by-bit exclusive-OR function.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000" b="1" dirty="0"/>
              <a:t>Example:</a:t>
            </a:r>
            <a:r>
              <a:rPr lang="en-US" sz="2000" dirty="0"/>
              <a:t> Let the output of IP is (</a:t>
            </a:r>
            <a:r>
              <a:rPr lang="en-US" sz="2000" dirty="0">
                <a:solidFill>
                  <a:srgbClr val="008000"/>
                </a:solidFill>
              </a:rPr>
              <a:t>1011</a:t>
            </a:r>
            <a:r>
              <a:rPr lang="en-US" sz="2000" dirty="0">
                <a:solidFill>
                  <a:srgbClr val="660066"/>
                </a:solidFill>
              </a:rPr>
              <a:t>1101</a:t>
            </a:r>
            <a:r>
              <a:rPr lang="en-US" sz="2000" dirty="0"/>
              <a:t>) (i.e., </a:t>
            </a:r>
            <a:r>
              <a:rPr lang="en-US" sz="2000" dirty="0">
                <a:solidFill>
                  <a:srgbClr val="008000"/>
                </a:solidFill>
              </a:rPr>
              <a:t>L=(1011)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660066"/>
                </a:solidFill>
              </a:rPr>
              <a:t>R=(1101)</a:t>
            </a:r>
            <a:r>
              <a:rPr lang="en-US" sz="2000" dirty="0"/>
              <a:t>) and F ( R, SK ) = (1110) for the key SK. Then </a:t>
            </a:r>
            <a:r>
              <a:rPr lang="en-US" sz="2000" dirty="0">
                <a:solidFill>
                  <a:srgbClr val="008000"/>
                </a:solidFill>
              </a:rPr>
              <a:t>L     F ( R, SK ) = (0101) </a:t>
            </a:r>
            <a:r>
              <a:rPr lang="en-US" sz="2000" dirty="0"/>
              <a:t>and finally </a:t>
            </a:r>
            <a:r>
              <a:rPr lang="en-US" sz="2000" b="1" dirty="0" err="1"/>
              <a:t>fK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008000"/>
                </a:solidFill>
              </a:rPr>
              <a:t>1011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660066"/>
                </a:solidFill>
              </a:rPr>
              <a:t>1101</a:t>
            </a:r>
            <a:r>
              <a:rPr lang="en-US" sz="2000" dirty="0"/>
              <a:t>) = (</a:t>
            </a:r>
            <a:r>
              <a:rPr lang="en-US" sz="2000" dirty="0">
                <a:solidFill>
                  <a:srgbClr val="008000"/>
                </a:solidFill>
              </a:rPr>
              <a:t>0101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660066"/>
                </a:solidFill>
              </a:rPr>
              <a:t>1101</a:t>
            </a:r>
            <a:r>
              <a:rPr lang="en-US" sz="2000" dirty="0"/>
              <a:t>)</a:t>
            </a:r>
          </a:p>
        </p:txBody>
      </p:sp>
      <p:sp>
        <p:nvSpPr>
          <p:cNvPr id="8" name="Or 7"/>
          <p:cNvSpPr/>
          <p:nvPr/>
        </p:nvSpPr>
        <p:spPr>
          <a:xfrm>
            <a:off x="2097250" y="3617112"/>
            <a:ext cx="208166" cy="165671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r 8"/>
          <p:cNvSpPr/>
          <p:nvPr/>
        </p:nvSpPr>
        <p:spPr>
          <a:xfrm>
            <a:off x="3381660" y="3990408"/>
            <a:ext cx="208166" cy="165671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r 9"/>
          <p:cNvSpPr/>
          <p:nvPr/>
        </p:nvSpPr>
        <p:spPr>
          <a:xfrm>
            <a:off x="1406999" y="5523401"/>
            <a:ext cx="208166" cy="165671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44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660066"/>
                </a:solidFill>
              </a:rPr>
              <a:t>The Mapping F (1/4)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 is a 4-bit number (n</a:t>
            </a:r>
            <a:r>
              <a:rPr lang="en-US" baseline="-25000" dirty="0"/>
              <a:t>1</a:t>
            </a:r>
            <a:r>
              <a:rPr lang="en-US" dirty="0"/>
              <a:t> n</a:t>
            </a:r>
            <a:r>
              <a:rPr lang="en-US" baseline="-25000" dirty="0"/>
              <a:t>2</a:t>
            </a:r>
            <a:r>
              <a:rPr lang="en-US" dirty="0"/>
              <a:t> n</a:t>
            </a:r>
            <a:r>
              <a:rPr lang="en-US" baseline="-25000" dirty="0"/>
              <a:t>3</a:t>
            </a:r>
            <a:r>
              <a:rPr lang="en-US" dirty="0"/>
              <a:t> n</a:t>
            </a:r>
            <a:r>
              <a:rPr lang="en-US" baseline="-25000" dirty="0"/>
              <a:t>4</a:t>
            </a:r>
            <a:r>
              <a:rPr lang="en-US" dirty="0"/>
              <a:t>). </a:t>
            </a:r>
          </a:p>
          <a:p>
            <a:r>
              <a:rPr lang="en-US" dirty="0"/>
              <a:t>The first operation is an </a:t>
            </a:r>
            <a:r>
              <a:rPr lang="en-US" b="1" dirty="0"/>
              <a:t>expansion/permutation</a:t>
            </a:r>
            <a:r>
              <a:rPr lang="en-US" dirty="0"/>
              <a:t> operation.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depict this in other fashion:</a:t>
            </a:r>
          </a:p>
          <a:p>
            <a:pPr marL="2286000" lvl="5" indent="0">
              <a:buNone/>
            </a:pPr>
            <a:r>
              <a:rPr lang="en-US" dirty="0"/>
              <a:t>n</a:t>
            </a:r>
            <a:r>
              <a:rPr lang="en-US" baseline="-25000" dirty="0"/>
              <a:t>4	</a:t>
            </a:r>
            <a:r>
              <a:rPr lang="en-US" dirty="0"/>
              <a:t>n</a:t>
            </a:r>
            <a:r>
              <a:rPr lang="en-US" baseline="-25000" dirty="0"/>
              <a:t>1					</a:t>
            </a:r>
            <a:r>
              <a:rPr lang="en-US" dirty="0"/>
              <a:t>n</a:t>
            </a:r>
            <a:r>
              <a:rPr lang="en-US" baseline="-25000" dirty="0"/>
              <a:t>2	</a:t>
            </a:r>
            <a:r>
              <a:rPr lang="en-US" dirty="0"/>
              <a:t>n</a:t>
            </a:r>
            <a:r>
              <a:rPr lang="en-US" baseline="-25000" dirty="0"/>
              <a:t>3</a:t>
            </a:r>
          </a:p>
          <a:p>
            <a:pPr marL="2286000" lvl="5" indent="0">
              <a:buNone/>
            </a:pPr>
            <a:r>
              <a:rPr lang="en-US" dirty="0"/>
              <a:t>n</a:t>
            </a:r>
            <a:r>
              <a:rPr lang="en-US" baseline="-25000" dirty="0"/>
              <a:t>2	</a:t>
            </a:r>
            <a:r>
              <a:rPr lang="en-US" dirty="0"/>
              <a:t>n</a:t>
            </a:r>
            <a:r>
              <a:rPr lang="en-US" baseline="-25000" dirty="0"/>
              <a:t>3					</a:t>
            </a:r>
            <a:r>
              <a:rPr lang="en-US" dirty="0"/>
              <a:t>n</a:t>
            </a:r>
            <a:r>
              <a:rPr lang="en-US" baseline="-25000" dirty="0"/>
              <a:t>4	</a:t>
            </a:r>
            <a:r>
              <a:rPr lang="en-US" dirty="0"/>
              <a:t>n</a:t>
            </a:r>
            <a:r>
              <a:rPr lang="en-US" baseline="-25000" dirty="0"/>
              <a:t>1</a:t>
            </a:r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747170" y="3437643"/>
            <a:ext cx="3037071" cy="717899"/>
            <a:chOff x="151854" y="4417838"/>
            <a:chExt cx="3037071" cy="717899"/>
          </a:xfrm>
          <a:noFill/>
        </p:grpSpPr>
        <p:sp>
          <p:nvSpPr>
            <p:cNvPr id="7" name="Rectangle 6"/>
            <p:cNvSpPr/>
            <p:nvPr/>
          </p:nvSpPr>
          <p:spPr>
            <a:xfrm>
              <a:off x="151854" y="4417838"/>
              <a:ext cx="3037071" cy="7178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E/P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4     1     2     3     2     3     4     1 </a:t>
              </a:r>
            </a:p>
          </p:txBody>
        </p:sp>
        <p:cxnSp>
          <p:nvCxnSpPr>
            <p:cNvPr id="8" name="Straight Connector 7"/>
            <p:cNvCxnSpPr>
              <a:stCxn id="7" idx="1"/>
              <a:endCxn id="7" idx="3"/>
            </p:cNvCxnSpPr>
            <p:nvPr/>
          </p:nvCxnSpPr>
          <p:spPr>
            <a:xfrm>
              <a:off x="151854" y="4776788"/>
              <a:ext cx="3037071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3175120" y="5011483"/>
            <a:ext cx="0" cy="89737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918231" y="5011483"/>
            <a:ext cx="0" cy="89737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9836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1102</Words>
  <Application>Microsoft Office PowerPoint</Application>
  <PresentationFormat>On-screen Show (4:3)</PresentationFormat>
  <Paragraphs>172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verdana</vt:lpstr>
      <vt:lpstr>Office Theme</vt:lpstr>
      <vt:lpstr>Simplified Data Encryption Standard  (S-DES)</vt:lpstr>
      <vt:lpstr>PowerPoint Presentation</vt:lpstr>
      <vt:lpstr>Functions involved in S-DES</vt:lpstr>
      <vt:lpstr>S-DES Scheme (1/2)</vt:lpstr>
      <vt:lpstr>S-DES Scheme (2/2)</vt:lpstr>
      <vt:lpstr>S-DES Key Generation</vt:lpstr>
      <vt:lpstr>Initial (IP) and Final (IP-1) Permutations</vt:lpstr>
      <vt:lpstr>The Function fK</vt:lpstr>
      <vt:lpstr>The Mapping F (1/4)</vt:lpstr>
      <vt:lpstr>The Mapping F (2/4)</vt:lpstr>
      <vt:lpstr>The Mapping F (3/4)</vt:lpstr>
      <vt:lpstr>The Mapping F (4/4)</vt:lpstr>
      <vt:lpstr>The Switch Function</vt:lpstr>
      <vt:lpstr>Next Topic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Symmetric Key Algorithms</dc:title>
  <dc:creator>apple</dc:creator>
  <cp:lastModifiedBy>Joyabrata Acharyya</cp:lastModifiedBy>
  <cp:revision>69</cp:revision>
  <dcterms:created xsi:type="dcterms:W3CDTF">2020-10-03T14:54:48Z</dcterms:created>
  <dcterms:modified xsi:type="dcterms:W3CDTF">2024-02-15T15:49:50Z</dcterms:modified>
</cp:coreProperties>
</file>