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Lst>
  <p:sldSz cx="9144000" cy="6858000" type="screen4x3"/>
  <p:notesSz cx="7010400" cy="9296400"/>
  <p:defaultTextStyle>
    <a:defPPr lvl="0">
      <a:defRPr lang="en-US"/>
    </a:defPPr>
    <a:lvl1pPr lvl="0" algn="l" rtl="0" fontAlgn="base">
      <a:spcBef>
        <a:spcPct val="0"/>
      </a:spcBef>
      <a:spcAft>
        <a:spcPct val="0"/>
      </a:spcAft>
      <a:defRPr sz="2800" kern="1200">
        <a:solidFill>
          <a:schemeClr val="tx1"/>
        </a:solidFill>
        <a:latin typeface="Tahoma" pitchFamily="34" charset="0"/>
        <a:ea typeface="+mn-ea"/>
        <a:cs typeface="+mn-cs"/>
      </a:defRPr>
    </a:lvl1pPr>
    <a:lvl2pPr marL="457200" lvl="1" algn="l" rtl="0" fontAlgn="base">
      <a:spcBef>
        <a:spcPct val="0"/>
      </a:spcBef>
      <a:spcAft>
        <a:spcPct val="0"/>
      </a:spcAft>
      <a:defRPr sz="2800" kern="1200">
        <a:solidFill>
          <a:schemeClr val="tx1"/>
        </a:solidFill>
        <a:latin typeface="Tahoma" pitchFamily="34" charset="0"/>
        <a:ea typeface="+mn-ea"/>
        <a:cs typeface="+mn-cs"/>
      </a:defRPr>
    </a:lvl2pPr>
    <a:lvl3pPr marL="914400" lvl="2" algn="l" rtl="0" fontAlgn="base">
      <a:spcBef>
        <a:spcPct val="0"/>
      </a:spcBef>
      <a:spcAft>
        <a:spcPct val="0"/>
      </a:spcAft>
      <a:defRPr sz="2800" kern="1200">
        <a:solidFill>
          <a:schemeClr val="tx1"/>
        </a:solidFill>
        <a:latin typeface="Tahoma" pitchFamily="34" charset="0"/>
        <a:ea typeface="+mn-ea"/>
        <a:cs typeface="+mn-cs"/>
      </a:defRPr>
    </a:lvl3pPr>
    <a:lvl4pPr marL="1371600" lvl="3" algn="l" rtl="0" fontAlgn="base">
      <a:spcBef>
        <a:spcPct val="0"/>
      </a:spcBef>
      <a:spcAft>
        <a:spcPct val="0"/>
      </a:spcAft>
      <a:defRPr sz="2800" kern="1200">
        <a:solidFill>
          <a:schemeClr val="tx1"/>
        </a:solidFill>
        <a:latin typeface="Tahoma" pitchFamily="34" charset="0"/>
        <a:ea typeface="+mn-ea"/>
        <a:cs typeface="+mn-cs"/>
      </a:defRPr>
    </a:lvl4pPr>
    <a:lvl5pPr marL="1828800" lvl="4" algn="l" rtl="0" fontAlgn="base">
      <a:spcBef>
        <a:spcPct val="0"/>
      </a:spcBef>
      <a:spcAft>
        <a:spcPct val="0"/>
      </a:spcAft>
      <a:defRPr sz="2800" kern="1200">
        <a:solidFill>
          <a:schemeClr val="tx1"/>
        </a:solidFill>
        <a:latin typeface="Tahoma" pitchFamily="34" charset="0"/>
        <a:ea typeface="+mn-ea"/>
        <a:cs typeface="+mn-cs"/>
      </a:defRPr>
    </a:lvl5pPr>
    <a:lvl6pPr marL="2286000" lvl="5" algn="l" defTabSz="914400" rtl="0" eaLnBrk="1" latinLnBrk="0" hangingPunct="1">
      <a:defRPr sz="2800" kern="1200">
        <a:solidFill>
          <a:schemeClr val="tx1"/>
        </a:solidFill>
        <a:latin typeface="Tahoma" pitchFamily="34" charset="0"/>
        <a:ea typeface="+mn-ea"/>
        <a:cs typeface="+mn-cs"/>
      </a:defRPr>
    </a:lvl6pPr>
    <a:lvl7pPr marL="2743200" lvl="6" algn="l" defTabSz="914400" rtl="0" eaLnBrk="1" latinLnBrk="0" hangingPunct="1">
      <a:defRPr sz="2800" kern="1200">
        <a:solidFill>
          <a:schemeClr val="tx1"/>
        </a:solidFill>
        <a:latin typeface="Tahoma" pitchFamily="34" charset="0"/>
        <a:ea typeface="+mn-ea"/>
        <a:cs typeface="+mn-cs"/>
      </a:defRPr>
    </a:lvl7pPr>
    <a:lvl8pPr marL="3200400" lvl="7" algn="l" defTabSz="914400" rtl="0" eaLnBrk="1" latinLnBrk="0" hangingPunct="1">
      <a:defRPr sz="2800" kern="1200">
        <a:solidFill>
          <a:schemeClr val="tx1"/>
        </a:solidFill>
        <a:latin typeface="Tahoma" pitchFamily="34" charset="0"/>
        <a:ea typeface="+mn-ea"/>
        <a:cs typeface="+mn-cs"/>
      </a:defRPr>
    </a:lvl8pPr>
    <a:lvl9pPr marL="3657600" lvl="8" algn="l" defTabSz="914400" rtl="0" eaLnBrk="1" latinLnBrk="0" hangingPunct="1">
      <a:defRPr sz="2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928">
          <p15:clr>
            <a:srgbClr val="000000"/>
          </p15:clr>
        </p15:guide>
        <p15:guide id="2" pos="220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2C83930B-7705-494F-96F9-F67CAFE2B35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76DC2F37-1F04-4F9C-98BB-CE5C79F77C7B}" type="slidenum">
              <a:rPr lang="en-US"/>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8526302A-19E7-4BA9-973C-7AA053E80ED7}" type="slidenum">
              <a:rPr lang="en-US"/>
              <a:pPr/>
              <a:t>25</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56DB30E4-D25D-480F-89B8-8416610A21F5}" type="slidenum">
              <a:rPr lang="en-US"/>
              <a:pPr/>
              <a:t>26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p:spPr>
        <p:txBody>
          <a:bodyPr/>
          <a:lstStyle/>
          <a:p>
            <a:fld id="{BCB591A0-35F0-48F5-9058-1A5D5EAE089B}" type="slidenum">
              <a:rPr lang="en-US"/>
              <a:pPr/>
              <a:t>27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p:spPr>
        <p:txBody>
          <a:bodyPr/>
          <a:lstStyle/>
          <a:p>
            <a:fld id="{EB1EACB9-B6CA-454A-B38B-781931383194}" type="slidenum">
              <a:rPr lang="en-US"/>
              <a:pPr/>
              <a:t>28</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p:spPr>
        <p:txBody>
          <a:bodyPr/>
          <a:lstStyle/>
          <a:p>
            <a:fld id="{43C789E0-DB0F-4EA6-9C74-E5A22CB0BFB3}" type="slidenum">
              <a:rPr lang="en-US"/>
              <a:pPr/>
              <a:t>29</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p:spPr>
        <p:txBody>
          <a:bodyPr/>
          <a:lstStyle/>
          <a:p>
            <a:fld id="{A52B9FED-4ECA-4C95-9CB5-185241E228E7}" type="slidenum">
              <a:rPr lang="en-US"/>
              <a:pPr/>
              <a:t>30</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p:spPr>
        <p:txBody>
          <a:bodyPr/>
          <a:lstStyle/>
          <a:p>
            <a:fld id="{6298C775-6B17-4D7A-A697-F136FD0657DA}" type="slidenum">
              <a:rPr lang="en-US"/>
              <a:pPr/>
              <a:t>31</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0E91E7EC-6A31-41A1-8727-BCFB4DDF3C59}" type="slidenum">
              <a:rPr lang="en-US"/>
              <a:pPr/>
              <a:t>32</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p:spPr>
        <p:txBody>
          <a:bodyPr wrap="none">
            <a:spAutoFit/>
          </a:bodyPr>
          <a:lstStyle/>
          <a:p>
            <a:pPr>
              <a:defRPr/>
            </a:pPr>
            <a:fld id="{045D577D-77A1-42D8-8FC5-068D771CD5E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D481E77D-44A4-4651-AC08-E6A88DAAC03B}" type="datetime4">
              <a:rPr lang="en-US"/>
              <a:pPr>
                <a:defRPr/>
              </a:pPr>
              <a:t>September 23, 2024</a:t>
            </a:fld>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CADECDB-5B7E-4F88-8AB4-54C482B6FEAC}"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092FC5C-5AFF-425E-A07B-FB7CA99352EC}" type="datetime4">
              <a:rPr lang="en-US"/>
              <a:pPr>
                <a:defRPr/>
              </a:pPr>
              <a:t>September 23,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468BAED0-8A12-4E86-8751-0B53425DE013}"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A310576E-E5D3-423C-974A-C66352467C47}" type="datetime4">
              <a:rPr lang="en-US"/>
              <a:pPr>
                <a:defRPr/>
              </a:pPr>
              <a:t>September 23,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BB24D21F-0946-4F63-8074-73755F842563}"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3AE7F48D-0AE6-4E48-9F98-0F65A0174925}" type="slidenum">
              <a:rPr lang="en-US"/>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7312E291-2DE2-41AB-89C6-59201C6AAB75}"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D18A9D77-8E78-4F80-9077-1B8906CB5587}" type="datetime4">
              <a:rPr lang="en-US"/>
              <a:pPr>
                <a:defRPr/>
              </a:pPr>
              <a:t>September 23,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A564B65B-CD9A-4522-9E02-4F31596921B4}"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3EC73649-1521-4AEB-BEAF-07FCBA440F18}" type="datetime4">
              <a:rPr lang="en-US"/>
              <a:pPr>
                <a:defRPr/>
              </a:pPr>
              <a:t>September 23,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89199D63-EA95-4F51-A0D1-2E37E58745BC}"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5F760573-E696-4272-9C2D-7937CAE70623}" type="datetime4">
              <a:rPr lang="en-US"/>
              <a:pPr>
                <a:defRPr/>
              </a:pPr>
              <a:t>September 23,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7001F168-7712-42C8-BF92-9A1D375C6FA6}"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BCEC2E13-3492-4BC9-8F4E-4F98C124DE62}" type="datetime4">
              <a:rPr lang="en-US"/>
              <a:pPr>
                <a:defRPr/>
              </a:pPr>
              <a:t>September 23, 2024</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pPr>
              <a:defRPr/>
            </a:pPr>
            <a:fld id="{88E3B1E8-5CFA-42A6-B939-45ACDDE0D527}"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B9A733E4-7698-4F12-ADA4-0253627E7C85}" type="datetime4">
              <a:rPr lang="en-US"/>
              <a:pPr>
                <a:defRPr/>
              </a:pPr>
              <a:t>September 23, 2024</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C83586FD-F77D-400F-B044-3C7D5355D44C}"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97D27CD-4884-4911-A264-7B13C514B873}" type="datetime4">
              <a:rPr lang="en-US"/>
              <a:pPr>
                <a:defRPr/>
              </a:pPr>
              <a:t>September 23, 2024</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pPr>
              <a:defRPr/>
            </a:pPr>
            <a:fld id="{3B896BBB-0C12-49D9-B8B8-061A62DB3AF1}"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C623EF7-AA49-472A-A989-10E24574D92F}" type="datetime4">
              <a:rPr lang="en-US"/>
              <a:pPr>
                <a:defRPr/>
              </a:pPr>
              <a:t>September 23,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4F3C33E2-779D-41E7-9D37-1BB9E65A565F}"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9FB7DA4-6B15-40A8-BEDE-947D8AEA71CC}" type="datetime4">
              <a:rPr lang="en-US"/>
              <a:pPr>
                <a:defRPr/>
              </a:pPr>
              <a:t>September 23,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277331E9-627E-4B77-8801-24F231452475}"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065AF674-8E06-49EC-9514-876ADA38A7A7}" type="datetime4">
              <a:rPr lang="en-US"/>
              <a:pPr>
                <a:defRPr/>
              </a:pPr>
              <a:t>September 23, 2024</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03EF7E45-FE7F-4495-B602-CAB993662E2A}"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6" name="Clip" r:id="rId15" imgW="6857143" imgH="48963" progId="">
                  <p:embed/>
                </p:oleObj>
              </mc:Choice>
              <mc:Fallback>
                <p:oleObj name="Clip" r:id="rId15" imgW="6857143" imgH="48963" progId="">
                  <p:embed/>
                  <p:pic>
                    <p:nvPicPr>
                      <p:cNvPr id="0" name="Object 2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0"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1" r:id="rId12"/>
    <p:sldLayoutId id="2147483762" r:id="rId13"/>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4.wmf"/><Relationship Id="rId5" Type="http://schemas.openxmlformats.org/officeDocument/2006/relationships/oleObject" Target="../embeddings/oleObject5.bin"/><Relationship Id="rId4" Type="http://schemas.openxmlformats.org/officeDocument/2006/relationships/image" Target="../media/image53.wmf"/></Relationships>
</file>

<file path=ppt/slides/_rels/slide2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6.wmf"/><Relationship Id="rId5" Type="http://schemas.openxmlformats.org/officeDocument/2006/relationships/oleObject" Target="../embeddings/oleObject7.bin"/><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a:t>Theory of probability</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General Addition Rule</a:t>
            </a:r>
          </a:p>
        </p:txBody>
      </p:sp>
      <p:sp>
        <p:nvSpPr>
          <p:cNvPr id="3" name="Content Placeholder 2"/>
          <p:cNvSpPr>
            <a:spLocks noGrp="1"/>
          </p:cNvSpPr>
          <p:nvPr>
            <p:ph idx="1"/>
          </p:nvPr>
        </p:nvSpPr>
        <p:spPr>
          <a:xfrm>
            <a:off x="457200" y="1447800"/>
            <a:ext cx="8229600" cy="5135563"/>
          </a:xfrm>
        </p:spPr>
        <p:txBody>
          <a:bodyPr/>
          <a:lstStyle/>
          <a:p>
            <a:r>
              <a:rPr lang="en-US" dirty="0">
                <a:latin typeface="Times New Roman" pitchFamily="18" charset="0"/>
                <a:cs typeface="Times New Roman" pitchFamily="18" charset="0"/>
              </a:rPr>
              <a:t>For three events A, B, and C</a:t>
            </a:r>
          </a:p>
          <a:p>
            <a:pPr>
              <a:buNone/>
            </a:pPr>
            <a:r>
              <a:rPr lang="en-US" dirty="0">
                <a:latin typeface="Times New Roman" pitchFamily="18" charset="0"/>
                <a:cs typeface="Times New Roman" pitchFamily="18" charset="0"/>
              </a:rPr>
              <a:t>P(A+B+C) = P(A+(B+C))=P(A)+P(B+C)-P(A(B+C))</a:t>
            </a:r>
          </a:p>
          <a:p>
            <a:pPr>
              <a:buNone/>
            </a:pPr>
            <a:r>
              <a:rPr lang="en-US" dirty="0">
                <a:latin typeface="Times New Roman" pitchFamily="18" charset="0"/>
                <a:cs typeface="Times New Roman" pitchFamily="18" charset="0"/>
              </a:rPr>
              <a:t>            = P(A)+P(B)+P(C)-P(BC)-P(AB+AC)</a:t>
            </a:r>
          </a:p>
          <a:p>
            <a:pPr>
              <a:buNone/>
            </a:pPr>
            <a:r>
              <a:rPr lang="en-US" dirty="0">
                <a:latin typeface="Times New Roman" pitchFamily="18" charset="0"/>
                <a:cs typeface="Times New Roman" pitchFamily="18" charset="0"/>
              </a:rPr>
              <a:t>		 = </a:t>
            </a:r>
            <a:r>
              <a:rPr lang="en-US" sz="2400" dirty="0">
                <a:latin typeface="Times New Roman" pitchFamily="18" charset="0"/>
                <a:cs typeface="Times New Roman" pitchFamily="18" charset="0"/>
              </a:rPr>
              <a:t>P(A)+ P(B)+P(C)-P(BC)-[P(AB)+P(AC)-P(AB.AC)]</a:t>
            </a:r>
          </a:p>
          <a:p>
            <a:pPr>
              <a:buNone/>
            </a:pPr>
            <a:r>
              <a:rPr lang="en-US" sz="2400" dirty="0">
                <a:latin typeface="Times New Roman" pitchFamily="18" charset="0"/>
                <a:cs typeface="Times New Roman" pitchFamily="18" charset="0"/>
              </a:rPr>
              <a:t>		 = P(A)+ P(B)+P(C)-P(BC)-P(AB)-P(AC)+P(AB.AC)</a:t>
            </a:r>
          </a:p>
          <a:p>
            <a:pPr>
              <a:buNone/>
            </a:pPr>
            <a:r>
              <a:rPr lang="en-US" sz="2400" dirty="0">
                <a:latin typeface="Times New Roman" pitchFamily="18" charset="0"/>
                <a:cs typeface="Times New Roman" pitchFamily="18" charset="0"/>
              </a:rPr>
              <a:t>             = </a:t>
            </a:r>
            <a:r>
              <a:rPr lang="en-US" sz="2400" b="1" dirty="0">
                <a:solidFill>
                  <a:srgbClr val="FF0000"/>
                </a:solidFill>
                <a:latin typeface="Times New Roman" pitchFamily="18" charset="0"/>
                <a:cs typeface="Times New Roman" pitchFamily="18" charset="0"/>
              </a:rPr>
              <a:t>P(A)+ P(B)+P(C)-P(AB)-P(BC)-P(CA)+P(ABC)</a:t>
            </a:r>
          </a:p>
          <a:p>
            <a:r>
              <a:rPr lang="en-US" sz="2400" dirty="0" err="1">
                <a:latin typeface="Times New Roman" pitchFamily="18" charset="0"/>
                <a:cs typeface="Times New Roman" pitchFamily="18" charset="0"/>
              </a:rPr>
              <a:t>Generalising</a:t>
            </a:r>
            <a:r>
              <a:rPr lang="en-US" sz="2400" dirty="0">
                <a:latin typeface="Times New Roman" pitchFamily="18" charset="0"/>
                <a:cs typeface="Times New Roman" pitchFamily="18" charset="0"/>
              </a:rPr>
              <a:t> for n events,                 , we get</a:t>
            </a:r>
          </a:p>
          <a:p>
            <a:pPr>
              <a:buNone/>
            </a:pPr>
            <a:endParaRPr lang="en-US" sz="2400" dirty="0">
              <a:latin typeface="Times New Roman" pitchFamily="18" charset="0"/>
              <a:cs typeface="Times New Roman" pitchFamily="18" charset="0"/>
            </a:endParaRPr>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91000" y="3962400"/>
            <a:ext cx="1053465" cy="266700"/>
          </a:xfrm>
          <a:prstGeom prst="rect">
            <a:avLst/>
          </a:prstGeom>
          <a:noFill/>
        </p:spPr>
      </p:pic>
      <p:sp>
        <p:nvSpPr>
          <p:cNvPr id="2355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85800" y="4343400"/>
            <a:ext cx="7772400" cy="1066800"/>
          </a:xfrm>
          <a:prstGeom prst="rect">
            <a:avLst/>
          </a:prstGeom>
          <a:noFill/>
        </p:spPr>
      </p:pic>
      <p:sp>
        <p:nvSpPr>
          <p:cNvPr id="23558" name="Rectangle 6"/>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36675"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Examples</a:t>
            </a:r>
          </a:p>
        </p:txBody>
      </p:sp>
      <p:sp>
        <p:nvSpPr>
          <p:cNvPr id="3" name="Content Placeholder 2"/>
          <p:cNvSpPr>
            <a:spLocks noGrp="1"/>
          </p:cNvSpPr>
          <p:nvPr>
            <p:ph idx="1"/>
          </p:nvPr>
        </p:nvSpPr>
        <p:spPr>
          <a:xfrm>
            <a:off x="457200" y="1600200"/>
            <a:ext cx="8229600" cy="3505200"/>
          </a:xfrm>
        </p:spPr>
        <p:txBody>
          <a:bodyPr/>
          <a:lstStyle/>
          <a:p>
            <a:pPr marL="514350" indent="-514350">
              <a:buAutoNum type="arabicPeriod"/>
            </a:pPr>
            <a:r>
              <a:rPr lang="en-US" sz="2400" dirty="0"/>
              <a:t>A coin is tossed 3 times in succession. Find the probability of (a) 2 heads  (b) 2 consecutive heads</a:t>
            </a:r>
          </a:p>
          <a:p>
            <a:pPr marL="514350" indent="-514350">
              <a:buNone/>
            </a:pPr>
            <a:r>
              <a:rPr lang="en-US" sz="2400" dirty="0"/>
              <a:t>Sol: (a) Here,       </a:t>
            </a:r>
          </a:p>
          <a:p>
            <a:pPr marL="514350" indent="-514350">
              <a:buNone/>
            </a:pPr>
            <a:r>
              <a:rPr lang="en-US" sz="2400" dirty="0"/>
              <a:t>       Let, A is the event that 2 heads occur, then </a:t>
            </a:r>
          </a:p>
          <a:p>
            <a:pPr marL="514350" indent="-514350">
              <a:buNone/>
            </a:pPr>
            <a:r>
              <a:rPr lang="en-US" sz="2400" dirty="0"/>
              <a:t>       So, P(A) =       = 3/8</a:t>
            </a:r>
          </a:p>
          <a:p>
            <a:pPr marL="514350" indent="-514350">
              <a:buNone/>
            </a:pPr>
            <a:endParaRPr lang="en-US" sz="2400" dirty="0"/>
          </a:p>
          <a:p>
            <a:pPr marL="514350" indent="-514350">
              <a:buNone/>
            </a:pPr>
            <a:r>
              <a:rPr lang="en-US" sz="2400" dirty="0"/>
              <a:t>(b) Let B be the event that 2 consecutive heads occur, then n(B) = 3-1=2 [</a:t>
            </a:r>
            <a:r>
              <a:rPr lang="en-US" sz="2000" dirty="0"/>
              <a:t>as head in first and third positions are not consecutive</a:t>
            </a:r>
            <a:r>
              <a:rPr lang="en-US" sz="2400" dirty="0"/>
              <a:t>]</a:t>
            </a:r>
          </a:p>
          <a:p>
            <a:pPr marL="514350" indent="-514350">
              <a:buNone/>
            </a:pPr>
            <a:r>
              <a:rPr lang="en-US" sz="2400" dirty="0"/>
              <a:t>      So, P(B)=       = 2/8=1/4</a:t>
            </a:r>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0" y="2286000"/>
            <a:ext cx="990600" cy="309563"/>
          </a:xfrm>
          <a:prstGeom prst="rect">
            <a:avLst/>
          </a:prstGeom>
          <a:noFill/>
        </p:spPr>
      </p:pic>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2"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086600" y="2667000"/>
            <a:ext cx="1259898" cy="285750"/>
          </a:xfrm>
          <a:prstGeom prst="rect">
            <a:avLst/>
          </a:prstGeom>
          <a:noFill/>
        </p:spPr>
      </p:pic>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5"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43200" y="3048000"/>
            <a:ext cx="285750" cy="371475"/>
          </a:xfrm>
          <a:prstGeom prst="rect">
            <a:avLst/>
          </a:prstGeom>
          <a:noFill/>
        </p:spPr>
      </p:pic>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7"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667000" y="4724400"/>
            <a:ext cx="295275" cy="371475"/>
          </a:xfrm>
          <a:prstGeom prst="rect">
            <a:avLst/>
          </a:prstGeom>
          <a:noFill/>
        </p:spPr>
      </p:pic>
    </p:spTree>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Examples</a:t>
            </a:r>
          </a:p>
        </p:txBody>
      </p:sp>
      <p:sp>
        <p:nvSpPr>
          <p:cNvPr id="3" name="Content Placeholder 2"/>
          <p:cNvSpPr>
            <a:spLocks noGrp="1"/>
          </p:cNvSpPr>
          <p:nvPr>
            <p:ph idx="1"/>
          </p:nvPr>
        </p:nvSpPr>
        <p:spPr>
          <a:xfrm>
            <a:off x="457200" y="1447800"/>
            <a:ext cx="8229600" cy="5135563"/>
          </a:xfrm>
        </p:spPr>
        <p:txBody>
          <a:bodyPr/>
          <a:lstStyle/>
          <a:p>
            <a:pPr marL="514350" indent="-514350">
              <a:buNone/>
            </a:pPr>
            <a:r>
              <a:rPr lang="en-US" sz="2400" dirty="0">
                <a:latin typeface="Times New Roman" pitchFamily="18" charset="0"/>
                <a:cs typeface="Times New Roman" pitchFamily="18" charset="0"/>
              </a:rPr>
              <a:t>2. Two dice are thrown. Find the probability that the sum of the faces equals or exceeds 10.  </a:t>
            </a:r>
          </a:p>
          <a:p>
            <a:pPr marL="514350" indent="-514350">
              <a:buNone/>
            </a:pPr>
            <a:r>
              <a:rPr lang="en-US" sz="2400" dirty="0">
                <a:latin typeface="Times New Roman" pitchFamily="18" charset="0"/>
                <a:cs typeface="Times New Roman" pitchFamily="18" charset="0"/>
              </a:rPr>
              <a:t>Sol: Here,       </a:t>
            </a:r>
          </a:p>
          <a:p>
            <a:pPr marL="514350" indent="-514350">
              <a:buNone/>
            </a:pPr>
            <a:r>
              <a:rPr lang="en-US" sz="2400" dirty="0">
                <a:latin typeface="Times New Roman" pitchFamily="18" charset="0"/>
                <a:cs typeface="Times New Roman" pitchFamily="18" charset="0"/>
              </a:rPr>
              <a:t>       Let, A, B, and C denote the events ‘Sum 10’, ‘Sum 11’, and ‘Sum 12’ respectively. So, A+B+C is the required event, where A, B, and C are </a:t>
            </a:r>
            <a:r>
              <a:rPr lang="en-US" sz="2400" dirty="0" err="1">
                <a:latin typeface="Times New Roman" pitchFamily="18" charset="0"/>
                <a:cs typeface="Times New Roman" pitchFamily="18" charset="0"/>
              </a:rPr>
              <a:t>pairwise</a:t>
            </a:r>
            <a:r>
              <a:rPr lang="en-US" sz="2400" dirty="0">
                <a:latin typeface="Times New Roman" pitchFamily="18" charset="0"/>
                <a:cs typeface="Times New Roman" pitchFamily="18" charset="0"/>
              </a:rPr>
              <a:t> mutually exclusive. </a:t>
            </a:r>
          </a:p>
          <a:p>
            <a:pPr marL="514350" indent="-514350">
              <a:buNone/>
            </a:pPr>
            <a:r>
              <a:rPr lang="en-US" sz="2400" dirty="0">
                <a:latin typeface="Times New Roman" pitchFamily="18" charset="0"/>
                <a:cs typeface="Times New Roman" pitchFamily="18" charset="0"/>
              </a:rPr>
              <a:t>       So, P(A+B+C) = P(A)+P(B)+P(C).</a:t>
            </a:r>
          </a:p>
          <a:p>
            <a:pPr marL="514350" indent="-514350">
              <a:buNone/>
            </a:pPr>
            <a:r>
              <a:rPr lang="en-US" sz="2400" dirty="0">
                <a:latin typeface="Times New Roman" pitchFamily="18" charset="0"/>
                <a:cs typeface="Times New Roman" pitchFamily="18" charset="0"/>
              </a:rPr>
              <a:t>Now, P(A)= 3/36 as (4,6), (5,5), and (6,4) lie in A,</a:t>
            </a:r>
          </a:p>
          <a:p>
            <a:pPr marL="514350" indent="-514350">
              <a:buNone/>
            </a:pPr>
            <a:r>
              <a:rPr lang="en-US" sz="2400" dirty="0">
                <a:latin typeface="Times New Roman" pitchFamily="18" charset="0"/>
                <a:cs typeface="Times New Roman" pitchFamily="18" charset="0"/>
              </a:rPr>
              <a:t>         P(B)= 2/36 as (5,6) and (6,5) lie in B, and </a:t>
            </a:r>
          </a:p>
          <a:p>
            <a:pPr marL="514350" indent="-514350">
              <a:buNone/>
            </a:pPr>
            <a:r>
              <a:rPr lang="en-US" sz="2400" dirty="0">
                <a:latin typeface="Times New Roman" pitchFamily="18" charset="0"/>
                <a:cs typeface="Times New Roman" pitchFamily="18" charset="0"/>
              </a:rPr>
              <a:t>        P(C)= 1/36 as only (6,6) lies in C</a:t>
            </a:r>
          </a:p>
          <a:p>
            <a:pPr marL="514350" indent="-514350">
              <a:buNone/>
            </a:pPr>
            <a:r>
              <a:rPr lang="en-US" sz="2400" dirty="0">
                <a:latin typeface="Times New Roman" pitchFamily="18" charset="0"/>
                <a:cs typeface="Times New Roman" pitchFamily="18" charset="0"/>
              </a:rPr>
              <a:t>So, </a:t>
            </a:r>
            <a:r>
              <a:rPr lang="en-US" sz="2400" b="1" dirty="0">
                <a:solidFill>
                  <a:srgbClr val="FF0000"/>
                </a:solidFill>
                <a:latin typeface="Times New Roman" pitchFamily="18" charset="0"/>
                <a:cs typeface="Times New Roman" pitchFamily="18" charset="0"/>
              </a:rPr>
              <a:t>P(A+B+C) = </a:t>
            </a:r>
            <a:r>
              <a:rPr lang="en-US" sz="2400" dirty="0">
                <a:latin typeface="Times New Roman" pitchFamily="18" charset="0"/>
                <a:cs typeface="Times New Roman" pitchFamily="18" charset="0"/>
              </a:rPr>
              <a:t>P(A)+P(B)+P(C)=3/36+2/36+1/36=6/36=</a:t>
            </a:r>
            <a:r>
              <a:rPr lang="en-US" sz="2400" b="1" dirty="0">
                <a:solidFill>
                  <a:srgbClr val="FF0000"/>
                </a:solidFill>
                <a:latin typeface="Times New Roman" pitchFamily="18" charset="0"/>
                <a:cs typeface="Times New Roman" pitchFamily="18" charset="0"/>
              </a:rPr>
              <a:t>1/6</a:t>
            </a:r>
          </a:p>
          <a:p>
            <a:pPr marL="514350" indent="-514350">
              <a:buNone/>
            </a:pPr>
            <a:endParaRPr lang="en-US" sz="2400" dirty="0">
              <a:latin typeface="Times New Roman" pitchFamily="18" charset="0"/>
              <a:cs typeface="Times New Roman" pitchFamily="18" charset="0"/>
            </a:endParaRPr>
          </a:p>
          <a:p>
            <a:pPr marL="514350" indent="-514350">
              <a:buNone/>
            </a:pPr>
            <a:endParaRPr lang="en-US" sz="2400" dirty="0"/>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2209800"/>
            <a:ext cx="1143000" cy="228600"/>
          </a:xfrm>
          <a:prstGeom prst="rect">
            <a:avLst/>
          </a:prstGeom>
          <a:noFill/>
        </p:spPr>
      </p:pic>
      <p:sp>
        <p:nvSpPr>
          <p:cNvPr id="2560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err="1"/>
              <a:t>Generalisation</a:t>
            </a:r>
            <a:r>
              <a:rPr lang="en-US" sz="3200" dirty="0"/>
              <a:t> of Conditional Probability</a:t>
            </a:r>
          </a:p>
        </p:txBody>
      </p:sp>
      <p:sp>
        <p:nvSpPr>
          <p:cNvPr id="3" name="Content Placeholder 2"/>
          <p:cNvSpPr>
            <a:spLocks noGrp="1"/>
          </p:cNvSpPr>
          <p:nvPr>
            <p:ph idx="1"/>
          </p:nvPr>
        </p:nvSpPr>
        <p:spPr>
          <a:xfrm>
            <a:off x="533400" y="1570037"/>
            <a:ext cx="8229600" cy="5287963"/>
          </a:xfrm>
        </p:spPr>
        <p:txBody>
          <a:bodyPr>
            <a:normAutofit/>
          </a:bodyPr>
          <a:lstStyle/>
          <a:p>
            <a:r>
              <a:rPr lang="en-US" sz="2400" dirty="0">
                <a:latin typeface="Times New Roman" pitchFamily="18" charset="0"/>
                <a:cs typeface="Times New Roman" pitchFamily="18" charset="0"/>
              </a:rPr>
              <a:t>Frequency ratio </a:t>
            </a:r>
          </a:p>
          <a:p>
            <a:r>
              <a:rPr lang="en-US" sz="2400" dirty="0">
                <a:latin typeface="Times New Roman" pitchFamily="18" charset="0"/>
                <a:cs typeface="Times New Roman" pitchFamily="18" charset="0"/>
              </a:rPr>
              <a:t>For a long sequence of repetitions of the random experiment under uniform conditions, the conditional frequency ratio f(B/A) is taken to be an approximate value of the conditional probability P(B/A). </a:t>
            </a:r>
          </a:p>
          <a:p>
            <a:r>
              <a:rPr lang="en-US" sz="2400" dirty="0">
                <a:latin typeface="Times New Roman" pitchFamily="18" charset="0"/>
                <a:cs typeface="Times New Roman" pitchFamily="18" charset="0"/>
              </a:rPr>
              <a:t>So, the conditional probability of B on the hypothesis that A has occurred is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Which gives the multiplication rule: </a:t>
            </a:r>
          </a:p>
          <a:p>
            <a:r>
              <a:rPr lang="en-US" sz="2400" dirty="0">
                <a:latin typeface="Times New Roman" pitchFamily="18" charset="0"/>
                <a:cs typeface="Times New Roman" pitchFamily="18" charset="0"/>
              </a:rPr>
              <a:t>For three events A, B, C, we have  </a:t>
            </a: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1533525"/>
            <a:ext cx="1971675" cy="371475"/>
          </a:xfrm>
          <a:prstGeom prst="rect">
            <a:avLst/>
          </a:prstGeom>
          <a:noFill/>
        </p:spPr>
      </p:pic>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3"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124200" y="3505200"/>
            <a:ext cx="1295400" cy="467783"/>
          </a:xfrm>
          <a:prstGeom prst="rect">
            <a:avLst/>
          </a:prstGeom>
          <a:noFill/>
        </p:spPr>
      </p:pic>
      <p:pic>
        <p:nvPicPr>
          <p:cNvPr id="1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10200" y="4267200"/>
            <a:ext cx="2895600" cy="243328"/>
          </a:xfrm>
          <a:prstGeom prst="rect">
            <a:avLst/>
          </a:prstGeom>
          <a:noFill/>
        </p:spPr>
      </p:pic>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410200" y="4648200"/>
            <a:ext cx="2747010" cy="266700"/>
          </a:xfrm>
          <a:prstGeom prst="rect">
            <a:avLst/>
          </a:prstGeom>
          <a:noFill/>
        </p:spPr>
      </p:pic>
      <p:sp>
        <p:nvSpPr>
          <p:cNvPr id="3174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err="1"/>
              <a:t>Generalisation</a:t>
            </a:r>
            <a:r>
              <a:rPr lang="en-US" sz="3200" dirty="0"/>
              <a:t> of Conditional Probability</a:t>
            </a:r>
          </a:p>
        </p:txBody>
      </p:sp>
      <p:sp>
        <p:nvSpPr>
          <p:cNvPr id="3" name="Content Placeholder 2"/>
          <p:cNvSpPr>
            <a:spLocks noGrp="1"/>
          </p:cNvSpPr>
          <p:nvPr>
            <p:ph idx="1"/>
          </p:nvPr>
        </p:nvSpPr>
        <p:spPr>
          <a:xfrm>
            <a:off x="533400" y="1524000"/>
            <a:ext cx="8229600" cy="5059363"/>
          </a:xfrm>
        </p:spPr>
        <p:txBody>
          <a:bodyPr>
            <a:normAutofit/>
          </a:bodyPr>
          <a:lstStyle/>
          <a:p>
            <a:r>
              <a:rPr lang="en-US" sz="2400" dirty="0">
                <a:latin typeface="Times New Roman" pitchFamily="18" charset="0"/>
                <a:cs typeface="Times New Roman" pitchFamily="18" charset="0"/>
              </a:rPr>
              <a:t>For three events A, B, C, we have</a:t>
            </a:r>
          </a:p>
          <a:p>
            <a:pPr>
              <a:buNone/>
            </a:pPr>
            <a:r>
              <a:rPr lang="en-US" sz="2400" dirty="0">
                <a:latin typeface="Times New Roman" pitchFamily="18" charset="0"/>
                <a:cs typeface="Times New Roman" pitchFamily="18" charset="0"/>
              </a:rPr>
              <a:t>Proof: R.H.S=</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 general, for n events the </a:t>
            </a:r>
            <a:r>
              <a:rPr lang="en-US" sz="2400" b="1" dirty="0">
                <a:solidFill>
                  <a:srgbClr val="FF0000"/>
                </a:solidFill>
                <a:latin typeface="Times New Roman" pitchFamily="18" charset="0"/>
                <a:cs typeface="Times New Roman" pitchFamily="18" charset="0"/>
              </a:rPr>
              <a:t>multiplication rule </a:t>
            </a:r>
            <a:r>
              <a:rPr lang="en-US" sz="2400" dirty="0">
                <a:latin typeface="Times New Roman" pitchFamily="18" charset="0"/>
                <a:cs typeface="Times New Roman" pitchFamily="18" charset="0"/>
              </a:rPr>
              <a:t>is:</a:t>
            </a:r>
          </a:p>
          <a:p>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57800" y="1600200"/>
            <a:ext cx="2747010" cy="266700"/>
          </a:xfrm>
          <a:prstGeom prst="rect">
            <a:avLst/>
          </a:prstGeom>
          <a:noFill/>
        </p:spPr>
      </p:pic>
      <p:sp>
        <p:nvSpPr>
          <p:cNvPr id="3174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14600" y="1905000"/>
            <a:ext cx="4975860" cy="483093"/>
          </a:xfrm>
          <a:prstGeom prst="rect">
            <a:avLst/>
          </a:prstGeom>
          <a:noFill/>
        </p:spPr>
      </p:pic>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66800" y="3124200"/>
            <a:ext cx="7178040" cy="381000"/>
          </a:xfrm>
          <a:prstGeom prst="rect">
            <a:avLst/>
          </a:prstGeom>
          <a:noFill/>
        </p:spPr>
      </p:pic>
      <p:sp>
        <p:nvSpPr>
          <p:cNvPr id="33797"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Examples</a:t>
            </a:r>
          </a:p>
        </p:txBody>
      </p:sp>
      <p:sp>
        <p:nvSpPr>
          <p:cNvPr id="3" name="Content Placeholder 2"/>
          <p:cNvSpPr>
            <a:spLocks noGrp="1"/>
          </p:cNvSpPr>
          <p:nvPr>
            <p:ph idx="1"/>
          </p:nvPr>
        </p:nvSpPr>
        <p:spPr>
          <a:xfrm>
            <a:off x="533400" y="1295400"/>
            <a:ext cx="8229600" cy="5135563"/>
          </a:xfrm>
        </p:spPr>
        <p:txBody>
          <a:bodyPr>
            <a:normAutofit/>
          </a:bodyPr>
          <a:lstStyle/>
          <a:p>
            <a:pPr marL="514350" indent="-514350">
              <a:buNone/>
            </a:pPr>
            <a:r>
              <a:rPr lang="en-US" sz="2400" dirty="0"/>
              <a:t>1. </a:t>
            </a:r>
            <a:r>
              <a:rPr lang="en-US" sz="2400" dirty="0">
                <a:latin typeface="Times New Roman" pitchFamily="18" charset="0"/>
                <a:cs typeface="Times New Roman" pitchFamily="18" charset="0"/>
              </a:rPr>
              <a:t>A die is rolled. If the result is either an even face or a multiple of 3, then you win. What is the probability that multiple of 3 occurs on the hypothesis that even face occurs? </a:t>
            </a:r>
          </a:p>
          <a:p>
            <a:pPr marL="514350" indent="-514350">
              <a:buNone/>
            </a:pPr>
            <a:r>
              <a:rPr lang="en-US" sz="2400" dirty="0">
                <a:latin typeface="Times New Roman" pitchFamily="18" charset="0"/>
                <a:cs typeface="Times New Roman" pitchFamily="18" charset="0"/>
              </a:rPr>
              <a:t>Sol: Here,       </a:t>
            </a:r>
          </a:p>
          <a:p>
            <a:pPr marL="514350" indent="-514350">
              <a:buNone/>
            </a:pPr>
            <a:r>
              <a:rPr lang="en-US" sz="2400" dirty="0">
                <a:latin typeface="Times New Roman" pitchFamily="18" charset="0"/>
                <a:cs typeface="Times New Roman" pitchFamily="18" charset="0"/>
              </a:rPr>
              <a:t>       Let, A and B denote the events ‘even face’, ‘multiple of 3, respectively. So, B/A is the required event. </a:t>
            </a:r>
          </a:p>
          <a:p>
            <a:pPr marL="514350" indent="-514350">
              <a:buNone/>
            </a:pPr>
            <a:r>
              <a:rPr lang="en-US" sz="2400" dirty="0">
                <a:latin typeface="Times New Roman" pitchFamily="18" charset="0"/>
                <a:cs typeface="Times New Roman" pitchFamily="18" charset="0"/>
              </a:rPr>
              <a:t>       So, P(B/A) = P(AB)/P(A).</a:t>
            </a:r>
          </a:p>
          <a:p>
            <a:pPr marL="514350" indent="-514350">
              <a:buNone/>
            </a:pPr>
            <a:r>
              <a:rPr lang="en-US" sz="2400" dirty="0">
                <a:latin typeface="Times New Roman" pitchFamily="18" charset="0"/>
                <a:cs typeface="Times New Roman" pitchFamily="18" charset="0"/>
              </a:rPr>
              <a:t>Now, P(A)= 3/6 as (2), (4), and (6) lie in A,</a:t>
            </a:r>
          </a:p>
          <a:p>
            <a:pPr marL="514350" indent="-514350">
              <a:buNone/>
            </a:pPr>
            <a:r>
              <a:rPr lang="en-US" sz="2400" dirty="0">
                <a:latin typeface="Times New Roman" pitchFamily="18" charset="0"/>
                <a:cs typeface="Times New Roman" pitchFamily="18" charset="0"/>
              </a:rPr>
              <a:t>         P(B)= 2/6 as (3) and (6) lie in B </a:t>
            </a:r>
          </a:p>
          <a:p>
            <a:pPr marL="514350" indent="-514350">
              <a:buNone/>
            </a:pPr>
            <a:r>
              <a:rPr lang="en-US" sz="2400" dirty="0">
                <a:latin typeface="Times New Roman" pitchFamily="18" charset="0"/>
                <a:cs typeface="Times New Roman" pitchFamily="18" charset="0"/>
              </a:rPr>
              <a:t>        P(AB)= 1/6 as only (6) lies in AB</a:t>
            </a:r>
          </a:p>
          <a:p>
            <a:pPr marL="514350" indent="-514350">
              <a:buNone/>
            </a:pPr>
            <a:r>
              <a:rPr lang="en-US" sz="2400" dirty="0">
                <a:latin typeface="Times New Roman" pitchFamily="18" charset="0"/>
                <a:cs typeface="Times New Roman" pitchFamily="18" charset="0"/>
              </a:rPr>
              <a:t>So, </a:t>
            </a:r>
            <a:r>
              <a:rPr lang="en-US" sz="2400" b="1" dirty="0">
                <a:solidFill>
                  <a:srgbClr val="FF0000"/>
                </a:solidFill>
                <a:latin typeface="Times New Roman" pitchFamily="18" charset="0"/>
                <a:cs typeface="Times New Roman" pitchFamily="18" charset="0"/>
              </a:rPr>
              <a:t>P(B/A) = </a:t>
            </a:r>
            <a:r>
              <a:rPr lang="en-US" sz="2400" dirty="0">
                <a:latin typeface="Times New Roman" pitchFamily="18" charset="0"/>
                <a:cs typeface="Times New Roman" pitchFamily="18" charset="0"/>
              </a:rPr>
              <a:t>P(AB)/P(A)=(1/6)/ (3/6)=</a:t>
            </a:r>
            <a:r>
              <a:rPr lang="en-US" sz="2400" b="1" dirty="0">
                <a:solidFill>
                  <a:srgbClr val="FF0000"/>
                </a:solidFill>
                <a:latin typeface="Times New Roman" pitchFamily="18" charset="0"/>
                <a:cs typeface="Times New Roman" pitchFamily="18" charset="0"/>
              </a:rPr>
              <a:t>1/3</a:t>
            </a:r>
          </a:p>
          <a:p>
            <a:pPr marL="514350" indent="-514350">
              <a:buNone/>
            </a:pPr>
            <a:r>
              <a:rPr lang="en-US" sz="2400" b="1" dirty="0">
                <a:solidFill>
                  <a:srgbClr val="FF0000"/>
                </a:solidFill>
                <a:latin typeface="Times New Roman" pitchFamily="18" charset="0"/>
                <a:cs typeface="Times New Roman" pitchFamily="18" charset="0"/>
              </a:rPr>
              <a:t>Similarly, P(A/B)=P(AB)/P(B)=1/2</a:t>
            </a:r>
          </a:p>
          <a:p>
            <a:pPr marL="514350" indent="-514350">
              <a:buNone/>
            </a:pPr>
            <a:endParaRPr lang="en-US" sz="2400" b="1" dirty="0">
              <a:solidFill>
                <a:srgbClr val="FF0000"/>
              </a:solidFill>
              <a:latin typeface="Times New Roman" pitchFamily="18" charset="0"/>
              <a:cs typeface="Times New Roman" pitchFamily="18" charset="0"/>
            </a:endParaRPr>
          </a:p>
          <a:p>
            <a:pPr marL="514350" indent="-514350">
              <a:buNone/>
            </a:pPr>
            <a:endParaRPr lang="en-US" sz="2400" dirty="0"/>
          </a:p>
          <a:p>
            <a:pPr marL="514350" indent="-514350">
              <a:buNone/>
            </a:pPr>
            <a:endParaRPr lang="en-US" sz="2400" dirty="0"/>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2362200"/>
            <a:ext cx="762000" cy="262759"/>
          </a:xfrm>
          <a:prstGeom prst="rect">
            <a:avLst/>
          </a:prstGeom>
          <a:noFill/>
        </p:spPr>
      </p:pic>
      <p:sp>
        <p:nvSpPr>
          <p:cNvPr id="2662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Examples</a:t>
            </a:r>
          </a:p>
        </p:txBody>
      </p:sp>
      <p:sp>
        <p:nvSpPr>
          <p:cNvPr id="3" name="Content Placeholder 2"/>
          <p:cNvSpPr>
            <a:spLocks noGrp="1"/>
          </p:cNvSpPr>
          <p:nvPr>
            <p:ph idx="1"/>
          </p:nvPr>
        </p:nvSpPr>
        <p:spPr>
          <a:xfrm>
            <a:off x="533400" y="1646237"/>
            <a:ext cx="8229600" cy="4221163"/>
          </a:xfrm>
        </p:spPr>
        <p:txBody>
          <a:bodyPr/>
          <a:lstStyle/>
          <a:p>
            <a:pPr>
              <a:buNone/>
            </a:pPr>
            <a:r>
              <a:rPr lang="en-US" sz="2400" dirty="0">
                <a:latin typeface="Times New Roman" pitchFamily="18" charset="0"/>
                <a:cs typeface="Times New Roman" pitchFamily="18" charset="0"/>
              </a:rPr>
              <a:t>2. Two cards are drawn successively from a pack without replacing the first. If the first card is a spade, find the probability that the second card is also a spade.</a:t>
            </a:r>
          </a:p>
          <a:p>
            <a:pPr>
              <a:buNone/>
            </a:pPr>
            <a:r>
              <a:rPr lang="en-US" sz="2400" dirty="0">
                <a:solidFill>
                  <a:srgbClr val="FF0000"/>
                </a:solidFill>
                <a:latin typeface="Times New Roman" pitchFamily="18" charset="0"/>
                <a:cs typeface="Times New Roman" pitchFamily="18" charset="0"/>
              </a:rPr>
              <a:t>Sol1:</a:t>
            </a:r>
            <a:r>
              <a:rPr lang="en-US" sz="2400" dirty="0">
                <a:latin typeface="Times New Roman" pitchFamily="18" charset="0"/>
                <a:cs typeface="Times New Roman" pitchFamily="18" charset="0"/>
              </a:rPr>
              <a:t> Let A = first card is a spade, B=second card is a spade.</a:t>
            </a:r>
          </a:p>
          <a:p>
            <a:pPr>
              <a:buNone/>
            </a:pPr>
            <a:r>
              <a:rPr lang="en-US" sz="2400" dirty="0">
                <a:latin typeface="Times New Roman" pitchFamily="18" charset="0"/>
                <a:cs typeface="Times New Roman" pitchFamily="18" charset="0"/>
              </a:rPr>
              <a:t>So, AB=both cards are spades.</a:t>
            </a:r>
          </a:p>
          <a:p>
            <a:pPr>
              <a:buNone/>
            </a:pPr>
            <a:r>
              <a:rPr lang="en-US" sz="2400" dirty="0">
                <a:latin typeface="Times New Roman" pitchFamily="18" charset="0"/>
                <a:cs typeface="Times New Roman" pitchFamily="18" charset="0"/>
              </a:rPr>
              <a:t>             = 52. 51, n(A)=13. 51,  n(AB)=13.12</a:t>
            </a:r>
          </a:p>
          <a:p>
            <a:pPr>
              <a:buNone/>
            </a:pPr>
            <a:r>
              <a:rPr lang="en-US" sz="2400" dirty="0">
                <a:latin typeface="Times New Roman" pitchFamily="18" charset="0"/>
                <a:cs typeface="Times New Roman" pitchFamily="18" charset="0"/>
              </a:rPr>
              <a:t>So, P(B/A)=P(AB)/P(A) = n(AB)/n(A)=(13.12) / (13.51) = 4/17</a:t>
            </a:r>
          </a:p>
          <a:p>
            <a:pPr>
              <a:buNone/>
            </a:pPr>
            <a:endParaRPr lang="en-US" sz="2400" dirty="0">
              <a:solidFill>
                <a:srgbClr val="FF0000"/>
              </a:solidFill>
              <a:latin typeface="Times New Roman" pitchFamily="18" charset="0"/>
              <a:cs typeface="Times New Roman" pitchFamily="18" charset="0"/>
            </a:endParaRPr>
          </a:p>
          <a:p>
            <a:pPr>
              <a:buNone/>
            </a:pPr>
            <a:r>
              <a:rPr lang="en-US" sz="2400" dirty="0">
                <a:solidFill>
                  <a:srgbClr val="FF0000"/>
                </a:solidFill>
                <a:latin typeface="Times New Roman" pitchFamily="18" charset="0"/>
                <a:cs typeface="Times New Roman" pitchFamily="18" charset="0"/>
              </a:rPr>
              <a:t>Sol2:</a:t>
            </a:r>
            <a:r>
              <a:rPr lang="en-US" sz="2400" dirty="0">
                <a:latin typeface="Times New Roman" pitchFamily="18" charset="0"/>
                <a:cs typeface="Times New Roman" pitchFamily="18" charset="0"/>
              </a:rPr>
              <a:t> When the first card is seen to be a spade, there are 51 cards remain in the pack out of which 12 are spade. </a:t>
            </a:r>
          </a:p>
          <a:p>
            <a:pPr>
              <a:buNone/>
            </a:pPr>
            <a:r>
              <a:rPr lang="en-US" sz="2400" dirty="0">
                <a:latin typeface="Times New Roman" pitchFamily="18" charset="0"/>
                <a:cs typeface="Times New Roman" pitchFamily="18" charset="0"/>
              </a:rPr>
              <a:t>      Hence, the probability that the second card is also a spade is 12/51=4/17</a:t>
            </a:r>
          </a:p>
          <a:p>
            <a:pPr>
              <a:buNone/>
            </a:pPr>
            <a:endParaRPr lang="en-US" sz="2400" dirty="0">
              <a:latin typeface="Times New Roman" pitchFamily="18" charset="0"/>
              <a:cs typeface="Times New Roman" pitchFamily="18" charset="0"/>
            </a:endParaRP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1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3352800"/>
            <a:ext cx="400050" cy="266700"/>
          </a:xfrm>
          <a:prstGeom prst="rect">
            <a:avLst/>
          </a:prstGeom>
          <a:noFill/>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err="1"/>
              <a:t>Bayes</a:t>
            </a:r>
            <a:r>
              <a:rPr lang="en-US" dirty="0"/>
              <a:t>’ Theorem</a:t>
            </a:r>
          </a:p>
        </p:txBody>
      </p:sp>
      <p:sp>
        <p:nvSpPr>
          <p:cNvPr id="3" name="Content Placeholder 2"/>
          <p:cNvSpPr>
            <a:spLocks noGrp="1"/>
          </p:cNvSpPr>
          <p:nvPr>
            <p:ph idx="1"/>
          </p:nvPr>
        </p:nvSpPr>
        <p:spPr>
          <a:xfrm>
            <a:off x="533400" y="1371600"/>
            <a:ext cx="8229600" cy="5287963"/>
          </a:xfrm>
        </p:spPr>
        <p:txBody>
          <a:bodyPr>
            <a:normAutofit fontScale="92500" lnSpcReduction="20000"/>
          </a:bodyPr>
          <a:lstStyle/>
          <a:p>
            <a:r>
              <a:rPr lang="en-US" sz="2400" dirty="0"/>
              <a:t>Theorem: If                 be a given set of n </a:t>
            </a:r>
            <a:r>
              <a:rPr lang="en-US" sz="2400" dirty="0" err="1"/>
              <a:t>pairwise</a:t>
            </a:r>
            <a:r>
              <a:rPr lang="en-US" sz="2400" dirty="0"/>
              <a:t> mutually exclusive events, one of which certainly occurs, i.e., </a:t>
            </a:r>
          </a:p>
          <a:p>
            <a:pPr>
              <a:buNone/>
            </a:pPr>
            <a:r>
              <a:rPr lang="en-US" sz="2400" dirty="0"/>
              <a:t>                                                 and </a:t>
            </a:r>
          </a:p>
          <a:p>
            <a:pPr>
              <a:buNone/>
            </a:pPr>
            <a:endParaRPr lang="en-US" sz="2000" dirty="0"/>
          </a:p>
          <a:p>
            <a:pPr>
              <a:buNone/>
            </a:pPr>
            <a:r>
              <a:rPr lang="en-US" sz="2000" dirty="0"/>
              <a:t>    then for any arbitrary event X,</a:t>
            </a:r>
          </a:p>
          <a:p>
            <a:pPr>
              <a:buNone/>
            </a:pPr>
            <a:r>
              <a:rPr lang="en-US" sz="2000" dirty="0"/>
              <a:t>  (</a:t>
            </a:r>
            <a:r>
              <a:rPr lang="en-US" sz="2000" dirty="0" err="1"/>
              <a:t>i</a:t>
            </a:r>
            <a:r>
              <a:rPr lang="en-US" sz="2000" dirty="0"/>
              <a:t>)  </a:t>
            </a:r>
          </a:p>
          <a:p>
            <a:pPr>
              <a:buNone/>
            </a:pPr>
            <a:endParaRPr lang="en-US" sz="2000" dirty="0"/>
          </a:p>
          <a:p>
            <a:pPr>
              <a:buNone/>
            </a:pPr>
            <a:r>
              <a:rPr lang="en-US" sz="2000" dirty="0"/>
              <a:t>  (ii) </a:t>
            </a:r>
            <a:r>
              <a:rPr lang="en-US" sz="2000" dirty="0" err="1">
                <a:solidFill>
                  <a:srgbClr val="FF0000"/>
                </a:solidFill>
              </a:rPr>
              <a:t>Bayes</a:t>
            </a:r>
            <a:r>
              <a:rPr lang="en-US" sz="2000" dirty="0">
                <a:solidFill>
                  <a:srgbClr val="FF0000"/>
                </a:solidFill>
              </a:rPr>
              <a:t>’ theorem: </a:t>
            </a:r>
            <a:r>
              <a:rPr lang="en-US" sz="2000" dirty="0"/>
              <a:t>if P(X) ≠ 0, </a:t>
            </a:r>
          </a:p>
          <a:p>
            <a:pPr>
              <a:buNone/>
            </a:pPr>
            <a:endParaRPr lang="en-US" sz="2000" dirty="0"/>
          </a:p>
          <a:p>
            <a:pPr>
              <a:buNone/>
            </a:pPr>
            <a:endParaRPr lang="en-IN" sz="2000" dirty="0"/>
          </a:p>
          <a:p>
            <a:pPr>
              <a:buNone/>
            </a:pPr>
            <a:endParaRPr lang="en-IN" sz="2000" dirty="0"/>
          </a:p>
          <a:p>
            <a:pPr>
              <a:buNone/>
            </a:pPr>
            <a:r>
              <a:rPr lang="en-US" sz="2000" dirty="0"/>
              <a:t>Proof: For any event X, we have X=SX=                        = </a:t>
            </a:r>
          </a:p>
          <a:p>
            <a:pPr>
              <a:buNone/>
            </a:pPr>
            <a:endParaRPr lang="en-US" sz="2000" dirty="0"/>
          </a:p>
          <a:p>
            <a:pPr>
              <a:buNone/>
            </a:pPr>
            <a:endParaRPr lang="en-US" sz="2000" dirty="0"/>
          </a:p>
          <a:p>
            <a:pPr>
              <a:buNone/>
            </a:pPr>
            <a:r>
              <a:rPr lang="en-US" sz="2000" dirty="0"/>
              <a:t>Since,  </a:t>
            </a:r>
          </a:p>
          <a:p>
            <a:pPr>
              <a:buNone/>
            </a:pPr>
            <a:r>
              <a:rPr lang="en-US" sz="2000" dirty="0"/>
              <a:t>Therefore,                     are </a:t>
            </a:r>
            <a:r>
              <a:rPr lang="en-US" sz="2000" dirty="0" err="1"/>
              <a:t>pairwise</a:t>
            </a:r>
            <a:r>
              <a:rPr lang="en-US" sz="2000" dirty="0"/>
              <a:t> mutually exclusive events, and </a:t>
            </a:r>
          </a:p>
          <a:p>
            <a:pPr>
              <a:buNone/>
            </a:pPr>
            <a:r>
              <a:rPr lang="en-US" sz="2000" dirty="0"/>
              <a:t>hence</a:t>
            </a:r>
          </a:p>
          <a:p>
            <a:pPr>
              <a:buNone/>
            </a:pPr>
            <a:r>
              <a:rPr lang="en-US" sz="2000" dirty="0"/>
              <a:t>                                                                                  [Addition Rule]</a:t>
            </a:r>
          </a:p>
          <a:p>
            <a:pPr>
              <a:buNone/>
            </a:pPr>
            <a:r>
              <a:rPr lang="en-US" sz="2000" dirty="0"/>
              <a:t>Since,                         [Multiplication Rule]</a:t>
            </a:r>
          </a:p>
          <a:p>
            <a:pPr>
              <a:buNone/>
            </a:pPr>
            <a:r>
              <a:rPr lang="en-US" sz="2000" dirty="0"/>
              <a:t>Therefore,                                                                 [(</a:t>
            </a:r>
            <a:r>
              <a:rPr lang="en-US" sz="2000" dirty="0" err="1"/>
              <a:t>i</a:t>
            </a:r>
            <a:r>
              <a:rPr lang="en-US" sz="2000" dirty="0"/>
              <a:t>) is proved]</a:t>
            </a:r>
          </a:p>
          <a:p>
            <a:pPr>
              <a:buNone/>
            </a:pPr>
            <a:endParaRPr lang="en-US" sz="2000" dirty="0"/>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90800" y="1371600"/>
            <a:ext cx="1066800" cy="270076"/>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599" y="1828800"/>
            <a:ext cx="3377041" cy="381000"/>
          </a:xfrm>
          <a:prstGeom prst="rect">
            <a:avLst/>
          </a:prstGeom>
          <a:noFill/>
        </p:spPr>
      </p:pic>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10200" y="1905000"/>
            <a:ext cx="2133595" cy="304800"/>
          </a:xfrm>
          <a:prstGeom prst="rect">
            <a:avLst/>
          </a:prstGeom>
          <a:noFill/>
        </p:spPr>
      </p:pic>
      <p:sp>
        <p:nvSpPr>
          <p:cNvPr id="3687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1"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43000" y="2590800"/>
            <a:ext cx="5989325" cy="304800"/>
          </a:xfrm>
          <a:prstGeom prst="rect">
            <a:avLst/>
          </a:prstGeom>
          <a:noFill/>
        </p:spPr>
      </p:pic>
      <p:sp>
        <p:nvSpPr>
          <p:cNvPr id="36873"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8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4"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066800" y="3352801"/>
            <a:ext cx="7307580" cy="543314"/>
          </a:xfrm>
          <a:prstGeom prst="rect">
            <a:avLst/>
          </a:prstGeom>
          <a:noFill/>
        </p:spPr>
      </p:pic>
      <p:sp>
        <p:nvSpPr>
          <p:cNvPr id="36876"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7"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029200" y="3962400"/>
            <a:ext cx="1600200" cy="237067"/>
          </a:xfrm>
          <a:prstGeom prst="rect">
            <a:avLst/>
          </a:prstGeom>
          <a:noFill/>
        </p:spPr>
      </p:pic>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9" name="Picture 1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838200" y="4235004"/>
            <a:ext cx="1676400" cy="236112"/>
          </a:xfrm>
          <a:prstGeom prst="rect">
            <a:avLst/>
          </a:prstGeom>
          <a:noFill/>
        </p:spPr>
      </p:pic>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1" name="Picture 1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371600" y="4572000"/>
            <a:ext cx="4704521" cy="304800"/>
          </a:xfrm>
          <a:prstGeom prst="rect">
            <a:avLst/>
          </a:prstGeom>
          <a:noFill/>
        </p:spPr>
      </p:pic>
      <p:sp>
        <p:nvSpPr>
          <p:cNvPr id="3688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3" name="Picture 19"/>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1828800" y="4910667"/>
            <a:ext cx="1295400" cy="239889"/>
          </a:xfrm>
          <a:prstGeom prst="rect">
            <a:avLst/>
          </a:prstGeom>
          <a:noFill/>
        </p:spPr>
      </p:pic>
      <p:sp>
        <p:nvSpPr>
          <p:cNvPr id="3688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5" name="Picture 21"/>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1447800" y="5181600"/>
            <a:ext cx="5257800" cy="238449"/>
          </a:xfrm>
          <a:prstGeom prst="rect">
            <a:avLst/>
          </a:prstGeom>
          <a:noFill/>
        </p:spPr>
      </p:pic>
      <p:sp>
        <p:nvSpPr>
          <p:cNvPr id="3688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7" name="Picture 2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1371600" y="5562600"/>
            <a:ext cx="1676400" cy="219138"/>
          </a:xfrm>
          <a:prstGeom prst="rect">
            <a:avLst/>
          </a:prstGeom>
          <a:noFill/>
        </p:spPr>
      </p:pic>
      <p:pic>
        <p:nvPicPr>
          <p:cNvPr id="28"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981200" y="5867400"/>
            <a:ext cx="4491990" cy="228600"/>
          </a:xfrm>
          <a:prstGeom prst="rect">
            <a:avLst/>
          </a:prstGeom>
          <a:noFill/>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err="1"/>
              <a:t>Bayes</a:t>
            </a:r>
            <a:r>
              <a:rPr lang="en-US" dirty="0"/>
              <a:t>’ Theorem</a:t>
            </a:r>
          </a:p>
        </p:txBody>
      </p:sp>
      <p:sp>
        <p:nvSpPr>
          <p:cNvPr id="3" name="Content Placeholder 2"/>
          <p:cNvSpPr>
            <a:spLocks noGrp="1"/>
          </p:cNvSpPr>
          <p:nvPr>
            <p:ph idx="1"/>
          </p:nvPr>
        </p:nvSpPr>
        <p:spPr>
          <a:xfrm>
            <a:off x="457200" y="1524000"/>
            <a:ext cx="8229600" cy="5135563"/>
          </a:xfrm>
        </p:spPr>
        <p:txBody>
          <a:bodyPr>
            <a:normAutofit/>
          </a:bodyPr>
          <a:lstStyle/>
          <a:p>
            <a:pPr>
              <a:buNone/>
            </a:pPr>
            <a:r>
              <a:rPr lang="en-US" sz="2000" dirty="0"/>
              <a:t>We have already proved that </a:t>
            </a:r>
          </a:p>
          <a:p>
            <a:pPr>
              <a:buNone/>
            </a:pPr>
            <a:r>
              <a:rPr lang="en-US" sz="2000" dirty="0"/>
              <a:t>Now we have to prove the </a:t>
            </a:r>
            <a:r>
              <a:rPr lang="en-US" sz="2000" dirty="0" err="1">
                <a:solidFill>
                  <a:srgbClr val="FF0000"/>
                </a:solidFill>
              </a:rPr>
              <a:t>Bayes</a:t>
            </a:r>
            <a:r>
              <a:rPr lang="en-US" sz="2000" dirty="0">
                <a:solidFill>
                  <a:srgbClr val="FF0000"/>
                </a:solidFill>
              </a:rPr>
              <a:t>’ theorem: i.e., </a:t>
            </a:r>
            <a:r>
              <a:rPr lang="en-US" sz="2000" dirty="0"/>
              <a:t>if P(X) ≠ 0, </a:t>
            </a:r>
          </a:p>
          <a:p>
            <a:pPr>
              <a:buNone/>
            </a:pPr>
            <a:endParaRPr lang="en-US" sz="2000" dirty="0"/>
          </a:p>
          <a:p>
            <a:pPr>
              <a:buNone/>
            </a:pPr>
            <a:endParaRPr lang="en-US" sz="2000" dirty="0"/>
          </a:p>
          <a:p>
            <a:pPr>
              <a:buNone/>
            </a:pPr>
            <a:r>
              <a:rPr lang="en-US" sz="2000" dirty="0"/>
              <a:t>Proof:                               [Multiplication Rule]</a:t>
            </a:r>
          </a:p>
          <a:p>
            <a:pPr>
              <a:buNone/>
            </a:pPr>
            <a:r>
              <a:rPr lang="en-US" sz="2000" dirty="0"/>
              <a:t>  Also,                                   [Multiplication Rule]</a:t>
            </a:r>
          </a:p>
          <a:p>
            <a:pPr>
              <a:buNone/>
            </a:pPr>
            <a:r>
              <a:rPr lang="en-US" sz="2000" dirty="0"/>
              <a:t>Hence, if P(X) ≠ 0, </a:t>
            </a:r>
          </a:p>
          <a:p>
            <a:pPr>
              <a:buNone/>
            </a:pPr>
            <a:endParaRPr lang="en-US" sz="2000" dirty="0"/>
          </a:p>
          <a:p>
            <a:pPr>
              <a:buNone/>
            </a:pPr>
            <a:endParaRPr lang="en-US" sz="2000" dirty="0"/>
          </a:p>
          <a:p>
            <a:pPr>
              <a:buNone/>
            </a:pPr>
            <a:endParaRPr lang="en-US" sz="2000" dirty="0"/>
          </a:p>
          <a:p>
            <a:pPr>
              <a:buNone/>
            </a:pPr>
            <a:r>
              <a:rPr lang="en-US" sz="2000" dirty="0"/>
              <a:t>Thus the </a:t>
            </a:r>
            <a:r>
              <a:rPr lang="en-US" sz="2000" dirty="0" err="1"/>
              <a:t>Bayes</a:t>
            </a:r>
            <a:r>
              <a:rPr lang="en-US" sz="2000" dirty="0"/>
              <a:t>’ theorem is proved.</a:t>
            </a:r>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3"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8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4"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0" y="2133600"/>
            <a:ext cx="5257800" cy="390914"/>
          </a:xfrm>
          <a:prstGeom prst="rect">
            <a:avLst/>
          </a:prstGeom>
          <a:noFill/>
        </p:spPr>
      </p:pic>
      <p:sp>
        <p:nvSpPr>
          <p:cNvPr id="36876"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7" name="Picture 2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71600" y="2769596"/>
            <a:ext cx="1905000" cy="249020"/>
          </a:xfrm>
          <a:prstGeom prst="rect">
            <a:avLst/>
          </a:prstGeom>
          <a:noFill/>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95400" y="3076639"/>
            <a:ext cx="2057400" cy="276161"/>
          </a:xfrm>
          <a:prstGeom prst="rect">
            <a:avLst/>
          </a:prstGeom>
          <a:noFill/>
        </p:spPr>
      </p:pic>
      <p:sp>
        <p:nvSpPr>
          <p:cNvPr id="378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3" name="Rectangle 5"/>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8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4"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2000" y="3810000"/>
            <a:ext cx="7162799" cy="486438"/>
          </a:xfrm>
          <a:prstGeom prst="rect">
            <a:avLst/>
          </a:prstGeom>
          <a:noFill/>
        </p:spPr>
      </p:pic>
      <p:sp>
        <p:nvSpPr>
          <p:cNvPr id="37896" name="Rectangle 8"/>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7"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886200" y="1600200"/>
            <a:ext cx="4491990" cy="228600"/>
          </a:xfrm>
          <a:prstGeom prst="rect">
            <a:avLst/>
          </a:prstGeom>
          <a:noFill/>
        </p:spPr>
      </p:pic>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 on </a:t>
            </a:r>
            <a:r>
              <a:rPr lang="en-US" dirty="0" err="1"/>
              <a:t>Bayes</a:t>
            </a:r>
            <a:r>
              <a:rPr lang="en-US" dirty="0"/>
              <a:t>’ Theorem</a:t>
            </a:r>
          </a:p>
        </p:txBody>
      </p:sp>
      <p:sp>
        <p:nvSpPr>
          <p:cNvPr id="3" name="Content Placeholder 2"/>
          <p:cNvSpPr>
            <a:spLocks noGrp="1"/>
          </p:cNvSpPr>
          <p:nvPr>
            <p:ph idx="1"/>
          </p:nvPr>
        </p:nvSpPr>
        <p:spPr>
          <a:xfrm>
            <a:off x="533400" y="1371600"/>
            <a:ext cx="8229600" cy="5059363"/>
          </a:xfrm>
        </p:spPr>
        <p:txBody>
          <a:bodyPr>
            <a:normAutofit/>
          </a:bodyPr>
          <a:lstStyle/>
          <a:p>
            <a:pPr algn="just">
              <a:buNone/>
            </a:pPr>
            <a:r>
              <a:rPr lang="en-US" sz="1800" dirty="0"/>
              <a:t>Example-1: There are three identical urns containing white and black balls. The </a:t>
            </a:r>
          </a:p>
          <a:p>
            <a:pPr algn="just">
              <a:buNone/>
            </a:pPr>
            <a:r>
              <a:rPr lang="en-US" sz="1800" dirty="0"/>
              <a:t>first urn contains 2 white and 3 black balls, the second urn 3 white and 5 black </a:t>
            </a:r>
          </a:p>
          <a:p>
            <a:pPr algn="just">
              <a:buNone/>
            </a:pPr>
            <a:r>
              <a:rPr lang="en-US" sz="1800" dirty="0"/>
              <a:t>balls, and the third urn 5 white and 2 black balls. An urn is chosen at random, </a:t>
            </a:r>
          </a:p>
          <a:p>
            <a:pPr algn="just">
              <a:buNone/>
            </a:pPr>
            <a:r>
              <a:rPr lang="en-US" sz="1800" dirty="0"/>
              <a:t>and a ball is drawn from it. If the ball drawn is white, what is the probability </a:t>
            </a:r>
          </a:p>
          <a:p>
            <a:pPr algn="just">
              <a:buNone/>
            </a:pPr>
            <a:r>
              <a:rPr lang="en-US" sz="1800" dirty="0"/>
              <a:t>that the second urn is chosen?  </a:t>
            </a:r>
          </a:p>
          <a:p>
            <a:pPr>
              <a:buNone/>
            </a:pPr>
            <a:r>
              <a:rPr lang="en-US" sz="1800" b="1" dirty="0"/>
              <a:t>Solution: </a:t>
            </a:r>
          </a:p>
          <a:p>
            <a:r>
              <a:rPr lang="en-US" sz="1800" dirty="0"/>
              <a:t>Let A= the event that the ball is drawn from the first urn, B= the event that the ball is drawn from the second urn, and C= the event that the ball is drawn from the third urn. </a:t>
            </a:r>
          </a:p>
          <a:p>
            <a:r>
              <a:rPr lang="en-US" sz="1800" dirty="0"/>
              <a:t>The events A, B, and C are </a:t>
            </a:r>
            <a:r>
              <a:rPr lang="en-US" sz="1800" dirty="0" err="1"/>
              <a:t>pairwise</a:t>
            </a:r>
            <a:r>
              <a:rPr lang="en-US" sz="1800" dirty="0"/>
              <a:t> mutually exclusive, and one of these necessarily occurs. </a:t>
            </a:r>
          </a:p>
          <a:p>
            <a:r>
              <a:rPr lang="en-US" sz="1800" dirty="0"/>
              <a:t>P(A) is the probability that 1</a:t>
            </a:r>
            <a:r>
              <a:rPr lang="en-US" sz="1800" baseline="30000" dirty="0"/>
              <a:t>st</a:t>
            </a:r>
            <a:r>
              <a:rPr lang="en-US" sz="1800" dirty="0"/>
              <a:t> urn is chosen, and so on. So, P(A)=P(B)=P(C)=1/3</a:t>
            </a:r>
          </a:p>
          <a:p>
            <a:r>
              <a:rPr lang="en-US" sz="1800" dirty="0"/>
              <a:t>Let X=the event that ball drawn is white. So, P(X/A)=2/5, P(X/B)=3/8, P(X/C)=5/7.</a:t>
            </a:r>
          </a:p>
          <a:p>
            <a:endParaRPr lang="en-US" sz="1800" dirty="0">
              <a:solidFill>
                <a:srgbClr val="FF0000"/>
              </a:solidFill>
            </a:endParaRPr>
          </a:p>
          <a:p>
            <a:r>
              <a:rPr lang="en-US" sz="1800" dirty="0">
                <a:solidFill>
                  <a:srgbClr val="FF0000"/>
                </a:solidFill>
              </a:rPr>
              <a:t>We have to compute P(B/X)</a:t>
            </a:r>
          </a:p>
          <a:p>
            <a:endParaRPr lang="en-US" sz="1800" dirty="0"/>
          </a:p>
          <a:p>
            <a:endParaRPr lang="en-US" sz="1800" dirty="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Definition of Probability</a:t>
            </a:r>
          </a:p>
        </p:txBody>
      </p:sp>
      <p:sp>
        <p:nvSpPr>
          <p:cNvPr id="3" name="Content Placeholder 2"/>
          <p:cNvSpPr>
            <a:spLocks noGrp="1"/>
          </p:cNvSpPr>
          <p:nvPr>
            <p:ph idx="1"/>
          </p:nvPr>
        </p:nvSpPr>
        <p:spPr>
          <a:xfrm>
            <a:off x="457200" y="1524000"/>
            <a:ext cx="8229600" cy="5059363"/>
          </a:xfrm>
        </p:spPr>
        <p:txBody>
          <a:bodyPr>
            <a:normAutofit/>
          </a:bodyPr>
          <a:lstStyle/>
          <a:p>
            <a:r>
              <a:rPr lang="en-US" sz="2400" dirty="0">
                <a:latin typeface="Times New Roman" pitchFamily="18" charset="0"/>
                <a:cs typeface="Times New Roman" pitchFamily="18" charset="0"/>
              </a:rPr>
              <a:t>Let A be an event of </a:t>
            </a:r>
            <a:r>
              <a:rPr lang="el-GR" sz="2400" dirty="0">
                <a:latin typeface="Times New Roman" pitchFamily="18" charset="0"/>
                <a:cs typeface="Times New Roman" pitchFamily="18" charset="0"/>
              </a:rPr>
              <a:t>Ω</a:t>
            </a:r>
            <a:r>
              <a:rPr lang="en-US" sz="2400" dirty="0">
                <a:latin typeface="Times New Roman" pitchFamily="18" charset="0"/>
                <a:cs typeface="Times New Roman" pitchFamily="18" charset="0"/>
              </a:rPr>
              <a:t>. Then the frequency ratio of A is  </a:t>
            </a:r>
          </a:p>
          <a:p>
            <a:pPr>
              <a:buNone/>
            </a:pPr>
            <a:endParaRPr lang="en-IN"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If the random experiment </a:t>
            </a:r>
            <a:r>
              <a:rPr lang="el-GR" sz="2400" dirty="0">
                <a:latin typeface="Times New Roman" pitchFamily="18" charset="0"/>
                <a:cs typeface="Times New Roman" pitchFamily="18" charset="0"/>
              </a:rPr>
              <a:t>Ω</a:t>
            </a:r>
            <a:r>
              <a:rPr lang="en-US" sz="2400" dirty="0">
                <a:latin typeface="Times New Roman" pitchFamily="18" charset="0"/>
                <a:cs typeface="Times New Roman" pitchFamily="18" charset="0"/>
              </a:rPr>
              <a:t> is repeated a large number of times under identical or uniform conditions then the  frequency ratio of A will be approximately equal to its probability, i.e.,</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Thus, f(A) can be taken as to be an experimentally measured value of the </a:t>
            </a:r>
            <a:r>
              <a:rPr lang="en-US" sz="2400" dirty="0" err="1">
                <a:latin typeface="Times New Roman" pitchFamily="18" charset="0"/>
                <a:cs typeface="Times New Roman" pitchFamily="18" charset="0"/>
              </a:rPr>
              <a:t>idealised</a:t>
            </a:r>
            <a:r>
              <a:rPr lang="en-US" sz="2400" dirty="0">
                <a:latin typeface="Times New Roman" pitchFamily="18" charset="0"/>
                <a:cs typeface="Times New Roman" pitchFamily="18" charset="0"/>
              </a:rPr>
              <a:t> number P(A).</a:t>
            </a:r>
          </a:p>
          <a:p>
            <a:r>
              <a:rPr lang="en-US" sz="2400" dirty="0">
                <a:latin typeface="Times New Roman" pitchFamily="18" charset="0"/>
                <a:cs typeface="Times New Roman" pitchFamily="18" charset="0"/>
              </a:rPr>
              <a:t>Longer is the sequence of repetitions of </a:t>
            </a:r>
            <a:r>
              <a:rPr lang="el-GR" sz="2400" dirty="0">
                <a:latin typeface="Times New Roman" pitchFamily="18" charset="0"/>
                <a:cs typeface="Times New Roman" pitchFamily="18" charset="0"/>
              </a:rPr>
              <a:t>Ω</a:t>
            </a:r>
            <a:r>
              <a:rPr lang="en-US" sz="2400" dirty="0">
                <a:latin typeface="Times New Roman" pitchFamily="18" charset="0"/>
                <a:cs typeface="Times New Roman" pitchFamily="18" charset="0"/>
              </a:rPr>
              <a:t> more accurate is the measured value. </a:t>
            </a:r>
          </a:p>
          <a:p>
            <a:r>
              <a:rPr lang="en-US" sz="2400" dirty="0">
                <a:latin typeface="Times New Roman" pitchFamily="18" charset="0"/>
                <a:cs typeface="Times New Roman" pitchFamily="18" charset="0"/>
              </a:rPr>
              <a:t>The definition of probability in terms of frequency interpretation restricts the class of random experiments, i.e., the random experiment must be repeated a large number of times in a uniform condition.  </a:t>
            </a: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66800" y="1832610"/>
            <a:ext cx="1143000" cy="557213"/>
          </a:xfrm>
          <a:prstGeom prst="rect">
            <a:avLst/>
          </a:prstGeom>
          <a:noFill/>
        </p:spPr>
      </p:pic>
      <p:sp>
        <p:nvSpPr>
          <p:cNvPr id="1027"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14400" y="3676650"/>
            <a:ext cx="1371600" cy="342900"/>
          </a:xfrm>
          <a:prstGeom prst="rect">
            <a:avLst/>
          </a:prstGeom>
          <a:noFill/>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sz="2700" dirty="0"/>
            </a:br>
            <a:br>
              <a:rPr lang="en-US" sz="2700" dirty="0"/>
            </a:br>
            <a:r>
              <a:rPr lang="en-US" sz="2700" dirty="0"/>
              <a:t>Example-1 Cont…</a:t>
            </a:r>
            <a:br>
              <a:rPr lang="en-US" sz="2700" dirty="0"/>
            </a:br>
            <a:r>
              <a:rPr lang="en-US" sz="2700" dirty="0">
                <a:solidFill>
                  <a:srgbClr val="FF0000"/>
                </a:solidFill>
              </a:rPr>
              <a:t>Compute P(B/X)</a:t>
            </a:r>
            <a:br>
              <a:rPr lang="en-US" dirty="0">
                <a:solidFill>
                  <a:srgbClr val="FF0000"/>
                </a:solidFill>
              </a:rPr>
            </a:b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a:t>P(X)=P(A)P(X/A) + P(B)P(X/B)+P(C)P(X/C)</a:t>
            </a:r>
          </a:p>
          <a:p>
            <a:pPr>
              <a:buNone/>
            </a:pPr>
            <a:r>
              <a:rPr lang="en-US" dirty="0"/>
              <a:t>           =(1/3)(2/5)+ (1/3)(3/8)+ (1/3)(5/7)</a:t>
            </a:r>
          </a:p>
          <a:p>
            <a:pPr>
              <a:buNone/>
            </a:pPr>
            <a:r>
              <a:rPr lang="en-US" dirty="0"/>
              <a:t>           =(1/3)[2/5+3/8+5/7]</a:t>
            </a:r>
          </a:p>
          <a:p>
            <a:pPr>
              <a:buNone/>
            </a:pPr>
            <a:r>
              <a:rPr lang="en-US" dirty="0"/>
              <a:t>           =(1/3)(417/280) = 139/280</a:t>
            </a:r>
          </a:p>
          <a:p>
            <a:r>
              <a:rPr lang="en-US" dirty="0"/>
              <a:t>So, By </a:t>
            </a:r>
            <a:r>
              <a:rPr lang="en-US" dirty="0" err="1"/>
              <a:t>Bayes</a:t>
            </a:r>
            <a:r>
              <a:rPr lang="en-US" dirty="0"/>
              <a:t>’ theorem:</a:t>
            </a:r>
          </a:p>
          <a:p>
            <a:pPr>
              <a:buNone/>
            </a:pPr>
            <a:r>
              <a:rPr lang="en-US" dirty="0"/>
              <a:t>  P(B/X) = [P(X/B) P(B)]/ P(X)</a:t>
            </a:r>
          </a:p>
          <a:p>
            <a:pPr>
              <a:buNone/>
            </a:pPr>
            <a:r>
              <a:rPr lang="en-US" dirty="0"/>
              <a:t>              = [(3/8)(1/3)] / (139/280)</a:t>
            </a:r>
          </a:p>
          <a:p>
            <a:pPr>
              <a:buNone/>
            </a:pPr>
            <a:r>
              <a:rPr lang="en-US" dirty="0"/>
              <a:t>              =35/139 </a:t>
            </a:r>
            <a:r>
              <a:rPr lang="en-US"/>
              <a:t>(Ans.)</a:t>
            </a:r>
            <a:endParaRPr lang="en-US" dirty="0"/>
          </a:p>
          <a:p>
            <a:endParaRPr lang="en-US" dirty="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402638" cy="609600"/>
          </a:xfrm>
        </p:spPr>
        <p:txBody>
          <a:bodyPr>
            <a:normAutofit fontScale="90000"/>
          </a:bodyPr>
          <a:lstStyle/>
          <a:p>
            <a:r>
              <a:rPr lang="en-US" dirty="0"/>
              <a:t>Bayesian Classifier</a:t>
            </a:r>
          </a:p>
        </p:txBody>
      </p:sp>
      <p:sp>
        <p:nvSpPr>
          <p:cNvPr id="4" name="Slide Number Placeholder 3"/>
          <p:cNvSpPr>
            <a:spLocks noGrp="1"/>
          </p:cNvSpPr>
          <p:nvPr>
            <p:ph type="sldNum" sz="quarter" idx="10"/>
          </p:nvPr>
        </p:nvSpPr>
        <p:spPr/>
        <p:txBody>
          <a:bodyPr/>
          <a:lstStyle/>
          <a:p>
            <a:fld id="{D37A8A04-1C0C-4C06-A72C-2BB05733F882}" type="slidenum">
              <a:rPr lang="en-US" smtClean="0"/>
              <a:pPr/>
              <a:t>21</a:t>
            </a:fld>
            <a:endParaRPr lang="en-US"/>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0"/>
          </p:nvPr>
        </p:nvSpPr>
        <p:spPr>
          <a:noFill/>
        </p:spPr>
        <p:txBody>
          <a:bodyPr/>
          <a:lstStyle/>
          <a:p>
            <a:fld id="{D674AB43-681F-4B7D-A604-B0B051921CE2}" type="slidenum">
              <a:rPr lang="en-US"/>
              <a:pPr/>
              <a:t>22</a:t>
            </a:fld>
            <a:endParaRPr lang="en-US"/>
          </a:p>
        </p:txBody>
      </p:sp>
      <p:sp>
        <p:nvSpPr>
          <p:cNvPr id="83970" name="Rectangle 2"/>
          <p:cNvSpPr>
            <a:spLocks noGrp="1" noChangeArrowheads="1"/>
          </p:cNvSpPr>
          <p:nvPr>
            <p:ph type="title"/>
          </p:nvPr>
        </p:nvSpPr>
        <p:spPr>
          <a:xfrm>
            <a:off x="609600" y="228600"/>
            <a:ext cx="7696200" cy="685800"/>
          </a:xfrm>
          <a:noFill/>
        </p:spPr>
        <p:txBody>
          <a:bodyPr lIns="92075" tIns="46038" rIns="92075" bIns="46038" anchor="ctr">
            <a:normAutofit/>
          </a:bodyPr>
          <a:lstStyle/>
          <a:p>
            <a:pPr eaLnBrk="1" hangingPunct="1"/>
            <a:r>
              <a:rPr lang="en-US" dirty="0"/>
              <a:t>Bayesian Classification: Why?</a:t>
            </a:r>
            <a:endParaRPr lang="en-US" sz="2400" dirty="0"/>
          </a:p>
        </p:txBody>
      </p:sp>
      <p:sp>
        <p:nvSpPr>
          <p:cNvPr id="83971" name="Rectangle 3"/>
          <p:cNvSpPr>
            <a:spLocks noGrp="1" noChangeArrowheads="1"/>
          </p:cNvSpPr>
          <p:nvPr>
            <p:ph type="body" idx="1"/>
          </p:nvPr>
        </p:nvSpPr>
        <p:spPr>
          <a:xfrm>
            <a:off x="381000" y="1600200"/>
            <a:ext cx="8458200" cy="3733800"/>
          </a:xfrm>
          <a:noFill/>
        </p:spPr>
        <p:txBody>
          <a:bodyPr lIns="92075" tIns="46038" rIns="92075" bIns="46038">
            <a:normAutofit lnSpcReduction="10000"/>
          </a:bodyPr>
          <a:lstStyle/>
          <a:p>
            <a:pPr eaLnBrk="1" hangingPunct="1">
              <a:lnSpc>
                <a:spcPct val="110000"/>
              </a:lnSpc>
            </a:pPr>
            <a:r>
              <a:rPr lang="en-US" u="sng" dirty="0"/>
              <a:t>A statistical classifier</a:t>
            </a:r>
            <a:r>
              <a:rPr lang="en-US" dirty="0"/>
              <a:t>: performs </a:t>
            </a:r>
            <a:r>
              <a:rPr lang="en-US" i="1" dirty="0"/>
              <a:t>probabilistic prediction, i.e.,</a:t>
            </a:r>
            <a:r>
              <a:rPr lang="en-US" dirty="0"/>
              <a:t> predicts class membership probabilities</a:t>
            </a:r>
          </a:p>
          <a:p>
            <a:pPr eaLnBrk="1" hangingPunct="1">
              <a:lnSpc>
                <a:spcPct val="110000"/>
              </a:lnSpc>
            </a:pPr>
            <a:r>
              <a:rPr lang="en-US" u="sng" dirty="0"/>
              <a:t>Foundation:</a:t>
            </a:r>
            <a:r>
              <a:rPr lang="en-US" dirty="0"/>
              <a:t> Based on </a:t>
            </a:r>
            <a:r>
              <a:rPr lang="en-US" dirty="0" err="1"/>
              <a:t>Bayes</a:t>
            </a:r>
            <a:r>
              <a:rPr lang="ja-JP" altLang="en-US"/>
              <a:t>’</a:t>
            </a:r>
            <a:r>
              <a:rPr lang="en-US" altLang="ja-JP" dirty="0"/>
              <a:t> Theorem. </a:t>
            </a:r>
          </a:p>
          <a:p>
            <a:pPr eaLnBrk="1" hangingPunct="1">
              <a:lnSpc>
                <a:spcPct val="110000"/>
              </a:lnSpc>
            </a:pPr>
            <a:r>
              <a:rPr lang="en-US" u="sng" dirty="0"/>
              <a:t>Performance:</a:t>
            </a:r>
            <a:r>
              <a:rPr lang="en-US" dirty="0"/>
              <a:t> A simple Bayesian classifier, </a:t>
            </a:r>
            <a:r>
              <a:rPr lang="en-US" i="1" dirty="0"/>
              <a:t>naïve Bayesian classifier</a:t>
            </a:r>
            <a:r>
              <a:rPr lang="en-US" dirty="0"/>
              <a:t>, has comparable performance with decision tree and selected neural network classifiers</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Classification</a:t>
            </a:r>
          </a:p>
        </p:txBody>
      </p:sp>
      <p:sp>
        <p:nvSpPr>
          <p:cNvPr id="4" name="Date Placeholder 3"/>
          <p:cNvSpPr>
            <a:spLocks noGrp="1"/>
          </p:cNvSpPr>
          <p:nvPr>
            <p:ph type="dt" sz="half" idx="10"/>
          </p:nvPr>
        </p:nvSpPr>
        <p:spPr/>
        <p:txBody>
          <a:bodyPr/>
          <a:lstStyle/>
          <a:p>
            <a:pPr>
              <a:defRPr/>
            </a:pPr>
            <a:fld id="{D18A9D77-8E78-4F80-9077-1B8906CB5587}" type="datetime4">
              <a:rPr lang="en-US" smtClean="0"/>
              <a:pPr>
                <a:defRPr/>
              </a:pPr>
              <a:t>September 23, 2024</a:t>
            </a:fld>
            <a:endParaRPr lang="en-US"/>
          </a:p>
        </p:txBody>
      </p:sp>
      <p:sp>
        <p:nvSpPr>
          <p:cNvPr id="5" name="Footer Placeholder 4"/>
          <p:cNvSpPr>
            <a:spLocks noGrp="1"/>
          </p:cNvSpPr>
          <p:nvPr>
            <p:ph type="ftr" sz="quarter" idx="11"/>
          </p:nvPr>
        </p:nvSpPr>
        <p:spPr/>
        <p:txBody>
          <a:body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p>
            <a:pPr>
              <a:defRPr/>
            </a:pPr>
            <a:fld id="{A564B65B-CD9A-4522-9E02-4F31596921B4}" type="slidenum">
              <a:rPr lang="en-US" smtClean="0"/>
              <a:pPr>
                <a:defRPr/>
              </a:pPr>
              <a:t>23</a:t>
            </a:fld>
            <a:endParaRPr lang="en-US"/>
          </a:p>
        </p:txBody>
      </p:sp>
      <p:pic>
        <p:nvPicPr>
          <p:cNvPr id="57346" name="Picture 2"/>
          <p:cNvPicPr>
            <a:picLocks noChangeAspect="1" noChangeArrowheads="1"/>
          </p:cNvPicPr>
          <p:nvPr/>
        </p:nvPicPr>
        <p:blipFill>
          <a:blip r:embed="rId2"/>
          <a:srcRect/>
          <a:stretch>
            <a:fillRect/>
          </a:stretch>
        </p:blipFill>
        <p:spPr bwMode="auto">
          <a:xfrm>
            <a:off x="685800" y="1524000"/>
            <a:ext cx="7924800" cy="4724400"/>
          </a:xfrm>
          <a:prstGeom prst="rect">
            <a:avLst/>
          </a:prstGeom>
          <a:noFill/>
          <a:ln w="9525">
            <a:noFill/>
            <a:miter lim="800000"/>
            <a:headEnd/>
            <a:tailEnd/>
          </a:ln>
          <a:effectLst/>
        </p:spPr>
      </p:pic>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Classification</a:t>
            </a:r>
          </a:p>
        </p:txBody>
      </p:sp>
      <p:sp>
        <p:nvSpPr>
          <p:cNvPr id="4" name="Date Placeholder 3"/>
          <p:cNvSpPr>
            <a:spLocks noGrp="1"/>
          </p:cNvSpPr>
          <p:nvPr>
            <p:ph type="dt" sz="half" idx="10"/>
          </p:nvPr>
        </p:nvSpPr>
        <p:spPr/>
        <p:txBody>
          <a:bodyPr/>
          <a:lstStyle/>
          <a:p>
            <a:pPr>
              <a:defRPr/>
            </a:pPr>
            <a:fld id="{D18A9D77-8E78-4F80-9077-1B8906CB5587}" type="datetime4">
              <a:rPr lang="en-US" smtClean="0"/>
              <a:pPr>
                <a:defRPr/>
              </a:pPr>
              <a:t>September 23, 2024</a:t>
            </a:fld>
            <a:endParaRPr lang="en-US"/>
          </a:p>
        </p:txBody>
      </p:sp>
      <p:sp>
        <p:nvSpPr>
          <p:cNvPr id="5" name="Footer Placeholder 4"/>
          <p:cNvSpPr>
            <a:spLocks noGrp="1"/>
          </p:cNvSpPr>
          <p:nvPr>
            <p:ph type="ftr" sz="quarter" idx="11"/>
          </p:nvPr>
        </p:nvSpPr>
        <p:spPr/>
        <p:txBody>
          <a:body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p>
            <a:pPr>
              <a:defRPr/>
            </a:pPr>
            <a:fld id="{A564B65B-CD9A-4522-9E02-4F31596921B4}" type="slidenum">
              <a:rPr lang="en-US" smtClean="0"/>
              <a:pPr>
                <a:defRPr/>
              </a:pPr>
              <a:t>24</a:t>
            </a:fld>
            <a:endParaRPr lang="en-US"/>
          </a:p>
        </p:txBody>
      </p:sp>
      <p:pic>
        <p:nvPicPr>
          <p:cNvPr id="58370" name="Picture 2"/>
          <p:cNvPicPr>
            <a:picLocks noChangeAspect="1" noChangeArrowheads="1"/>
          </p:cNvPicPr>
          <p:nvPr/>
        </p:nvPicPr>
        <p:blipFill>
          <a:blip r:embed="rId2"/>
          <a:srcRect/>
          <a:stretch>
            <a:fillRect/>
          </a:stretch>
        </p:blipFill>
        <p:spPr bwMode="auto">
          <a:xfrm>
            <a:off x="762000" y="1524000"/>
            <a:ext cx="7620000" cy="4571999"/>
          </a:xfrm>
          <a:prstGeom prst="rect">
            <a:avLst/>
          </a:prstGeom>
          <a:noFill/>
          <a:ln w="9525">
            <a:noFill/>
            <a:miter lim="800000"/>
            <a:headEnd/>
            <a:tailEnd/>
          </a:ln>
          <a:effectLst/>
        </p:spPr>
      </p:pic>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5"/>
          <p:cNvSpPr>
            <a:spLocks noGrp="1"/>
          </p:cNvSpPr>
          <p:nvPr>
            <p:ph type="sldNum" sz="quarter" idx="10"/>
          </p:nvPr>
        </p:nvSpPr>
        <p:spPr>
          <a:noFill/>
        </p:spPr>
        <p:txBody>
          <a:bodyPr/>
          <a:lstStyle/>
          <a:p>
            <a:fld id="{D3817FEC-2093-495C-88C5-07A363A72FDA}" type="slidenum">
              <a:rPr lang="en-US"/>
              <a:pPr/>
              <a:t>25</a:t>
            </a:fld>
            <a:endParaRPr lang="en-US"/>
          </a:p>
        </p:txBody>
      </p:sp>
      <p:sp>
        <p:nvSpPr>
          <p:cNvPr id="86018" name="Rectangle 2"/>
          <p:cNvSpPr>
            <a:spLocks noGrp="1" noChangeArrowheads="1"/>
          </p:cNvSpPr>
          <p:nvPr>
            <p:ph type="title"/>
          </p:nvPr>
        </p:nvSpPr>
        <p:spPr>
          <a:xfrm>
            <a:off x="609600" y="152400"/>
            <a:ext cx="7848600" cy="762000"/>
          </a:xfrm>
        </p:spPr>
        <p:txBody>
          <a:bodyPr/>
          <a:lstStyle/>
          <a:p>
            <a:pPr eaLnBrk="1" hangingPunct="1"/>
            <a:r>
              <a:rPr lang="en-US"/>
              <a:t>Bayes</a:t>
            </a:r>
            <a:r>
              <a:rPr lang="ja-JP" altLang="en-US"/>
              <a:t>’</a:t>
            </a:r>
            <a:r>
              <a:rPr lang="en-US" altLang="ja-JP"/>
              <a:t> Theorem: Basics</a:t>
            </a:r>
            <a:endParaRPr lang="en-US"/>
          </a:p>
        </p:txBody>
      </p:sp>
      <p:sp>
        <p:nvSpPr>
          <p:cNvPr id="86019" name="Rectangle 3"/>
          <p:cNvSpPr>
            <a:spLocks noGrp="1" noChangeArrowheads="1"/>
          </p:cNvSpPr>
          <p:nvPr>
            <p:ph type="body" idx="1"/>
          </p:nvPr>
        </p:nvSpPr>
        <p:spPr>
          <a:xfrm>
            <a:off x="304800" y="1219200"/>
            <a:ext cx="8610600" cy="5410200"/>
          </a:xfrm>
        </p:spPr>
        <p:txBody>
          <a:bodyPr/>
          <a:lstStyle/>
          <a:p>
            <a:pPr eaLnBrk="1" hangingPunct="1"/>
            <a:r>
              <a:rPr lang="en-US" sz="2000" dirty="0" err="1"/>
              <a:t>Bayes</a:t>
            </a:r>
            <a:r>
              <a:rPr lang="ja-JP" altLang="en-US" sz="2000"/>
              <a:t>’</a:t>
            </a:r>
            <a:r>
              <a:rPr lang="en-US" altLang="ja-JP" sz="2000" dirty="0"/>
              <a:t> Theorem:</a:t>
            </a:r>
          </a:p>
          <a:p>
            <a:pPr eaLnBrk="1" hangingPunct="1"/>
            <a:endParaRPr lang="en-US" sz="2000" dirty="0"/>
          </a:p>
          <a:p>
            <a:pPr lvl="1" eaLnBrk="1" hangingPunct="1"/>
            <a:r>
              <a:rPr lang="en-US" sz="2000" dirty="0"/>
              <a:t>Let </a:t>
            </a:r>
            <a:r>
              <a:rPr lang="en-US" sz="2000" b="1" dirty="0"/>
              <a:t>X</a:t>
            </a:r>
            <a:r>
              <a:rPr lang="en-US" sz="2000" dirty="0"/>
              <a:t> be a data sample</a:t>
            </a:r>
            <a:r>
              <a:rPr lang="en-US" altLang="ja-JP" sz="2000" dirty="0"/>
              <a:t>: class label is unknown</a:t>
            </a:r>
          </a:p>
          <a:p>
            <a:pPr lvl="1" eaLnBrk="1" hangingPunct="1"/>
            <a:r>
              <a:rPr lang="en-US" sz="2000" dirty="0"/>
              <a:t>Let H be a </a:t>
            </a:r>
            <a:r>
              <a:rPr lang="en-US" sz="2000" i="1" dirty="0"/>
              <a:t>hypothesis</a:t>
            </a:r>
            <a:r>
              <a:rPr lang="en-US" sz="2000" dirty="0"/>
              <a:t> that X belongs to class C </a:t>
            </a:r>
          </a:p>
          <a:p>
            <a:pPr lvl="1" eaLnBrk="1" hangingPunct="1"/>
            <a:r>
              <a:rPr lang="en-US" sz="2000" dirty="0"/>
              <a:t>Classification is to determine P(H|</a:t>
            </a:r>
            <a:r>
              <a:rPr lang="en-US" sz="2000" b="1" dirty="0"/>
              <a:t>X</a:t>
            </a:r>
            <a:r>
              <a:rPr lang="en-US" sz="2000" dirty="0"/>
              <a:t>), (i.e., </a:t>
            </a:r>
            <a:r>
              <a:rPr lang="en-US" sz="2000" i="1" dirty="0"/>
              <a:t>posteriori probability): </a:t>
            </a:r>
            <a:r>
              <a:rPr lang="en-US" sz="2000" dirty="0"/>
              <a:t> the probability that the hypothesis holds given the observed data sample </a:t>
            </a:r>
            <a:r>
              <a:rPr lang="en-US" sz="2000" b="1" dirty="0"/>
              <a:t>X</a:t>
            </a:r>
          </a:p>
          <a:p>
            <a:pPr lvl="1" eaLnBrk="1" hangingPunct="1"/>
            <a:r>
              <a:rPr lang="en-US" sz="2000" dirty="0"/>
              <a:t>P(H) (</a:t>
            </a:r>
            <a:r>
              <a:rPr lang="en-US" sz="2000" i="1" dirty="0"/>
              <a:t>prior probability</a:t>
            </a:r>
            <a:r>
              <a:rPr lang="en-US" sz="2000" dirty="0"/>
              <a:t>): the initial probability</a:t>
            </a:r>
          </a:p>
          <a:p>
            <a:pPr lvl="2" eaLnBrk="1" hangingPunct="1"/>
            <a:r>
              <a:rPr lang="en-US" sz="2000" dirty="0"/>
              <a:t>E.g.,</a:t>
            </a:r>
            <a:r>
              <a:rPr lang="en-US" sz="2000" b="1" dirty="0"/>
              <a:t> X</a:t>
            </a:r>
            <a:r>
              <a:rPr lang="en-US" sz="2000" dirty="0"/>
              <a:t> will buy computer, regardless of age, income, student, </a:t>
            </a:r>
            <a:r>
              <a:rPr lang="en-US" sz="2000" dirty="0" err="1"/>
              <a:t>credit_rating</a:t>
            </a:r>
            <a:r>
              <a:rPr lang="en-US" sz="2000" dirty="0"/>
              <a:t>.</a:t>
            </a:r>
          </a:p>
          <a:p>
            <a:pPr lvl="1" eaLnBrk="1" hangingPunct="1"/>
            <a:r>
              <a:rPr lang="en-US" sz="2000" dirty="0"/>
              <a:t>P(</a:t>
            </a:r>
            <a:r>
              <a:rPr lang="en-US" sz="2000" b="1" dirty="0"/>
              <a:t>X</a:t>
            </a:r>
            <a:r>
              <a:rPr lang="en-US" sz="2000" dirty="0"/>
              <a:t>): probability that sample data is observed</a:t>
            </a:r>
          </a:p>
          <a:p>
            <a:pPr lvl="1" eaLnBrk="1" hangingPunct="1"/>
            <a:r>
              <a:rPr lang="en-US" sz="2000" dirty="0"/>
              <a:t>P(</a:t>
            </a:r>
            <a:r>
              <a:rPr lang="en-US" sz="2000" b="1" dirty="0"/>
              <a:t>X</a:t>
            </a:r>
            <a:r>
              <a:rPr lang="en-US" sz="2000" dirty="0"/>
              <a:t>|H) : the probability of observing the sample </a:t>
            </a:r>
            <a:r>
              <a:rPr lang="en-US" sz="2000" b="1" dirty="0"/>
              <a:t>X</a:t>
            </a:r>
            <a:r>
              <a:rPr lang="en-US" sz="2000" dirty="0"/>
              <a:t>, given that the hypothesis holds</a:t>
            </a:r>
          </a:p>
          <a:p>
            <a:pPr lvl="2" eaLnBrk="1" hangingPunct="1"/>
            <a:r>
              <a:rPr lang="en-US" sz="2000" dirty="0"/>
              <a:t>E.g.,</a:t>
            </a:r>
            <a:r>
              <a:rPr lang="en-US" sz="2000" b="1" dirty="0"/>
              <a:t> </a:t>
            </a:r>
            <a:r>
              <a:rPr lang="en-US" sz="2000" dirty="0"/>
              <a:t>Given that</a:t>
            </a:r>
            <a:r>
              <a:rPr lang="en-US" sz="2000" b="1" dirty="0"/>
              <a:t> X</a:t>
            </a:r>
            <a:r>
              <a:rPr lang="en-US" sz="2000" dirty="0"/>
              <a:t> will buy computer, the prob. that X is 31..40, medium income</a:t>
            </a:r>
          </a:p>
        </p:txBody>
      </p:sp>
      <p:graphicFrame>
        <p:nvGraphicFramePr>
          <p:cNvPr id="86021" name="Object 1"/>
          <p:cNvGraphicFramePr>
            <a:graphicFrameLocks noChangeAspect="1"/>
          </p:cNvGraphicFramePr>
          <p:nvPr/>
        </p:nvGraphicFramePr>
        <p:xfrm>
          <a:off x="2667000" y="1219200"/>
          <a:ext cx="6080125" cy="615950"/>
        </p:xfrm>
        <a:graphic>
          <a:graphicData uri="http://schemas.openxmlformats.org/presentationml/2006/ole">
            <mc:AlternateContent xmlns:mc="http://schemas.openxmlformats.org/markup-compatibility/2006">
              <mc:Choice xmlns:v="urn:schemas-microsoft-com:vml" Requires="v">
                <p:oleObj spid="_x0000_s2050" name="Equation" r:id="rId3" imgW="4813300" imgH="558800" progId="Equation.3">
                  <p:embed/>
                </p:oleObj>
              </mc:Choice>
              <mc:Fallback>
                <p:oleObj name="Equation" r:id="rId3" imgW="4813300" imgH="558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219200"/>
                        <a:ext cx="608012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5"/>
          <p:cNvSpPr>
            <a:spLocks noGrp="1"/>
          </p:cNvSpPr>
          <p:nvPr>
            <p:ph type="sldNum" sz="quarter" idx="10"/>
          </p:nvPr>
        </p:nvSpPr>
        <p:spPr>
          <a:noFill/>
        </p:spPr>
        <p:txBody>
          <a:bodyPr/>
          <a:lstStyle/>
          <a:p>
            <a:fld id="{86F06E0E-1011-4B36-8D6C-082C0BB298B5}" type="slidenum">
              <a:rPr lang="en-US"/>
              <a:pPr/>
              <a:t>26</a:t>
            </a:fld>
            <a:endParaRPr lang="en-US"/>
          </a:p>
        </p:txBody>
      </p:sp>
      <p:sp>
        <p:nvSpPr>
          <p:cNvPr id="88066" name="Rectangle 2"/>
          <p:cNvSpPr>
            <a:spLocks noGrp="1" noChangeArrowheads="1"/>
          </p:cNvSpPr>
          <p:nvPr>
            <p:ph type="title"/>
          </p:nvPr>
        </p:nvSpPr>
        <p:spPr>
          <a:xfrm>
            <a:off x="0" y="304800"/>
            <a:ext cx="9144000" cy="609600"/>
          </a:xfrm>
        </p:spPr>
        <p:txBody>
          <a:bodyPr>
            <a:normAutofit fontScale="90000"/>
          </a:bodyPr>
          <a:lstStyle/>
          <a:p>
            <a:pPr eaLnBrk="1" hangingPunct="1"/>
            <a:r>
              <a:rPr lang="en-US"/>
              <a:t>Prediction Based on Bayes</a:t>
            </a:r>
            <a:r>
              <a:rPr lang="ja-JP" altLang="en-US"/>
              <a:t>’</a:t>
            </a:r>
            <a:r>
              <a:rPr lang="en-US" altLang="ja-JP"/>
              <a:t> Theorem</a:t>
            </a:r>
            <a:endParaRPr lang="en-US"/>
          </a:p>
        </p:txBody>
      </p:sp>
      <p:sp>
        <p:nvSpPr>
          <p:cNvPr id="88067" name="Rectangle 3"/>
          <p:cNvSpPr>
            <a:spLocks noGrp="1" noChangeArrowheads="1"/>
          </p:cNvSpPr>
          <p:nvPr>
            <p:ph type="body" idx="1"/>
          </p:nvPr>
        </p:nvSpPr>
        <p:spPr>
          <a:xfrm>
            <a:off x="304800" y="1295400"/>
            <a:ext cx="8458200" cy="5029200"/>
          </a:xfrm>
        </p:spPr>
        <p:txBody>
          <a:bodyPr/>
          <a:lstStyle/>
          <a:p>
            <a:pPr eaLnBrk="1" hangingPunct="1">
              <a:lnSpc>
                <a:spcPct val="120000"/>
              </a:lnSpc>
            </a:pPr>
            <a:r>
              <a:rPr lang="en-US" sz="2400" dirty="0"/>
              <a:t>Given training data</a:t>
            </a:r>
            <a:r>
              <a:rPr lang="en-US" sz="2400" i="1" dirty="0"/>
              <a:t> </a:t>
            </a:r>
            <a:r>
              <a:rPr lang="en-US" sz="2400" b="1" dirty="0"/>
              <a:t>X</a:t>
            </a:r>
            <a:r>
              <a:rPr lang="en-US" sz="2400" i="1" dirty="0"/>
              <a:t>, posteriori probability of a hypothesis </a:t>
            </a:r>
            <a:r>
              <a:rPr lang="en-US" sz="2400" dirty="0"/>
              <a:t>H</a:t>
            </a:r>
            <a:r>
              <a:rPr lang="en-US" sz="2400" i="1" dirty="0"/>
              <a:t>, </a:t>
            </a:r>
            <a:r>
              <a:rPr lang="en-US" sz="2400" dirty="0"/>
              <a:t>P(H|</a:t>
            </a:r>
            <a:r>
              <a:rPr lang="en-US" sz="2400" b="1" dirty="0"/>
              <a:t>X</a:t>
            </a:r>
            <a:r>
              <a:rPr lang="en-US" sz="2400" dirty="0"/>
              <a:t>)</a:t>
            </a:r>
            <a:r>
              <a:rPr lang="en-US" sz="2400" i="1" dirty="0"/>
              <a:t>, </a:t>
            </a:r>
            <a:r>
              <a:rPr lang="en-US" sz="2400" dirty="0"/>
              <a:t>follows the </a:t>
            </a:r>
            <a:r>
              <a:rPr lang="en-US" sz="2400" dirty="0" err="1"/>
              <a:t>Bayes</a:t>
            </a:r>
            <a:r>
              <a:rPr lang="ja-JP" altLang="en-US" sz="2400"/>
              <a:t>’</a:t>
            </a:r>
            <a:r>
              <a:rPr lang="en-US" altLang="ja-JP" sz="2400" dirty="0"/>
              <a:t> theorem</a:t>
            </a:r>
          </a:p>
          <a:p>
            <a:pPr eaLnBrk="1" hangingPunct="1">
              <a:lnSpc>
                <a:spcPct val="120000"/>
              </a:lnSpc>
              <a:buFont typeface="Wingdings" pitchFamily="2" charset="2"/>
              <a:buNone/>
            </a:pPr>
            <a:r>
              <a:rPr lang="en-US" sz="2400" dirty="0"/>
              <a:t>			</a:t>
            </a:r>
          </a:p>
          <a:p>
            <a:pPr eaLnBrk="1" hangingPunct="1">
              <a:lnSpc>
                <a:spcPct val="120000"/>
              </a:lnSpc>
            </a:pPr>
            <a:endParaRPr lang="en-US" sz="2400" dirty="0"/>
          </a:p>
          <a:p>
            <a:pPr eaLnBrk="1" hangingPunct="1">
              <a:lnSpc>
                <a:spcPct val="120000"/>
              </a:lnSpc>
            </a:pPr>
            <a:r>
              <a:rPr lang="en-US" sz="2400" dirty="0"/>
              <a:t>Predicts </a:t>
            </a:r>
            <a:r>
              <a:rPr lang="en-US" sz="2400" b="1" dirty="0"/>
              <a:t>X</a:t>
            </a:r>
            <a:r>
              <a:rPr lang="en-US" sz="2400" dirty="0"/>
              <a:t> belongs to </a:t>
            </a:r>
            <a:r>
              <a:rPr lang="en-US" sz="2400" dirty="0" err="1"/>
              <a:t>C</a:t>
            </a:r>
            <a:r>
              <a:rPr lang="en-US" sz="2400" baseline="-25000" dirty="0" err="1"/>
              <a:t>i</a:t>
            </a:r>
            <a:r>
              <a:rPr lang="en-US" sz="2400" dirty="0"/>
              <a:t> </a:t>
            </a:r>
            <a:r>
              <a:rPr lang="en-US" sz="2400" dirty="0" err="1"/>
              <a:t>iff</a:t>
            </a:r>
            <a:r>
              <a:rPr lang="en-US" sz="2400" dirty="0"/>
              <a:t> the probability P(</a:t>
            </a:r>
            <a:r>
              <a:rPr lang="en-US" sz="2400" dirty="0" err="1"/>
              <a:t>C</a:t>
            </a:r>
            <a:r>
              <a:rPr lang="en-US" sz="2400" baseline="-25000" dirty="0" err="1"/>
              <a:t>i</a:t>
            </a:r>
            <a:r>
              <a:rPr lang="en-US" sz="2400" dirty="0" err="1"/>
              <a:t>|</a:t>
            </a:r>
            <a:r>
              <a:rPr lang="en-US" sz="2400" b="1" dirty="0" err="1"/>
              <a:t>X</a:t>
            </a:r>
            <a:r>
              <a:rPr lang="en-US" sz="2400" dirty="0"/>
              <a:t>) is the highest among all the P(</a:t>
            </a:r>
            <a:r>
              <a:rPr lang="en-US" sz="2400" dirty="0" err="1"/>
              <a:t>C</a:t>
            </a:r>
            <a:r>
              <a:rPr lang="en-US" sz="2400" baseline="-25000" dirty="0" err="1"/>
              <a:t>k</a:t>
            </a:r>
            <a:r>
              <a:rPr lang="en-US" sz="2400" dirty="0" err="1"/>
              <a:t>|X</a:t>
            </a:r>
            <a:r>
              <a:rPr lang="en-US" sz="2400" dirty="0"/>
              <a:t>) for all the </a:t>
            </a:r>
            <a:r>
              <a:rPr lang="en-US" sz="2400" i="1" dirty="0"/>
              <a:t>k</a:t>
            </a:r>
            <a:r>
              <a:rPr lang="en-US" sz="2400" dirty="0"/>
              <a:t> classes</a:t>
            </a:r>
          </a:p>
          <a:p>
            <a:pPr eaLnBrk="1" hangingPunct="1">
              <a:lnSpc>
                <a:spcPct val="120000"/>
              </a:lnSpc>
            </a:pPr>
            <a:r>
              <a:rPr lang="en-US" sz="2400" dirty="0"/>
              <a:t>Practical difficulty:  It requires initial knowledge of many probabilities, involving significant computational cost</a:t>
            </a:r>
          </a:p>
        </p:txBody>
      </p:sp>
      <p:graphicFrame>
        <p:nvGraphicFramePr>
          <p:cNvPr id="88068" name="Object 4"/>
          <p:cNvGraphicFramePr>
            <a:graphicFrameLocks noChangeAspect="1"/>
          </p:cNvGraphicFramePr>
          <p:nvPr/>
        </p:nvGraphicFramePr>
        <p:xfrm>
          <a:off x="990600" y="2438400"/>
          <a:ext cx="7585075" cy="768350"/>
        </p:xfrm>
        <a:graphic>
          <a:graphicData uri="http://schemas.openxmlformats.org/presentationml/2006/ole">
            <mc:AlternateContent xmlns:mc="http://schemas.openxmlformats.org/markup-compatibility/2006">
              <mc:Choice xmlns:v="urn:schemas-microsoft-com:vml" Requires="v">
                <p:oleObj spid="_x0000_s3074" name="Equation" r:id="rId3" imgW="4813300" imgH="558800" progId="Equation.3">
                  <p:embed/>
                </p:oleObj>
              </mc:Choice>
              <mc:Fallback>
                <p:oleObj name="Equation" r:id="rId3" imgW="4813300" imgH="558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438400"/>
                        <a:ext cx="7585075" cy="7683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7"/>
          <p:cNvSpPr>
            <a:spLocks noGrp="1"/>
          </p:cNvSpPr>
          <p:nvPr>
            <p:ph type="sldNum" sz="quarter" idx="10"/>
          </p:nvPr>
        </p:nvSpPr>
        <p:spPr>
          <a:noFill/>
        </p:spPr>
        <p:txBody>
          <a:bodyPr/>
          <a:lstStyle/>
          <a:p>
            <a:fld id="{62972390-6BEE-4E3E-A071-A347B4159B33}" type="slidenum">
              <a:rPr lang="en-US"/>
              <a:pPr/>
              <a:t>27</a:t>
            </a:fld>
            <a:endParaRPr lang="en-US"/>
          </a:p>
        </p:txBody>
      </p:sp>
      <p:sp>
        <p:nvSpPr>
          <p:cNvPr id="90114" name="Rectangle 2"/>
          <p:cNvSpPr>
            <a:spLocks noGrp="1" noChangeArrowheads="1"/>
          </p:cNvSpPr>
          <p:nvPr>
            <p:ph type="title"/>
          </p:nvPr>
        </p:nvSpPr>
        <p:spPr>
          <a:xfrm>
            <a:off x="-228600" y="304800"/>
            <a:ext cx="9601200" cy="609600"/>
          </a:xfrm>
        </p:spPr>
        <p:txBody>
          <a:bodyPr/>
          <a:lstStyle/>
          <a:p>
            <a:pPr eaLnBrk="1" hangingPunct="1"/>
            <a:r>
              <a:rPr lang="en-US" sz="2400" dirty="0"/>
              <a:t>Classification Is to Derive the Maximum Posteriori</a:t>
            </a:r>
          </a:p>
        </p:txBody>
      </p:sp>
      <p:sp>
        <p:nvSpPr>
          <p:cNvPr id="90115" name="Rectangle 3"/>
          <p:cNvSpPr>
            <a:spLocks noGrp="1" noChangeArrowheads="1"/>
          </p:cNvSpPr>
          <p:nvPr>
            <p:ph type="body" sz="half" idx="1"/>
          </p:nvPr>
        </p:nvSpPr>
        <p:spPr>
          <a:xfrm>
            <a:off x="381000" y="1219200"/>
            <a:ext cx="8458200" cy="5181600"/>
          </a:xfrm>
        </p:spPr>
        <p:txBody>
          <a:bodyPr/>
          <a:lstStyle/>
          <a:p>
            <a:pPr eaLnBrk="1" hangingPunct="1"/>
            <a:r>
              <a:rPr lang="en-US" sz="2400" dirty="0"/>
              <a:t>Let D be a training set of </a:t>
            </a:r>
            <a:r>
              <a:rPr lang="en-US" sz="2400" dirty="0" err="1"/>
              <a:t>tuples</a:t>
            </a:r>
            <a:r>
              <a:rPr lang="en-US" sz="2400" dirty="0"/>
              <a:t> and their associated class labels, and each </a:t>
            </a:r>
            <a:r>
              <a:rPr lang="en-US" sz="2400" dirty="0" err="1"/>
              <a:t>tuple</a:t>
            </a:r>
            <a:r>
              <a:rPr lang="en-US" sz="2400" dirty="0"/>
              <a:t> is represented by an n-D attribute vector </a:t>
            </a:r>
            <a:r>
              <a:rPr lang="en-US" sz="2400" b="1" dirty="0"/>
              <a:t>X</a:t>
            </a:r>
            <a:r>
              <a:rPr lang="en-US" sz="2400" dirty="0"/>
              <a:t> = (x</a:t>
            </a:r>
            <a:r>
              <a:rPr lang="en-US" sz="2400" baseline="-25000" dirty="0"/>
              <a:t>1</a:t>
            </a:r>
            <a:r>
              <a:rPr lang="en-US" sz="2400" dirty="0"/>
              <a:t>, x</a:t>
            </a:r>
            <a:r>
              <a:rPr lang="en-US" sz="2400" baseline="-25000" dirty="0"/>
              <a:t>2</a:t>
            </a:r>
            <a:r>
              <a:rPr lang="en-US" sz="2400" dirty="0"/>
              <a:t>, …, </a:t>
            </a:r>
            <a:r>
              <a:rPr lang="en-US" sz="2400" dirty="0" err="1"/>
              <a:t>x</a:t>
            </a:r>
            <a:r>
              <a:rPr lang="en-US" sz="2400" baseline="-25000" dirty="0" err="1"/>
              <a:t>n</a:t>
            </a:r>
            <a:r>
              <a:rPr lang="en-US" sz="2400" dirty="0"/>
              <a:t>)</a:t>
            </a:r>
          </a:p>
          <a:p>
            <a:pPr eaLnBrk="1" hangingPunct="1"/>
            <a:r>
              <a:rPr lang="en-US" sz="2400" dirty="0"/>
              <a:t>Suppose there are </a:t>
            </a:r>
            <a:r>
              <a:rPr lang="en-US" sz="2400" i="1" dirty="0"/>
              <a:t>m</a:t>
            </a:r>
            <a:r>
              <a:rPr lang="en-US" sz="2400" dirty="0"/>
              <a:t> classes C</a:t>
            </a:r>
            <a:r>
              <a:rPr lang="en-US" sz="2400" baseline="-25000" dirty="0"/>
              <a:t>1</a:t>
            </a:r>
            <a:r>
              <a:rPr lang="en-US" sz="2400" dirty="0"/>
              <a:t>, C</a:t>
            </a:r>
            <a:r>
              <a:rPr lang="en-US" sz="2400" baseline="-25000" dirty="0"/>
              <a:t>2</a:t>
            </a:r>
            <a:r>
              <a:rPr lang="en-US" sz="2400" dirty="0"/>
              <a:t>, …, C</a:t>
            </a:r>
            <a:r>
              <a:rPr lang="en-US" sz="2400" baseline="-25000" dirty="0"/>
              <a:t>m</a:t>
            </a:r>
            <a:r>
              <a:rPr lang="en-US" sz="2400" dirty="0"/>
              <a:t>.</a:t>
            </a:r>
          </a:p>
          <a:p>
            <a:pPr eaLnBrk="1" hangingPunct="1">
              <a:lnSpc>
                <a:spcPct val="90000"/>
              </a:lnSpc>
            </a:pPr>
            <a:r>
              <a:rPr lang="en-US" sz="2400" dirty="0"/>
              <a:t>Classification is to derive the maximum posteriori, i.e., the maximal P(</a:t>
            </a:r>
            <a:r>
              <a:rPr lang="en-US" sz="2400" dirty="0" err="1"/>
              <a:t>C</a:t>
            </a:r>
            <a:r>
              <a:rPr lang="en-US" sz="2400" baseline="-25000" dirty="0" err="1"/>
              <a:t>i</a:t>
            </a:r>
            <a:r>
              <a:rPr lang="en-US" sz="2400" dirty="0" err="1"/>
              <a:t>|</a:t>
            </a:r>
            <a:r>
              <a:rPr lang="en-US" sz="2400" b="1" dirty="0" err="1"/>
              <a:t>X</a:t>
            </a:r>
            <a:r>
              <a:rPr lang="en-US" sz="2400" dirty="0"/>
              <a:t>)</a:t>
            </a:r>
          </a:p>
          <a:p>
            <a:pPr eaLnBrk="1" hangingPunct="1">
              <a:lnSpc>
                <a:spcPct val="90000"/>
              </a:lnSpc>
            </a:pPr>
            <a:r>
              <a:rPr lang="en-US" sz="2400" dirty="0"/>
              <a:t>This can be derived from </a:t>
            </a:r>
            <a:r>
              <a:rPr lang="en-US" sz="2400" dirty="0" err="1"/>
              <a:t>Bayes</a:t>
            </a:r>
            <a:r>
              <a:rPr lang="ja-JP" altLang="en-US" sz="2400"/>
              <a:t>’</a:t>
            </a:r>
            <a:r>
              <a:rPr lang="en-US" altLang="ja-JP" sz="2400" dirty="0"/>
              <a:t> theorem</a:t>
            </a:r>
          </a:p>
          <a:p>
            <a:pPr eaLnBrk="1" hangingPunct="1">
              <a:lnSpc>
                <a:spcPct val="90000"/>
              </a:lnSpc>
            </a:pPr>
            <a:endParaRPr lang="en-US" sz="2400" dirty="0"/>
          </a:p>
          <a:p>
            <a:pPr eaLnBrk="1" hangingPunct="1">
              <a:lnSpc>
                <a:spcPct val="90000"/>
              </a:lnSpc>
            </a:pPr>
            <a:endParaRPr lang="en-US" sz="2400" dirty="0"/>
          </a:p>
          <a:p>
            <a:pPr eaLnBrk="1" hangingPunct="1">
              <a:lnSpc>
                <a:spcPct val="90000"/>
              </a:lnSpc>
            </a:pPr>
            <a:r>
              <a:rPr lang="en-US" sz="2400" dirty="0"/>
              <a:t>Since P(X) is constant for all classes, so only                                        </a:t>
            </a:r>
          </a:p>
          <a:p>
            <a:pPr eaLnBrk="1" hangingPunct="1">
              <a:lnSpc>
                <a:spcPct val="90000"/>
              </a:lnSpc>
            </a:pPr>
            <a:endParaRPr lang="en-US" sz="2400" dirty="0"/>
          </a:p>
          <a:p>
            <a:pPr lvl="1" eaLnBrk="1" hangingPunct="1">
              <a:lnSpc>
                <a:spcPct val="90000"/>
              </a:lnSpc>
              <a:buFont typeface="Wingdings" pitchFamily="2" charset="2"/>
              <a:buNone/>
            </a:pPr>
            <a:r>
              <a:rPr lang="en-US" sz="2400" dirty="0"/>
              <a:t>needs to be maximized</a:t>
            </a:r>
          </a:p>
        </p:txBody>
      </p:sp>
      <p:graphicFrame>
        <p:nvGraphicFramePr>
          <p:cNvPr id="90116" name="Object 5"/>
          <p:cNvGraphicFramePr>
            <a:graphicFrameLocks noGrp="1" noChangeAspect="1"/>
          </p:cNvGraphicFramePr>
          <p:nvPr>
            <p:ph sz="quarter" idx="2"/>
          </p:nvPr>
        </p:nvGraphicFramePr>
        <p:xfrm>
          <a:off x="3657600" y="3733800"/>
          <a:ext cx="2743200" cy="709613"/>
        </p:xfrm>
        <a:graphic>
          <a:graphicData uri="http://schemas.openxmlformats.org/presentationml/2006/ole">
            <mc:AlternateContent xmlns:mc="http://schemas.openxmlformats.org/markup-compatibility/2006">
              <mc:Choice xmlns:v="urn:schemas-microsoft-com:vml" Requires="v">
                <p:oleObj spid="_x0000_s4098" name="Equation" r:id="rId3" imgW="2501900" imgH="647700" progId="Equation.3">
                  <p:embed/>
                </p:oleObj>
              </mc:Choice>
              <mc:Fallback>
                <p:oleObj name="Equation" r:id="rId3" imgW="2501900" imgH="647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733800"/>
                        <a:ext cx="27432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7"/>
          <p:cNvGraphicFramePr>
            <a:graphicFrameLocks noGrp="1" noChangeAspect="1"/>
          </p:cNvGraphicFramePr>
          <p:nvPr>
            <p:ph sz="quarter" idx="3"/>
          </p:nvPr>
        </p:nvGraphicFramePr>
        <p:xfrm>
          <a:off x="4267200" y="5257800"/>
          <a:ext cx="2895600" cy="446088"/>
        </p:xfrm>
        <a:graphic>
          <a:graphicData uri="http://schemas.openxmlformats.org/presentationml/2006/ole">
            <mc:AlternateContent xmlns:mc="http://schemas.openxmlformats.org/markup-compatibility/2006">
              <mc:Choice xmlns:v="urn:schemas-microsoft-com:vml" Requires="v">
                <p:oleObj spid="_x0000_s4099" name="Equation" r:id="rId5" imgW="2476500" imgH="381000" progId="Equation.3">
                  <p:embed/>
                </p:oleObj>
              </mc:Choice>
              <mc:Fallback>
                <p:oleObj name="Equation" r:id="rId5" imgW="2476500" imgH="381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5257800"/>
                        <a:ext cx="289560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7"/>
          <p:cNvSpPr>
            <a:spLocks noGrp="1"/>
          </p:cNvSpPr>
          <p:nvPr>
            <p:ph type="sldNum" sz="quarter" idx="10"/>
          </p:nvPr>
        </p:nvSpPr>
        <p:spPr>
          <a:noFill/>
        </p:spPr>
        <p:txBody>
          <a:bodyPr/>
          <a:lstStyle/>
          <a:p>
            <a:fld id="{CDE73855-6868-4168-96C9-E7CCCA4A438B}" type="slidenum">
              <a:rPr lang="en-US"/>
              <a:pPr/>
              <a:t>28</a:t>
            </a:fld>
            <a:endParaRPr lang="en-US"/>
          </a:p>
        </p:txBody>
      </p:sp>
      <p:sp>
        <p:nvSpPr>
          <p:cNvPr id="92162" name="Rectangle 2"/>
          <p:cNvSpPr>
            <a:spLocks noGrp="1" noChangeArrowheads="1"/>
          </p:cNvSpPr>
          <p:nvPr>
            <p:ph type="title"/>
          </p:nvPr>
        </p:nvSpPr>
        <p:spPr>
          <a:xfrm>
            <a:off x="304800" y="381000"/>
            <a:ext cx="8402638" cy="533400"/>
          </a:xfrm>
        </p:spPr>
        <p:txBody>
          <a:bodyPr>
            <a:normAutofit fontScale="90000"/>
          </a:bodyPr>
          <a:lstStyle/>
          <a:p>
            <a:pPr eaLnBrk="1" hangingPunct="1"/>
            <a:r>
              <a:rPr lang="en-US"/>
              <a:t>Naïve Bayes Classifier </a:t>
            </a:r>
          </a:p>
        </p:txBody>
      </p:sp>
      <p:sp>
        <p:nvSpPr>
          <p:cNvPr id="92163" name="Rectangle 3"/>
          <p:cNvSpPr>
            <a:spLocks noGrp="1" noChangeArrowheads="1"/>
          </p:cNvSpPr>
          <p:nvPr>
            <p:ph type="body" sz="half" idx="1"/>
          </p:nvPr>
        </p:nvSpPr>
        <p:spPr>
          <a:xfrm>
            <a:off x="304800" y="1295400"/>
            <a:ext cx="8382000" cy="5410200"/>
          </a:xfrm>
        </p:spPr>
        <p:txBody>
          <a:bodyPr/>
          <a:lstStyle/>
          <a:p>
            <a:pPr eaLnBrk="1" hangingPunct="1">
              <a:lnSpc>
                <a:spcPct val="90000"/>
              </a:lnSpc>
            </a:pPr>
            <a:r>
              <a:rPr lang="en-US" sz="2400" dirty="0"/>
              <a:t>A simplified assumption: attributes are conditionally independent (i.e., no dependence relation between attributes):</a:t>
            </a:r>
          </a:p>
          <a:p>
            <a:pPr eaLnBrk="1" hangingPunct="1">
              <a:lnSpc>
                <a:spcPct val="90000"/>
              </a:lnSpc>
            </a:pPr>
            <a:endParaRPr lang="en-US" sz="2400" dirty="0"/>
          </a:p>
          <a:p>
            <a:pPr eaLnBrk="1" hangingPunct="1">
              <a:lnSpc>
                <a:spcPct val="90000"/>
              </a:lnSpc>
            </a:pPr>
            <a:endParaRPr lang="en-US" sz="2400" dirty="0"/>
          </a:p>
          <a:p>
            <a:pPr eaLnBrk="1" hangingPunct="1">
              <a:lnSpc>
                <a:spcPct val="90000"/>
              </a:lnSpc>
            </a:pPr>
            <a:r>
              <a:rPr lang="en-US" sz="2400" dirty="0"/>
              <a:t>This greatly reduces the computation cost: Only counts the class distribution</a:t>
            </a:r>
          </a:p>
          <a:p>
            <a:pPr eaLnBrk="1" hangingPunct="1">
              <a:lnSpc>
                <a:spcPct val="90000"/>
              </a:lnSpc>
            </a:pPr>
            <a:r>
              <a:rPr lang="en-US" sz="2400" dirty="0"/>
              <a:t>If </a:t>
            </a:r>
            <a:r>
              <a:rPr lang="en-US" sz="2400" dirty="0" err="1"/>
              <a:t>A</a:t>
            </a:r>
            <a:r>
              <a:rPr lang="en-US" sz="2400" baseline="-25000" dirty="0" err="1"/>
              <a:t>k</a:t>
            </a:r>
            <a:r>
              <a:rPr lang="en-US" sz="2400" dirty="0"/>
              <a:t> is categorical, P(</a:t>
            </a:r>
            <a:r>
              <a:rPr lang="en-US" sz="2400" dirty="0" err="1"/>
              <a:t>x</a:t>
            </a:r>
            <a:r>
              <a:rPr lang="en-US" sz="2400" baseline="-25000" dirty="0" err="1"/>
              <a:t>k</a:t>
            </a:r>
            <a:r>
              <a:rPr lang="en-US" sz="2400" dirty="0" err="1"/>
              <a:t>|C</a:t>
            </a:r>
            <a:r>
              <a:rPr lang="en-US" sz="2400" baseline="-25000" dirty="0" err="1"/>
              <a:t>i</a:t>
            </a:r>
            <a:r>
              <a:rPr lang="en-US" sz="2400" dirty="0"/>
              <a:t>) is the # of </a:t>
            </a:r>
            <a:r>
              <a:rPr lang="en-US" sz="2400" dirty="0" err="1"/>
              <a:t>tuples</a:t>
            </a:r>
            <a:r>
              <a:rPr lang="en-US" sz="2400" dirty="0"/>
              <a:t> in </a:t>
            </a:r>
            <a:r>
              <a:rPr lang="en-US" sz="2400" dirty="0" err="1"/>
              <a:t>C</a:t>
            </a:r>
            <a:r>
              <a:rPr lang="en-US" sz="2400" baseline="-25000" dirty="0" err="1"/>
              <a:t>i</a:t>
            </a:r>
            <a:r>
              <a:rPr lang="en-US" sz="2400" dirty="0"/>
              <a:t> having value </a:t>
            </a:r>
            <a:r>
              <a:rPr lang="en-US" sz="2400" dirty="0" err="1"/>
              <a:t>x</a:t>
            </a:r>
            <a:r>
              <a:rPr lang="en-US" sz="2400" baseline="-25000" dirty="0" err="1"/>
              <a:t>k</a:t>
            </a:r>
            <a:r>
              <a:rPr lang="en-US" sz="2400" dirty="0"/>
              <a:t> for </a:t>
            </a:r>
            <a:r>
              <a:rPr lang="en-US" sz="2400" dirty="0" err="1"/>
              <a:t>A</a:t>
            </a:r>
            <a:r>
              <a:rPr lang="en-US" sz="2400" baseline="-25000" dirty="0" err="1"/>
              <a:t>k</a:t>
            </a:r>
            <a:r>
              <a:rPr lang="en-US" sz="2400" dirty="0"/>
              <a:t> divided by |</a:t>
            </a:r>
            <a:r>
              <a:rPr lang="en-US" sz="2400" dirty="0" err="1"/>
              <a:t>C</a:t>
            </a:r>
            <a:r>
              <a:rPr lang="en-US" sz="2400" baseline="-25000" dirty="0" err="1"/>
              <a:t>i</a:t>
            </a:r>
            <a:r>
              <a:rPr lang="en-US" sz="2400" baseline="-25000" dirty="0"/>
              <a:t>, D</a:t>
            </a:r>
            <a:r>
              <a:rPr lang="en-US" sz="2400" dirty="0"/>
              <a:t>| (# of </a:t>
            </a:r>
            <a:r>
              <a:rPr lang="en-US" sz="2400" dirty="0" err="1"/>
              <a:t>tuples</a:t>
            </a:r>
            <a:r>
              <a:rPr lang="en-US" sz="2400" dirty="0"/>
              <a:t> of </a:t>
            </a:r>
            <a:r>
              <a:rPr lang="en-US" sz="2400" dirty="0" err="1"/>
              <a:t>C</a:t>
            </a:r>
            <a:r>
              <a:rPr lang="en-US" sz="2400" baseline="-25000" dirty="0" err="1"/>
              <a:t>i</a:t>
            </a:r>
            <a:r>
              <a:rPr lang="en-US" sz="2400" dirty="0"/>
              <a:t> in D)</a:t>
            </a:r>
          </a:p>
          <a:p>
            <a:pPr eaLnBrk="1" hangingPunct="1">
              <a:lnSpc>
                <a:spcPct val="90000"/>
              </a:lnSpc>
            </a:pPr>
            <a:r>
              <a:rPr lang="en-US" sz="2400" dirty="0"/>
              <a:t>If </a:t>
            </a:r>
            <a:r>
              <a:rPr lang="en-US" sz="2400" dirty="0" err="1"/>
              <a:t>A</a:t>
            </a:r>
            <a:r>
              <a:rPr lang="en-US" sz="2400" baseline="-25000" dirty="0" err="1"/>
              <a:t>k</a:t>
            </a:r>
            <a:r>
              <a:rPr lang="en-US" sz="2400" dirty="0"/>
              <a:t> is </a:t>
            </a:r>
            <a:r>
              <a:rPr lang="en-US" sz="2400" dirty="0" err="1"/>
              <a:t>continous</a:t>
            </a:r>
            <a:r>
              <a:rPr lang="en-US" sz="2400" dirty="0"/>
              <a:t>-valued, P(</a:t>
            </a:r>
            <a:r>
              <a:rPr lang="en-US" sz="2400" dirty="0" err="1"/>
              <a:t>x</a:t>
            </a:r>
            <a:r>
              <a:rPr lang="en-US" sz="2400" baseline="-25000" dirty="0" err="1"/>
              <a:t>k</a:t>
            </a:r>
            <a:r>
              <a:rPr lang="en-US" sz="2400" dirty="0" err="1"/>
              <a:t>|C</a:t>
            </a:r>
            <a:r>
              <a:rPr lang="en-US" sz="2400" baseline="-25000" dirty="0" err="1"/>
              <a:t>i</a:t>
            </a:r>
            <a:r>
              <a:rPr lang="en-US" sz="2400" dirty="0"/>
              <a:t>) is usually computed</a:t>
            </a:r>
          </a:p>
          <a:p>
            <a:pPr eaLnBrk="1" hangingPunct="1">
              <a:lnSpc>
                <a:spcPct val="90000"/>
              </a:lnSpc>
              <a:buNone/>
            </a:pPr>
            <a:r>
              <a:rPr lang="en-US" sz="2400" dirty="0"/>
              <a:t>                    based on Gaussian distribution with a mean </a:t>
            </a:r>
            <a:r>
              <a:rPr lang="el-GR" sz="2400" dirty="0"/>
              <a:t>μ</a:t>
            </a:r>
            <a:r>
              <a:rPr lang="en-US" sz="2400" dirty="0"/>
              <a:t> and standard deviation </a:t>
            </a:r>
            <a:r>
              <a:rPr lang="el-GR" sz="2400" dirty="0"/>
              <a:t>σ</a:t>
            </a:r>
            <a:r>
              <a:rPr lang="en-US" sz="2400" dirty="0"/>
              <a:t> , where</a:t>
            </a:r>
            <a:endParaRPr lang="el-GR" sz="2400" dirty="0"/>
          </a:p>
          <a:p>
            <a:pPr eaLnBrk="1" hangingPunct="1">
              <a:lnSpc>
                <a:spcPct val="90000"/>
              </a:lnSpc>
            </a:pPr>
            <a:endParaRPr lang="en-US" sz="2400" dirty="0"/>
          </a:p>
          <a:p>
            <a:pPr lvl="1" eaLnBrk="1" hangingPunct="1">
              <a:lnSpc>
                <a:spcPct val="90000"/>
              </a:lnSpc>
              <a:buFont typeface="Wingdings" pitchFamily="2" charset="2"/>
              <a:buNone/>
            </a:pPr>
            <a:endParaRPr lang="en-US" sz="2400" dirty="0"/>
          </a:p>
          <a:p>
            <a:pPr lvl="1" eaLnBrk="1" hangingPunct="1">
              <a:lnSpc>
                <a:spcPct val="90000"/>
              </a:lnSpc>
              <a:buFont typeface="Wingdings" pitchFamily="2" charset="2"/>
              <a:buNone/>
            </a:pPr>
            <a:endParaRPr lang="en-US" sz="2400" dirty="0"/>
          </a:p>
          <a:p>
            <a:pPr lvl="1" eaLnBrk="1" hangingPunct="1">
              <a:lnSpc>
                <a:spcPct val="90000"/>
              </a:lnSpc>
              <a:buFont typeface="Wingdings" pitchFamily="2" charset="2"/>
              <a:buNone/>
            </a:pPr>
            <a:r>
              <a:rPr lang="en-US" sz="2400" dirty="0"/>
              <a:t>and P(</a:t>
            </a:r>
            <a:r>
              <a:rPr lang="en-US" sz="2400" dirty="0" err="1"/>
              <a:t>x</a:t>
            </a:r>
            <a:r>
              <a:rPr lang="en-US" sz="2400" baseline="-25000" dirty="0" err="1"/>
              <a:t>k</a:t>
            </a:r>
            <a:r>
              <a:rPr lang="en-US" sz="2400" dirty="0" err="1"/>
              <a:t>|C</a:t>
            </a:r>
            <a:r>
              <a:rPr lang="en-US" sz="2400" baseline="-25000" dirty="0" err="1"/>
              <a:t>i</a:t>
            </a:r>
            <a:r>
              <a:rPr lang="en-US" sz="2400" dirty="0"/>
              <a:t>) = </a:t>
            </a:r>
          </a:p>
        </p:txBody>
      </p:sp>
      <p:graphicFrame>
        <p:nvGraphicFramePr>
          <p:cNvPr id="92164" name="Object 10"/>
          <p:cNvGraphicFramePr>
            <a:graphicFrameLocks noGrp="1"/>
          </p:cNvGraphicFramePr>
          <p:nvPr>
            <p:ph sz="quarter" idx="2"/>
          </p:nvPr>
        </p:nvGraphicFramePr>
        <p:xfrm>
          <a:off x="2133600" y="1997075"/>
          <a:ext cx="6172200" cy="898525"/>
        </p:xfrm>
        <a:graphic>
          <a:graphicData uri="http://schemas.openxmlformats.org/presentationml/2006/ole">
            <mc:AlternateContent xmlns:mc="http://schemas.openxmlformats.org/markup-compatibility/2006">
              <mc:Choice xmlns:v="urn:schemas-microsoft-com:vml" Requires="v">
                <p:oleObj spid="_x0000_s5122" name="Equation" r:id="rId3" imgW="4089400" imgH="508000" progId="Equation.3">
                  <p:embed/>
                </p:oleObj>
              </mc:Choice>
              <mc:Fallback>
                <p:oleObj name="Equation" r:id="rId3" imgW="4089400" imgH="508000" progId="Equation.3">
                  <p:embed/>
                  <p:pic>
                    <p:nvPicPr>
                      <p:cNvPr id="0" name="Object 10"/>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97075"/>
                        <a:ext cx="61722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5" name="Object 12"/>
          <p:cNvGraphicFramePr>
            <a:graphicFrameLocks noGrp="1"/>
          </p:cNvGraphicFramePr>
          <p:nvPr>
            <p:ph sz="quarter" idx="3"/>
          </p:nvPr>
        </p:nvGraphicFramePr>
        <p:xfrm>
          <a:off x="3352800" y="5715000"/>
          <a:ext cx="3276600" cy="838200"/>
        </p:xfrm>
        <a:graphic>
          <a:graphicData uri="http://schemas.openxmlformats.org/presentationml/2006/ole">
            <mc:AlternateContent xmlns:mc="http://schemas.openxmlformats.org/markup-compatibility/2006">
              <mc:Choice xmlns:v="urn:schemas-microsoft-com:vml" Requires="v">
                <p:oleObj spid="_x0000_s5123" name="Equation" r:id="rId5" imgW="1663700" imgH="482600" progId="Equation.3">
                  <p:embed/>
                </p:oleObj>
              </mc:Choice>
              <mc:Fallback>
                <p:oleObj name="Equation" r:id="rId5" imgW="1663700" imgH="482600" progId="Equation.3">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715000"/>
                        <a:ext cx="3276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6" name="Object 14"/>
          <p:cNvGraphicFramePr>
            <a:graphicFrameLocks/>
          </p:cNvGraphicFramePr>
          <p:nvPr/>
        </p:nvGraphicFramePr>
        <p:xfrm>
          <a:off x="685800" y="4953000"/>
          <a:ext cx="1563687" cy="533400"/>
        </p:xfrm>
        <a:graphic>
          <a:graphicData uri="http://schemas.openxmlformats.org/presentationml/2006/ole">
            <mc:AlternateContent xmlns:mc="http://schemas.openxmlformats.org/markup-compatibility/2006">
              <mc:Choice xmlns:v="urn:schemas-microsoft-com:vml" Requires="v">
                <p:oleObj spid="_x0000_s5124" name="Equation" r:id="rId7" imgW="901440" imgH="241200" progId="Equation.3">
                  <p:embed/>
                </p:oleObj>
              </mc:Choice>
              <mc:Fallback>
                <p:oleObj name="Equation" r:id="rId7" imgW="901440" imgH="241200" progId="Equation.3">
                  <p:embed/>
                  <p:pic>
                    <p:nvPicPr>
                      <p:cNvPr id="0" name="Object 1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953000"/>
                        <a:ext cx="156368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0"/>
          </p:nvPr>
        </p:nvSpPr>
        <p:spPr>
          <a:noFill/>
        </p:spPr>
        <p:txBody>
          <a:bodyPr/>
          <a:lstStyle/>
          <a:p>
            <a:fld id="{CCE4C554-6E88-43A3-80BE-A1CD9650AF1E}" type="slidenum">
              <a:rPr lang="en-US"/>
              <a:pPr/>
              <a:t>29</a:t>
            </a:fld>
            <a:endParaRPr lang="en-US"/>
          </a:p>
        </p:txBody>
      </p:sp>
      <p:sp>
        <p:nvSpPr>
          <p:cNvPr id="94210" name="Rectangle 2"/>
          <p:cNvSpPr>
            <a:spLocks noGrp="1" noChangeArrowheads="1"/>
          </p:cNvSpPr>
          <p:nvPr>
            <p:ph type="title"/>
          </p:nvPr>
        </p:nvSpPr>
        <p:spPr>
          <a:xfrm>
            <a:off x="0" y="304800"/>
            <a:ext cx="9144000" cy="609600"/>
          </a:xfrm>
        </p:spPr>
        <p:txBody>
          <a:bodyPr>
            <a:normAutofit fontScale="90000"/>
          </a:bodyPr>
          <a:lstStyle/>
          <a:p>
            <a:pPr eaLnBrk="1" hangingPunct="1"/>
            <a:r>
              <a:rPr lang="en-US"/>
              <a:t>Naïve Bayes Classifier: Training Dataset</a:t>
            </a:r>
          </a:p>
        </p:txBody>
      </p:sp>
      <p:sp>
        <p:nvSpPr>
          <p:cNvPr id="94211" name="Text Box 4"/>
          <p:cNvSpPr txBox="1">
            <a:spLocks noChangeArrowheads="1"/>
          </p:cNvSpPr>
          <p:nvPr/>
        </p:nvSpPr>
        <p:spPr bwMode="auto">
          <a:xfrm>
            <a:off x="152400" y="1828800"/>
            <a:ext cx="3429000" cy="3748088"/>
          </a:xfrm>
          <a:prstGeom prst="rect">
            <a:avLst/>
          </a:prstGeom>
          <a:noFill/>
          <a:ln w="9525">
            <a:noFill/>
            <a:miter lim="800000"/>
            <a:headEnd/>
            <a:tailEnd/>
          </a:ln>
        </p:spPr>
        <p:txBody>
          <a:bodyPr>
            <a:spAutoFit/>
          </a:bodyPr>
          <a:lstStyle/>
          <a:p>
            <a:pPr>
              <a:lnSpc>
                <a:spcPct val="110000"/>
              </a:lnSpc>
            </a:pPr>
            <a:r>
              <a:rPr lang="en-US" sz="2400">
                <a:latin typeface="Calibri" pitchFamily="34" charset="0"/>
              </a:rPr>
              <a:t>Class:</a:t>
            </a:r>
          </a:p>
          <a:p>
            <a:pPr>
              <a:lnSpc>
                <a:spcPct val="110000"/>
              </a:lnSpc>
            </a:pPr>
            <a:r>
              <a:rPr lang="en-US" sz="2400">
                <a:latin typeface="Calibri" pitchFamily="34" charset="0"/>
              </a:rPr>
              <a:t>C1:buys_computer = </a:t>
            </a:r>
            <a:r>
              <a:rPr lang="ja-JP" altLang="en-US" sz="2400">
                <a:latin typeface="Calibri" pitchFamily="34" charset="0"/>
              </a:rPr>
              <a:t>‘</a:t>
            </a:r>
            <a:r>
              <a:rPr lang="en-US" altLang="ja-JP" sz="2400">
                <a:latin typeface="Calibri" pitchFamily="34" charset="0"/>
              </a:rPr>
              <a:t>yes</a:t>
            </a:r>
            <a:r>
              <a:rPr lang="ja-JP" altLang="en-US" sz="2400">
                <a:latin typeface="Calibri" pitchFamily="34" charset="0"/>
              </a:rPr>
              <a:t>’</a:t>
            </a:r>
            <a:endParaRPr lang="en-US" altLang="ja-JP" sz="2400">
              <a:latin typeface="Calibri" pitchFamily="34" charset="0"/>
            </a:endParaRPr>
          </a:p>
          <a:p>
            <a:pPr>
              <a:lnSpc>
                <a:spcPct val="110000"/>
              </a:lnSpc>
            </a:pPr>
            <a:r>
              <a:rPr lang="en-US" sz="2400">
                <a:latin typeface="Calibri" pitchFamily="34" charset="0"/>
              </a:rPr>
              <a:t>C2:buys_computer = </a:t>
            </a:r>
            <a:r>
              <a:rPr lang="ja-JP" altLang="en-US" sz="2400">
                <a:latin typeface="Calibri" pitchFamily="34" charset="0"/>
              </a:rPr>
              <a:t>‘</a:t>
            </a:r>
            <a:r>
              <a:rPr lang="en-US" altLang="ja-JP" sz="2400">
                <a:latin typeface="Calibri" pitchFamily="34" charset="0"/>
              </a:rPr>
              <a:t>no</a:t>
            </a:r>
            <a:r>
              <a:rPr lang="ja-JP" altLang="en-US" sz="2400">
                <a:latin typeface="Calibri" pitchFamily="34" charset="0"/>
              </a:rPr>
              <a:t>’</a:t>
            </a:r>
            <a:endParaRPr lang="en-US" altLang="ja-JP" sz="2400">
              <a:latin typeface="Calibri" pitchFamily="34" charset="0"/>
            </a:endParaRPr>
          </a:p>
          <a:p>
            <a:pPr>
              <a:lnSpc>
                <a:spcPct val="110000"/>
              </a:lnSpc>
            </a:pPr>
            <a:endParaRPr lang="en-US" sz="2400">
              <a:latin typeface="Calibri" pitchFamily="34" charset="0"/>
            </a:endParaRPr>
          </a:p>
          <a:p>
            <a:pPr>
              <a:lnSpc>
                <a:spcPct val="110000"/>
              </a:lnSpc>
            </a:pPr>
            <a:r>
              <a:rPr lang="en-US" sz="2400">
                <a:latin typeface="Calibri" pitchFamily="34" charset="0"/>
              </a:rPr>
              <a:t>Data to be classified: </a:t>
            </a:r>
          </a:p>
          <a:p>
            <a:pPr>
              <a:lnSpc>
                <a:spcPct val="110000"/>
              </a:lnSpc>
            </a:pPr>
            <a:r>
              <a:rPr lang="en-US" sz="2400">
                <a:latin typeface="Calibri" pitchFamily="34" charset="0"/>
              </a:rPr>
              <a:t>X = (age &lt;=30, </a:t>
            </a:r>
          </a:p>
          <a:p>
            <a:pPr>
              <a:lnSpc>
                <a:spcPct val="110000"/>
              </a:lnSpc>
            </a:pPr>
            <a:r>
              <a:rPr lang="en-US" sz="2400">
                <a:latin typeface="Calibri" pitchFamily="34" charset="0"/>
              </a:rPr>
              <a:t>Income = medium,</a:t>
            </a:r>
          </a:p>
          <a:p>
            <a:pPr>
              <a:lnSpc>
                <a:spcPct val="110000"/>
              </a:lnSpc>
            </a:pPr>
            <a:r>
              <a:rPr lang="en-US" sz="2400">
                <a:latin typeface="Calibri" pitchFamily="34" charset="0"/>
              </a:rPr>
              <a:t>Student = yes</a:t>
            </a:r>
          </a:p>
          <a:p>
            <a:pPr>
              <a:lnSpc>
                <a:spcPct val="110000"/>
              </a:lnSpc>
            </a:pPr>
            <a:r>
              <a:rPr lang="en-US" sz="2400">
                <a:latin typeface="Calibri" pitchFamily="34" charset="0"/>
              </a:rPr>
              <a:t>Credit_rating = Fair)</a:t>
            </a:r>
          </a:p>
        </p:txBody>
      </p:sp>
      <p:graphicFrame>
        <p:nvGraphicFramePr>
          <p:cNvPr id="94212" name="Object 5"/>
          <p:cNvGraphicFramePr>
            <a:graphicFrameLocks noGrp="1"/>
          </p:cNvGraphicFramePr>
          <p:nvPr>
            <p:ph idx="1"/>
          </p:nvPr>
        </p:nvGraphicFramePr>
        <p:xfrm>
          <a:off x="3810000" y="1295400"/>
          <a:ext cx="5110163" cy="5257800"/>
        </p:xfrm>
        <a:graphic>
          <a:graphicData uri="http://schemas.openxmlformats.org/presentationml/2006/ole">
            <mc:AlternateContent xmlns:mc="http://schemas.openxmlformats.org/markup-compatibility/2006">
              <mc:Choice xmlns:v="urn:schemas-microsoft-com:vml" Requires="v">
                <p:oleObj spid="_x0000_s6146" name="Worksheet" r:id="rId3" imgW="4324438" imgH="4457652" progId="Excel.Sheet.8">
                  <p:embed/>
                </p:oleObj>
              </mc:Choice>
              <mc:Fallback>
                <p:oleObj name="Worksheet" r:id="rId3" imgW="4324438" imgH="4457652" progId="Excel.Shee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95400"/>
                        <a:ext cx="51101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Example-1</a:t>
            </a:r>
          </a:p>
        </p:txBody>
      </p:sp>
      <p:sp>
        <p:nvSpPr>
          <p:cNvPr id="3" name="Content Placeholder 2"/>
          <p:cNvSpPr>
            <a:spLocks noGrp="1"/>
          </p:cNvSpPr>
          <p:nvPr>
            <p:ph idx="1"/>
          </p:nvPr>
        </p:nvSpPr>
        <p:spPr>
          <a:xfrm>
            <a:off x="457200" y="990600"/>
            <a:ext cx="8229600" cy="5135563"/>
          </a:xfrm>
        </p:spPr>
        <p:txBody>
          <a:bodyPr>
            <a:normAutofit/>
          </a:bodyPr>
          <a:lstStyle/>
          <a:p>
            <a:endParaRPr lang="en-US" i="1" dirty="0"/>
          </a:p>
          <a:p>
            <a:r>
              <a:rPr lang="en-US" dirty="0">
                <a:latin typeface="Times New Roman" pitchFamily="18" charset="0"/>
                <a:cs typeface="Times New Roman" pitchFamily="18" charset="0"/>
              </a:rPr>
              <a:t>What is the probability that a positive integer selected at random from the set of positive integers not exceeding 100 is divisible by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5, (ii)5 or 3 (iii)5 and 3?</a:t>
            </a:r>
          </a:p>
          <a:p>
            <a:pPr>
              <a:buNone/>
            </a:pPr>
            <a:r>
              <a:rPr lang="en-US" dirty="0">
                <a:latin typeface="Times New Roman" pitchFamily="18" charset="0"/>
                <a:cs typeface="Times New Roman" pitchFamily="18" charset="0"/>
              </a:rPr>
              <a:t>Solution: </a:t>
            </a:r>
            <a:r>
              <a:rPr lang="el-GR" dirty="0">
                <a:latin typeface="Times New Roman" pitchFamily="18" charset="0"/>
                <a:cs typeface="Times New Roman" pitchFamily="18" charset="0"/>
              </a:rPr>
              <a:t>Ω </a:t>
            </a:r>
            <a:r>
              <a:rPr lang="en-US" dirty="0">
                <a:latin typeface="Times New Roman" pitchFamily="18" charset="0"/>
                <a:cs typeface="Times New Roman" pitchFamily="18" charset="0"/>
              </a:rPr>
              <a:t>= {1, 2, …, 100} so, n(</a:t>
            </a:r>
            <a:r>
              <a:rPr lang="el-GR" dirty="0">
                <a:latin typeface="Times New Roman" pitchFamily="18" charset="0"/>
                <a:cs typeface="Times New Roman" pitchFamily="18" charset="0"/>
              </a:rPr>
              <a:t>Ω</a:t>
            </a:r>
            <a:r>
              <a:rPr lang="en-US" dirty="0">
                <a:latin typeface="Times New Roman" pitchFamily="18" charset="0"/>
                <a:cs typeface="Times New Roman" pitchFamily="18" charset="0"/>
              </a:rPr>
              <a:t>)= 100 </a:t>
            </a:r>
          </a:p>
          <a:p>
            <a:pPr>
              <a:buNone/>
            </a:pPr>
            <a:r>
              <a:rPr lang="en-US" dirty="0">
                <a:latin typeface="Times New Roman" pitchFamily="18" charset="0"/>
                <a:cs typeface="Times New Roman" pitchFamily="18" charset="0"/>
              </a:rPr>
              <a:t>Let A be an event that no. is divisible by 5, so A = {5,10,…,100}; so n(A)= 20. So, </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Let B be an event that no. is divisible by 3, so B ={3,6,…,99}, so n(B)=33; so </a:t>
            </a:r>
          </a:p>
        </p:txBody>
      </p:sp>
      <p:sp>
        <p:nvSpPr>
          <p:cNvPr id="30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638800" y="3733800"/>
            <a:ext cx="1752600" cy="411755"/>
          </a:xfrm>
          <a:prstGeom prst="rect">
            <a:avLst/>
          </a:prstGeom>
          <a:noFill/>
        </p:spPr>
      </p:pic>
      <p:sp>
        <p:nvSpPr>
          <p:cNvPr id="307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486400" y="4953000"/>
            <a:ext cx="2051538" cy="457200"/>
          </a:xfrm>
          <a:prstGeom prst="rect">
            <a:avLst/>
          </a:prstGeom>
          <a:noFill/>
        </p:spPr>
      </p:pic>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0"/>
          </p:nvPr>
        </p:nvSpPr>
        <p:spPr>
          <a:noFill/>
        </p:spPr>
        <p:txBody>
          <a:bodyPr/>
          <a:lstStyle/>
          <a:p>
            <a:fld id="{003369B6-F783-45D5-AFEE-6293BF4BF338}" type="slidenum">
              <a:rPr lang="en-US"/>
              <a:pPr/>
              <a:t>30</a:t>
            </a:fld>
            <a:endParaRPr lang="en-US"/>
          </a:p>
        </p:txBody>
      </p:sp>
      <p:sp>
        <p:nvSpPr>
          <p:cNvPr id="96258" name="Rectangle 2"/>
          <p:cNvSpPr>
            <a:spLocks noGrp="1" noChangeArrowheads="1"/>
          </p:cNvSpPr>
          <p:nvPr>
            <p:ph type="title"/>
          </p:nvPr>
        </p:nvSpPr>
        <p:spPr>
          <a:xfrm>
            <a:off x="0" y="228600"/>
            <a:ext cx="9067800" cy="609600"/>
          </a:xfrm>
        </p:spPr>
        <p:txBody>
          <a:bodyPr>
            <a:normAutofit fontScale="90000"/>
          </a:bodyPr>
          <a:lstStyle/>
          <a:p>
            <a:pPr eaLnBrk="1" hangingPunct="1"/>
            <a:r>
              <a:rPr lang="en-US" dirty="0"/>
              <a:t>An Example</a:t>
            </a:r>
          </a:p>
        </p:txBody>
      </p:sp>
      <p:sp>
        <p:nvSpPr>
          <p:cNvPr id="96259" name="Rectangle 3"/>
          <p:cNvSpPr>
            <a:spLocks noGrp="1" noChangeArrowheads="1"/>
          </p:cNvSpPr>
          <p:nvPr>
            <p:ph type="body" idx="1"/>
          </p:nvPr>
        </p:nvSpPr>
        <p:spPr>
          <a:xfrm>
            <a:off x="228600" y="1295401"/>
            <a:ext cx="8763000" cy="5572124"/>
          </a:xfrm>
        </p:spPr>
        <p:txBody>
          <a:bodyPr>
            <a:normAutofit fontScale="85000" lnSpcReduction="10000"/>
          </a:bodyPr>
          <a:lstStyle/>
          <a:p>
            <a:pPr eaLnBrk="1" hangingPunct="1">
              <a:lnSpc>
                <a:spcPct val="90000"/>
              </a:lnSpc>
            </a:pPr>
            <a:r>
              <a:rPr lang="en-US" sz="2000" dirty="0"/>
              <a:t>P(</a:t>
            </a:r>
            <a:r>
              <a:rPr lang="en-US" sz="2000" dirty="0" err="1"/>
              <a:t>C</a:t>
            </a:r>
            <a:r>
              <a:rPr lang="en-US" sz="2000" baseline="-25000" dirty="0" err="1"/>
              <a:t>i</a:t>
            </a:r>
            <a:r>
              <a:rPr lang="en-US" sz="2000" dirty="0"/>
              <a:t>):    P(</a:t>
            </a:r>
            <a:r>
              <a:rPr lang="en-US" sz="2000" dirty="0" err="1"/>
              <a:t>buys_computer</a:t>
            </a:r>
            <a:r>
              <a:rPr lang="en-US" sz="2000" dirty="0"/>
              <a:t> = </a:t>
            </a:r>
            <a:r>
              <a:rPr lang="ja-JP" altLang="en-US" sz="2000"/>
              <a:t>“</a:t>
            </a:r>
            <a:r>
              <a:rPr lang="en-US" altLang="ja-JP" sz="2000" dirty="0"/>
              <a:t>yes</a:t>
            </a:r>
            <a:r>
              <a:rPr lang="ja-JP" altLang="en-US" sz="2000"/>
              <a:t>”</a:t>
            </a:r>
            <a:r>
              <a:rPr lang="en-US" altLang="ja-JP" sz="2000" dirty="0"/>
              <a:t>)  = 9/14 = 0.643</a:t>
            </a:r>
          </a:p>
          <a:p>
            <a:pPr eaLnBrk="1" hangingPunct="1">
              <a:lnSpc>
                <a:spcPct val="90000"/>
              </a:lnSpc>
              <a:buFont typeface="Wingdings" pitchFamily="2" charset="2"/>
              <a:buNone/>
            </a:pPr>
            <a:r>
              <a:rPr lang="en-US" sz="2000" dirty="0"/>
              <a:t>                   P(</a:t>
            </a:r>
            <a:r>
              <a:rPr lang="en-US" sz="2000" dirty="0" err="1"/>
              <a:t>buys_computer</a:t>
            </a:r>
            <a:r>
              <a:rPr lang="en-US" sz="2000" dirty="0"/>
              <a:t> = </a:t>
            </a:r>
            <a:r>
              <a:rPr lang="ja-JP" altLang="en-US" sz="2000"/>
              <a:t>“</a:t>
            </a:r>
            <a:r>
              <a:rPr lang="en-US" altLang="ja-JP" sz="2000" dirty="0"/>
              <a:t>no</a:t>
            </a:r>
            <a:r>
              <a:rPr lang="ja-JP" altLang="en-US" sz="2000"/>
              <a:t>”</a:t>
            </a:r>
            <a:r>
              <a:rPr lang="en-US" altLang="ja-JP" sz="2000" dirty="0"/>
              <a:t>) = 5/14= 0.357</a:t>
            </a:r>
          </a:p>
          <a:p>
            <a:pPr eaLnBrk="1" hangingPunct="1">
              <a:lnSpc>
                <a:spcPct val="90000"/>
              </a:lnSpc>
            </a:pPr>
            <a:r>
              <a:rPr lang="en-US" sz="2000" dirty="0"/>
              <a:t>Compute P(</a:t>
            </a:r>
            <a:r>
              <a:rPr lang="en-US" sz="2000" dirty="0" err="1"/>
              <a:t>X|C</a:t>
            </a:r>
            <a:r>
              <a:rPr lang="en-US" sz="2000" baseline="-25000" dirty="0" err="1"/>
              <a:t>i</a:t>
            </a:r>
            <a:r>
              <a:rPr lang="en-US" sz="2000" dirty="0"/>
              <a:t>) for each class</a:t>
            </a:r>
          </a:p>
          <a:p>
            <a:pPr lvl="1" eaLnBrk="1" hangingPunct="1">
              <a:lnSpc>
                <a:spcPct val="90000"/>
              </a:lnSpc>
              <a:buFont typeface="Wingdings" pitchFamily="2" charset="2"/>
              <a:buNone/>
            </a:pPr>
            <a:r>
              <a:rPr lang="en-US" sz="2000" dirty="0"/>
              <a:t>     P(age = </a:t>
            </a:r>
            <a:r>
              <a:rPr lang="ja-JP" altLang="en-US" sz="2000"/>
              <a:t>“</a:t>
            </a:r>
            <a:r>
              <a:rPr lang="en-US" altLang="ja-JP" sz="2000" dirty="0"/>
              <a:t>&lt;=30</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yes</a:t>
            </a:r>
            <a:r>
              <a:rPr lang="ja-JP" altLang="en-US" sz="2000"/>
              <a:t>”</a:t>
            </a:r>
            <a:r>
              <a:rPr lang="en-US" altLang="ja-JP" sz="2000" dirty="0"/>
              <a:t>)  = 2/9 = 0.222</a:t>
            </a:r>
          </a:p>
          <a:p>
            <a:pPr lvl="1" eaLnBrk="1" hangingPunct="1">
              <a:lnSpc>
                <a:spcPct val="90000"/>
              </a:lnSpc>
              <a:buFont typeface="Wingdings" pitchFamily="2" charset="2"/>
              <a:buNone/>
            </a:pPr>
            <a:r>
              <a:rPr lang="en-US" sz="2000" dirty="0"/>
              <a:t>     P(age = </a:t>
            </a:r>
            <a:r>
              <a:rPr lang="ja-JP" altLang="en-US" sz="2000"/>
              <a:t>“</a:t>
            </a:r>
            <a:r>
              <a:rPr lang="en-US" altLang="ja-JP" sz="2000" dirty="0"/>
              <a:t>&lt;= 30</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no</a:t>
            </a:r>
            <a:r>
              <a:rPr lang="ja-JP" altLang="en-US" sz="2000"/>
              <a:t>”</a:t>
            </a:r>
            <a:r>
              <a:rPr lang="en-US" altLang="ja-JP" sz="2000" dirty="0"/>
              <a:t>) = 3/5 = 0.6</a:t>
            </a:r>
          </a:p>
          <a:p>
            <a:pPr lvl="1" eaLnBrk="1" hangingPunct="1">
              <a:lnSpc>
                <a:spcPct val="90000"/>
              </a:lnSpc>
              <a:buFont typeface="Wingdings" pitchFamily="2" charset="2"/>
              <a:buNone/>
            </a:pPr>
            <a:r>
              <a:rPr lang="en-US" sz="2000" dirty="0"/>
              <a:t>     P(income = </a:t>
            </a:r>
            <a:r>
              <a:rPr lang="ja-JP" altLang="en-US" sz="2000"/>
              <a:t>“</a:t>
            </a:r>
            <a:r>
              <a:rPr lang="en-US" altLang="ja-JP" sz="2000" dirty="0"/>
              <a:t>medium</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yes</a:t>
            </a:r>
            <a:r>
              <a:rPr lang="ja-JP" altLang="en-US" sz="2000"/>
              <a:t>”</a:t>
            </a:r>
            <a:r>
              <a:rPr lang="en-US" altLang="ja-JP" sz="2000" dirty="0"/>
              <a:t>) = 4/9 = 0.444</a:t>
            </a:r>
          </a:p>
          <a:p>
            <a:pPr lvl="1" eaLnBrk="1" hangingPunct="1">
              <a:lnSpc>
                <a:spcPct val="90000"/>
              </a:lnSpc>
              <a:buFont typeface="Wingdings" pitchFamily="2" charset="2"/>
              <a:buNone/>
            </a:pPr>
            <a:r>
              <a:rPr lang="en-US" sz="2000" dirty="0"/>
              <a:t>     P(income = </a:t>
            </a:r>
            <a:r>
              <a:rPr lang="ja-JP" altLang="en-US" sz="2000"/>
              <a:t>“</a:t>
            </a:r>
            <a:r>
              <a:rPr lang="en-US" altLang="ja-JP" sz="2000" dirty="0"/>
              <a:t>medium</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no</a:t>
            </a:r>
            <a:r>
              <a:rPr lang="ja-JP" altLang="en-US" sz="2000"/>
              <a:t>”</a:t>
            </a:r>
            <a:r>
              <a:rPr lang="en-US" altLang="ja-JP" sz="2000" dirty="0"/>
              <a:t>) = 2/5 = 0.4</a:t>
            </a:r>
          </a:p>
          <a:p>
            <a:pPr lvl="1" eaLnBrk="1" hangingPunct="1">
              <a:lnSpc>
                <a:spcPct val="90000"/>
              </a:lnSpc>
              <a:buFont typeface="Wingdings" pitchFamily="2" charset="2"/>
              <a:buNone/>
            </a:pPr>
            <a:r>
              <a:rPr lang="en-US" sz="2000" dirty="0"/>
              <a:t>     P(student = </a:t>
            </a:r>
            <a:r>
              <a:rPr lang="ja-JP" altLang="en-US" sz="2000"/>
              <a:t>“</a:t>
            </a:r>
            <a:r>
              <a:rPr lang="en-US" altLang="ja-JP" sz="2000" dirty="0"/>
              <a:t>yes</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yes) = 6/9 = 0.667</a:t>
            </a:r>
          </a:p>
          <a:p>
            <a:pPr lvl="1" eaLnBrk="1" hangingPunct="1">
              <a:lnSpc>
                <a:spcPct val="90000"/>
              </a:lnSpc>
              <a:buFont typeface="Wingdings" pitchFamily="2" charset="2"/>
              <a:buNone/>
            </a:pPr>
            <a:r>
              <a:rPr lang="en-US" sz="2000" dirty="0"/>
              <a:t>     P(student = </a:t>
            </a:r>
            <a:r>
              <a:rPr lang="ja-JP" altLang="en-US" sz="2000"/>
              <a:t>“</a:t>
            </a:r>
            <a:r>
              <a:rPr lang="en-US" altLang="ja-JP" sz="2000" dirty="0"/>
              <a:t>yes</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no</a:t>
            </a:r>
            <a:r>
              <a:rPr lang="ja-JP" altLang="en-US" sz="2000"/>
              <a:t>”</a:t>
            </a:r>
            <a:r>
              <a:rPr lang="en-US" altLang="ja-JP" sz="2000" dirty="0"/>
              <a:t>) = 1/5 = 0.2</a:t>
            </a:r>
          </a:p>
          <a:p>
            <a:pPr lvl="1" eaLnBrk="1" hangingPunct="1">
              <a:lnSpc>
                <a:spcPct val="90000"/>
              </a:lnSpc>
              <a:buFont typeface="Wingdings" pitchFamily="2" charset="2"/>
              <a:buNone/>
            </a:pPr>
            <a:r>
              <a:rPr lang="en-US" sz="2000" dirty="0"/>
              <a:t>     P(</a:t>
            </a:r>
            <a:r>
              <a:rPr lang="en-US" sz="2000" dirty="0" err="1"/>
              <a:t>credit_rating</a:t>
            </a:r>
            <a:r>
              <a:rPr lang="en-US" sz="2000" dirty="0"/>
              <a:t> = </a:t>
            </a:r>
            <a:r>
              <a:rPr lang="ja-JP" altLang="en-US" sz="2000"/>
              <a:t>“</a:t>
            </a:r>
            <a:r>
              <a:rPr lang="en-US" altLang="ja-JP" sz="2000" dirty="0"/>
              <a:t>fair</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yes</a:t>
            </a:r>
            <a:r>
              <a:rPr lang="ja-JP" altLang="en-US" sz="2000"/>
              <a:t>”</a:t>
            </a:r>
            <a:r>
              <a:rPr lang="en-US" altLang="ja-JP" sz="2000" dirty="0"/>
              <a:t>) = 6/9 = 0.667</a:t>
            </a:r>
          </a:p>
          <a:p>
            <a:pPr lvl="1" eaLnBrk="1" hangingPunct="1">
              <a:lnSpc>
                <a:spcPct val="90000"/>
              </a:lnSpc>
              <a:buFont typeface="Wingdings" pitchFamily="2" charset="2"/>
              <a:buNone/>
            </a:pPr>
            <a:r>
              <a:rPr lang="en-US" sz="2000" dirty="0"/>
              <a:t>     P(</a:t>
            </a:r>
            <a:r>
              <a:rPr lang="en-US" sz="2000" dirty="0" err="1"/>
              <a:t>credit_rating</a:t>
            </a:r>
            <a:r>
              <a:rPr lang="en-US" sz="2000" dirty="0"/>
              <a:t> = </a:t>
            </a:r>
            <a:r>
              <a:rPr lang="ja-JP" altLang="en-US" sz="2000"/>
              <a:t>“</a:t>
            </a:r>
            <a:r>
              <a:rPr lang="en-US" altLang="ja-JP" sz="2000" dirty="0"/>
              <a:t>fair</a:t>
            </a:r>
            <a:r>
              <a:rPr lang="ja-JP" altLang="en-US" sz="2000"/>
              <a:t>”</a:t>
            </a:r>
            <a:r>
              <a:rPr lang="en-US" altLang="ja-JP" sz="2000" dirty="0"/>
              <a:t> | </a:t>
            </a:r>
            <a:r>
              <a:rPr lang="en-US" altLang="ja-JP" sz="2000" dirty="0" err="1"/>
              <a:t>buys_computer</a:t>
            </a:r>
            <a:r>
              <a:rPr lang="en-US" altLang="ja-JP" sz="2000" dirty="0"/>
              <a:t> = </a:t>
            </a:r>
            <a:r>
              <a:rPr lang="ja-JP" altLang="en-US" sz="2000"/>
              <a:t>“</a:t>
            </a:r>
            <a:r>
              <a:rPr lang="en-US" altLang="ja-JP" sz="2000" dirty="0"/>
              <a:t>no</a:t>
            </a:r>
            <a:r>
              <a:rPr lang="ja-JP" altLang="en-US" sz="2000"/>
              <a:t>”</a:t>
            </a:r>
            <a:r>
              <a:rPr lang="en-US" altLang="ja-JP" sz="2000" dirty="0"/>
              <a:t>) = 2/5 = 0.4</a:t>
            </a:r>
          </a:p>
          <a:p>
            <a:pPr eaLnBrk="1" hangingPunct="1">
              <a:lnSpc>
                <a:spcPct val="90000"/>
              </a:lnSpc>
            </a:pPr>
            <a:r>
              <a:rPr lang="en-US" sz="2000" b="1" dirty="0"/>
              <a:t> X = (age &lt;= 30 , income = medium, student = yes, </a:t>
            </a:r>
            <a:r>
              <a:rPr lang="en-US" sz="2000" b="1" dirty="0" err="1"/>
              <a:t>credit_rating</a:t>
            </a:r>
            <a:r>
              <a:rPr lang="en-US" sz="2000" b="1" dirty="0"/>
              <a:t> = fair)</a:t>
            </a:r>
          </a:p>
          <a:p>
            <a:pPr eaLnBrk="1" hangingPunct="1">
              <a:lnSpc>
                <a:spcPct val="90000"/>
              </a:lnSpc>
            </a:pPr>
            <a:r>
              <a:rPr lang="en-US" sz="2000" dirty="0"/>
              <a:t> </a:t>
            </a:r>
            <a:r>
              <a:rPr lang="en-US" sz="2000" b="1" dirty="0"/>
              <a:t>P(</a:t>
            </a:r>
            <a:r>
              <a:rPr lang="en-US" sz="2000" b="1" dirty="0" err="1"/>
              <a:t>X|C</a:t>
            </a:r>
            <a:r>
              <a:rPr lang="en-US" sz="2000" b="1" baseline="-25000" dirty="0" err="1"/>
              <a:t>i</a:t>
            </a:r>
            <a:r>
              <a:rPr lang="en-US" sz="2000" b="1" dirty="0"/>
              <a:t>) :</a:t>
            </a:r>
            <a:r>
              <a:rPr lang="en-US" sz="2000" dirty="0"/>
              <a:t> P(</a:t>
            </a:r>
            <a:r>
              <a:rPr lang="en-US" sz="2000" dirty="0" err="1"/>
              <a:t>X|buys_computer</a:t>
            </a:r>
            <a:r>
              <a:rPr lang="en-US" sz="2000" dirty="0"/>
              <a:t> = </a:t>
            </a:r>
            <a:r>
              <a:rPr lang="ja-JP" altLang="en-US" sz="2000"/>
              <a:t>“</a:t>
            </a:r>
            <a:r>
              <a:rPr lang="en-US" altLang="ja-JP" sz="2000" dirty="0"/>
              <a:t>yes</a:t>
            </a:r>
            <a:r>
              <a:rPr lang="ja-JP" altLang="en-US" sz="2000"/>
              <a:t>”</a:t>
            </a:r>
            <a:r>
              <a:rPr lang="en-US" altLang="ja-JP" sz="2000" dirty="0"/>
              <a:t>) = 0.222 x 0.444 x 0.667 x 0.667 = </a:t>
            </a:r>
          </a:p>
          <a:p>
            <a:pPr eaLnBrk="1" hangingPunct="1">
              <a:lnSpc>
                <a:spcPct val="90000"/>
              </a:lnSpc>
              <a:buFont typeface="Wingdings" pitchFamily="2" charset="2"/>
              <a:buNone/>
            </a:pPr>
            <a:r>
              <a:rPr lang="en-US" altLang="ja-JP" sz="2000" dirty="0"/>
              <a:t>                    0.044</a:t>
            </a:r>
          </a:p>
          <a:p>
            <a:pPr eaLnBrk="1" hangingPunct="1">
              <a:lnSpc>
                <a:spcPct val="90000"/>
              </a:lnSpc>
              <a:buFont typeface="Wingdings" pitchFamily="2" charset="2"/>
              <a:buNone/>
            </a:pPr>
            <a:r>
              <a:rPr lang="en-US" sz="2000" dirty="0"/>
              <a:t>                    P(</a:t>
            </a:r>
            <a:r>
              <a:rPr lang="en-US" sz="2000" dirty="0" err="1"/>
              <a:t>X|buys_computer</a:t>
            </a:r>
            <a:r>
              <a:rPr lang="en-US" sz="2000" dirty="0"/>
              <a:t> = </a:t>
            </a:r>
            <a:r>
              <a:rPr lang="ja-JP" altLang="en-US" sz="2000"/>
              <a:t>“</a:t>
            </a:r>
            <a:r>
              <a:rPr lang="en-US" altLang="ja-JP" sz="2000" dirty="0"/>
              <a:t>no</a:t>
            </a:r>
            <a:r>
              <a:rPr lang="ja-JP" altLang="en-US" sz="2000"/>
              <a:t>”</a:t>
            </a:r>
            <a:r>
              <a:rPr lang="en-US" altLang="ja-JP" sz="2000" dirty="0"/>
              <a:t>) = 0.6 x 0.4 x 0.2 x 0.4 = 0.019</a:t>
            </a:r>
          </a:p>
          <a:p>
            <a:pPr eaLnBrk="1" hangingPunct="1">
              <a:lnSpc>
                <a:spcPct val="90000"/>
              </a:lnSpc>
            </a:pPr>
            <a:r>
              <a:rPr lang="en-US" sz="2000" b="1" dirty="0"/>
              <a:t>P(</a:t>
            </a:r>
            <a:r>
              <a:rPr lang="en-US" sz="2000" b="1" dirty="0" err="1"/>
              <a:t>X|C</a:t>
            </a:r>
            <a:r>
              <a:rPr lang="en-US" sz="2000" b="1" baseline="-25000" dirty="0" err="1"/>
              <a:t>i</a:t>
            </a:r>
            <a:r>
              <a:rPr lang="en-US" sz="2000" b="1" dirty="0"/>
              <a:t>)*P(</a:t>
            </a:r>
            <a:r>
              <a:rPr lang="en-US" sz="2000" b="1" dirty="0" err="1"/>
              <a:t>C</a:t>
            </a:r>
            <a:r>
              <a:rPr lang="en-US" sz="2000" b="1" baseline="-25000" dirty="0" err="1"/>
              <a:t>i</a:t>
            </a:r>
            <a:r>
              <a:rPr lang="en-US" sz="2000" b="1" dirty="0"/>
              <a:t>) : </a:t>
            </a:r>
            <a:r>
              <a:rPr lang="en-US" sz="2000" dirty="0"/>
              <a:t>P(</a:t>
            </a:r>
            <a:r>
              <a:rPr lang="en-US" sz="2000" dirty="0" err="1"/>
              <a:t>X|buys_computer</a:t>
            </a:r>
            <a:r>
              <a:rPr lang="en-US" sz="2000" dirty="0"/>
              <a:t> = </a:t>
            </a:r>
            <a:r>
              <a:rPr lang="ja-JP" altLang="en-US" sz="2000"/>
              <a:t>“</a:t>
            </a:r>
            <a:r>
              <a:rPr lang="en-US" altLang="ja-JP" sz="2000" dirty="0"/>
              <a:t>yes</a:t>
            </a:r>
            <a:r>
              <a:rPr lang="ja-JP" altLang="en-US" sz="2000"/>
              <a:t>”</a:t>
            </a:r>
            <a:r>
              <a:rPr lang="en-US" altLang="ja-JP" sz="2000" dirty="0"/>
              <a:t>) * P(</a:t>
            </a:r>
            <a:r>
              <a:rPr lang="en-US" altLang="ja-JP" sz="2000" dirty="0" err="1"/>
              <a:t>buys_computer</a:t>
            </a:r>
            <a:r>
              <a:rPr lang="en-US" altLang="ja-JP" sz="2000" dirty="0"/>
              <a:t> = </a:t>
            </a:r>
            <a:r>
              <a:rPr lang="ja-JP" altLang="en-US" sz="2000"/>
              <a:t>“</a:t>
            </a:r>
            <a:r>
              <a:rPr lang="en-US" altLang="ja-JP" sz="2000" dirty="0"/>
              <a:t>yes</a:t>
            </a:r>
            <a:r>
              <a:rPr lang="ja-JP" altLang="en-US" sz="2000"/>
              <a:t>”</a:t>
            </a:r>
            <a:r>
              <a:rPr lang="en-US" altLang="ja-JP" sz="2000" dirty="0"/>
              <a:t>) =</a:t>
            </a:r>
          </a:p>
          <a:p>
            <a:pPr eaLnBrk="1" hangingPunct="1">
              <a:lnSpc>
                <a:spcPct val="90000"/>
              </a:lnSpc>
              <a:buNone/>
            </a:pPr>
            <a:r>
              <a:rPr lang="en-US" altLang="ja-JP" sz="2000" dirty="0"/>
              <a:t>                             0.044 x 0.643 = 0.028</a:t>
            </a:r>
          </a:p>
          <a:p>
            <a:pPr eaLnBrk="1" hangingPunct="1">
              <a:lnSpc>
                <a:spcPct val="90000"/>
              </a:lnSpc>
              <a:buFont typeface="Wingdings" pitchFamily="2" charset="2"/>
              <a:buNone/>
            </a:pPr>
            <a:r>
              <a:rPr lang="en-US" sz="2000" b="1" dirty="0"/>
              <a:t>		                  </a:t>
            </a:r>
            <a:r>
              <a:rPr lang="en-US" sz="2000" dirty="0"/>
              <a:t>P(</a:t>
            </a:r>
            <a:r>
              <a:rPr lang="en-US" sz="2000" dirty="0" err="1"/>
              <a:t>X|buys_computer</a:t>
            </a:r>
            <a:r>
              <a:rPr lang="en-US" sz="2000" dirty="0"/>
              <a:t> = </a:t>
            </a:r>
            <a:r>
              <a:rPr lang="ja-JP" altLang="en-US" sz="2000"/>
              <a:t>“</a:t>
            </a:r>
            <a:r>
              <a:rPr lang="en-US" altLang="ja-JP" sz="2000" dirty="0"/>
              <a:t>no</a:t>
            </a:r>
            <a:r>
              <a:rPr lang="ja-JP" altLang="en-US" sz="2000"/>
              <a:t>”</a:t>
            </a:r>
            <a:r>
              <a:rPr lang="en-US" altLang="ja-JP" sz="2000" dirty="0"/>
              <a:t>) * P(</a:t>
            </a:r>
            <a:r>
              <a:rPr lang="en-US" altLang="ja-JP" sz="2000" dirty="0" err="1"/>
              <a:t>buys_computer</a:t>
            </a:r>
            <a:r>
              <a:rPr lang="en-US" altLang="ja-JP" sz="2000" dirty="0"/>
              <a:t> = </a:t>
            </a:r>
            <a:r>
              <a:rPr lang="ja-JP" altLang="en-US" sz="2000"/>
              <a:t>“</a:t>
            </a:r>
            <a:r>
              <a:rPr lang="en-US" altLang="ja-JP" sz="2000" dirty="0"/>
              <a:t>no</a:t>
            </a:r>
            <a:r>
              <a:rPr lang="ja-JP" altLang="en-US" sz="2000"/>
              <a:t>”</a:t>
            </a:r>
            <a:r>
              <a:rPr lang="en-US" altLang="ja-JP" sz="2000" dirty="0"/>
              <a:t>) = </a:t>
            </a:r>
          </a:p>
          <a:p>
            <a:pPr eaLnBrk="1" hangingPunct="1">
              <a:lnSpc>
                <a:spcPct val="90000"/>
              </a:lnSpc>
              <a:buNone/>
            </a:pPr>
            <a:r>
              <a:rPr lang="en-US" altLang="ja-JP" sz="2000" dirty="0"/>
              <a:t>                              0.019 x 0.357 = 0.007</a:t>
            </a:r>
            <a:endParaRPr lang="en-US" altLang="ja-JP" sz="2000" b="1" dirty="0"/>
          </a:p>
          <a:p>
            <a:pPr eaLnBrk="1" hangingPunct="1">
              <a:lnSpc>
                <a:spcPct val="90000"/>
              </a:lnSpc>
            </a:pPr>
            <a:r>
              <a:rPr lang="en-US" sz="2000" b="1" dirty="0"/>
              <a:t>Therefore,  X belongs to class (</a:t>
            </a:r>
            <a:r>
              <a:rPr lang="ja-JP" altLang="en-US" sz="2000" b="1"/>
              <a:t>“</a:t>
            </a:r>
            <a:r>
              <a:rPr lang="en-US" altLang="ja-JP" sz="2000" b="1" dirty="0" err="1"/>
              <a:t>buys_computer</a:t>
            </a:r>
            <a:r>
              <a:rPr lang="en-US" altLang="ja-JP" sz="2000" b="1" dirty="0"/>
              <a:t> = yes</a:t>
            </a:r>
            <a:r>
              <a:rPr lang="ja-JP" altLang="en-US" sz="2000" b="1"/>
              <a:t>”</a:t>
            </a:r>
            <a:r>
              <a:rPr lang="en-US" altLang="ja-JP" sz="2000" b="1" dirty="0"/>
              <a:t>)	</a:t>
            </a:r>
            <a:r>
              <a:rPr lang="en-US" altLang="ja-JP" sz="1800" b="1" dirty="0"/>
              <a:t>	</a:t>
            </a:r>
            <a:endParaRPr lang="en-US" sz="1800" b="1" dirty="0"/>
          </a:p>
        </p:txBody>
      </p:sp>
      <p:graphicFrame>
        <p:nvGraphicFramePr>
          <p:cNvPr id="96260" name="Object 1"/>
          <p:cNvGraphicFramePr>
            <a:graphicFrameLocks/>
          </p:cNvGraphicFramePr>
          <p:nvPr/>
        </p:nvGraphicFramePr>
        <p:xfrm>
          <a:off x="6629400" y="152400"/>
          <a:ext cx="2209800" cy="1905000"/>
        </p:xfrm>
        <a:graphic>
          <a:graphicData uri="http://schemas.openxmlformats.org/presentationml/2006/ole">
            <mc:AlternateContent xmlns:mc="http://schemas.openxmlformats.org/markup-compatibility/2006">
              <mc:Choice xmlns:v="urn:schemas-microsoft-com:vml" Requires="v">
                <p:oleObj spid="_x0000_s7170" name="Worksheet" r:id="rId3" imgW="4324438" imgH="4457652" progId="Excel.Sheet.8">
                  <p:embed/>
                </p:oleObj>
              </mc:Choice>
              <mc:Fallback>
                <p:oleObj name="Worksheet" r:id="rId3" imgW="4324438" imgH="4457652" progId="Excel.Sheet.8">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52400"/>
                        <a:ext cx="22098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6"/>
          <p:cNvSpPr>
            <a:spLocks noGrp="1"/>
          </p:cNvSpPr>
          <p:nvPr>
            <p:ph type="sldNum" sz="quarter" idx="10"/>
          </p:nvPr>
        </p:nvSpPr>
        <p:spPr>
          <a:noFill/>
        </p:spPr>
        <p:txBody>
          <a:bodyPr/>
          <a:lstStyle/>
          <a:p>
            <a:fld id="{9D7876D3-3C9C-4052-8F5F-37D31F2FA80B}" type="slidenum">
              <a:rPr lang="en-US"/>
              <a:pPr/>
              <a:t>31</a:t>
            </a:fld>
            <a:endParaRPr lang="en-US"/>
          </a:p>
        </p:txBody>
      </p:sp>
      <p:sp>
        <p:nvSpPr>
          <p:cNvPr id="98306" name="Rectangle 2"/>
          <p:cNvSpPr>
            <a:spLocks noGrp="1" noChangeArrowheads="1"/>
          </p:cNvSpPr>
          <p:nvPr>
            <p:ph type="title"/>
          </p:nvPr>
        </p:nvSpPr>
        <p:spPr>
          <a:xfrm>
            <a:off x="381000" y="304800"/>
            <a:ext cx="8402638" cy="609600"/>
          </a:xfrm>
        </p:spPr>
        <p:txBody>
          <a:bodyPr>
            <a:normAutofit fontScale="90000"/>
          </a:bodyPr>
          <a:lstStyle/>
          <a:p>
            <a:pPr eaLnBrk="1" hangingPunct="1"/>
            <a:r>
              <a:rPr lang="en-US"/>
              <a:t>Avoiding the Zero-Probability Problem</a:t>
            </a:r>
          </a:p>
        </p:txBody>
      </p:sp>
      <p:sp>
        <p:nvSpPr>
          <p:cNvPr id="98307" name="Rectangle 3"/>
          <p:cNvSpPr>
            <a:spLocks noGrp="1" noChangeArrowheads="1"/>
          </p:cNvSpPr>
          <p:nvPr>
            <p:ph type="body" sz="half" idx="1"/>
          </p:nvPr>
        </p:nvSpPr>
        <p:spPr>
          <a:xfrm>
            <a:off x="304800" y="1219200"/>
            <a:ext cx="8382000" cy="5486400"/>
          </a:xfrm>
        </p:spPr>
        <p:txBody>
          <a:bodyPr>
            <a:normAutofit/>
          </a:bodyPr>
          <a:lstStyle/>
          <a:p>
            <a:pPr eaLnBrk="1" hangingPunct="1"/>
            <a:r>
              <a:rPr lang="en-US" sz="2400" dirty="0"/>
              <a:t>Naïve Bayesian prediction requires each conditional prob. be </a:t>
            </a:r>
            <a:r>
              <a:rPr lang="en-US" sz="2400" b="1" dirty="0"/>
              <a:t>non-zero</a:t>
            </a:r>
            <a:r>
              <a:rPr lang="en-US" sz="2400" dirty="0"/>
              <a:t>.  Otherwise, the predicted prob. will be zero</a:t>
            </a:r>
          </a:p>
          <a:p>
            <a:pPr eaLnBrk="1" hangingPunct="1"/>
            <a:endParaRPr lang="en-US" sz="2400" dirty="0"/>
          </a:p>
          <a:p>
            <a:pPr eaLnBrk="1" hangingPunct="1">
              <a:buFont typeface="Wingdings" pitchFamily="2" charset="2"/>
              <a:buNone/>
            </a:pPr>
            <a:r>
              <a:rPr lang="en-US" sz="2400" b="1" dirty="0"/>
              <a:t>	</a:t>
            </a:r>
          </a:p>
          <a:p>
            <a:pPr eaLnBrk="1" hangingPunct="1">
              <a:buNone/>
            </a:pPr>
            <a:endParaRPr lang="en-US" sz="2400" dirty="0"/>
          </a:p>
          <a:p>
            <a:pPr eaLnBrk="1" hangingPunct="1"/>
            <a:r>
              <a:rPr lang="en-US" sz="2400" dirty="0"/>
              <a:t>Ex. Suppose a dataset with 1000 </a:t>
            </a:r>
            <a:r>
              <a:rPr lang="en-US" sz="2400" dirty="0" err="1"/>
              <a:t>tuples</a:t>
            </a:r>
            <a:r>
              <a:rPr lang="en-US" sz="2400" dirty="0"/>
              <a:t>, income=low (0), income= medium (990), and income = high (10)</a:t>
            </a:r>
          </a:p>
          <a:p>
            <a:pPr eaLnBrk="1" hangingPunct="1"/>
            <a:r>
              <a:rPr lang="en-US" sz="2400" dirty="0"/>
              <a:t>Use </a:t>
            </a:r>
            <a:r>
              <a:rPr lang="en-US" sz="2400" b="1" dirty="0" err="1"/>
              <a:t>Laplacian</a:t>
            </a:r>
            <a:r>
              <a:rPr lang="en-US" sz="2400" b="1" dirty="0"/>
              <a:t> correction</a:t>
            </a:r>
            <a:r>
              <a:rPr lang="en-US" sz="2400" dirty="0"/>
              <a:t> (or </a:t>
            </a:r>
            <a:r>
              <a:rPr lang="en-US" sz="2400" dirty="0" err="1"/>
              <a:t>Laplacian</a:t>
            </a:r>
            <a:r>
              <a:rPr lang="en-US" sz="2400" dirty="0"/>
              <a:t> estimator)</a:t>
            </a:r>
          </a:p>
          <a:p>
            <a:pPr lvl="1" eaLnBrk="1" hangingPunct="1"/>
            <a:r>
              <a:rPr lang="en-US" sz="2400" i="1" dirty="0"/>
              <a:t>Adding 1 to each case</a:t>
            </a:r>
          </a:p>
          <a:p>
            <a:pPr lvl="2" eaLnBrk="1" hangingPunct="1">
              <a:buFont typeface="Wingdings" pitchFamily="2" charset="2"/>
              <a:buNone/>
            </a:pPr>
            <a:r>
              <a:rPr lang="en-US" dirty="0" err="1"/>
              <a:t>Prob</a:t>
            </a:r>
            <a:r>
              <a:rPr lang="en-US" dirty="0"/>
              <a:t>(income = low) = 1/1003</a:t>
            </a:r>
          </a:p>
          <a:p>
            <a:pPr lvl="2" eaLnBrk="1" hangingPunct="1">
              <a:buFont typeface="Wingdings" pitchFamily="2" charset="2"/>
              <a:buNone/>
            </a:pPr>
            <a:r>
              <a:rPr lang="en-US" dirty="0" err="1"/>
              <a:t>Prob</a:t>
            </a:r>
            <a:r>
              <a:rPr lang="en-US" dirty="0"/>
              <a:t>(income = medium) = 991/1003</a:t>
            </a:r>
          </a:p>
          <a:p>
            <a:pPr lvl="2" eaLnBrk="1" hangingPunct="1">
              <a:buFont typeface="Wingdings" pitchFamily="2" charset="2"/>
              <a:buNone/>
            </a:pPr>
            <a:r>
              <a:rPr lang="en-US" dirty="0" err="1"/>
              <a:t>Prob</a:t>
            </a:r>
            <a:r>
              <a:rPr lang="en-US" dirty="0"/>
              <a:t>(income = high) = 11/1003</a:t>
            </a:r>
          </a:p>
          <a:p>
            <a:pPr lvl="1" eaLnBrk="1" hangingPunct="1"/>
            <a:r>
              <a:rPr lang="en-US" sz="2400" dirty="0"/>
              <a:t>The </a:t>
            </a:r>
            <a:r>
              <a:rPr lang="ja-JP" altLang="en-US" sz="2400"/>
              <a:t>“</a:t>
            </a:r>
            <a:r>
              <a:rPr lang="en-US" altLang="ja-JP" sz="2400" dirty="0"/>
              <a:t>corrected</a:t>
            </a:r>
            <a:r>
              <a:rPr lang="ja-JP" altLang="en-US" sz="2400"/>
              <a:t>”</a:t>
            </a:r>
            <a:r>
              <a:rPr lang="en-US" altLang="ja-JP" sz="2400" dirty="0"/>
              <a:t> prob. estimates are close to their </a:t>
            </a:r>
            <a:r>
              <a:rPr lang="ja-JP" altLang="en-US" sz="2400"/>
              <a:t>“</a:t>
            </a:r>
            <a:r>
              <a:rPr lang="en-US" altLang="ja-JP" sz="2400" dirty="0"/>
              <a:t>uncorrected</a:t>
            </a:r>
            <a:r>
              <a:rPr lang="ja-JP" altLang="en-US" sz="2400"/>
              <a:t>”</a:t>
            </a:r>
            <a:r>
              <a:rPr lang="en-US" altLang="ja-JP" sz="2400" dirty="0"/>
              <a:t> counterparts</a:t>
            </a:r>
            <a:endParaRPr lang="en-US" sz="2400" dirty="0"/>
          </a:p>
        </p:txBody>
      </p:sp>
      <p:graphicFrame>
        <p:nvGraphicFramePr>
          <p:cNvPr id="98308" name="Object 4"/>
          <p:cNvGraphicFramePr>
            <a:graphicFrameLocks noGrp="1"/>
          </p:cNvGraphicFramePr>
          <p:nvPr>
            <p:ph sz="half" idx="2"/>
          </p:nvPr>
        </p:nvGraphicFramePr>
        <p:xfrm>
          <a:off x="2286000" y="1905000"/>
          <a:ext cx="4343400" cy="990600"/>
        </p:xfrm>
        <a:graphic>
          <a:graphicData uri="http://schemas.openxmlformats.org/presentationml/2006/ole">
            <mc:AlternateContent xmlns:mc="http://schemas.openxmlformats.org/markup-compatibility/2006">
              <mc:Choice xmlns:v="urn:schemas-microsoft-com:vml" Requires="v">
                <p:oleObj spid="_x0000_s8194" name="Equation" r:id="rId3" imgW="1765300" imgH="508000" progId="Equation.3">
                  <p:embed/>
                </p:oleObj>
              </mc:Choice>
              <mc:Fallback>
                <p:oleObj name="Equation" r:id="rId3" imgW="1765300" imgH="5080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05000"/>
                        <a:ext cx="4343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5"/>
          <p:cNvSpPr>
            <a:spLocks noGrp="1"/>
          </p:cNvSpPr>
          <p:nvPr>
            <p:ph type="sldNum" sz="quarter" idx="10"/>
          </p:nvPr>
        </p:nvSpPr>
        <p:spPr>
          <a:noFill/>
        </p:spPr>
        <p:txBody>
          <a:bodyPr/>
          <a:lstStyle/>
          <a:p>
            <a:fld id="{C6B40C59-433C-494A-BD0B-384F1D24ABCF}" type="slidenum">
              <a:rPr lang="en-US"/>
              <a:pPr/>
              <a:t>32</a:t>
            </a:fld>
            <a:endParaRPr lang="en-US"/>
          </a:p>
        </p:txBody>
      </p:sp>
      <p:sp>
        <p:nvSpPr>
          <p:cNvPr id="100354" name="Rectangle 2"/>
          <p:cNvSpPr>
            <a:spLocks noGrp="1" noChangeArrowheads="1"/>
          </p:cNvSpPr>
          <p:nvPr>
            <p:ph type="title"/>
          </p:nvPr>
        </p:nvSpPr>
        <p:spPr>
          <a:xfrm>
            <a:off x="9525" y="304800"/>
            <a:ext cx="9144000" cy="609600"/>
          </a:xfrm>
        </p:spPr>
        <p:txBody>
          <a:bodyPr>
            <a:normAutofit fontScale="90000"/>
          </a:bodyPr>
          <a:lstStyle/>
          <a:p>
            <a:pPr eaLnBrk="1" hangingPunct="1"/>
            <a:r>
              <a:rPr lang="en-US" dirty="0"/>
              <a:t>Naïve </a:t>
            </a:r>
            <a:r>
              <a:rPr lang="en-US" dirty="0" err="1"/>
              <a:t>Bayes</a:t>
            </a:r>
            <a:r>
              <a:rPr lang="en-US" dirty="0"/>
              <a:t> Classifier: Comments</a:t>
            </a:r>
          </a:p>
        </p:txBody>
      </p:sp>
      <p:sp>
        <p:nvSpPr>
          <p:cNvPr id="100355" name="Rectangle 3"/>
          <p:cNvSpPr>
            <a:spLocks noGrp="1" noChangeArrowheads="1"/>
          </p:cNvSpPr>
          <p:nvPr>
            <p:ph type="body" idx="1"/>
          </p:nvPr>
        </p:nvSpPr>
        <p:spPr>
          <a:xfrm>
            <a:off x="304800" y="1295400"/>
            <a:ext cx="8610600" cy="5105400"/>
          </a:xfrm>
        </p:spPr>
        <p:txBody>
          <a:bodyPr/>
          <a:lstStyle/>
          <a:p>
            <a:pPr eaLnBrk="1" hangingPunct="1">
              <a:lnSpc>
                <a:spcPct val="90000"/>
              </a:lnSpc>
            </a:pPr>
            <a:r>
              <a:rPr lang="en-US" sz="2400" dirty="0"/>
              <a:t>Advantages </a:t>
            </a:r>
          </a:p>
          <a:p>
            <a:pPr lvl="1" eaLnBrk="1" hangingPunct="1">
              <a:lnSpc>
                <a:spcPct val="90000"/>
              </a:lnSpc>
            </a:pPr>
            <a:r>
              <a:rPr lang="en-US" sz="2400" dirty="0"/>
              <a:t>Easy to implement </a:t>
            </a:r>
          </a:p>
          <a:p>
            <a:pPr lvl="1" eaLnBrk="1" hangingPunct="1">
              <a:lnSpc>
                <a:spcPct val="90000"/>
              </a:lnSpc>
            </a:pPr>
            <a:r>
              <a:rPr lang="en-US" sz="2400" dirty="0"/>
              <a:t>Good results obtained in most of the cases</a:t>
            </a:r>
          </a:p>
          <a:p>
            <a:pPr eaLnBrk="1" hangingPunct="1">
              <a:lnSpc>
                <a:spcPct val="90000"/>
              </a:lnSpc>
            </a:pPr>
            <a:r>
              <a:rPr lang="en-US" sz="2400" dirty="0"/>
              <a:t>Disadvantages</a:t>
            </a:r>
          </a:p>
          <a:p>
            <a:pPr lvl="1" eaLnBrk="1" hangingPunct="1">
              <a:lnSpc>
                <a:spcPct val="90000"/>
              </a:lnSpc>
            </a:pPr>
            <a:r>
              <a:rPr lang="en-US" sz="2400" dirty="0"/>
              <a:t>Assumption: class conditional independence, therefore loss of accuracy</a:t>
            </a:r>
          </a:p>
          <a:p>
            <a:pPr lvl="1" eaLnBrk="1" hangingPunct="1">
              <a:lnSpc>
                <a:spcPct val="90000"/>
              </a:lnSpc>
            </a:pPr>
            <a:r>
              <a:rPr lang="en-US" sz="2400" dirty="0"/>
              <a:t>Practically, dependencies exist among variables </a:t>
            </a:r>
          </a:p>
          <a:p>
            <a:pPr lvl="2" eaLnBrk="1" hangingPunct="1">
              <a:lnSpc>
                <a:spcPct val="90000"/>
              </a:lnSpc>
            </a:pPr>
            <a:r>
              <a:rPr lang="en-US" dirty="0"/>
              <a:t>E.g.,  hospitals: patients=&gt; Profile: age, family history, etc. </a:t>
            </a:r>
          </a:p>
          <a:p>
            <a:pPr lvl="3" eaLnBrk="1" hangingPunct="1">
              <a:lnSpc>
                <a:spcPct val="90000"/>
              </a:lnSpc>
              <a:buFont typeface="Wingdings" pitchFamily="2" charset="2"/>
              <a:buNone/>
            </a:pPr>
            <a:r>
              <a:rPr lang="en-US" dirty="0"/>
              <a:t> </a:t>
            </a:r>
            <a:r>
              <a:rPr lang="en-US" sz="2400" dirty="0"/>
              <a:t>Symptoms: fever, cough etc., Disease: lung cancer, diabetes, etc. </a:t>
            </a:r>
          </a:p>
          <a:p>
            <a:pPr lvl="2" eaLnBrk="1" hangingPunct="1">
              <a:lnSpc>
                <a:spcPct val="90000"/>
              </a:lnSpc>
            </a:pPr>
            <a:r>
              <a:rPr lang="en-US" dirty="0"/>
              <a:t>Dependencies among these cannot be modeled by Naïve </a:t>
            </a:r>
            <a:r>
              <a:rPr lang="en-US" dirty="0" err="1"/>
              <a:t>Bayes</a:t>
            </a:r>
            <a:r>
              <a:rPr lang="en-US" dirty="0"/>
              <a:t> Classifier</a:t>
            </a:r>
          </a:p>
          <a:p>
            <a:pPr eaLnBrk="1" hangingPunct="1">
              <a:lnSpc>
                <a:spcPct val="90000"/>
              </a:lnSpc>
            </a:pPr>
            <a:r>
              <a:rPr lang="en-US" sz="2400" dirty="0"/>
              <a:t>How to deal with these dependencies? Bayesian Belief Networks </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0"/>
            <a:ext cx="8402638" cy="1295400"/>
          </a:xfrm>
        </p:spPr>
        <p:txBody>
          <a:bodyPr/>
          <a:lstStyle/>
          <a:p>
            <a:r>
              <a:rPr lang="en-IN" sz="7200" dirty="0" err="1"/>
              <a:t>kNN</a:t>
            </a:r>
            <a:r>
              <a:rPr lang="en-IN" sz="7200" dirty="0"/>
              <a:t> Algorithm</a:t>
            </a:r>
            <a:endParaRPr lang="en-US" sz="7200"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33</a:t>
            </a:fld>
            <a:endParaRPr lang="en-US"/>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kNN</a:t>
            </a:r>
            <a:r>
              <a:rPr lang="en-IN" dirty="0"/>
              <a:t> Classifier</a:t>
            </a:r>
            <a:endParaRPr lang="en-US" dirty="0"/>
          </a:p>
        </p:txBody>
      </p:sp>
      <p:sp>
        <p:nvSpPr>
          <p:cNvPr id="3" name="Content Placeholder 2"/>
          <p:cNvSpPr>
            <a:spLocks noGrp="1"/>
          </p:cNvSpPr>
          <p:nvPr>
            <p:ph idx="1"/>
          </p:nvPr>
        </p:nvSpPr>
        <p:spPr>
          <a:xfrm>
            <a:off x="152400" y="1295400"/>
            <a:ext cx="8839200" cy="5562600"/>
          </a:xfrm>
        </p:spPr>
        <p:txBody>
          <a:bodyPr>
            <a:normAutofit/>
          </a:bodyPr>
          <a:lstStyle/>
          <a:p>
            <a:pPr algn="just"/>
            <a:r>
              <a:rPr lang="en-IN" sz="2400" dirty="0"/>
              <a:t>k-nearest neighbours (</a:t>
            </a:r>
            <a:r>
              <a:rPr lang="en-IN" sz="2400" dirty="0" err="1"/>
              <a:t>kNN</a:t>
            </a:r>
            <a:r>
              <a:rPr lang="en-IN" sz="2400" dirty="0"/>
              <a:t>) algorithm as a type of supervised algorithm which can be used for both classification as well as regression predictive problems.</a:t>
            </a:r>
          </a:p>
          <a:p>
            <a:pPr algn="just"/>
            <a:r>
              <a:rPr lang="en-IN" sz="2400" dirty="0"/>
              <a:t>There are three categories of learning algorithms:</a:t>
            </a:r>
          </a:p>
          <a:p>
            <a:pPr algn="just">
              <a:buNone/>
            </a:pPr>
            <a:r>
              <a:rPr lang="en-IN" sz="2400" dirty="0"/>
              <a:t>	</a:t>
            </a:r>
            <a:r>
              <a:rPr lang="en-IN" sz="2400" dirty="0" err="1"/>
              <a:t>i</a:t>
            </a:r>
            <a:r>
              <a:rPr lang="en-IN" sz="2400" dirty="0"/>
              <a:t>) </a:t>
            </a:r>
            <a:r>
              <a:rPr lang="en-IN" sz="2400" b="1" dirty="0"/>
              <a:t>Lazy learning algorithm: </a:t>
            </a:r>
            <a:r>
              <a:rPr lang="en-IN" sz="2400" dirty="0"/>
              <a:t> </a:t>
            </a:r>
            <a:r>
              <a:rPr lang="en-IN" sz="2400" dirty="0" err="1"/>
              <a:t>kNN</a:t>
            </a:r>
            <a:r>
              <a:rPr lang="en-IN" sz="2400" dirty="0"/>
              <a:t> is a lazy learning algorithm because it does not have a specialized training phase or model and uses all the data for training while classification</a:t>
            </a:r>
          </a:p>
          <a:p>
            <a:pPr algn="just">
              <a:buNone/>
            </a:pPr>
            <a:r>
              <a:rPr lang="en-IN" sz="2400" dirty="0"/>
              <a:t>	ii) </a:t>
            </a:r>
            <a:r>
              <a:rPr lang="en-IN" sz="2400" b="1" dirty="0"/>
              <a:t>Non-parametric learning algorithm:</a:t>
            </a:r>
            <a:r>
              <a:rPr lang="en-IN" sz="2400" dirty="0"/>
              <a:t> </a:t>
            </a:r>
            <a:r>
              <a:rPr lang="en-IN" sz="2400" dirty="0" err="1"/>
              <a:t>kNN</a:t>
            </a:r>
            <a:r>
              <a:rPr lang="en-IN" sz="2400" dirty="0"/>
              <a:t> is also a non-parametric learning algorithm because it does not assume </a:t>
            </a:r>
            <a:r>
              <a:rPr lang="en-US" sz="2400" dirty="0"/>
              <a:t>about the distribution of the underlying data (as opposed to other algorithms such as Gaussian Mixture Model (GMM), which assume a Gaussian distribution </a:t>
            </a:r>
            <a:r>
              <a:rPr lang="en-IN" sz="2400" dirty="0"/>
              <a:t>about the data</a:t>
            </a:r>
          </a:p>
          <a:p>
            <a:pPr algn="just">
              <a:buNone/>
            </a:pPr>
            <a:r>
              <a:rPr lang="en-IN" sz="2400" dirty="0"/>
              <a:t>	iii) </a:t>
            </a:r>
            <a:r>
              <a:rPr lang="en-IN" sz="2400" b="1" dirty="0"/>
              <a:t>Eager learning algorithm: </a:t>
            </a:r>
            <a:r>
              <a:rPr lang="en-IN" sz="2400" dirty="0"/>
              <a:t>Eager learners, when given a set of training </a:t>
            </a:r>
            <a:r>
              <a:rPr lang="en-IN" sz="2400" dirty="0" err="1"/>
              <a:t>tuples</a:t>
            </a:r>
            <a:r>
              <a:rPr lang="en-IN" sz="2400" dirty="0"/>
              <a:t>, will construct a generalization model before receiving new (e.g., test) </a:t>
            </a:r>
            <a:r>
              <a:rPr lang="en-IN" sz="2400" dirty="0" err="1"/>
              <a:t>tuples</a:t>
            </a:r>
            <a:r>
              <a:rPr lang="en-IN" sz="2400" dirty="0"/>
              <a:t> to classify.</a:t>
            </a:r>
          </a:p>
        </p:txBody>
      </p:sp>
      <p:sp>
        <p:nvSpPr>
          <p:cNvPr id="4" name="Slide Number Placeholder 3"/>
          <p:cNvSpPr>
            <a:spLocks noGrp="1"/>
          </p:cNvSpPr>
          <p:nvPr>
            <p:ph type="sldNum" sz="quarter" idx="10"/>
          </p:nvPr>
        </p:nvSpPr>
        <p:spPr/>
        <p:txBody>
          <a:bodyPr/>
          <a:lstStyle/>
          <a:p>
            <a:fld id="{D37A8A04-1C0C-4C06-A72C-2BB05733F882}" type="slidenum">
              <a:rPr lang="en-US" smtClean="0"/>
              <a:pPr/>
              <a:t>34</a:t>
            </a:fld>
            <a:endParaRPr lang="en-US"/>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kNN</a:t>
            </a:r>
            <a:r>
              <a:rPr lang="en-IN" dirty="0"/>
              <a:t> Classifier</a:t>
            </a:r>
            <a:endParaRPr lang="en-US" dirty="0"/>
          </a:p>
        </p:txBody>
      </p:sp>
      <p:sp>
        <p:nvSpPr>
          <p:cNvPr id="3" name="Content Placeholder 2"/>
          <p:cNvSpPr>
            <a:spLocks noGrp="1"/>
          </p:cNvSpPr>
          <p:nvPr>
            <p:ph idx="1"/>
          </p:nvPr>
        </p:nvSpPr>
        <p:spPr>
          <a:xfrm>
            <a:off x="304800" y="1219200"/>
            <a:ext cx="8458200" cy="5410200"/>
          </a:xfrm>
        </p:spPr>
        <p:txBody>
          <a:bodyPr>
            <a:normAutofit/>
          </a:bodyPr>
          <a:lstStyle/>
          <a:p>
            <a:pPr algn="just"/>
            <a:r>
              <a:rPr lang="en-US" dirty="0"/>
              <a:t>The </a:t>
            </a:r>
            <a:r>
              <a:rPr lang="en-US" dirty="0" err="1"/>
              <a:t>kNN</a:t>
            </a:r>
            <a:r>
              <a:rPr lang="en-US" dirty="0"/>
              <a:t> algorithm begins with a training dataset made up of examples that are classified into several categories. </a:t>
            </a:r>
          </a:p>
          <a:p>
            <a:pPr algn="just"/>
            <a:r>
              <a:rPr lang="en-US" dirty="0"/>
              <a:t>Assume that we have a test dataset containing unlabeled examples that otherwise have the same features as the training data. </a:t>
            </a:r>
          </a:p>
          <a:p>
            <a:pPr algn="just"/>
            <a:r>
              <a:rPr lang="en-US" dirty="0"/>
              <a:t>For each example (i.e., record) in the test dataset, </a:t>
            </a:r>
            <a:r>
              <a:rPr lang="en-US" dirty="0" err="1"/>
              <a:t>kNN</a:t>
            </a:r>
            <a:r>
              <a:rPr lang="en-US" dirty="0"/>
              <a:t> identifies k examples in the training data that are the "nearest" in similarity, where k is an integer specified in advance.</a:t>
            </a:r>
          </a:p>
          <a:p>
            <a:pPr algn="just"/>
            <a:r>
              <a:rPr lang="en-US" dirty="0"/>
              <a:t>The unlabeled test instance is assigned the class of the majority of the k nearest neighbors </a:t>
            </a:r>
          </a:p>
        </p:txBody>
      </p:sp>
      <p:sp>
        <p:nvSpPr>
          <p:cNvPr id="4" name="Slide Number Placeholder 3"/>
          <p:cNvSpPr>
            <a:spLocks noGrp="1"/>
          </p:cNvSpPr>
          <p:nvPr>
            <p:ph type="sldNum" sz="quarter" idx="10"/>
          </p:nvPr>
        </p:nvSpPr>
        <p:spPr/>
        <p:txBody>
          <a:bodyPr/>
          <a:lstStyle/>
          <a:p>
            <a:fld id="{D37A8A04-1C0C-4C06-A72C-2BB05733F882}" type="slidenum">
              <a:rPr lang="en-US" smtClean="0"/>
              <a:pPr/>
              <a:t>35</a:t>
            </a:fld>
            <a:endParaRPr lang="en-US"/>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15" dirty="0">
                <a:latin typeface="Arial" pitchFamily="34" charset="0"/>
                <a:cs typeface="Arial" pitchFamily="34" charset="0"/>
              </a:rPr>
              <a:t>KNN:</a:t>
            </a:r>
            <a:r>
              <a:rPr lang="en-US" spc="25" dirty="0">
                <a:latin typeface="Arial" pitchFamily="34" charset="0"/>
                <a:cs typeface="Arial" pitchFamily="34" charset="0"/>
              </a:rPr>
              <a:t> </a:t>
            </a:r>
            <a:r>
              <a:rPr lang="en-US" spc="-235" dirty="0">
                <a:latin typeface="Arial" pitchFamily="34" charset="0"/>
                <a:cs typeface="Arial" pitchFamily="34" charset="0"/>
              </a:rPr>
              <a:t>Classification</a:t>
            </a:r>
            <a:r>
              <a:rPr lang="en-US" spc="15" dirty="0">
                <a:latin typeface="Arial" pitchFamily="34" charset="0"/>
                <a:cs typeface="Arial" pitchFamily="34" charset="0"/>
              </a:rPr>
              <a:t> </a:t>
            </a:r>
            <a:r>
              <a:rPr lang="en-US" spc="-190" dirty="0">
                <a:latin typeface="Arial" pitchFamily="34" charset="0"/>
                <a:cs typeface="Arial" pitchFamily="34" charset="0"/>
              </a:rPr>
              <a:t>Approach</a:t>
            </a:r>
            <a:endParaRPr lang="en-US" dirty="0"/>
          </a:p>
        </p:txBody>
      </p:sp>
      <p:sp>
        <p:nvSpPr>
          <p:cNvPr id="3" name="Content Placeholder 2"/>
          <p:cNvSpPr>
            <a:spLocks noGrp="1"/>
          </p:cNvSpPr>
          <p:nvPr>
            <p:ph idx="1"/>
          </p:nvPr>
        </p:nvSpPr>
        <p:spPr>
          <a:xfrm>
            <a:off x="304800" y="1371600"/>
            <a:ext cx="8458200" cy="5334000"/>
          </a:xfrm>
        </p:spPr>
        <p:txBody>
          <a:bodyPr>
            <a:normAutofit/>
          </a:bodyPr>
          <a:lstStyle/>
          <a:p>
            <a:pPr algn="just"/>
            <a:r>
              <a:rPr lang="en-US" dirty="0"/>
              <a:t>Locating the unlabeled instance’s nearest neighbors requires a distance function, or a formula that measures the similarity between two instances. </a:t>
            </a:r>
          </a:p>
          <a:p>
            <a:pPr algn="just"/>
            <a:r>
              <a:rPr lang="en-US" dirty="0"/>
              <a:t>There are many different ways to calculate distance. Traditionally, the </a:t>
            </a:r>
            <a:r>
              <a:rPr lang="en-US" dirty="0" err="1"/>
              <a:t>kNN</a:t>
            </a:r>
            <a:r>
              <a:rPr lang="en-US" dirty="0"/>
              <a:t> algorithm uses Euclidean distance.</a:t>
            </a:r>
          </a:p>
          <a:p>
            <a:pPr algn="just"/>
            <a:r>
              <a:rPr lang="en-US" dirty="0"/>
              <a:t>The K-NN algorithm works by finding the K nearest neighbors to a given data point based on a distance metric, such as Euclidean distance. </a:t>
            </a:r>
          </a:p>
          <a:p>
            <a:pPr algn="just"/>
            <a:r>
              <a:rPr lang="en-US" dirty="0"/>
              <a:t>The class or value of the data point is then determined by the majority vote (for classification) or average (for regression) of the K neighbors.</a:t>
            </a:r>
          </a:p>
        </p:txBody>
      </p:sp>
      <p:sp>
        <p:nvSpPr>
          <p:cNvPr id="4" name="Slide Number Placeholder 3"/>
          <p:cNvSpPr>
            <a:spLocks noGrp="1"/>
          </p:cNvSpPr>
          <p:nvPr>
            <p:ph type="sldNum" sz="quarter" idx="10"/>
          </p:nvPr>
        </p:nvSpPr>
        <p:spPr/>
        <p:txBody>
          <a:bodyPr/>
          <a:lstStyle/>
          <a:p>
            <a:fld id="{D37A8A04-1C0C-4C06-A72C-2BB05733F882}" type="slidenum">
              <a:rPr lang="en-US" smtClean="0"/>
              <a:pPr/>
              <a:t>36</a:t>
            </a:fld>
            <a:endParaRPr lang="en-US"/>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4170"/>
            <a:ext cx="6604634" cy="566822"/>
          </a:xfrm>
          <a:prstGeom prst="rect">
            <a:avLst/>
          </a:prstGeom>
        </p:spPr>
        <p:txBody>
          <a:bodyPr vert="horz" wrap="square" lIns="0" tIns="12700" rIns="0" bIns="0" rtlCol="0">
            <a:spAutoFit/>
          </a:bodyPr>
          <a:lstStyle/>
          <a:p>
            <a:pPr marL="12700">
              <a:lnSpc>
                <a:spcPct val="100000"/>
              </a:lnSpc>
              <a:spcBef>
                <a:spcPts val="100"/>
              </a:spcBef>
            </a:pPr>
            <a:r>
              <a:rPr spc="-315" dirty="0">
                <a:latin typeface="Arial" pitchFamily="34" charset="0"/>
                <a:cs typeface="Arial" pitchFamily="34" charset="0"/>
              </a:rPr>
              <a:t>KNN:</a:t>
            </a:r>
            <a:r>
              <a:rPr spc="25" dirty="0">
                <a:latin typeface="Arial" pitchFamily="34" charset="0"/>
                <a:cs typeface="Arial" pitchFamily="34" charset="0"/>
              </a:rPr>
              <a:t> </a:t>
            </a:r>
            <a:r>
              <a:rPr spc="-235" dirty="0">
                <a:latin typeface="Arial" pitchFamily="34" charset="0"/>
                <a:cs typeface="Arial" pitchFamily="34" charset="0"/>
              </a:rPr>
              <a:t>Classification</a:t>
            </a:r>
            <a:r>
              <a:rPr spc="15" dirty="0">
                <a:latin typeface="Arial" pitchFamily="34" charset="0"/>
                <a:cs typeface="Arial" pitchFamily="34" charset="0"/>
              </a:rPr>
              <a:t> </a:t>
            </a:r>
            <a:r>
              <a:rPr spc="-190" dirty="0">
                <a:latin typeface="Arial" pitchFamily="34" charset="0"/>
                <a:cs typeface="Arial" pitchFamily="34" charset="0"/>
              </a:rPr>
              <a:t>Approach</a:t>
            </a:r>
          </a:p>
        </p:txBody>
      </p:sp>
      <p:sp>
        <p:nvSpPr>
          <p:cNvPr id="3" name="object 3"/>
          <p:cNvSpPr txBox="1"/>
          <p:nvPr/>
        </p:nvSpPr>
        <p:spPr>
          <a:xfrm>
            <a:off x="691387" y="1295400"/>
            <a:ext cx="7995413" cy="1783180"/>
          </a:xfrm>
          <a:prstGeom prst="rect">
            <a:avLst/>
          </a:prstGeom>
        </p:spPr>
        <p:txBody>
          <a:bodyPr vert="horz" wrap="square" lIns="0" tIns="13335" rIns="0" bIns="0" rtlCol="0">
            <a:spAutoFit/>
          </a:bodyPr>
          <a:lstStyle/>
          <a:p>
            <a:pPr marL="332740" indent="-320675">
              <a:lnSpc>
                <a:spcPct val="100000"/>
              </a:lnSpc>
              <a:spcBef>
                <a:spcPts val="105"/>
              </a:spcBef>
              <a:buClr>
                <a:srgbClr val="DD8046"/>
              </a:buClr>
              <a:buSzPct val="60344"/>
              <a:buFont typeface="Wingdings"/>
              <a:buChar char=""/>
              <a:tabLst>
                <a:tab pos="333375" algn="l"/>
              </a:tabLst>
            </a:pPr>
            <a:r>
              <a:rPr sz="2900" spc="-145" dirty="0">
                <a:latin typeface="Arial" pitchFamily="34" charset="0"/>
                <a:cs typeface="Arial" pitchFamily="34" charset="0"/>
              </a:rPr>
              <a:t>Classified</a:t>
            </a:r>
            <a:r>
              <a:rPr sz="2900" spc="-5" dirty="0">
                <a:latin typeface="Arial" pitchFamily="34" charset="0"/>
                <a:cs typeface="Arial" pitchFamily="34" charset="0"/>
              </a:rPr>
              <a:t> </a:t>
            </a:r>
            <a:r>
              <a:rPr sz="2900" spc="-75" dirty="0">
                <a:latin typeface="Arial" pitchFamily="34" charset="0"/>
                <a:cs typeface="Arial" pitchFamily="34" charset="0"/>
              </a:rPr>
              <a:t>by</a:t>
            </a:r>
            <a:r>
              <a:rPr sz="2900" spc="20" dirty="0">
                <a:latin typeface="Arial" pitchFamily="34" charset="0"/>
                <a:cs typeface="Arial" pitchFamily="34" charset="0"/>
              </a:rPr>
              <a:t> </a:t>
            </a:r>
            <a:r>
              <a:rPr sz="2900" spc="-180" dirty="0">
                <a:latin typeface="Arial" pitchFamily="34" charset="0"/>
                <a:cs typeface="Arial" pitchFamily="34" charset="0"/>
              </a:rPr>
              <a:t>“</a:t>
            </a:r>
            <a:r>
              <a:rPr sz="2900" b="1" spc="-180" dirty="0">
                <a:latin typeface="Arial" pitchFamily="34" charset="0"/>
                <a:cs typeface="Arial" pitchFamily="34" charset="0"/>
              </a:rPr>
              <a:t>MAJORITY</a:t>
            </a:r>
            <a:r>
              <a:rPr sz="2900" b="1" spc="-60" dirty="0">
                <a:latin typeface="Arial" pitchFamily="34" charset="0"/>
                <a:cs typeface="Arial" pitchFamily="34" charset="0"/>
              </a:rPr>
              <a:t> </a:t>
            </a:r>
            <a:r>
              <a:rPr sz="2900" b="1" spc="-275" dirty="0">
                <a:latin typeface="Arial" pitchFamily="34" charset="0"/>
                <a:cs typeface="Arial" pitchFamily="34" charset="0"/>
              </a:rPr>
              <a:t>VOTES</a:t>
            </a:r>
            <a:r>
              <a:rPr sz="2900" spc="-275" dirty="0">
                <a:latin typeface="Arial" pitchFamily="34" charset="0"/>
                <a:cs typeface="Arial" pitchFamily="34" charset="0"/>
              </a:rPr>
              <a:t>”</a:t>
            </a:r>
            <a:r>
              <a:rPr sz="2900" dirty="0">
                <a:latin typeface="Arial" pitchFamily="34" charset="0"/>
                <a:cs typeface="Arial" pitchFamily="34" charset="0"/>
              </a:rPr>
              <a:t> </a:t>
            </a:r>
            <a:r>
              <a:rPr sz="2900" spc="-20" dirty="0">
                <a:latin typeface="Arial" pitchFamily="34" charset="0"/>
                <a:cs typeface="Arial" pitchFamily="34" charset="0"/>
              </a:rPr>
              <a:t>for</a:t>
            </a:r>
            <a:r>
              <a:rPr sz="2900" spc="10" dirty="0">
                <a:latin typeface="Arial" pitchFamily="34" charset="0"/>
                <a:cs typeface="Arial" pitchFamily="34" charset="0"/>
              </a:rPr>
              <a:t> </a:t>
            </a:r>
            <a:r>
              <a:rPr sz="2900" spc="-180" dirty="0">
                <a:latin typeface="Arial" pitchFamily="34" charset="0"/>
                <a:cs typeface="Arial" pitchFamily="34" charset="0"/>
              </a:rPr>
              <a:t>its</a:t>
            </a:r>
            <a:r>
              <a:rPr sz="2900" spc="25" dirty="0">
                <a:latin typeface="Arial" pitchFamily="34" charset="0"/>
                <a:cs typeface="Arial" pitchFamily="34" charset="0"/>
              </a:rPr>
              <a:t> </a:t>
            </a:r>
            <a:r>
              <a:rPr sz="2900" spc="-135" dirty="0">
                <a:latin typeface="Arial" pitchFamily="34" charset="0"/>
                <a:cs typeface="Arial" pitchFamily="34" charset="0"/>
              </a:rPr>
              <a:t>neighbor</a:t>
            </a:r>
            <a:endParaRPr sz="2900">
              <a:latin typeface="Arial" pitchFamily="34" charset="0"/>
              <a:cs typeface="Arial" pitchFamily="34" charset="0"/>
            </a:endParaRPr>
          </a:p>
          <a:p>
            <a:pPr marL="332740">
              <a:lnSpc>
                <a:spcPct val="100000"/>
              </a:lnSpc>
            </a:pPr>
            <a:r>
              <a:rPr sz="2900" spc="-285" dirty="0">
                <a:latin typeface="Arial" pitchFamily="34" charset="0"/>
                <a:cs typeface="Arial" pitchFamily="34" charset="0"/>
              </a:rPr>
              <a:t>classes</a:t>
            </a:r>
            <a:endParaRPr sz="2900">
              <a:latin typeface="Arial" pitchFamily="34" charset="0"/>
              <a:cs typeface="Arial" pitchFamily="34" charset="0"/>
            </a:endParaRPr>
          </a:p>
          <a:p>
            <a:pPr marL="652780" marR="388620" indent="-274320">
              <a:lnSpc>
                <a:spcPct val="100000"/>
              </a:lnSpc>
              <a:spcBef>
                <a:spcPts val="610"/>
              </a:spcBef>
            </a:pPr>
            <a:r>
              <a:rPr sz="1800" spc="-55" dirty="0">
                <a:solidFill>
                  <a:srgbClr val="93B6D2"/>
                </a:solidFill>
                <a:latin typeface="Arial" pitchFamily="34" charset="0"/>
                <a:cs typeface="Arial" pitchFamily="34" charset="0"/>
              </a:rPr>
              <a:t>🞑 </a:t>
            </a:r>
            <a:r>
              <a:rPr sz="2600" spc="-195" dirty="0">
                <a:latin typeface="Arial" pitchFamily="34" charset="0"/>
                <a:cs typeface="Arial" pitchFamily="34" charset="0"/>
              </a:rPr>
              <a:t>Assigned</a:t>
            </a:r>
            <a:r>
              <a:rPr sz="2600" spc="-190" dirty="0">
                <a:latin typeface="Arial" pitchFamily="34" charset="0"/>
                <a:cs typeface="Arial" pitchFamily="34" charset="0"/>
              </a:rPr>
              <a:t> </a:t>
            </a:r>
            <a:r>
              <a:rPr sz="2600" spc="-80" dirty="0">
                <a:latin typeface="Arial" pitchFamily="34" charset="0"/>
                <a:cs typeface="Arial" pitchFamily="34" charset="0"/>
              </a:rPr>
              <a:t>to </a:t>
            </a:r>
            <a:r>
              <a:rPr sz="2600" spc="-155" dirty="0">
                <a:latin typeface="Arial" pitchFamily="34" charset="0"/>
                <a:cs typeface="Arial" pitchFamily="34" charset="0"/>
              </a:rPr>
              <a:t>the </a:t>
            </a:r>
            <a:r>
              <a:rPr sz="2600" spc="-254" dirty="0">
                <a:latin typeface="Arial" pitchFamily="34" charset="0"/>
                <a:cs typeface="Arial" pitchFamily="34" charset="0"/>
              </a:rPr>
              <a:t>most</a:t>
            </a:r>
            <a:r>
              <a:rPr sz="2600" spc="-250" dirty="0">
                <a:latin typeface="Arial" pitchFamily="34" charset="0"/>
                <a:cs typeface="Arial" pitchFamily="34" charset="0"/>
              </a:rPr>
              <a:t> </a:t>
            </a:r>
            <a:r>
              <a:rPr sz="2600" spc="-295" dirty="0">
                <a:latin typeface="Arial" pitchFamily="34" charset="0"/>
                <a:cs typeface="Arial" pitchFamily="34" charset="0"/>
              </a:rPr>
              <a:t>common</a:t>
            </a:r>
            <a:r>
              <a:rPr sz="2600" spc="-290" dirty="0">
                <a:latin typeface="Arial" pitchFamily="34" charset="0"/>
                <a:cs typeface="Arial" pitchFamily="34" charset="0"/>
              </a:rPr>
              <a:t> </a:t>
            </a:r>
            <a:r>
              <a:rPr sz="2600" spc="-240" dirty="0">
                <a:latin typeface="Arial" pitchFamily="34" charset="0"/>
                <a:cs typeface="Arial" pitchFamily="34" charset="0"/>
              </a:rPr>
              <a:t>class</a:t>
            </a:r>
            <a:r>
              <a:rPr sz="2600" spc="-235" dirty="0">
                <a:latin typeface="Arial" pitchFamily="34" charset="0"/>
                <a:cs typeface="Arial" pitchFamily="34" charset="0"/>
              </a:rPr>
              <a:t> </a:t>
            </a:r>
            <a:r>
              <a:rPr sz="2600" spc="-195" dirty="0">
                <a:latin typeface="Arial" pitchFamily="34" charset="0"/>
                <a:cs typeface="Arial" pitchFamily="34" charset="0"/>
              </a:rPr>
              <a:t>amongst </a:t>
            </a:r>
            <a:r>
              <a:rPr sz="2600" spc="-160" dirty="0">
                <a:latin typeface="Arial" pitchFamily="34" charset="0"/>
                <a:cs typeface="Arial" pitchFamily="34" charset="0"/>
              </a:rPr>
              <a:t>its </a:t>
            </a:r>
            <a:r>
              <a:rPr sz="2600" i="1" spc="-150" dirty="0">
                <a:latin typeface="Arial" pitchFamily="34" charset="0"/>
                <a:cs typeface="Arial" pitchFamily="34" charset="0"/>
              </a:rPr>
              <a:t>K- </a:t>
            </a:r>
            <a:r>
              <a:rPr sz="2600" i="1" spc="-145" dirty="0">
                <a:latin typeface="Arial" pitchFamily="34" charset="0"/>
                <a:cs typeface="Arial" pitchFamily="34" charset="0"/>
              </a:rPr>
              <a:t> </a:t>
            </a:r>
            <a:r>
              <a:rPr sz="2600" spc="-155">
                <a:latin typeface="Arial" pitchFamily="34" charset="0"/>
                <a:cs typeface="Arial" pitchFamily="34" charset="0"/>
              </a:rPr>
              <a:t>ne</a:t>
            </a:r>
            <a:r>
              <a:rPr sz="2600" spc="-150">
                <a:latin typeface="Arial" pitchFamily="34" charset="0"/>
                <a:cs typeface="Arial" pitchFamily="34" charset="0"/>
              </a:rPr>
              <a:t>arest</a:t>
            </a:r>
            <a:r>
              <a:rPr sz="2600" spc="-10">
                <a:latin typeface="Arial" pitchFamily="34" charset="0"/>
                <a:cs typeface="Arial" pitchFamily="34" charset="0"/>
              </a:rPr>
              <a:t> </a:t>
            </a:r>
            <a:r>
              <a:rPr sz="2600" spc="-200">
                <a:latin typeface="Arial" pitchFamily="34" charset="0"/>
                <a:cs typeface="Arial" pitchFamily="34" charset="0"/>
              </a:rPr>
              <a:t>ne</a:t>
            </a:r>
            <a:r>
              <a:rPr sz="2600" spc="-80">
                <a:latin typeface="Arial" pitchFamily="34" charset="0"/>
                <a:cs typeface="Arial" pitchFamily="34" charset="0"/>
              </a:rPr>
              <a:t>i</a:t>
            </a:r>
            <a:r>
              <a:rPr sz="2600" spc="-120">
                <a:latin typeface="Arial" pitchFamily="34" charset="0"/>
                <a:cs typeface="Arial" pitchFamily="34" charset="0"/>
              </a:rPr>
              <a:t>ghb</a:t>
            </a:r>
            <a:r>
              <a:rPr sz="2600" spc="-114">
                <a:latin typeface="Arial" pitchFamily="34" charset="0"/>
                <a:cs typeface="Arial" pitchFamily="34" charset="0"/>
              </a:rPr>
              <a:t>o</a:t>
            </a:r>
            <a:r>
              <a:rPr sz="2600" spc="-220">
                <a:latin typeface="Arial" pitchFamily="34" charset="0"/>
                <a:cs typeface="Arial" pitchFamily="34" charset="0"/>
              </a:rPr>
              <a:t>rs</a:t>
            </a:r>
            <a:endParaRPr sz="2600">
              <a:latin typeface="Arial" pitchFamily="34" charset="0"/>
              <a:cs typeface="Arial" pitchFamily="34" charset="0"/>
            </a:endParaRPr>
          </a:p>
        </p:txBody>
      </p:sp>
      <p:pic>
        <p:nvPicPr>
          <p:cNvPr id="4" name="object 4"/>
          <p:cNvPicPr/>
          <p:nvPr/>
        </p:nvPicPr>
        <p:blipFill>
          <a:blip r:embed="rId2" cstate="print"/>
          <a:stretch>
            <a:fillRect/>
          </a:stretch>
        </p:blipFill>
        <p:spPr>
          <a:xfrm>
            <a:off x="3048000" y="3276600"/>
            <a:ext cx="2761896" cy="2295525"/>
          </a:xfrm>
          <a:prstGeom prst="rect">
            <a:avLst/>
          </a:prstGeom>
        </p:spPr>
      </p:pic>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4170"/>
            <a:ext cx="4021454" cy="566822"/>
          </a:xfrm>
          <a:prstGeom prst="rect">
            <a:avLst/>
          </a:prstGeom>
        </p:spPr>
        <p:txBody>
          <a:bodyPr vert="horz" wrap="square" lIns="0" tIns="12700" rIns="0" bIns="0" rtlCol="0">
            <a:spAutoFit/>
          </a:bodyPr>
          <a:lstStyle/>
          <a:p>
            <a:pPr marL="12700">
              <a:lnSpc>
                <a:spcPct val="100000"/>
              </a:lnSpc>
              <a:spcBef>
                <a:spcPts val="100"/>
              </a:spcBef>
            </a:pPr>
            <a:r>
              <a:rPr lang="en-IN" spc="-315" dirty="0"/>
              <a:t>K</a:t>
            </a:r>
            <a:r>
              <a:rPr spc="-315"/>
              <a:t>NN</a:t>
            </a:r>
            <a:r>
              <a:rPr spc="-315" dirty="0"/>
              <a:t>:</a:t>
            </a:r>
            <a:r>
              <a:rPr spc="45" dirty="0"/>
              <a:t> </a:t>
            </a:r>
            <a:r>
              <a:rPr spc="-580" dirty="0"/>
              <a:t>Ps</a:t>
            </a:r>
            <a:r>
              <a:rPr spc="-550" dirty="0"/>
              <a:t>e</a:t>
            </a:r>
            <a:r>
              <a:rPr spc="-260" dirty="0"/>
              <a:t>udocode</a:t>
            </a:r>
          </a:p>
        </p:txBody>
      </p:sp>
      <p:pic>
        <p:nvPicPr>
          <p:cNvPr id="3" name="object 3"/>
          <p:cNvPicPr/>
          <p:nvPr/>
        </p:nvPicPr>
        <p:blipFill>
          <a:blip r:embed="rId2" cstate="print"/>
          <a:stretch>
            <a:fillRect/>
          </a:stretch>
        </p:blipFill>
        <p:spPr>
          <a:xfrm>
            <a:off x="533401" y="1524000"/>
            <a:ext cx="7561484" cy="3759288"/>
          </a:xfrm>
          <a:prstGeom prst="rect">
            <a:avLst/>
          </a:prstGeom>
        </p:spPr>
      </p:pic>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Advantages of </a:t>
            </a:r>
            <a:r>
              <a:rPr lang="en-IN" dirty="0" err="1"/>
              <a:t>kNN</a:t>
            </a:r>
            <a:endParaRPr lang="en-US" dirty="0"/>
          </a:p>
        </p:txBody>
      </p:sp>
      <p:sp>
        <p:nvSpPr>
          <p:cNvPr id="5" name="Content Placeholder 4"/>
          <p:cNvSpPr>
            <a:spLocks noGrp="1"/>
          </p:cNvSpPr>
          <p:nvPr>
            <p:ph idx="1"/>
          </p:nvPr>
        </p:nvSpPr>
        <p:spPr>
          <a:xfrm>
            <a:off x="304800" y="1447800"/>
            <a:ext cx="8610600" cy="4876800"/>
          </a:xfrm>
        </p:spPr>
        <p:txBody>
          <a:bodyPr>
            <a:normAutofit/>
          </a:bodyPr>
          <a:lstStyle/>
          <a:p>
            <a:pPr algn="just"/>
            <a:r>
              <a:rPr lang="en-US" dirty="0" err="1"/>
              <a:t>kNN</a:t>
            </a:r>
            <a:r>
              <a:rPr lang="en-US" dirty="0"/>
              <a:t> algorithm is a versatile and widely used machine learning algorithm that is primarily used for its simplicity and ease of implementation. </a:t>
            </a:r>
          </a:p>
          <a:p>
            <a:pPr algn="just"/>
            <a:r>
              <a:rPr lang="en-US" dirty="0"/>
              <a:t>It does not require any assumptions about the underlying data distribution. </a:t>
            </a:r>
          </a:p>
          <a:p>
            <a:pPr algn="just"/>
            <a:r>
              <a:rPr lang="en-US" dirty="0"/>
              <a:t>It can also handle both numerical and categorical data, making it a flexible choice for various types of datasets in classification and regression tasks. </a:t>
            </a:r>
          </a:p>
          <a:p>
            <a:pPr algn="just"/>
            <a:r>
              <a:rPr lang="en-US" dirty="0"/>
              <a:t>It is a non-parametric method that makes predictions based on the similarity of data points in a given dataset. </a:t>
            </a:r>
          </a:p>
        </p:txBody>
      </p:sp>
      <p:sp>
        <p:nvSpPr>
          <p:cNvPr id="3" name="Slide Number Placeholder 2"/>
          <p:cNvSpPr>
            <a:spLocks noGrp="1"/>
          </p:cNvSpPr>
          <p:nvPr>
            <p:ph type="sldNum" sz="quarter" idx="10"/>
          </p:nvPr>
        </p:nvSpPr>
        <p:spPr/>
        <p:txBody>
          <a:bodyPr/>
          <a:lstStyle/>
          <a:p>
            <a:fld id="{ECACD332-80BB-464C-B918-56270787EF64}" type="slidenum">
              <a:rPr lang="en-US" smtClean="0"/>
              <a:pPr/>
              <a:t>39</a:t>
            </a:fld>
            <a:endParaRPr lang="en-US"/>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Example-1</a:t>
            </a:r>
          </a:p>
        </p:txBody>
      </p:sp>
      <p:sp>
        <p:nvSpPr>
          <p:cNvPr id="3" name="Content Placeholder 2"/>
          <p:cNvSpPr>
            <a:spLocks noGrp="1"/>
          </p:cNvSpPr>
          <p:nvPr>
            <p:ph idx="1"/>
          </p:nvPr>
        </p:nvSpPr>
        <p:spPr/>
        <p:txBody>
          <a:bodyPr/>
          <a:lstStyle/>
          <a:p>
            <a:r>
              <a:rPr lang="en-US" i="1" dirty="0">
                <a:latin typeface="Times New Roman" pitchFamily="18" charset="0"/>
                <a:cs typeface="Times New Roman" pitchFamily="18" charset="0"/>
              </a:rPr>
              <a:t>Let C be an event that no. is divisible by 5 or 3, C = </a:t>
            </a:r>
            <a:r>
              <a:rPr lang="en-US" dirty="0">
                <a:latin typeface="Times New Roman" pitchFamily="18" charset="0"/>
                <a:cs typeface="Times New Roman" pitchFamily="18" charset="0"/>
              </a:rPr>
              <a:t>A</a:t>
            </a:r>
            <a:r>
              <a:rPr lang="en-US" dirty="0"/>
              <a:t> ∪ </a:t>
            </a:r>
            <a:r>
              <a:rPr lang="en-US" dirty="0">
                <a:latin typeface="Times New Roman" pitchFamily="18" charset="0"/>
                <a:cs typeface="Times New Roman" pitchFamily="18" charset="0"/>
              </a:rPr>
              <a:t>B, and n(A</a:t>
            </a:r>
            <a:r>
              <a:rPr lang="en-US" dirty="0"/>
              <a:t> ∪ </a:t>
            </a:r>
            <a:r>
              <a:rPr lang="en-US" dirty="0">
                <a:latin typeface="Times New Roman" pitchFamily="18" charset="0"/>
                <a:cs typeface="Times New Roman" pitchFamily="18" charset="0"/>
              </a:rPr>
              <a:t>B)=47; so </a:t>
            </a:r>
          </a:p>
          <a:p>
            <a:endParaRPr lang="en-US" i="1" dirty="0">
              <a:latin typeface="Times New Roman" pitchFamily="18" charset="0"/>
              <a:cs typeface="Times New Roman" pitchFamily="18" charset="0"/>
            </a:endParaRPr>
          </a:p>
          <a:p>
            <a:r>
              <a:rPr lang="en-US" i="1" dirty="0">
                <a:latin typeface="Times New Roman" pitchFamily="18" charset="0"/>
                <a:cs typeface="Times New Roman" pitchFamily="18" charset="0"/>
              </a:rPr>
              <a:t>Let D be an event that no. is divisible by 5 and 3, D = A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 and n(A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B)=6; so </a:t>
            </a:r>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029200" y="1905000"/>
            <a:ext cx="2286000" cy="512379"/>
          </a:xfrm>
          <a:prstGeom prst="rect">
            <a:avLst/>
          </a:prstGeom>
          <a:noFill/>
        </p:spPr>
      </p:pic>
      <p:sp>
        <p:nvSpPr>
          <p:cNvPr id="317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3124200"/>
            <a:ext cx="2364154" cy="523875"/>
          </a:xfrm>
          <a:prstGeom prst="rect">
            <a:avLst/>
          </a:prstGeom>
          <a:noFill/>
        </p:spPr>
      </p:pic>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t>
            </a:r>
            <a:r>
              <a:rPr lang="en-IN" dirty="0" err="1"/>
              <a:t>kNN</a:t>
            </a:r>
            <a:endParaRPr lang="en-US" dirty="0"/>
          </a:p>
        </p:txBody>
      </p:sp>
      <p:sp>
        <p:nvSpPr>
          <p:cNvPr id="3" name="Content Placeholder 2"/>
          <p:cNvSpPr>
            <a:spLocks noGrp="1"/>
          </p:cNvSpPr>
          <p:nvPr>
            <p:ph idx="1"/>
          </p:nvPr>
        </p:nvSpPr>
        <p:spPr/>
        <p:txBody>
          <a:bodyPr/>
          <a:lstStyle/>
          <a:p>
            <a:pPr algn="just"/>
            <a:r>
              <a:rPr lang="en-US" dirty="0"/>
              <a:t>K-NN is less sensitive to outliers compared to other algorithms.</a:t>
            </a:r>
          </a:p>
          <a:p>
            <a:pPr>
              <a:buNone/>
            </a:pPr>
            <a:endParaRPr lang="en-US" b="1" dirty="0"/>
          </a:p>
          <a:p>
            <a:pPr algn="just"/>
            <a:r>
              <a:rPr lang="en-US" b="1" dirty="0"/>
              <a:t>Few </a:t>
            </a:r>
            <a:r>
              <a:rPr lang="en-US" b="1" dirty="0" err="1"/>
              <a:t>Hyperparameters</a:t>
            </a:r>
            <a:r>
              <a:rPr lang="en-US" dirty="0"/>
              <a:t> – The only parameters which are required in the training of a KNN algorithm are the value of k and the choice of the distance metric which we would like to choose from our evaluation metric.</a:t>
            </a:r>
          </a:p>
          <a:p>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40</a:t>
            </a:fld>
            <a:endParaRPr lang="en-US"/>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the KNN Algorithm</a:t>
            </a:r>
          </a:p>
        </p:txBody>
      </p:sp>
      <p:sp>
        <p:nvSpPr>
          <p:cNvPr id="3" name="Content Placeholder 2"/>
          <p:cNvSpPr>
            <a:spLocks noGrp="1"/>
          </p:cNvSpPr>
          <p:nvPr>
            <p:ph idx="1"/>
          </p:nvPr>
        </p:nvSpPr>
        <p:spPr>
          <a:xfrm>
            <a:off x="304800" y="1295400"/>
            <a:ext cx="8458200" cy="5029200"/>
          </a:xfrm>
        </p:spPr>
        <p:txBody>
          <a:bodyPr/>
          <a:lstStyle/>
          <a:p>
            <a:pPr algn="just"/>
            <a:r>
              <a:rPr lang="en-US" sz="2000" b="1" dirty="0"/>
              <a:t>Does not scale</a:t>
            </a:r>
            <a:r>
              <a:rPr lang="en-US" sz="2000" dirty="0"/>
              <a:t> – It is a lazy Algorithm. The main significance of this term is that this takes lots of </a:t>
            </a:r>
            <a:r>
              <a:rPr lang="en-US" sz="2000" dirty="0">
                <a:solidFill>
                  <a:srgbClr val="FF0000"/>
                </a:solidFill>
              </a:rPr>
              <a:t>computing power </a:t>
            </a:r>
            <a:r>
              <a:rPr lang="en-US" sz="2000" dirty="0"/>
              <a:t>as well as </a:t>
            </a:r>
            <a:r>
              <a:rPr lang="en-US" sz="2000" dirty="0">
                <a:solidFill>
                  <a:srgbClr val="FF0000"/>
                </a:solidFill>
              </a:rPr>
              <a:t>data storage</a:t>
            </a:r>
            <a:r>
              <a:rPr lang="en-US" sz="2000" dirty="0"/>
              <a:t>. This makes this algorithm both time-consuming and resource exhausting.</a:t>
            </a:r>
          </a:p>
          <a:p>
            <a:pPr algn="just"/>
            <a:r>
              <a:rPr lang="en-US" sz="2000" b="1" dirty="0"/>
              <a:t>Curse of Dimensionality</a:t>
            </a:r>
            <a:r>
              <a:rPr lang="en-US" sz="2000" dirty="0"/>
              <a:t> – The KNN algorithm is affected by the curse of dimensionality which implies the algorithm faces a hard time classifying the data points properly when the dimensionality is too high.</a:t>
            </a:r>
          </a:p>
          <a:p>
            <a:r>
              <a:rPr lang="en-US" sz="2000" dirty="0"/>
              <a:t>The curse of dimensionality can be particularly problematic in several ways:</a:t>
            </a:r>
          </a:p>
          <a:p>
            <a:pPr>
              <a:buNone/>
            </a:pPr>
            <a:r>
              <a:rPr lang="en-US" sz="2000" b="1" dirty="0"/>
              <a:t> (</a:t>
            </a:r>
            <a:r>
              <a:rPr lang="en-US" sz="2000" b="1" dirty="0" err="1"/>
              <a:t>i</a:t>
            </a:r>
            <a:r>
              <a:rPr lang="en-US" sz="2000" b="1" dirty="0"/>
              <a:t>) Distance Metrics Become Less Informative</a:t>
            </a:r>
            <a:r>
              <a:rPr lang="en-US" sz="2000" dirty="0"/>
              <a:t>: In high-dimensional spaces, the concept of "distance" becomes less meaningful because the distances between all pairs of points tend to become more similar. This reduces the effectiveness of KNN, which relies on distance metrics to determine the nearest neighbors.</a:t>
            </a:r>
          </a:p>
          <a:p>
            <a:pPr>
              <a:buNone/>
            </a:pPr>
            <a:r>
              <a:rPr lang="en-IN" sz="2000" dirty="0"/>
              <a:t>  (ii) </a:t>
            </a:r>
            <a:r>
              <a:rPr lang="en-US" sz="2000" b="1" dirty="0" err="1"/>
              <a:t>Sparsity</a:t>
            </a:r>
            <a:r>
              <a:rPr lang="en-US" sz="2000" b="1" dirty="0"/>
              <a:t> of Data</a:t>
            </a:r>
            <a:r>
              <a:rPr lang="en-US" sz="2000" dirty="0"/>
              <a:t>: As the number of dimensions increases, the volume of the space grows exponentially. This means that data points become sparse, making it harder for KNN to find enough neighbors that are truly representative of the underlying distribution of the data.</a:t>
            </a:r>
          </a:p>
          <a:p>
            <a:pPr>
              <a:buNone/>
            </a:pPr>
            <a:endParaRPr lang="en-US" sz="2000" dirty="0"/>
          </a:p>
          <a:p>
            <a:pPr algn="just"/>
            <a:endParaRPr lang="en-US" sz="2400" dirty="0"/>
          </a:p>
          <a:p>
            <a:pPr>
              <a:buNone/>
            </a:pPr>
            <a:endParaRPr lang="en-US" sz="2400" dirty="0"/>
          </a:p>
          <a:p>
            <a:pPr>
              <a:buNone/>
            </a:pPr>
            <a:endParaRPr lang="en-US" sz="2400"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41</a:t>
            </a:fld>
            <a:endParaRPr lang="en-US"/>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Disadvantages of the KNN Algorithm</a:t>
            </a:r>
          </a:p>
        </p:txBody>
      </p:sp>
      <p:sp>
        <p:nvSpPr>
          <p:cNvPr id="3" name="Content Placeholder 2"/>
          <p:cNvSpPr>
            <a:spLocks noGrp="1"/>
          </p:cNvSpPr>
          <p:nvPr>
            <p:ph idx="1"/>
          </p:nvPr>
        </p:nvSpPr>
        <p:spPr>
          <a:xfrm>
            <a:off x="381000" y="1219200"/>
            <a:ext cx="8458200" cy="5334000"/>
          </a:xfrm>
        </p:spPr>
        <p:txBody>
          <a:bodyPr/>
          <a:lstStyle/>
          <a:p>
            <a:pPr>
              <a:buNone/>
            </a:pPr>
            <a:endParaRPr lang="en-US" sz="2000" b="1" dirty="0"/>
          </a:p>
          <a:p>
            <a:pPr>
              <a:buNone/>
            </a:pPr>
            <a:r>
              <a:rPr lang="en-US" sz="2000" b="1" dirty="0"/>
              <a:t>(iii) Increased Computational Complexity</a:t>
            </a:r>
            <a:r>
              <a:rPr lang="en-US" sz="2000" dirty="0"/>
              <a:t>: The computational cost of calculating distances between points increases with dimensionality. This can make KNN inefficient in practice when dealing with very high-dimensional data.</a:t>
            </a:r>
          </a:p>
          <a:p>
            <a:pPr>
              <a:buNone/>
            </a:pPr>
            <a:endParaRPr lang="en-US" sz="2000" dirty="0"/>
          </a:p>
          <a:p>
            <a:pPr>
              <a:buNone/>
            </a:pPr>
            <a:r>
              <a:rPr lang="en-US" sz="2000" b="1" dirty="0"/>
              <a:t>(iv) </a:t>
            </a:r>
            <a:r>
              <a:rPr lang="en-US" sz="2000" b="1" dirty="0" err="1"/>
              <a:t>Overfitting</a:t>
            </a:r>
            <a:r>
              <a:rPr lang="en-US" sz="2000" dirty="0"/>
              <a:t>: In high-dimensional spaces, KNN can become overly sensitive to noise in the data, leading to </a:t>
            </a:r>
            <a:r>
              <a:rPr lang="en-US" sz="2000" dirty="0" err="1"/>
              <a:t>overfitting</a:t>
            </a:r>
            <a:r>
              <a:rPr lang="en-US" sz="2000" dirty="0"/>
              <a:t>. This happens because with many dimensions, there’s a higher likelihood that some of the features will not be relevant, but they can still influence the nearest neighbor calculations.</a:t>
            </a:r>
          </a:p>
          <a:p>
            <a:r>
              <a:rPr lang="en-US" sz="2400" dirty="0"/>
              <a:t>To mitigate these issues, various techniques can be used:</a:t>
            </a:r>
          </a:p>
          <a:p>
            <a:pPr>
              <a:buNone/>
            </a:pPr>
            <a:r>
              <a:rPr lang="en-IN" sz="2400" dirty="0"/>
              <a:t>    </a:t>
            </a:r>
            <a:r>
              <a:rPr lang="en-IN" sz="2400" b="1" dirty="0"/>
              <a:t>(</a:t>
            </a:r>
            <a:r>
              <a:rPr lang="en-IN" sz="2400" b="1" dirty="0" err="1"/>
              <a:t>i</a:t>
            </a:r>
            <a:r>
              <a:rPr lang="en-IN" sz="2400" b="1" dirty="0"/>
              <a:t>) </a:t>
            </a:r>
            <a:r>
              <a:rPr lang="en-US" sz="2400" b="1" dirty="0"/>
              <a:t>Dimensionality Reduction</a:t>
            </a:r>
          </a:p>
          <a:p>
            <a:pPr>
              <a:buNone/>
            </a:pPr>
            <a:r>
              <a:rPr lang="en-US" sz="2400" b="1" dirty="0"/>
              <a:t>    (ii) Feature Selection</a:t>
            </a:r>
            <a:endParaRPr lang="en-US" sz="2400" dirty="0"/>
          </a:p>
          <a:p>
            <a:r>
              <a:rPr lang="en-US" sz="2400" dirty="0"/>
              <a:t>By addressing the curse of dimensionality through these methods, you can make KNN more effective even in high-dimensional settings.</a:t>
            </a:r>
          </a:p>
        </p:txBody>
      </p:sp>
      <p:sp>
        <p:nvSpPr>
          <p:cNvPr id="4" name="Date Placeholder 3"/>
          <p:cNvSpPr>
            <a:spLocks noGrp="1"/>
          </p:cNvSpPr>
          <p:nvPr>
            <p:ph type="dt" sz="half" idx="10"/>
          </p:nvPr>
        </p:nvSpPr>
        <p:spPr/>
        <p:txBody>
          <a:bodyPr/>
          <a:lstStyle/>
          <a:p>
            <a:pPr>
              <a:defRPr/>
            </a:pPr>
            <a:fld id="{D18A9D77-8E78-4F80-9077-1B8906CB5587}" type="datetime4">
              <a:rPr lang="en-US" smtClean="0"/>
              <a:pPr>
                <a:defRPr/>
              </a:pPr>
              <a:t>September 23, 2024</a:t>
            </a:fld>
            <a:endParaRPr lang="en-US" dirty="0"/>
          </a:p>
        </p:txBody>
      </p:sp>
      <p:sp>
        <p:nvSpPr>
          <p:cNvPr id="5" name="Footer Placeholder 4"/>
          <p:cNvSpPr>
            <a:spLocks noGrp="1"/>
          </p:cNvSpPr>
          <p:nvPr>
            <p:ph type="ftr" sz="quarter" idx="11"/>
          </p:nvPr>
        </p:nvSpPr>
        <p:spPr/>
        <p:txBody>
          <a:body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p>
            <a:pPr>
              <a:defRPr/>
            </a:pPr>
            <a:fld id="{A564B65B-CD9A-4522-9E02-4F31596921B4}" type="slidenum">
              <a:rPr lang="en-US" smtClean="0"/>
              <a:pPr>
                <a:defRPr/>
              </a:pPr>
              <a:t>42</a:t>
            </a:fld>
            <a:endParaRPr lang="en-US"/>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553200" cy="673100"/>
          </a:xfrm>
        </p:spPr>
        <p:txBody>
          <a:bodyPr>
            <a:norm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Variation In </a:t>
            </a:r>
            <a:r>
              <a:rPr lang="en-US"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kNN</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100" name="Picture 4" descr="https://upload.wikimedia.org/wikipedia/commons/thumb/e/e7/KnnClassification.svg/279px-KnnClassific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289560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7800" y="2057400"/>
            <a:ext cx="2667000" cy="2286000"/>
          </a:xfrm>
          <a:prstGeom prst="rect">
            <a:avLst/>
          </a:prstGeom>
        </p:spPr>
      </p:pic>
    </p:spTree>
    <p:extLst>
      <p:ext uri="{BB962C8B-B14F-4D97-AF65-F5344CB8AC3E}">
        <p14:creationId xmlns:p14="http://schemas.microsoft.com/office/powerpoint/2010/main" val="1078038793"/>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Choose the value of k?</a:t>
            </a:r>
            <a:endParaRPr lang="en-US" dirty="0"/>
          </a:p>
        </p:txBody>
      </p:sp>
      <p:sp>
        <p:nvSpPr>
          <p:cNvPr id="3" name="Content Placeholder 2"/>
          <p:cNvSpPr>
            <a:spLocks noGrp="1"/>
          </p:cNvSpPr>
          <p:nvPr>
            <p:ph idx="1"/>
          </p:nvPr>
        </p:nvSpPr>
        <p:spPr/>
        <p:txBody>
          <a:bodyPr>
            <a:normAutofit/>
          </a:bodyPr>
          <a:lstStyle/>
          <a:p>
            <a:pPr algn="just"/>
            <a:r>
              <a:rPr lang="en-US" dirty="0"/>
              <a:t>The value of k is very crucial in the KNN algorithm to define the number of neighbors in the algorithm. </a:t>
            </a:r>
          </a:p>
          <a:p>
            <a:pPr algn="just"/>
            <a:r>
              <a:rPr lang="en-US" dirty="0"/>
              <a:t>The value of k in the k-nearest neighbors (k-NN) algorithm should be chosen based on the input data. If the input data has more outliers or noise, a higher value of k would be better. </a:t>
            </a:r>
          </a:p>
          <a:p>
            <a:pPr algn="just"/>
            <a:r>
              <a:rPr lang="en-US" dirty="0"/>
              <a:t>It is recommended to choose an odd value for k to avoid ties in classification.</a:t>
            </a:r>
          </a:p>
        </p:txBody>
      </p:sp>
      <p:sp>
        <p:nvSpPr>
          <p:cNvPr id="4" name="Slide Number Placeholder 3"/>
          <p:cNvSpPr>
            <a:spLocks noGrp="1"/>
          </p:cNvSpPr>
          <p:nvPr>
            <p:ph type="sldNum" sz="quarter" idx="10"/>
          </p:nvPr>
        </p:nvSpPr>
        <p:spPr/>
        <p:txBody>
          <a:bodyPr/>
          <a:lstStyle/>
          <a:p>
            <a:fld id="{D37A8A04-1C0C-4C06-A72C-2BB05733F882}" type="slidenum">
              <a:rPr lang="en-US" smtClean="0"/>
              <a:pPr/>
              <a:t>44</a:t>
            </a:fld>
            <a:endParaRPr lang="en-US"/>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Value of k</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a:t>small k value isn’t suitable</a:t>
            </a:r>
            <a:r>
              <a:rPr lang="en-US" dirty="0"/>
              <a:t> for classification.</a:t>
            </a:r>
          </a:p>
          <a:p>
            <a:pPr algn="just"/>
            <a:r>
              <a:rPr lang="en-US" dirty="0"/>
              <a:t>As a rule of thumb, setting k to the square root of the number of training samples can lead to better result.  If k becomes 10 after the square root, we can choose either k=9 or k=11 just to make sure that k is odd. </a:t>
            </a:r>
          </a:p>
          <a:p>
            <a:r>
              <a:rPr lang="en-US" dirty="0"/>
              <a:t>Use an error plot or accuracy plot to find the most favorable k value.</a:t>
            </a:r>
          </a:p>
          <a:p>
            <a:r>
              <a:rPr lang="en-US" dirty="0" err="1"/>
              <a:t>kNN</a:t>
            </a:r>
            <a:r>
              <a:rPr lang="en-US" dirty="0"/>
              <a:t> performs well with multi-label classes, but you must be aware of the outliers.</a:t>
            </a:r>
          </a:p>
          <a:p>
            <a:pPr>
              <a:buNone/>
            </a:pP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45</a:t>
            </a:fld>
            <a:endParaRPr lang="en-US"/>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Choose the value of k?</a:t>
            </a: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46</a:t>
            </a:fld>
            <a:endParaRPr lang="en-US"/>
          </a:p>
        </p:txBody>
      </p:sp>
      <p:pic>
        <p:nvPicPr>
          <p:cNvPr id="503810" name="Picture 2" descr="https://miro.medium.com/v2/resize:fit:1050/1*NM4oaO6Cr9M2cJTTuKP2AQ.png"/>
          <p:cNvPicPr>
            <a:picLocks noChangeAspect="1" noChangeArrowheads="1"/>
          </p:cNvPicPr>
          <p:nvPr/>
        </p:nvPicPr>
        <p:blipFill>
          <a:blip r:embed="rId2"/>
          <a:srcRect/>
          <a:stretch>
            <a:fillRect/>
          </a:stretch>
        </p:blipFill>
        <p:spPr bwMode="auto">
          <a:xfrm>
            <a:off x="1007861" y="1143001"/>
            <a:ext cx="6688339" cy="4251131"/>
          </a:xfrm>
          <a:prstGeom prst="rect">
            <a:avLst/>
          </a:prstGeom>
          <a:noFill/>
        </p:spPr>
      </p:pic>
      <p:sp>
        <p:nvSpPr>
          <p:cNvPr id="6" name="Rectangle 5"/>
          <p:cNvSpPr/>
          <p:nvPr/>
        </p:nvSpPr>
        <p:spPr>
          <a:xfrm>
            <a:off x="914400" y="5334000"/>
            <a:ext cx="7467600" cy="1200329"/>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 We got the accuracy of </a:t>
            </a:r>
            <a:r>
              <a:rPr lang="en-US" sz="2400" b="1" dirty="0">
                <a:latin typeface="Arial" pitchFamily="34" charset="0"/>
                <a:cs typeface="Arial" pitchFamily="34" charset="0"/>
              </a:rPr>
              <a:t>0.41 at K=37</a:t>
            </a:r>
            <a:r>
              <a:rPr lang="en-US" sz="2400" dirty="0">
                <a:latin typeface="Arial" pitchFamily="34" charset="0"/>
                <a:cs typeface="Arial" pitchFamily="34" charset="0"/>
              </a:rPr>
              <a:t>. As we got the minimum error at k=37, so we will get </a:t>
            </a:r>
            <a:r>
              <a:rPr lang="en-US" sz="2400" b="1" dirty="0">
                <a:latin typeface="Arial" pitchFamily="34" charset="0"/>
                <a:cs typeface="Arial" pitchFamily="34" charset="0"/>
              </a:rPr>
              <a:t>better efficiency</a:t>
            </a:r>
            <a:r>
              <a:rPr lang="en-US" sz="2400" dirty="0">
                <a:latin typeface="Arial" pitchFamily="34" charset="0"/>
                <a:cs typeface="Arial" pitchFamily="34" charset="0"/>
              </a:rPr>
              <a:t> at that K value.</a:t>
            </a: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Is Naïve </a:t>
            </a:r>
            <a:r>
              <a:rPr lang="en-US" dirty="0" err="1"/>
              <a:t>Bayes</a:t>
            </a:r>
            <a:r>
              <a:rPr lang="en-US" dirty="0"/>
              <a:t> a lazy learner?</a:t>
            </a:r>
          </a:p>
        </p:txBody>
      </p:sp>
      <p:sp>
        <p:nvSpPr>
          <p:cNvPr id="3" name="Content Placeholder 2"/>
          <p:cNvSpPr>
            <a:spLocks noGrp="1"/>
          </p:cNvSpPr>
          <p:nvPr>
            <p:ph idx="1"/>
          </p:nvPr>
        </p:nvSpPr>
        <p:spPr>
          <a:xfrm>
            <a:off x="381000" y="1371600"/>
            <a:ext cx="8229600" cy="5211763"/>
          </a:xfrm>
        </p:spPr>
        <p:txBody>
          <a:bodyPr>
            <a:noAutofit/>
          </a:bodyPr>
          <a:lstStyle/>
          <a:p>
            <a:pPr algn="just" fontAlgn="base"/>
            <a:r>
              <a:rPr lang="en-US" sz="2400" dirty="0"/>
              <a:t>The Naive </a:t>
            </a:r>
            <a:r>
              <a:rPr lang="en-US" sz="2400" dirty="0" err="1"/>
              <a:t>Bayes</a:t>
            </a:r>
            <a:r>
              <a:rPr lang="en-US" sz="2400" dirty="0"/>
              <a:t> algorithm is not a </a:t>
            </a:r>
            <a:r>
              <a:rPr lang="en-US" sz="2400" i="1" dirty="0"/>
              <a:t>lazy</a:t>
            </a:r>
            <a:r>
              <a:rPr lang="en-US" sz="2400" dirty="0"/>
              <a:t> learner. It is an eager learner. It is different from the nearest neighbor algorithm. </a:t>
            </a:r>
          </a:p>
          <a:p>
            <a:pPr algn="just" fontAlgn="base"/>
            <a:r>
              <a:rPr lang="en-US" sz="2400" dirty="0"/>
              <a:t>A real learning takes place for Naive </a:t>
            </a:r>
            <a:r>
              <a:rPr lang="en-US" sz="2400" dirty="0" err="1"/>
              <a:t>Bayes</a:t>
            </a:r>
            <a:r>
              <a:rPr lang="en-US" sz="2400" dirty="0"/>
              <a:t>. The parameters that are learned in Naive </a:t>
            </a:r>
            <a:r>
              <a:rPr lang="en-US" sz="2400" dirty="0" err="1"/>
              <a:t>Bayes</a:t>
            </a:r>
            <a:r>
              <a:rPr lang="en-US" sz="2400" dirty="0"/>
              <a:t> are the </a:t>
            </a:r>
            <a:r>
              <a:rPr lang="en-US" sz="2400" i="1" dirty="0"/>
              <a:t>prior probabilities</a:t>
            </a:r>
            <a:r>
              <a:rPr lang="en-US" sz="2400" dirty="0"/>
              <a:t> of different classes, as well as the </a:t>
            </a:r>
            <a:r>
              <a:rPr lang="en-US" sz="2400" i="1" dirty="0"/>
              <a:t>likelihood</a:t>
            </a:r>
            <a:r>
              <a:rPr lang="en-US" sz="2400" dirty="0"/>
              <a:t> of different features for each class.</a:t>
            </a:r>
          </a:p>
          <a:p>
            <a:pPr algn="just" fontAlgn="base"/>
            <a:r>
              <a:rPr lang="en-US" sz="2400" dirty="0"/>
              <a:t>In the test phase, these learned parameters are used to estimate the probability of each class for the given sample.</a:t>
            </a:r>
          </a:p>
          <a:p>
            <a:pPr algn="just" fontAlgn="base"/>
            <a:r>
              <a:rPr lang="en-US" sz="2400" dirty="0"/>
              <a:t>In other words, in Naive </a:t>
            </a:r>
            <a:r>
              <a:rPr lang="en-US" sz="2400" dirty="0" err="1"/>
              <a:t>Bayes</a:t>
            </a:r>
            <a:r>
              <a:rPr lang="en-US" sz="2400" dirty="0"/>
              <a:t>, for each sample in the test set, the parameters determined during training are used to estimate the probability of that sample belonging to different classes. </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Is Naïve </a:t>
            </a:r>
            <a:r>
              <a:rPr lang="en-US" dirty="0" err="1"/>
              <a:t>Bayes</a:t>
            </a:r>
            <a:r>
              <a:rPr lang="en-US" dirty="0"/>
              <a:t> a lazy learner?</a:t>
            </a:r>
          </a:p>
        </p:txBody>
      </p:sp>
      <p:sp>
        <p:nvSpPr>
          <p:cNvPr id="3" name="Content Placeholder 2"/>
          <p:cNvSpPr>
            <a:spLocks noGrp="1"/>
          </p:cNvSpPr>
          <p:nvPr>
            <p:ph idx="1"/>
          </p:nvPr>
        </p:nvSpPr>
        <p:spPr>
          <a:xfrm>
            <a:off x="533400" y="1371601"/>
            <a:ext cx="8229600" cy="3581400"/>
          </a:xfrm>
        </p:spPr>
        <p:txBody>
          <a:bodyPr>
            <a:normAutofit/>
          </a:bodyPr>
          <a:lstStyle/>
          <a:p>
            <a:pPr algn="just" fontAlgn="base"/>
            <a:r>
              <a:rPr lang="en-US" dirty="0"/>
              <a:t>For example, P(</a:t>
            </a:r>
            <a:r>
              <a:rPr lang="en-US" dirty="0" err="1"/>
              <a:t>c|x</a:t>
            </a:r>
            <a:r>
              <a:rPr lang="en-US" dirty="0"/>
              <a:t>) ∝ P(c) P(x</a:t>
            </a:r>
            <a:r>
              <a:rPr lang="en-US" baseline="-25000" dirty="0"/>
              <a:t>1</a:t>
            </a:r>
            <a:r>
              <a:rPr lang="en-US" dirty="0"/>
              <a:t>|c) P(x</a:t>
            </a:r>
            <a:r>
              <a:rPr lang="en-US" baseline="-25000" dirty="0"/>
              <a:t>2</a:t>
            </a:r>
            <a:r>
              <a:rPr lang="en-US" dirty="0"/>
              <a:t>|c) ... p(</a:t>
            </a:r>
            <a:r>
              <a:rPr lang="en-US" dirty="0" err="1"/>
              <a:t>x</a:t>
            </a:r>
            <a:r>
              <a:rPr lang="en-US" baseline="-25000" dirty="0" err="1"/>
              <a:t>n</a:t>
            </a:r>
            <a:r>
              <a:rPr lang="en-US" dirty="0" err="1"/>
              <a:t>|c</a:t>
            </a:r>
            <a:r>
              <a:rPr lang="en-US" dirty="0"/>
              <a:t>), where c is a class and x is a test sample. </a:t>
            </a:r>
          </a:p>
          <a:p>
            <a:pPr algn="just" fontAlgn="base"/>
            <a:r>
              <a:rPr lang="en-US" dirty="0"/>
              <a:t>All quantities P(c) and P(</a:t>
            </a:r>
            <a:r>
              <a:rPr lang="en-US" dirty="0" err="1"/>
              <a:t>x</a:t>
            </a:r>
            <a:r>
              <a:rPr lang="en-US" baseline="-25000" dirty="0" err="1"/>
              <a:t>i</a:t>
            </a:r>
            <a:r>
              <a:rPr lang="en-US" dirty="0" err="1"/>
              <a:t>|c</a:t>
            </a:r>
            <a:r>
              <a:rPr lang="en-US" dirty="0"/>
              <a:t>) are parameters which are determined during training and are used during testing. </a:t>
            </a:r>
          </a:p>
          <a:p>
            <a:pPr fontAlgn="base"/>
            <a:r>
              <a:rPr lang="en-US" dirty="0"/>
              <a:t>This is similar to NN, but the kind of learning and the kind of applying the learned model is different.</a:t>
            </a:r>
          </a:p>
          <a:p>
            <a:endParaRPr lang="en-US" dirty="0"/>
          </a:p>
          <a:p>
            <a:endParaRPr lang="en-US"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Deduction of some important rules </a:t>
            </a:r>
          </a:p>
        </p:txBody>
      </p:sp>
      <p:sp>
        <p:nvSpPr>
          <p:cNvPr id="3" name="Content Placeholder 2"/>
          <p:cNvSpPr>
            <a:spLocks noGrp="1"/>
          </p:cNvSpPr>
          <p:nvPr>
            <p:ph idx="1"/>
          </p:nvPr>
        </p:nvSpPr>
        <p:spPr>
          <a:xfrm>
            <a:off x="533400" y="1524000"/>
            <a:ext cx="8229600" cy="4267200"/>
          </a:xfrm>
        </p:spPr>
        <p:txBody>
          <a:bodyPr/>
          <a:lstStyle/>
          <a:p>
            <a:pPr>
              <a:buNone/>
            </a:pPr>
            <a:r>
              <a:rPr lang="en-US" dirty="0"/>
              <a:t>1. For any event A,                              </a:t>
            </a:r>
          </a:p>
          <a:p>
            <a:pPr>
              <a:buNone/>
            </a:pPr>
            <a:r>
              <a:rPr lang="en-US" dirty="0"/>
              <a:t>    In the limit as           , So,               </a:t>
            </a:r>
          </a:p>
          <a:p>
            <a:pPr>
              <a:buNone/>
            </a:pPr>
            <a:r>
              <a:rPr lang="en-US" dirty="0"/>
              <a:t>2. For certain event S,             , so in the limit P(S)=1 </a:t>
            </a:r>
          </a:p>
          <a:p>
            <a:pPr>
              <a:buNone/>
            </a:pPr>
            <a:r>
              <a:rPr lang="en-US" dirty="0"/>
              <a:t>3. For impossible event O, n(O)=0. Hence, P(O)=0</a:t>
            </a:r>
          </a:p>
          <a:p>
            <a:pPr>
              <a:buNone/>
            </a:pPr>
            <a:r>
              <a:rPr lang="en-US" dirty="0"/>
              <a:t>4. For an event A, A+ A′=S (certain event)</a:t>
            </a:r>
          </a:p>
          <a:p>
            <a:pPr>
              <a:buNone/>
            </a:pPr>
            <a:r>
              <a:rPr lang="en-US" dirty="0"/>
              <a:t>  So, P(A+ A′)=P(S) =&gt; P(A) + P(A′)=1 </a:t>
            </a:r>
          </a:p>
          <a:p>
            <a:pPr>
              <a:buNone/>
            </a:pPr>
            <a:r>
              <a:rPr lang="en-US" dirty="0"/>
              <a:t>  =&gt; P(A)=1-P(A′)</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0" y="1446810"/>
            <a:ext cx="2971800" cy="501733"/>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9000" y="2047875"/>
            <a:ext cx="1005840" cy="31432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57800" y="1984744"/>
            <a:ext cx="1295400" cy="301256"/>
          </a:xfrm>
          <a:prstGeom prst="rect">
            <a:avLst/>
          </a:prstGeom>
          <a:noFill/>
        </p:spPr>
      </p:pic>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67199" y="2514600"/>
            <a:ext cx="1203959" cy="3048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dirty="0"/>
              <a:t>Addition rule for </a:t>
            </a:r>
            <a:r>
              <a:rPr lang="en-US" sz="2400" dirty="0" err="1"/>
              <a:t>pairwise</a:t>
            </a:r>
            <a:r>
              <a:rPr lang="en-US" sz="2400" dirty="0"/>
              <a:t> mutually exclusive events </a:t>
            </a:r>
          </a:p>
        </p:txBody>
      </p:sp>
      <p:sp>
        <p:nvSpPr>
          <p:cNvPr id="3" name="Content Placeholder 2"/>
          <p:cNvSpPr>
            <a:spLocks noGrp="1"/>
          </p:cNvSpPr>
          <p:nvPr>
            <p:ph idx="1"/>
          </p:nvPr>
        </p:nvSpPr>
        <p:spPr>
          <a:xfrm>
            <a:off x="533400" y="1600200"/>
            <a:ext cx="8382000" cy="5715000"/>
          </a:xfrm>
        </p:spPr>
        <p:txBody>
          <a:bodyPr>
            <a:normAutofit/>
          </a:bodyPr>
          <a:lstStyle/>
          <a:p>
            <a:pPr>
              <a:buNone/>
            </a:pPr>
            <a:r>
              <a:rPr lang="en-US" sz="2400" dirty="0"/>
              <a:t>For two mutually exclusive events, A and B, n(A ∪ B) = n(A+B)= n(A) + n(B)</a:t>
            </a:r>
          </a:p>
          <a:p>
            <a:pPr>
              <a:buNone/>
            </a:pPr>
            <a:r>
              <a:rPr lang="en-US" sz="2400" dirty="0"/>
              <a:t>So,                         , therefore, in the limit </a:t>
            </a:r>
            <a:r>
              <a:rPr lang="en-US" sz="2000" dirty="0"/>
              <a:t>P(A+B)=P(A)+P(B)</a:t>
            </a:r>
          </a:p>
          <a:p>
            <a:pPr>
              <a:buNone/>
            </a:pPr>
            <a:endParaRPr lang="en-US" sz="2400" dirty="0"/>
          </a:p>
          <a:p>
            <a:pPr>
              <a:buNone/>
            </a:pPr>
            <a:endParaRPr lang="en-US" sz="2400" dirty="0"/>
          </a:p>
          <a:p>
            <a:r>
              <a:rPr lang="en-US" dirty="0"/>
              <a:t>If A, B, C be </a:t>
            </a:r>
            <a:r>
              <a:rPr lang="en-US" dirty="0" err="1"/>
              <a:t>pairwise</a:t>
            </a:r>
            <a:r>
              <a:rPr lang="en-US" dirty="0"/>
              <a:t> mutually exclusive events, =&gt;          ,         , and           </a:t>
            </a:r>
          </a:p>
          <a:p>
            <a:pPr>
              <a:buNone/>
            </a:pPr>
            <a:r>
              <a:rPr lang="en-US" dirty="0"/>
              <a:t>   Also =&gt; A and        are mutually exclusive</a:t>
            </a:r>
          </a:p>
          <a:p>
            <a:pPr>
              <a:buNone/>
            </a:pPr>
            <a:r>
              <a:rPr lang="en-US" dirty="0"/>
              <a:t>so we have </a:t>
            </a:r>
          </a:p>
          <a:p>
            <a:r>
              <a:rPr lang="en-US" dirty="0"/>
              <a:t>In general, if              be </a:t>
            </a:r>
            <a:r>
              <a:rPr lang="en-US" i="1" dirty="0"/>
              <a:t>n</a:t>
            </a:r>
            <a:r>
              <a:rPr lang="en-US" dirty="0"/>
              <a:t> </a:t>
            </a:r>
            <a:r>
              <a:rPr lang="en-US" dirty="0" err="1"/>
              <a:t>pairwise</a:t>
            </a:r>
            <a:r>
              <a:rPr lang="en-US" dirty="0"/>
              <a:t> mutually exclusive events then we have the following </a:t>
            </a:r>
            <a:r>
              <a:rPr lang="en-US" b="1" dirty="0"/>
              <a:t>addition rule</a:t>
            </a:r>
            <a:r>
              <a:rPr lang="en-US" dirty="0"/>
              <a:t>:</a:t>
            </a:r>
          </a:p>
          <a:p>
            <a:pPr>
              <a:buNone/>
            </a:pP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00200" y="3810000"/>
            <a:ext cx="838200" cy="283336"/>
          </a:xfrm>
          <a:prstGeom prst="rect">
            <a:avLst/>
          </a:prstGeom>
          <a:noFill/>
        </p:spPr>
      </p:pic>
      <p:sp>
        <p:nvSpPr>
          <p:cNvPr id="2053" name="Rectangle 5"/>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3886200"/>
            <a:ext cx="838200" cy="226541"/>
          </a:xfrm>
          <a:prstGeom prst="rect">
            <a:avLst/>
          </a:prstGeom>
          <a:noFill/>
        </p:spPr>
      </p:pic>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724400" y="3886200"/>
            <a:ext cx="838200" cy="229644"/>
          </a:xfrm>
          <a:prstGeom prst="rect">
            <a:avLst/>
          </a:prstGeom>
          <a:noFill/>
        </p:spPr>
      </p:pic>
      <p:sp>
        <p:nvSpPr>
          <p:cNvPr id="1843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7"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429000" y="4267200"/>
            <a:ext cx="457200" cy="254000"/>
          </a:xfrm>
          <a:prstGeom prst="rect">
            <a:avLst/>
          </a:prstGeom>
          <a:noFill/>
        </p:spPr>
      </p:pic>
      <p:sp>
        <p:nvSpPr>
          <p:cNvPr id="1844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41"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667000" y="4648200"/>
            <a:ext cx="3061855" cy="304800"/>
          </a:xfrm>
          <a:prstGeom prst="rect">
            <a:avLst/>
          </a:prstGeom>
          <a:noFill/>
        </p:spPr>
      </p:pic>
      <p:sp>
        <p:nvSpPr>
          <p:cNvPr id="18443" name="Rectangle 11"/>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45"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46" name="Picture 14"/>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200400" y="5105400"/>
            <a:ext cx="1053465" cy="266700"/>
          </a:xfrm>
          <a:prstGeom prst="rect">
            <a:avLst/>
          </a:prstGeom>
          <a:noFill/>
        </p:spPr>
      </p:pic>
      <p:sp>
        <p:nvSpPr>
          <p:cNvPr id="1844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5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50"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895600" y="6172200"/>
            <a:ext cx="5059680" cy="304800"/>
          </a:xfrm>
          <a:prstGeom prst="rect">
            <a:avLst/>
          </a:prstGeom>
          <a:noFill/>
        </p:spPr>
      </p:pic>
      <p:pic>
        <p:nvPicPr>
          <p:cNvPr id="36" name="Picture 6"/>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371600" y="2286000"/>
            <a:ext cx="1981200" cy="495300"/>
          </a:xfrm>
          <a:prstGeom prst="rect">
            <a:avLst/>
          </a:prstGeom>
          <a:noFill/>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Conditional Probability</a:t>
            </a:r>
          </a:p>
        </p:txBody>
      </p:sp>
      <p:sp>
        <p:nvSpPr>
          <p:cNvPr id="3" name="Content Placeholder 2"/>
          <p:cNvSpPr>
            <a:spLocks noGrp="1"/>
          </p:cNvSpPr>
          <p:nvPr>
            <p:ph idx="1"/>
          </p:nvPr>
        </p:nvSpPr>
        <p:spPr>
          <a:xfrm>
            <a:off x="457200" y="1524000"/>
            <a:ext cx="8229600" cy="5059363"/>
          </a:xfrm>
        </p:spPr>
        <p:txBody>
          <a:bodyPr>
            <a:normAutofit lnSpcReduction="10000"/>
          </a:bodyPr>
          <a:lstStyle/>
          <a:p>
            <a:r>
              <a:rPr lang="en-US" sz="2400" dirty="0">
                <a:latin typeface="Times New Roman" pitchFamily="18" charset="0"/>
                <a:cs typeface="Times New Roman" pitchFamily="18" charset="0"/>
              </a:rPr>
              <a:t>Let us consider two events A and B of </a:t>
            </a:r>
            <a:r>
              <a:rPr lang="el-GR" sz="2400" dirty="0">
                <a:latin typeface="Times New Roman" pitchFamily="18" charset="0"/>
                <a:cs typeface="Times New Roman" pitchFamily="18" charset="0"/>
              </a:rPr>
              <a:t>Ω</a:t>
            </a:r>
            <a:r>
              <a:rPr lang="en-US" sz="2400" dirty="0">
                <a:latin typeface="Times New Roman" pitchFamily="18" charset="0"/>
                <a:cs typeface="Times New Roman" pitchFamily="18" charset="0"/>
              </a:rPr>
              <a:t>. Let us make the hypothesis that the event A has occurred.</a:t>
            </a:r>
          </a:p>
          <a:p>
            <a:r>
              <a:rPr lang="en-US" sz="2400" dirty="0">
                <a:latin typeface="Times New Roman" pitchFamily="18" charset="0"/>
                <a:cs typeface="Times New Roman" pitchFamily="18" charset="0"/>
              </a:rPr>
              <a:t>Let n(A) times event A has occurred out of n(</a:t>
            </a:r>
            <a:r>
              <a:rPr lang="el-GR" sz="2400" dirty="0">
                <a:latin typeface="Times New Roman" pitchFamily="18" charset="0"/>
                <a:cs typeface="Times New Roman" pitchFamily="18" charset="0"/>
              </a:rPr>
              <a:t>Ω</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Let, among these n(A) occurrence of A, the event B also occurs (along with A)                              times.</a:t>
            </a:r>
          </a:p>
          <a:p>
            <a:r>
              <a:rPr lang="en-US" sz="2400" dirty="0">
                <a:latin typeface="Times New Roman" pitchFamily="18" charset="0"/>
                <a:cs typeface="Times New Roman" pitchFamily="18" charset="0"/>
              </a:rPr>
              <a:t>The ratio n(AB)/n(A) is called the conditional frequency ratio of B on the hypothesis that A has occurred and denoted by f(B/A), i.e., f(B/A)= n(AB)/n(A) =&gt;</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By Empirical or Statistical definition,                          </a:t>
            </a:r>
          </a:p>
          <a:p>
            <a:r>
              <a:rPr lang="en-US" sz="2400" dirty="0">
                <a:latin typeface="Times New Roman" pitchFamily="18" charset="0"/>
                <a:cs typeface="Times New Roman" pitchFamily="18" charset="0"/>
              </a:rPr>
              <a:t>We assume that, this limit exist, this limit is called the conditional probability of B on the hypothesis that A has occurred.</a:t>
            </a:r>
          </a:p>
          <a:p>
            <a:r>
              <a:rPr lang="en-US" sz="2400" dirty="0">
                <a:latin typeface="Times New Roman" pitchFamily="18" charset="0"/>
                <a:cs typeface="Times New Roman" pitchFamily="18" charset="0"/>
              </a:rPr>
              <a:t>So, as n(</a:t>
            </a:r>
            <a:r>
              <a:rPr lang="el-GR" sz="2400" dirty="0">
                <a:latin typeface="Times New Roman" pitchFamily="18" charset="0"/>
                <a:cs typeface="Times New Roman" pitchFamily="18" charset="0"/>
              </a:rPr>
              <a:t>Ω</a:t>
            </a:r>
            <a:r>
              <a:rPr lang="en-US" sz="2400" dirty="0">
                <a:latin typeface="Times New Roman" pitchFamily="18" charset="0"/>
                <a:cs typeface="Times New Roman" pitchFamily="18" charset="0"/>
              </a:rPr>
              <a:t>) -&gt; ∞,                     provided P(A) ≠ 0</a:t>
            </a:r>
          </a:p>
          <a:p>
            <a:pPr>
              <a:buNone/>
            </a:pPr>
            <a:endParaRPr lang="en-US" sz="2400" dirty="0"/>
          </a:p>
          <a:p>
            <a:endParaRPr lang="en-US" sz="2400"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8560" y="2743200"/>
            <a:ext cx="1996440" cy="316895"/>
          </a:xfrm>
          <a:prstGeom prst="rect">
            <a:avLst/>
          </a:prstGeom>
          <a:noFill/>
        </p:spPr>
      </p:pic>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5000" y="3657600"/>
            <a:ext cx="2426677" cy="457200"/>
          </a:xfrm>
          <a:prstGeom prst="rect">
            <a:avLst/>
          </a:prstGeom>
          <a:noFill/>
        </p:spPr>
      </p:pic>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562600" y="4518561"/>
            <a:ext cx="1981200" cy="347353"/>
          </a:xfrm>
          <a:prstGeom prst="rect">
            <a:avLst/>
          </a:prstGeom>
          <a:noFill/>
        </p:spPr>
      </p:pic>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3"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124200" y="5628217"/>
            <a:ext cx="1295400" cy="467783"/>
          </a:xfrm>
          <a:prstGeom prst="rect">
            <a:avLst/>
          </a:prstGeom>
          <a:noFill/>
        </p:spPr>
      </p:pic>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Conditional Probability</a:t>
            </a:r>
          </a:p>
        </p:txBody>
      </p:sp>
      <p:sp>
        <p:nvSpPr>
          <p:cNvPr id="3" name="Content Placeholder 2"/>
          <p:cNvSpPr>
            <a:spLocks noGrp="1"/>
          </p:cNvSpPr>
          <p:nvPr>
            <p:ph idx="1"/>
          </p:nvPr>
        </p:nvSpPr>
        <p:spPr>
          <a:xfrm>
            <a:off x="533400" y="1447800"/>
            <a:ext cx="8229600" cy="5059363"/>
          </a:xfrm>
        </p:spPr>
        <p:txBody>
          <a:bodyPr>
            <a:normAutofit/>
          </a:bodyPr>
          <a:lstStyle/>
          <a:p>
            <a:r>
              <a:rPr lang="en-US" sz="2400" dirty="0">
                <a:latin typeface="Times New Roman" pitchFamily="18" charset="0"/>
                <a:cs typeface="Times New Roman" pitchFamily="18" charset="0"/>
              </a:rPr>
              <a:t>Similarly,                       provided P(B) ≠ 0</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Hence, if P(A), P(B) ≠ 0, we have </a:t>
            </a:r>
          </a:p>
          <a:p>
            <a:pPr>
              <a:buNone/>
            </a:pPr>
            <a:r>
              <a:rPr lang="en-US" sz="2400" dirty="0">
                <a:latin typeface="Times New Roman" pitchFamily="18" charset="0"/>
                <a:cs typeface="Times New Roman" pitchFamily="18" charset="0"/>
              </a:rPr>
              <a:t>  This is the Multiplication Rule</a:t>
            </a: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Addition rule</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Multiplication Rule:</a:t>
            </a: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0" y="1447800"/>
            <a:ext cx="1143000" cy="412750"/>
          </a:xfrm>
          <a:prstGeom prst="rect">
            <a:avLst/>
          </a:prstGeom>
          <a:noFill/>
        </p:spPr>
      </p:pic>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2286000"/>
            <a:ext cx="3173729" cy="266700"/>
          </a:xfrm>
          <a:prstGeom prst="rect">
            <a:avLst/>
          </a:prstGeom>
          <a:noFill/>
        </p:spPr>
      </p:pic>
      <p:sp>
        <p:nvSpPr>
          <p:cNvPr id="20485"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 name="Picture 1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95600" y="3733800"/>
            <a:ext cx="5059680" cy="304800"/>
          </a:xfrm>
          <a:prstGeom prst="rect">
            <a:avLst/>
          </a:prstGeom>
          <a:noFill/>
        </p:spPr>
      </p:pic>
      <p:pic>
        <p:nvPicPr>
          <p:cNvPr id="2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10000" y="4495800"/>
            <a:ext cx="2895600" cy="243328"/>
          </a:xfrm>
          <a:prstGeom prst="rect">
            <a:avLst/>
          </a:prstGeom>
          <a:noFill/>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General Addition Rule</a:t>
            </a:r>
          </a:p>
        </p:txBody>
      </p:sp>
      <p:sp>
        <p:nvSpPr>
          <p:cNvPr id="3" name="Content Placeholder 2"/>
          <p:cNvSpPr>
            <a:spLocks noGrp="1"/>
          </p:cNvSpPr>
          <p:nvPr>
            <p:ph idx="1"/>
          </p:nvPr>
        </p:nvSpPr>
        <p:spPr>
          <a:xfrm>
            <a:off x="457200" y="1371600"/>
            <a:ext cx="8229600" cy="5059363"/>
          </a:xfrm>
        </p:spPr>
        <p:txBody>
          <a:bodyPr/>
          <a:lstStyle/>
          <a:p>
            <a:pPr>
              <a:buNone/>
            </a:pPr>
            <a:r>
              <a:rPr lang="en-US" dirty="0">
                <a:latin typeface="Times New Roman" pitchFamily="18" charset="0"/>
                <a:cs typeface="Times New Roman" pitchFamily="18" charset="0"/>
              </a:rPr>
              <a:t>General Addition Rule</a:t>
            </a:r>
          </a:p>
          <a:p>
            <a:r>
              <a:rPr lang="en-US" dirty="0">
                <a:latin typeface="Times New Roman" pitchFamily="18" charset="0"/>
                <a:cs typeface="Times New Roman" pitchFamily="18" charset="0"/>
              </a:rPr>
              <a:t> Let us consider two events A and B of </a:t>
            </a:r>
            <a:r>
              <a:rPr lang="el-GR" dirty="0">
                <a:latin typeface="Times New Roman" pitchFamily="18" charset="0"/>
                <a:cs typeface="Times New Roman" pitchFamily="18" charset="0"/>
              </a:rPr>
              <a:t>Ω</a:t>
            </a:r>
            <a:r>
              <a:rPr lang="en-US" dirty="0">
                <a:latin typeface="Times New Roman" pitchFamily="18" charset="0"/>
                <a:cs typeface="Times New Roman" pitchFamily="18" charset="0"/>
              </a:rPr>
              <a:t>. In general, they are not mutually exclusive.</a:t>
            </a:r>
          </a:p>
          <a:p>
            <a:r>
              <a:rPr lang="en-US" dirty="0">
                <a:latin typeface="Times New Roman" pitchFamily="18" charset="0"/>
                <a:cs typeface="Times New Roman" pitchFamily="18" charset="0"/>
              </a:rPr>
              <a:t>But the events, A-AB, AB, and B-AB are always </a:t>
            </a:r>
            <a:r>
              <a:rPr lang="en-US" dirty="0" err="1">
                <a:latin typeface="Times New Roman" pitchFamily="18" charset="0"/>
                <a:cs typeface="Times New Roman" pitchFamily="18" charset="0"/>
              </a:rPr>
              <a:t>pairwise</a:t>
            </a:r>
            <a:r>
              <a:rPr lang="en-US" dirty="0">
                <a:latin typeface="Times New Roman" pitchFamily="18" charset="0"/>
                <a:cs typeface="Times New Roman" pitchFamily="18" charset="0"/>
              </a:rPr>
              <a:t> mutually exclusive. </a:t>
            </a:r>
          </a:p>
          <a:p>
            <a:r>
              <a:rPr lang="en-US" sz="2400" dirty="0">
                <a:latin typeface="Times New Roman" pitchFamily="18" charset="0"/>
                <a:cs typeface="Times New Roman" pitchFamily="18" charset="0"/>
              </a:rPr>
              <a:t>So, A=(A-AB)+AB, B=(B-AB)+AB, and A+B=(A-AB)+AB+(B-AB) </a:t>
            </a:r>
          </a:p>
          <a:p>
            <a:r>
              <a:rPr lang="en-US" sz="2000" dirty="0">
                <a:latin typeface="Times New Roman" pitchFamily="18" charset="0"/>
                <a:cs typeface="Times New Roman" pitchFamily="18" charset="0"/>
              </a:rPr>
              <a:t>By Addition rule for mutually exclusive events,</a:t>
            </a:r>
          </a:p>
          <a:p>
            <a:pPr>
              <a:buNone/>
            </a:pPr>
            <a:r>
              <a:rPr lang="en-US" sz="2000" dirty="0">
                <a:latin typeface="Times New Roman" pitchFamily="18" charset="0"/>
                <a:cs typeface="Times New Roman" pitchFamily="18" charset="0"/>
              </a:rPr>
              <a:t>	P(A)= P(A-AB)+P(AB), 		P(B)=P(B-AB)+P(AB), 	and </a:t>
            </a:r>
          </a:p>
          <a:p>
            <a:pPr>
              <a:buNone/>
            </a:pPr>
            <a:r>
              <a:rPr lang="en-US" sz="2000" dirty="0">
                <a:latin typeface="Times New Roman" pitchFamily="18" charset="0"/>
                <a:cs typeface="Times New Roman" pitchFamily="18" charset="0"/>
              </a:rPr>
              <a:t>	P(A+B)=P(A-AB)+P(AB)+P(B-AB) </a:t>
            </a:r>
          </a:p>
          <a:p>
            <a:pPr>
              <a:buNone/>
            </a:pPr>
            <a:r>
              <a:rPr lang="en-US" sz="2000" dirty="0">
                <a:latin typeface="Times New Roman" pitchFamily="18" charset="0"/>
                <a:cs typeface="Times New Roman" pitchFamily="18" charset="0"/>
              </a:rPr>
              <a:t>                  = P(A)-P(AB)+P(AB)+P(B)-P(AB) = P(A)+P(B)-P(AB)</a:t>
            </a:r>
          </a:p>
          <a:p>
            <a:pPr>
              <a:buNone/>
            </a:pPr>
            <a:r>
              <a:rPr lang="en-US" sz="2000" dirty="0">
                <a:latin typeface="Times New Roman" pitchFamily="18" charset="0"/>
                <a:cs typeface="Times New Roman" pitchFamily="18" charset="0"/>
              </a:rPr>
              <a:t>i.e., </a:t>
            </a:r>
            <a:r>
              <a:rPr lang="en-US" sz="2000" b="1" dirty="0">
                <a:solidFill>
                  <a:srgbClr val="FF0000"/>
                </a:solidFill>
                <a:latin typeface="Times New Roman" pitchFamily="18" charset="0"/>
                <a:cs typeface="Times New Roman" pitchFamily="18" charset="0"/>
              </a:rPr>
              <a:t>P(A+B)= P(A)+P(B)-P(AB)</a:t>
            </a: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4827</Words>
  <Application>Microsoft Office PowerPoint</Application>
  <PresentationFormat>On-screen Show (4:3)</PresentationFormat>
  <Paragraphs>396</Paragraphs>
  <Slides>48</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48</vt:i4>
      </vt:variant>
    </vt:vector>
  </HeadingPairs>
  <TitlesOfParts>
    <vt:vector size="57" baseType="lpstr">
      <vt:lpstr>Arial</vt:lpstr>
      <vt:lpstr>Calibri</vt:lpstr>
      <vt:lpstr>Tahoma</vt:lpstr>
      <vt:lpstr>Times New Roman</vt:lpstr>
      <vt:lpstr>Wingdings</vt:lpstr>
      <vt:lpstr>Blends</vt:lpstr>
      <vt:lpstr>Clip</vt:lpstr>
      <vt:lpstr>Equation</vt:lpstr>
      <vt:lpstr>Worksheet</vt:lpstr>
      <vt:lpstr>Theory of probability</vt:lpstr>
      <vt:lpstr>Definition of Probability</vt:lpstr>
      <vt:lpstr>Example-1</vt:lpstr>
      <vt:lpstr>Example-1</vt:lpstr>
      <vt:lpstr>Deduction of some important rules </vt:lpstr>
      <vt:lpstr>Addition rule for pairwise mutually exclusive events </vt:lpstr>
      <vt:lpstr>Conditional Probability</vt:lpstr>
      <vt:lpstr>Conditional Probability</vt:lpstr>
      <vt:lpstr>General Addition Rule</vt:lpstr>
      <vt:lpstr>General Addition Rule</vt:lpstr>
      <vt:lpstr>Examples</vt:lpstr>
      <vt:lpstr>Examples</vt:lpstr>
      <vt:lpstr>Generalisation of Conditional Probability</vt:lpstr>
      <vt:lpstr>Generalisation of Conditional Probability</vt:lpstr>
      <vt:lpstr>Examples</vt:lpstr>
      <vt:lpstr>Examples</vt:lpstr>
      <vt:lpstr>Bayes’ Theorem</vt:lpstr>
      <vt:lpstr>Bayes’ Theorem</vt:lpstr>
      <vt:lpstr>Example on Bayes’ Theorem</vt:lpstr>
      <vt:lpstr>  Example-1 Cont… Compute P(B/X) </vt:lpstr>
      <vt:lpstr>Bayesian Classifier</vt:lpstr>
      <vt:lpstr>Bayesian Classification: Why?</vt:lpstr>
      <vt:lpstr>Bayesian Classification</vt:lpstr>
      <vt:lpstr>Bayesian Classification</vt:lpstr>
      <vt:lpstr>Bayes’ Theorem: Basics</vt:lpstr>
      <vt:lpstr>Prediction Based on Bayes’ Theorem</vt:lpstr>
      <vt:lpstr>Classification Is to Derive the Maximum Posteriori</vt:lpstr>
      <vt:lpstr>Naïve Bayes Classifier </vt:lpstr>
      <vt:lpstr>Naïve Bayes Classifier: Training Dataset</vt:lpstr>
      <vt:lpstr>An Example</vt:lpstr>
      <vt:lpstr>Avoiding the Zero-Probability Problem</vt:lpstr>
      <vt:lpstr>Naïve Bayes Classifier: Comments</vt:lpstr>
      <vt:lpstr>kNN Algorithm</vt:lpstr>
      <vt:lpstr>kNN Classifier</vt:lpstr>
      <vt:lpstr>kNN Classifier</vt:lpstr>
      <vt:lpstr>KNN: Classification Approach</vt:lpstr>
      <vt:lpstr>KNN: Classification Approach</vt:lpstr>
      <vt:lpstr>KNN: Pseudocode</vt:lpstr>
      <vt:lpstr>Advantages of kNN</vt:lpstr>
      <vt:lpstr>Advantages of kNN</vt:lpstr>
      <vt:lpstr>Disadvantages of the KNN Algorithm</vt:lpstr>
      <vt:lpstr>Disadvantages of the KNN Algorithm</vt:lpstr>
      <vt:lpstr>Variation In kNN</vt:lpstr>
      <vt:lpstr>How to Choose the value of k?</vt:lpstr>
      <vt:lpstr>Value of k</vt:lpstr>
      <vt:lpstr>How to Choose the value of k?</vt:lpstr>
      <vt:lpstr>Is Naïve Bayes a lazy learner?</vt:lpstr>
      <vt:lpstr>Is Naïve Bayes a lazy learner?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Joyabrata Acharyya</cp:lastModifiedBy>
  <cp:revision>5</cp:revision>
  <dcterms:modified xsi:type="dcterms:W3CDTF">2024-09-23T19:02:59Z</dcterms:modified>
</cp:coreProperties>
</file>