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Mukherjee" userId="5fbc6062963ca2c0" providerId="LiveId" clId="{A4206C57-BF8F-4A45-A1D3-2FD2043F9F5F}"/>
    <pc:docChg chg="modSld">
      <pc:chgData name="Abhiroop Mukherjee" userId="5fbc6062963ca2c0" providerId="LiveId" clId="{A4206C57-BF8F-4A45-A1D3-2FD2043F9F5F}" dt="2022-11-24T16:12:29.113" v="1" actId="1076"/>
      <pc:docMkLst>
        <pc:docMk/>
      </pc:docMkLst>
      <pc:sldChg chg="modSp mod">
        <pc:chgData name="Abhiroop Mukherjee" userId="5fbc6062963ca2c0" providerId="LiveId" clId="{A4206C57-BF8F-4A45-A1D3-2FD2043F9F5F}" dt="2022-11-24T16:12:29.113" v="1" actId="1076"/>
        <pc:sldMkLst>
          <pc:docMk/>
          <pc:sldMk cId="0" sldId="274"/>
        </pc:sldMkLst>
        <pc:picChg chg="mod">
          <ac:chgData name="Abhiroop Mukherjee" userId="5fbc6062963ca2c0" providerId="LiveId" clId="{A4206C57-BF8F-4A45-A1D3-2FD2043F9F5F}" dt="2022-11-24T16:12:29.113" v="1" actId="1076"/>
          <ac:picMkLst>
            <pc:docMk/>
            <pc:sldMk cId="0" sldId="274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7803" y="221424"/>
            <a:ext cx="7357109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466" y="171970"/>
            <a:ext cx="8209066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684" y="1584147"/>
            <a:ext cx="8060630" cy="4267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g/neural-networ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tifier_(neural_networks)" TargetMode="External"/><Relationship Id="rId2" Type="http://schemas.openxmlformats.org/officeDocument/2006/relationships/hyperlink" Target="https://reference.wolfram.com/language/ref/Tanh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eedforward_neural_network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t-term_memory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031" y="2005774"/>
            <a:ext cx="495554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56005" marR="5080" indent="-1043940">
              <a:lnSpc>
                <a:spcPct val="100699"/>
              </a:lnSpc>
              <a:spcBef>
                <a:spcPts val="70"/>
              </a:spcBef>
            </a:pPr>
            <a:r>
              <a:rPr sz="3600" b="1" dirty="0">
                <a:latin typeface="Times New Roman"/>
                <a:cs typeface="Times New Roman"/>
              </a:rPr>
              <a:t>RECURRENT</a:t>
            </a:r>
            <a:r>
              <a:rPr sz="3600" b="1" spc="-12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NEURAL NETWORKS: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15" y="851408"/>
            <a:ext cx="7978140" cy="495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297815">
              <a:lnSpc>
                <a:spcPts val="2865"/>
              </a:lnSpc>
              <a:spcBef>
                <a:spcPts val="10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baseline="-31250" dirty="0">
                <a:latin typeface="Times New Roman"/>
                <a:cs typeface="Times New Roman"/>
              </a:rPr>
              <a:t>12</a:t>
            </a:r>
            <a:r>
              <a:rPr sz="2400" spc="-2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spc="-37" baseline="-31250" dirty="0">
                <a:latin typeface="Times New Roman"/>
                <a:cs typeface="Times New Roman"/>
              </a:rPr>
              <a:t>21</a:t>
            </a:r>
            <a:endParaRPr sz="2400" baseline="-31250">
              <a:latin typeface="Times New Roman"/>
              <a:cs typeface="Times New Roman"/>
            </a:endParaRPr>
          </a:p>
          <a:p>
            <a:pPr marL="347980" marR="24892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-1,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baseline="-31250" dirty="0">
                <a:latin typeface="Times New Roman"/>
                <a:cs typeface="Times New Roman"/>
              </a:rPr>
              <a:t>11</a:t>
            </a:r>
            <a:r>
              <a:rPr sz="2400" spc="-60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baseline="-31250" dirty="0">
                <a:latin typeface="Times New Roman"/>
                <a:cs typeface="Times New Roman"/>
              </a:rPr>
              <a:t>22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1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2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baseline="-31250" dirty="0">
                <a:latin typeface="Times New Roman"/>
                <a:cs typeface="Times New Roman"/>
              </a:rPr>
              <a:t>1</a:t>
            </a:r>
            <a:r>
              <a:rPr sz="2400" spc="142" baseline="-312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baseline="-31250" dirty="0">
                <a:latin typeface="Times New Roman"/>
                <a:cs typeface="Times New Roman"/>
              </a:rPr>
              <a:t>2</a:t>
            </a:r>
            <a:r>
              <a:rPr sz="2400" spc="-15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(0)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[-1 -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  <a:p>
            <a:pPr marL="347980" marR="22796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asynchronous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479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update.</a:t>
            </a:r>
            <a:endParaRPr sz="2400">
              <a:latin typeface="Times New Roman"/>
              <a:cs typeface="Times New Roman"/>
            </a:endParaRPr>
          </a:p>
          <a:p>
            <a:pPr marL="347980" indent="-297815">
              <a:lnSpc>
                <a:spcPts val="1889"/>
              </a:lnSpc>
              <a:spcBef>
                <a:spcPts val="495"/>
              </a:spcBef>
              <a:buFont typeface="Arial"/>
              <a:buChar char="•"/>
              <a:tabLst>
                <a:tab pos="347345" algn="l"/>
                <a:tab pos="348615" algn="l"/>
                <a:tab pos="821690" algn="l"/>
                <a:tab pos="2889885" algn="l"/>
              </a:tabLst>
            </a:pPr>
            <a:r>
              <a:rPr sz="2400" spc="-2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(1)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aseline="31250" dirty="0">
                <a:latin typeface="Times New Roman"/>
                <a:cs typeface="Times New Roman"/>
              </a:rPr>
              <a:t>(0)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(-1) (-1)]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(1)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[1 -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  <a:p>
            <a:pPr marL="957580">
              <a:lnSpc>
                <a:spcPts val="1889"/>
              </a:lnSpc>
              <a:tabLst>
                <a:tab pos="2399030" algn="l"/>
              </a:tabLst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12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3600" i="1" spc="-37" baseline="20833" dirty="0">
                <a:latin typeface="Times New Roman"/>
                <a:cs typeface="Times New Roman"/>
              </a:rPr>
              <a:t>y</a:t>
            </a:r>
            <a:r>
              <a:rPr sz="1600" spc="-2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347980" indent="-297815">
              <a:lnSpc>
                <a:spcPts val="1889"/>
              </a:lnSpc>
              <a:spcBef>
                <a:spcPts val="1545"/>
              </a:spcBef>
              <a:buFont typeface="Arial"/>
              <a:buChar char="•"/>
              <a:tabLst>
                <a:tab pos="347345" algn="l"/>
                <a:tab pos="348615" algn="l"/>
                <a:tab pos="2415540" algn="l"/>
              </a:tabLst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(2)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(</a:t>
            </a:r>
            <a:r>
              <a:rPr sz="2400" i="1" spc="-35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baseline="31250" dirty="0">
                <a:latin typeface="Times New Roman"/>
                <a:cs typeface="Times New Roman"/>
              </a:rPr>
              <a:t>(1)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(-1) (1)]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- 1 and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(1)</a:t>
            </a:r>
            <a:r>
              <a:rPr sz="2400" spc="29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[1 -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  <a:p>
            <a:pPr marL="483234">
              <a:lnSpc>
                <a:spcPts val="1889"/>
              </a:lnSpc>
              <a:tabLst>
                <a:tab pos="1924685" algn="l"/>
              </a:tabLst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	21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3600" i="1" spc="-37" baseline="20833" dirty="0">
                <a:latin typeface="Times New Roman"/>
                <a:cs typeface="Times New Roman"/>
              </a:rPr>
              <a:t>y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86080" marR="367030" indent="-335915">
              <a:lnSpc>
                <a:spcPct val="117200"/>
              </a:lnSpc>
              <a:spcBef>
                <a:spcPts val="105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[1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-1]</a:t>
            </a:r>
            <a:r>
              <a:rPr sz="2400" baseline="31250" dirty="0">
                <a:latin typeface="Times New Roman"/>
                <a:cs typeface="Times New Roman"/>
              </a:rPr>
              <a:t>T</a:t>
            </a:r>
            <a:r>
              <a:rPr sz="2400" spc="-75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equilibrium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5982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Asynchronous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Update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15" y="1689608"/>
            <a:ext cx="7951470" cy="1537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5280" marR="304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transition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-1]</a:t>
            </a:r>
            <a:r>
              <a:rPr sz="2400" baseline="31250" dirty="0">
                <a:latin typeface="Times New Roman"/>
                <a:cs typeface="Times New Roman"/>
              </a:rPr>
              <a:t>T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[-1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1]</a:t>
            </a:r>
            <a:r>
              <a:rPr sz="2400" baseline="31250" dirty="0">
                <a:latin typeface="Times New Roman"/>
                <a:cs typeface="Times New Roman"/>
              </a:rPr>
              <a:t>T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equilibria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 marL="296418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Times New Roman"/>
                <a:cs typeface="Times New Roman"/>
              </a:rPr>
              <a:t>[1 -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25" y="4122292"/>
            <a:ext cx="861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3865" algn="l"/>
              </a:tabLst>
            </a:pPr>
            <a:r>
              <a:rPr sz="2400" spc="-25" dirty="0">
                <a:latin typeface="Times New Roman"/>
                <a:cs typeface="Times New Roman"/>
              </a:rPr>
              <a:t>[1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0625" y="4550917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[-1 -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9825" y="5408167"/>
            <a:ext cx="96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dirty="0">
                <a:latin typeface="Times New Roman"/>
                <a:cs typeface="Times New Roman"/>
              </a:rPr>
              <a:t>[-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886" y="3665818"/>
            <a:ext cx="106333" cy="93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0141" y="3574988"/>
            <a:ext cx="97651" cy="1039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905" y="6109349"/>
            <a:ext cx="106456" cy="929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9319" y="5906099"/>
            <a:ext cx="108866" cy="7973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28637" y="3078937"/>
            <a:ext cx="4568825" cy="3767454"/>
            <a:chOff x="528637" y="3078937"/>
            <a:chExt cx="4568825" cy="376745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4937" y="3078937"/>
              <a:ext cx="822325" cy="8223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200" y="3124200"/>
              <a:ext cx="685799" cy="6857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43200" y="3124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251015"/>
                  </a:moveTo>
                  <a:lnTo>
                    <a:pt x="91884" y="91884"/>
                  </a:lnTo>
                  <a:lnTo>
                    <a:pt x="251015" y="0"/>
                  </a:lnTo>
                  <a:lnTo>
                    <a:pt x="434784" y="0"/>
                  </a:lnTo>
                  <a:lnTo>
                    <a:pt x="593915" y="91884"/>
                  </a:lnTo>
                  <a:lnTo>
                    <a:pt x="685799" y="251015"/>
                  </a:lnTo>
                  <a:lnTo>
                    <a:pt x="685799" y="434784"/>
                  </a:lnTo>
                  <a:lnTo>
                    <a:pt x="593915" y="593915"/>
                  </a:lnTo>
                  <a:lnTo>
                    <a:pt x="434784" y="685799"/>
                  </a:lnTo>
                  <a:lnTo>
                    <a:pt x="251015" y="685799"/>
                  </a:lnTo>
                  <a:lnTo>
                    <a:pt x="91884" y="593915"/>
                  </a:lnTo>
                  <a:lnTo>
                    <a:pt x="0" y="434784"/>
                  </a:lnTo>
                  <a:lnTo>
                    <a:pt x="0" y="251015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637" y="4818837"/>
              <a:ext cx="771525" cy="771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399" y="4800600"/>
              <a:ext cx="761999" cy="761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400" y="48006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0999"/>
                  </a:move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90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0999" y="0"/>
                  </a:lnTo>
                  <a:lnTo>
                    <a:pt x="431080" y="3304"/>
                  </a:lnTo>
                  <a:lnTo>
                    <a:pt x="479878" y="13053"/>
                  </a:lnTo>
                  <a:lnTo>
                    <a:pt x="526802" y="29001"/>
                  </a:lnTo>
                  <a:lnTo>
                    <a:pt x="571260" y="50904"/>
                  </a:lnTo>
                  <a:lnTo>
                    <a:pt x="612659" y="78516"/>
                  </a:lnTo>
                  <a:lnTo>
                    <a:pt x="650407" y="111592"/>
                  </a:lnTo>
                  <a:lnTo>
                    <a:pt x="683483" y="149340"/>
                  </a:lnTo>
                  <a:lnTo>
                    <a:pt x="711095" y="190739"/>
                  </a:lnTo>
                  <a:lnTo>
                    <a:pt x="732998" y="235197"/>
                  </a:lnTo>
                  <a:lnTo>
                    <a:pt x="748946" y="282121"/>
                  </a:lnTo>
                  <a:lnTo>
                    <a:pt x="758695" y="330919"/>
                  </a:lnTo>
                  <a:lnTo>
                    <a:pt x="761999" y="380999"/>
                  </a:lnTo>
                  <a:lnTo>
                    <a:pt x="759031" y="428791"/>
                  </a:lnTo>
                  <a:lnTo>
                    <a:pt x="750363" y="474812"/>
                  </a:lnTo>
                  <a:lnTo>
                    <a:pt x="736354" y="518703"/>
                  </a:lnTo>
                  <a:lnTo>
                    <a:pt x="717359" y="560110"/>
                  </a:lnTo>
                  <a:lnTo>
                    <a:pt x="693737" y="598673"/>
                  </a:lnTo>
                  <a:lnTo>
                    <a:pt x="665844" y="634037"/>
                  </a:lnTo>
                  <a:lnTo>
                    <a:pt x="634037" y="665844"/>
                  </a:lnTo>
                  <a:lnTo>
                    <a:pt x="598673" y="693737"/>
                  </a:lnTo>
                  <a:lnTo>
                    <a:pt x="560110" y="717359"/>
                  </a:lnTo>
                  <a:lnTo>
                    <a:pt x="518703" y="736354"/>
                  </a:lnTo>
                  <a:lnTo>
                    <a:pt x="474812" y="750363"/>
                  </a:lnTo>
                  <a:lnTo>
                    <a:pt x="428791" y="759031"/>
                  </a:lnTo>
                  <a:lnTo>
                    <a:pt x="380999" y="761999"/>
                  </a:lnTo>
                  <a:lnTo>
                    <a:pt x="333208" y="759031"/>
                  </a:lnTo>
                  <a:lnTo>
                    <a:pt x="287187" y="750363"/>
                  </a:lnTo>
                  <a:lnTo>
                    <a:pt x="243296" y="736354"/>
                  </a:lnTo>
                  <a:lnTo>
                    <a:pt x="201889" y="717359"/>
                  </a:lnTo>
                  <a:lnTo>
                    <a:pt x="163326" y="693737"/>
                  </a:lnTo>
                  <a:lnTo>
                    <a:pt x="127962" y="665844"/>
                  </a:lnTo>
                  <a:lnTo>
                    <a:pt x="96155" y="634037"/>
                  </a:lnTo>
                  <a:lnTo>
                    <a:pt x="68262" y="598673"/>
                  </a:lnTo>
                  <a:lnTo>
                    <a:pt x="44640" y="560110"/>
                  </a:lnTo>
                  <a:lnTo>
                    <a:pt x="25645" y="518703"/>
                  </a:lnTo>
                  <a:lnTo>
                    <a:pt x="11636" y="474812"/>
                  </a:lnTo>
                  <a:lnTo>
                    <a:pt x="2968" y="428791"/>
                  </a:lnTo>
                  <a:lnTo>
                    <a:pt x="0" y="380999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100" y="3664900"/>
              <a:ext cx="1701800" cy="1168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6800" y="3706637"/>
              <a:ext cx="1604645" cy="1094105"/>
            </a:xfrm>
            <a:custGeom>
              <a:avLst/>
              <a:gdLst/>
              <a:ahLst/>
              <a:cxnLst/>
              <a:rect l="l" t="t" r="r" b="b"/>
              <a:pathLst>
                <a:path w="1604645" h="1094104">
                  <a:moveTo>
                    <a:pt x="0" y="1093962"/>
                  </a:moveTo>
                  <a:lnTo>
                    <a:pt x="1604478" y="0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5137" y="4907737"/>
              <a:ext cx="822325" cy="746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3400" y="4953000"/>
              <a:ext cx="685799" cy="6095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43400" y="49530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223124"/>
                  </a:moveTo>
                  <a:lnTo>
                    <a:pt x="91884" y="81674"/>
                  </a:lnTo>
                  <a:lnTo>
                    <a:pt x="251015" y="0"/>
                  </a:lnTo>
                  <a:lnTo>
                    <a:pt x="434784" y="0"/>
                  </a:lnTo>
                  <a:lnTo>
                    <a:pt x="593915" y="81674"/>
                  </a:lnTo>
                  <a:lnTo>
                    <a:pt x="685799" y="223124"/>
                  </a:lnTo>
                  <a:lnTo>
                    <a:pt x="685799" y="386474"/>
                  </a:lnTo>
                  <a:lnTo>
                    <a:pt x="593915" y="527924"/>
                  </a:lnTo>
                  <a:lnTo>
                    <a:pt x="434784" y="609599"/>
                  </a:lnTo>
                  <a:lnTo>
                    <a:pt x="251015" y="609599"/>
                  </a:lnTo>
                  <a:lnTo>
                    <a:pt x="91884" y="527924"/>
                  </a:lnTo>
                  <a:lnTo>
                    <a:pt x="0" y="386474"/>
                  </a:lnTo>
                  <a:lnTo>
                    <a:pt x="0" y="223124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6325" y="3566500"/>
              <a:ext cx="1190600" cy="1419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84856" y="3625984"/>
              <a:ext cx="1109980" cy="1327150"/>
            </a:xfrm>
            <a:custGeom>
              <a:avLst/>
              <a:gdLst/>
              <a:ahLst/>
              <a:cxnLst/>
              <a:rect l="l" t="t" r="r" b="b"/>
              <a:pathLst>
                <a:path w="1109979" h="1327150">
                  <a:moveTo>
                    <a:pt x="1109368" y="1327015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62237" y="5885637"/>
              <a:ext cx="695325" cy="6953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7000" y="5867400"/>
              <a:ext cx="685799" cy="6857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667000" y="5867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899"/>
                  </a:moveTo>
                  <a:lnTo>
                    <a:pt x="3130" y="296370"/>
                  </a:lnTo>
                  <a:lnTo>
                    <a:pt x="12248" y="251743"/>
                  </a:lnTo>
                  <a:lnTo>
                    <a:pt x="26946" y="209427"/>
                  </a:lnTo>
                  <a:lnTo>
                    <a:pt x="46815" y="169831"/>
                  </a:lnTo>
                  <a:lnTo>
                    <a:pt x="71447" y="133364"/>
                  </a:lnTo>
                  <a:lnTo>
                    <a:pt x="100433" y="100433"/>
                  </a:lnTo>
                  <a:lnTo>
                    <a:pt x="133364" y="71447"/>
                  </a:lnTo>
                  <a:lnTo>
                    <a:pt x="169831" y="46815"/>
                  </a:lnTo>
                  <a:lnTo>
                    <a:pt x="209427" y="26946"/>
                  </a:lnTo>
                  <a:lnTo>
                    <a:pt x="251743" y="12248"/>
                  </a:lnTo>
                  <a:lnTo>
                    <a:pt x="296370" y="3130"/>
                  </a:lnTo>
                  <a:lnTo>
                    <a:pt x="342899" y="0"/>
                  </a:lnTo>
                  <a:lnTo>
                    <a:pt x="396865" y="4271"/>
                  </a:lnTo>
                  <a:lnTo>
                    <a:pt x="449015" y="16832"/>
                  </a:lnTo>
                  <a:lnTo>
                    <a:pt x="498429" y="37300"/>
                  </a:lnTo>
                  <a:lnTo>
                    <a:pt x="544187" y="65294"/>
                  </a:lnTo>
                  <a:lnTo>
                    <a:pt x="585366" y="100433"/>
                  </a:lnTo>
                  <a:lnTo>
                    <a:pt x="620505" y="141612"/>
                  </a:lnTo>
                  <a:lnTo>
                    <a:pt x="648499" y="187370"/>
                  </a:lnTo>
                  <a:lnTo>
                    <a:pt x="668967" y="236784"/>
                  </a:lnTo>
                  <a:lnTo>
                    <a:pt x="681528" y="288934"/>
                  </a:lnTo>
                  <a:lnTo>
                    <a:pt x="685799" y="342899"/>
                  </a:lnTo>
                  <a:lnTo>
                    <a:pt x="682669" y="389429"/>
                  </a:lnTo>
                  <a:lnTo>
                    <a:pt x="673551" y="434056"/>
                  </a:lnTo>
                  <a:lnTo>
                    <a:pt x="658853" y="476372"/>
                  </a:lnTo>
                  <a:lnTo>
                    <a:pt x="638984" y="515968"/>
                  </a:lnTo>
                  <a:lnTo>
                    <a:pt x="614352" y="552435"/>
                  </a:lnTo>
                  <a:lnTo>
                    <a:pt x="585366" y="585366"/>
                  </a:lnTo>
                  <a:lnTo>
                    <a:pt x="552435" y="614352"/>
                  </a:lnTo>
                  <a:lnTo>
                    <a:pt x="515968" y="638984"/>
                  </a:lnTo>
                  <a:lnTo>
                    <a:pt x="476372" y="658853"/>
                  </a:lnTo>
                  <a:lnTo>
                    <a:pt x="434056" y="673551"/>
                  </a:lnTo>
                  <a:lnTo>
                    <a:pt x="389429" y="682669"/>
                  </a:lnTo>
                  <a:lnTo>
                    <a:pt x="342899" y="685799"/>
                  </a:lnTo>
                  <a:lnTo>
                    <a:pt x="296370" y="682669"/>
                  </a:lnTo>
                  <a:lnTo>
                    <a:pt x="251743" y="673551"/>
                  </a:lnTo>
                  <a:lnTo>
                    <a:pt x="209427" y="658853"/>
                  </a:lnTo>
                  <a:lnTo>
                    <a:pt x="169831" y="638984"/>
                  </a:lnTo>
                  <a:lnTo>
                    <a:pt x="133364" y="614352"/>
                  </a:lnTo>
                  <a:lnTo>
                    <a:pt x="100433" y="585366"/>
                  </a:lnTo>
                  <a:lnTo>
                    <a:pt x="71447" y="552435"/>
                  </a:lnTo>
                  <a:lnTo>
                    <a:pt x="46815" y="515968"/>
                  </a:lnTo>
                  <a:lnTo>
                    <a:pt x="26946" y="476372"/>
                  </a:lnTo>
                  <a:lnTo>
                    <a:pt x="12248" y="434056"/>
                  </a:lnTo>
                  <a:lnTo>
                    <a:pt x="3130" y="389429"/>
                  </a:lnTo>
                  <a:lnTo>
                    <a:pt x="0" y="342899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40100" y="5488900"/>
              <a:ext cx="1108100" cy="754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25015" y="5481600"/>
              <a:ext cx="1010919" cy="680720"/>
            </a:xfrm>
            <a:custGeom>
              <a:avLst/>
              <a:gdLst/>
              <a:ahLst/>
              <a:cxnLst/>
              <a:rect l="l" t="t" r="r" b="b"/>
              <a:pathLst>
                <a:path w="1010920" h="680720">
                  <a:moveTo>
                    <a:pt x="1010484" y="0"/>
                  </a:moveTo>
                  <a:lnTo>
                    <a:pt x="0" y="680096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100" y="5493700"/>
              <a:ext cx="1549400" cy="5207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6800" y="5486400"/>
              <a:ext cx="1441450" cy="468630"/>
            </a:xfrm>
            <a:custGeom>
              <a:avLst/>
              <a:gdLst/>
              <a:ahLst/>
              <a:cxnLst/>
              <a:rect l="l" t="t" r="r" b="b"/>
              <a:pathLst>
                <a:path w="1441450" h="468629">
                  <a:moveTo>
                    <a:pt x="0" y="0"/>
                  </a:moveTo>
                  <a:lnTo>
                    <a:pt x="1441214" y="468394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60663" y="3710938"/>
              <a:ext cx="660400" cy="8937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36863" y="3767138"/>
              <a:ext cx="508000" cy="741680"/>
            </a:xfrm>
            <a:custGeom>
              <a:avLst/>
              <a:gdLst/>
              <a:ahLst/>
              <a:cxnLst/>
              <a:rect l="l" t="t" r="r" b="b"/>
              <a:pathLst>
                <a:path w="508000" h="741679">
                  <a:moveTo>
                    <a:pt x="444499" y="0"/>
                  </a:moveTo>
                  <a:lnTo>
                    <a:pt x="449529" y="37110"/>
                  </a:lnTo>
                  <a:lnTo>
                    <a:pt x="454382" y="74249"/>
                  </a:lnTo>
                  <a:lnTo>
                    <a:pt x="459586" y="111331"/>
                  </a:lnTo>
                  <a:lnTo>
                    <a:pt x="465666" y="148271"/>
                  </a:lnTo>
                  <a:lnTo>
                    <a:pt x="470282" y="169597"/>
                  </a:lnTo>
                  <a:lnTo>
                    <a:pt x="475835" y="190719"/>
                  </a:lnTo>
                  <a:lnTo>
                    <a:pt x="481596" y="211799"/>
                  </a:lnTo>
                  <a:lnTo>
                    <a:pt x="486834" y="232998"/>
                  </a:lnTo>
                  <a:lnTo>
                    <a:pt x="492441" y="259409"/>
                  </a:lnTo>
                  <a:lnTo>
                    <a:pt x="497698" y="285894"/>
                  </a:lnTo>
                  <a:lnTo>
                    <a:pt x="502814" y="312408"/>
                  </a:lnTo>
                  <a:lnTo>
                    <a:pt x="507999" y="338907"/>
                  </a:lnTo>
                  <a:lnTo>
                    <a:pt x="505769" y="392065"/>
                  </a:lnTo>
                  <a:lnTo>
                    <a:pt x="505093" y="445468"/>
                  </a:lnTo>
                  <a:lnTo>
                    <a:pt x="504418" y="498871"/>
                  </a:lnTo>
                  <a:lnTo>
                    <a:pt x="502187" y="552029"/>
                  </a:lnTo>
                  <a:lnTo>
                    <a:pt x="496844" y="604698"/>
                  </a:lnTo>
                  <a:lnTo>
                    <a:pt x="486834" y="656634"/>
                  </a:lnTo>
                  <a:lnTo>
                    <a:pt x="440913" y="673340"/>
                  </a:lnTo>
                  <a:lnTo>
                    <a:pt x="423333" y="677816"/>
                  </a:lnTo>
                  <a:lnTo>
                    <a:pt x="388422" y="696178"/>
                  </a:lnTo>
                  <a:lnTo>
                    <a:pt x="368709" y="708278"/>
                  </a:lnTo>
                  <a:lnTo>
                    <a:pt x="360170" y="715464"/>
                  </a:lnTo>
                  <a:lnTo>
                    <a:pt x="358780" y="719084"/>
                  </a:lnTo>
                  <a:lnTo>
                    <a:pt x="360513" y="720484"/>
                  </a:lnTo>
                  <a:lnTo>
                    <a:pt x="361345" y="721013"/>
                  </a:lnTo>
                  <a:lnTo>
                    <a:pt x="357252" y="722018"/>
                  </a:lnTo>
                  <a:lnTo>
                    <a:pt x="344207" y="724846"/>
                  </a:lnTo>
                  <a:lnTo>
                    <a:pt x="318187" y="730844"/>
                  </a:lnTo>
                  <a:lnTo>
                    <a:pt x="275166" y="741361"/>
                  </a:lnTo>
                  <a:lnTo>
                    <a:pt x="238944" y="733305"/>
                  </a:lnTo>
                  <a:lnTo>
                    <a:pt x="196232" y="722088"/>
                  </a:lnTo>
                  <a:lnTo>
                    <a:pt x="155944" y="704622"/>
                  </a:lnTo>
                  <a:lnTo>
                    <a:pt x="126999" y="677816"/>
                  </a:lnTo>
                  <a:lnTo>
                    <a:pt x="102256" y="615957"/>
                  </a:lnTo>
                  <a:lnTo>
                    <a:pt x="93908" y="583130"/>
                  </a:lnTo>
                  <a:lnTo>
                    <a:pt x="84666" y="550725"/>
                  </a:lnTo>
                  <a:lnTo>
                    <a:pt x="80123" y="534473"/>
                  </a:lnTo>
                  <a:lnTo>
                    <a:pt x="76078" y="517976"/>
                  </a:lnTo>
                  <a:lnTo>
                    <a:pt x="71036" y="501967"/>
                  </a:lnTo>
                  <a:lnTo>
                    <a:pt x="63499" y="487180"/>
                  </a:lnTo>
                  <a:lnTo>
                    <a:pt x="38692" y="450846"/>
                  </a:lnTo>
                  <a:lnTo>
                    <a:pt x="25926" y="432224"/>
                  </a:lnTo>
                  <a:lnTo>
                    <a:pt x="19215" y="419059"/>
                  </a:lnTo>
                  <a:lnTo>
                    <a:pt x="12569" y="399098"/>
                  </a:lnTo>
                  <a:lnTo>
                    <a:pt x="0" y="360089"/>
                  </a:lnTo>
                  <a:lnTo>
                    <a:pt x="4807" y="312363"/>
                  </a:lnTo>
                  <a:lnTo>
                    <a:pt x="9290" y="264592"/>
                  </a:lnTo>
                  <a:lnTo>
                    <a:pt x="14420" y="216910"/>
                  </a:lnTo>
                  <a:lnTo>
                    <a:pt x="21166" y="169453"/>
                  </a:lnTo>
                  <a:lnTo>
                    <a:pt x="33662" y="120095"/>
                  </a:lnTo>
                  <a:lnTo>
                    <a:pt x="72594" y="83235"/>
                  </a:lnTo>
                  <a:lnTo>
                    <a:pt x="89766" y="74078"/>
                  </a:lnTo>
                  <a:lnTo>
                    <a:pt x="105833" y="63545"/>
                  </a:lnTo>
                  <a:lnTo>
                    <a:pt x="134340" y="36947"/>
                  </a:lnTo>
                  <a:lnTo>
                    <a:pt x="142777" y="24604"/>
                  </a:lnTo>
                  <a:lnTo>
                    <a:pt x="148617" y="21141"/>
                  </a:lnTo>
                  <a:lnTo>
                    <a:pt x="169333" y="21181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46313" y="6123938"/>
              <a:ext cx="750887" cy="7223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322995" y="6180138"/>
              <a:ext cx="598170" cy="570230"/>
            </a:xfrm>
            <a:custGeom>
              <a:avLst/>
              <a:gdLst/>
              <a:ahLst/>
              <a:cxnLst/>
              <a:rect l="l" t="t" r="r" b="b"/>
              <a:pathLst>
                <a:path w="598169" h="570229">
                  <a:moveTo>
                    <a:pt x="323188" y="0"/>
                  </a:moveTo>
                  <a:lnTo>
                    <a:pt x="297082" y="26814"/>
                  </a:lnTo>
                  <a:lnTo>
                    <a:pt x="271188" y="53855"/>
                  </a:lnTo>
                  <a:lnTo>
                    <a:pt x="244870" y="80442"/>
                  </a:lnTo>
                  <a:lnTo>
                    <a:pt x="217489" y="105892"/>
                  </a:lnTo>
                  <a:lnTo>
                    <a:pt x="202040" y="117050"/>
                  </a:lnTo>
                  <a:lnTo>
                    <a:pt x="185347" y="126606"/>
                  </a:lnTo>
                  <a:lnTo>
                    <a:pt x="168870" y="136394"/>
                  </a:lnTo>
                  <a:lnTo>
                    <a:pt x="154070" y="148248"/>
                  </a:lnTo>
                  <a:lnTo>
                    <a:pt x="142117" y="162974"/>
                  </a:lnTo>
                  <a:lnTo>
                    <a:pt x="132146" y="179312"/>
                  </a:lnTo>
                  <a:lnTo>
                    <a:pt x="122567" y="196002"/>
                  </a:lnTo>
                  <a:lnTo>
                    <a:pt x="111791" y="211784"/>
                  </a:lnTo>
                  <a:lnTo>
                    <a:pt x="101683" y="222788"/>
                  </a:lnTo>
                  <a:lnTo>
                    <a:pt x="90651" y="232963"/>
                  </a:lnTo>
                  <a:lnTo>
                    <a:pt x="79619" y="243138"/>
                  </a:lnTo>
                  <a:lnTo>
                    <a:pt x="69511" y="254142"/>
                  </a:lnTo>
                  <a:lnTo>
                    <a:pt x="42984" y="289303"/>
                  </a:lnTo>
                  <a:lnTo>
                    <a:pt x="18835" y="341296"/>
                  </a:lnTo>
                  <a:lnTo>
                    <a:pt x="6092" y="381214"/>
                  </a:lnTo>
                  <a:lnTo>
                    <a:pt x="5129" y="428128"/>
                  </a:lnTo>
                  <a:lnTo>
                    <a:pt x="0" y="478080"/>
                  </a:lnTo>
                  <a:lnTo>
                    <a:pt x="3202" y="521957"/>
                  </a:lnTo>
                  <a:lnTo>
                    <a:pt x="27232" y="550642"/>
                  </a:lnTo>
                  <a:lnTo>
                    <a:pt x="68109" y="564297"/>
                  </a:lnTo>
                  <a:lnTo>
                    <a:pt x="111997" y="569689"/>
                  </a:lnTo>
                  <a:lnTo>
                    <a:pt x="157968" y="568241"/>
                  </a:lnTo>
                  <a:lnTo>
                    <a:pt x="205096" y="561379"/>
                  </a:lnTo>
                  <a:lnTo>
                    <a:pt x="252451" y="550528"/>
                  </a:lnTo>
                  <a:lnTo>
                    <a:pt x="299106" y="537111"/>
                  </a:lnTo>
                  <a:lnTo>
                    <a:pt x="344134" y="522556"/>
                  </a:lnTo>
                  <a:lnTo>
                    <a:pt x="386607" y="508285"/>
                  </a:lnTo>
                  <a:lnTo>
                    <a:pt x="397407" y="497903"/>
                  </a:lnTo>
                  <a:lnTo>
                    <a:pt x="408362" y="487658"/>
                  </a:lnTo>
                  <a:lnTo>
                    <a:pt x="419009" y="477138"/>
                  </a:lnTo>
                  <a:lnTo>
                    <a:pt x="428887" y="465927"/>
                  </a:lnTo>
                  <a:lnTo>
                    <a:pt x="439159" y="449511"/>
                  </a:lnTo>
                  <a:lnTo>
                    <a:pt x="447899" y="431764"/>
                  </a:lnTo>
                  <a:lnTo>
                    <a:pt x="457702" y="415215"/>
                  </a:lnTo>
                  <a:lnTo>
                    <a:pt x="471166" y="402391"/>
                  </a:lnTo>
                  <a:lnTo>
                    <a:pt x="506927" y="385790"/>
                  </a:lnTo>
                  <a:lnTo>
                    <a:pt x="548756" y="372339"/>
                  </a:lnTo>
                  <a:lnTo>
                    <a:pt x="583500" y="363325"/>
                  </a:lnTo>
                  <a:lnTo>
                    <a:pt x="598004" y="360034"/>
                  </a:lnTo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74053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Synchronous</a:t>
            </a:r>
            <a:r>
              <a:rPr sz="4400" spc="-6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Update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425" y="1613408"/>
            <a:ext cx="7954645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  <a:tab pos="406400" algn="l"/>
                <a:tab pos="2917190" algn="l"/>
                <a:tab pos="426212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initial</a:t>
            </a:r>
            <a:r>
              <a:rPr sz="2400" dirty="0">
                <a:latin typeface="Times New Roman"/>
                <a:cs typeface="Times New Roman"/>
              </a:rPr>
              <a:t>	vector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[-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</a:t>
            </a:r>
            <a:endParaRPr sz="2400" baseline="31250">
              <a:latin typeface="Times New Roman"/>
              <a:cs typeface="Times New Roman"/>
            </a:endParaRPr>
          </a:p>
          <a:p>
            <a:pPr marL="63500" marR="2572385" indent="45085">
              <a:lnSpc>
                <a:spcPts val="5330"/>
              </a:lnSpc>
              <a:spcBef>
                <a:spcPts val="535"/>
              </a:spcBef>
              <a:buFont typeface="Arial"/>
              <a:buChar char="•"/>
              <a:tabLst>
                <a:tab pos="405765" algn="l"/>
                <a:tab pos="406400" algn="l"/>
                <a:tab pos="4893945" algn="l"/>
              </a:tabLst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aseline="31250" dirty="0">
                <a:latin typeface="Times New Roman"/>
                <a:cs typeface="Times New Roman"/>
              </a:rPr>
              <a:t>1)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[ 1 1]</a:t>
            </a:r>
            <a:r>
              <a:rPr sz="2400" baseline="31250" dirty="0">
                <a:latin typeface="Times New Roman"/>
                <a:cs typeface="Times New Roman"/>
              </a:rPr>
              <a:t>T</a:t>
            </a:r>
            <a:r>
              <a:rPr sz="2400" spc="29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aseline="31250" dirty="0">
                <a:latin typeface="Times New Roman"/>
                <a:cs typeface="Times New Roman"/>
              </a:rPr>
              <a:t>2)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 -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25" dirty="0">
                <a:latin typeface="Times New Roman"/>
                <a:cs typeface="Times New Roman"/>
              </a:rPr>
              <a:t>1]</a:t>
            </a:r>
            <a:r>
              <a:rPr sz="2400" spc="-37" baseline="31250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y</a:t>
            </a:r>
            <a:r>
              <a:rPr sz="2400" spc="-30" baseline="31250" dirty="0">
                <a:latin typeface="Times New Roman"/>
                <a:cs typeface="Times New Roman"/>
              </a:rPr>
              <a:t>(0)</a:t>
            </a:r>
            <a:endParaRPr sz="2400" baseline="31250">
              <a:latin typeface="Times New Roman"/>
              <a:cs typeface="Times New Roman"/>
            </a:endParaRPr>
          </a:p>
          <a:p>
            <a:pPr marL="406400" indent="-297815">
              <a:lnSpc>
                <a:spcPts val="2785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synchronous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rather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equilibrium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406400" marR="56705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Synchronous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converge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cycles.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485" y="386079"/>
            <a:ext cx="1482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Energy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9715" y="1308608"/>
            <a:ext cx="7985759" cy="3458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characterized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evaluate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stability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09880" marR="34925" indent="-297815">
              <a:lnSpc>
                <a:spcPct val="99500"/>
              </a:lnSpc>
              <a:spcBef>
                <a:spcPts val="19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Landscape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attractor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eventually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converge,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attraction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green.</a:t>
            </a:r>
            <a:endParaRPr sz="2400">
              <a:latin typeface="Times New Roman"/>
              <a:cs typeface="Times New Roman"/>
            </a:endParaRPr>
          </a:p>
          <a:p>
            <a:pPr marL="309880" marR="92710" indent="-297815">
              <a:lnSpc>
                <a:spcPct val="100499"/>
              </a:lnSpc>
              <a:spcBef>
                <a:spcPts val="20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"energy",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120" y="4876800"/>
            <a:ext cx="5764395" cy="1952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149" rIns="0" bIns="0" rtlCol="0">
            <a:spAutoFit/>
          </a:bodyPr>
          <a:lstStyle/>
          <a:p>
            <a:pPr marL="1907539">
              <a:lnSpc>
                <a:spcPct val="100000"/>
              </a:lnSpc>
              <a:spcBef>
                <a:spcPts val="90"/>
              </a:spcBef>
            </a:pPr>
            <a:r>
              <a:rPr sz="3250" b="1" spc="-50" dirty="0">
                <a:latin typeface="Times New Roman"/>
                <a:cs typeface="Times New Roman"/>
              </a:rPr>
              <a:t>STABILITY</a:t>
            </a:r>
            <a:r>
              <a:rPr sz="3250" b="1" spc="-135" dirty="0">
                <a:latin typeface="Times New Roman"/>
                <a:cs typeface="Times New Roman"/>
              </a:rPr>
              <a:t> </a:t>
            </a:r>
            <a:r>
              <a:rPr sz="3250" b="1" spc="-10" dirty="0">
                <a:latin typeface="Times New Roman"/>
                <a:cs typeface="Times New Roman"/>
              </a:rPr>
              <a:t>PROPERTY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515" y="1711375"/>
            <a:ext cx="767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8237" y="2337333"/>
            <a:ext cx="386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∑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</a:t>
            </a:r>
            <a:r>
              <a:rPr sz="2775" i="1" baseline="-31531" dirty="0">
                <a:latin typeface="Times New Roman"/>
                <a:cs typeface="Times New Roman"/>
              </a:rPr>
              <a:t>ij</a:t>
            </a:r>
            <a:r>
              <a:rPr sz="2775" i="1" spc="345" baseline="-3153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775" i="1" baseline="-31531" dirty="0">
                <a:latin typeface="Times New Roman"/>
                <a:cs typeface="Times New Roman"/>
              </a:rPr>
              <a:t>i</a:t>
            </a:r>
            <a:r>
              <a:rPr sz="2775" i="1" spc="345" baseline="-3153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775" i="1" baseline="-31531" dirty="0">
                <a:latin typeface="Times New Roman"/>
                <a:cs typeface="Times New Roman"/>
              </a:rPr>
              <a:t>j</a:t>
            </a:r>
            <a:r>
              <a:rPr sz="2775" i="1" spc="337" baseline="-3153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∑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775" i="1" baseline="-31531" dirty="0">
                <a:latin typeface="Times New Roman"/>
                <a:cs typeface="Times New Roman"/>
              </a:rPr>
              <a:t>i</a:t>
            </a:r>
            <a:r>
              <a:rPr sz="2775" i="1" spc="337" baseline="-3153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775" i="1" baseline="-31531" dirty="0">
                <a:latin typeface="Times New Roman"/>
                <a:cs typeface="Times New Roman"/>
              </a:rPr>
              <a:t>i</a:t>
            </a:r>
            <a:r>
              <a:rPr sz="2775" i="1" spc="337" baseline="-3153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∑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θ</a:t>
            </a:r>
            <a:r>
              <a:rPr sz="2775" i="1" baseline="-31531" dirty="0">
                <a:latin typeface="Times New Roman"/>
                <a:cs typeface="Times New Roman"/>
              </a:rPr>
              <a:t>i</a:t>
            </a:r>
            <a:r>
              <a:rPr sz="2775" i="1" spc="345" baseline="-31531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y</a:t>
            </a:r>
            <a:r>
              <a:rPr sz="2775" i="1" spc="-37" baseline="-31531" dirty="0">
                <a:latin typeface="Times New Roman"/>
                <a:cs typeface="Times New Roman"/>
              </a:rPr>
              <a:t>i</a:t>
            </a:r>
            <a:endParaRPr sz="2775" baseline="-315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5925" y="2080310"/>
            <a:ext cx="4724400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2210"/>
              </a:lnSpc>
              <a:spcBef>
                <a:spcPts val="100"/>
              </a:spcBef>
              <a:tabLst>
                <a:tab pos="1663064" algn="l"/>
                <a:tab pos="3314065" algn="l"/>
                <a:tab pos="4584065" algn="l"/>
              </a:tabLst>
            </a:pPr>
            <a:r>
              <a:rPr sz="2000" i="1" spc="-50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50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50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5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3170"/>
              </a:lnSpc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-½ </a:t>
            </a:r>
            <a:r>
              <a:rPr sz="2800" spc="-50" dirty="0">
                <a:latin typeface="Times New Roman"/>
                <a:cs typeface="Times New Roman"/>
              </a:rPr>
              <a:t>∑</a:t>
            </a:r>
            <a:endParaRPr sz="28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  <a:spcBef>
                <a:spcPts val="365"/>
              </a:spcBef>
            </a:pPr>
            <a:r>
              <a:rPr sz="2000" i="1" spc="-2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825" y="2810408"/>
            <a:ext cx="3268979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034" marR="5080" indent="-13970">
              <a:lnSpc>
                <a:spcPts val="2230"/>
              </a:lnSpc>
              <a:spcBef>
                <a:spcPts val="315"/>
              </a:spcBef>
              <a:tabLst>
                <a:tab pos="1685925" algn="l"/>
                <a:tab pos="2915285" algn="l"/>
              </a:tabLst>
            </a:pPr>
            <a:r>
              <a:rPr sz="2000" i="1" spc="-25" dirty="0">
                <a:latin typeface="Times New Roman"/>
                <a:cs typeface="Times New Roman"/>
              </a:rPr>
              <a:t>j</a:t>
            </a:r>
            <a:r>
              <a:rPr sz="2000" spc="-25" dirty="0">
                <a:latin typeface="Times New Roman"/>
                <a:cs typeface="Times New Roman"/>
              </a:rPr>
              <a:t>=1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2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=1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2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=1 </a:t>
            </a:r>
            <a:r>
              <a:rPr sz="2000" i="1" spc="-25" dirty="0">
                <a:latin typeface="Times New Roman"/>
                <a:cs typeface="Times New Roman"/>
              </a:rPr>
              <a:t>j</a:t>
            </a:r>
            <a:r>
              <a:rPr sz="2000" spc="-25" dirty="0">
                <a:latin typeface="Times New Roman"/>
                <a:cs typeface="Times New Roman"/>
              </a:rPr>
              <a:t>≠</a:t>
            </a:r>
            <a:r>
              <a:rPr sz="2000" i="1" spc="-2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415" y="3707967"/>
            <a:ext cx="7979409" cy="2012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7980" marR="17780" indent="-297815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47980" indent="-297815">
              <a:lnSpc>
                <a:spcPts val="2290"/>
              </a:lnSpc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(k)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spc="-15" baseline="31250" dirty="0">
                <a:latin typeface="Times New Roman"/>
                <a:cs typeface="Times New Roman"/>
              </a:rPr>
              <a:t>(k+1)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265420">
              <a:lnSpc>
                <a:spcPts val="1330"/>
              </a:lnSpc>
              <a:tabLst>
                <a:tab pos="608330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347980" indent="-29781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vice</a:t>
            </a:r>
            <a:r>
              <a:rPr sz="2400" spc="-10" dirty="0">
                <a:latin typeface="Times New Roman"/>
                <a:cs typeface="Times New Roman"/>
              </a:rPr>
              <a:t> versa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299" y="703783"/>
            <a:ext cx="254381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Change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2425" y="973048"/>
            <a:ext cx="13716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356" y="1127201"/>
            <a:ext cx="4638040" cy="4895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2295"/>
              </a:lnSpc>
              <a:spcBef>
                <a:spcPts val="120"/>
              </a:spcBef>
              <a:tabLst>
                <a:tab pos="4380230" algn="l"/>
              </a:tabLst>
            </a:pPr>
            <a:r>
              <a:rPr sz="2400" dirty="0">
                <a:latin typeface="Times New Roman"/>
                <a:cs typeface="Times New Roman"/>
              </a:rPr>
              <a:t>ΔE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E(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</a:t>
            </a:r>
            <a:r>
              <a:rPr sz="2400" i="1" baseline="31250" dirty="0">
                <a:latin typeface="Times New Roman"/>
                <a:cs typeface="Times New Roman"/>
              </a:rPr>
              <a:t>k</a:t>
            </a:r>
            <a:r>
              <a:rPr sz="2400" baseline="31250" dirty="0">
                <a:latin typeface="Times New Roman"/>
                <a:cs typeface="Times New Roman"/>
              </a:rPr>
              <a:t>+1)</a:t>
            </a:r>
            <a:r>
              <a:rPr sz="2400" dirty="0">
                <a:latin typeface="Times New Roman"/>
                <a:cs typeface="Times New Roman"/>
              </a:rPr>
              <a:t>) 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</a:t>
            </a:r>
            <a:r>
              <a:rPr sz="2400" i="1" baseline="31250" dirty="0">
                <a:latin typeface="Times New Roman"/>
                <a:cs typeface="Times New Roman"/>
              </a:rPr>
              <a:t>k</a:t>
            </a:r>
            <a:r>
              <a:rPr sz="2400" baseline="31250" dirty="0">
                <a:latin typeface="Times New Roman"/>
                <a:cs typeface="Times New Roman"/>
              </a:rPr>
              <a:t>)</a:t>
            </a:r>
            <a:r>
              <a:rPr sz="2400" spc="300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 = - (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∑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02055">
              <a:lnSpc>
                <a:spcPts val="1335"/>
              </a:lnSpc>
              <a:tabLst>
                <a:tab pos="2565400" algn="l"/>
                <a:tab pos="4215130" algn="l"/>
                <a:tab pos="4516755" algn="l"/>
              </a:tabLst>
            </a:pPr>
            <a:r>
              <a:rPr sz="1600" spc="-5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ij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54" y="1344900"/>
            <a:ext cx="186055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7040" algn="l"/>
                <a:tab pos="972819" algn="l"/>
                <a:tab pos="179070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5172" y="1011948"/>
            <a:ext cx="2931795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3600" baseline="-20833" dirty="0">
                <a:latin typeface="Times New Roman"/>
                <a:cs typeface="Times New Roman"/>
              </a:rPr>
              <a:t>+ </a:t>
            </a:r>
            <a:r>
              <a:rPr sz="3600" i="1" baseline="-20833" dirty="0">
                <a:latin typeface="Times New Roman"/>
                <a:cs typeface="Times New Roman"/>
              </a:rPr>
              <a:t>x</a:t>
            </a:r>
            <a:r>
              <a:rPr sz="3600" i="1" spc="367" baseline="-20833" dirty="0">
                <a:latin typeface="Times New Roman"/>
                <a:cs typeface="Times New Roman"/>
              </a:rPr>
              <a:t> </a:t>
            </a:r>
            <a:r>
              <a:rPr sz="3600" baseline="-20833" dirty="0">
                <a:latin typeface="Times New Roman"/>
                <a:cs typeface="Times New Roman"/>
              </a:rPr>
              <a:t>- θ</a:t>
            </a:r>
            <a:r>
              <a:rPr sz="3600" spc="375" baseline="-20833" dirty="0">
                <a:latin typeface="Times New Roman"/>
                <a:cs typeface="Times New Roman"/>
              </a:rPr>
              <a:t> </a:t>
            </a:r>
            <a:r>
              <a:rPr sz="3600" baseline="-20833" dirty="0">
                <a:latin typeface="Times New Roman"/>
                <a:cs typeface="Times New Roman"/>
              </a:rPr>
              <a:t>) (</a:t>
            </a:r>
            <a:r>
              <a:rPr sz="3600" i="1" baseline="-20833" dirty="0">
                <a:latin typeface="Times New Roman"/>
                <a:cs typeface="Times New Roman"/>
              </a:rPr>
              <a:t>y</a:t>
            </a:r>
            <a:r>
              <a:rPr sz="3600" i="1" spc="-232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+1)</a:t>
            </a:r>
            <a:r>
              <a:rPr sz="3600" baseline="-20833" dirty="0">
                <a:latin typeface="Times New Roman"/>
                <a:cs typeface="Times New Roman"/>
              </a:rPr>
              <a:t>-</a:t>
            </a:r>
            <a:r>
              <a:rPr sz="3600" spc="7" baseline="-20833" dirty="0">
                <a:latin typeface="Times New Roman"/>
                <a:cs typeface="Times New Roman"/>
              </a:rPr>
              <a:t> </a:t>
            </a:r>
            <a:r>
              <a:rPr sz="3600" i="1" baseline="-20833" dirty="0">
                <a:latin typeface="Times New Roman"/>
                <a:cs typeface="Times New Roman"/>
              </a:rPr>
              <a:t>y</a:t>
            </a:r>
            <a:r>
              <a:rPr sz="3600" i="1" spc="-232" baseline="-20833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</a:t>
            </a:r>
            <a:r>
              <a:rPr sz="1600" i="1" spc="-20" dirty="0">
                <a:latin typeface="Times New Roman"/>
                <a:cs typeface="Times New Roman"/>
              </a:rPr>
              <a:t>k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r>
              <a:rPr sz="3600" spc="-30" baseline="-20833" dirty="0">
                <a:latin typeface="Times New Roman"/>
                <a:cs typeface="Times New Roman"/>
              </a:rPr>
              <a:t>)</a:t>
            </a:r>
            <a:endParaRPr sz="36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0665" y="1555866"/>
            <a:ext cx="8909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9440" algn="l"/>
              </a:tabLst>
            </a:pPr>
            <a:r>
              <a:rPr sz="1950" i="1" spc="-20" dirty="0">
                <a:latin typeface="Times New Roman"/>
                <a:cs typeface="Times New Roman"/>
              </a:rPr>
              <a:t>j</a:t>
            </a:r>
            <a:r>
              <a:rPr sz="1950" spc="-20" dirty="0">
                <a:latin typeface="Times New Roman"/>
                <a:cs typeface="Times New Roman"/>
              </a:rPr>
              <a:t>=1,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25" dirty="0">
                <a:latin typeface="Times New Roman"/>
                <a:cs typeface="Times New Roman"/>
              </a:rPr>
              <a:t>j</a:t>
            </a:r>
            <a:r>
              <a:rPr sz="1950" spc="-25" dirty="0">
                <a:latin typeface="Times New Roman"/>
                <a:cs typeface="Times New Roman"/>
              </a:rPr>
              <a:t>≠</a:t>
            </a:r>
            <a:r>
              <a:rPr sz="1950" i="1" spc="-25" dirty="0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56" y="2022881"/>
            <a:ext cx="5262880" cy="7658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419860" marR="43180" indent="-1369695">
              <a:lnSpc>
                <a:spcPct val="43600"/>
              </a:lnSpc>
              <a:spcBef>
                <a:spcPts val="5"/>
              </a:spcBef>
              <a:tabLst>
                <a:tab pos="1972310" algn="l"/>
                <a:tab pos="2183130" algn="l"/>
                <a:tab pos="3327400" algn="l"/>
                <a:tab pos="3461385" algn="l"/>
                <a:tab pos="3848100" algn="l"/>
                <a:tab pos="4693920" algn="l"/>
                <a:tab pos="4830445" algn="l"/>
              </a:tabLst>
            </a:pPr>
            <a:r>
              <a:rPr sz="2400" dirty="0">
                <a:latin typeface="Times New Roman"/>
                <a:cs typeface="Times New Roman"/>
              </a:rPr>
              <a:t>ΔE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(net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Δy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Δy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(k+1)</a:t>
            </a:r>
            <a:r>
              <a:rPr sz="2400" spc="300" baseline="3125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	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-30" baseline="31250" dirty="0">
                <a:latin typeface="Times New Roman"/>
                <a:cs typeface="Times New Roman"/>
              </a:rPr>
              <a:t>(k)</a:t>
            </a:r>
            <a:r>
              <a:rPr sz="2400" spc="-20" dirty="0">
                <a:latin typeface="Times New Roman"/>
                <a:cs typeface="Times New Roman"/>
              </a:rPr>
              <a:t>; </a:t>
            </a:r>
            <a:r>
              <a:rPr sz="1600" spc="-5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333375">
              <a:lnSpc>
                <a:spcPts val="2175"/>
              </a:lnSpc>
            </a:pP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ji</a:t>
            </a:r>
            <a:r>
              <a:rPr sz="2400" i="1" spc="27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spc="-20" dirty="0">
                <a:latin typeface="Times New Roman"/>
                <a:cs typeface="Times New Roman"/>
              </a:rPr>
              <a:t>w</a:t>
            </a:r>
            <a:r>
              <a:rPr sz="2400" i="1" spc="-30" baseline="-31250" dirty="0">
                <a:latin typeface="Times New Roman"/>
                <a:cs typeface="Times New Roman"/>
              </a:rPr>
              <a:t>ii</a:t>
            </a:r>
            <a:r>
              <a:rPr sz="2400" spc="-20" dirty="0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172" y="1907629"/>
            <a:ext cx="2353310" cy="604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745"/>
              </a:lnSpc>
              <a:spcBef>
                <a:spcPts val="120"/>
              </a:spcBef>
              <a:tabLst>
                <a:tab pos="1137920" algn="l"/>
                <a:tab pos="2128520" algn="l"/>
              </a:tabLst>
            </a:pPr>
            <a:r>
              <a:rPr sz="3600" i="1" baseline="-20833" dirty="0">
                <a:latin typeface="Times New Roman"/>
                <a:cs typeface="Times New Roman"/>
              </a:rPr>
              <a:t>y</a:t>
            </a:r>
            <a:r>
              <a:rPr sz="3600" i="1" spc="-247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(k+1)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3600" i="1" spc="-75" baseline="-20833" dirty="0">
                <a:latin typeface="Times New Roman"/>
                <a:cs typeface="Times New Roman"/>
              </a:rPr>
              <a:t>=</a:t>
            </a:r>
            <a:r>
              <a:rPr sz="3600" i="1" baseline="-20833" dirty="0">
                <a:latin typeface="Times New Roman"/>
                <a:cs typeface="Times New Roman"/>
              </a:rPr>
              <a:t>	y</a:t>
            </a:r>
            <a:r>
              <a:rPr sz="3600" i="1" spc="-232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(k)</a:t>
            </a:r>
            <a:r>
              <a:rPr sz="3600" baseline="-20833" dirty="0">
                <a:latin typeface="Times New Roman"/>
                <a:cs typeface="Times New Roman"/>
              </a:rPr>
              <a:t>; </a:t>
            </a:r>
            <a:r>
              <a:rPr sz="3600" i="1" spc="-75" baseline="-20833" dirty="0">
                <a:latin typeface="Times New Roman"/>
                <a:cs typeface="Times New Roman"/>
              </a:rPr>
              <a:t>w</a:t>
            </a:r>
            <a:r>
              <a:rPr sz="3600" i="1" baseline="-20833" dirty="0">
                <a:latin typeface="Times New Roman"/>
                <a:cs typeface="Times New Roman"/>
              </a:rPr>
              <a:t>	</a:t>
            </a:r>
            <a:r>
              <a:rPr sz="3600" spc="-75" baseline="-20833" dirty="0">
                <a:latin typeface="Times New Roman"/>
                <a:cs typeface="Times New Roman"/>
              </a:rPr>
              <a:t>=</a:t>
            </a:r>
            <a:endParaRPr sz="3600" baseline="-20833">
              <a:latin typeface="Times New Roman"/>
              <a:cs typeface="Times New Roman"/>
            </a:endParaRPr>
          </a:p>
          <a:p>
            <a:pPr marL="186690">
              <a:lnSpc>
                <a:spcPts val="1785"/>
              </a:lnSpc>
              <a:tabLst>
                <a:tab pos="1274445" algn="l"/>
                <a:tab pos="193738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j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6949" y="3396494"/>
            <a:ext cx="473202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6153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825" y="3178795"/>
            <a:ext cx="8030209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177280" algn="l"/>
              </a:tabLst>
            </a:pP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</a:t>
            </a:r>
            <a:r>
              <a:rPr sz="2400" i="1" baseline="31250" dirty="0">
                <a:latin typeface="Times New Roman"/>
                <a:cs typeface="Times New Roman"/>
              </a:rPr>
              <a:t>k</a:t>
            </a:r>
            <a:r>
              <a:rPr sz="2400" baseline="31250" dirty="0">
                <a:latin typeface="Times New Roman"/>
                <a:cs typeface="Times New Roman"/>
              </a:rPr>
              <a:t>)</a:t>
            </a:r>
            <a:r>
              <a:rPr sz="2400" spc="29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changed 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 to +1;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 </a:t>
            </a:r>
            <a:r>
              <a:rPr sz="2400" spc="-25" dirty="0">
                <a:latin typeface="Times New Roman"/>
                <a:cs typeface="Times New Roman"/>
              </a:rPr>
              <a:t>(Δ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+2), then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4328" y="3396494"/>
            <a:ext cx="8255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125" y="3507852"/>
            <a:ext cx="514985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ΔE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negative.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25" y="4131294"/>
            <a:ext cx="181991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II: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-37" baseline="31250" dirty="0">
                <a:latin typeface="Times New Roman"/>
                <a:cs typeface="Times New Roman"/>
              </a:rPr>
              <a:t>(</a:t>
            </a:r>
            <a:r>
              <a:rPr sz="2400" i="1" spc="-37" baseline="31250" dirty="0">
                <a:latin typeface="Times New Roman"/>
                <a:cs typeface="Times New Roman"/>
              </a:rPr>
              <a:t>k</a:t>
            </a:r>
            <a:r>
              <a:rPr sz="2400" spc="-37" baseline="31250" dirty="0">
                <a:latin typeface="Times New Roman"/>
                <a:cs typeface="Times New Roman"/>
              </a:rPr>
              <a:t>)</a:t>
            </a:r>
            <a:endParaRPr sz="2400" baseline="3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9292" y="4348993"/>
            <a:ext cx="4808855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3837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7145" y="4131294"/>
            <a:ext cx="573786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34205" algn="l"/>
              </a:tabLst>
            </a:pP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changed 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 to -1;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 </a:t>
            </a:r>
            <a:r>
              <a:rPr sz="2400" spc="-25" dirty="0">
                <a:latin typeface="Times New Roman"/>
                <a:cs typeface="Times New Roman"/>
              </a:rPr>
              <a:t>(Δ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= -2),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725" y="4460352"/>
            <a:ext cx="746633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i="1" dirty="0">
                <a:latin typeface="Times New Roman"/>
                <a:cs typeface="Times New Roman"/>
              </a:rPr>
              <a:t>net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 negative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ΔE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 </a:t>
            </a:r>
            <a:r>
              <a:rPr sz="2400" spc="-10" dirty="0">
                <a:latin typeface="Times New Roman"/>
                <a:cs typeface="Times New Roman"/>
              </a:rPr>
              <a:t>negative.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636" y="5444369"/>
            <a:ext cx="301371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4322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25" y="5226669"/>
            <a:ext cx="665480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49780" algn="l"/>
              </a:tabLst>
            </a:pP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III: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-37" baseline="31250" dirty="0">
                <a:latin typeface="Times New Roman"/>
                <a:cs typeface="Times New Roman"/>
              </a:rPr>
              <a:t>(</a:t>
            </a:r>
            <a:r>
              <a:rPr sz="2400" i="1" spc="-37" baseline="31250" dirty="0">
                <a:latin typeface="Times New Roman"/>
                <a:cs typeface="Times New Roman"/>
              </a:rPr>
              <a:t>k</a:t>
            </a:r>
            <a:r>
              <a:rPr sz="2400" spc="-37" baseline="31250" dirty="0">
                <a:latin typeface="Times New Roman"/>
                <a:cs typeface="Times New Roman"/>
              </a:rPr>
              <a:t>)</a:t>
            </a:r>
            <a:r>
              <a:rPr sz="2400" baseline="3125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changed (Δ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b="1" dirty="0">
                <a:latin typeface="Times New Roman"/>
                <a:cs typeface="Times New Roman"/>
              </a:rPr>
              <a:t>ΔE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0508" y="5226669"/>
            <a:ext cx="1114425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Thus </a:t>
            </a:r>
            <a:r>
              <a:rPr sz="2400" b="1" spc="-25" dirty="0">
                <a:latin typeface="Times New Roman"/>
                <a:cs typeface="Times New Roman"/>
              </a:rPr>
              <a:t>ΔE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125" y="5555726"/>
            <a:ext cx="1430655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always.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87782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Why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RNN?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537208"/>
            <a:ext cx="7974330" cy="44773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43307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sequential </a:t>
            </a:r>
            <a:r>
              <a:rPr sz="2400" dirty="0">
                <a:latin typeface="Times New Roman"/>
                <a:cs typeface="Times New Roman"/>
              </a:rPr>
              <a:t>information,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general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both.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09880" marR="118745" indent="-297815">
              <a:lnSpc>
                <a:spcPct val="99700"/>
              </a:lnSpc>
              <a:spcBef>
                <a:spcPts val="21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Crucially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vector’s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influenced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you’ve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past.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09880" marR="5080">
              <a:lnSpc>
                <a:spcPts val="285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arbitrarily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looking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-10" dirty="0">
                <a:latin typeface="Times New Roman"/>
                <a:cs typeface="Times New Roman"/>
              </a:rPr>
              <a:t> steps.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87782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Why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RNN?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55915" cy="36239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recurrent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task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being </a:t>
            </a:r>
            <a:r>
              <a:rPr sz="2400" dirty="0">
                <a:latin typeface="Times New Roman"/>
                <a:cs typeface="Times New Roman"/>
              </a:rPr>
              <a:t>depended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computations.</a:t>
            </a:r>
            <a:endParaRPr sz="2400">
              <a:latin typeface="Times New Roman"/>
              <a:cs typeface="Times New Roman"/>
            </a:endParaRPr>
          </a:p>
          <a:p>
            <a:pPr marL="309880" marR="474345" indent="-297815">
              <a:lnSpc>
                <a:spcPct val="100499"/>
              </a:lnSpc>
              <a:spcBef>
                <a:spcPts val="214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“memory”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far.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dependencies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047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RNNs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as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sequence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Modeling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3535" marR="6223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Speech</a:t>
            </a:r>
            <a:r>
              <a:rPr spc="-15" dirty="0"/>
              <a:t> </a:t>
            </a:r>
            <a:r>
              <a:rPr dirty="0"/>
              <a:t>Recognition:</a:t>
            </a:r>
            <a:r>
              <a:rPr spc="-15" dirty="0"/>
              <a:t> </a:t>
            </a:r>
            <a:r>
              <a:rPr dirty="0"/>
              <a:t>Input</a:t>
            </a:r>
            <a:r>
              <a:rPr spc="-20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speech</a:t>
            </a:r>
            <a:r>
              <a:rPr spc="-10" dirty="0"/>
              <a:t> </a:t>
            </a:r>
            <a:r>
              <a:rPr dirty="0"/>
              <a:t>signal</a:t>
            </a:r>
            <a:r>
              <a:rPr spc="-20" dirty="0"/>
              <a:t> </a:t>
            </a:r>
            <a:r>
              <a:rPr dirty="0"/>
              <a:t>transforms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50" dirty="0"/>
              <a:t>a </a:t>
            </a:r>
            <a:r>
              <a:rPr dirty="0"/>
              <a:t>sentence,</a:t>
            </a:r>
            <a:r>
              <a:rPr spc="-25" dirty="0"/>
              <a:t> </a:t>
            </a:r>
            <a:r>
              <a:rPr dirty="0"/>
              <a:t>i.e.</a:t>
            </a:r>
            <a:r>
              <a:rPr spc="-10" dirty="0"/>
              <a:t> </a:t>
            </a:r>
            <a:r>
              <a:rPr dirty="0"/>
              <a:t>output</a:t>
            </a:r>
            <a:r>
              <a:rPr spc="-100" dirty="0"/>
              <a:t> </a:t>
            </a:r>
            <a:r>
              <a:rPr dirty="0"/>
              <a:t>Y</a:t>
            </a:r>
            <a:r>
              <a:rPr spc="-10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sequence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words.</a:t>
            </a:r>
          </a:p>
          <a:p>
            <a:pPr marL="343535" marR="262890" indent="-297815">
              <a:lnSpc>
                <a:spcPts val="2590"/>
              </a:lnSpc>
              <a:spcBef>
                <a:spcPts val="1775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Music</a:t>
            </a:r>
            <a:r>
              <a:rPr spc="-15" dirty="0"/>
              <a:t> </a:t>
            </a:r>
            <a:r>
              <a:rPr dirty="0"/>
              <a:t>generation:</a:t>
            </a:r>
            <a:r>
              <a:rPr spc="-15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may</a:t>
            </a:r>
            <a:r>
              <a:rPr spc="-1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empty</a:t>
            </a:r>
            <a:r>
              <a:rPr spc="-10" dirty="0"/>
              <a:t> </a:t>
            </a:r>
            <a:r>
              <a:rPr dirty="0"/>
              <a:t>set,</a:t>
            </a:r>
            <a:r>
              <a:rPr spc="-100" dirty="0"/>
              <a:t> </a:t>
            </a:r>
            <a:r>
              <a:rPr dirty="0"/>
              <a:t>Y</a:t>
            </a:r>
            <a:r>
              <a:rPr spc="-10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sequence</a:t>
            </a:r>
            <a:r>
              <a:rPr spc="-10" dirty="0"/>
              <a:t> </a:t>
            </a:r>
            <a:r>
              <a:rPr spc="-25" dirty="0"/>
              <a:t>of </a:t>
            </a:r>
            <a:r>
              <a:rPr dirty="0"/>
              <a:t>tunes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music.</a:t>
            </a:r>
          </a:p>
          <a:p>
            <a:pPr marL="343535" marR="365760" indent="-297815">
              <a:lnSpc>
                <a:spcPts val="2590"/>
              </a:lnSpc>
              <a:spcBef>
                <a:spcPts val="1795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Sentiment</a:t>
            </a:r>
            <a:r>
              <a:rPr spc="-35" dirty="0"/>
              <a:t> </a:t>
            </a:r>
            <a:r>
              <a:rPr dirty="0"/>
              <a:t>classification:</a:t>
            </a:r>
            <a:r>
              <a:rPr spc="-20" dirty="0"/>
              <a:t> </a:t>
            </a:r>
            <a:r>
              <a:rPr dirty="0"/>
              <a:t>X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sentences,</a:t>
            </a:r>
            <a:r>
              <a:rPr spc="-105" dirty="0"/>
              <a:t> </a:t>
            </a:r>
            <a:r>
              <a:rPr dirty="0"/>
              <a:t>Y</a:t>
            </a:r>
            <a:r>
              <a:rPr spc="-10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review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a </a:t>
            </a:r>
            <a:r>
              <a:rPr spc="-10" dirty="0"/>
              <a:t>movie.</a:t>
            </a:r>
          </a:p>
          <a:p>
            <a:pPr marL="343535" marR="1185545" indent="-297815">
              <a:lnSpc>
                <a:spcPts val="2600"/>
              </a:lnSpc>
              <a:spcBef>
                <a:spcPts val="1790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spc="-10" dirty="0"/>
              <a:t>Video</a:t>
            </a:r>
            <a:r>
              <a:rPr spc="-25" dirty="0"/>
              <a:t> </a:t>
            </a:r>
            <a:r>
              <a:rPr dirty="0"/>
              <a:t>activity</a:t>
            </a:r>
            <a:r>
              <a:rPr spc="-20" dirty="0"/>
              <a:t> </a:t>
            </a:r>
            <a:r>
              <a:rPr dirty="0"/>
              <a:t>recognition:</a:t>
            </a:r>
            <a:r>
              <a:rPr spc="-30" dirty="0"/>
              <a:t> </a:t>
            </a:r>
            <a:r>
              <a:rPr dirty="0"/>
              <a:t>X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Frame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videos,</a:t>
            </a:r>
            <a:r>
              <a:rPr spc="-110" dirty="0"/>
              <a:t> </a:t>
            </a:r>
            <a:r>
              <a:rPr dirty="0"/>
              <a:t>Y</a:t>
            </a:r>
            <a:r>
              <a:rPr spc="-105" dirty="0"/>
              <a:t> </a:t>
            </a:r>
            <a:r>
              <a:rPr spc="-25" dirty="0"/>
              <a:t>is </a:t>
            </a:r>
            <a:r>
              <a:rPr spc="-10" dirty="0"/>
              <a:t>Interpretation</a:t>
            </a:r>
          </a:p>
          <a:p>
            <a:pPr marL="343535" marR="5080" indent="-297815">
              <a:lnSpc>
                <a:spcPts val="2600"/>
              </a:lnSpc>
              <a:spcBef>
                <a:spcPts val="1775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Name</a:t>
            </a:r>
            <a:r>
              <a:rPr spc="-30" dirty="0"/>
              <a:t> </a:t>
            </a:r>
            <a:r>
              <a:rPr dirty="0"/>
              <a:t>entity</a:t>
            </a:r>
            <a:r>
              <a:rPr spc="-10" dirty="0"/>
              <a:t> </a:t>
            </a:r>
            <a:r>
              <a:rPr dirty="0"/>
              <a:t>recognition:</a:t>
            </a:r>
            <a:r>
              <a:rPr spc="-15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sequence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words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10" dirty="0"/>
              <a:t>sentence, </a:t>
            </a:r>
            <a:r>
              <a:rPr dirty="0"/>
              <a:t>Y</a:t>
            </a:r>
            <a:r>
              <a:rPr spc="-10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identification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people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647" y="477711"/>
            <a:ext cx="6022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Recurrent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Neural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024" y="1326139"/>
            <a:ext cx="7796530" cy="2345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9245" marR="127000" indent="-297180">
              <a:lnSpc>
                <a:spcPts val="2330"/>
              </a:lnSpc>
              <a:spcBef>
                <a:spcPts val="64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Humans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scratch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persistence.</a:t>
            </a:r>
            <a:endParaRPr sz="2400">
              <a:latin typeface="Times New Roman"/>
              <a:cs typeface="Times New Roman"/>
            </a:endParaRPr>
          </a:p>
          <a:p>
            <a:pPr marL="309245" marR="5080" indent="-297180">
              <a:lnSpc>
                <a:spcPct val="79700"/>
              </a:lnSpc>
              <a:spcBef>
                <a:spcPts val="194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(and </a:t>
            </a:r>
            <a:r>
              <a:rPr sz="2400" dirty="0">
                <a:latin typeface="Times New Roman"/>
                <a:cs typeface="Times New Roman"/>
              </a:rPr>
              <a:t>outputs)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other.</a:t>
            </a:r>
            <a:endParaRPr sz="2400">
              <a:latin typeface="Times New Roman"/>
              <a:cs typeface="Times New Roman"/>
            </a:endParaRPr>
          </a:p>
          <a:p>
            <a:pPr marL="309245" marR="942340" indent="-297180">
              <a:lnSpc>
                <a:spcPct val="79700"/>
              </a:lnSpc>
              <a:spcBef>
                <a:spcPts val="193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them,</a:t>
            </a:r>
            <a:r>
              <a:rPr sz="2400" spc="-10" dirty="0">
                <a:latin typeface="Times New Roman"/>
                <a:cs typeface="Times New Roman"/>
              </a:rPr>
              <a:t> allowing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persist.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024" y="5292476"/>
            <a:ext cx="64579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Times New Roman"/>
                <a:cs typeface="Times New Roman"/>
              </a:rPr>
              <a:t>Supervised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886" y="3463677"/>
            <a:ext cx="3581400" cy="1828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047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Feedforward</a:t>
            </a:r>
            <a:r>
              <a:rPr sz="4000" spc="-25" dirty="0"/>
              <a:t> </a:t>
            </a:r>
            <a:r>
              <a:rPr sz="4000" spc="-10" dirty="0"/>
              <a:t>Network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5915" y="1584147"/>
            <a:ext cx="7935595" cy="4201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50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exposed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random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order.</a:t>
            </a:r>
            <a:endParaRPr sz="2400" dirty="0">
              <a:latin typeface="Times New Roman"/>
              <a:cs typeface="Times New Roman"/>
            </a:endParaRPr>
          </a:p>
          <a:p>
            <a:pPr marL="309880" marR="327025" indent="-297815">
              <a:lnSpc>
                <a:spcPts val="2600"/>
              </a:lnSpc>
              <a:spcBef>
                <a:spcPts val="22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feedforward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function.</a:t>
            </a:r>
            <a:endParaRPr sz="2400" dirty="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 dirty="0">
              <a:latin typeface="Times New Roman"/>
              <a:cs typeface="Times New Roman"/>
            </a:endParaRPr>
          </a:p>
          <a:p>
            <a:pPr marL="309880" marR="723900" indent="-297815">
              <a:lnSpc>
                <a:spcPts val="2590"/>
              </a:lnSpc>
              <a:spcBef>
                <a:spcPts val="23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previous output.</a:t>
            </a:r>
            <a:endParaRPr sz="2400" dirty="0">
              <a:latin typeface="Times New Roman"/>
              <a:cs typeface="Times New Roman"/>
            </a:endParaRPr>
          </a:p>
          <a:p>
            <a:pPr marL="309880" marR="97790" indent="-297815">
              <a:lnSpc>
                <a:spcPts val="2600"/>
              </a:lnSpc>
              <a:spcBef>
                <a:spcPts val="231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previous sentence(s).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876800"/>
            <a:ext cx="1523999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5486400"/>
            <a:ext cx="3124199" cy="380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6172200"/>
            <a:ext cx="1219199" cy="380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115" y="851408"/>
            <a:ext cx="8060055" cy="56368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0680" marR="24130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remember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10" dirty="0">
                <a:latin typeface="Times New Roman"/>
                <a:cs typeface="Times New Roman"/>
              </a:rPr>
              <a:t> words.</a:t>
            </a:r>
            <a:endParaRPr sz="2400">
              <a:latin typeface="Times New Roman"/>
              <a:cs typeface="Times New Roman"/>
            </a:endParaRPr>
          </a:p>
          <a:p>
            <a:pPr marL="360680" marR="29972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existence,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r>
              <a:rPr sz="2400" spc="-20" dirty="0">
                <a:latin typeface="Times New Roman"/>
                <a:cs typeface="Times New Roman"/>
              </a:rPr>
              <a:t> with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360680" marR="304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Hidden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60045" algn="l"/>
                <a:tab pos="361315" algn="l"/>
                <a:tab pos="2649220" algn="l"/>
              </a:tabLst>
            </a:pP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0" dirty="0">
                <a:latin typeface="Times New Roman"/>
                <a:cs typeface="Times New Roman"/>
              </a:rPr>
              <a:t> state,</a:t>
            </a:r>
            <a:r>
              <a:rPr sz="2400" dirty="0">
                <a:latin typeface="Times New Roman"/>
                <a:cs typeface="Times New Roman"/>
              </a:rPr>
              <a:t>	h</a:t>
            </a:r>
            <a:r>
              <a:rPr sz="2400" baseline="-31250" dirty="0">
                <a:latin typeface="Times New Roman"/>
                <a:cs typeface="Times New Roman"/>
              </a:rPr>
              <a:t>t-1</a:t>
            </a:r>
            <a:r>
              <a:rPr sz="2400" spc="27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437380" marR="741045">
              <a:lnSpc>
                <a:spcPct val="1667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W</a:t>
            </a:r>
            <a:r>
              <a:rPr sz="1800" baseline="-32407" dirty="0">
                <a:latin typeface="Times New Roman"/>
                <a:cs typeface="Times New Roman"/>
              </a:rPr>
              <a:t>hh</a:t>
            </a:r>
            <a:r>
              <a:rPr sz="1800" spc="195" baseline="-3240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10" dirty="0">
                <a:latin typeface="Times New Roman"/>
                <a:cs typeface="Times New Roman"/>
              </a:rPr>
              <a:t> neuron </a:t>
            </a:r>
            <a:r>
              <a:rPr sz="1800" dirty="0">
                <a:latin typeface="Times New Roman"/>
                <a:cs typeface="Times New Roman"/>
              </a:rPr>
              <a:t>W</a:t>
            </a:r>
            <a:r>
              <a:rPr sz="1800" baseline="-32407" dirty="0">
                <a:latin typeface="Times New Roman"/>
                <a:cs typeface="Times New Roman"/>
              </a:rPr>
              <a:t>xh</a:t>
            </a:r>
            <a:r>
              <a:rPr sz="1800" spc="-22" baseline="-3240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neuron</a:t>
            </a:r>
            <a:endParaRPr sz="1800">
              <a:latin typeface="Times New Roman"/>
              <a:cs typeface="Times New Roman"/>
            </a:endParaRPr>
          </a:p>
          <a:p>
            <a:pPr marL="298958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baseline="-32407" dirty="0">
                <a:latin typeface="Times New Roman"/>
                <a:cs typeface="Times New Roman"/>
              </a:rPr>
              <a:t>t</a:t>
            </a:r>
            <a:r>
              <a:rPr sz="1800" spc="202" baseline="-3240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</a:t>
            </a:r>
            <a:r>
              <a:rPr sz="1800" baseline="-32407" dirty="0">
                <a:latin typeface="Times New Roman"/>
                <a:cs typeface="Times New Roman"/>
              </a:rPr>
              <a:t>hy</a:t>
            </a:r>
            <a:r>
              <a:rPr sz="1800" spc="217" baseline="-3240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83578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Representing</a:t>
            </a:r>
            <a:r>
              <a:rPr sz="4400" spc="-6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words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115" y="1613408"/>
            <a:ext cx="809815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Dictionary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size.</a:t>
            </a:r>
            <a:endParaRPr sz="2400">
              <a:latin typeface="Times New Roman"/>
              <a:cs typeface="Times New Roman"/>
            </a:endParaRPr>
          </a:p>
          <a:p>
            <a:pPr marL="360680" marR="558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31250" dirty="0">
                <a:latin typeface="Times New Roman"/>
                <a:cs typeface="Times New Roman"/>
              </a:rPr>
              <a:t>&lt;</a:t>
            </a:r>
            <a:r>
              <a:rPr sz="2400" i="1" baseline="31250" dirty="0">
                <a:latin typeface="Times New Roman"/>
                <a:cs typeface="Times New Roman"/>
              </a:rPr>
              <a:t>i</a:t>
            </a:r>
            <a:r>
              <a:rPr sz="2400" baseline="31250" dirty="0">
                <a:latin typeface="Times New Roman"/>
                <a:cs typeface="Times New Roman"/>
              </a:rPr>
              <a:t>&gt;</a:t>
            </a:r>
            <a:r>
              <a:rPr sz="2400" spc="-2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dimension say,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10,000</a:t>
            </a:r>
            <a:endParaRPr sz="2400">
              <a:latin typeface="Times New Roman"/>
              <a:cs typeface="Times New Roman"/>
            </a:endParaRPr>
          </a:p>
          <a:p>
            <a:pPr marL="360680" marR="7683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input-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dimension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different.</a:t>
            </a:r>
            <a:endParaRPr sz="240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sentence.</a:t>
            </a:r>
            <a:endParaRPr sz="240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spcBef>
                <a:spcPts val="214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sentences.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769" y="477711"/>
            <a:ext cx="482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Forward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Propagation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2300" y="1691580"/>
          <a:ext cx="1877060" cy="274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7DBA"/>
                      </a:solidFill>
                      <a:prstDash val="solid"/>
                    </a:lnR>
                    <a:lnB w="28575">
                      <a:solidFill>
                        <a:srgbClr val="385E8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995"/>
                        </a:lnSpc>
                        <a:spcBef>
                          <a:spcPts val="680"/>
                        </a:spcBef>
                      </a:pPr>
                      <a:r>
                        <a:rPr sz="2700" i="1" spc="-37" baseline="2006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i="1" spc="-25" dirty="0">
                          <a:latin typeface="Times New Roman"/>
                          <a:cs typeface="Times New Roman"/>
                        </a:rPr>
                        <a:t>ya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4A7DB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850">
                <a:tc rowSpan="2" gridSpan="2">
                  <a:txBody>
                    <a:bodyPr/>
                    <a:lstStyle/>
                    <a:p>
                      <a:pPr marL="173355" marR="165735" algn="just">
                        <a:lnSpc>
                          <a:spcPts val="1430"/>
                        </a:lnSpc>
                        <a:spcBef>
                          <a:spcPts val="755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 I D D E 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8255" algn="just">
                        <a:lnSpc>
                          <a:spcPts val="142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 A Y E 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385E88"/>
                      </a:solidFill>
                      <a:prstDash val="solid"/>
                    </a:lnL>
                    <a:lnR w="28575">
                      <a:solidFill>
                        <a:srgbClr val="385E88"/>
                      </a:solidFill>
                      <a:prstDash val="solid"/>
                    </a:lnR>
                    <a:lnT w="28575">
                      <a:solidFill>
                        <a:srgbClr val="385E88"/>
                      </a:solidFill>
                      <a:prstDash val="solid"/>
                    </a:lnT>
                    <a:lnB w="28575">
                      <a:solidFill>
                        <a:srgbClr val="385E88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9700" algn="ctr">
                        <a:lnSpc>
                          <a:spcPts val="1614"/>
                        </a:lnSpc>
                      </a:pPr>
                      <a:r>
                        <a:rPr sz="2400" i="1" spc="-30" baseline="-20833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&lt;1&gt;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E88"/>
                      </a:solidFill>
                      <a:prstDash val="solid"/>
                    </a:lnL>
                    <a:lnB w="57150">
                      <a:solidFill>
                        <a:srgbClr val="4A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71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385E88"/>
                      </a:solidFill>
                      <a:prstDash val="solid"/>
                    </a:lnL>
                    <a:lnR w="28575">
                      <a:solidFill>
                        <a:srgbClr val="385E88"/>
                      </a:solidFill>
                      <a:prstDash val="solid"/>
                    </a:lnR>
                    <a:lnT w="28575">
                      <a:solidFill>
                        <a:srgbClr val="385E88"/>
                      </a:solidFill>
                      <a:prstDash val="solid"/>
                    </a:lnT>
                    <a:lnB w="28575">
                      <a:solidFill>
                        <a:srgbClr val="385E88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700" i="1" spc="-37" baseline="21604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i="1" spc="-25" dirty="0">
                          <a:latin typeface="Times New Roman"/>
                          <a:cs typeface="Times New Roman"/>
                        </a:rPr>
                        <a:t>aa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0" marB="0">
                    <a:lnL w="28575">
                      <a:solidFill>
                        <a:srgbClr val="385E88"/>
                      </a:solidFill>
                      <a:prstDash val="solid"/>
                    </a:lnL>
                    <a:lnT w="57150">
                      <a:solidFill>
                        <a:srgbClr val="4A7DB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797300" y="1685562"/>
            <a:ext cx="994410" cy="3348990"/>
            <a:chOff x="3797300" y="1685562"/>
            <a:chExt cx="994410" cy="3348990"/>
          </a:xfrm>
        </p:grpSpPr>
        <p:sp>
          <p:nvSpPr>
            <p:cNvPr id="5" name="object 5"/>
            <p:cNvSpPr/>
            <p:nvPr/>
          </p:nvSpPr>
          <p:spPr>
            <a:xfrm>
              <a:off x="3810000" y="1981200"/>
              <a:ext cx="457200" cy="2438400"/>
            </a:xfrm>
            <a:custGeom>
              <a:avLst/>
              <a:gdLst/>
              <a:ahLst/>
              <a:cxnLst/>
              <a:rect l="l" t="t" r="r" b="b"/>
              <a:pathLst>
                <a:path w="457200" h="2438400">
                  <a:moveTo>
                    <a:pt x="457199" y="2438399"/>
                  </a:moveTo>
                  <a:lnTo>
                    <a:pt x="0" y="24383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24383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0" y="1981200"/>
              <a:ext cx="457200" cy="2438400"/>
            </a:xfrm>
            <a:custGeom>
              <a:avLst/>
              <a:gdLst/>
              <a:ahLst/>
              <a:cxnLst/>
              <a:rect l="l" t="t" r="r" b="b"/>
              <a:pathLst>
                <a:path w="457200" h="2438400">
                  <a:moveTo>
                    <a:pt x="0" y="0"/>
                  </a:moveTo>
                  <a:lnTo>
                    <a:pt x="457199" y="0"/>
                  </a:lnTo>
                  <a:lnTo>
                    <a:pt x="457199" y="2438399"/>
                  </a:lnTo>
                  <a:lnTo>
                    <a:pt x="0" y="2438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3124200"/>
              <a:ext cx="501015" cy="1905"/>
            </a:xfrm>
            <a:custGeom>
              <a:avLst/>
              <a:gdLst/>
              <a:ahLst/>
              <a:cxnLst/>
              <a:rect l="l" t="t" r="r" b="b"/>
              <a:pathLst>
                <a:path w="501014" h="1905">
                  <a:moveTo>
                    <a:pt x="0" y="0"/>
                  </a:moveTo>
                  <a:lnTo>
                    <a:pt x="500756" y="149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7213" y="31149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43" y="10743"/>
                  </a:lnTo>
                  <a:lnTo>
                    <a:pt x="63" y="0"/>
                  </a:lnTo>
                  <a:lnTo>
                    <a:pt x="29461" y="10799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7213" y="31149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43" y="10743"/>
                  </a:moveTo>
                  <a:lnTo>
                    <a:pt x="0" y="21423"/>
                  </a:lnTo>
                  <a:lnTo>
                    <a:pt x="29461" y="10799"/>
                  </a:lnTo>
                  <a:lnTo>
                    <a:pt x="63" y="0"/>
                  </a:lnTo>
                  <a:lnTo>
                    <a:pt x="10743" y="10743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099" y="4452242"/>
              <a:ext cx="1905" cy="577215"/>
            </a:xfrm>
            <a:custGeom>
              <a:avLst/>
              <a:gdLst/>
              <a:ahLst/>
              <a:cxnLst/>
              <a:rect l="l" t="t" r="r" b="b"/>
              <a:pathLst>
                <a:path w="1904" h="577214">
                  <a:moveTo>
                    <a:pt x="0" y="576956"/>
                  </a:moveTo>
                  <a:lnTo>
                    <a:pt x="141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77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56"/>
                  </a:moveTo>
                  <a:lnTo>
                    <a:pt x="10737" y="18718"/>
                  </a:lnTo>
                  <a:lnTo>
                    <a:pt x="0" y="29403"/>
                  </a:lnTo>
                  <a:lnTo>
                    <a:pt x="10783" y="0"/>
                  </a:lnTo>
                  <a:lnTo>
                    <a:pt x="21423" y="29456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77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37" y="18718"/>
                  </a:moveTo>
                  <a:lnTo>
                    <a:pt x="21423" y="29456"/>
                  </a:lnTo>
                  <a:lnTo>
                    <a:pt x="10783" y="0"/>
                  </a:lnTo>
                  <a:lnTo>
                    <a:pt x="0" y="29403"/>
                  </a:lnTo>
                  <a:lnTo>
                    <a:pt x="10737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600" y="1709042"/>
              <a:ext cx="1905" cy="272415"/>
            </a:xfrm>
            <a:custGeom>
              <a:avLst/>
              <a:gdLst/>
              <a:ahLst/>
              <a:cxnLst/>
              <a:rect l="l" t="t" r="r" b="b"/>
              <a:pathLst>
                <a:path w="1904" h="272414">
                  <a:moveTo>
                    <a:pt x="0" y="272157"/>
                  </a:moveTo>
                  <a:lnTo>
                    <a:pt x="133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9174" y="1690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82"/>
                  </a:moveTo>
                  <a:lnTo>
                    <a:pt x="10764" y="18717"/>
                  </a:lnTo>
                  <a:lnTo>
                    <a:pt x="0" y="29376"/>
                  </a:lnTo>
                  <a:lnTo>
                    <a:pt x="10856" y="0"/>
                  </a:lnTo>
                  <a:lnTo>
                    <a:pt x="21422" y="29482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174" y="1690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64" y="18717"/>
                  </a:moveTo>
                  <a:lnTo>
                    <a:pt x="21422" y="29482"/>
                  </a:lnTo>
                  <a:lnTo>
                    <a:pt x="10856" y="0"/>
                  </a:lnTo>
                  <a:lnTo>
                    <a:pt x="0" y="29376"/>
                  </a:lnTo>
                  <a:lnTo>
                    <a:pt x="10764" y="18717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159500" y="1892300"/>
            <a:ext cx="482600" cy="2540000"/>
            <a:chOff x="6159500" y="1892300"/>
            <a:chExt cx="482600" cy="2540000"/>
          </a:xfrm>
        </p:grpSpPr>
        <p:sp>
          <p:nvSpPr>
            <p:cNvPr id="17" name="object 17"/>
            <p:cNvSpPr/>
            <p:nvPr/>
          </p:nvSpPr>
          <p:spPr>
            <a:xfrm>
              <a:off x="6172200" y="1905000"/>
              <a:ext cx="457200" cy="2514600"/>
            </a:xfrm>
            <a:custGeom>
              <a:avLst/>
              <a:gdLst/>
              <a:ahLst/>
              <a:cxnLst/>
              <a:rect l="l" t="t" r="r" b="b"/>
              <a:pathLst>
                <a:path w="457200" h="2514600">
                  <a:moveTo>
                    <a:pt x="457199" y="2514599"/>
                  </a:moveTo>
                  <a:lnTo>
                    <a:pt x="0" y="25145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25145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2200" y="1905000"/>
              <a:ext cx="457200" cy="2514600"/>
            </a:xfrm>
            <a:custGeom>
              <a:avLst/>
              <a:gdLst/>
              <a:ahLst/>
              <a:cxnLst/>
              <a:rect l="l" t="t" r="r" b="b"/>
              <a:pathLst>
                <a:path w="457200" h="2514600">
                  <a:moveTo>
                    <a:pt x="0" y="0"/>
                  </a:moveTo>
                  <a:lnTo>
                    <a:pt x="457199" y="0"/>
                  </a:lnTo>
                  <a:lnTo>
                    <a:pt x="457199" y="2514599"/>
                  </a:lnTo>
                  <a:lnTo>
                    <a:pt x="0" y="25145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57237" y="3110253"/>
            <a:ext cx="1139190" cy="31115"/>
            <a:chOff x="757237" y="3110253"/>
            <a:chExt cx="1139190" cy="31115"/>
          </a:xfrm>
        </p:grpSpPr>
        <p:sp>
          <p:nvSpPr>
            <p:cNvPr id="20" name="object 20"/>
            <p:cNvSpPr/>
            <p:nvPr/>
          </p:nvSpPr>
          <p:spPr>
            <a:xfrm>
              <a:off x="762000" y="3124200"/>
              <a:ext cx="1110615" cy="1905"/>
            </a:xfrm>
            <a:custGeom>
              <a:avLst/>
              <a:gdLst/>
              <a:ahLst/>
              <a:cxnLst/>
              <a:rect l="l" t="t" r="r" b="b"/>
              <a:pathLst>
                <a:path w="1110614" h="1905">
                  <a:moveTo>
                    <a:pt x="0" y="0"/>
                  </a:moveTo>
                  <a:lnTo>
                    <a:pt x="1110356" y="1542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1630" y="311501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26" y="10726"/>
                  </a:lnTo>
                  <a:lnTo>
                    <a:pt x="29" y="0"/>
                  </a:lnTo>
                  <a:lnTo>
                    <a:pt x="29444" y="10752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1630" y="311501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26" y="10726"/>
                  </a:moveTo>
                  <a:lnTo>
                    <a:pt x="0" y="21423"/>
                  </a:lnTo>
                  <a:lnTo>
                    <a:pt x="29444" y="10752"/>
                  </a:lnTo>
                  <a:lnTo>
                    <a:pt x="29" y="0"/>
                  </a:lnTo>
                  <a:lnTo>
                    <a:pt x="10726" y="10726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29237" y="3034023"/>
            <a:ext cx="758190" cy="31115"/>
            <a:chOff x="5329237" y="3034023"/>
            <a:chExt cx="758190" cy="31115"/>
          </a:xfrm>
        </p:grpSpPr>
        <p:sp>
          <p:nvSpPr>
            <p:cNvPr id="24" name="object 24"/>
            <p:cNvSpPr/>
            <p:nvPr/>
          </p:nvSpPr>
          <p:spPr>
            <a:xfrm>
              <a:off x="5334000" y="3047999"/>
              <a:ext cx="729615" cy="1905"/>
            </a:xfrm>
            <a:custGeom>
              <a:avLst/>
              <a:gdLst/>
              <a:ahLst/>
              <a:cxnLst/>
              <a:rect l="l" t="t" r="r" b="b"/>
              <a:pathLst>
                <a:path w="729614" h="1905">
                  <a:moveTo>
                    <a:pt x="0" y="0"/>
                  </a:moveTo>
                  <a:lnTo>
                    <a:pt x="729356" y="152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2622" y="303878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33" y="10733"/>
                  </a:lnTo>
                  <a:lnTo>
                    <a:pt x="44" y="0"/>
                  </a:lnTo>
                  <a:lnTo>
                    <a:pt x="29452" y="10772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2622" y="303878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33" y="10733"/>
                  </a:moveTo>
                  <a:lnTo>
                    <a:pt x="0" y="21423"/>
                  </a:lnTo>
                  <a:lnTo>
                    <a:pt x="29452" y="10772"/>
                  </a:lnTo>
                  <a:lnTo>
                    <a:pt x="44" y="0"/>
                  </a:lnTo>
                  <a:lnTo>
                    <a:pt x="10733" y="10733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1025" y="2608072"/>
            <a:ext cx="398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a</a:t>
            </a:r>
            <a:r>
              <a:rPr sz="1050" spc="-20" dirty="0">
                <a:latin typeface="Times New Roman"/>
                <a:cs typeface="Times New Roman"/>
              </a:rPr>
              <a:t>&lt;0&gt;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5425" y="2455672"/>
            <a:ext cx="481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5" baseline="-20833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&lt;t-</a:t>
            </a:r>
            <a:r>
              <a:rPr sz="1050" spc="-25" dirty="0">
                <a:latin typeface="Times New Roman"/>
                <a:cs typeface="Times New Roman"/>
              </a:rPr>
              <a:t>2&gt;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18019" y="4428761"/>
            <a:ext cx="31115" cy="605790"/>
            <a:chOff x="2118019" y="4428761"/>
            <a:chExt cx="31115" cy="605790"/>
          </a:xfrm>
        </p:grpSpPr>
        <p:sp>
          <p:nvSpPr>
            <p:cNvPr id="30" name="object 30"/>
            <p:cNvSpPr/>
            <p:nvPr/>
          </p:nvSpPr>
          <p:spPr>
            <a:xfrm>
              <a:off x="2132100" y="4452242"/>
              <a:ext cx="1905" cy="577215"/>
            </a:xfrm>
            <a:custGeom>
              <a:avLst/>
              <a:gdLst/>
              <a:ahLst/>
              <a:cxnLst/>
              <a:rect l="l" t="t" r="r" b="b"/>
              <a:pathLst>
                <a:path w="1905" h="577214">
                  <a:moveTo>
                    <a:pt x="0" y="576956"/>
                  </a:moveTo>
                  <a:lnTo>
                    <a:pt x="141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27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56"/>
                  </a:moveTo>
                  <a:lnTo>
                    <a:pt x="10738" y="18718"/>
                  </a:lnTo>
                  <a:lnTo>
                    <a:pt x="0" y="29403"/>
                  </a:lnTo>
                  <a:lnTo>
                    <a:pt x="10784" y="0"/>
                  </a:lnTo>
                  <a:lnTo>
                    <a:pt x="21423" y="29456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27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38" y="18718"/>
                  </a:moveTo>
                  <a:lnTo>
                    <a:pt x="21423" y="29456"/>
                  </a:lnTo>
                  <a:lnTo>
                    <a:pt x="10784" y="0"/>
                  </a:lnTo>
                  <a:lnTo>
                    <a:pt x="0" y="29403"/>
                  </a:lnTo>
                  <a:lnTo>
                    <a:pt x="10738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82825" y="45882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5299" y="4750180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00225" y="5046472"/>
            <a:ext cx="387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imes New Roman"/>
                <a:cs typeface="Times New Roman"/>
              </a:rPr>
              <a:t>&lt;1&gt;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67225" y="3302380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aa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18298" y="5190405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43625" y="4970272"/>
            <a:ext cx="469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baseline="-20833" dirty="0">
                <a:latin typeface="Times New Roman"/>
                <a:cs typeface="Times New Roman"/>
              </a:rPr>
              <a:t>x</a:t>
            </a:r>
            <a:r>
              <a:rPr sz="1050" dirty="0">
                <a:latin typeface="Times New Roman"/>
                <a:cs typeface="Times New Roman"/>
              </a:rPr>
              <a:t>&lt;T</a:t>
            </a:r>
            <a:r>
              <a:rPr sz="1050" spc="265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38625" y="4597780"/>
            <a:ext cx="37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34025" y="3302380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aa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57625" y="5198872"/>
            <a:ext cx="387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imes New Roman"/>
                <a:cs typeface="Times New Roman"/>
              </a:rPr>
              <a:t>&lt;2&gt;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85219" y="1609361"/>
            <a:ext cx="1454785" cy="3425190"/>
            <a:chOff x="6385219" y="1609361"/>
            <a:chExt cx="1454785" cy="3425190"/>
          </a:xfrm>
        </p:grpSpPr>
        <p:sp>
          <p:nvSpPr>
            <p:cNvPr id="43" name="object 43"/>
            <p:cNvSpPr/>
            <p:nvPr/>
          </p:nvSpPr>
          <p:spPr>
            <a:xfrm>
              <a:off x="6399299" y="4452243"/>
              <a:ext cx="1905" cy="577215"/>
            </a:xfrm>
            <a:custGeom>
              <a:avLst/>
              <a:gdLst/>
              <a:ahLst/>
              <a:cxnLst/>
              <a:rect l="l" t="t" r="r" b="b"/>
              <a:pathLst>
                <a:path w="1904" h="577214">
                  <a:moveTo>
                    <a:pt x="0" y="576956"/>
                  </a:moveTo>
                  <a:lnTo>
                    <a:pt x="141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99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56"/>
                  </a:moveTo>
                  <a:lnTo>
                    <a:pt x="10737" y="18718"/>
                  </a:lnTo>
                  <a:lnTo>
                    <a:pt x="0" y="29403"/>
                  </a:lnTo>
                  <a:lnTo>
                    <a:pt x="10783" y="0"/>
                  </a:lnTo>
                  <a:lnTo>
                    <a:pt x="21423" y="29456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9981" y="4433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37" y="18718"/>
                  </a:moveTo>
                  <a:lnTo>
                    <a:pt x="21423" y="29456"/>
                  </a:lnTo>
                  <a:lnTo>
                    <a:pt x="10783" y="0"/>
                  </a:lnTo>
                  <a:lnTo>
                    <a:pt x="0" y="29403"/>
                  </a:lnTo>
                  <a:lnTo>
                    <a:pt x="10737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0799" y="1632842"/>
              <a:ext cx="1905" cy="272415"/>
            </a:xfrm>
            <a:custGeom>
              <a:avLst/>
              <a:gdLst/>
              <a:ahLst/>
              <a:cxnLst/>
              <a:rect l="l" t="t" r="r" b="b"/>
              <a:pathLst>
                <a:path w="1904" h="272414">
                  <a:moveTo>
                    <a:pt x="0" y="272157"/>
                  </a:moveTo>
                  <a:lnTo>
                    <a:pt x="133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91374" y="16141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82"/>
                  </a:moveTo>
                  <a:lnTo>
                    <a:pt x="10764" y="18718"/>
                  </a:lnTo>
                  <a:lnTo>
                    <a:pt x="0" y="29376"/>
                  </a:lnTo>
                  <a:lnTo>
                    <a:pt x="10856" y="0"/>
                  </a:lnTo>
                  <a:lnTo>
                    <a:pt x="21422" y="29482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91374" y="16141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64" y="18718"/>
                  </a:moveTo>
                  <a:lnTo>
                    <a:pt x="21422" y="29482"/>
                  </a:lnTo>
                  <a:lnTo>
                    <a:pt x="10856" y="0"/>
                  </a:lnTo>
                  <a:lnTo>
                    <a:pt x="0" y="29376"/>
                  </a:lnTo>
                  <a:lnTo>
                    <a:pt x="10764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29399" y="3125219"/>
              <a:ext cx="1186815" cy="37465"/>
            </a:xfrm>
            <a:custGeom>
              <a:avLst/>
              <a:gdLst/>
              <a:ahLst/>
              <a:cxnLst/>
              <a:rect l="l" t="t" r="r" b="b"/>
              <a:pathLst>
                <a:path w="1186815" h="37464">
                  <a:moveTo>
                    <a:pt x="0" y="37080"/>
                  </a:moveTo>
                  <a:lnTo>
                    <a:pt x="1186572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04931" y="31148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668" y="21412"/>
                  </a:moveTo>
                  <a:lnTo>
                    <a:pt x="11040" y="10371"/>
                  </a:lnTo>
                  <a:lnTo>
                    <a:pt x="0" y="0"/>
                  </a:lnTo>
                  <a:lnTo>
                    <a:pt x="29749" y="9787"/>
                  </a:lnTo>
                  <a:lnTo>
                    <a:pt x="668" y="21412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04931" y="31148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1040" y="10371"/>
                  </a:moveTo>
                  <a:lnTo>
                    <a:pt x="668" y="21412"/>
                  </a:lnTo>
                  <a:lnTo>
                    <a:pt x="29749" y="9787"/>
                  </a:lnTo>
                  <a:lnTo>
                    <a:pt x="0" y="0"/>
                  </a:lnTo>
                  <a:lnTo>
                    <a:pt x="11040" y="10371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119455" y="1685562"/>
            <a:ext cx="31115" cy="39370"/>
            <a:chOff x="2119455" y="1685562"/>
            <a:chExt cx="31115" cy="39370"/>
          </a:xfrm>
        </p:grpSpPr>
        <p:sp>
          <p:nvSpPr>
            <p:cNvPr id="53" name="object 53"/>
            <p:cNvSpPr/>
            <p:nvPr/>
          </p:nvSpPr>
          <p:spPr>
            <a:xfrm>
              <a:off x="2124217" y="1690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71"/>
                  </a:moveTo>
                  <a:lnTo>
                    <a:pt x="10753" y="18718"/>
                  </a:lnTo>
                  <a:lnTo>
                    <a:pt x="0" y="29387"/>
                  </a:lnTo>
                  <a:lnTo>
                    <a:pt x="10827" y="0"/>
                  </a:lnTo>
                  <a:lnTo>
                    <a:pt x="21422" y="29471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24217" y="1690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53" y="18718"/>
                  </a:moveTo>
                  <a:lnTo>
                    <a:pt x="21422" y="29471"/>
                  </a:lnTo>
                  <a:lnTo>
                    <a:pt x="10827" y="0"/>
                  </a:lnTo>
                  <a:lnTo>
                    <a:pt x="0" y="29387"/>
                  </a:lnTo>
                  <a:lnTo>
                    <a:pt x="10753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876425" y="1312672"/>
            <a:ext cx="387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y</a:t>
            </a:r>
            <a:r>
              <a:rPr sz="1050" spc="-20" dirty="0">
                <a:latin typeface="Times New Roman"/>
                <a:cs typeface="Times New Roman"/>
              </a:rPr>
              <a:t>&lt;1&gt;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1425" y="1236472"/>
            <a:ext cx="387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y</a:t>
            </a:r>
            <a:r>
              <a:rPr sz="1050" spc="-20" dirty="0">
                <a:latin typeface="Times New Roman"/>
                <a:cs typeface="Times New Roman"/>
              </a:rPr>
              <a:t>&lt;2&gt;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19825" y="1084072"/>
            <a:ext cx="5378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5" baseline="-20833" dirty="0">
                <a:latin typeface="Times New Roman"/>
                <a:cs typeface="Times New Roman"/>
              </a:rPr>
              <a:t>y</a:t>
            </a:r>
            <a:r>
              <a:rPr sz="1050" spc="-10" dirty="0">
                <a:latin typeface="Times New Roman"/>
                <a:cs typeface="Times New Roman"/>
              </a:rPr>
              <a:t>&lt;t-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30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24625" y="1209855"/>
            <a:ext cx="372745" cy="7162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</a:pPr>
            <a:r>
              <a:rPr sz="1050" spc="5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ya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62425" y="1625980"/>
            <a:ext cx="37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ya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12100" y="1968500"/>
            <a:ext cx="1009015" cy="2768600"/>
            <a:chOff x="7912100" y="1968500"/>
            <a:chExt cx="1009015" cy="2768600"/>
          </a:xfrm>
        </p:grpSpPr>
        <p:sp>
          <p:nvSpPr>
            <p:cNvPr id="61" name="object 61"/>
            <p:cNvSpPr/>
            <p:nvPr/>
          </p:nvSpPr>
          <p:spPr>
            <a:xfrm>
              <a:off x="7924800" y="1981200"/>
              <a:ext cx="609600" cy="2743200"/>
            </a:xfrm>
            <a:custGeom>
              <a:avLst/>
              <a:gdLst/>
              <a:ahLst/>
              <a:cxnLst/>
              <a:rect l="l" t="t" r="r" b="b"/>
              <a:pathLst>
                <a:path w="609600" h="2743200">
                  <a:moveTo>
                    <a:pt x="609599" y="2743199"/>
                  </a:moveTo>
                  <a:lnTo>
                    <a:pt x="0" y="27431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27431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4800" y="1981200"/>
              <a:ext cx="609600" cy="2743200"/>
            </a:xfrm>
            <a:custGeom>
              <a:avLst/>
              <a:gdLst/>
              <a:ahLst/>
              <a:cxnLst/>
              <a:rect l="l" t="t" r="r" b="b"/>
              <a:pathLst>
                <a:path w="609600" h="2743200">
                  <a:moveTo>
                    <a:pt x="0" y="0"/>
                  </a:moveTo>
                  <a:lnTo>
                    <a:pt x="609599" y="0"/>
                  </a:lnTo>
                  <a:lnTo>
                    <a:pt x="609599" y="2743199"/>
                  </a:lnTo>
                  <a:lnTo>
                    <a:pt x="0" y="27431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4400" y="2667000"/>
              <a:ext cx="382270" cy="535305"/>
            </a:xfrm>
            <a:custGeom>
              <a:avLst/>
              <a:gdLst/>
              <a:ahLst/>
              <a:cxnLst/>
              <a:rect l="l" t="t" r="r" b="b"/>
              <a:pathLst>
                <a:path w="382270" h="535305">
                  <a:moveTo>
                    <a:pt x="0" y="0"/>
                  </a:moveTo>
                  <a:lnTo>
                    <a:pt x="380999" y="1587"/>
                  </a:lnTo>
                </a:path>
                <a:path w="382270" h="535305">
                  <a:moveTo>
                    <a:pt x="381793" y="793"/>
                  </a:moveTo>
                  <a:lnTo>
                    <a:pt x="380205" y="534193"/>
                  </a:lnTo>
                </a:path>
                <a:path w="382270" h="535305">
                  <a:moveTo>
                    <a:pt x="380999" y="534987"/>
                  </a:moveTo>
                  <a:lnTo>
                    <a:pt x="32642" y="533536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48324" y="31898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385" y="21423"/>
                  </a:moveTo>
                  <a:lnTo>
                    <a:pt x="0" y="10588"/>
                  </a:lnTo>
                  <a:lnTo>
                    <a:pt x="29474" y="0"/>
                  </a:lnTo>
                  <a:lnTo>
                    <a:pt x="18718" y="10666"/>
                  </a:lnTo>
                  <a:lnTo>
                    <a:pt x="29385" y="2142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48324" y="31898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666"/>
                  </a:moveTo>
                  <a:lnTo>
                    <a:pt x="29474" y="0"/>
                  </a:lnTo>
                  <a:lnTo>
                    <a:pt x="0" y="10588"/>
                  </a:lnTo>
                  <a:lnTo>
                    <a:pt x="29385" y="21423"/>
                  </a:lnTo>
                  <a:lnTo>
                    <a:pt x="18718" y="10666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/>
          <p:nvPr/>
        </p:nvSpPr>
        <p:spPr>
          <a:xfrm>
            <a:off x="9143205" y="2667793"/>
            <a:ext cx="1905" cy="381000"/>
          </a:xfrm>
          <a:custGeom>
            <a:avLst/>
            <a:gdLst/>
            <a:ahLst/>
            <a:cxnLst/>
            <a:rect l="l" t="t" r="r" b="b"/>
            <a:pathLst>
              <a:path w="1904" h="381000">
                <a:moveTo>
                  <a:pt x="1588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4A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353425" y="1702180"/>
            <a:ext cx="37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ya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214004" y="1533162"/>
            <a:ext cx="33020" cy="3729990"/>
            <a:chOff x="8214004" y="1533162"/>
            <a:chExt cx="33020" cy="3729990"/>
          </a:xfrm>
        </p:grpSpPr>
        <p:sp>
          <p:nvSpPr>
            <p:cNvPr id="69" name="object 69"/>
            <p:cNvSpPr/>
            <p:nvPr/>
          </p:nvSpPr>
          <p:spPr>
            <a:xfrm>
              <a:off x="8229600" y="1556642"/>
              <a:ext cx="1905" cy="424815"/>
            </a:xfrm>
            <a:custGeom>
              <a:avLst/>
              <a:gdLst/>
              <a:ahLst/>
              <a:cxnLst/>
              <a:rect l="l" t="t" r="r" b="b"/>
              <a:pathLst>
                <a:path w="1904" h="424814">
                  <a:moveTo>
                    <a:pt x="0" y="424557"/>
                  </a:moveTo>
                  <a:lnTo>
                    <a:pt x="1392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20246" y="15379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65"/>
                  </a:moveTo>
                  <a:lnTo>
                    <a:pt x="10746" y="18718"/>
                  </a:lnTo>
                  <a:lnTo>
                    <a:pt x="0" y="29394"/>
                  </a:lnTo>
                  <a:lnTo>
                    <a:pt x="10808" y="0"/>
                  </a:lnTo>
                  <a:lnTo>
                    <a:pt x="21423" y="29465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20246" y="15379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46" y="18718"/>
                  </a:moveTo>
                  <a:lnTo>
                    <a:pt x="21423" y="29465"/>
                  </a:lnTo>
                  <a:lnTo>
                    <a:pt x="10808" y="0"/>
                  </a:lnTo>
                  <a:lnTo>
                    <a:pt x="0" y="29394"/>
                  </a:lnTo>
                  <a:lnTo>
                    <a:pt x="10746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28100" y="4757042"/>
              <a:ext cx="1905" cy="501015"/>
            </a:xfrm>
            <a:custGeom>
              <a:avLst/>
              <a:gdLst/>
              <a:ahLst/>
              <a:cxnLst/>
              <a:rect l="l" t="t" r="r" b="b"/>
              <a:pathLst>
                <a:path w="1904" h="501014">
                  <a:moveTo>
                    <a:pt x="0" y="500756"/>
                  </a:moveTo>
                  <a:lnTo>
                    <a:pt x="1408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18766" y="4738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60"/>
                  </a:moveTo>
                  <a:lnTo>
                    <a:pt x="10741" y="18718"/>
                  </a:lnTo>
                  <a:lnTo>
                    <a:pt x="0" y="29399"/>
                  </a:lnTo>
                  <a:lnTo>
                    <a:pt x="10794" y="0"/>
                  </a:lnTo>
                  <a:lnTo>
                    <a:pt x="21423" y="29460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18766" y="47383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41" y="18718"/>
                  </a:moveTo>
                  <a:lnTo>
                    <a:pt x="21423" y="29460"/>
                  </a:lnTo>
                  <a:lnTo>
                    <a:pt x="10794" y="0"/>
                  </a:lnTo>
                  <a:lnTo>
                    <a:pt x="0" y="29399"/>
                  </a:lnTo>
                  <a:lnTo>
                    <a:pt x="10741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074025" y="1236472"/>
            <a:ext cx="116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64193" y="1228005"/>
            <a:ext cx="21590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Times New Roman"/>
                <a:cs typeface="Times New Roman"/>
              </a:rPr>
              <a:t>&lt;t&gt;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05825" y="2387980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aa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53425" y="4826380"/>
            <a:ext cx="37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37" baseline="20061" dirty="0">
                <a:latin typeface="Times New Roman"/>
                <a:cs typeface="Times New Roman"/>
              </a:rPr>
              <a:t>w</a:t>
            </a:r>
            <a:r>
              <a:rPr sz="1200" i="1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96225" y="5198872"/>
            <a:ext cx="356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0" baseline="-20833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imes New Roman"/>
                <a:cs typeface="Times New Roman"/>
              </a:rPr>
              <a:t>&lt;t&gt;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2392" y="5731255"/>
            <a:ext cx="41973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indent="-125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3195" algn="l"/>
              </a:tabLst>
            </a:pPr>
            <a:r>
              <a:rPr sz="1800" dirty="0">
                <a:latin typeface="Times New Roman"/>
                <a:cs typeface="Times New Roman"/>
              </a:rPr>
              <a:t>Activation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a</a:t>
            </a:r>
            <a:r>
              <a:rPr sz="1800" i="1" spc="-30" baseline="30092" dirty="0">
                <a:latin typeface="Times New Roman"/>
                <a:cs typeface="Times New Roman"/>
              </a:rPr>
              <a:t>&lt;</a:t>
            </a:r>
            <a:r>
              <a:rPr sz="1800" spc="-30" baseline="30092" dirty="0">
                <a:latin typeface="Times New Roman"/>
                <a:cs typeface="Times New Roman"/>
              </a:rPr>
              <a:t>1</a:t>
            </a:r>
            <a:r>
              <a:rPr sz="1800" i="1" spc="-30" baseline="30092" dirty="0">
                <a:latin typeface="Times New Roman"/>
                <a:cs typeface="Times New Roman"/>
              </a:rPr>
              <a:t>&gt;</a:t>
            </a:r>
            <a:endParaRPr sz="1800" baseline="30092">
              <a:latin typeface="Times New Roman"/>
              <a:cs typeface="Times New Roman"/>
            </a:endParaRPr>
          </a:p>
          <a:p>
            <a:pPr marL="170815" indent="-1333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714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step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shared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50025" y="45882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02499" y="4750180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10425" y="2684272"/>
            <a:ext cx="481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5" baseline="-20833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&lt;t-</a:t>
            </a:r>
            <a:r>
              <a:rPr sz="1050" spc="-25" dirty="0">
                <a:latin typeface="Times New Roman"/>
                <a:cs typeface="Times New Roman"/>
              </a:rPr>
              <a:t>1&gt;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Forward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Propagation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257" y="1584147"/>
            <a:ext cx="7944484" cy="4255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68935" marR="304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68935" algn="l"/>
                <a:tab pos="369570" algn="l"/>
                <a:tab pos="521716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400" spc="-30" baseline="31250" dirty="0">
                <a:latin typeface="Times New Roman"/>
                <a:cs typeface="Times New Roman"/>
              </a:rPr>
              <a:t>&lt;t&gt;</a:t>
            </a:r>
            <a:r>
              <a:rPr sz="2400" baseline="3125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&lt;</a:t>
            </a:r>
            <a:r>
              <a:rPr sz="2400" i="1" baseline="31250" dirty="0">
                <a:latin typeface="Times New Roman"/>
                <a:cs typeface="Times New Roman"/>
              </a:rPr>
              <a:t>t</a:t>
            </a:r>
            <a:r>
              <a:rPr sz="2400" baseline="31250" dirty="0">
                <a:latin typeface="Times New Roman"/>
                <a:cs typeface="Times New Roman"/>
              </a:rPr>
              <a:t>&gt;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25" dirty="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  <a:p>
            <a:pPr marL="369570" indent="-297815">
              <a:lnSpc>
                <a:spcPts val="2290"/>
              </a:lnSpc>
              <a:spcBef>
                <a:spcPts val="1675"/>
              </a:spcBef>
              <a:buFont typeface="Arial"/>
              <a:buChar char="•"/>
              <a:tabLst>
                <a:tab pos="368935" algn="l"/>
                <a:tab pos="369570" algn="l"/>
                <a:tab pos="2559685" algn="l"/>
                <a:tab pos="3143885" algn="l"/>
                <a:tab pos="439737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31250" dirty="0">
                <a:latin typeface="Times New Roman"/>
                <a:cs typeface="Times New Roman"/>
              </a:rPr>
              <a:t>&lt;0&gt;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aseline="31250" dirty="0">
                <a:latin typeface="Times New Roman"/>
                <a:cs typeface="Times New Roman"/>
              </a:rPr>
              <a:t>&lt;1&gt;</a:t>
            </a:r>
            <a:r>
              <a:rPr sz="2400" spc="300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spc="-50" dirty="0">
                <a:latin typeface="Times New Roman"/>
                <a:cs typeface="Times New Roman"/>
              </a:rPr>
              <a:t>f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a</a:t>
            </a:r>
            <a:r>
              <a:rPr sz="2400" baseline="31250" dirty="0">
                <a:latin typeface="Times New Roman"/>
                <a:cs typeface="Times New Roman"/>
              </a:rPr>
              <a:t>&lt;0&gt;</a:t>
            </a:r>
            <a:r>
              <a:rPr sz="2400" spc="-2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0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x</a:t>
            </a:r>
            <a:r>
              <a:rPr sz="2400" baseline="31250" dirty="0">
                <a:latin typeface="Times New Roman"/>
                <a:cs typeface="Times New Roman"/>
              </a:rPr>
              <a:t>&lt;1&gt;</a:t>
            </a:r>
            <a:r>
              <a:rPr sz="2400" dirty="0">
                <a:latin typeface="Times New Roman"/>
                <a:cs typeface="Times New Roman"/>
              </a:rPr>
              <a:t>):</a:t>
            </a:r>
            <a:r>
              <a:rPr sz="2400" spc="-10" dirty="0">
                <a:latin typeface="Times New Roman"/>
                <a:cs typeface="Times New Roman"/>
              </a:rPr>
              <a:t> tanh/ReLU</a:t>
            </a:r>
            <a:endParaRPr sz="2400">
              <a:latin typeface="Times New Roman"/>
              <a:cs typeface="Times New Roman"/>
            </a:endParaRPr>
          </a:p>
          <a:p>
            <a:pPr marL="2348230">
              <a:lnSpc>
                <a:spcPts val="1330"/>
              </a:lnSpc>
              <a:tabLst>
                <a:tab pos="2864485" algn="l"/>
                <a:tab pos="4129404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w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aa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ax</a:t>
            </a:r>
            <a:endParaRPr sz="1600">
              <a:latin typeface="Times New Roman"/>
              <a:cs typeface="Times New Roman"/>
            </a:endParaRPr>
          </a:p>
          <a:p>
            <a:pPr marL="369570" indent="-297815">
              <a:lnSpc>
                <a:spcPts val="2290"/>
              </a:lnSpc>
              <a:spcBef>
                <a:spcPts val="955"/>
              </a:spcBef>
              <a:buFont typeface="Arial"/>
              <a:buChar char="•"/>
              <a:tabLst>
                <a:tab pos="368935" algn="l"/>
                <a:tab pos="369570" algn="l"/>
                <a:tab pos="1960880" algn="l"/>
              </a:tabLst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&lt;1&gt;</a:t>
            </a:r>
            <a:r>
              <a:rPr sz="2400" spc="29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a</a:t>
            </a:r>
            <a:r>
              <a:rPr sz="2400" baseline="31250" dirty="0">
                <a:latin typeface="Times New Roman"/>
                <a:cs typeface="Times New Roman"/>
              </a:rPr>
              <a:t>&lt;1&gt;</a:t>
            </a:r>
            <a:r>
              <a:rPr sz="2400" spc="-2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sigmoid/softmax</a:t>
            </a:r>
            <a:endParaRPr sz="2400">
              <a:latin typeface="Times New Roman"/>
              <a:cs typeface="Times New Roman"/>
            </a:endParaRPr>
          </a:p>
          <a:p>
            <a:pPr marL="1692910">
              <a:lnSpc>
                <a:spcPts val="1330"/>
              </a:lnSpc>
            </a:pPr>
            <a:r>
              <a:rPr sz="1600" i="1" spc="-25" dirty="0">
                <a:latin typeface="Times New Roman"/>
                <a:cs typeface="Times New Roman"/>
              </a:rPr>
              <a:t>ya</a:t>
            </a:r>
            <a:endParaRPr sz="1600">
              <a:latin typeface="Times New Roman"/>
              <a:cs typeface="Times New Roman"/>
            </a:endParaRPr>
          </a:p>
          <a:p>
            <a:pPr marL="369570" indent="-297815">
              <a:lnSpc>
                <a:spcPts val="2740"/>
              </a:lnSpc>
              <a:spcBef>
                <a:spcPts val="55"/>
              </a:spcBef>
              <a:buFont typeface="Arial"/>
              <a:buChar char="•"/>
              <a:tabLst>
                <a:tab pos="368935" algn="l"/>
                <a:tab pos="369570" algn="l"/>
                <a:tab pos="1428115" algn="l"/>
                <a:tab pos="2012314" algn="l"/>
                <a:tab pos="3389629" algn="l"/>
              </a:tabLst>
            </a:pPr>
            <a:r>
              <a:rPr sz="3600" i="1" baseline="-20833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&lt;t&gt;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3600" baseline="-20833" dirty="0">
                <a:latin typeface="Times New Roman"/>
                <a:cs typeface="Times New Roman"/>
              </a:rPr>
              <a:t>=</a:t>
            </a:r>
            <a:r>
              <a:rPr sz="3600" spc="-7" baseline="-20833" dirty="0">
                <a:latin typeface="Times New Roman"/>
                <a:cs typeface="Times New Roman"/>
              </a:rPr>
              <a:t> </a:t>
            </a:r>
            <a:r>
              <a:rPr sz="3600" i="1" spc="-75" baseline="-20833" dirty="0">
                <a:latin typeface="Times New Roman"/>
                <a:cs typeface="Times New Roman"/>
              </a:rPr>
              <a:t>f</a:t>
            </a:r>
            <a:r>
              <a:rPr sz="3600" i="1" baseline="-20833" dirty="0">
                <a:latin typeface="Times New Roman"/>
                <a:cs typeface="Times New Roman"/>
              </a:rPr>
              <a:t>	</a:t>
            </a:r>
            <a:r>
              <a:rPr sz="3600" spc="-37" baseline="-20833" dirty="0">
                <a:latin typeface="Times New Roman"/>
                <a:cs typeface="Times New Roman"/>
              </a:rPr>
              <a:t>(</a:t>
            </a:r>
            <a:r>
              <a:rPr sz="3600" i="1" spc="-37" baseline="-20833" dirty="0">
                <a:latin typeface="Times New Roman"/>
                <a:cs typeface="Times New Roman"/>
              </a:rPr>
              <a:t>w</a:t>
            </a:r>
            <a:r>
              <a:rPr sz="3600" i="1" baseline="-20833" dirty="0">
                <a:latin typeface="Times New Roman"/>
                <a:cs typeface="Times New Roman"/>
              </a:rPr>
              <a:t>	</a:t>
            </a:r>
            <a:r>
              <a:rPr sz="3600" i="1" spc="-15" baseline="-20833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&lt;t-</a:t>
            </a:r>
            <a:r>
              <a:rPr sz="1600" dirty="0">
                <a:latin typeface="Times New Roman"/>
                <a:cs typeface="Times New Roman"/>
              </a:rPr>
              <a:t>1&gt;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3600" baseline="-20833" dirty="0">
                <a:latin typeface="Times New Roman"/>
                <a:cs typeface="Times New Roman"/>
              </a:rPr>
              <a:t>+</a:t>
            </a:r>
            <a:r>
              <a:rPr sz="3600" spc="30" baseline="-20833" dirty="0">
                <a:latin typeface="Times New Roman"/>
                <a:cs typeface="Times New Roman"/>
              </a:rPr>
              <a:t> </a:t>
            </a:r>
            <a:r>
              <a:rPr sz="3600" i="1" spc="-75" baseline="-20833" dirty="0">
                <a:latin typeface="Times New Roman"/>
                <a:cs typeface="Times New Roman"/>
              </a:rPr>
              <a:t>w</a:t>
            </a:r>
            <a:r>
              <a:rPr sz="3600" i="1" baseline="-20833" dirty="0">
                <a:latin typeface="Times New Roman"/>
                <a:cs typeface="Times New Roman"/>
              </a:rPr>
              <a:t>	</a:t>
            </a:r>
            <a:r>
              <a:rPr sz="3600" i="1" spc="-15" baseline="-20833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&lt;t&gt;</a:t>
            </a:r>
            <a:r>
              <a:rPr sz="3600" spc="-15" baseline="-20833" dirty="0">
                <a:latin typeface="Times New Roman"/>
                <a:cs typeface="Times New Roman"/>
              </a:rPr>
              <a:t>)</a:t>
            </a:r>
            <a:endParaRPr sz="3600" baseline="-20833">
              <a:latin typeface="Times New Roman"/>
              <a:cs typeface="Times New Roman"/>
            </a:endParaRPr>
          </a:p>
          <a:p>
            <a:pPr marL="1216025">
              <a:lnSpc>
                <a:spcPts val="1780"/>
              </a:lnSpc>
              <a:tabLst>
                <a:tab pos="1732914" algn="l"/>
                <a:tab pos="312166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w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aa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ax</a:t>
            </a:r>
            <a:endParaRPr sz="1600">
              <a:latin typeface="Times New Roman"/>
              <a:cs typeface="Times New Roman"/>
            </a:endParaRPr>
          </a:p>
          <a:p>
            <a:pPr marL="369570" indent="-297815">
              <a:lnSpc>
                <a:spcPts val="2290"/>
              </a:lnSpc>
              <a:spcBef>
                <a:spcPts val="955"/>
              </a:spcBef>
              <a:buFont typeface="Arial"/>
              <a:buChar char="•"/>
              <a:tabLst>
                <a:tab pos="368935" algn="l"/>
                <a:tab pos="369570" algn="l"/>
                <a:tab pos="1915795" algn="l"/>
              </a:tabLst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baseline="31250" dirty="0">
                <a:latin typeface="Times New Roman"/>
                <a:cs typeface="Times New Roman"/>
              </a:rPr>
              <a:t>&lt;t&gt;</a:t>
            </a:r>
            <a:r>
              <a:rPr sz="2400" spc="292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a</a:t>
            </a:r>
            <a:r>
              <a:rPr sz="2400" baseline="31250" dirty="0">
                <a:latin typeface="Times New Roman"/>
                <a:cs typeface="Times New Roman"/>
              </a:rPr>
              <a:t>&lt;t&gt;</a:t>
            </a:r>
            <a:r>
              <a:rPr sz="2400" spc="-15" baseline="31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47825">
              <a:lnSpc>
                <a:spcPts val="1330"/>
              </a:lnSpc>
            </a:pPr>
            <a:r>
              <a:rPr sz="1600" i="1" spc="-25" dirty="0">
                <a:latin typeface="Times New Roman"/>
                <a:cs typeface="Times New Roman"/>
              </a:rPr>
              <a:t>ya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368935" marR="607060" indent="-293370">
              <a:lnSpc>
                <a:spcPts val="2990"/>
              </a:lnSpc>
              <a:buFont typeface="Arial"/>
              <a:buChar char="•"/>
              <a:tabLst>
                <a:tab pos="368935" algn="l"/>
                <a:tab pos="369570" algn="l"/>
                <a:tab pos="2529840" algn="l"/>
                <a:tab pos="3305810" algn="l"/>
              </a:tabLst>
            </a:pPr>
            <a:r>
              <a:rPr sz="2600" dirty="0">
                <a:latin typeface="Times New Roman"/>
                <a:cs typeface="Times New Roman"/>
              </a:rPr>
              <a:t>where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550" i="1" baseline="-32679" dirty="0">
                <a:latin typeface="Times New Roman"/>
                <a:cs typeface="Times New Roman"/>
              </a:rPr>
              <a:t>ax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550" i="1" baseline="-32679" dirty="0">
                <a:latin typeface="Times New Roman"/>
                <a:cs typeface="Times New Roman"/>
              </a:rPr>
              <a:t>aa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W</a:t>
            </a:r>
            <a:r>
              <a:rPr sz="2550" i="1" spc="-37" baseline="-32679" dirty="0">
                <a:latin typeface="Times New Roman"/>
                <a:cs typeface="Times New Roman"/>
              </a:rPr>
              <a:t>ya</a:t>
            </a:r>
            <a:r>
              <a:rPr sz="2550" i="1" baseline="-32679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coefficients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shared </a:t>
            </a:r>
            <a:r>
              <a:rPr sz="2600" dirty="0">
                <a:latin typeface="Times New Roman"/>
                <a:cs typeface="Times New Roman"/>
              </a:rPr>
              <a:t>temporally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i="1" baseline="-31531" dirty="0">
                <a:latin typeface="Times New Roman"/>
                <a:cs typeface="Times New Roman"/>
              </a:rPr>
              <a:t>w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h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activation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50995"/>
            <a:ext cx="6110724" cy="30162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315" y="4280408"/>
            <a:ext cx="7839075" cy="20199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9380" marR="573405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importance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past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backpropagation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adjust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further.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283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complete</a:t>
            </a:r>
            <a:r>
              <a:rPr spc="-15" dirty="0"/>
              <a:t> </a:t>
            </a:r>
            <a:r>
              <a:rPr spc="-10" dirty="0"/>
              <a:t>sequence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7391399" cy="2819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4915" y="4509008"/>
            <a:ext cx="8410575" cy="2048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9380" marR="1000760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17907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unfolding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computation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-10" dirty="0">
                <a:latin typeface="Times New Roman"/>
                <a:cs typeface="Times New Roman"/>
              </a:rPr>
              <a:t> computation.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650"/>
              </a:spcBef>
              <a:buFont typeface="Arial"/>
              <a:buChar char="•"/>
              <a:tabLst>
                <a:tab pos="19621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network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unrolled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spc="-10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064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0"/>
              </a:spcBef>
            </a:pPr>
            <a:r>
              <a:rPr dirty="0"/>
              <a:t>An</a:t>
            </a:r>
            <a:r>
              <a:rPr spc="-25" dirty="0"/>
              <a:t> </a:t>
            </a:r>
            <a:r>
              <a:rPr dirty="0"/>
              <a:t>unrolled</a:t>
            </a:r>
            <a:r>
              <a:rPr spc="-15" dirty="0"/>
              <a:t> </a:t>
            </a:r>
            <a:r>
              <a:rPr dirty="0"/>
              <a:t>Recurrent</a:t>
            </a:r>
            <a:r>
              <a:rPr spc="-20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734" y="3831208"/>
            <a:ext cx="874966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indent="-1384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653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chunk of neural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network,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A,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looks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input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950" baseline="-32051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950" spc="254" baseline="-320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outputs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value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1950" spc="-37" baseline="-32051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endParaRPr sz="1950" baseline="-32051">
              <a:latin typeface="Times New Roman"/>
              <a:cs typeface="Times New Roman"/>
            </a:endParaRPr>
          </a:p>
          <a:p>
            <a:pPr marL="175895" indent="-13843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17653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loop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passed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step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network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next.</a:t>
            </a:r>
            <a:endParaRPr sz="2000">
              <a:latin typeface="Times New Roman"/>
              <a:cs typeface="Times New Roman"/>
            </a:endParaRPr>
          </a:p>
          <a:p>
            <a:pPr marL="126364" marR="55880" indent="-889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18605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RNN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thought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passing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successor.</a:t>
            </a:r>
            <a:endParaRPr sz="2000">
              <a:latin typeface="Times New Roman"/>
              <a:cs typeface="Times New Roman"/>
            </a:endParaRPr>
          </a:p>
          <a:p>
            <a:pPr marL="126364" marR="30480" indent="-88900">
              <a:lnSpc>
                <a:spcPct val="100000"/>
              </a:lnSpc>
              <a:spcBef>
                <a:spcPts val="1425"/>
              </a:spcBef>
              <a:buSzPct val="95000"/>
              <a:buFont typeface="Arial"/>
              <a:buChar char="•"/>
              <a:tabLst>
                <a:tab pos="12827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chain-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reveals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RNNs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intimately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sequences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lists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925" y="1371600"/>
            <a:ext cx="6658279" cy="20606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4147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Sentiment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classification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287" y="2291556"/>
            <a:ext cx="5981699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08026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Music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Generation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0" y="2348706"/>
            <a:ext cx="6019799" cy="31813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29032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Name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Entity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Recognition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87" y="2315368"/>
            <a:ext cx="6248399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Recurrent</a:t>
            </a:r>
            <a:r>
              <a:rPr sz="4400" spc="-35" dirty="0"/>
              <a:t> </a:t>
            </a:r>
            <a:r>
              <a:rPr sz="4400" dirty="0"/>
              <a:t>Neural</a:t>
            </a:r>
            <a:r>
              <a:rPr sz="4400" spc="-20" dirty="0"/>
              <a:t> </a:t>
            </a:r>
            <a:r>
              <a:rPr sz="4400" spc="-10" dirty="0"/>
              <a:t>Network(RNN)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855584" cy="3753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711835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encountered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feedforward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them.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brain.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spcBef>
                <a:spcPts val="21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memory,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309880" marR="632460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Neural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Network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0" dirty="0">
                <a:latin typeface="Times New Roman"/>
                <a:cs typeface="Times New Roman"/>
              </a:rPr>
              <a:t> step.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60921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Loss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515" y="1461008"/>
            <a:ext cx="8049259" cy="29724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5280" marR="304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step.</a:t>
            </a:r>
            <a:endParaRPr sz="2400">
              <a:latin typeface="Times New Roman"/>
              <a:cs typeface="Times New Roman"/>
            </a:endParaRPr>
          </a:p>
          <a:p>
            <a:pPr marR="652145" algn="ctr">
              <a:lnSpc>
                <a:spcPts val="1010"/>
              </a:lnSpc>
              <a:spcBef>
                <a:spcPts val="1910"/>
              </a:spcBef>
              <a:tabLst>
                <a:tab pos="572770" algn="l"/>
              </a:tabLst>
            </a:pPr>
            <a:r>
              <a:rPr sz="1600" spc="-25" dirty="0">
                <a:latin typeface="Times New Roman"/>
                <a:cs typeface="Times New Roman"/>
              </a:rPr>
              <a:t>&lt;t&gt;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&lt;t&gt;</a:t>
            </a:r>
            <a:endParaRPr sz="1600">
              <a:latin typeface="Times New Roman"/>
              <a:cs typeface="Times New Roman"/>
            </a:endParaRPr>
          </a:p>
          <a:p>
            <a:pPr marL="335280" indent="-297815">
              <a:lnSpc>
                <a:spcPts val="1970"/>
              </a:lnSpc>
              <a:buFont typeface="Arial"/>
              <a:buChar char="•"/>
              <a:tabLst>
                <a:tab pos="334645" algn="l"/>
                <a:tab pos="335915" algn="l"/>
                <a:tab pos="3550285" algn="l"/>
                <a:tab pos="4174490" algn="l"/>
              </a:tabLst>
            </a:pP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y’,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∑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baseline="-31250" dirty="0">
                <a:latin typeface="Times New Roman"/>
                <a:cs typeface="Times New Roman"/>
              </a:rPr>
              <a:t>=1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baseline="-31250" dirty="0">
                <a:latin typeface="Times New Roman"/>
                <a:cs typeface="Times New Roman"/>
              </a:rPr>
              <a:t>..</a:t>
            </a:r>
            <a:r>
              <a:rPr sz="2400" spc="-44" baseline="-31250" dirty="0">
                <a:latin typeface="Times New Roman"/>
                <a:cs typeface="Times New Roman"/>
              </a:rPr>
              <a:t> 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i="1" baseline="-31250" dirty="0">
                <a:latin typeface="Times New Roman"/>
                <a:cs typeface="Times New Roman"/>
              </a:rPr>
              <a:t>y</a:t>
            </a:r>
            <a:r>
              <a:rPr sz="2400" i="1" spc="57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y’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50" dirty="0">
                <a:latin typeface="Times New Roman"/>
                <a:cs typeface="Times New Roman"/>
              </a:rPr>
              <a:t>y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)]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35280" marR="100965" indent="-297815">
              <a:lnSpc>
                <a:spcPct val="99700"/>
              </a:lnSpc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b="1" dirty="0">
                <a:latin typeface="Times New Roman"/>
                <a:cs typeface="Times New Roman"/>
              </a:rPr>
              <a:t>Backpropagation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through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time.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724400"/>
            <a:ext cx="22859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8338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Activation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functions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22" y="1524000"/>
            <a:ext cx="2593017" cy="25093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4537" y="1371600"/>
            <a:ext cx="2099462" cy="31807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4158" y="1600200"/>
            <a:ext cx="2466441" cy="31235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25" y="4890008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Sigmoid: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926" y="4890008"/>
            <a:ext cx="63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Tanh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5849" y="4890008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ReLU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" y="5257800"/>
            <a:ext cx="1495424" cy="561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5486400"/>
            <a:ext cx="1600199" cy="571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5410200"/>
            <a:ext cx="1724024" cy="3047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290" y="477711"/>
            <a:ext cx="6631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9220" algn="l"/>
              </a:tabLst>
            </a:pPr>
            <a:r>
              <a:rPr sz="4400" dirty="0"/>
              <a:t>Issues</a:t>
            </a:r>
            <a:r>
              <a:rPr sz="4400" spc="-10" dirty="0"/>
              <a:t> </a:t>
            </a:r>
            <a:r>
              <a:rPr sz="4400" spc="-20" dirty="0"/>
              <a:t>with</a:t>
            </a:r>
            <a:r>
              <a:rPr sz="4400" dirty="0"/>
              <a:t>	</a:t>
            </a:r>
            <a:r>
              <a:rPr sz="4400" spc="-10" dirty="0"/>
              <a:t>Backpropagation: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3907028"/>
            <a:ext cx="425894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085">
              <a:lnSpc>
                <a:spcPct val="1172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capping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phenomenon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practice.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4114800"/>
            <a:ext cx="3457574" cy="2059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45425" y="5906397"/>
            <a:ext cx="66611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||</a:t>
            </a:r>
            <a:r>
              <a:rPr sz="1800" spc="-10" dirty="0">
                <a:latin typeface="MS PGothic"/>
                <a:cs typeface="MS PGothic"/>
              </a:rPr>
              <a:t>∇</a:t>
            </a:r>
            <a:r>
              <a:rPr sz="1800" i="1" spc="-1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915" y="1613408"/>
            <a:ext cx="7445375" cy="2383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difficult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multiplicative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exponentially </a:t>
            </a:r>
            <a:r>
              <a:rPr sz="2400" dirty="0">
                <a:latin typeface="Times New Roman"/>
                <a:cs typeface="Times New Roman"/>
              </a:rPr>
              <a:t>decreasing/increasing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  <a:p>
            <a:pPr marL="309880" marR="32448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  <a:tab pos="2773680" algn="l"/>
              </a:tabLst>
            </a:pPr>
            <a:r>
              <a:rPr sz="2400" b="1" dirty="0">
                <a:latin typeface="Times New Roman"/>
                <a:cs typeface="Times New Roman"/>
              </a:rPr>
              <a:t>Gradient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clipping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exploding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4538980">
              <a:lnSpc>
                <a:spcPts val="2110"/>
              </a:lnSpc>
            </a:pPr>
            <a:r>
              <a:rPr sz="1800" spc="-10" dirty="0">
                <a:latin typeface="Calibri"/>
                <a:cs typeface="Calibri"/>
              </a:rPr>
              <a:t>||</a:t>
            </a:r>
            <a:r>
              <a:rPr sz="1800" spc="-10" dirty="0">
                <a:latin typeface="MS PGothic"/>
                <a:cs typeface="MS PGothic"/>
              </a:rPr>
              <a:t>∇</a:t>
            </a:r>
            <a:r>
              <a:rPr sz="1800" i="1" spc="-1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2225" y="397282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4110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Training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RNN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15" y="1461008"/>
            <a:ext cx="8171180" cy="43916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6080" marR="410845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85445" algn="l"/>
                <a:tab pos="386715" algn="l"/>
                <a:tab pos="5190490" algn="l"/>
              </a:tabLst>
            </a:pP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backpropagation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</a:t>
            </a:r>
            <a:r>
              <a:rPr sz="2400" dirty="0">
                <a:latin typeface="Times New Roman"/>
                <a:cs typeface="Times New Roman"/>
              </a:rPr>
              <a:t>	applied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stamp,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backpropagation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(BTT).</a:t>
            </a:r>
            <a:endParaRPr sz="2400">
              <a:latin typeface="Times New Roman"/>
              <a:cs typeface="Times New Roman"/>
            </a:endParaRPr>
          </a:p>
          <a:p>
            <a:pPr marL="386080" marR="12890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85445" algn="l"/>
                <a:tab pos="386715" algn="l"/>
              </a:tabLst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270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1</a:t>
            </a:r>
            <a:r>
              <a:rPr sz="2400" spc="-15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one-</a:t>
            </a:r>
            <a:r>
              <a:rPr sz="2400" spc="-25" dirty="0">
                <a:latin typeface="Times New Roman"/>
                <a:cs typeface="Times New Roman"/>
              </a:rPr>
              <a:t>hot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sentence.</a:t>
            </a:r>
            <a:endParaRPr sz="2400">
              <a:latin typeface="Times New Roman"/>
              <a:cs typeface="Times New Roman"/>
            </a:endParaRPr>
          </a:p>
          <a:p>
            <a:pPr marL="3860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85445" algn="l"/>
                <a:tab pos="386715" algn="l"/>
              </a:tabLst>
            </a:pP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135" baseline="-312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6080" marR="68580" indent="-297815">
              <a:lnSpc>
                <a:spcPct val="100499"/>
              </a:lnSpc>
              <a:spcBef>
                <a:spcPts val="2130"/>
              </a:spcBef>
              <a:buFont typeface="Arial"/>
              <a:buChar char="•"/>
              <a:tabLst>
                <a:tab pos="385445" algn="l"/>
                <a:tab pos="3867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“memory”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happened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steps.</a:t>
            </a:r>
            <a:endParaRPr sz="2400">
              <a:latin typeface="Times New Roman"/>
              <a:cs typeface="Times New Roman"/>
            </a:endParaRPr>
          </a:p>
          <a:p>
            <a:pPr marL="386080" marR="10096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85445" algn="l"/>
                <a:tab pos="386715" algn="l"/>
                <a:tab pos="751205" algn="l"/>
                <a:tab pos="1094105" algn="l"/>
                <a:tab pos="2466975" algn="l"/>
                <a:tab pos="3299460" algn="l"/>
                <a:tab pos="3500754" algn="l"/>
                <a:tab pos="3743960" algn="l"/>
                <a:tab pos="4255770" algn="l"/>
                <a:tab pos="5444490" algn="l"/>
                <a:tab pos="6412865" algn="l"/>
                <a:tab pos="7110095" algn="l"/>
                <a:tab pos="768921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s</a:t>
            </a:r>
            <a:r>
              <a:rPr sz="2400" i="1" spc="-37" baseline="-31250" dirty="0">
                <a:latin typeface="Times New Roman"/>
                <a:cs typeface="Times New Roman"/>
              </a:rPr>
              <a:t>t</a:t>
            </a:r>
            <a:r>
              <a:rPr sz="2400" i="1" baseline="-3125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calculated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previous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hidden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step: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(U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30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i="1" spc="-10" dirty="0">
                <a:latin typeface="Times New Roman"/>
                <a:cs typeface="Times New Roman"/>
              </a:rPr>
              <a:t>s</a:t>
            </a:r>
            <a:r>
              <a:rPr sz="2400" i="1" spc="-15" baseline="-31250" dirty="0">
                <a:latin typeface="Times New Roman"/>
                <a:cs typeface="Times New Roman"/>
              </a:rPr>
              <a:t>t</a:t>
            </a:r>
            <a:r>
              <a:rPr sz="2400" spc="-15" baseline="-31250" dirty="0">
                <a:latin typeface="Times New Roman"/>
                <a:cs typeface="Times New Roman"/>
              </a:rPr>
              <a:t>-</a:t>
            </a:r>
            <a:r>
              <a:rPr sz="2400" spc="-37" baseline="-31250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31267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Training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RNN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98" y="1626224"/>
            <a:ext cx="8101965" cy="39427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08305" marR="1890395" indent="-294640">
              <a:lnSpc>
                <a:spcPts val="2480"/>
              </a:lnSpc>
              <a:spcBef>
                <a:spcPts val="680"/>
              </a:spcBef>
              <a:buFont typeface="Arial"/>
              <a:buChar char="•"/>
              <a:tabLst>
                <a:tab pos="407670" algn="l"/>
                <a:tab pos="408940" algn="l"/>
              </a:tabLst>
            </a:pP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function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g</a:t>
            </a:r>
            <a:r>
              <a:rPr sz="2550" i="1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usually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nonlinearity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such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tanh</a:t>
            </a:r>
            <a:r>
              <a:rPr sz="25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ReLU</a:t>
            </a:r>
            <a:r>
              <a:rPr sz="2550" spc="-20" dirty="0">
                <a:latin typeface="Times New Roman"/>
                <a:cs typeface="Times New Roman"/>
              </a:rPr>
              <a:t>,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408305" marR="523240" indent="-294640">
              <a:lnSpc>
                <a:spcPts val="2490"/>
              </a:lnSpc>
              <a:buFont typeface="Arial"/>
              <a:buChar char="•"/>
              <a:tabLst>
                <a:tab pos="407670" algn="l"/>
                <a:tab pos="408940" algn="l"/>
              </a:tabLst>
            </a:pPr>
            <a:r>
              <a:rPr sz="2550" i="1" dirty="0">
                <a:latin typeface="Times New Roman"/>
                <a:cs typeface="Times New Roman"/>
              </a:rPr>
              <a:t>s</a:t>
            </a:r>
            <a:r>
              <a:rPr sz="2550" i="1" baseline="-31045" dirty="0">
                <a:latin typeface="Times New Roman"/>
                <a:cs typeface="Times New Roman"/>
              </a:rPr>
              <a:t>t</a:t>
            </a:r>
            <a:r>
              <a:rPr sz="2550" i="1" spc="-15" baseline="-31045" dirty="0">
                <a:latin typeface="Times New Roman"/>
                <a:cs typeface="Times New Roman"/>
              </a:rPr>
              <a:t> </a:t>
            </a:r>
            <a:r>
              <a:rPr sz="2550" baseline="-31045" dirty="0">
                <a:latin typeface="Times New Roman"/>
                <a:cs typeface="Times New Roman"/>
              </a:rPr>
              <a:t>-1</a:t>
            </a:r>
            <a:r>
              <a:rPr sz="2550" spc="-15" baseline="-310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required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calculate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first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hidden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state,</a:t>
            </a:r>
            <a:r>
              <a:rPr sz="2550" spc="-10" dirty="0">
                <a:latin typeface="Times New Roman"/>
                <a:cs typeface="Times New Roman"/>
              </a:rPr>
              <a:t> typically </a:t>
            </a:r>
            <a:r>
              <a:rPr sz="2550" dirty="0">
                <a:latin typeface="Times New Roman"/>
                <a:cs typeface="Times New Roman"/>
              </a:rPr>
              <a:t>initialized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all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zeroes.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408305" marR="527685" indent="-294640">
              <a:lnSpc>
                <a:spcPct val="81100"/>
              </a:lnSpc>
              <a:spcBef>
                <a:spcPts val="5"/>
              </a:spcBef>
              <a:buFont typeface="Arial"/>
              <a:buChar char="•"/>
              <a:tabLst>
                <a:tab pos="407670" algn="l"/>
                <a:tab pos="408940" algn="l"/>
                <a:tab pos="767080" algn="l"/>
              </a:tabLst>
            </a:pPr>
            <a:r>
              <a:rPr sz="2550" i="1" spc="-25" dirty="0">
                <a:latin typeface="Times New Roman"/>
                <a:cs typeface="Times New Roman"/>
              </a:rPr>
              <a:t>o</a:t>
            </a:r>
            <a:r>
              <a:rPr sz="2550" i="1" spc="-37" baseline="-31045" dirty="0">
                <a:latin typeface="Times New Roman"/>
                <a:cs typeface="Times New Roman"/>
              </a:rPr>
              <a:t>t</a:t>
            </a:r>
            <a:r>
              <a:rPr sz="2550" i="1" baseline="-31045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output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at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step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t</a:t>
            </a:r>
            <a:r>
              <a:rPr sz="2550" dirty="0">
                <a:latin typeface="Times New Roman"/>
                <a:cs typeface="Times New Roman"/>
              </a:rPr>
              <a:t>.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If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we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want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predict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next </a:t>
            </a:r>
            <a:r>
              <a:rPr sz="2550" dirty="0">
                <a:latin typeface="Times New Roman"/>
                <a:cs typeface="Times New Roman"/>
              </a:rPr>
              <a:t>word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sentence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would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vector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probabilities </a:t>
            </a:r>
            <a:r>
              <a:rPr sz="2550" dirty="0">
                <a:latin typeface="Times New Roman"/>
                <a:cs typeface="Times New Roman"/>
              </a:rPr>
              <a:t>across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our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vocabulary: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o</a:t>
            </a:r>
            <a:r>
              <a:rPr sz="2550" i="1" baseline="-31045" dirty="0">
                <a:latin typeface="Times New Roman"/>
                <a:cs typeface="Times New Roman"/>
              </a:rPr>
              <a:t>t</a:t>
            </a:r>
            <a:r>
              <a:rPr sz="2550" i="1" spc="-15" baseline="-310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softmax</a:t>
            </a:r>
            <a:r>
              <a:rPr sz="2550" spc="-10" dirty="0">
                <a:latin typeface="Times New Roman"/>
                <a:cs typeface="Times New Roman"/>
              </a:rPr>
              <a:t> (V</a:t>
            </a:r>
            <a:r>
              <a:rPr sz="2550" i="1" spc="-10" dirty="0">
                <a:latin typeface="Times New Roman"/>
                <a:cs typeface="Times New Roman"/>
              </a:rPr>
              <a:t>s</a:t>
            </a:r>
            <a:r>
              <a:rPr sz="2550" i="1" spc="-15" baseline="-31045" dirty="0">
                <a:latin typeface="Times New Roman"/>
                <a:cs typeface="Times New Roman"/>
              </a:rPr>
              <a:t>t</a:t>
            </a:r>
            <a:r>
              <a:rPr sz="2550" spc="-1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408305" marR="55880" indent="-297180">
              <a:lnSpc>
                <a:spcPct val="79500"/>
              </a:lnSpc>
              <a:spcBef>
                <a:spcPts val="3229"/>
              </a:spcBef>
              <a:buFont typeface="Arial"/>
              <a:buChar char="•"/>
              <a:tabLst>
                <a:tab pos="407670" algn="l"/>
                <a:tab pos="40894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solely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memory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31267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Training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RNN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891145" cy="34772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230504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parameters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steps.</a:t>
            </a:r>
            <a:endParaRPr sz="2400">
              <a:latin typeface="Times New Roman"/>
              <a:cs typeface="Times New Roman"/>
            </a:endParaRPr>
          </a:p>
          <a:p>
            <a:pPr marL="309880" marR="277495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reflects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learn.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depending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necessary.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1613408"/>
            <a:ext cx="7781290" cy="27533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sentiment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sentiment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760"/>
              </a:lnSpc>
            </a:pP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Similarly,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step.</a:t>
            </a:r>
            <a:endParaRPr sz="2400">
              <a:latin typeface="Times New Roman"/>
              <a:cs typeface="Times New Roman"/>
            </a:endParaRPr>
          </a:p>
          <a:p>
            <a:pPr marL="309880" marR="767715" indent="-297815">
              <a:lnSpc>
                <a:spcPct val="100499"/>
              </a:lnSpc>
              <a:spcBef>
                <a:spcPts val="213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hidden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which </a:t>
            </a:r>
            <a:r>
              <a:rPr sz="2400" dirty="0">
                <a:latin typeface="Times New Roman"/>
                <a:cs typeface="Times New Roman"/>
              </a:rPr>
              <a:t>captures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04800"/>
            <a:ext cx="6477000" cy="2990850"/>
            <a:chOff x="533400" y="304800"/>
            <a:chExt cx="6477000" cy="299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04800"/>
              <a:ext cx="6476999" cy="29908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8805" y="2243236"/>
              <a:ext cx="1905" cy="272415"/>
            </a:xfrm>
            <a:custGeom>
              <a:avLst/>
              <a:gdLst/>
              <a:ahLst/>
              <a:cxnLst/>
              <a:rect l="l" t="t" r="r" b="b"/>
              <a:pathLst>
                <a:path w="1904" h="272414">
                  <a:moveTo>
                    <a:pt x="0" y="272157"/>
                  </a:moveTo>
                  <a:lnTo>
                    <a:pt x="1417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9456" y="22245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85"/>
                  </a:moveTo>
                  <a:lnTo>
                    <a:pt x="10767" y="18718"/>
                  </a:lnTo>
                  <a:lnTo>
                    <a:pt x="0" y="29373"/>
                  </a:lnTo>
                  <a:lnTo>
                    <a:pt x="10864" y="0"/>
                  </a:lnTo>
                  <a:lnTo>
                    <a:pt x="21422" y="29485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9456" y="22245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67" y="18718"/>
                  </a:moveTo>
                  <a:lnTo>
                    <a:pt x="21422" y="29485"/>
                  </a:lnTo>
                  <a:lnTo>
                    <a:pt x="10864" y="0"/>
                  </a:lnTo>
                  <a:lnTo>
                    <a:pt x="0" y="29373"/>
                  </a:lnTo>
                  <a:lnTo>
                    <a:pt x="10767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4605" y="2319436"/>
              <a:ext cx="1905" cy="196215"/>
            </a:xfrm>
            <a:custGeom>
              <a:avLst/>
              <a:gdLst/>
              <a:ahLst/>
              <a:cxnLst/>
              <a:rect l="l" t="t" r="r" b="b"/>
              <a:pathLst>
                <a:path w="1904" h="196214">
                  <a:moveTo>
                    <a:pt x="0" y="195957"/>
                  </a:moveTo>
                  <a:lnTo>
                    <a:pt x="1361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5181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503"/>
                  </a:moveTo>
                  <a:lnTo>
                    <a:pt x="10785" y="18717"/>
                  </a:lnTo>
                  <a:lnTo>
                    <a:pt x="0" y="29354"/>
                  </a:lnTo>
                  <a:lnTo>
                    <a:pt x="10915" y="0"/>
                  </a:lnTo>
                  <a:lnTo>
                    <a:pt x="21422" y="2950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5181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85" y="18717"/>
                  </a:moveTo>
                  <a:lnTo>
                    <a:pt x="21422" y="29503"/>
                  </a:lnTo>
                  <a:lnTo>
                    <a:pt x="10915" y="0"/>
                  </a:lnTo>
                  <a:lnTo>
                    <a:pt x="0" y="29354"/>
                  </a:lnTo>
                  <a:lnTo>
                    <a:pt x="10785" y="18717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0405" y="2319436"/>
              <a:ext cx="1905" cy="196215"/>
            </a:xfrm>
            <a:custGeom>
              <a:avLst/>
              <a:gdLst/>
              <a:ahLst/>
              <a:cxnLst/>
              <a:rect l="l" t="t" r="r" b="b"/>
              <a:pathLst>
                <a:path w="1904" h="196214">
                  <a:moveTo>
                    <a:pt x="0" y="195957"/>
                  </a:moveTo>
                  <a:lnTo>
                    <a:pt x="1361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0981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503"/>
                  </a:moveTo>
                  <a:lnTo>
                    <a:pt x="10785" y="18717"/>
                  </a:lnTo>
                  <a:lnTo>
                    <a:pt x="0" y="29354"/>
                  </a:lnTo>
                  <a:lnTo>
                    <a:pt x="10915" y="0"/>
                  </a:lnTo>
                  <a:lnTo>
                    <a:pt x="21422" y="2950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0981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85" y="18717"/>
                  </a:moveTo>
                  <a:lnTo>
                    <a:pt x="21422" y="29503"/>
                  </a:lnTo>
                  <a:lnTo>
                    <a:pt x="10915" y="0"/>
                  </a:lnTo>
                  <a:lnTo>
                    <a:pt x="0" y="29354"/>
                  </a:lnTo>
                  <a:lnTo>
                    <a:pt x="10785" y="18717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6205" y="2319436"/>
              <a:ext cx="1905" cy="272415"/>
            </a:xfrm>
            <a:custGeom>
              <a:avLst/>
              <a:gdLst/>
              <a:ahLst/>
              <a:cxnLst/>
              <a:rect l="l" t="t" r="r" b="b"/>
              <a:pathLst>
                <a:path w="1904" h="272414">
                  <a:moveTo>
                    <a:pt x="0" y="272157"/>
                  </a:moveTo>
                  <a:lnTo>
                    <a:pt x="1417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6856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85"/>
                  </a:moveTo>
                  <a:lnTo>
                    <a:pt x="10767" y="18718"/>
                  </a:lnTo>
                  <a:lnTo>
                    <a:pt x="0" y="29373"/>
                  </a:lnTo>
                  <a:lnTo>
                    <a:pt x="10864" y="0"/>
                  </a:lnTo>
                  <a:lnTo>
                    <a:pt x="21422" y="29485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6856" y="2300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67" y="18718"/>
                  </a:moveTo>
                  <a:lnTo>
                    <a:pt x="21422" y="29485"/>
                  </a:lnTo>
                  <a:lnTo>
                    <a:pt x="10864" y="0"/>
                  </a:lnTo>
                  <a:lnTo>
                    <a:pt x="0" y="29373"/>
                  </a:lnTo>
                  <a:lnTo>
                    <a:pt x="10767" y="18718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3429000"/>
            <a:ext cx="3809999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84" y="85495"/>
            <a:ext cx="3812384" cy="32773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1771649" cy="33401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81400" y="0"/>
            <a:ext cx="4867275" cy="6858000"/>
            <a:chOff x="3581400" y="0"/>
            <a:chExt cx="4867275" cy="6858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0"/>
              <a:ext cx="1895474" cy="3396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3417357"/>
              <a:ext cx="4343399" cy="34406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562" y="2005484"/>
            <a:ext cx="6400799" cy="3691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44348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RECURRENT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2007742"/>
            <a:ext cx="7495540" cy="28105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222250" indent="-297815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feedforward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neural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networks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their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(memory)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inputs.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self-</a:t>
            </a:r>
            <a:r>
              <a:rPr sz="2400" dirty="0">
                <a:latin typeface="Times New Roman"/>
                <a:cs typeface="Times New Roman"/>
              </a:rPr>
              <a:t>loops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backward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allowed.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multilayer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RNN.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"/>
            <a:ext cx="8990965" cy="6477000"/>
            <a:chOff x="0" y="228600"/>
            <a:chExt cx="8990965" cy="647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5029199" cy="409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600"/>
              <a:ext cx="2647949" cy="3057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762000"/>
              <a:ext cx="2095499" cy="914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1143000"/>
              <a:ext cx="4265953" cy="2905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228600"/>
              <a:ext cx="2512290" cy="828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924300"/>
              <a:ext cx="6629399" cy="2781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810000"/>
            <a:ext cx="6553199" cy="2743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371600"/>
            <a:ext cx="6400799" cy="167639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780596"/>
            <a:ext cx="7277100" cy="4010660"/>
            <a:chOff x="1219200" y="780596"/>
            <a:chExt cx="7277100" cy="4010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780596"/>
              <a:ext cx="6705599" cy="367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3124200"/>
              <a:ext cx="2238374" cy="1200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3048000"/>
              <a:ext cx="2562224" cy="1114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4343400"/>
              <a:ext cx="2247899" cy="4476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4343399"/>
              <a:ext cx="1644014" cy="306705"/>
            </a:xfrm>
            <a:custGeom>
              <a:avLst/>
              <a:gdLst/>
              <a:ahLst/>
              <a:cxnLst/>
              <a:rect l="l" t="t" r="r" b="b"/>
              <a:pathLst>
                <a:path w="1644014" h="306704">
                  <a:moveTo>
                    <a:pt x="1587" y="0"/>
                  </a:moveTo>
                  <a:lnTo>
                    <a:pt x="0" y="304799"/>
                  </a:lnTo>
                </a:path>
                <a:path w="1644014" h="306704">
                  <a:moveTo>
                    <a:pt x="0" y="304799"/>
                  </a:moveTo>
                  <a:lnTo>
                    <a:pt x="1643756" y="306356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05034" y="463903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21" y="10721"/>
                  </a:lnTo>
                  <a:lnTo>
                    <a:pt x="20" y="0"/>
                  </a:lnTo>
                  <a:lnTo>
                    <a:pt x="29440" y="10739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5034" y="4639035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21" y="10721"/>
                  </a:moveTo>
                  <a:lnTo>
                    <a:pt x="0" y="21423"/>
                  </a:lnTo>
                  <a:lnTo>
                    <a:pt x="29440" y="10739"/>
                  </a:lnTo>
                  <a:lnTo>
                    <a:pt x="20" y="0"/>
                  </a:lnTo>
                  <a:lnTo>
                    <a:pt x="10721" y="10721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3992" y="4816855"/>
            <a:ext cx="830834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0495" algn="l"/>
              </a:tabLst>
            </a:pPr>
            <a:r>
              <a:rPr sz="1800" dirty="0">
                <a:latin typeface="Times New Roman"/>
                <a:cs typeface="Times New Roman"/>
              </a:rPr>
              <a:t>Sequential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preserved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recurrent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network’s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hidden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state.</a:t>
            </a:r>
            <a:endParaRPr sz="1800">
              <a:latin typeface="Times New Roman"/>
              <a:cs typeface="Times New Roman"/>
            </a:endParaRPr>
          </a:p>
          <a:p>
            <a:pPr marL="92710" marR="457834" indent="-80645">
              <a:lnSpc>
                <a:spcPct val="100699"/>
              </a:lnSpc>
              <a:spcBef>
                <a:spcPts val="1350"/>
              </a:spcBef>
              <a:buFont typeface="Arial"/>
              <a:buChar char="•"/>
              <a:tabLst>
                <a:tab pos="150495" algn="l"/>
              </a:tabLst>
            </a:pP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moments,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“long-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dependencies”.</a:t>
            </a:r>
            <a:endParaRPr sz="1800">
              <a:latin typeface="Times New Roman"/>
              <a:cs typeface="Times New Roman"/>
            </a:endParaRPr>
          </a:p>
          <a:p>
            <a:pPr marL="92710" marR="5080" indent="-80645">
              <a:lnSpc>
                <a:spcPct val="100699"/>
              </a:lnSpc>
              <a:spcBef>
                <a:spcPts val="1425"/>
              </a:spcBef>
              <a:buFont typeface="Arial"/>
              <a:buChar char="•"/>
              <a:tabLst>
                <a:tab pos="137795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downstream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came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before.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085339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Limitation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25" dirty="0">
                <a:latin typeface="Calibri"/>
                <a:cs typeface="Calibri"/>
              </a:rPr>
              <a:t> RNN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09" y="1587256"/>
            <a:ext cx="7885430" cy="41325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3055" marR="664210" indent="-300990">
              <a:lnSpc>
                <a:spcPts val="2400"/>
              </a:lnSpc>
              <a:spcBef>
                <a:spcPts val="40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Recurrent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Neural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just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dealing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with </a:t>
            </a:r>
            <a:r>
              <a:rPr sz="2200" spc="-10" dirty="0">
                <a:latin typeface="Times New Roman"/>
                <a:cs typeface="Times New Roman"/>
              </a:rPr>
              <a:t>short-</a:t>
            </a:r>
            <a:r>
              <a:rPr sz="2200" dirty="0">
                <a:latin typeface="Times New Roman"/>
                <a:cs typeface="Times New Roman"/>
              </a:rPr>
              <a:t>term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dependencies.</a:t>
            </a:r>
            <a:endParaRPr sz="2200">
              <a:latin typeface="Times New Roman"/>
              <a:cs typeface="Times New Roman"/>
            </a:endParaRPr>
          </a:p>
          <a:p>
            <a:pPr marL="313055" indent="-30099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colour of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milk is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--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313055" indent="-300990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Nothing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 with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context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statement.</a:t>
            </a:r>
            <a:endParaRPr sz="2200">
              <a:latin typeface="Times New Roman"/>
              <a:cs typeface="Times New Roman"/>
            </a:endParaRPr>
          </a:p>
          <a:p>
            <a:pPr marL="313055" marR="14604" indent="-300990">
              <a:lnSpc>
                <a:spcPts val="2410"/>
              </a:lnSpc>
              <a:spcBef>
                <a:spcPts val="190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RNN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remember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said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before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20" dirty="0">
                <a:latin typeface="Times New Roman"/>
                <a:cs typeface="Times New Roman"/>
              </a:rPr>
              <a:t>what </a:t>
            </a:r>
            <a:r>
              <a:rPr sz="2200" dirty="0">
                <a:latin typeface="Times New Roman"/>
                <a:cs typeface="Times New Roman"/>
              </a:rPr>
              <a:t>was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10" dirty="0">
                <a:latin typeface="Times New Roman"/>
                <a:cs typeface="Times New Roman"/>
              </a:rPr>
              <a:t> meaning.</a:t>
            </a:r>
            <a:endParaRPr sz="2200">
              <a:latin typeface="Times New Roman"/>
              <a:cs typeface="Times New Roman"/>
            </a:endParaRPr>
          </a:p>
          <a:p>
            <a:pPr marL="313055" indent="-297815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400" spc="-30" dirty="0">
                <a:latin typeface="Times New Roman"/>
                <a:cs typeface="Times New Roman"/>
              </a:rPr>
              <a:t>Vanilla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313055" marR="5080" indent="-297180">
              <a:lnSpc>
                <a:spcPts val="2590"/>
              </a:lnSpc>
              <a:spcBef>
                <a:spcPts val="217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400" dirty="0">
                <a:latin typeface="Times New Roman"/>
                <a:cs typeface="Times New Roman"/>
              </a:rPr>
              <a:t>Something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present.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047" rIns="0" bIns="0" rtlCol="0">
            <a:spAutoFit/>
          </a:bodyPr>
          <a:lstStyle/>
          <a:p>
            <a:pPr marL="2437765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Problem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RNN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5943599" cy="152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715" y="3747008"/>
            <a:ext cx="7827009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9380" marR="29845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</a:t>
            </a:r>
            <a:r>
              <a:rPr sz="2400" spc="-20" dirty="0">
                <a:latin typeface="Times New Roman"/>
                <a:cs typeface="Times New Roman"/>
              </a:rPr>
              <a:t> this </a:t>
            </a:r>
            <a:r>
              <a:rPr sz="2400" spc="-10" dirty="0"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  <a:p>
            <a:pPr marL="119380" marR="575945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irrelevant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reason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Vanishing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Gradient.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83665" marR="5080" indent="-1371600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Variants</a:t>
            </a:r>
            <a:r>
              <a:rPr spc="-6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Gradient</a:t>
            </a:r>
            <a:r>
              <a:rPr spc="-50" dirty="0"/>
              <a:t> </a:t>
            </a:r>
            <a:r>
              <a:rPr dirty="0"/>
              <a:t>Descent</a:t>
            </a:r>
            <a:r>
              <a:rPr spc="-50" dirty="0"/>
              <a:t> </a:t>
            </a:r>
            <a:r>
              <a:rPr spc="-10" dirty="0"/>
              <a:t>algorithm- </a:t>
            </a:r>
            <a:r>
              <a:rPr spc="-35" dirty="0"/>
              <a:t>Vanilla</a:t>
            </a:r>
            <a:r>
              <a:rPr spc="-114" dirty="0"/>
              <a:t> </a:t>
            </a:r>
            <a:r>
              <a:rPr dirty="0"/>
              <a:t>Gradient</a:t>
            </a:r>
            <a:r>
              <a:rPr spc="-105" dirty="0"/>
              <a:t> </a:t>
            </a:r>
            <a:r>
              <a:rPr spc="-10" dirty="0"/>
              <a:t>Descent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911" y="2209800"/>
            <a:ext cx="4843276" cy="394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2225" y="1613408"/>
            <a:ext cx="422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hyper-parameter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047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Long-</a:t>
            </a:r>
            <a:r>
              <a:rPr sz="4000" spc="-20" dirty="0"/>
              <a:t>Term</a:t>
            </a:r>
            <a:r>
              <a:rPr sz="4000" spc="-175" dirty="0"/>
              <a:t> </a:t>
            </a:r>
            <a:r>
              <a:rPr sz="4000" spc="-10" dirty="0"/>
              <a:t>Dependencies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5915" y="1584147"/>
            <a:ext cx="7910830" cy="41916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5080" indent="-29781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durations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reproducible,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somewhere.</a:t>
            </a:r>
            <a:endParaRPr sz="2400">
              <a:latin typeface="Times New Roman"/>
              <a:cs typeface="Times New Roman"/>
            </a:endParaRPr>
          </a:p>
          <a:p>
            <a:pPr marL="309880" marR="161925" indent="-297815">
              <a:lnSpc>
                <a:spcPts val="2590"/>
              </a:lnSpc>
              <a:spcBef>
                <a:spcPts val="22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 there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no consideration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‘important’</a:t>
            </a:r>
            <a:r>
              <a:rPr sz="2400" i="1" spc="-25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‘not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so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important’ </a:t>
            </a:r>
            <a:r>
              <a:rPr sz="2400" spc="-10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309880" marR="339090" indent="-297815">
              <a:lnSpc>
                <a:spcPts val="2590"/>
              </a:lnSpc>
              <a:spcBef>
                <a:spcPts val="217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Short-Term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(LSTM)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309880" marR="403860" indent="-297815">
              <a:lnSpc>
                <a:spcPts val="26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LSTMs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modifications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969" y="144336"/>
            <a:ext cx="7994650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33140" marR="5080" indent="-3521075">
              <a:lnSpc>
                <a:spcPts val="5250"/>
              </a:lnSpc>
              <a:spcBef>
                <a:spcPts val="229"/>
              </a:spcBef>
              <a:tabLst>
                <a:tab pos="1330960" algn="l"/>
                <a:tab pos="6043930" algn="l"/>
              </a:tabLst>
            </a:pPr>
            <a:r>
              <a:rPr sz="4400" spc="-20" dirty="0"/>
              <a:t>Long</a:t>
            </a:r>
            <a:r>
              <a:rPr sz="4400" dirty="0"/>
              <a:t>	Short</a:t>
            </a:r>
            <a:r>
              <a:rPr sz="4400" spc="-220" dirty="0"/>
              <a:t> </a:t>
            </a:r>
            <a:r>
              <a:rPr sz="4400" spc="-20" dirty="0"/>
              <a:t>Term</a:t>
            </a:r>
            <a:r>
              <a:rPr sz="4400" spc="-135" dirty="0"/>
              <a:t> </a:t>
            </a:r>
            <a:r>
              <a:rPr sz="4400" spc="-10" dirty="0"/>
              <a:t>Memory</a:t>
            </a:r>
            <a:r>
              <a:rPr sz="4400" dirty="0"/>
              <a:t>	as</a:t>
            </a:r>
            <a:r>
              <a:rPr sz="4400" spc="-10" dirty="0"/>
              <a:t> Gated </a:t>
            </a:r>
            <a:r>
              <a:rPr sz="4400" spc="-20" dirty="0"/>
              <a:t>Cell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9715" y="1842008"/>
            <a:ext cx="7846695" cy="3753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31496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like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computer’s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309880" marR="18097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erases,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close.</a:t>
            </a:r>
            <a:endParaRPr sz="2400">
              <a:latin typeface="Times New Roman"/>
              <a:cs typeface="Times New Roman"/>
            </a:endParaRPr>
          </a:p>
          <a:p>
            <a:pPr marL="309880" marR="12192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various gates.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transfers</a:t>
            </a:r>
            <a:r>
              <a:rPr sz="2400" spc="-10" dirty="0">
                <a:latin typeface="Times New Roman"/>
                <a:cs typeface="Times New Roman"/>
              </a:rPr>
              <a:t> relative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434" y="477711"/>
            <a:ext cx="7918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5790" algn="l"/>
              </a:tabLst>
            </a:pPr>
            <a:r>
              <a:rPr sz="4400" dirty="0"/>
              <a:t>LSTM</a:t>
            </a:r>
            <a:r>
              <a:rPr sz="4400" spc="-30" dirty="0"/>
              <a:t> </a:t>
            </a:r>
            <a:r>
              <a:rPr sz="4400" spc="-10" dirty="0"/>
              <a:t>(Long</a:t>
            </a:r>
            <a:r>
              <a:rPr sz="4400" dirty="0"/>
              <a:t>	Short</a:t>
            </a:r>
            <a:r>
              <a:rPr sz="4400" spc="-210" dirty="0"/>
              <a:t> </a:t>
            </a:r>
            <a:r>
              <a:rPr sz="4400" spc="-20" dirty="0"/>
              <a:t>Term</a:t>
            </a:r>
            <a:r>
              <a:rPr sz="4400" spc="-135" dirty="0"/>
              <a:t> </a:t>
            </a:r>
            <a:r>
              <a:rPr sz="4400" spc="-10" dirty="0"/>
              <a:t>Memory)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601" rIns="0" bIns="0" rtlCol="0">
            <a:spAutoFit/>
          </a:bodyPr>
          <a:lstStyle/>
          <a:p>
            <a:pPr marL="343535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LSTM</a:t>
            </a:r>
            <a:r>
              <a:rPr spc="-45" dirty="0"/>
              <a:t> </a:t>
            </a:r>
            <a:r>
              <a:rPr dirty="0"/>
              <a:t>(Long</a:t>
            </a:r>
            <a:r>
              <a:rPr spc="-30" dirty="0"/>
              <a:t> </a:t>
            </a:r>
            <a:r>
              <a:rPr dirty="0"/>
              <a:t>Short</a:t>
            </a:r>
            <a:r>
              <a:rPr spc="-75" dirty="0"/>
              <a:t> </a:t>
            </a:r>
            <a:r>
              <a:rPr spc="-10" dirty="0"/>
              <a:t>Term</a:t>
            </a:r>
            <a:r>
              <a:rPr spc="-35" dirty="0"/>
              <a:t> </a:t>
            </a:r>
            <a:r>
              <a:rPr dirty="0"/>
              <a:t>Memory)</a:t>
            </a:r>
            <a:r>
              <a:rPr spc="-30" dirty="0"/>
              <a:t> </a:t>
            </a:r>
            <a:r>
              <a:rPr dirty="0"/>
              <a:t>networks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3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20" dirty="0"/>
              <a:t>this </a:t>
            </a:r>
            <a:r>
              <a:rPr dirty="0"/>
              <a:t>simple</a:t>
            </a:r>
            <a:r>
              <a:rPr spc="-25" dirty="0"/>
              <a:t> </a:t>
            </a:r>
            <a:r>
              <a:rPr dirty="0"/>
              <a:t>transformation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introduces</a:t>
            </a:r>
            <a:r>
              <a:rPr spc="-20" dirty="0"/>
              <a:t> </a:t>
            </a:r>
            <a:r>
              <a:rPr dirty="0"/>
              <a:t>additional</a:t>
            </a:r>
            <a:r>
              <a:rPr spc="-25" dirty="0"/>
              <a:t> </a:t>
            </a:r>
            <a:r>
              <a:rPr dirty="0"/>
              <a:t>gates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a </a:t>
            </a:r>
            <a:r>
              <a:rPr dirty="0"/>
              <a:t>cell</a:t>
            </a:r>
            <a:r>
              <a:rPr spc="-25" dirty="0"/>
              <a:t> </a:t>
            </a:r>
            <a:r>
              <a:rPr dirty="0"/>
              <a:t>state,</a:t>
            </a:r>
            <a:r>
              <a:rPr spc="-15" dirty="0"/>
              <a:t> </a:t>
            </a:r>
            <a:r>
              <a:rPr dirty="0"/>
              <a:t>such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fundamentally</a:t>
            </a:r>
            <a:r>
              <a:rPr spc="-15" dirty="0"/>
              <a:t> </a:t>
            </a:r>
            <a:r>
              <a:rPr dirty="0"/>
              <a:t>addresses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spc="-25" dirty="0"/>
              <a:t>of </a:t>
            </a:r>
            <a:r>
              <a:rPr dirty="0"/>
              <a:t>keeping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resetting</a:t>
            </a:r>
            <a:r>
              <a:rPr spc="-20" dirty="0"/>
              <a:t> </a:t>
            </a:r>
            <a:r>
              <a:rPr dirty="0"/>
              <a:t>context,</a:t>
            </a:r>
            <a:r>
              <a:rPr spc="-15" dirty="0"/>
              <a:t> </a:t>
            </a:r>
            <a:r>
              <a:rPr dirty="0"/>
              <a:t>across</a:t>
            </a:r>
            <a:r>
              <a:rPr spc="-15" dirty="0"/>
              <a:t> </a:t>
            </a:r>
            <a:r>
              <a:rPr dirty="0"/>
              <a:t>sentences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regardless</a:t>
            </a:r>
            <a:r>
              <a:rPr spc="-2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distance</a:t>
            </a:r>
            <a:r>
              <a:rPr spc="-20" dirty="0"/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dirty="0"/>
              <a:t>such</a:t>
            </a:r>
            <a:r>
              <a:rPr spc="-15" dirty="0"/>
              <a:t> </a:t>
            </a:r>
            <a:r>
              <a:rPr dirty="0"/>
              <a:t>context</a:t>
            </a:r>
            <a:r>
              <a:rPr spc="-20" dirty="0"/>
              <a:t> </a:t>
            </a:r>
            <a:r>
              <a:rPr spc="-10" dirty="0"/>
              <a:t>resets.</a:t>
            </a:r>
          </a:p>
          <a:p>
            <a:pPr marL="33655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50"/>
          </a:p>
          <a:p>
            <a:pPr marL="343535" marR="119380" indent="-297815">
              <a:lnSpc>
                <a:spcPct val="99700"/>
              </a:lnSpc>
              <a:buFont typeface="Arial"/>
              <a:buChar char="•"/>
              <a:tabLst>
                <a:tab pos="343535" algn="l"/>
                <a:tab pos="344805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variants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LSTMs</a:t>
            </a:r>
            <a:r>
              <a:rPr spc="-15" dirty="0"/>
              <a:t> </a:t>
            </a:r>
            <a:r>
              <a:rPr dirty="0"/>
              <a:t>including</a:t>
            </a:r>
            <a:r>
              <a:rPr spc="-15" dirty="0"/>
              <a:t> </a:t>
            </a:r>
            <a:r>
              <a:rPr dirty="0"/>
              <a:t>GRUs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utilize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gates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different</a:t>
            </a:r>
            <a:r>
              <a:rPr spc="-20" dirty="0"/>
              <a:t> </a:t>
            </a:r>
            <a:r>
              <a:rPr dirty="0"/>
              <a:t>manners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address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long</a:t>
            </a:r>
            <a:r>
              <a:rPr spc="-10" dirty="0"/>
              <a:t> </a:t>
            </a:r>
            <a:r>
              <a:rPr spc="-20" dirty="0"/>
              <a:t>term </a:t>
            </a:r>
            <a:r>
              <a:rPr spc="-10" dirty="0"/>
              <a:t>dependencies.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684" y="340391"/>
            <a:ext cx="2159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Cell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State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384808"/>
            <a:ext cx="7805420" cy="2115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 algn="just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analog,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element-</a:t>
            </a:r>
            <a:r>
              <a:rPr sz="2400" dirty="0">
                <a:latin typeface="Times New Roman"/>
                <a:cs typeface="Times New Roman"/>
              </a:rPr>
              <a:t>wise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multiplication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sigmoids,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0-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309880" marR="8890" indent="-297815" algn="just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Analog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advantage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differentiable,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backpropagation.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76675"/>
            <a:ext cx="9144000" cy="2819400"/>
            <a:chOff x="0" y="3876675"/>
            <a:chExt cx="9144000" cy="2819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3876675"/>
              <a:ext cx="3352799" cy="2819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95800"/>
              <a:ext cx="2152649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9725" y="4800600"/>
              <a:ext cx="3724274" cy="1171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803" rIns="0" bIns="0" rtlCol="0">
            <a:spAutoFit/>
          </a:bodyPr>
          <a:lstStyle/>
          <a:p>
            <a:pPr marL="158178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HOPFIELD</a:t>
            </a:r>
            <a:r>
              <a:rPr sz="4000" spc="-50" dirty="0"/>
              <a:t> </a:t>
            </a:r>
            <a:r>
              <a:rPr sz="4000" spc="-10" dirty="0"/>
              <a:t>NETWORK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3557" y="1504492"/>
            <a:ext cx="7535545" cy="44786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5435" marR="237490" indent="-293370">
              <a:lnSpc>
                <a:spcPts val="2780"/>
              </a:lnSpc>
              <a:spcBef>
                <a:spcPts val="47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Hopfield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single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layer </a:t>
            </a:r>
            <a:r>
              <a:rPr sz="2600" spc="-10" dirty="0">
                <a:latin typeface="Times New Roman"/>
                <a:cs typeface="Times New Roman"/>
              </a:rPr>
              <a:t>recurrent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ANN </a:t>
            </a:r>
            <a:r>
              <a:rPr sz="2600" dirty="0">
                <a:latin typeface="Times New Roman"/>
                <a:cs typeface="Times New Roman"/>
              </a:rPr>
              <a:t>popularized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John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Hopfield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1982.</a:t>
            </a:r>
            <a:endParaRPr sz="2600">
              <a:latin typeface="Times New Roman"/>
              <a:cs typeface="Times New Roman"/>
            </a:endParaRPr>
          </a:p>
          <a:p>
            <a:pPr marL="305435" marR="340995" indent="-293370">
              <a:lnSpc>
                <a:spcPts val="2780"/>
              </a:lnSpc>
              <a:spcBef>
                <a:spcPts val="231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recurrent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network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sequential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updating process.</a:t>
            </a:r>
            <a:endParaRPr sz="2600">
              <a:latin typeface="Times New Roman"/>
              <a:cs typeface="Times New Roman"/>
            </a:endParaRPr>
          </a:p>
          <a:p>
            <a:pPr marL="305435" marR="742315" indent="-293370">
              <a:lnSpc>
                <a:spcPts val="2780"/>
              </a:lnSpc>
              <a:spcBef>
                <a:spcPts val="246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dirty="0">
                <a:latin typeface="Times New Roman"/>
                <a:cs typeface="Times New Roman"/>
              </a:rPr>
              <a:t>Hopfield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serve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binary </a:t>
            </a:r>
            <a:r>
              <a:rPr sz="2600" dirty="0">
                <a:latin typeface="Times New Roman"/>
                <a:cs typeface="Times New Roman"/>
              </a:rPr>
              <a:t>threshold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nodes.</a:t>
            </a:r>
            <a:endParaRPr sz="2600">
              <a:latin typeface="Times New Roman"/>
              <a:cs typeface="Times New Roman"/>
            </a:endParaRPr>
          </a:p>
          <a:p>
            <a:pPr marL="306070" indent="-293370">
              <a:lnSpc>
                <a:spcPts val="2950"/>
              </a:lnSpc>
              <a:spcBef>
                <a:spcPts val="209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20" dirty="0">
                <a:latin typeface="Times New Roman"/>
                <a:cs typeface="Times New Roman"/>
              </a:rPr>
              <a:t>Two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versions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network: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Discrete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Continuous</a:t>
            </a:r>
            <a:endParaRPr sz="2600">
              <a:latin typeface="Times New Roman"/>
              <a:cs typeface="Times New Roman"/>
            </a:endParaRPr>
          </a:p>
          <a:p>
            <a:pPr marL="305435">
              <a:lnSpc>
                <a:spcPts val="2950"/>
              </a:lnSpc>
            </a:pPr>
            <a:r>
              <a:rPr sz="2600" spc="-10" dirty="0">
                <a:latin typeface="Times New Roman"/>
                <a:cs typeface="Times New Roman"/>
              </a:rPr>
              <a:t>Hopfield</a:t>
            </a:r>
            <a:endParaRPr sz="260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212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dirty="0">
                <a:latin typeface="Times New Roman"/>
                <a:cs typeface="Times New Roman"/>
              </a:rPr>
              <a:t>Hopfield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networks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classify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binary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pattern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vectors</a:t>
            </a:r>
            <a:r>
              <a:rPr sz="2600" i="1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LSTMs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623" y="1413093"/>
            <a:ext cx="7984490" cy="4224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2580" marR="318135" indent="-304165">
              <a:lnSpc>
                <a:spcPts val="1950"/>
              </a:lnSpc>
              <a:spcBef>
                <a:spcPts val="580"/>
              </a:spcBef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through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iterative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guesses,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backpropagating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adjusting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weights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gradient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descent.</a:t>
            </a:r>
            <a:endParaRPr sz="2000">
              <a:latin typeface="Times New Roman"/>
              <a:cs typeface="Times New Roman"/>
            </a:endParaRPr>
          </a:p>
          <a:p>
            <a:pPr marL="322580" marR="415925" indent="-304165">
              <a:lnSpc>
                <a:spcPts val="1989"/>
              </a:lnSpc>
              <a:spcBef>
                <a:spcPts val="1575"/>
              </a:spcBef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LSTMs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selectively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remember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forget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things,composed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cell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input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gate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gate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forget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gate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22580" indent="-304165">
              <a:lnSpc>
                <a:spcPct val="1000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dependencies.</a:t>
            </a:r>
            <a:endParaRPr sz="2000">
              <a:latin typeface="Times New Roman"/>
              <a:cs typeface="Times New Roman"/>
            </a:endParaRPr>
          </a:p>
          <a:p>
            <a:pPr marL="322580" indent="-310515">
              <a:lnSpc>
                <a:spcPts val="1995"/>
              </a:lnSpc>
              <a:spcBef>
                <a:spcPts val="1245"/>
              </a:spcBef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1700" i="1" dirty="0">
                <a:latin typeface="Times New Roman"/>
                <a:cs typeface="Times New Roman"/>
              </a:rPr>
              <a:t>The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previous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cell</a:t>
            </a:r>
            <a:r>
              <a:rPr sz="1700" i="1" spc="-35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state</a:t>
            </a:r>
            <a:endParaRPr sz="1700">
              <a:latin typeface="Times New Roman"/>
              <a:cs typeface="Times New Roman"/>
            </a:endParaRPr>
          </a:p>
          <a:p>
            <a:pPr marL="322580" indent="-310515">
              <a:lnSpc>
                <a:spcPts val="195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1700" i="1" dirty="0">
                <a:latin typeface="Times New Roman"/>
                <a:cs typeface="Times New Roman"/>
              </a:rPr>
              <a:t>The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previous</a:t>
            </a:r>
            <a:r>
              <a:rPr sz="1700" i="1" spc="-3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hidden</a:t>
            </a:r>
            <a:r>
              <a:rPr sz="1700" i="1" spc="-30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state</a:t>
            </a:r>
            <a:endParaRPr sz="1700">
              <a:latin typeface="Times New Roman"/>
              <a:cs typeface="Times New Roman"/>
            </a:endParaRPr>
          </a:p>
          <a:p>
            <a:pPr marL="322580" indent="-310515">
              <a:lnSpc>
                <a:spcPts val="1995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1700" i="1" dirty="0">
                <a:latin typeface="Times New Roman"/>
                <a:cs typeface="Times New Roman"/>
              </a:rPr>
              <a:t>The</a:t>
            </a:r>
            <a:r>
              <a:rPr sz="1700" i="1" spc="-3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input</a:t>
            </a:r>
            <a:r>
              <a:rPr sz="1700" i="1" spc="-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at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the</a:t>
            </a:r>
            <a:r>
              <a:rPr sz="1700" i="1" spc="-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current</a:t>
            </a:r>
            <a:r>
              <a:rPr sz="1700" i="1" spc="-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time</a:t>
            </a:r>
            <a:r>
              <a:rPr sz="1700" i="1" spc="-20" dirty="0">
                <a:latin typeface="Times New Roman"/>
                <a:cs typeface="Times New Roman"/>
              </a:rPr>
              <a:t> step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322580" marR="5080" indent="-300990">
              <a:lnSpc>
                <a:spcPct val="797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sz="2200" b="1" dirty="0">
                <a:latin typeface="Times New Roman"/>
                <a:cs typeface="Times New Roman"/>
              </a:rPr>
              <a:t>Addition,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modification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removal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flows </a:t>
            </a:r>
            <a:r>
              <a:rPr sz="2200" dirty="0">
                <a:latin typeface="Times New Roman"/>
                <a:cs typeface="Times New Roman"/>
              </a:rPr>
              <a:t>through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layers,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thus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forget</a:t>
            </a:r>
            <a:r>
              <a:rPr sz="2200" i="1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remember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things selectively.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1461008"/>
            <a:ext cx="260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10" dirty="0">
                <a:latin typeface="Times New Roman"/>
                <a:cs typeface="Times New Roman"/>
              </a:rPr>
              <a:t> RNNs: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5943599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024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-15" dirty="0"/>
              <a:t> </a:t>
            </a:r>
            <a:r>
              <a:rPr sz="3200" dirty="0"/>
              <a:t>repeating</a:t>
            </a:r>
            <a:r>
              <a:rPr sz="3200" spc="-10" dirty="0"/>
              <a:t> </a:t>
            </a:r>
            <a:r>
              <a:rPr sz="3200" dirty="0"/>
              <a:t>module</a:t>
            </a:r>
            <a:r>
              <a:rPr sz="3200" spc="-15" dirty="0"/>
              <a:t> </a:t>
            </a:r>
            <a:r>
              <a:rPr sz="3200" dirty="0"/>
              <a:t>in</a:t>
            </a:r>
            <a:r>
              <a:rPr sz="3200" spc="-10" dirty="0"/>
              <a:t> </a:t>
            </a:r>
            <a:r>
              <a:rPr sz="3200" dirty="0"/>
              <a:t>an</a:t>
            </a:r>
            <a:r>
              <a:rPr sz="3200" spc="-10" dirty="0"/>
              <a:t> </a:t>
            </a:r>
            <a:r>
              <a:rPr sz="3200" spc="-20" dirty="0"/>
              <a:t>LSTM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5915" y="1461008"/>
            <a:ext cx="609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LSTMs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mechanisms: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Forget,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6934199" cy="2209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315" y="4432808"/>
            <a:ext cx="8130540" cy="20199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9380" marR="709295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179070" algn="l"/>
                <a:tab pos="258191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comprised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blocks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cells,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things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long</a:t>
            </a:r>
            <a:r>
              <a:rPr sz="2400" i="1" spc="-10" dirty="0">
                <a:latin typeface="Times New Roman"/>
                <a:cs typeface="Times New Roman"/>
              </a:rPr>
              <a:t> short-</a:t>
            </a:r>
            <a:r>
              <a:rPr sz="2400" i="1" dirty="0">
                <a:latin typeface="Times New Roman"/>
                <a:cs typeface="Times New Roman"/>
              </a:rPr>
              <a:t>term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short-</a:t>
            </a:r>
            <a:r>
              <a:rPr sz="24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term</a:t>
            </a:r>
            <a:r>
              <a:rPr sz="24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memory</a:t>
            </a:r>
            <a:r>
              <a:rPr sz="2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long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period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378" y="477711"/>
            <a:ext cx="5670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4400" spc="-20" dirty="0"/>
              <a:t>Long</a:t>
            </a:r>
            <a:r>
              <a:rPr sz="4400" dirty="0"/>
              <a:t>	</a:t>
            </a:r>
            <a:r>
              <a:rPr sz="4400" spc="-10" dirty="0"/>
              <a:t>short-</a:t>
            </a:r>
            <a:r>
              <a:rPr sz="4400" dirty="0"/>
              <a:t>term</a:t>
            </a:r>
            <a:r>
              <a:rPr sz="4400" spc="20" dirty="0"/>
              <a:t> </a:t>
            </a:r>
            <a:r>
              <a:rPr sz="4400" spc="-10" dirty="0"/>
              <a:t>memory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676400"/>
            <a:ext cx="1371599" cy="144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715" y="3289808"/>
            <a:ext cx="8128000" cy="25914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9380" marR="251460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sigmoid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one,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through.</a:t>
            </a:r>
            <a:endParaRPr sz="2400">
              <a:latin typeface="Times New Roman"/>
              <a:cs typeface="Times New Roman"/>
            </a:endParaRPr>
          </a:p>
          <a:p>
            <a:pPr marL="119380" marR="430530" indent="-107314">
              <a:lnSpc>
                <a:spcPts val="2850"/>
              </a:lnSpc>
              <a:spcBef>
                <a:spcPts val="1650"/>
              </a:spcBef>
              <a:buFont typeface="Arial"/>
              <a:buChar char="•"/>
              <a:tabLst>
                <a:tab pos="17907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nothing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through,”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“let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everything</a:t>
            </a:r>
            <a:r>
              <a:rPr sz="2400" spc="-10" dirty="0">
                <a:latin typeface="Times New Roman"/>
                <a:cs typeface="Times New Roman"/>
              </a:rPr>
              <a:t> through!”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1905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carefully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gates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847" y="213246"/>
            <a:ext cx="2402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Forget</a:t>
            </a:r>
            <a:r>
              <a:rPr spc="-95" dirty="0"/>
              <a:t> </a:t>
            </a:r>
            <a:r>
              <a:rPr spc="-2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2667000"/>
            <a:ext cx="1142999" cy="190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025" y="1308608"/>
            <a:ext cx="7895590" cy="46202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800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508000" indent="-297815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Gates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through.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imes New Roman"/>
                <a:cs typeface="Times New Roman"/>
              </a:rPr>
              <a:t>Forget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Gate:</a:t>
            </a:r>
            <a:endParaRPr sz="2400">
              <a:latin typeface="Times New Roman"/>
              <a:cs typeface="Times New Roman"/>
            </a:endParaRPr>
          </a:p>
          <a:p>
            <a:pPr marL="165100" marR="2410460">
              <a:lnSpc>
                <a:spcPct val="11720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sentence: </a:t>
            </a:r>
            <a:r>
              <a:rPr sz="2400" dirty="0">
                <a:latin typeface="Times New Roman"/>
                <a:cs typeface="Times New Roman"/>
              </a:rPr>
              <a:t>Mohan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Tapas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evil.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442595" indent="135255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forget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longer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015" y="927608"/>
            <a:ext cx="7595870" cy="3753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7980" marR="177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LSTM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we’re </a:t>
            </a:r>
            <a:r>
              <a:rPr sz="2400" dirty="0">
                <a:latin typeface="Times New Roman"/>
                <a:cs typeface="Times New Roman"/>
              </a:rPr>
              <a:t>going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  <a:p>
            <a:pPr marL="347980" marR="7493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sigmoid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“forget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layer.”</a:t>
            </a:r>
            <a:endParaRPr sz="2400">
              <a:latin typeface="Times New Roman"/>
              <a:cs typeface="Times New Roman"/>
            </a:endParaRPr>
          </a:p>
          <a:p>
            <a:pPr marL="347980" marR="8255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47345" algn="l"/>
                <a:tab pos="348615" algn="l"/>
                <a:tab pos="577977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31250" dirty="0">
                <a:latin typeface="Times New Roman"/>
                <a:cs typeface="Times New Roman"/>
              </a:rPr>
              <a:t>t−1</a:t>
            </a:r>
            <a:r>
              <a:rPr sz="2400" spc="-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	[0,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1] for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baseline="-31250" dirty="0">
                <a:latin typeface="Times New Roman"/>
                <a:cs typeface="Times New Roman"/>
              </a:rPr>
              <a:t>t−1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47980" marR="12890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“completely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this”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represents </a:t>
            </a:r>
            <a:r>
              <a:rPr sz="2400" dirty="0">
                <a:latin typeface="Times New Roman"/>
                <a:cs typeface="Times New Roman"/>
              </a:rPr>
              <a:t>“completely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this.”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419600"/>
            <a:ext cx="4190999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89433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Input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115" y="1461008"/>
            <a:ext cx="8072120" cy="3753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0680" marR="295275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we’re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going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  <a:p>
            <a:pPr marL="360680" marR="6794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sigmoid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gate </a:t>
            </a:r>
            <a:r>
              <a:rPr sz="2400" dirty="0">
                <a:latin typeface="Times New Roman"/>
                <a:cs typeface="Times New Roman"/>
              </a:rPr>
              <a:t>layer”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we’ll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update.</a:t>
            </a:r>
            <a:endParaRPr sz="2400">
              <a:latin typeface="Times New Roman"/>
              <a:cs typeface="Times New Roman"/>
            </a:endParaRPr>
          </a:p>
          <a:p>
            <a:pPr marL="360680" marR="6413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Next,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candidate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37" baseline="-3125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  <a:p>
            <a:pPr marL="360680" marR="177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we’ll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state.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89433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Input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Gate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10" y="1295400"/>
            <a:ext cx="8112420" cy="2523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915" y="4232783"/>
            <a:ext cx="793623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4780" marR="30480" indent="-107314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221615" algn="l"/>
              </a:tabLst>
            </a:pPr>
            <a:r>
              <a:rPr sz="2400" dirty="0">
                <a:latin typeface="Times New Roman"/>
                <a:cs typeface="Times New Roman"/>
              </a:rPr>
              <a:t>It’s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31250" dirty="0">
                <a:latin typeface="Times New Roman"/>
                <a:cs typeface="Times New Roman"/>
              </a:rPr>
              <a:t>t−1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20" dirty="0">
                <a:latin typeface="Times New Roman"/>
                <a:cs typeface="Times New Roman"/>
              </a:rPr>
              <a:t> cell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C</a:t>
            </a:r>
            <a:r>
              <a:rPr sz="2400" spc="-37" baseline="-3125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Output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Gate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4156" y="1041400"/>
            <a:ext cx="2769704" cy="1930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7815" y="1556258"/>
            <a:ext cx="7907020" cy="49441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2697480" indent="-259715">
              <a:lnSpc>
                <a:spcPct val="116399"/>
              </a:lnSpc>
              <a:spcBef>
                <a:spcPts val="7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showing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57480" marR="43180" indent="-107314">
              <a:lnSpc>
                <a:spcPts val="2850"/>
              </a:lnSpc>
              <a:buFont typeface="Arial"/>
              <a:buChar char="•"/>
              <a:tabLst>
                <a:tab pos="234315" algn="l"/>
              </a:tabLst>
            </a:pPr>
            <a:r>
              <a:rPr sz="2400" dirty="0">
                <a:latin typeface="Times New Roman"/>
                <a:cs typeface="Times New Roman"/>
              </a:rPr>
              <a:t>Creating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tanh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state, </a:t>
            </a:r>
            <a:r>
              <a:rPr sz="2400" dirty="0">
                <a:latin typeface="Times New Roman"/>
                <a:cs typeface="Times New Roman"/>
              </a:rPr>
              <a:t>thereby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+1.</a:t>
            </a:r>
            <a:endParaRPr sz="2400">
              <a:latin typeface="Times New Roman"/>
              <a:cs typeface="Times New Roman"/>
            </a:endParaRPr>
          </a:p>
          <a:p>
            <a:pPr marL="157480" marR="224154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234315" algn="l"/>
              </a:tabLst>
            </a:pP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baseline="-31250" dirty="0">
                <a:latin typeface="Times New Roman"/>
                <a:cs typeface="Times New Roman"/>
              </a:rPr>
              <a:t>t-1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3125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regulate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created vector.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sigmoid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157480" marR="188595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234315" algn="l"/>
              </a:tabLst>
            </a:pPr>
            <a:r>
              <a:rPr sz="2400" dirty="0">
                <a:latin typeface="Times New Roman"/>
                <a:cs typeface="Times New Roman"/>
              </a:rPr>
              <a:t>Multiplying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regulatory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vector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cell.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3597275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"/>
                <a:cs typeface="Calibri"/>
              </a:rPr>
              <a:t>GRU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710944"/>
            <a:ext cx="8016875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GRU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LSTM</a:t>
            </a:r>
            <a:endParaRPr sz="2400">
              <a:latin typeface="Times New Roman"/>
              <a:cs typeface="Times New Roman"/>
            </a:endParaRPr>
          </a:p>
          <a:p>
            <a:pPr marL="309880" marR="344170" indent="-297815">
              <a:lnSpc>
                <a:spcPct val="100499"/>
              </a:lnSpc>
              <a:spcBef>
                <a:spcPts val="22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vanishing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20" dirty="0">
                <a:latin typeface="Times New Roman"/>
                <a:cs typeface="Times New Roman"/>
              </a:rPr>
              <a:t> RNN, </a:t>
            </a:r>
            <a:r>
              <a:rPr sz="2400" dirty="0">
                <a:latin typeface="Times New Roman"/>
                <a:cs typeface="Times New Roman"/>
              </a:rPr>
              <a:t>GRU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update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reset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gate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09880" marR="27432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output.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keep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irrelevant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prediction.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115" y="4966208"/>
            <a:ext cx="848233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Hopfield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connection</a:t>
            </a:r>
            <a:endParaRPr sz="2400">
              <a:latin typeface="Times New Roman"/>
              <a:cs typeface="Times New Roman"/>
            </a:endParaRPr>
          </a:p>
          <a:p>
            <a:pPr marL="335280" indent="-29781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feedback,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ii</a:t>
            </a:r>
            <a:r>
              <a:rPr sz="2400" dirty="0">
                <a:latin typeface="Times New Roman"/>
                <a:cs typeface="Times New Roman"/>
              </a:rPr>
              <a:t>=0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ij</a:t>
            </a:r>
            <a:r>
              <a:rPr sz="2400" i="1" spc="-15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w</a:t>
            </a:r>
            <a:r>
              <a:rPr sz="2400" i="1" spc="-37" baseline="-31250" dirty="0">
                <a:latin typeface="Times New Roman"/>
                <a:cs typeface="Times New Roman"/>
              </a:rPr>
              <a:t>ji</a:t>
            </a:r>
            <a:endParaRPr sz="2400" baseline="-31250">
              <a:latin typeface="Times New Roman"/>
              <a:cs typeface="Times New Roman"/>
            </a:endParaRPr>
          </a:p>
          <a:p>
            <a:pPr marL="335280" indent="-29781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1…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37" y="762000"/>
            <a:ext cx="6638925" cy="3953510"/>
            <a:chOff x="757237" y="762000"/>
            <a:chExt cx="6638925" cy="3953510"/>
          </a:xfrm>
        </p:grpSpPr>
        <p:sp>
          <p:nvSpPr>
            <p:cNvPr id="4" name="object 4"/>
            <p:cNvSpPr/>
            <p:nvPr/>
          </p:nvSpPr>
          <p:spPr>
            <a:xfrm>
              <a:off x="6324600" y="3048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4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4600" y="3048000"/>
              <a:ext cx="533400" cy="1619250"/>
            </a:xfrm>
            <a:custGeom>
              <a:avLst/>
              <a:gdLst/>
              <a:ahLst/>
              <a:cxnLst/>
              <a:rect l="l" t="t" r="r" b="b"/>
              <a:pathLst>
                <a:path w="533400" h="1619250">
                  <a:moveTo>
                    <a:pt x="0" y="266699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4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close/>
                </a:path>
                <a:path w="533400" h="1619250">
                  <a:moveTo>
                    <a:pt x="228599" y="533399"/>
                  </a:moveTo>
                  <a:lnTo>
                    <a:pt x="228599" y="16192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7467" y="4667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37467" y="4667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5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0600" y="3124200"/>
              <a:ext cx="533400" cy="1466850"/>
            </a:xfrm>
            <a:custGeom>
              <a:avLst/>
              <a:gdLst/>
              <a:ahLst/>
              <a:cxnLst/>
              <a:rect l="l" t="t" r="r" b="b"/>
              <a:pathLst>
                <a:path w="533400" h="1466850">
                  <a:moveTo>
                    <a:pt x="0" y="266699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5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close/>
                </a:path>
                <a:path w="533400" h="1466850">
                  <a:moveTo>
                    <a:pt x="228599" y="533399"/>
                  </a:moveTo>
                  <a:lnTo>
                    <a:pt x="228599" y="14668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13467" y="4591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3467" y="4591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3200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5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3200400"/>
              <a:ext cx="533400" cy="1466850"/>
            </a:xfrm>
            <a:custGeom>
              <a:avLst/>
              <a:gdLst/>
              <a:ahLst/>
              <a:cxnLst/>
              <a:rect l="l" t="t" r="r" b="b"/>
              <a:pathLst>
                <a:path w="533400" h="1466850">
                  <a:moveTo>
                    <a:pt x="0" y="266699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699" y="0"/>
                  </a:lnTo>
                  <a:lnTo>
                    <a:pt x="318973" y="5171"/>
                  </a:lnTo>
                  <a:lnTo>
                    <a:pt x="368761" y="20301"/>
                  </a:lnTo>
                  <a:lnTo>
                    <a:pt x="414665" y="44808"/>
                  </a:lnTo>
                  <a:lnTo>
                    <a:pt x="455285" y="78114"/>
                  </a:lnTo>
                  <a:lnTo>
                    <a:pt x="488591" y="118734"/>
                  </a:lnTo>
                  <a:lnTo>
                    <a:pt x="513098" y="164638"/>
                  </a:lnTo>
                  <a:lnTo>
                    <a:pt x="528228" y="214426"/>
                  </a:lnTo>
                  <a:lnTo>
                    <a:pt x="533399" y="266699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699" y="533399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699"/>
                  </a:lnTo>
                  <a:close/>
                </a:path>
                <a:path w="533400" h="1466850">
                  <a:moveTo>
                    <a:pt x="228599" y="533399"/>
                  </a:moveTo>
                  <a:lnTo>
                    <a:pt x="228599" y="14668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0667" y="4667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0667" y="4667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1295400"/>
              <a:ext cx="4062729" cy="2971800"/>
            </a:xfrm>
            <a:custGeom>
              <a:avLst/>
              <a:gdLst/>
              <a:ahLst/>
              <a:cxnLst/>
              <a:rect l="l" t="t" r="r" b="b"/>
              <a:pathLst>
                <a:path w="4062729" h="2971800">
                  <a:moveTo>
                    <a:pt x="0" y="0"/>
                  </a:moveTo>
                  <a:lnTo>
                    <a:pt x="0" y="2971799"/>
                  </a:lnTo>
                </a:path>
                <a:path w="4062729" h="2971800">
                  <a:moveTo>
                    <a:pt x="0" y="2971799"/>
                  </a:moveTo>
                  <a:lnTo>
                    <a:pt x="914399" y="2971799"/>
                  </a:lnTo>
                </a:path>
                <a:path w="4062729" h="2971800">
                  <a:moveTo>
                    <a:pt x="0" y="0"/>
                  </a:moveTo>
                  <a:lnTo>
                    <a:pt x="4062575" y="18055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8186" y="308661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45889" y="31932"/>
                  </a:moveTo>
                  <a:lnTo>
                    <a:pt x="0" y="28753"/>
                  </a:lnTo>
                  <a:lnTo>
                    <a:pt x="12779" y="0"/>
                  </a:lnTo>
                  <a:lnTo>
                    <a:pt x="45889" y="31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8186" y="308661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28753"/>
                  </a:moveTo>
                  <a:lnTo>
                    <a:pt x="45889" y="31932"/>
                  </a:lnTo>
                  <a:lnTo>
                    <a:pt x="12779" y="0"/>
                  </a:lnTo>
                  <a:lnTo>
                    <a:pt x="0" y="287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0" y="1295400"/>
              <a:ext cx="5736590" cy="1736089"/>
            </a:xfrm>
            <a:custGeom>
              <a:avLst/>
              <a:gdLst/>
              <a:ahLst/>
              <a:cxnLst/>
              <a:rect l="l" t="t" r="r" b="b"/>
              <a:pathLst>
                <a:path w="5736590" h="1736089">
                  <a:moveTo>
                    <a:pt x="0" y="0"/>
                  </a:moveTo>
                  <a:lnTo>
                    <a:pt x="5736499" y="17360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3943" y="301638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116"/>
                  </a:moveTo>
                  <a:lnTo>
                    <a:pt x="9113" y="0"/>
                  </a:lnTo>
                  <a:lnTo>
                    <a:pt x="45929" y="27578"/>
                  </a:lnTo>
                  <a:lnTo>
                    <a:pt x="0" y="3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3943" y="301638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116"/>
                  </a:moveTo>
                  <a:lnTo>
                    <a:pt x="45929" y="27578"/>
                  </a:lnTo>
                  <a:lnTo>
                    <a:pt x="9113" y="0"/>
                  </a:lnTo>
                  <a:lnTo>
                    <a:pt x="0" y="301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0985" y="1524000"/>
              <a:ext cx="3228340" cy="2667000"/>
            </a:xfrm>
            <a:custGeom>
              <a:avLst/>
              <a:gdLst/>
              <a:ahLst/>
              <a:cxnLst/>
              <a:rect l="l" t="t" r="r" b="b"/>
              <a:pathLst>
                <a:path w="3228340" h="2667000">
                  <a:moveTo>
                    <a:pt x="2618614" y="0"/>
                  </a:moveTo>
                  <a:lnTo>
                    <a:pt x="2618614" y="2666999"/>
                  </a:lnTo>
                </a:path>
                <a:path w="3228340" h="2667000">
                  <a:moveTo>
                    <a:pt x="2618614" y="2666999"/>
                  </a:moveTo>
                  <a:lnTo>
                    <a:pt x="3228214" y="2666999"/>
                  </a:lnTo>
                </a:path>
                <a:path w="3228340" h="2667000">
                  <a:moveTo>
                    <a:pt x="2618614" y="0"/>
                  </a:moveTo>
                  <a:lnTo>
                    <a:pt x="0" y="16459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4389" y="3156666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3"/>
                  </a:moveTo>
                  <a:lnTo>
                    <a:pt x="28223" y="0"/>
                  </a:lnTo>
                  <a:lnTo>
                    <a:pt x="44968" y="26639"/>
                  </a:lnTo>
                  <a:lnTo>
                    <a:pt x="0" y="36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4389" y="3156666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23" y="0"/>
                  </a:moveTo>
                  <a:lnTo>
                    <a:pt x="0" y="36323"/>
                  </a:lnTo>
                  <a:lnTo>
                    <a:pt x="44968" y="26639"/>
                  </a:lnTo>
                  <a:lnTo>
                    <a:pt x="2822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600" y="1524000"/>
              <a:ext cx="2087245" cy="1490980"/>
            </a:xfrm>
            <a:custGeom>
              <a:avLst/>
              <a:gdLst/>
              <a:ahLst/>
              <a:cxnLst/>
              <a:rect l="l" t="t" r="r" b="b"/>
              <a:pathLst>
                <a:path w="2087245" h="1490980">
                  <a:moveTo>
                    <a:pt x="0" y="0"/>
                  </a:moveTo>
                  <a:lnTo>
                    <a:pt x="2087095" y="14907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7550" y="300197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318" y="37926"/>
                  </a:moveTo>
                  <a:lnTo>
                    <a:pt x="0" y="25604"/>
                  </a:lnTo>
                  <a:lnTo>
                    <a:pt x="18288" y="0"/>
                  </a:lnTo>
                  <a:lnTo>
                    <a:pt x="44318" y="37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97550" y="300197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0" y="25604"/>
                  </a:moveTo>
                  <a:lnTo>
                    <a:pt x="44318" y="37926"/>
                  </a:lnTo>
                  <a:lnTo>
                    <a:pt x="18288" y="0"/>
                  </a:lnTo>
                  <a:lnTo>
                    <a:pt x="0" y="25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78622" y="1752600"/>
              <a:ext cx="2313305" cy="2362200"/>
            </a:xfrm>
            <a:custGeom>
              <a:avLst/>
              <a:gdLst/>
              <a:ahLst/>
              <a:cxnLst/>
              <a:rect l="l" t="t" r="r" b="b"/>
              <a:pathLst>
                <a:path w="2313304" h="2362200">
                  <a:moveTo>
                    <a:pt x="2312777" y="0"/>
                  </a:moveTo>
                  <a:lnTo>
                    <a:pt x="2312777" y="2362199"/>
                  </a:lnTo>
                </a:path>
                <a:path w="2313304" h="2362200">
                  <a:moveTo>
                    <a:pt x="2312777" y="2362199"/>
                  </a:moveTo>
                  <a:lnTo>
                    <a:pt x="1474577" y="2362199"/>
                  </a:lnTo>
                </a:path>
                <a:path w="2313304" h="2362200">
                  <a:moveTo>
                    <a:pt x="2312777" y="0"/>
                  </a:moveTo>
                  <a:lnTo>
                    <a:pt x="0" y="134290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1241" y="3081897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310"/>
                  </a:moveTo>
                  <a:lnTo>
                    <a:pt x="29480" y="0"/>
                  </a:lnTo>
                  <a:lnTo>
                    <a:pt x="45280" y="27210"/>
                  </a:lnTo>
                  <a:lnTo>
                    <a:pt x="0" y="35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1241" y="3081897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480" y="0"/>
                  </a:moveTo>
                  <a:lnTo>
                    <a:pt x="0" y="35310"/>
                  </a:lnTo>
                  <a:lnTo>
                    <a:pt x="45280" y="27210"/>
                  </a:lnTo>
                  <a:lnTo>
                    <a:pt x="2948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0065" y="1752600"/>
              <a:ext cx="5431790" cy="1508760"/>
            </a:xfrm>
            <a:custGeom>
              <a:avLst/>
              <a:gdLst/>
              <a:ahLst/>
              <a:cxnLst/>
              <a:rect l="l" t="t" r="r" b="b"/>
              <a:pathLst>
                <a:path w="5431790" h="1508760">
                  <a:moveTo>
                    <a:pt x="5431334" y="0"/>
                  </a:moveTo>
                  <a:lnTo>
                    <a:pt x="0" y="15087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8416" y="3246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45859" y="30317"/>
                  </a:moveTo>
                  <a:lnTo>
                    <a:pt x="0" y="26727"/>
                  </a:lnTo>
                  <a:lnTo>
                    <a:pt x="37437" y="0"/>
                  </a:lnTo>
                  <a:lnTo>
                    <a:pt x="45859" y="3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8416" y="3246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37437" y="0"/>
                  </a:moveTo>
                  <a:lnTo>
                    <a:pt x="0" y="26727"/>
                  </a:lnTo>
                  <a:lnTo>
                    <a:pt x="45859" y="30317"/>
                  </a:lnTo>
                  <a:lnTo>
                    <a:pt x="3743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2600" y="762000"/>
              <a:ext cx="0" cy="2381250"/>
            </a:xfrm>
            <a:custGeom>
              <a:avLst/>
              <a:gdLst/>
              <a:ahLst/>
              <a:cxnLst/>
              <a:rect l="l" t="t" r="r" b="b"/>
              <a:pathLst>
                <a:path h="2381250">
                  <a:moveTo>
                    <a:pt x="0" y="0"/>
                  </a:moveTo>
                  <a:lnTo>
                    <a:pt x="0" y="23812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6867" y="3143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6867" y="31432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29200" y="762000"/>
              <a:ext cx="0" cy="2305050"/>
            </a:xfrm>
            <a:custGeom>
              <a:avLst/>
              <a:gdLst/>
              <a:ahLst/>
              <a:cxnLst/>
              <a:rect l="l" t="t" r="r" b="b"/>
              <a:pathLst>
                <a:path h="2305050">
                  <a:moveTo>
                    <a:pt x="0" y="0"/>
                  </a:moveTo>
                  <a:lnTo>
                    <a:pt x="0" y="2305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3467" y="306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3467" y="30670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9400" y="838200"/>
              <a:ext cx="0" cy="2152650"/>
            </a:xfrm>
            <a:custGeom>
              <a:avLst/>
              <a:gdLst/>
              <a:ahLst/>
              <a:cxnLst/>
              <a:rect l="l" t="t" r="r" b="b"/>
              <a:pathLst>
                <a:path h="2152650">
                  <a:moveTo>
                    <a:pt x="0" y="0"/>
                  </a:moveTo>
                  <a:lnTo>
                    <a:pt x="0" y="215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13667" y="2990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13667" y="2990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837" y="2967037"/>
              <a:ext cx="228278" cy="22827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495800" y="3200400"/>
              <a:ext cx="254000" cy="127000"/>
            </a:xfrm>
            <a:custGeom>
              <a:avLst/>
              <a:gdLst/>
              <a:ahLst/>
              <a:cxnLst/>
              <a:rect l="l" t="t" r="r" b="b"/>
              <a:pathLst>
                <a:path w="254000" h="127000">
                  <a:moveTo>
                    <a:pt x="0" y="0"/>
                  </a:moveTo>
                  <a:lnTo>
                    <a:pt x="253683" y="12684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42447" y="3313170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45697" y="33402"/>
                  </a:moveTo>
                  <a:lnTo>
                    <a:pt x="0" y="28143"/>
                  </a:lnTo>
                  <a:lnTo>
                    <a:pt x="14071" y="0"/>
                  </a:lnTo>
                  <a:lnTo>
                    <a:pt x="45697" y="33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2447" y="3313170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0" y="28143"/>
                  </a:moveTo>
                  <a:lnTo>
                    <a:pt x="45697" y="33402"/>
                  </a:lnTo>
                  <a:lnTo>
                    <a:pt x="14071" y="0"/>
                  </a:lnTo>
                  <a:lnTo>
                    <a:pt x="0" y="28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8623" y="2967037"/>
              <a:ext cx="226538" cy="1542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372225" y="473455"/>
            <a:ext cx="26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Times New Roman"/>
                <a:cs typeface="Times New Roman"/>
              </a:rPr>
              <a:t>x</a:t>
            </a:r>
            <a:r>
              <a:rPr sz="1800" spc="-37" baseline="-32407" dirty="0">
                <a:latin typeface="Arial"/>
                <a:cs typeface="Arial"/>
              </a:rPr>
              <a:t>1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72025" y="321055"/>
            <a:ext cx="26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Times New Roman"/>
                <a:cs typeface="Times New Roman"/>
              </a:rPr>
              <a:t>x</a:t>
            </a:r>
            <a:r>
              <a:rPr sz="1800" spc="-37" baseline="-32407" dirty="0">
                <a:latin typeface="Arial"/>
                <a:cs typeface="Arial"/>
              </a:rPr>
              <a:t>2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9225" y="321055"/>
            <a:ext cx="26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Times New Roman"/>
                <a:cs typeface="Times New Roman"/>
              </a:rPr>
              <a:t>x</a:t>
            </a:r>
            <a:r>
              <a:rPr sz="1800" spc="-37" baseline="-32407" dirty="0">
                <a:latin typeface="Arial"/>
                <a:cs typeface="Arial"/>
              </a:rPr>
              <a:t>n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04025" y="1473580"/>
            <a:ext cx="537845" cy="196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700" spc="-37" baseline="20061" dirty="0">
                <a:latin typeface="Arial"/>
                <a:cs typeface="Arial"/>
              </a:rPr>
              <a:t>w</a:t>
            </a:r>
            <a:r>
              <a:rPr sz="1200" spc="-25" dirty="0">
                <a:latin typeface="Arial"/>
                <a:cs typeface="Arial"/>
              </a:rPr>
              <a:t>n1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2700" spc="-37" baseline="20061" dirty="0">
                <a:latin typeface="Arial"/>
                <a:cs typeface="Arial"/>
              </a:rPr>
              <a:t>w</a:t>
            </a:r>
            <a:r>
              <a:rPr sz="1200" spc="-25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240"/>
              </a:spcBef>
            </a:pPr>
            <a:r>
              <a:rPr sz="1800" spc="-25" dirty="0">
                <a:latin typeface="Arial"/>
                <a:cs typeface="Arial"/>
              </a:rPr>
              <a:t>θ</a:t>
            </a:r>
            <a:r>
              <a:rPr sz="1800" spc="-37" baseline="-32407" dirty="0">
                <a:latin typeface="Arial"/>
                <a:cs typeface="Arial"/>
              </a:rPr>
              <a:t>1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3225" y="4435855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y</a:t>
            </a:r>
            <a:r>
              <a:rPr sz="1800" spc="-37" baseline="-32407" dirty="0">
                <a:latin typeface="Arial"/>
                <a:cs typeface="Arial"/>
              </a:rPr>
              <a:t>1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77925" y="4512055"/>
            <a:ext cx="350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250565" algn="l"/>
              </a:tabLst>
            </a:pPr>
            <a:r>
              <a:rPr sz="1800" i="1" spc="-25" dirty="0">
                <a:latin typeface="Times New Roman"/>
                <a:cs typeface="Times New Roman"/>
              </a:rPr>
              <a:t>y</a:t>
            </a:r>
            <a:r>
              <a:rPr sz="1800" i="1" spc="-37" baseline="-32407" dirty="0">
                <a:latin typeface="Times New Roman"/>
                <a:cs typeface="Times New Roman"/>
              </a:rPr>
              <a:t>n</a:t>
            </a:r>
            <a:r>
              <a:rPr sz="1800" i="1" baseline="-32407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y</a:t>
            </a:r>
            <a:r>
              <a:rPr sz="1800" spc="-37" baseline="-32407" dirty="0">
                <a:latin typeface="Arial"/>
                <a:cs typeface="Arial"/>
              </a:rPr>
              <a:t>2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7225" y="5328158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-15" baseline="-31250" dirty="0">
                <a:latin typeface="Times New Roman"/>
                <a:cs typeface="Times New Roman"/>
              </a:rPr>
              <a:t> </a:t>
            </a:r>
            <a:r>
              <a:rPr sz="2400" i="1" spc="-37" baseline="-31250" dirty="0">
                <a:latin typeface="Times New Roman"/>
                <a:cs typeface="Times New Roman"/>
              </a:rPr>
              <a:t>j</a:t>
            </a:r>
            <a:r>
              <a:rPr sz="1800" spc="-37" baseline="30092" dirty="0">
                <a:latin typeface="Tahoma"/>
                <a:cs typeface="Tahoma"/>
              </a:rPr>
              <a:t>.</a:t>
            </a:r>
            <a:endParaRPr sz="1800" baseline="30092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6777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single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Unit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599" cy="457199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67513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Gated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Recurrent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Unit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907" y="1600200"/>
            <a:ext cx="6400185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6593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Update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15" y="1613408"/>
            <a:ext cx="8074025" cy="36868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7980" marR="91821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Calculating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update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gate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baseline="-31250" dirty="0">
                <a:latin typeface="Times New Roman"/>
                <a:cs typeface="Times New Roman"/>
              </a:rPr>
              <a:t>t</a:t>
            </a:r>
            <a:r>
              <a:rPr sz="2400" b="1" spc="277" baseline="-312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formula: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47980" marR="30480" indent="-297815" algn="just">
              <a:lnSpc>
                <a:spcPct val="99700"/>
              </a:lnSpc>
              <a:buFont typeface="Arial"/>
              <a:buChar char="•"/>
              <a:tabLst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passed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future.</a:t>
            </a:r>
            <a:endParaRPr sz="2400">
              <a:latin typeface="Times New Roman"/>
              <a:cs typeface="Times New Roman"/>
            </a:endParaRPr>
          </a:p>
          <a:p>
            <a:pPr marL="347980" marR="31115" indent="-297815" algn="just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past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vanishing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590800"/>
            <a:ext cx="3200399" cy="38099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6593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Update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Gate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907" y="1600200"/>
            <a:ext cx="6400185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010" y="213246"/>
            <a:ext cx="2171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Reset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232408"/>
            <a:ext cx="7757159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10" dirty="0">
                <a:latin typeface="Times New Roman"/>
                <a:cs typeface="Times New Roman"/>
              </a:rPr>
              <a:t> information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forget.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28800"/>
            <a:ext cx="9144000" cy="4724400"/>
            <a:chOff x="0" y="1828800"/>
            <a:chExt cx="9144000" cy="4724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2514600"/>
              <a:ext cx="3200399" cy="457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28800"/>
              <a:ext cx="9143999" cy="4724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5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Current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memory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88464"/>
            <a:ext cx="8001634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61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86080" algn="l"/>
                <a:tab pos="38671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3257550"/>
            <a:ext cx="3581399" cy="380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825" y="4051808"/>
            <a:ext cx="805053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 marR="304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Hadamard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Uh</a:t>
            </a:r>
            <a:r>
              <a:rPr sz="2400" i="1" spc="-15" baseline="-31250" dirty="0">
                <a:latin typeface="Times New Roman"/>
                <a:cs typeface="Times New Roman"/>
              </a:rPr>
              <a:t>(t-</a:t>
            </a:r>
            <a:r>
              <a:rPr sz="2400" i="1" baseline="-31250" dirty="0">
                <a:latin typeface="Times New Roman"/>
                <a:cs typeface="Times New Roman"/>
              </a:rPr>
              <a:t>1).</a:t>
            </a:r>
            <a:r>
              <a:rPr sz="2400" i="1" spc="292" baseline="-31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steps.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126682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Current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memory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content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907" y="1600200"/>
            <a:ext cx="6400185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alibri"/>
                <a:cs typeface="Calibri"/>
              </a:rPr>
              <a:t>Final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memory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at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current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time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815" y="1613408"/>
            <a:ext cx="8043545" cy="25152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7980" marR="709295" indent="-297815" algn="just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27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10" dirty="0">
                <a:latin typeface="Times New Roman"/>
                <a:cs typeface="Times New Roman"/>
              </a:rPr>
              <a:t> vector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47980" marR="43180" indent="-297815">
              <a:lnSpc>
                <a:spcPct val="99700"/>
              </a:lnSpc>
              <a:spcBef>
                <a:spcPts val="2315"/>
              </a:spcBef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determines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h’</a:t>
            </a:r>
            <a:r>
              <a:rPr sz="2400" i="1" spc="-270" dirty="0">
                <a:latin typeface="Times New Roman"/>
                <a:cs typeface="Times New Roman"/>
              </a:rPr>
              <a:t> </a:t>
            </a:r>
            <a:r>
              <a:rPr sz="2400" i="1" baseline="-31250" dirty="0">
                <a:latin typeface="Times New Roman"/>
                <a:cs typeface="Times New Roman"/>
              </a:rPr>
              <a:t>t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 —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spc="-15" baseline="-31250" dirty="0">
                <a:latin typeface="Times New Roman"/>
                <a:cs typeface="Times New Roman"/>
              </a:rPr>
              <a:t>(t-</a:t>
            </a:r>
            <a:r>
              <a:rPr sz="2400" spc="-37" baseline="-31250" dirty="0">
                <a:latin typeface="Times New Roman"/>
                <a:cs typeface="Times New Roman"/>
              </a:rPr>
              <a:t>1)</a:t>
            </a:r>
            <a:endParaRPr sz="2400" baseline="-312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953000"/>
            <a:ext cx="3657599" cy="38099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5859"/>
            <a:ext cx="9143999" cy="646628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1221"/>
            <a:ext cx="5788025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ahoma"/>
                <a:cs typeface="Tahoma"/>
              </a:rPr>
              <a:t>GRU</a:t>
            </a:r>
            <a:r>
              <a:rPr sz="3800" spc="-25" dirty="0">
                <a:latin typeface="Tahoma"/>
                <a:cs typeface="Tahoma"/>
              </a:rPr>
              <a:t> </a:t>
            </a:r>
            <a:r>
              <a:rPr sz="3800" dirty="0">
                <a:latin typeface="Tahoma"/>
                <a:cs typeface="Tahoma"/>
              </a:rPr>
              <a:t>–</a:t>
            </a:r>
            <a:r>
              <a:rPr sz="3800" spc="-25" dirty="0">
                <a:latin typeface="Tahoma"/>
                <a:cs typeface="Tahoma"/>
              </a:rPr>
              <a:t> </a:t>
            </a:r>
            <a:r>
              <a:rPr sz="3800" dirty="0">
                <a:latin typeface="Tahoma"/>
                <a:cs typeface="Tahoma"/>
              </a:rPr>
              <a:t>gated</a:t>
            </a:r>
            <a:r>
              <a:rPr sz="3800" spc="-25" dirty="0">
                <a:latin typeface="Tahoma"/>
                <a:cs typeface="Tahoma"/>
              </a:rPr>
              <a:t> </a:t>
            </a:r>
            <a:r>
              <a:rPr sz="3800" dirty="0">
                <a:latin typeface="Tahoma"/>
                <a:cs typeface="Tahoma"/>
              </a:rPr>
              <a:t>recurrent</a:t>
            </a:r>
            <a:r>
              <a:rPr sz="3800" spc="-20" dirty="0">
                <a:latin typeface="Tahoma"/>
                <a:cs typeface="Tahoma"/>
              </a:rPr>
              <a:t> unit</a:t>
            </a: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(more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compression)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6600"/>
            <a:ext cx="9143999" cy="28241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1625" y="5194808"/>
            <a:ext cx="8084820" cy="16097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keeps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network.</a:t>
            </a:r>
            <a:endParaRPr sz="2400">
              <a:latin typeface="Times New Roman"/>
              <a:cs typeface="Times New Roman"/>
            </a:endParaRPr>
          </a:p>
          <a:p>
            <a:pPr marR="213995" algn="r">
              <a:lnSpc>
                <a:spcPct val="100000"/>
              </a:lnSpc>
              <a:spcBef>
                <a:spcPts val="1639"/>
              </a:spcBef>
            </a:pPr>
            <a:r>
              <a:rPr sz="1800" dirty="0">
                <a:latin typeface="Tahoma"/>
                <a:cs typeface="Tahoma"/>
              </a:rPr>
              <a:t>X,*: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element-</a:t>
            </a:r>
            <a:r>
              <a:rPr sz="1800" spc="-20" dirty="0">
                <a:latin typeface="Tahoma"/>
                <a:cs typeface="Tahoma"/>
              </a:rPr>
              <a:t>wise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562" y="1768855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reset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gate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627" y="149225"/>
            <a:ext cx="7874000" cy="3084195"/>
            <a:chOff x="1270627" y="149225"/>
            <a:chExt cx="7874000" cy="3084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625" y="2140985"/>
              <a:ext cx="177950" cy="10923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7783" y="2133600"/>
              <a:ext cx="140335" cy="980440"/>
            </a:xfrm>
            <a:custGeom>
              <a:avLst/>
              <a:gdLst/>
              <a:ahLst/>
              <a:cxnLst/>
              <a:rect l="l" t="t" r="r" b="b"/>
              <a:pathLst>
                <a:path w="140334" h="980439">
                  <a:moveTo>
                    <a:pt x="140016" y="0"/>
                  </a:moveTo>
                  <a:lnTo>
                    <a:pt x="0" y="980117"/>
                  </a:lnTo>
                </a:path>
              </a:pathLst>
            </a:custGeom>
            <a:ln w="255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627" y="3068435"/>
              <a:ext cx="82438" cy="1077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4638" y="149225"/>
              <a:ext cx="2519361" cy="19589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59588" y="41656"/>
            <a:ext cx="575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LSTM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7550" y="1768855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Update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gate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19879" y="2120825"/>
            <a:ext cx="334645" cy="1493520"/>
            <a:chOff x="2419879" y="2120825"/>
            <a:chExt cx="334645" cy="1493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4038" y="2140985"/>
              <a:ext cx="330350" cy="1473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54851" y="2133600"/>
              <a:ext cx="287020" cy="1362710"/>
            </a:xfrm>
            <a:custGeom>
              <a:avLst/>
              <a:gdLst/>
              <a:ahLst/>
              <a:cxnLst/>
              <a:rect l="l" t="t" r="r" b="b"/>
              <a:pathLst>
                <a:path w="287019" h="1362710">
                  <a:moveTo>
                    <a:pt x="286761" y="0"/>
                  </a:moveTo>
                  <a:lnTo>
                    <a:pt x="0" y="1362115"/>
                  </a:lnTo>
                </a:path>
              </a:pathLst>
            </a:custGeom>
            <a:ln w="255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879" y="3448904"/>
              <a:ext cx="81783" cy="108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12" y="311816"/>
            <a:ext cx="778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  <a:tab pos="3430270" algn="l"/>
                <a:tab pos="5941695" algn="l"/>
              </a:tabLst>
            </a:pPr>
            <a:r>
              <a:rPr sz="4400" dirty="0"/>
              <a:t>How</a:t>
            </a:r>
            <a:r>
              <a:rPr sz="4400" spc="-15" dirty="0"/>
              <a:t> </a:t>
            </a:r>
            <a:r>
              <a:rPr sz="4400" spc="-25" dirty="0"/>
              <a:t>to</a:t>
            </a:r>
            <a:r>
              <a:rPr sz="4400" dirty="0"/>
              <a:t>	</a:t>
            </a:r>
            <a:r>
              <a:rPr sz="4400" spc="-10" dirty="0"/>
              <a:t>"train"</a:t>
            </a:r>
            <a:r>
              <a:rPr sz="4400" dirty="0"/>
              <a:t>	a</a:t>
            </a:r>
            <a:r>
              <a:rPr sz="4400" spc="-15" dirty="0"/>
              <a:t> </a:t>
            </a:r>
            <a:r>
              <a:rPr sz="4400" spc="-10" dirty="0"/>
              <a:t>Hopfield</a:t>
            </a:r>
            <a:r>
              <a:rPr sz="4400" dirty="0"/>
              <a:t>	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5115" y="1613408"/>
            <a:ext cx="7788909" cy="3319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0680" marR="304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constraint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monotonically.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Calculate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training.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60680" indent="-297815">
              <a:lnSpc>
                <a:spcPct val="100000"/>
              </a:lnSpc>
              <a:buFont typeface="Arial"/>
              <a:buChar char="•"/>
              <a:tabLst>
                <a:tab pos="360045" algn="l"/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baseline="3125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60680" indent="-297815">
              <a:lnSpc>
                <a:spcPts val="1889"/>
              </a:lnSpc>
              <a:buFont typeface="Arial"/>
              <a:buChar char="•"/>
              <a:tabLst>
                <a:tab pos="360045" algn="l"/>
                <a:tab pos="361315" algn="l"/>
                <a:tab pos="1302385" algn="l"/>
                <a:tab pos="2223770" algn="l"/>
                <a:tab pos="3341370" algn="l"/>
              </a:tabLst>
            </a:pPr>
            <a:r>
              <a:rPr sz="3600" spc="-75" baseline="-20833" dirty="0">
                <a:latin typeface="Times New Roman"/>
                <a:cs typeface="Times New Roman"/>
              </a:rPr>
              <a:t>W</a:t>
            </a:r>
            <a:r>
              <a:rPr sz="3600" baseline="-20833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648335">
              <a:lnSpc>
                <a:spcPts val="1889"/>
              </a:lnSpc>
            </a:pPr>
            <a:r>
              <a:rPr sz="2400" baseline="-31250" dirty="0">
                <a:latin typeface="Times New Roman"/>
                <a:cs typeface="Times New Roman"/>
              </a:rPr>
              <a:t>ij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∑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baseline="-31250" dirty="0">
                <a:latin typeface="Times New Roman"/>
                <a:cs typeface="Times New Roman"/>
              </a:rPr>
              <a:t>s=1</a:t>
            </a:r>
            <a:r>
              <a:rPr sz="2400" spc="-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(2V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aseline="-31250" dirty="0">
                <a:latin typeface="Times New Roman"/>
                <a:cs typeface="Times New Roman"/>
              </a:rPr>
              <a:t>i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1)(2V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aseline="-31250" dirty="0">
                <a:latin typeface="Times New Roman"/>
                <a:cs typeface="Times New Roman"/>
              </a:rPr>
              <a:t>j</a:t>
            </a:r>
            <a:r>
              <a:rPr sz="2400" spc="292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25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322" y="1712879"/>
            <a:ext cx="6948573" cy="431938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18630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Variants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20" dirty="0">
                <a:latin typeface="Calibri"/>
                <a:cs typeface="Calibri"/>
              </a:rPr>
              <a:t> RNNs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8315" y="6112255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Bidirectional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(BRNN)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3" y="2039372"/>
            <a:ext cx="6057143" cy="3647618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60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Bidirectional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(BRNN)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60995" cy="48393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11557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Sometimes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it’s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predict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past.</a:t>
            </a:r>
            <a:endParaRPr sz="2400">
              <a:latin typeface="Times New Roman"/>
              <a:cs typeface="Times New Roman"/>
            </a:endParaRPr>
          </a:p>
          <a:p>
            <a:pPr marL="309880" marR="386715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handwriting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tasks,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ambiguity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309880" marR="1281430" indent="-297815">
              <a:lnSpc>
                <a:spcPct val="100499"/>
              </a:lnSpc>
              <a:spcBef>
                <a:spcPts val="209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what’s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better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present.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spcBef>
                <a:spcPts val="210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costly.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672" y="-31083"/>
            <a:ext cx="4210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Word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Embeddings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080008"/>
            <a:ext cx="7985759" cy="383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Word2vec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embeddings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estimating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likelihood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surrounded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words.</a:t>
            </a:r>
            <a:endParaRPr sz="2400">
              <a:latin typeface="Times New Roman"/>
              <a:cs typeface="Times New Roman"/>
            </a:endParaRPr>
          </a:p>
          <a:p>
            <a:pPr marL="309880" marR="58864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Popular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skip-</a:t>
            </a:r>
            <a:r>
              <a:rPr sz="2400" dirty="0">
                <a:latin typeface="Times New Roman"/>
                <a:cs typeface="Times New Roman"/>
              </a:rPr>
              <a:t>gram,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negative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CBOW.</a:t>
            </a:r>
            <a:endParaRPr sz="2400">
              <a:latin typeface="Times New Roman"/>
              <a:cs typeface="Times New Roman"/>
            </a:endParaRPr>
          </a:p>
          <a:p>
            <a:pPr marL="309880" marR="57150" indent="-297815">
              <a:lnSpc>
                <a:spcPct val="99500"/>
              </a:lnSpc>
              <a:spcBef>
                <a:spcPts val="211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Skip-</a:t>
            </a:r>
            <a:r>
              <a:rPr sz="2400" b="1" dirty="0">
                <a:latin typeface="Times New Roman"/>
                <a:cs typeface="Times New Roman"/>
              </a:rPr>
              <a:t>gram: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skip-</a:t>
            </a:r>
            <a:r>
              <a:rPr sz="2400" dirty="0">
                <a:latin typeface="Times New Roman"/>
                <a:cs typeface="Times New Roman"/>
              </a:rPr>
              <a:t>gram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word2vec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supervised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embeddings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likelihood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happening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context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5" y="1613408"/>
            <a:ext cx="7671434" cy="2115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156845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-SNE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-distributed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Stochastic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Neighbor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Embedding)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reducing</a:t>
            </a:r>
            <a:r>
              <a:rPr sz="2400" spc="-10" dirty="0">
                <a:latin typeface="Times New Roman"/>
                <a:cs typeface="Times New Roman"/>
              </a:rPr>
              <a:t> high-</a:t>
            </a:r>
            <a:r>
              <a:rPr sz="2400" dirty="0">
                <a:latin typeface="Times New Roman"/>
                <a:cs typeface="Times New Roman"/>
              </a:rPr>
              <a:t>dimensional</a:t>
            </a:r>
            <a:r>
              <a:rPr sz="2400" spc="-10" dirty="0">
                <a:latin typeface="Times New Roman"/>
                <a:cs typeface="Times New Roman"/>
              </a:rPr>
              <a:t> embeddings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2D </a:t>
            </a:r>
            <a:r>
              <a:rPr sz="2400" spc="-10" dirty="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58000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alibri"/>
                <a:cs typeface="Calibri"/>
              </a:rPr>
              <a:t>Deep</a:t>
            </a:r>
            <a:r>
              <a:rPr sz="4400" b="1" spc="-1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(DRNN)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5078059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40" rIns="0" bIns="0" rtlCol="0">
            <a:spAutoFit/>
          </a:bodyPr>
          <a:lstStyle/>
          <a:p>
            <a:pPr marL="223456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Attention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5972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important,</a:t>
            </a:r>
            <a:r>
              <a:rPr sz="2400" spc="-10" dirty="0">
                <a:latin typeface="Times New Roman"/>
                <a:cs typeface="Times New Roman"/>
              </a:rPr>
              <a:t> which </a:t>
            </a:r>
            <a:r>
              <a:rPr sz="2400" dirty="0">
                <a:latin typeface="Times New Roman"/>
                <a:cs typeface="Times New Roman"/>
              </a:rPr>
              <a:t>improves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practice.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26" y="-129856"/>
            <a:ext cx="6248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0505" marR="5080" indent="-14884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Encoder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Decoder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Sequence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 </a:t>
            </a:r>
            <a:r>
              <a:rPr sz="4000" dirty="0">
                <a:latin typeface="Calibri"/>
                <a:cs typeface="Calibri"/>
              </a:rPr>
              <a:t>Sequence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RNNs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24165" cy="31153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RNNs,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keeps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 </a:t>
            </a:r>
            <a:r>
              <a:rPr sz="2400" dirty="0">
                <a:latin typeface="Times New Roman"/>
                <a:cs typeface="Times New Roman"/>
              </a:rPr>
              <a:t>“Context”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309880" marR="698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decoder,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outputs.</a:t>
            </a:r>
            <a:endParaRPr sz="2400">
              <a:latin typeface="Times New Roman"/>
              <a:cs typeface="Times New Roman"/>
            </a:endParaRPr>
          </a:p>
          <a:p>
            <a:pPr marL="309880" marR="18796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output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necessarily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195" y="1600200"/>
            <a:ext cx="6477609" cy="446090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09190" marR="5080" indent="-2397125">
              <a:lnSpc>
                <a:spcPts val="4730"/>
              </a:lnSpc>
              <a:spcBef>
                <a:spcPts val="215"/>
              </a:spcBef>
            </a:pPr>
            <a:r>
              <a:rPr dirty="0"/>
              <a:t>RNNs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NLP:</a:t>
            </a:r>
            <a:r>
              <a:rPr spc="-20" dirty="0"/>
              <a:t> </a:t>
            </a:r>
            <a:r>
              <a:rPr dirty="0"/>
              <a:t>Language</a:t>
            </a:r>
            <a:r>
              <a:rPr spc="-20" dirty="0"/>
              <a:t> </a:t>
            </a:r>
            <a:r>
              <a:rPr dirty="0"/>
              <a:t>Modeling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Generating</a:t>
            </a:r>
            <a:r>
              <a:rPr spc="-100" dirty="0"/>
              <a:t> </a:t>
            </a:r>
            <a:r>
              <a:rPr spc="-20" dirty="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197" y="1842008"/>
            <a:ext cx="8112125" cy="31534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5790" marR="5080" indent="-593725">
              <a:lnSpc>
                <a:spcPts val="2850"/>
              </a:lnSpc>
              <a:spcBef>
                <a:spcPts val="220"/>
              </a:spcBef>
              <a:buFont typeface="Calibri"/>
              <a:buAutoNum type="arabicPeriod"/>
              <a:tabLst>
                <a:tab pos="605790" algn="l"/>
                <a:tab pos="606425" algn="l"/>
              </a:tabLst>
            </a:pP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probability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words.</a:t>
            </a:r>
            <a:endParaRPr sz="2400">
              <a:latin typeface="Times New Roman"/>
              <a:cs typeface="Times New Roman"/>
            </a:endParaRPr>
          </a:p>
          <a:p>
            <a:pPr marL="605790" marR="97790" indent="-593725">
              <a:lnSpc>
                <a:spcPct val="100499"/>
              </a:lnSpc>
              <a:spcBef>
                <a:spcPts val="1995"/>
              </a:spcBef>
              <a:buFont typeface="Calibri"/>
              <a:buAutoNum type="arabicPeriod"/>
              <a:tabLst>
                <a:tab pos="605790" algn="l"/>
                <a:tab pos="606425" algn="l"/>
              </a:tabLst>
            </a:pP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sentence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Translation.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605790" indent="-593725">
              <a:lnSpc>
                <a:spcPct val="100000"/>
              </a:lnSpc>
              <a:buFont typeface="Calibri"/>
              <a:buAutoNum type="arabicPeriod"/>
              <a:tabLst>
                <a:tab pos="605790" algn="l"/>
                <a:tab pos="606425" algn="l"/>
              </a:tabLst>
            </a:pP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605790" marR="130175">
              <a:lnSpc>
                <a:spcPts val="285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generative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sampling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probabilities.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08" y="477711"/>
            <a:ext cx="32975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0120" algn="l"/>
              </a:tabLst>
            </a:pPr>
            <a:r>
              <a:rPr sz="4400" spc="-10" dirty="0"/>
              <a:t>Updating</a:t>
            </a:r>
            <a:r>
              <a:rPr sz="4400" dirty="0"/>
              <a:t>	</a:t>
            </a:r>
            <a:r>
              <a:rPr sz="4400" spc="-20" dirty="0"/>
              <a:t>Rule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697470" cy="4267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174625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weight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Similarly,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negative.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dirty="0">
                <a:latin typeface="Times New Roman"/>
                <a:cs typeface="Times New Roman"/>
              </a:rPr>
              <a:t>Asynchronous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unit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picked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pre-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imposed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beginning.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09880" marR="251460" indent="-297815">
              <a:lnSpc>
                <a:spcPct val="997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Synchronous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 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maintain synchronization.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807" rIns="0" bIns="0" rtlCol="0">
            <a:spAutoFit/>
          </a:bodyPr>
          <a:lstStyle/>
          <a:p>
            <a:pPr marL="2030095">
              <a:lnSpc>
                <a:spcPct val="100000"/>
              </a:lnSpc>
              <a:spcBef>
                <a:spcPts val="110"/>
              </a:spcBef>
            </a:pPr>
            <a:r>
              <a:rPr dirty="0"/>
              <a:t>Machine</a:t>
            </a:r>
            <a:r>
              <a:rPr spc="-95" dirty="0"/>
              <a:t> </a:t>
            </a:r>
            <a:r>
              <a:rPr spc="-10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845425" cy="3953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126364" indent="-29781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10" dirty="0">
                <a:latin typeface="Times New Roman"/>
                <a:cs typeface="Times New Roman"/>
              </a:rPr>
              <a:t> (e.g. German).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target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 </a:t>
            </a:r>
            <a:r>
              <a:rPr sz="2400" dirty="0">
                <a:latin typeface="Times New Roman"/>
                <a:cs typeface="Times New Roman"/>
              </a:rPr>
              <a:t>(e.g.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English).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09880" marR="255270" indent="-297815">
              <a:lnSpc>
                <a:spcPct val="995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seen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translated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captured</a:t>
            </a:r>
            <a:r>
              <a:rPr sz="2400" spc="-20" dirty="0">
                <a:latin typeface="Times New Roman"/>
                <a:cs typeface="Times New Roman"/>
              </a:rPr>
              <a:t> 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2591053"/>
            <a:ext cx="41402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7200" b="1" spc="-10" dirty="0">
                <a:latin typeface="UD Digi Kyokasho N-B"/>
                <a:cs typeface="UD Digi Kyokasho N-B"/>
              </a:rPr>
              <a:t>THANK</a:t>
            </a:r>
            <a:br>
              <a:rPr lang="en-US" sz="7200" b="1" dirty="0">
                <a:latin typeface="UD Digi Kyokasho N-B"/>
                <a:cs typeface="UD Digi Kyokasho N-B"/>
              </a:rPr>
            </a:br>
            <a:r>
              <a:rPr sz="7200" b="1" spc="-25" dirty="0">
                <a:latin typeface="UD Digi Kyokasho N-B"/>
                <a:cs typeface="UD Digi Kyokasho N-B"/>
              </a:rPr>
              <a:t>YOU</a:t>
            </a:r>
            <a:endParaRPr sz="7200" dirty="0">
              <a:latin typeface="UD Digi Kyokasho N-B"/>
              <a:cs typeface="UD Digi Kyokasho N-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247" y="720496"/>
            <a:ext cx="7693659" cy="23723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65760" marR="460375" indent="-302895">
              <a:lnSpc>
                <a:spcPct val="79700"/>
              </a:lnSpc>
              <a:spcBef>
                <a:spcPts val="685"/>
              </a:spcBef>
              <a:tabLst>
                <a:tab pos="365760" algn="l"/>
              </a:tabLst>
            </a:pPr>
            <a:r>
              <a:rPr sz="2400" spc="-50" dirty="0">
                <a:latin typeface="Arial"/>
                <a:cs typeface="Arial"/>
              </a:rPr>
              <a:t>–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0" dirty="0">
                <a:latin typeface="Times New Roman"/>
                <a:cs typeface="Times New Roman"/>
              </a:rPr>
              <a:t> neurons:</a:t>
            </a:r>
            <a:endParaRPr sz="2400">
              <a:latin typeface="Times New Roman"/>
              <a:cs typeface="Times New Roman"/>
            </a:endParaRPr>
          </a:p>
          <a:p>
            <a:pPr marL="2061210">
              <a:lnSpc>
                <a:spcPts val="2485"/>
              </a:lnSpc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27810">
              <a:lnSpc>
                <a:spcPts val="2740"/>
              </a:lnSpc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baseline="-3125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∑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ij</a:t>
            </a:r>
            <a:r>
              <a:rPr sz="2400" i="1" spc="-7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neuron</a:t>
            </a:r>
            <a:endParaRPr sz="2400">
              <a:latin typeface="Times New Roman"/>
              <a:cs typeface="Times New Roman"/>
            </a:endParaRPr>
          </a:p>
          <a:p>
            <a:pPr marL="1908810">
              <a:lnSpc>
                <a:spcPts val="2660"/>
              </a:lnSpc>
              <a:tabLst>
                <a:tab pos="3155950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=1</a:t>
            </a:r>
            <a:r>
              <a:rPr sz="2400" dirty="0">
                <a:latin typeface="Times New Roman"/>
                <a:cs typeface="Times New Roman"/>
              </a:rPr>
              <a:t>	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otherwise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0:</a:t>
            </a:r>
            <a:endParaRPr sz="2400">
              <a:latin typeface="Times New Roman"/>
              <a:cs typeface="Times New Roman"/>
            </a:endParaRPr>
          </a:p>
          <a:p>
            <a:pPr marL="1908810">
              <a:lnSpc>
                <a:spcPts val="2625"/>
              </a:lnSpc>
            </a:pP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≠</a:t>
            </a:r>
            <a:r>
              <a:rPr sz="2400" i="1" spc="-2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128010">
              <a:lnSpc>
                <a:spcPts val="2795"/>
              </a:lnSpc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269" y="3270020"/>
            <a:ext cx="3524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3105" algn="l"/>
                <a:tab pos="2282190" algn="l"/>
                <a:tab pos="3023870" algn="l"/>
                <a:tab pos="345503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ij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j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53" y="3054120"/>
            <a:ext cx="693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4645" algn="l"/>
                <a:tab pos="335915" algn="l"/>
                <a:tab pos="4196080" algn="l"/>
              </a:tabLst>
            </a:pP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rule: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</a:t>
            </a:r>
            <a:r>
              <a:rPr sz="2400" i="1" baseline="31250" dirty="0">
                <a:latin typeface="Times New Roman"/>
                <a:cs typeface="Times New Roman"/>
              </a:rPr>
              <a:t>k</a:t>
            </a:r>
            <a:r>
              <a:rPr sz="2400" baseline="31250" dirty="0">
                <a:latin typeface="Times New Roman"/>
                <a:cs typeface="Times New Roman"/>
              </a:rPr>
              <a:t>+1)</a:t>
            </a:r>
            <a:r>
              <a:rPr sz="2400" spc="-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∑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y</a:t>
            </a:r>
            <a:r>
              <a:rPr sz="2400" i="1" spc="-160" dirty="0">
                <a:latin typeface="Times New Roman"/>
                <a:cs typeface="Times New Roman"/>
              </a:rPr>
              <a:t> </a:t>
            </a:r>
            <a:r>
              <a:rPr sz="2400" baseline="31250" dirty="0">
                <a:latin typeface="Times New Roman"/>
                <a:cs typeface="Times New Roman"/>
              </a:rPr>
              <a:t>(</a:t>
            </a:r>
            <a:r>
              <a:rPr sz="2400" i="1" baseline="31250" dirty="0">
                <a:latin typeface="Times New Roman"/>
                <a:cs typeface="Times New Roman"/>
              </a:rPr>
              <a:t>k</a:t>
            </a:r>
            <a:r>
              <a:rPr sz="2400" baseline="31250" dirty="0">
                <a:latin typeface="Times New Roman"/>
                <a:cs typeface="Times New Roman"/>
              </a:rPr>
              <a:t>)</a:t>
            </a:r>
            <a:r>
              <a:rPr sz="2400" spc="284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);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1…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53" y="3503471"/>
            <a:ext cx="7985125" cy="22104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497579" marR="4070350" algn="ctr">
              <a:lnSpc>
                <a:spcPts val="2420"/>
              </a:lnSpc>
              <a:spcBef>
                <a:spcPts val="565"/>
              </a:spcBef>
            </a:pP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=1 </a:t>
            </a:r>
            <a:r>
              <a:rPr sz="2400" i="1" spc="-25" dirty="0">
                <a:latin typeface="Times New Roman"/>
                <a:cs typeface="Times New Roman"/>
              </a:rPr>
              <a:t>j</a:t>
            </a:r>
            <a:r>
              <a:rPr sz="2400" spc="-25" dirty="0">
                <a:latin typeface="Times New Roman"/>
                <a:cs typeface="Times New Roman"/>
              </a:rPr>
              <a:t>≠</a:t>
            </a:r>
            <a:r>
              <a:rPr sz="2400" i="1" spc="-2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35280" indent="-29781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</a:t>
            </a:r>
            <a:r>
              <a:rPr sz="2400" i="1" baseline="-31250" dirty="0">
                <a:latin typeface="Times New Roman"/>
                <a:cs typeface="Times New Roman"/>
              </a:rPr>
              <a:t>ij</a:t>
            </a:r>
            <a:r>
              <a:rPr sz="2400" i="1" spc="-7" baseline="-31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&gt;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implies:</a:t>
            </a:r>
            <a:endParaRPr sz="2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31250" dirty="0">
                <a:latin typeface="Times New Roman"/>
                <a:cs typeface="Times New Roman"/>
              </a:rPr>
              <a:t>j</a:t>
            </a:r>
            <a:r>
              <a:rPr sz="2400" i="1" spc="-15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contribution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positive.</a:t>
            </a:r>
            <a:endParaRPr sz="2400">
              <a:latin typeface="Times New Roman"/>
              <a:cs typeface="Times New Roman"/>
            </a:endParaRPr>
          </a:p>
          <a:p>
            <a:pPr marL="335280" indent="-297815">
              <a:lnSpc>
                <a:spcPct val="100000"/>
              </a:lnSpc>
              <a:spcBef>
                <a:spcPts val="2445"/>
              </a:spcBef>
              <a:buFont typeface="Arial"/>
              <a:buChar char="•"/>
              <a:tabLst>
                <a:tab pos="334645" algn="l"/>
                <a:tab pos="335915" algn="l"/>
              </a:tabLst>
            </a:pP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31250" dirty="0">
                <a:latin typeface="Times New Roman"/>
                <a:cs typeface="Times New Roman"/>
              </a:rPr>
              <a:t>i</a:t>
            </a:r>
            <a:r>
              <a:rPr sz="2400" i="1" spc="284" baseline="-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towards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vice</a:t>
            </a:r>
            <a:r>
              <a:rPr sz="2400" spc="-10" dirty="0">
                <a:latin typeface="Times New Roman"/>
                <a:cs typeface="Times New Roman"/>
              </a:rPr>
              <a:t> versa.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4760</Words>
  <Application>Microsoft Office PowerPoint</Application>
  <PresentationFormat>On-screen Show (4:3)</PresentationFormat>
  <Paragraphs>407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MS PGothic</vt:lpstr>
      <vt:lpstr>UD Digi Kyokasho N-B</vt:lpstr>
      <vt:lpstr>Arial</vt:lpstr>
      <vt:lpstr>Calibri</vt:lpstr>
      <vt:lpstr>Tahoma</vt:lpstr>
      <vt:lpstr>Times New Roman</vt:lpstr>
      <vt:lpstr>Office Theme</vt:lpstr>
      <vt:lpstr>RECURRENT NEURAL NETWORKS:</vt:lpstr>
      <vt:lpstr>Feedforward Network</vt:lpstr>
      <vt:lpstr>Recurrent Neural Network(RNN)</vt:lpstr>
      <vt:lpstr>RECURRENT</vt:lpstr>
      <vt:lpstr>HOPFIELD NETWORK</vt:lpstr>
      <vt:lpstr>PowerPoint Presentation</vt:lpstr>
      <vt:lpstr>How to "train" a Hopfield network</vt:lpstr>
      <vt:lpstr>Updating Rule</vt:lpstr>
      <vt:lpstr>PowerPoint Presentation</vt:lpstr>
      <vt:lpstr>PowerPoint Presentation</vt:lpstr>
      <vt:lpstr>Asynchronous Update</vt:lpstr>
      <vt:lpstr>Synchronous Update</vt:lpstr>
      <vt:lpstr>Energy</vt:lpstr>
      <vt:lpstr>STABILITY PROPERTY</vt:lpstr>
      <vt:lpstr>PowerPoint Presentation</vt:lpstr>
      <vt:lpstr>Why RNN?</vt:lpstr>
      <vt:lpstr>Why RNN?</vt:lpstr>
      <vt:lpstr>RNNs as sequence Modeling</vt:lpstr>
      <vt:lpstr>Recurrent Neural Network</vt:lpstr>
      <vt:lpstr>PowerPoint Presentation</vt:lpstr>
      <vt:lpstr>Representing words</vt:lpstr>
      <vt:lpstr>Forward Propagation</vt:lpstr>
      <vt:lpstr>Forward Propagation</vt:lpstr>
      <vt:lpstr>PowerPoint Presentation</vt:lpstr>
      <vt:lpstr>The network for the complete sequence</vt:lpstr>
      <vt:lpstr>An unrolled Recurrent Neural Network</vt:lpstr>
      <vt:lpstr>Sentiment classification</vt:lpstr>
      <vt:lpstr>Music Generation</vt:lpstr>
      <vt:lpstr>Name Entity Recognition</vt:lpstr>
      <vt:lpstr>Loss function</vt:lpstr>
      <vt:lpstr>Activation functions</vt:lpstr>
      <vt:lpstr>Issues with Backpropagation:</vt:lpstr>
      <vt:lpstr>Training a RNN</vt:lpstr>
      <vt:lpstr>Training of RNN</vt:lpstr>
      <vt:lpstr>Training of 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 of RNN</vt:lpstr>
      <vt:lpstr>Problem of RNN</vt:lpstr>
      <vt:lpstr>Variants of Gradient Descent algorithm- Vanilla Gradient Descent</vt:lpstr>
      <vt:lpstr>Long-Term Dependencies</vt:lpstr>
      <vt:lpstr>Long Short Term Memory as Gated Cell</vt:lpstr>
      <vt:lpstr>LSTM (Long Short Term Memory)</vt:lpstr>
      <vt:lpstr>Cell State</vt:lpstr>
      <vt:lpstr>LSTMs</vt:lpstr>
      <vt:lpstr>PowerPoint Presentation</vt:lpstr>
      <vt:lpstr>The repeating module in an LSTM</vt:lpstr>
      <vt:lpstr>Long short-term memory</vt:lpstr>
      <vt:lpstr>Forget Gate</vt:lpstr>
      <vt:lpstr>PowerPoint Presentation</vt:lpstr>
      <vt:lpstr>Input Gate</vt:lpstr>
      <vt:lpstr>Input Gate</vt:lpstr>
      <vt:lpstr>Output Gate</vt:lpstr>
      <vt:lpstr>GRU</vt:lpstr>
      <vt:lpstr>A single Unit</vt:lpstr>
      <vt:lpstr>Gated Recurrent Unit</vt:lpstr>
      <vt:lpstr>Update Gate</vt:lpstr>
      <vt:lpstr>Update Gate</vt:lpstr>
      <vt:lpstr>Reset gate</vt:lpstr>
      <vt:lpstr>Current memory content</vt:lpstr>
      <vt:lpstr>Current memory content</vt:lpstr>
      <vt:lpstr>Final memory at current time step</vt:lpstr>
      <vt:lpstr>PowerPoint Presentation</vt:lpstr>
      <vt:lpstr>GRU – gated recurrent unit (more compression)</vt:lpstr>
      <vt:lpstr>PowerPoint Presentation</vt:lpstr>
      <vt:lpstr>Variants of RNNs</vt:lpstr>
      <vt:lpstr>Bidirectional (BRNN)</vt:lpstr>
      <vt:lpstr>Word Embeddings</vt:lpstr>
      <vt:lpstr>PowerPoint Presentation</vt:lpstr>
      <vt:lpstr>Deep (DRNN)</vt:lpstr>
      <vt:lpstr>Attention model</vt:lpstr>
      <vt:lpstr>Encoder Decoder Sequence to Sequence RNNs</vt:lpstr>
      <vt:lpstr>PowerPoint Presentation</vt:lpstr>
      <vt:lpstr>RNNs in NLP: Language Modeling and Generating Text</vt:lpstr>
      <vt:lpstr>Machine Translation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NETWORKS:</dc:title>
  <cp:lastModifiedBy>Abhiroop Mukherjee</cp:lastModifiedBy>
  <cp:revision>3</cp:revision>
  <dcterms:created xsi:type="dcterms:W3CDTF">2022-11-23T11:32:14Z</dcterms:created>
  <dcterms:modified xsi:type="dcterms:W3CDTF">2022-11-24T16:12:38Z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