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36" r:id="rId7"/>
    <p:sldId id="261" r:id="rId8"/>
    <p:sldId id="262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7277" y="2232544"/>
            <a:ext cx="7489444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7121" y="491044"/>
            <a:ext cx="132778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670" y="1613404"/>
            <a:ext cx="8046658" cy="3061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jp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9.jpg"/><Relationship Id="rId9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4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1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35.png"/><Relationship Id="rId21" Type="http://schemas.openxmlformats.org/officeDocument/2006/relationships/image" Target="../media/image65.png"/><Relationship Id="rId7" Type="http://schemas.openxmlformats.org/officeDocument/2006/relationships/image" Target="../media/image42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34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9.png"/><Relationship Id="rId24" Type="http://schemas.openxmlformats.org/officeDocument/2006/relationships/image" Target="../media/image68.png"/><Relationship Id="rId5" Type="http://schemas.openxmlformats.org/officeDocument/2006/relationships/image" Target="../media/image40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4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73.jp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ufldl.stanford.edu/tutorial/supervised/MultiLayerNeuralNetwork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49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" Type="http://schemas.openxmlformats.org/officeDocument/2006/relationships/image" Target="../media/image100.png"/><Relationship Id="rId21" Type="http://schemas.openxmlformats.org/officeDocument/2006/relationships/image" Target="../media/image115.png"/><Relationship Id="rId7" Type="http://schemas.openxmlformats.org/officeDocument/2006/relationships/image" Target="../media/image103.png"/><Relationship Id="rId12" Type="http://schemas.openxmlformats.org/officeDocument/2006/relationships/image" Target="../media/image107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2" Type="http://schemas.openxmlformats.org/officeDocument/2006/relationships/image" Target="../media/image34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45.png"/><Relationship Id="rId24" Type="http://schemas.openxmlformats.org/officeDocument/2006/relationships/image" Target="../media/image118.png"/><Relationship Id="rId32" Type="http://schemas.openxmlformats.org/officeDocument/2006/relationships/image" Target="../media/image126.png"/><Relationship Id="rId5" Type="http://schemas.openxmlformats.org/officeDocument/2006/relationships/image" Target="../media/image101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10" Type="http://schemas.openxmlformats.org/officeDocument/2006/relationships/image" Target="../media/image106.png"/><Relationship Id="rId19" Type="http://schemas.openxmlformats.org/officeDocument/2006/relationships/image" Target="../media/image113.png"/><Relationship Id="rId31" Type="http://schemas.openxmlformats.org/officeDocument/2006/relationships/image" Target="../media/image125.png"/><Relationship Id="rId4" Type="http://schemas.openxmlformats.org/officeDocument/2006/relationships/image" Target="../media/image40.png"/><Relationship Id="rId9" Type="http://schemas.openxmlformats.org/officeDocument/2006/relationships/image" Target="../media/image105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33.png"/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12" Type="http://schemas.openxmlformats.org/officeDocument/2006/relationships/image" Target="../media/image1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1.png"/><Relationship Id="rId5" Type="http://schemas.openxmlformats.org/officeDocument/2006/relationships/image" Target="../media/image128.png"/><Relationship Id="rId10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jp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7.png"/><Relationship Id="rId3" Type="http://schemas.openxmlformats.org/officeDocument/2006/relationships/image" Target="../media/image138.png"/><Relationship Id="rId21" Type="http://schemas.openxmlformats.org/officeDocument/2006/relationships/image" Target="../media/image159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6.png"/><Relationship Id="rId2" Type="http://schemas.openxmlformats.org/officeDocument/2006/relationships/image" Target="../media/image137.jpg"/><Relationship Id="rId16" Type="http://schemas.openxmlformats.org/officeDocument/2006/relationships/image" Target="../media/image155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49.png"/><Relationship Id="rId10" Type="http://schemas.openxmlformats.org/officeDocument/2006/relationships/image" Target="../media/image150.png"/><Relationship Id="rId19" Type="http://schemas.openxmlformats.org/officeDocument/2006/relationships/image" Target="../media/image45.png"/><Relationship Id="rId4" Type="http://schemas.openxmlformats.org/officeDocument/2006/relationships/image" Target="../media/image139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48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61.png"/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60.png"/><Relationship Id="rId5" Type="http://schemas.openxmlformats.org/officeDocument/2006/relationships/image" Target="../media/image137.jpg"/><Relationship Id="rId15" Type="http://schemas.openxmlformats.org/officeDocument/2006/relationships/image" Target="../media/image163.png"/><Relationship Id="rId10" Type="http://schemas.openxmlformats.org/officeDocument/2006/relationships/image" Target="../media/image147.png"/><Relationship Id="rId4" Type="http://schemas.openxmlformats.org/officeDocument/2006/relationships/image" Target="../media/image136.png"/><Relationship Id="rId9" Type="http://schemas.openxmlformats.org/officeDocument/2006/relationships/image" Target="../media/image146.png"/><Relationship Id="rId14" Type="http://schemas.openxmlformats.org/officeDocument/2006/relationships/image" Target="../media/image16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0.jp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image" Target="../media/image164.png"/><Relationship Id="rId16" Type="http://schemas.openxmlformats.org/officeDocument/2006/relationships/image" Target="../media/image178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19" Type="http://schemas.openxmlformats.org/officeDocument/2006/relationships/image" Target="../media/image135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jpg"/><Relationship Id="rId13" Type="http://schemas.openxmlformats.org/officeDocument/2006/relationships/image" Target="../media/image193.jp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9" Type="http://schemas.openxmlformats.org/officeDocument/2006/relationships/image" Target="../media/image219.jpg"/><Relationship Id="rId3" Type="http://schemas.openxmlformats.org/officeDocument/2006/relationships/image" Target="../media/image183.jpg"/><Relationship Id="rId21" Type="http://schemas.openxmlformats.org/officeDocument/2006/relationships/image" Target="../media/image201.jpg"/><Relationship Id="rId34" Type="http://schemas.openxmlformats.org/officeDocument/2006/relationships/image" Target="../media/image214.jpg"/><Relationship Id="rId42" Type="http://schemas.openxmlformats.org/officeDocument/2006/relationships/image" Target="../media/image222.jpg"/><Relationship Id="rId7" Type="http://schemas.openxmlformats.org/officeDocument/2006/relationships/image" Target="../media/image187.jpg"/><Relationship Id="rId12" Type="http://schemas.openxmlformats.org/officeDocument/2006/relationships/image" Target="../media/image192.jpg"/><Relationship Id="rId17" Type="http://schemas.openxmlformats.org/officeDocument/2006/relationships/image" Target="../media/image197.jpg"/><Relationship Id="rId25" Type="http://schemas.openxmlformats.org/officeDocument/2006/relationships/image" Target="../media/image205.jpg"/><Relationship Id="rId33" Type="http://schemas.openxmlformats.org/officeDocument/2006/relationships/image" Target="../media/image213.jpg"/><Relationship Id="rId38" Type="http://schemas.openxmlformats.org/officeDocument/2006/relationships/image" Target="../media/image218.jpg"/><Relationship Id="rId2" Type="http://schemas.openxmlformats.org/officeDocument/2006/relationships/image" Target="../media/image182.png"/><Relationship Id="rId16" Type="http://schemas.openxmlformats.org/officeDocument/2006/relationships/image" Target="../media/image196.jpg"/><Relationship Id="rId20" Type="http://schemas.openxmlformats.org/officeDocument/2006/relationships/image" Target="../media/image200.jpg"/><Relationship Id="rId29" Type="http://schemas.openxmlformats.org/officeDocument/2006/relationships/image" Target="../media/image209.jpg"/><Relationship Id="rId41" Type="http://schemas.openxmlformats.org/officeDocument/2006/relationships/image" Target="../media/image2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jpg"/><Relationship Id="rId24" Type="http://schemas.openxmlformats.org/officeDocument/2006/relationships/image" Target="../media/image204.jpg"/><Relationship Id="rId32" Type="http://schemas.openxmlformats.org/officeDocument/2006/relationships/image" Target="../media/image212.png"/><Relationship Id="rId37" Type="http://schemas.openxmlformats.org/officeDocument/2006/relationships/image" Target="../media/image217.jpg"/><Relationship Id="rId40" Type="http://schemas.openxmlformats.org/officeDocument/2006/relationships/image" Target="../media/image220.jpg"/><Relationship Id="rId45" Type="http://schemas.openxmlformats.org/officeDocument/2006/relationships/image" Target="../media/image225.jpg"/><Relationship Id="rId5" Type="http://schemas.openxmlformats.org/officeDocument/2006/relationships/image" Target="../media/image185.png"/><Relationship Id="rId15" Type="http://schemas.openxmlformats.org/officeDocument/2006/relationships/image" Target="../media/image195.jpg"/><Relationship Id="rId23" Type="http://schemas.openxmlformats.org/officeDocument/2006/relationships/image" Target="../media/image203.jpg"/><Relationship Id="rId28" Type="http://schemas.openxmlformats.org/officeDocument/2006/relationships/image" Target="../media/image208.jpg"/><Relationship Id="rId36" Type="http://schemas.openxmlformats.org/officeDocument/2006/relationships/image" Target="../media/image216.jpg"/><Relationship Id="rId10" Type="http://schemas.openxmlformats.org/officeDocument/2006/relationships/image" Target="../media/image190.jpg"/><Relationship Id="rId19" Type="http://schemas.openxmlformats.org/officeDocument/2006/relationships/image" Target="../media/image199.jpg"/><Relationship Id="rId31" Type="http://schemas.openxmlformats.org/officeDocument/2006/relationships/image" Target="../media/image211.jpg"/><Relationship Id="rId44" Type="http://schemas.openxmlformats.org/officeDocument/2006/relationships/image" Target="../media/image224.jpg"/><Relationship Id="rId4" Type="http://schemas.openxmlformats.org/officeDocument/2006/relationships/image" Target="../media/image184.png"/><Relationship Id="rId9" Type="http://schemas.openxmlformats.org/officeDocument/2006/relationships/image" Target="../media/image189.jpg"/><Relationship Id="rId14" Type="http://schemas.openxmlformats.org/officeDocument/2006/relationships/image" Target="../media/image194.jpg"/><Relationship Id="rId22" Type="http://schemas.openxmlformats.org/officeDocument/2006/relationships/image" Target="../media/image202.jpg"/><Relationship Id="rId27" Type="http://schemas.openxmlformats.org/officeDocument/2006/relationships/image" Target="../media/image207.jpg"/><Relationship Id="rId30" Type="http://schemas.openxmlformats.org/officeDocument/2006/relationships/image" Target="../media/image210.jpg"/><Relationship Id="rId35" Type="http://schemas.openxmlformats.org/officeDocument/2006/relationships/image" Target="../media/image215.jpg"/><Relationship Id="rId43" Type="http://schemas.openxmlformats.org/officeDocument/2006/relationships/image" Target="../media/image223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jpg"/><Relationship Id="rId2" Type="http://schemas.openxmlformats.org/officeDocument/2006/relationships/image" Target="../media/image22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jp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jpg"/><Relationship Id="rId2" Type="http://schemas.openxmlformats.org/officeDocument/2006/relationships/image" Target="../media/image230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euraldesigner.com/images/learning/selection_error.svg" TargetMode="External"/><Relationship Id="rId4" Type="http://schemas.openxmlformats.org/officeDocument/2006/relationships/hyperlink" Target="http://wiki.bethanycrane.com/overfitting-of-data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3" Type="http://schemas.openxmlformats.org/officeDocument/2006/relationships/image" Target="../media/image235.jpg"/><Relationship Id="rId7" Type="http://schemas.openxmlformats.org/officeDocument/2006/relationships/image" Target="../media/image238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5" Type="http://schemas.openxmlformats.org/officeDocument/2006/relationships/hyperlink" Target="https://isaacchanghau.github.io/2017/06/07/Loss-Functions-in-Artificial-Neural-Networks/" TargetMode="External"/><Relationship Id="rId4" Type="http://schemas.openxmlformats.org/officeDocument/2006/relationships/image" Target="../media/image23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jpg"/><Relationship Id="rId2" Type="http://schemas.openxmlformats.org/officeDocument/2006/relationships/image" Target="../media/image24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jpg"/><Relationship Id="rId2" Type="http://schemas.openxmlformats.org/officeDocument/2006/relationships/image" Target="../media/image24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amzn.to/2NJW3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3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jpg"/><Relationship Id="rId2" Type="http://schemas.openxmlformats.org/officeDocument/2006/relationships/image" Target="../media/image256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512.0338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277" y="2232544"/>
            <a:ext cx="74752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1" dirty="0">
                <a:latin typeface="Carlito"/>
                <a:cs typeface="Carlito"/>
              </a:rPr>
              <a:t>DEEP </a:t>
            </a:r>
            <a:r>
              <a:rPr sz="3950" b="1" spc="-5" dirty="0">
                <a:latin typeface="Carlito"/>
                <a:cs typeface="Carlito"/>
              </a:rPr>
              <a:t>LEARNING NEURAL</a:t>
            </a:r>
            <a:r>
              <a:rPr sz="3950" b="1" spc="-65" dirty="0">
                <a:latin typeface="Carlito"/>
                <a:cs typeface="Carlito"/>
              </a:rPr>
              <a:t> </a:t>
            </a:r>
            <a:r>
              <a:rPr sz="3950" b="1" dirty="0">
                <a:latin typeface="Carlito"/>
                <a:cs typeface="Carlito"/>
              </a:rPr>
              <a:t>NETWORK</a:t>
            </a:r>
            <a:endParaRPr sz="3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30" y="461899"/>
            <a:ext cx="6701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Nonlinear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Model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of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Neuron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80" y="1600192"/>
            <a:ext cx="4953375" cy="35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9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386" y="461899"/>
            <a:ext cx="7178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Activation</a:t>
            </a:r>
            <a:r>
              <a:rPr sz="4400" spc="1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Function </a:t>
            </a:r>
            <a:r>
              <a:rPr sz="4400" spc="-5" dirty="0">
                <a:latin typeface="Calibri"/>
                <a:cs typeface="Calibri"/>
              </a:rPr>
              <a:t>(Threshold)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6025" y="2948177"/>
            <a:ext cx="41052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0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461899"/>
            <a:ext cx="6718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Activation</a:t>
            </a:r>
            <a:r>
              <a:rPr sz="4400" dirty="0">
                <a:latin typeface="Calibri"/>
                <a:cs typeface="Calibri"/>
              </a:rPr>
              <a:t> Function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(Sigmoid)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526" y="2411317"/>
            <a:ext cx="4392111" cy="29040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0594" y="5657799"/>
            <a:ext cx="6472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sigmoid function </a:t>
            </a:r>
            <a:r>
              <a:rPr sz="1800" b="1" spc="-5" dirty="0">
                <a:latin typeface="Calibri"/>
                <a:cs typeface="Calibri"/>
              </a:rPr>
              <a:t>saturates </a:t>
            </a:r>
            <a:r>
              <a:rPr sz="1800" b="1" dirty="0">
                <a:latin typeface="Calibri"/>
                <a:cs typeface="Calibri"/>
              </a:rPr>
              <a:t>when its argument is </a:t>
            </a:r>
            <a:r>
              <a:rPr sz="1800" b="1" spc="-5" dirty="0">
                <a:latin typeface="Calibri"/>
                <a:cs typeface="Calibri"/>
              </a:rPr>
              <a:t>very positive </a:t>
            </a:r>
            <a:r>
              <a:rPr sz="1800" b="1" dirty="0">
                <a:latin typeface="Calibri"/>
                <a:cs typeface="Calibri"/>
              </a:rPr>
              <a:t>or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very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negative,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becomes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5" dirty="0">
                <a:latin typeface="Calibri"/>
                <a:cs typeface="Calibri"/>
              </a:rPr>
              <a:t> flat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insensitive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input.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85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177" y="461899"/>
            <a:ext cx="6058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Human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Nervous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System </a:t>
            </a:r>
            <a:r>
              <a:rPr sz="4350" spc="15" baseline="24904" dirty="0">
                <a:latin typeface="Calibri"/>
                <a:cs typeface="Calibri"/>
              </a:rPr>
              <a:t>[2]</a:t>
            </a:r>
            <a:endParaRPr sz="4350" baseline="24904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3200400"/>
            <a:ext cx="15240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Receptors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3200400"/>
            <a:ext cx="14478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Neural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600" y="3200400"/>
            <a:ext cx="14478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Effectors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3955" y="3312921"/>
            <a:ext cx="457834" cy="127000"/>
          </a:xfrm>
          <a:custGeom>
            <a:avLst/>
            <a:gdLst/>
            <a:ahLst/>
            <a:cxnLst/>
            <a:rect l="l" t="t" r="r" b="b"/>
            <a:pathLst>
              <a:path w="457834" h="127000">
                <a:moveTo>
                  <a:pt x="376047" y="72914"/>
                </a:moveTo>
                <a:lnTo>
                  <a:pt x="326478" y="126618"/>
                </a:lnTo>
                <a:lnTo>
                  <a:pt x="455192" y="73278"/>
                </a:lnTo>
                <a:lnTo>
                  <a:pt x="381190" y="73278"/>
                </a:lnTo>
                <a:lnTo>
                  <a:pt x="376047" y="72914"/>
                </a:lnTo>
                <a:close/>
              </a:path>
              <a:path w="457834" h="127000">
                <a:moveTo>
                  <a:pt x="376944" y="60214"/>
                </a:moveTo>
                <a:lnTo>
                  <a:pt x="381571" y="66928"/>
                </a:lnTo>
                <a:lnTo>
                  <a:pt x="376047" y="72914"/>
                </a:lnTo>
                <a:lnTo>
                  <a:pt x="381190" y="73278"/>
                </a:lnTo>
                <a:lnTo>
                  <a:pt x="382079" y="60578"/>
                </a:lnTo>
                <a:lnTo>
                  <a:pt x="376944" y="60214"/>
                </a:lnTo>
                <a:close/>
              </a:path>
              <a:path w="457834" h="127000">
                <a:moveTo>
                  <a:pt x="335445" y="0"/>
                </a:moveTo>
                <a:lnTo>
                  <a:pt x="376944" y="60214"/>
                </a:lnTo>
                <a:lnTo>
                  <a:pt x="382079" y="60578"/>
                </a:lnTo>
                <a:lnTo>
                  <a:pt x="381190" y="73278"/>
                </a:lnTo>
                <a:lnTo>
                  <a:pt x="455192" y="73278"/>
                </a:lnTo>
                <a:lnTo>
                  <a:pt x="457644" y="72262"/>
                </a:lnTo>
                <a:lnTo>
                  <a:pt x="335445" y="0"/>
                </a:lnTo>
                <a:close/>
              </a:path>
              <a:path w="457834" h="127000">
                <a:moveTo>
                  <a:pt x="888" y="33527"/>
                </a:moveTo>
                <a:lnTo>
                  <a:pt x="0" y="46227"/>
                </a:lnTo>
                <a:lnTo>
                  <a:pt x="376047" y="72914"/>
                </a:lnTo>
                <a:lnTo>
                  <a:pt x="381571" y="66928"/>
                </a:lnTo>
                <a:lnTo>
                  <a:pt x="376944" y="60214"/>
                </a:lnTo>
                <a:lnTo>
                  <a:pt x="888" y="33527"/>
                </a:lnTo>
                <a:close/>
              </a:path>
            </a:pathLst>
          </a:custGeom>
          <a:solidFill>
            <a:srgbClr val="49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5600" y="3214370"/>
            <a:ext cx="609600" cy="127000"/>
          </a:xfrm>
          <a:custGeom>
            <a:avLst/>
            <a:gdLst/>
            <a:ahLst/>
            <a:cxnLst/>
            <a:rect l="l" t="t" r="r" b="b"/>
            <a:pathLst>
              <a:path w="609600" h="127000">
                <a:moveTo>
                  <a:pt x="482726" y="0"/>
                </a:moveTo>
                <a:lnTo>
                  <a:pt x="528332" y="57263"/>
                </a:lnTo>
                <a:lnTo>
                  <a:pt x="533400" y="57276"/>
                </a:lnTo>
                <a:lnTo>
                  <a:pt x="533400" y="69976"/>
                </a:lnTo>
                <a:lnTo>
                  <a:pt x="528297" y="69976"/>
                </a:lnTo>
                <a:lnTo>
                  <a:pt x="482473" y="127000"/>
                </a:lnTo>
                <a:lnTo>
                  <a:pt x="597091" y="69976"/>
                </a:lnTo>
                <a:lnTo>
                  <a:pt x="533400" y="69976"/>
                </a:lnTo>
                <a:lnTo>
                  <a:pt x="597118" y="69963"/>
                </a:lnTo>
                <a:lnTo>
                  <a:pt x="609600" y="63753"/>
                </a:lnTo>
                <a:lnTo>
                  <a:pt x="482726" y="0"/>
                </a:lnTo>
                <a:close/>
              </a:path>
              <a:path w="609600" h="127000">
                <a:moveTo>
                  <a:pt x="533400" y="63626"/>
                </a:moveTo>
                <a:lnTo>
                  <a:pt x="528307" y="69963"/>
                </a:lnTo>
                <a:lnTo>
                  <a:pt x="533400" y="69976"/>
                </a:lnTo>
                <a:lnTo>
                  <a:pt x="533400" y="63626"/>
                </a:lnTo>
                <a:close/>
              </a:path>
              <a:path w="609600" h="127000">
                <a:moveTo>
                  <a:pt x="0" y="55879"/>
                </a:moveTo>
                <a:lnTo>
                  <a:pt x="0" y="68579"/>
                </a:lnTo>
                <a:lnTo>
                  <a:pt x="528307" y="69963"/>
                </a:lnTo>
                <a:lnTo>
                  <a:pt x="533400" y="63626"/>
                </a:lnTo>
                <a:lnTo>
                  <a:pt x="528332" y="57263"/>
                </a:lnTo>
                <a:lnTo>
                  <a:pt x="0" y="55879"/>
                </a:lnTo>
                <a:close/>
              </a:path>
              <a:path w="609600" h="127000">
                <a:moveTo>
                  <a:pt x="528332" y="57263"/>
                </a:moveTo>
                <a:lnTo>
                  <a:pt x="533400" y="63626"/>
                </a:lnTo>
                <a:lnTo>
                  <a:pt x="533400" y="57276"/>
                </a:lnTo>
                <a:lnTo>
                  <a:pt x="528332" y="57263"/>
                </a:lnTo>
                <a:close/>
              </a:path>
            </a:pathLst>
          </a:custGeom>
          <a:solidFill>
            <a:srgbClr val="49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3442080"/>
            <a:ext cx="609600" cy="127000"/>
          </a:xfrm>
          <a:custGeom>
            <a:avLst/>
            <a:gdLst/>
            <a:ahLst/>
            <a:cxnLst/>
            <a:rect l="l" t="t" r="r" b="b"/>
            <a:pathLst>
              <a:path w="609600" h="127000">
                <a:moveTo>
                  <a:pt x="127126" y="0"/>
                </a:moveTo>
                <a:lnTo>
                  <a:pt x="0" y="63119"/>
                </a:lnTo>
                <a:lnTo>
                  <a:pt x="126873" y="127000"/>
                </a:lnTo>
                <a:lnTo>
                  <a:pt x="81267" y="69736"/>
                </a:lnTo>
                <a:lnTo>
                  <a:pt x="76200" y="69723"/>
                </a:lnTo>
                <a:lnTo>
                  <a:pt x="76200" y="57023"/>
                </a:lnTo>
                <a:lnTo>
                  <a:pt x="81302" y="57023"/>
                </a:lnTo>
                <a:lnTo>
                  <a:pt x="127126" y="0"/>
                </a:lnTo>
                <a:close/>
              </a:path>
              <a:path w="609600" h="127000">
                <a:moveTo>
                  <a:pt x="81292" y="57036"/>
                </a:moveTo>
                <a:lnTo>
                  <a:pt x="76200" y="63373"/>
                </a:lnTo>
                <a:lnTo>
                  <a:pt x="81267" y="69736"/>
                </a:lnTo>
                <a:lnTo>
                  <a:pt x="609600" y="71120"/>
                </a:lnTo>
                <a:lnTo>
                  <a:pt x="609600" y="58420"/>
                </a:lnTo>
                <a:lnTo>
                  <a:pt x="81292" y="57036"/>
                </a:lnTo>
                <a:close/>
              </a:path>
              <a:path w="609600" h="127000">
                <a:moveTo>
                  <a:pt x="76200" y="63373"/>
                </a:moveTo>
                <a:lnTo>
                  <a:pt x="76200" y="69723"/>
                </a:lnTo>
                <a:lnTo>
                  <a:pt x="81267" y="69736"/>
                </a:lnTo>
                <a:lnTo>
                  <a:pt x="76200" y="63373"/>
                </a:lnTo>
                <a:close/>
              </a:path>
              <a:path w="609600" h="127000">
                <a:moveTo>
                  <a:pt x="76200" y="57023"/>
                </a:moveTo>
                <a:lnTo>
                  <a:pt x="76200" y="63373"/>
                </a:lnTo>
                <a:lnTo>
                  <a:pt x="81292" y="57036"/>
                </a:lnTo>
                <a:lnTo>
                  <a:pt x="76200" y="57023"/>
                </a:lnTo>
                <a:close/>
              </a:path>
              <a:path w="609600" h="127000">
                <a:moveTo>
                  <a:pt x="81302" y="57023"/>
                </a:moveTo>
                <a:lnTo>
                  <a:pt x="76200" y="57023"/>
                </a:lnTo>
                <a:lnTo>
                  <a:pt x="81292" y="57036"/>
                </a:lnTo>
                <a:close/>
              </a:path>
            </a:pathLst>
          </a:custGeom>
          <a:solidFill>
            <a:srgbClr val="49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3214370"/>
            <a:ext cx="609600" cy="127000"/>
          </a:xfrm>
          <a:custGeom>
            <a:avLst/>
            <a:gdLst/>
            <a:ahLst/>
            <a:cxnLst/>
            <a:rect l="l" t="t" r="r" b="b"/>
            <a:pathLst>
              <a:path w="609600" h="127000">
                <a:moveTo>
                  <a:pt x="482726" y="0"/>
                </a:moveTo>
                <a:lnTo>
                  <a:pt x="528332" y="57263"/>
                </a:lnTo>
                <a:lnTo>
                  <a:pt x="533400" y="57276"/>
                </a:lnTo>
                <a:lnTo>
                  <a:pt x="533400" y="69976"/>
                </a:lnTo>
                <a:lnTo>
                  <a:pt x="528297" y="69976"/>
                </a:lnTo>
                <a:lnTo>
                  <a:pt x="482473" y="127000"/>
                </a:lnTo>
                <a:lnTo>
                  <a:pt x="597091" y="69976"/>
                </a:lnTo>
                <a:lnTo>
                  <a:pt x="533400" y="69976"/>
                </a:lnTo>
                <a:lnTo>
                  <a:pt x="597118" y="69963"/>
                </a:lnTo>
                <a:lnTo>
                  <a:pt x="609600" y="63753"/>
                </a:lnTo>
                <a:lnTo>
                  <a:pt x="482726" y="0"/>
                </a:lnTo>
                <a:close/>
              </a:path>
              <a:path w="609600" h="127000">
                <a:moveTo>
                  <a:pt x="533400" y="63626"/>
                </a:moveTo>
                <a:lnTo>
                  <a:pt x="528307" y="69963"/>
                </a:lnTo>
                <a:lnTo>
                  <a:pt x="533400" y="69976"/>
                </a:lnTo>
                <a:lnTo>
                  <a:pt x="533400" y="63626"/>
                </a:lnTo>
                <a:close/>
              </a:path>
              <a:path w="609600" h="127000">
                <a:moveTo>
                  <a:pt x="0" y="55879"/>
                </a:moveTo>
                <a:lnTo>
                  <a:pt x="0" y="68579"/>
                </a:lnTo>
                <a:lnTo>
                  <a:pt x="528307" y="69963"/>
                </a:lnTo>
                <a:lnTo>
                  <a:pt x="533400" y="63626"/>
                </a:lnTo>
                <a:lnTo>
                  <a:pt x="528332" y="57263"/>
                </a:lnTo>
                <a:lnTo>
                  <a:pt x="0" y="55879"/>
                </a:lnTo>
                <a:close/>
              </a:path>
              <a:path w="609600" h="127000">
                <a:moveTo>
                  <a:pt x="528332" y="57263"/>
                </a:moveTo>
                <a:lnTo>
                  <a:pt x="533400" y="63626"/>
                </a:lnTo>
                <a:lnTo>
                  <a:pt x="533400" y="57276"/>
                </a:lnTo>
                <a:lnTo>
                  <a:pt x="528332" y="57263"/>
                </a:lnTo>
                <a:close/>
              </a:path>
            </a:pathLst>
          </a:custGeom>
          <a:solidFill>
            <a:srgbClr val="49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000" y="3442080"/>
            <a:ext cx="609600" cy="127000"/>
          </a:xfrm>
          <a:custGeom>
            <a:avLst/>
            <a:gdLst/>
            <a:ahLst/>
            <a:cxnLst/>
            <a:rect l="l" t="t" r="r" b="b"/>
            <a:pathLst>
              <a:path w="609600" h="127000">
                <a:moveTo>
                  <a:pt x="127126" y="0"/>
                </a:moveTo>
                <a:lnTo>
                  <a:pt x="0" y="63119"/>
                </a:lnTo>
                <a:lnTo>
                  <a:pt x="126873" y="127000"/>
                </a:lnTo>
                <a:lnTo>
                  <a:pt x="81267" y="69736"/>
                </a:lnTo>
                <a:lnTo>
                  <a:pt x="76200" y="69723"/>
                </a:lnTo>
                <a:lnTo>
                  <a:pt x="76200" y="57023"/>
                </a:lnTo>
                <a:lnTo>
                  <a:pt x="81302" y="57023"/>
                </a:lnTo>
                <a:lnTo>
                  <a:pt x="127126" y="0"/>
                </a:lnTo>
                <a:close/>
              </a:path>
              <a:path w="609600" h="127000">
                <a:moveTo>
                  <a:pt x="81292" y="57036"/>
                </a:moveTo>
                <a:lnTo>
                  <a:pt x="76200" y="63373"/>
                </a:lnTo>
                <a:lnTo>
                  <a:pt x="81267" y="69736"/>
                </a:lnTo>
                <a:lnTo>
                  <a:pt x="609600" y="71120"/>
                </a:lnTo>
                <a:lnTo>
                  <a:pt x="609600" y="58420"/>
                </a:lnTo>
                <a:lnTo>
                  <a:pt x="81292" y="57036"/>
                </a:lnTo>
                <a:close/>
              </a:path>
              <a:path w="609600" h="127000">
                <a:moveTo>
                  <a:pt x="76200" y="63373"/>
                </a:moveTo>
                <a:lnTo>
                  <a:pt x="76200" y="69723"/>
                </a:lnTo>
                <a:lnTo>
                  <a:pt x="81267" y="69736"/>
                </a:lnTo>
                <a:lnTo>
                  <a:pt x="76200" y="63373"/>
                </a:lnTo>
                <a:close/>
              </a:path>
              <a:path w="609600" h="127000">
                <a:moveTo>
                  <a:pt x="76200" y="57023"/>
                </a:moveTo>
                <a:lnTo>
                  <a:pt x="76200" y="63373"/>
                </a:lnTo>
                <a:lnTo>
                  <a:pt x="81292" y="57036"/>
                </a:lnTo>
                <a:lnTo>
                  <a:pt x="76200" y="57023"/>
                </a:lnTo>
                <a:close/>
              </a:path>
              <a:path w="609600" h="127000">
                <a:moveTo>
                  <a:pt x="81302" y="57023"/>
                </a:moveTo>
                <a:lnTo>
                  <a:pt x="76200" y="57023"/>
                </a:lnTo>
                <a:lnTo>
                  <a:pt x="81292" y="57036"/>
                </a:lnTo>
                <a:close/>
              </a:path>
            </a:pathLst>
          </a:custGeom>
          <a:solidFill>
            <a:srgbClr val="49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09892" y="3312795"/>
            <a:ext cx="457834" cy="127000"/>
          </a:xfrm>
          <a:custGeom>
            <a:avLst/>
            <a:gdLst/>
            <a:ahLst/>
            <a:cxnLst/>
            <a:rect l="l" t="t" r="r" b="b"/>
            <a:pathLst>
              <a:path w="457834" h="127000">
                <a:moveTo>
                  <a:pt x="376107" y="72915"/>
                </a:moveTo>
                <a:lnTo>
                  <a:pt x="326516" y="126618"/>
                </a:lnTo>
                <a:lnTo>
                  <a:pt x="455255" y="73278"/>
                </a:lnTo>
                <a:lnTo>
                  <a:pt x="381253" y="73278"/>
                </a:lnTo>
                <a:lnTo>
                  <a:pt x="376107" y="72915"/>
                </a:lnTo>
                <a:close/>
              </a:path>
              <a:path w="457834" h="127000">
                <a:moveTo>
                  <a:pt x="377011" y="60216"/>
                </a:moveTo>
                <a:lnTo>
                  <a:pt x="381634" y="66928"/>
                </a:lnTo>
                <a:lnTo>
                  <a:pt x="376107" y="72915"/>
                </a:lnTo>
                <a:lnTo>
                  <a:pt x="381253" y="73278"/>
                </a:lnTo>
                <a:lnTo>
                  <a:pt x="382142" y="60578"/>
                </a:lnTo>
                <a:lnTo>
                  <a:pt x="377011" y="60216"/>
                </a:lnTo>
                <a:close/>
              </a:path>
              <a:path w="457834" h="127000">
                <a:moveTo>
                  <a:pt x="335533" y="0"/>
                </a:moveTo>
                <a:lnTo>
                  <a:pt x="377011" y="60216"/>
                </a:lnTo>
                <a:lnTo>
                  <a:pt x="382142" y="60578"/>
                </a:lnTo>
                <a:lnTo>
                  <a:pt x="381253" y="73278"/>
                </a:lnTo>
                <a:lnTo>
                  <a:pt x="455255" y="73278"/>
                </a:lnTo>
                <a:lnTo>
                  <a:pt x="457707" y="72262"/>
                </a:lnTo>
                <a:lnTo>
                  <a:pt x="335533" y="0"/>
                </a:lnTo>
                <a:close/>
              </a:path>
              <a:path w="457834" h="127000">
                <a:moveTo>
                  <a:pt x="1015" y="33654"/>
                </a:moveTo>
                <a:lnTo>
                  <a:pt x="0" y="46354"/>
                </a:lnTo>
                <a:lnTo>
                  <a:pt x="376107" y="72915"/>
                </a:lnTo>
                <a:lnTo>
                  <a:pt x="381634" y="66928"/>
                </a:lnTo>
                <a:lnTo>
                  <a:pt x="377011" y="60216"/>
                </a:lnTo>
                <a:lnTo>
                  <a:pt x="1015" y="33654"/>
                </a:lnTo>
                <a:close/>
              </a:path>
            </a:pathLst>
          </a:custGeom>
          <a:solidFill>
            <a:srgbClr val="49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8600" y="3124200"/>
            <a:ext cx="685800" cy="24701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alibri"/>
                <a:cs typeface="Calibri"/>
              </a:rPr>
              <a:t>Stimulus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7600" y="3200400"/>
            <a:ext cx="685800" cy="2470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000" spc="-10" dirty="0">
                <a:latin typeface="Calibri"/>
                <a:cs typeface="Calibri"/>
              </a:rPr>
              <a:t>Response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95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4705" y="186639"/>
            <a:ext cx="3435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Human</a:t>
            </a:r>
            <a:r>
              <a:rPr sz="4400" spc="-60" dirty="0">
                <a:latin typeface="Calibri"/>
                <a:cs typeface="Calibri"/>
              </a:rPr>
              <a:t> </a:t>
            </a:r>
            <a:r>
              <a:rPr sz="4400" spc="5" dirty="0">
                <a:latin typeface="Calibri"/>
                <a:cs typeface="Calibri"/>
              </a:rPr>
              <a:t>Brain</a:t>
            </a:r>
            <a:r>
              <a:rPr sz="4350" spc="7" baseline="24904" dirty="0">
                <a:latin typeface="Calibri"/>
                <a:cs typeface="Calibri"/>
              </a:rPr>
              <a:t>[2]</a:t>
            </a:r>
            <a:endParaRPr sz="4350" baseline="24904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99490"/>
            <a:ext cx="7987665" cy="46755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marR="60325" indent="-342900">
              <a:lnSpc>
                <a:spcPct val="806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10" dirty="0">
                <a:latin typeface="Calibri"/>
                <a:cs typeface="Calibri"/>
              </a:rPr>
              <a:t>Receptors – convert </a:t>
            </a:r>
            <a:r>
              <a:rPr sz="2700" dirty="0">
                <a:latin typeface="Calibri"/>
                <a:cs typeface="Calibri"/>
              </a:rPr>
              <a:t>stimuli </a:t>
            </a:r>
            <a:r>
              <a:rPr sz="2700" spc="5" dirty="0">
                <a:latin typeface="Calibri"/>
                <a:cs typeface="Calibri"/>
              </a:rPr>
              <a:t>from the human body or </a:t>
            </a:r>
            <a:r>
              <a:rPr sz="2700" spc="10" dirty="0">
                <a:latin typeface="Calibri"/>
                <a:cs typeface="Calibri"/>
              </a:rPr>
              <a:t> the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external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environment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into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electrical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impulses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that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convey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information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neural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net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(brain)</a:t>
            </a:r>
            <a:endParaRPr sz="2700">
              <a:latin typeface="Calibri"/>
              <a:cs typeface="Calibri"/>
            </a:endParaRPr>
          </a:p>
          <a:p>
            <a:pPr marL="355600" marR="1156970" indent="-342900">
              <a:lnSpc>
                <a:spcPts val="26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10" dirty="0">
                <a:latin typeface="Calibri"/>
                <a:cs typeface="Calibri"/>
              </a:rPr>
              <a:t>Neural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Net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–</a:t>
            </a:r>
            <a:r>
              <a:rPr sz="2700" spc="5" dirty="0">
                <a:latin typeface="Calibri"/>
                <a:cs typeface="Calibri"/>
              </a:rPr>
              <a:t> continually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receives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information,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perceives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it,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and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makes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appropriate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decisions</a:t>
            </a:r>
            <a:endParaRPr sz="2700">
              <a:latin typeface="Calibri"/>
              <a:cs typeface="Calibri"/>
            </a:endParaRPr>
          </a:p>
          <a:p>
            <a:pPr marL="355600" marR="372745" indent="-342900" algn="just">
              <a:lnSpc>
                <a:spcPts val="262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5" dirty="0">
                <a:latin typeface="Calibri"/>
                <a:cs typeface="Calibri"/>
              </a:rPr>
              <a:t>Effectors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–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convert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electrical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impulses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generated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by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the </a:t>
            </a:r>
            <a:r>
              <a:rPr sz="2700" spc="5" dirty="0">
                <a:latin typeface="Calibri"/>
                <a:cs typeface="Calibri"/>
              </a:rPr>
              <a:t>neural net into </a:t>
            </a:r>
            <a:r>
              <a:rPr sz="2700" dirty="0">
                <a:latin typeface="Calibri"/>
                <a:cs typeface="Calibri"/>
              </a:rPr>
              <a:t>discernible </a:t>
            </a:r>
            <a:r>
              <a:rPr sz="2700" spc="10" dirty="0">
                <a:latin typeface="Calibri"/>
                <a:cs typeface="Calibri"/>
              </a:rPr>
              <a:t>responses as </a:t>
            </a:r>
            <a:r>
              <a:rPr sz="2700" spc="5" dirty="0">
                <a:latin typeface="Calibri"/>
                <a:cs typeface="Calibri"/>
              </a:rPr>
              <a:t>system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output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ct val="806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10" dirty="0">
                <a:latin typeface="Calibri"/>
                <a:cs typeface="Calibri"/>
              </a:rPr>
              <a:t>Arrows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pointing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from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left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right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indicate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forward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transmission </a:t>
            </a:r>
            <a:r>
              <a:rPr sz="2700" spc="5" dirty="0">
                <a:latin typeface="Calibri"/>
                <a:cs typeface="Calibri"/>
              </a:rPr>
              <a:t>of information-bearing signals </a:t>
            </a:r>
            <a:r>
              <a:rPr sz="2700" spc="10" dirty="0">
                <a:latin typeface="Calibri"/>
                <a:cs typeface="Calibri"/>
              </a:rPr>
              <a:t>through 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system</a:t>
            </a:r>
            <a:endParaRPr sz="2700">
              <a:latin typeface="Calibri"/>
              <a:cs typeface="Calibri"/>
            </a:endParaRPr>
          </a:p>
          <a:p>
            <a:pPr marL="355600" marR="72390" indent="-342900">
              <a:lnSpc>
                <a:spcPts val="262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5" dirty="0">
                <a:latin typeface="Calibri"/>
                <a:cs typeface="Calibri"/>
              </a:rPr>
              <a:t>Arrows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pointing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from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right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left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signify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presence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feedback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system</a:t>
            </a:r>
            <a:endParaRPr sz="2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80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918" y="461899"/>
            <a:ext cx="7045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Feed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forward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Neural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Networks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528318"/>
            <a:ext cx="8044815" cy="403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8300" indent="-342900">
              <a:lnSpc>
                <a:spcPts val="3485"/>
              </a:lnSpc>
              <a:spcBef>
                <a:spcPts val="110"/>
              </a:spcBef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950" dirty="0">
                <a:latin typeface="Calibri"/>
                <a:cs typeface="Calibri"/>
              </a:rPr>
              <a:t>Multilayer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Perceptrons</a:t>
            </a:r>
            <a:endParaRPr sz="2950">
              <a:latin typeface="Calibri"/>
              <a:cs typeface="Calibri"/>
            </a:endParaRPr>
          </a:p>
          <a:p>
            <a:pPr marL="368300" indent="-342900">
              <a:lnSpc>
                <a:spcPts val="3440"/>
              </a:lnSpc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950" spc="5" dirty="0">
                <a:latin typeface="Calibri"/>
                <a:cs typeface="Calibri"/>
              </a:rPr>
              <a:t>Deep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Feedforward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Networks</a:t>
            </a:r>
            <a:endParaRPr sz="2950">
              <a:latin typeface="Calibri"/>
              <a:cs typeface="Calibri"/>
            </a:endParaRPr>
          </a:p>
          <a:p>
            <a:pPr marL="368300" marR="17780" indent="-342900">
              <a:lnSpc>
                <a:spcPts val="2840"/>
              </a:lnSpc>
              <a:spcBef>
                <a:spcPts val="635"/>
              </a:spcBef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950" spc="5" dirty="0">
                <a:latin typeface="Calibri"/>
                <a:cs typeface="Calibri"/>
              </a:rPr>
              <a:t>A </a:t>
            </a:r>
            <a:r>
              <a:rPr sz="2950" dirty="0">
                <a:latin typeface="Calibri"/>
                <a:cs typeface="Calibri"/>
              </a:rPr>
              <a:t>feedforward </a:t>
            </a:r>
            <a:r>
              <a:rPr sz="2950" spc="5" dirty="0">
                <a:latin typeface="Calibri"/>
                <a:cs typeface="Calibri"/>
              </a:rPr>
              <a:t>network </a:t>
            </a:r>
            <a:r>
              <a:rPr sz="2950" dirty="0">
                <a:latin typeface="Calibri"/>
                <a:cs typeface="Calibri"/>
              </a:rPr>
              <a:t>defines </a:t>
            </a:r>
            <a:r>
              <a:rPr sz="2950" spc="5" dirty="0">
                <a:latin typeface="Calibri"/>
                <a:cs typeface="Calibri"/>
              </a:rPr>
              <a:t>a mapping </a:t>
            </a:r>
            <a:r>
              <a:rPr sz="2950" i="1" spc="5" dirty="0">
                <a:latin typeface="Calibri"/>
                <a:cs typeface="Calibri"/>
              </a:rPr>
              <a:t>y = </a:t>
            </a:r>
            <a:r>
              <a:rPr sz="2950" i="1" dirty="0">
                <a:latin typeface="Calibri"/>
                <a:cs typeface="Calibri"/>
              </a:rPr>
              <a:t>f </a:t>
            </a:r>
            <a:r>
              <a:rPr sz="2950" i="1" spc="-5" dirty="0">
                <a:latin typeface="Calibri"/>
                <a:cs typeface="Calibri"/>
              </a:rPr>
              <a:t>(x; </a:t>
            </a:r>
            <a:r>
              <a:rPr sz="2950" i="1" spc="-655" dirty="0">
                <a:latin typeface="Calibri"/>
                <a:cs typeface="Calibri"/>
              </a:rPr>
              <a:t> </a:t>
            </a:r>
            <a:r>
              <a:rPr sz="2950" i="1" spc="5" dirty="0">
                <a:latin typeface="Calibri"/>
                <a:cs typeface="Calibri"/>
              </a:rPr>
              <a:t>θ) and learns the value </a:t>
            </a:r>
            <a:r>
              <a:rPr sz="2950" i="1" spc="10" dirty="0">
                <a:latin typeface="Calibri"/>
                <a:cs typeface="Calibri"/>
              </a:rPr>
              <a:t>of </a:t>
            </a:r>
            <a:r>
              <a:rPr sz="2950" i="1" spc="5" dirty="0">
                <a:latin typeface="Calibri"/>
                <a:cs typeface="Calibri"/>
              </a:rPr>
              <a:t>the parameters θ </a:t>
            </a:r>
            <a:r>
              <a:rPr sz="2950" i="1" dirty="0">
                <a:latin typeface="Calibri"/>
                <a:cs typeface="Calibri"/>
              </a:rPr>
              <a:t>that </a:t>
            </a:r>
            <a:r>
              <a:rPr sz="2950" i="1" spc="5" dirty="0">
                <a:latin typeface="Calibri"/>
                <a:cs typeface="Calibri"/>
              </a:rPr>
              <a:t> result</a:t>
            </a:r>
            <a:r>
              <a:rPr sz="2950" i="1" spc="-2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in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best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function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approximation.</a:t>
            </a:r>
            <a:endParaRPr sz="2950">
              <a:latin typeface="Calibri"/>
              <a:cs typeface="Calibri"/>
            </a:endParaRPr>
          </a:p>
          <a:p>
            <a:pPr marL="368300" indent="-342900">
              <a:lnSpc>
                <a:spcPts val="3120"/>
              </a:lnSpc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950" dirty="0">
                <a:latin typeface="Calibri"/>
                <a:cs typeface="Calibri"/>
              </a:rPr>
              <a:t>There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are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no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feedback</a:t>
            </a:r>
            <a:r>
              <a:rPr sz="2950" b="1" spc="-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connections</a:t>
            </a:r>
            <a:r>
              <a:rPr sz="2950" b="1" spc="-45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in</a:t>
            </a:r>
            <a:r>
              <a:rPr sz="2950" b="1" spc="-5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which</a:t>
            </a:r>
            <a:endParaRPr sz="2950">
              <a:latin typeface="Calibri"/>
              <a:cs typeface="Calibri"/>
            </a:endParaRPr>
          </a:p>
          <a:p>
            <a:pPr marL="368300">
              <a:lnSpc>
                <a:spcPts val="3140"/>
              </a:lnSpc>
            </a:pPr>
            <a:r>
              <a:rPr sz="2950" dirty="0">
                <a:latin typeface="Calibri"/>
                <a:cs typeface="Calibri"/>
              </a:rPr>
              <a:t>outputs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5" dirty="0">
                <a:latin typeface="Calibri"/>
                <a:cs typeface="Calibri"/>
              </a:rPr>
              <a:t> the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model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are</a:t>
            </a:r>
            <a:r>
              <a:rPr sz="2950" dirty="0">
                <a:latin typeface="Calibri"/>
                <a:cs typeface="Calibri"/>
              </a:rPr>
              <a:t> fed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back </a:t>
            </a:r>
            <a:r>
              <a:rPr sz="2950" spc="5" dirty="0">
                <a:latin typeface="Calibri"/>
                <a:cs typeface="Calibri"/>
              </a:rPr>
              <a:t>into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itself.</a:t>
            </a:r>
            <a:endParaRPr sz="2950">
              <a:latin typeface="Calibri"/>
              <a:cs typeface="Calibri"/>
            </a:endParaRPr>
          </a:p>
          <a:p>
            <a:pPr marL="368300" marR="66040" indent="-342900">
              <a:lnSpc>
                <a:spcPts val="2840"/>
              </a:lnSpc>
              <a:spcBef>
                <a:spcPts val="630"/>
              </a:spcBef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950" spc="5" dirty="0">
                <a:latin typeface="Calibri"/>
                <a:cs typeface="Calibri"/>
              </a:rPr>
              <a:t>When </a:t>
            </a:r>
            <a:r>
              <a:rPr sz="2950" dirty="0">
                <a:latin typeface="Calibri"/>
                <a:cs typeface="Calibri"/>
              </a:rPr>
              <a:t>feedforward neural </a:t>
            </a:r>
            <a:r>
              <a:rPr sz="2950" spc="5" dirty="0">
                <a:latin typeface="Calibri"/>
                <a:cs typeface="Calibri"/>
              </a:rPr>
              <a:t>networks are extended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to include </a:t>
            </a:r>
            <a:r>
              <a:rPr sz="2950" dirty="0">
                <a:latin typeface="Calibri"/>
                <a:cs typeface="Calibri"/>
              </a:rPr>
              <a:t>feedback </a:t>
            </a:r>
            <a:r>
              <a:rPr sz="2950" spc="5" dirty="0">
                <a:latin typeface="Calibri"/>
                <a:cs typeface="Calibri"/>
              </a:rPr>
              <a:t>connections, they are called 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recurrent</a:t>
            </a:r>
            <a:r>
              <a:rPr sz="2950" b="1" spc="-35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neural</a:t>
            </a:r>
            <a:r>
              <a:rPr sz="2950" b="1" spc="-30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networks.</a:t>
            </a:r>
            <a:r>
              <a:rPr sz="2925" b="1" spc="7" baseline="25641" dirty="0">
                <a:latin typeface="Calibri"/>
                <a:cs typeface="Calibri"/>
              </a:rPr>
              <a:t>[7]</a:t>
            </a:r>
            <a:endParaRPr sz="2925" baseline="2564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58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769" y="461899"/>
            <a:ext cx="5220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Feed-forward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Network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4058" y="1751390"/>
            <a:ext cx="4705978" cy="43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1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450" y="461899"/>
            <a:ext cx="6913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Feed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Forward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Neural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Network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48" y="2517930"/>
            <a:ext cx="7933334" cy="272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745" y="541723"/>
            <a:ext cx="7439561" cy="489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51" y="477710"/>
            <a:ext cx="6560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Times New Roman"/>
                <a:cs typeface="Times New Roman"/>
              </a:rPr>
              <a:t>Convolution </a:t>
            </a:r>
            <a:r>
              <a:rPr sz="4400" spc="-5" dirty="0">
                <a:latin typeface="Times New Roman"/>
                <a:cs typeface="Times New Roman"/>
              </a:rPr>
              <a:t>Neural</a:t>
            </a:r>
            <a:r>
              <a:rPr sz="4400" spc="-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Network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556255"/>
            <a:ext cx="6129655" cy="87121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Do we </a:t>
            </a:r>
            <a:r>
              <a:rPr sz="2400" dirty="0">
                <a:latin typeface="Times New Roman"/>
                <a:cs typeface="Times New Roman"/>
              </a:rPr>
              <a:t>really need </a:t>
            </a:r>
            <a:r>
              <a:rPr sz="2400" spc="-5" dirty="0">
                <a:latin typeface="Times New Roman"/>
                <a:cs typeface="Times New Roman"/>
              </a:rPr>
              <a:t>all the edges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network?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Can some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these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shared?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598" y="2895594"/>
            <a:ext cx="6705586" cy="3340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6894" y="477710"/>
            <a:ext cx="68061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Handwritten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Sequence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4540" y="1428732"/>
            <a:ext cx="3600442" cy="895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910" y="2202991"/>
            <a:ext cx="7851775" cy="145415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196215" algn="l"/>
              </a:tabLst>
            </a:pPr>
            <a:r>
              <a:rPr sz="2400" spc="-5" dirty="0">
                <a:latin typeface="Times New Roman"/>
                <a:cs typeface="Times New Roman"/>
              </a:rPr>
              <a:t>Human </a:t>
            </a:r>
            <a:r>
              <a:rPr sz="2400" dirty="0">
                <a:latin typeface="Times New Roman"/>
                <a:cs typeface="Times New Roman"/>
              </a:rPr>
              <a:t>being </a:t>
            </a:r>
            <a:r>
              <a:rPr sz="2400" spc="-5" dirty="0">
                <a:latin typeface="Times New Roman"/>
                <a:cs typeface="Times New Roman"/>
              </a:rPr>
              <a:t>effortlessly can </a:t>
            </a:r>
            <a:r>
              <a:rPr sz="2400" dirty="0">
                <a:latin typeface="Times New Roman"/>
                <a:cs typeface="Times New Roman"/>
              </a:rPr>
              <a:t>recognize </a:t>
            </a:r>
            <a:r>
              <a:rPr sz="2400" spc="-5" dirty="0">
                <a:latin typeface="Times New Roman"/>
                <a:cs typeface="Times New Roman"/>
              </a:rPr>
              <a:t>these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digits</a:t>
            </a:r>
            <a:endParaRPr sz="2400">
              <a:latin typeface="Times New Roman"/>
              <a:cs typeface="Times New Roman"/>
            </a:endParaRPr>
          </a:p>
          <a:p>
            <a:pPr marL="119380" marR="5080" indent="-107314">
              <a:lnSpc>
                <a:spcPts val="2850"/>
              </a:lnSpc>
              <a:spcBef>
                <a:spcPts val="1440"/>
              </a:spcBef>
              <a:buFont typeface="Arial"/>
              <a:buChar char="•"/>
              <a:tabLst>
                <a:tab pos="196215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we attempt to write computer </a:t>
            </a:r>
            <a:r>
              <a:rPr sz="2400" dirty="0">
                <a:latin typeface="Times New Roman"/>
                <a:cs typeface="Times New Roman"/>
              </a:rPr>
              <a:t>program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recognize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digits, </a:t>
            </a:r>
            <a:r>
              <a:rPr sz="2400" spc="-5" dirty="0">
                <a:latin typeface="Times New Roman"/>
                <a:cs typeface="Times New Roman"/>
              </a:rPr>
              <a:t>it is an Herculean task in the </a:t>
            </a:r>
            <a:r>
              <a:rPr sz="2400" dirty="0">
                <a:latin typeface="Times New Roman"/>
                <a:cs typeface="Times New Roman"/>
              </a:rPr>
              <a:t>field of pattern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156" y="3836965"/>
            <a:ext cx="7153253" cy="302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965" y="752265"/>
            <a:ext cx="7635339" cy="4557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557" y="477710"/>
            <a:ext cx="543333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Local </a:t>
            </a:r>
            <a:r>
              <a:rPr sz="3200" spc="-10" dirty="0">
                <a:solidFill>
                  <a:srgbClr val="C00000"/>
                </a:solidFill>
                <a:latin typeface="Carlito"/>
                <a:cs typeface="Carlito"/>
              </a:rPr>
              <a:t>Receptive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field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9394" y="2438395"/>
            <a:ext cx="3200406" cy="2305045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024" y="1537204"/>
            <a:ext cx="721487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neuron </a:t>
            </a:r>
            <a:r>
              <a:rPr sz="2400" spc="-5" dirty="0">
                <a:latin typeface="Times New Roman"/>
                <a:cs typeface="Times New Roman"/>
              </a:rPr>
              <a:t>in the </a:t>
            </a:r>
            <a:r>
              <a:rPr sz="2400" dirty="0">
                <a:latin typeface="Times New Roman"/>
                <a:cs typeface="Times New Roman"/>
              </a:rPr>
              <a:t>first hidden </a:t>
            </a:r>
            <a:r>
              <a:rPr sz="2400" spc="-5" dirty="0">
                <a:latin typeface="Times New Roman"/>
                <a:cs typeface="Times New Roman"/>
              </a:rPr>
              <a:t>layer will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connected 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small </a:t>
            </a:r>
            <a:r>
              <a:rPr sz="2400" dirty="0">
                <a:latin typeface="Times New Roman"/>
                <a:cs typeface="Times New Roman"/>
              </a:rPr>
              <a:t>region of </a:t>
            </a:r>
            <a:r>
              <a:rPr sz="2400" spc="-5" dirty="0">
                <a:latin typeface="Times New Roman"/>
                <a:cs typeface="Times New Roman"/>
              </a:rPr>
              <a:t>the 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514" y="4283447"/>
            <a:ext cx="8266430" cy="205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33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Hidden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neuron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19380" marR="5080" indent="-107314">
              <a:lnSpc>
                <a:spcPts val="2850"/>
              </a:lnSpc>
              <a:spcBef>
                <a:spcPts val="1635"/>
              </a:spcBef>
              <a:buFont typeface="Arial"/>
              <a:buChar char="•"/>
              <a:tabLst>
                <a:tab pos="1905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region </a:t>
            </a:r>
            <a:r>
              <a:rPr sz="2400" spc="-5" dirty="0">
                <a:latin typeface="Times New Roman"/>
                <a:cs typeface="Times New Roman"/>
              </a:rPr>
              <a:t>in the input image is called the </a:t>
            </a:r>
            <a:r>
              <a:rPr sz="2400" i="1" spc="-5" dirty="0">
                <a:latin typeface="Times New Roman"/>
                <a:cs typeface="Times New Roman"/>
              </a:rPr>
              <a:t>local </a:t>
            </a:r>
            <a:r>
              <a:rPr sz="2400" i="1" spc="-15" dirty="0">
                <a:latin typeface="Times New Roman"/>
                <a:cs typeface="Times New Roman"/>
              </a:rPr>
              <a:t>receptive </a:t>
            </a:r>
            <a:r>
              <a:rPr sz="2400" i="1" spc="-5" dirty="0">
                <a:latin typeface="Times New Roman"/>
                <a:cs typeface="Times New Roman"/>
              </a:rPr>
              <a:t>field </a:t>
            </a:r>
            <a:r>
              <a:rPr sz="2400" dirty="0">
                <a:latin typeface="Times New Roman"/>
                <a:cs typeface="Times New Roman"/>
              </a:rPr>
              <a:t>for 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neuron.</a:t>
            </a:r>
          </a:p>
          <a:p>
            <a:pPr marL="195580" indent="-183515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196215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 connection learns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weight.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602" y="477710"/>
            <a:ext cx="402992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Hidden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Layer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999" y="4038591"/>
            <a:ext cx="4781540" cy="2305045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5914" y="1461005"/>
            <a:ext cx="7971790" cy="26650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Slide the local </a:t>
            </a:r>
            <a:r>
              <a:rPr sz="2400" dirty="0">
                <a:latin typeface="Times New Roman"/>
                <a:cs typeface="Times New Roman"/>
              </a:rPr>
              <a:t>receptive field </a:t>
            </a:r>
            <a:r>
              <a:rPr sz="2400" spc="-5" dirty="0">
                <a:latin typeface="Times New Roman"/>
                <a:cs typeface="Times New Roman"/>
              </a:rPr>
              <a:t>across the entire input image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sliding </a:t>
            </a:r>
            <a:r>
              <a:rPr sz="2400" dirty="0">
                <a:latin typeface="Times New Roman"/>
                <a:cs typeface="Times New Roman"/>
              </a:rPr>
              <a:t>one pixel </a:t>
            </a:r>
            <a:r>
              <a:rPr sz="2400" spc="-5" dirty="0">
                <a:latin typeface="Times New Roman"/>
                <a:cs typeface="Times New Roman"/>
              </a:rPr>
              <a:t>to the </a:t>
            </a:r>
            <a:r>
              <a:rPr sz="2400" dirty="0">
                <a:latin typeface="Times New Roman"/>
                <a:cs typeface="Times New Roman"/>
              </a:rPr>
              <a:t>right (i.e., by one neuron), </a:t>
            </a:r>
            <a:r>
              <a:rPr sz="2400" spc="-5" dirty="0">
                <a:latin typeface="Times New Roman"/>
                <a:cs typeface="Times New Roman"/>
              </a:rPr>
              <a:t>connect  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second </a:t>
            </a:r>
            <a:r>
              <a:rPr sz="2400" dirty="0">
                <a:latin typeface="Times New Roman"/>
                <a:cs typeface="Times New Roman"/>
              </a:rPr>
              <a:t>hidden neuron </a:t>
            </a:r>
            <a:r>
              <a:rPr sz="2400" spc="-5" dirty="0">
                <a:latin typeface="Times New Roman"/>
                <a:cs typeface="Times New Roman"/>
              </a:rPr>
              <a:t>and so </a:t>
            </a:r>
            <a:r>
              <a:rPr sz="2400" dirty="0">
                <a:latin typeface="Times New Roman"/>
                <a:cs typeface="Times New Roman"/>
              </a:rPr>
              <a:t>on building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first hidden  </a:t>
            </a:r>
            <a:r>
              <a:rPr sz="2400" spc="-30" dirty="0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  <a:p>
            <a:pPr marL="309880" marR="830580" indent="-297815">
              <a:lnSpc>
                <a:spcPct val="100499"/>
              </a:lnSpc>
              <a:spcBef>
                <a:spcPts val="34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each local </a:t>
            </a:r>
            <a:r>
              <a:rPr sz="2400" dirty="0">
                <a:latin typeface="Times New Roman"/>
                <a:cs typeface="Times New Roman"/>
              </a:rPr>
              <a:t>receptive field, </a:t>
            </a:r>
            <a:r>
              <a:rPr sz="2400" spc="-5" dirty="0">
                <a:latin typeface="Times New Roman"/>
                <a:cs typeface="Times New Roman"/>
              </a:rPr>
              <a:t>there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  neuron </a:t>
            </a:r>
            <a:r>
              <a:rPr sz="2400" spc="-5" dirty="0">
                <a:latin typeface="Times New Roman"/>
                <a:cs typeface="Times New Roman"/>
              </a:rPr>
              <a:t>in the </a:t>
            </a:r>
            <a:r>
              <a:rPr sz="2400" dirty="0">
                <a:latin typeface="Times New Roman"/>
                <a:cs typeface="Times New Roman"/>
              </a:rPr>
              <a:t>first hidden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  <a:p>
            <a:pPr marL="4157979">
              <a:lnSpc>
                <a:spcPct val="100000"/>
              </a:lnSpc>
              <a:spcBef>
                <a:spcPts val="970"/>
              </a:spcBef>
            </a:pPr>
            <a:r>
              <a:rPr sz="1800" spc="-5" dirty="0">
                <a:latin typeface="Times New Roman"/>
                <a:cs typeface="Times New Roman"/>
              </a:rPr>
              <a:t>First Hidden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layer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7014" y="4893046"/>
            <a:ext cx="337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different stride length is also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229" y="385242"/>
            <a:ext cx="7223849" cy="539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509" y="659478"/>
            <a:ext cx="4358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Times New Roman"/>
                <a:cs typeface="Times New Roman"/>
              </a:rPr>
              <a:t>Learning </a:t>
            </a:r>
            <a:r>
              <a:rPr sz="4400" spc="-5" dirty="0">
                <a:latin typeface="Times New Roman"/>
                <a:cs typeface="Times New Roman"/>
              </a:rPr>
              <a:t>an</a:t>
            </a:r>
            <a:r>
              <a:rPr sz="4400" spc="-9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image: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04897" y="4681540"/>
            <a:ext cx="4343400" cy="1668780"/>
            <a:chOff x="1104897" y="4681540"/>
            <a:chExt cx="4343400" cy="1668780"/>
          </a:xfrm>
        </p:grpSpPr>
        <p:sp>
          <p:nvSpPr>
            <p:cNvPr id="4" name="object 4"/>
            <p:cNvSpPr/>
            <p:nvPr/>
          </p:nvSpPr>
          <p:spPr>
            <a:xfrm>
              <a:off x="1104897" y="4692640"/>
              <a:ext cx="2486019" cy="16573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3197" y="4738690"/>
              <a:ext cx="2283460" cy="513080"/>
            </a:xfrm>
            <a:custGeom>
              <a:avLst/>
              <a:gdLst/>
              <a:ahLst/>
              <a:cxnLst/>
              <a:rect l="l" t="t" r="r" b="b"/>
              <a:pathLst>
                <a:path w="2283460" h="513079">
                  <a:moveTo>
                    <a:pt x="0" y="0"/>
                  </a:moveTo>
                  <a:lnTo>
                    <a:pt x="406399" y="0"/>
                  </a:lnTo>
                  <a:lnTo>
                    <a:pt x="406399" y="379399"/>
                  </a:lnTo>
                  <a:lnTo>
                    <a:pt x="0" y="379399"/>
                  </a:lnTo>
                  <a:lnTo>
                    <a:pt x="0" y="0"/>
                  </a:lnTo>
                  <a:close/>
                </a:path>
                <a:path w="2283460" h="513079">
                  <a:moveTo>
                    <a:pt x="406399" y="189699"/>
                  </a:moveTo>
                  <a:lnTo>
                    <a:pt x="2283070" y="512548"/>
                  </a:lnTo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4166" y="4738690"/>
              <a:ext cx="1296972" cy="11398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65591" y="4710115"/>
              <a:ext cx="1354455" cy="1196975"/>
            </a:xfrm>
            <a:custGeom>
              <a:avLst/>
              <a:gdLst/>
              <a:ahLst/>
              <a:cxnLst/>
              <a:rect l="l" t="t" r="r" b="b"/>
              <a:pathLst>
                <a:path w="1354454" h="1196975">
                  <a:moveTo>
                    <a:pt x="0" y="0"/>
                  </a:moveTo>
                  <a:lnTo>
                    <a:pt x="1354122" y="0"/>
                  </a:lnTo>
                  <a:lnTo>
                    <a:pt x="1354122" y="1196972"/>
                  </a:lnTo>
                  <a:lnTo>
                    <a:pt x="0" y="1196972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0242" y="5158214"/>
              <a:ext cx="271780" cy="186055"/>
            </a:xfrm>
            <a:custGeom>
              <a:avLst/>
              <a:gdLst/>
              <a:ahLst/>
              <a:cxnLst/>
              <a:rect l="l" t="t" r="r" b="b"/>
              <a:pathLst>
                <a:path w="271779" h="186054">
                  <a:moveTo>
                    <a:pt x="0" y="186049"/>
                  </a:moveTo>
                  <a:lnTo>
                    <a:pt x="32024" y="0"/>
                  </a:lnTo>
                  <a:lnTo>
                    <a:pt x="271599" y="136999"/>
                  </a:lnTo>
                  <a:lnTo>
                    <a:pt x="0" y="1860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0242" y="5158214"/>
              <a:ext cx="271780" cy="186055"/>
            </a:xfrm>
            <a:custGeom>
              <a:avLst/>
              <a:gdLst/>
              <a:ahLst/>
              <a:cxnLst/>
              <a:rect l="l" t="t" r="r" b="b"/>
              <a:pathLst>
                <a:path w="271779" h="186054">
                  <a:moveTo>
                    <a:pt x="0" y="186049"/>
                  </a:moveTo>
                  <a:lnTo>
                    <a:pt x="271599" y="136999"/>
                  </a:lnTo>
                  <a:lnTo>
                    <a:pt x="32024" y="0"/>
                  </a:lnTo>
                  <a:lnTo>
                    <a:pt x="0" y="186049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497514" y="4728737"/>
            <a:ext cx="3110230" cy="1753235"/>
            <a:chOff x="5497514" y="4728737"/>
            <a:chExt cx="3110230" cy="1753235"/>
          </a:xfrm>
        </p:grpSpPr>
        <p:sp>
          <p:nvSpPr>
            <p:cNvPr id="11" name="object 11"/>
            <p:cNvSpPr/>
            <p:nvPr/>
          </p:nvSpPr>
          <p:spPr>
            <a:xfrm>
              <a:off x="5497514" y="4728737"/>
              <a:ext cx="2151045" cy="1206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2187" y="5613538"/>
              <a:ext cx="2422525" cy="855980"/>
            </a:xfrm>
            <a:custGeom>
              <a:avLst/>
              <a:gdLst/>
              <a:ahLst/>
              <a:cxnLst/>
              <a:rect l="l" t="t" r="r" b="b"/>
              <a:pathLst>
                <a:path w="2422525" h="855979">
                  <a:moveTo>
                    <a:pt x="1009372" y="253849"/>
                  </a:moveTo>
                  <a:lnTo>
                    <a:pt x="403749" y="253849"/>
                  </a:lnTo>
                  <a:lnTo>
                    <a:pt x="816723" y="0"/>
                  </a:lnTo>
                  <a:lnTo>
                    <a:pt x="1009372" y="253849"/>
                  </a:lnTo>
                  <a:close/>
                </a:path>
                <a:path w="2422525" h="855979">
                  <a:moveTo>
                    <a:pt x="2322245" y="855523"/>
                  </a:moveTo>
                  <a:lnTo>
                    <a:pt x="100274" y="855523"/>
                  </a:lnTo>
                  <a:lnTo>
                    <a:pt x="61245" y="847642"/>
                  </a:lnTo>
                  <a:lnTo>
                    <a:pt x="29371" y="826148"/>
                  </a:lnTo>
                  <a:lnTo>
                    <a:pt x="7880" y="794267"/>
                  </a:lnTo>
                  <a:lnTo>
                    <a:pt x="0" y="755223"/>
                  </a:lnTo>
                  <a:lnTo>
                    <a:pt x="0" y="354124"/>
                  </a:lnTo>
                  <a:lnTo>
                    <a:pt x="7880" y="315095"/>
                  </a:lnTo>
                  <a:lnTo>
                    <a:pt x="29371" y="283221"/>
                  </a:lnTo>
                  <a:lnTo>
                    <a:pt x="61245" y="261730"/>
                  </a:lnTo>
                  <a:lnTo>
                    <a:pt x="100274" y="253849"/>
                  </a:lnTo>
                  <a:lnTo>
                    <a:pt x="2322245" y="253849"/>
                  </a:lnTo>
                  <a:lnTo>
                    <a:pt x="2360620" y="261486"/>
                  </a:lnTo>
                  <a:lnTo>
                    <a:pt x="2393145" y="283224"/>
                  </a:lnTo>
                  <a:lnTo>
                    <a:pt x="2414882" y="315749"/>
                  </a:lnTo>
                  <a:lnTo>
                    <a:pt x="2422520" y="354124"/>
                  </a:lnTo>
                  <a:lnTo>
                    <a:pt x="2422520" y="755223"/>
                  </a:lnTo>
                  <a:lnTo>
                    <a:pt x="2414639" y="794267"/>
                  </a:lnTo>
                  <a:lnTo>
                    <a:pt x="2393148" y="826148"/>
                  </a:lnTo>
                  <a:lnTo>
                    <a:pt x="2361274" y="847642"/>
                  </a:lnTo>
                  <a:lnTo>
                    <a:pt x="2322245" y="85552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187" y="5613538"/>
              <a:ext cx="2422525" cy="855980"/>
            </a:xfrm>
            <a:custGeom>
              <a:avLst/>
              <a:gdLst/>
              <a:ahLst/>
              <a:cxnLst/>
              <a:rect l="l" t="t" r="r" b="b"/>
              <a:pathLst>
                <a:path w="2422525" h="855979">
                  <a:moveTo>
                    <a:pt x="0" y="354124"/>
                  </a:moveTo>
                  <a:lnTo>
                    <a:pt x="7880" y="315095"/>
                  </a:lnTo>
                  <a:lnTo>
                    <a:pt x="29371" y="283221"/>
                  </a:lnTo>
                  <a:lnTo>
                    <a:pt x="61245" y="261730"/>
                  </a:lnTo>
                  <a:lnTo>
                    <a:pt x="100274" y="253849"/>
                  </a:lnTo>
                  <a:lnTo>
                    <a:pt x="403749" y="253849"/>
                  </a:lnTo>
                  <a:lnTo>
                    <a:pt x="816723" y="0"/>
                  </a:lnTo>
                  <a:lnTo>
                    <a:pt x="1009372" y="253849"/>
                  </a:lnTo>
                  <a:lnTo>
                    <a:pt x="2322245" y="253849"/>
                  </a:lnTo>
                  <a:lnTo>
                    <a:pt x="2341901" y="255795"/>
                  </a:lnTo>
                  <a:lnTo>
                    <a:pt x="2377876" y="270703"/>
                  </a:lnTo>
                  <a:lnTo>
                    <a:pt x="2405666" y="298493"/>
                  </a:lnTo>
                  <a:lnTo>
                    <a:pt x="2420574" y="334468"/>
                  </a:lnTo>
                  <a:lnTo>
                    <a:pt x="2422520" y="354124"/>
                  </a:lnTo>
                  <a:lnTo>
                    <a:pt x="2422520" y="504548"/>
                  </a:lnTo>
                  <a:lnTo>
                    <a:pt x="2422520" y="755223"/>
                  </a:lnTo>
                  <a:lnTo>
                    <a:pt x="2414639" y="794267"/>
                  </a:lnTo>
                  <a:lnTo>
                    <a:pt x="2393148" y="826148"/>
                  </a:lnTo>
                  <a:lnTo>
                    <a:pt x="2361274" y="847642"/>
                  </a:lnTo>
                  <a:lnTo>
                    <a:pt x="2322245" y="855523"/>
                  </a:lnTo>
                  <a:lnTo>
                    <a:pt x="1009372" y="855523"/>
                  </a:lnTo>
                  <a:lnTo>
                    <a:pt x="403749" y="855523"/>
                  </a:lnTo>
                  <a:lnTo>
                    <a:pt x="100274" y="855523"/>
                  </a:lnTo>
                  <a:lnTo>
                    <a:pt x="61245" y="847642"/>
                  </a:lnTo>
                  <a:lnTo>
                    <a:pt x="29371" y="826148"/>
                  </a:lnTo>
                  <a:lnTo>
                    <a:pt x="7880" y="794267"/>
                  </a:lnTo>
                  <a:lnTo>
                    <a:pt x="0" y="755223"/>
                  </a:lnTo>
                  <a:lnTo>
                    <a:pt x="0" y="504548"/>
                  </a:lnTo>
                  <a:lnTo>
                    <a:pt x="0" y="354124"/>
                  </a:lnTo>
                  <a:close/>
                </a:path>
              </a:pathLst>
            </a:custGeom>
            <a:ln w="25399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18924" y="5962357"/>
            <a:ext cx="1929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dirty="0">
                <a:solidFill>
                  <a:srgbClr val="92D050"/>
                </a:solidFill>
                <a:latin typeface="Times New Roman"/>
                <a:cs typeface="Times New Roman"/>
              </a:rPr>
              <a:t>beak</a:t>
            </a:r>
            <a:r>
              <a:rPr sz="2400" dirty="0">
                <a:latin typeface="Times New Roman"/>
                <a:cs typeface="Times New Roman"/>
              </a:rPr>
              <a:t>”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detector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798198" y="2192805"/>
            <a:ext cx="7471409" cy="542290"/>
            <a:chOff x="798198" y="2192805"/>
            <a:chExt cx="7471409" cy="542290"/>
          </a:xfrm>
        </p:grpSpPr>
        <p:sp>
          <p:nvSpPr>
            <p:cNvPr id="16" name="object 16"/>
            <p:cNvSpPr/>
            <p:nvPr/>
          </p:nvSpPr>
          <p:spPr>
            <a:xfrm>
              <a:off x="798198" y="2192805"/>
              <a:ext cx="7471385" cy="5416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198" y="2209795"/>
              <a:ext cx="7391385" cy="4616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38198" y="2209795"/>
            <a:ext cx="7391400" cy="39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solidFill>
                  <a:srgbClr val="92D050"/>
                </a:solidFill>
                <a:latin typeface="Carlito"/>
                <a:cs typeface="Carlito"/>
              </a:rPr>
              <a:t>Can represent </a:t>
            </a:r>
            <a:r>
              <a:rPr sz="2400" dirty="0">
                <a:solidFill>
                  <a:srgbClr val="92D050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92D050"/>
                </a:solidFill>
                <a:latin typeface="Carlito"/>
                <a:cs typeface="Carlito"/>
              </a:rPr>
              <a:t>small region with fewer</a:t>
            </a:r>
            <a:r>
              <a:rPr sz="2400" spc="-35" dirty="0">
                <a:solidFill>
                  <a:srgbClr val="92D0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92D050"/>
                </a:solidFill>
                <a:latin typeface="Carlito"/>
                <a:cs typeface="Carlito"/>
              </a:rPr>
              <a:t>parameters</a:t>
            </a:r>
            <a:endParaRPr sz="2400" dirty="0">
              <a:solidFill>
                <a:srgbClr val="92D05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9160" y="4476753"/>
            <a:ext cx="2486025" cy="1792605"/>
            <a:chOff x="919160" y="4476753"/>
            <a:chExt cx="2486025" cy="1792605"/>
          </a:xfrm>
        </p:grpSpPr>
        <p:sp>
          <p:nvSpPr>
            <p:cNvPr id="3" name="object 3"/>
            <p:cNvSpPr/>
            <p:nvPr/>
          </p:nvSpPr>
          <p:spPr>
            <a:xfrm>
              <a:off x="919160" y="4476753"/>
              <a:ext cx="2486020" cy="17922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3396" y="4994264"/>
              <a:ext cx="406400" cy="379730"/>
            </a:xfrm>
            <a:custGeom>
              <a:avLst/>
              <a:gdLst/>
              <a:ahLst/>
              <a:cxnLst/>
              <a:rect l="l" t="t" r="r" b="b"/>
              <a:pathLst>
                <a:path w="406400" h="379729">
                  <a:moveTo>
                    <a:pt x="0" y="0"/>
                  </a:moveTo>
                  <a:lnTo>
                    <a:pt x="406399" y="0"/>
                  </a:lnTo>
                  <a:lnTo>
                    <a:pt x="406399" y="379424"/>
                  </a:lnTo>
                  <a:lnTo>
                    <a:pt x="0" y="379424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9153" y="240404"/>
            <a:ext cx="6515734" cy="1552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59765" marR="641985" algn="ctr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latin typeface="Times New Roman"/>
                <a:cs typeface="Times New Roman"/>
              </a:rPr>
              <a:t>Same pattern </a:t>
            </a:r>
            <a:r>
              <a:rPr sz="2500" dirty="0">
                <a:latin typeface="Times New Roman"/>
                <a:cs typeface="Times New Roman"/>
              </a:rPr>
              <a:t>appears </a:t>
            </a:r>
            <a:r>
              <a:rPr sz="2500" spc="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places:  They can be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compressed!</a:t>
            </a:r>
            <a:endParaRPr sz="25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2500" spc="5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about training </a:t>
            </a:r>
            <a:r>
              <a:rPr sz="2500" spc="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lot </a:t>
            </a:r>
            <a:r>
              <a:rPr sz="2500" spc="5" dirty="0">
                <a:solidFill>
                  <a:srgbClr val="FF0000"/>
                </a:solidFill>
                <a:latin typeface="Times New Roman"/>
                <a:cs typeface="Times New Roman"/>
              </a:rPr>
              <a:t>of such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“small” </a:t>
            </a:r>
            <a:r>
              <a:rPr sz="2500" spc="5" dirty="0">
                <a:solidFill>
                  <a:srgbClr val="FF0000"/>
                </a:solidFill>
                <a:latin typeface="Times New Roman"/>
                <a:cs typeface="Times New Roman"/>
              </a:rPr>
              <a:t>detectors  and each detector must “move</a:t>
            </a:r>
            <a:r>
              <a:rPr sz="25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around”.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9160" y="2578094"/>
            <a:ext cx="2486025" cy="1657350"/>
            <a:chOff x="919160" y="2578094"/>
            <a:chExt cx="2486025" cy="1657350"/>
          </a:xfrm>
        </p:grpSpPr>
        <p:sp>
          <p:nvSpPr>
            <p:cNvPr id="7" name="object 7"/>
            <p:cNvSpPr/>
            <p:nvPr/>
          </p:nvSpPr>
          <p:spPr>
            <a:xfrm>
              <a:off x="919160" y="2578094"/>
              <a:ext cx="2486020" cy="16573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9047" y="2628894"/>
              <a:ext cx="406400" cy="379730"/>
            </a:xfrm>
            <a:custGeom>
              <a:avLst/>
              <a:gdLst/>
              <a:ahLst/>
              <a:cxnLst/>
              <a:rect l="l" t="t" r="r" b="b"/>
              <a:pathLst>
                <a:path w="406400" h="379730">
                  <a:moveTo>
                    <a:pt x="0" y="0"/>
                  </a:moveTo>
                  <a:lnTo>
                    <a:pt x="406399" y="0"/>
                  </a:lnTo>
                  <a:lnTo>
                    <a:pt x="406399" y="379424"/>
                  </a:lnTo>
                  <a:lnTo>
                    <a:pt x="0" y="379424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73467" y="2416330"/>
            <a:ext cx="4738370" cy="4112895"/>
            <a:chOff x="3673467" y="2416330"/>
            <a:chExt cx="4738370" cy="4112895"/>
          </a:xfrm>
        </p:grpSpPr>
        <p:sp>
          <p:nvSpPr>
            <p:cNvPr id="10" name="object 10"/>
            <p:cNvSpPr/>
            <p:nvPr/>
          </p:nvSpPr>
          <p:spPr>
            <a:xfrm>
              <a:off x="3746492" y="2941216"/>
              <a:ext cx="2151058" cy="1206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72761" y="2429039"/>
              <a:ext cx="3298190" cy="1031875"/>
            </a:xfrm>
            <a:custGeom>
              <a:avLst/>
              <a:gdLst/>
              <a:ahLst/>
              <a:cxnLst/>
              <a:rect l="l" t="t" r="r" b="b"/>
              <a:pathLst>
                <a:path w="3298190" h="1031875">
                  <a:moveTo>
                    <a:pt x="84975" y="1005255"/>
                  </a:moveTo>
                  <a:lnTo>
                    <a:pt x="82892" y="994968"/>
                  </a:lnTo>
                  <a:lnTo>
                    <a:pt x="77228" y="986561"/>
                  </a:lnTo>
                  <a:lnTo>
                    <a:pt x="68808" y="980884"/>
                  </a:lnTo>
                  <a:lnTo>
                    <a:pt x="58521" y="978814"/>
                  </a:lnTo>
                  <a:lnTo>
                    <a:pt x="48221" y="980884"/>
                  </a:lnTo>
                  <a:lnTo>
                    <a:pt x="39814" y="986561"/>
                  </a:lnTo>
                  <a:lnTo>
                    <a:pt x="34150" y="994968"/>
                  </a:lnTo>
                  <a:lnTo>
                    <a:pt x="32067" y="1005255"/>
                  </a:lnTo>
                  <a:lnTo>
                    <a:pt x="34150" y="1015568"/>
                  </a:lnTo>
                  <a:lnTo>
                    <a:pt x="39814" y="1023962"/>
                  </a:lnTo>
                  <a:lnTo>
                    <a:pt x="48221" y="1029627"/>
                  </a:lnTo>
                  <a:lnTo>
                    <a:pt x="58521" y="1031709"/>
                  </a:lnTo>
                  <a:lnTo>
                    <a:pt x="68808" y="1029627"/>
                  </a:lnTo>
                  <a:lnTo>
                    <a:pt x="77228" y="1023962"/>
                  </a:lnTo>
                  <a:lnTo>
                    <a:pt x="82892" y="1015568"/>
                  </a:lnTo>
                  <a:lnTo>
                    <a:pt x="84975" y="1005255"/>
                  </a:lnTo>
                  <a:close/>
                </a:path>
                <a:path w="3298190" h="1031875">
                  <a:moveTo>
                    <a:pt x="3297974" y="467741"/>
                  </a:moveTo>
                  <a:lnTo>
                    <a:pt x="3293707" y="432968"/>
                  </a:lnTo>
                  <a:lnTo>
                    <a:pt x="3274339" y="398983"/>
                  </a:lnTo>
                  <a:lnTo>
                    <a:pt x="3240151" y="366585"/>
                  </a:lnTo>
                  <a:lnTo>
                    <a:pt x="3191421" y="336562"/>
                  </a:lnTo>
                  <a:lnTo>
                    <a:pt x="3217011" y="303771"/>
                  </a:lnTo>
                  <a:lnTo>
                    <a:pt x="3213163" y="236321"/>
                  </a:lnTo>
                  <a:lnTo>
                    <a:pt x="3183864" y="204012"/>
                  </a:lnTo>
                  <a:lnTo>
                    <a:pt x="3119107" y="166217"/>
                  </a:lnTo>
                  <a:lnTo>
                    <a:pt x="3077578" y="150558"/>
                  </a:lnTo>
                  <a:lnTo>
                    <a:pt x="3030842" y="137375"/>
                  </a:lnTo>
                  <a:lnTo>
                    <a:pt x="2979597" y="126860"/>
                  </a:lnTo>
                  <a:lnTo>
                    <a:pt x="2924518" y="119265"/>
                  </a:lnTo>
                  <a:lnTo>
                    <a:pt x="2918625" y="111036"/>
                  </a:lnTo>
                  <a:lnTo>
                    <a:pt x="2905417" y="92621"/>
                  </a:lnTo>
                  <a:lnTo>
                    <a:pt x="2879242" y="72110"/>
                  </a:lnTo>
                  <a:lnTo>
                    <a:pt x="2874391" y="68300"/>
                  </a:lnTo>
                  <a:lnTo>
                    <a:pt x="2841167" y="51206"/>
                  </a:lnTo>
                  <a:lnTo>
                    <a:pt x="2832684" y="46837"/>
                  </a:lnTo>
                  <a:lnTo>
                    <a:pt x="2781566" y="28765"/>
                  </a:lnTo>
                  <a:lnTo>
                    <a:pt x="2722283" y="14617"/>
                  </a:lnTo>
                  <a:lnTo>
                    <a:pt x="2656090" y="4927"/>
                  </a:lnTo>
                  <a:lnTo>
                    <a:pt x="2603868" y="977"/>
                  </a:lnTo>
                  <a:lnTo>
                    <a:pt x="2551557" y="0"/>
                  </a:lnTo>
                  <a:lnTo>
                    <a:pt x="2499880" y="1879"/>
                  </a:lnTo>
                  <a:lnTo>
                    <a:pt x="2449614" y="6553"/>
                  </a:lnTo>
                  <a:lnTo>
                    <a:pt x="2401481" y="13906"/>
                  </a:lnTo>
                  <a:lnTo>
                    <a:pt x="2356243" y="23863"/>
                  </a:lnTo>
                  <a:lnTo>
                    <a:pt x="2314651" y="36334"/>
                  </a:lnTo>
                  <a:lnTo>
                    <a:pt x="2277440" y="51206"/>
                  </a:lnTo>
                  <a:lnTo>
                    <a:pt x="2239264" y="34683"/>
                  </a:lnTo>
                  <a:lnTo>
                    <a:pt x="2195144" y="21120"/>
                  </a:lnTo>
                  <a:lnTo>
                    <a:pt x="2146185" y="10718"/>
                  </a:lnTo>
                  <a:lnTo>
                    <a:pt x="2093518" y="3657"/>
                  </a:lnTo>
                  <a:lnTo>
                    <a:pt x="2038210" y="139"/>
                  </a:lnTo>
                  <a:lnTo>
                    <a:pt x="1981390" y="330"/>
                  </a:lnTo>
                  <a:lnTo>
                    <a:pt x="1925472" y="4330"/>
                  </a:lnTo>
                  <a:lnTo>
                    <a:pt x="1872843" y="11861"/>
                  </a:lnTo>
                  <a:lnTo>
                    <a:pt x="1824469" y="22682"/>
                  </a:lnTo>
                  <a:lnTo>
                    <a:pt x="1781365" y="36499"/>
                  </a:lnTo>
                  <a:lnTo>
                    <a:pt x="1744510" y="53073"/>
                  </a:lnTo>
                  <a:lnTo>
                    <a:pt x="1714893" y="72110"/>
                  </a:lnTo>
                  <a:lnTo>
                    <a:pt x="1673517" y="58127"/>
                  </a:lnTo>
                  <a:lnTo>
                    <a:pt x="1628279" y="46570"/>
                  </a:lnTo>
                  <a:lnTo>
                    <a:pt x="1579841" y="37515"/>
                  </a:lnTo>
                  <a:lnTo>
                    <a:pt x="1528902" y="31038"/>
                  </a:lnTo>
                  <a:lnTo>
                    <a:pt x="1476133" y="27254"/>
                  </a:lnTo>
                  <a:lnTo>
                    <a:pt x="1422222" y="26238"/>
                  </a:lnTo>
                  <a:lnTo>
                    <a:pt x="1367840" y="28067"/>
                  </a:lnTo>
                  <a:lnTo>
                    <a:pt x="1305928" y="33782"/>
                  </a:lnTo>
                  <a:lnTo>
                    <a:pt x="1247724" y="43078"/>
                  </a:lnTo>
                  <a:lnTo>
                    <a:pt x="1194142" y="55714"/>
                  </a:lnTo>
                  <a:lnTo>
                    <a:pt x="1146124" y="71424"/>
                  </a:lnTo>
                  <a:lnTo>
                    <a:pt x="1104595" y="89954"/>
                  </a:lnTo>
                  <a:lnTo>
                    <a:pt x="1070470" y="111036"/>
                  </a:lnTo>
                  <a:lnTo>
                    <a:pt x="1023124" y="101409"/>
                  </a:lnTo>
                  <a:lnTo>
                    <a:pt x="974102" y="93827"/>
                  </a:lnTo>
                  <a:lnTo>
                    <a:pt x="923810" y="88303"/>
                  </a:lnTo>
                  <a:lnTo>
                    <a:pt x="872655" y="84810"/>
                  </a:lnTo>
                  <a:lnTo>
                    <a:pt x="821042" y="83362"/>
                  </a:lnTo>
                  <a:lnTo>
                    <a:pt x="769378" y="83959"/>
                  </a:lnTo>
                  <a:lnTo>
                    <a:pt x="718070" y="86575"/>
                  </a:lnTo>
                  <a:lnTo>
                    <a:pt x="667524" y="91224"/>
                  </a:lnTo>
                  <a:lnTo>
                    <a:pt x="618134" y="97878"/>
                  </a:lnTo>
                  <a:lnTo>
                    <a:pt x="570318" y="106565"/>
                  </a:lnTo>
                  <a:lnTo>
                    <a:pt x="524471" y="117259"/>
                  </a:lnTo>
                  <a:lnTo>
                    <a:pt x="459003" y="137566"/>
                  </a:lnTo>
                  <a:lnTo>
                    <a:pt x="403580" y="161340"/>
                  </a:lnTo>
                  <a:lnTo>
                    <a:pt x="358863" y="188036"/>
                  </a:lnTo>
                  <a:lnTo>
                    <a:pt x="325488" y="217068"/>
                  </a:lnTo>
                  <a:lnTo>
                    <a:pt x="295338" y="279908"/>
                  </a:lnTo>
                  <a:lnTo>
                    <a:pt x="299872" y="312610"/>
                  </a:lnTo>
                  <a:lnTo>
                    <a:pt x="297091" y="315556"/>
                  </a:lnTo>
                  <a:lnTo>
                    <a:pt x="228244" y="321322"/>
                  </a:lnTo>
                  <a:lnTo>
                    <a:pt x="165354" y="332384"/>
                  </a:lnTo>
                  <a:lnTo>
                    <a:pt x="110121" y="348183"/>
                  </a:lnTo>
                  <a:lnTo>
                    <a:pt x="64223" y="368084"/>
                  </a:lnTo>
                  <a:lnTo>
                    <a:pt x="29387" y="391528"/>
                  </a:lnTo>
                  <a:lnTo>
                    <a:pt x="0" y="450964"/>
                  </a:lnTo>
                  <a:lnTo>
                    <a:pt x="13589" y="482981"/>
                  </a:lnTo>
                  <a:lnTo>
                    <a:pt x="46443" y="512495"/>
                  </a:lnTo>
                  <a:lnTo>
                    <a:pt x="96989" y="538099"/>
                  </a:lnTo>
                  <a:lnTo>
                    <a:pt x="163652" y="558380"/>
                  </a:lnTo>
                  <a:lnTo>
                    <a:pt x="115366" y="584365"/>
                  </a:lnTo>
                  <a:lnTo>
                    <a:pt x="85305" y="613511"/>
                  </a:lnTo>
                  <a:lnTo>
                    <a:pt x="73977" y="644436"/>
                  </a:lnTo>
                  <a:lnTo>
                    <a:pt x="81915" y="675716"/>
                  </a:lnTo>
                  <a:lnTo>
                    <a:pt x="109601" y="705954"/>
                  </a:lnTo>
                  <a:lnTo>
                    <a:pt x="179387" y="742378"/>
                  </a:lnTo>
                  <a:lnTo>
                    <a:pt x="224434" y="756208"/>
                  </a:lnTo>
                  <a:lnTo>
                    <a:pt x="274688" y="766775"/>
                  </a:lnTo>
                  <a:lnTo>
                    <a:pt x="329006" y="773849"/>
                  </a:lnTo>
                  <a:lnTo>
                    <a:pt x="386207" y="777189"/>
                  </a:lnTo>
                  <a:lnTo>
                    <a:pt x="445147" y="776528"/>
                  </a:lnTo>
                  <a:lnTo>
                    <a:pt x="477024" y="796099"/>
                  </a:lnTo>
                  <a:lnTo>
                    <a:pt x="513435" y="814184"/>
                  </a:lnTo>
                  <a:lnTo>
                    <a:pt x="554037" y="830668"/>
                  </a:lnTo>
                  <a:lnTo>
                    <a:pt x="598462" y="845464"/>
                  </a:lnTo>
                  <a:lnTo>
                    <a:pt x="646391" y="858456"/>
                  </a:lnTo>
                  <a:lnTo>
                    <a:pt x="697458" y="869543"/>
                  </a:lnTo>
                  <a:lnTo>
                    <a:pt x="751332" y="878636"/>
                  </a:lnTo>
                  <a:lnTo>
                    <a:pt x="807643" y="885609"/>
                  </a:lnTo>
                  <a:lnTo>
                    <a:pt x="859002" y="889927"/>
                  </a:lnTo>
                  <a:lnTo>
                    <a:pt x="910780" y="892403"/>
                  </a:lnTo>
                  <a:lnTo>
                    <a:pt x="962660" y="893076"/>
                  </a:lnTo>
                  <a:lnTo>
                    <a:pt x="1014336" y="891946"/>
                  </a:lnTo>
                  <a:lnTo>
                    <a:pt x="1065517" y="889038"/>
                  </a:lnTo>
                  <a:lnTo>
                    <a:pt x="1115898" y="884364"/>
                  </a:lnTo>
                  <a:lnTo>
                    <a:pt x="1165174" y="877951"/>
                  </a:lnTo>
                  <a:lnTo>
                    <a:pt x="1213053" y="869810"/>
                  </a:lnTo>
                  <a:lnTo>
                    <a:pt x="1259217" y="859955"/>
                  </a:lnTo>
                  <a:lnTo>
                    <a:pt x="1294892" y="878560"/>
                  </a:lnTo>
                  <a:lnTo>
                    <a:pt x="1335201" y="895210"/>
                  </a:lnTo>
                  <a:lnTo>
                    <a:pt x="1379613" y="909828"/>
                  </a:lnTo>
                  <a:lnTo>
                    <a:pt x="1427632" y="922324"/>
                  </a:lnTo>
                  <a:lnTo>
                    <a:pt x="1478762" y="932599"/>
                  </a:lnTo>
                  <a:lnTo>
                    <a:pt x="1532470" y="940587"/>
                  </a:lnTo>
                  <a:lnTo>
                    <a:pt x="1588262" y="946188"/>
                  </a:lnTo>
                  <a:lnTo>
                    <a:pt x="1645615" y="949312"/>
                  </a:lnTo>
                  <a:lnTo>
                    <a:pt x="1704047" y="949858"/>
                  </a:lnTo>
                  <a:lnTo>
                    <a:pt x="1763014" y="947762"/>
                  </a:lnTo>
                  <a:lnTo>
                    <a:pt x="1827288" y="942340"/>
                  </a:lnTo>
                  <a:lnTo>
                    <a:pt x="1888426" y="933869"/>
                  </a:lnTo>
                  <a:lnTo>
                    <a:pt x="1945855" y="922566"/>
                  </a:lnTo>
                  <a:lnTo>
                    <a:pt x="1998980" y="908621"/>
                  </a:lnTo>
                  <a:lnTo>
                    <a:pt x="2047252" y="892225"/>
                  </a:lnTo>
                  <a:lnTo>
                    <a:pt x="2090064" y="873569"/>
                  </a:lnTo>
                  <a:lnTo>
                    <a:pt x="2114245" y="859955"/>
                  </a:lnTo>
                  <a:lnTo>
                    <a:pt x="2126856" y="852855"/>
                  </a:lnTo>
                  <a:lnTo>
                    <a:pt x="2157057" y="830287"/>
                  </a:lnTo>
                  <a:lnTo>
                    <a:pt x="2180069" y="806056"/>
                  </a:lnTo>
                  <a:lnTo>
                    <a:pt x="2226437" y="815962"/>
                  </a:lnTo>
                  <a:lnTo>
                    <a:pt x="2274862" y="823531"/>
                  </a:lnTo>
                  <a:lnTo>
                    <a:pt x="2324811" y="828763"/>
                  </a:lnTo>
                  <a:lnTo>
                    <a:pt x="2375738" y="831672"/>
                  </a:lnTo>
                  <a:lnTo>
                    <a:pt x="2427097" y="832231"/>
                  </a:lnTo>
                  <a:lnTo>
                    <a:pt x="2478354" y="830440"/>
                  </a:lnTo>
                  <a:lnTo>
                    <a:pt x="2528963" y="826300"/>
                  </a:lnTo>
                  <a:lnTo>
                    <a:pt x="2578392" y="819797"/>
                  </a:lnTo>
                  <a:lnTo>
                    <a:pt x="2626093" y="810933"/>
                  </a:lnTo>
                  <a:lnTo>
                    <a:pt x="2644597" y="806056"/>
                  </a:lnTo>
                  <a:lnTo>
                    <a:pt x="2691536" y="793686"/>
                  </a:lnTo>
                  <a:lnTo>
                    <a:pt x="2736697" y="776528"/>
                  </a:lnTo>
                  <a:lnTo>
                    <a:pt x="2747302" y="772502"/>
                  </a:lnTo>
                  <a:lnTo>
                    <a:pt x="2792463" y="748004"/>
                  </a:lnTo>
                  <a:lnTo>
                    <a:pt x="2826054" y="720801"/>
                  </a:lnTo>
                  <a:lnTo>
                    <a:pt x="2847149" y="691502"/>
                  </a:lnTo>
                  <a:lnTo>
                    <a:pt x="2854820" y="660730"/>
                  </a:lnTo>
                  <a:lnTo>
                    <a:pt x="2914307" y="655980"/>
                  </a:lnTo>
                  <a:lnTo>
                    <a:pt x="2971279" y="648639"/>
                  </a:lnTo>
                  <a:lnTo>
                    <a:pt x="3025279" y="638835"/>
                  </a:lnTo>
                  <a:lnTo>
                    <a:pt x="3075825" y="626706"/>
                  </a:lnTo>
                  <a:lnTo>
                    <a:pt x="3122447" y="612432"/>
                  </a:lnTo>
                  <a:lnTo>
                    <a:pt x="3164662" y="596125"/>
                  </a:lnTo>
                  <a:lnTo>
                    <a:pt x="3201987" y="577938"/>
                  </a:lnTo>
                  <a:lnTo>
                    <a:pt x="3260140" y="536536"/>
                  </a:lnTo>
                  <a:lnTo>
                    <a:pt x="3286874" y="502526"/>
                  </a:lnTo>
                  <a:lnTo>
                    <a:pt x="3297974" y="467741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3514" y="3329618"/>
              <a:ext cx="105849" cy="105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12414" y="3234643"/>
              <a:ext cx="158749" cy="1587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2768" y="2429030"/>
              <a:ext cx="3298190" cy="949960"/>
            </a:xfrm>
            <a:custGeom>
              <a:avLst/>
              <a:gdLst/>
              <a:ahLst/>
              <a:cxnLst/>
              <a:rect l="l" t="t" r="r" b="b"/>
              <a:pathLst>
                <a:path w="3298190" h="949960">
                  <a:moveTo>
                    <a:pt x="299870" y="312613"/>
                  </a:moveTo>
                  <a:lnTo>
                    <a:pt x="304092" y="247880"/>
                  </a:lnTo>
                  <a:lnTo>
                    <a:pt x="358862" y="188034"/>
                  </a:lnTo>
                  <a:lnTo>
                    <a:pt x="403585" y="161349"/>
                  </a:lnTo>
                  <a:lnTo>
                    <a:pt x="459003" y="137572"/>
                  </a:lnTo>
                  <a:lnTo>
                    <a:pt x="524470" y="117264"/>
                  </a:lnTo>
                  <a:lnTo>
                    <a:pt x="570313" y="106569"/>
                  </a:lnTo>
                  <a:lnTo>
                    <a:pt x="618130" y="97886"/>
                  </a:lnTo>
                  <a:lnTo>
                    <a:pt x="667517" y="91221"/>
                  </a:lnTo>
                  <a:lnTo>
                    <a:pt x="718069" y="86577"/>
                  </a:lnTo>
                  <a:lnTo>
                    <a:pt x="769378" y="83959"/>
                  </a:lnTo>
                  <a:lnTo>
                    <a:pt x="821042" y="83371"/>
                  </a:lnTo>
                  <a:lnTo>
                    <a:pt x="872653" y="84818"/>
                  </a:lnTo>
                  <a:lnTo>
                    <a:pt x="923806" y="88303"/>
                  </a:lnTo>
                  <a:lnTo>
                    <a:pt x="974097" y="93833"/>
                  </a:lnTo>
                  <a:lnTo>
                    <a:pt x="1023120" y="101410"/>
                  </a:lnTo>
                  <a:lnTo>
                    <a:pt x="1070469" y="111039"/>
                  </a:lnTo>
                  <a:lnTo>
                    <a:pt x="1104594" y="89957"/>
                  </a:lnTo>
                  <a:lnTo>
                    <a:pt x="1146127" y="71432"/>
                  </a:lnTo>
                  <a:lnTo>
                    <a:pt x="1194143" y="55722"/>
                  </a:lnTo>
                  <a:lnTo>
                    <a:pt x="1247718" y="43085"/>
                  </a:lnTo>
                  <a:lnTo>
                    <a:pt x="1305927" y="33781"/>
                  </a:lnTo>
                  <a:lnTo>
                    <a:pt x="1367843" y="28067"/>
                  </a:lnTo>
                  <a:lnTo>
                    <a:pt x="1422222" y="26237"/>
                  </a:lnTo>
                  <a:lnTo>
                    <a:pt x="1476136" y="27260"/>
                  </a:lnTo>
                  <a:lnTo>
                    <a:pt x="1528902" y="31047"/>
                  </a:lnTo>
                  <a:lnTo>
                    <a:pt x="1579842" y="37513"/>
                  </a:lnTo>
                  <a:lnTo>
                    <a:pt x="1628273" y="46570"/>
                  </a:lnTo>
                  <a:lnTo>
                    <a:pt x="1673517" y="58133"/>
                  </a:lnTo>
                  <a:lnTo>
                    <a:pt x="1714892" y="72114"/>
                  </a:lnTo>
                  <a:lnTo>
                    <a:pt x="1781363" y="36505"/>
                  </a:lnTo>
                  <a:lnTo>
                    <a:pt x="1824470" y="22680"/>
                  </a:lnTo>
                  <a:lnTo>
                    <a:pt x="1872838" y="11865"/>
                  </a:lnTo>
                  <a:lnTo>
                    <a:pt x="1925476" y="4329"/>
                  </a:lnTo>
                  <a:lnTo>
                    <a:pt x="1981392" y="339"/>
                  </a:lnTo>
                  <a:lnTo>
                    <a:pt x="2038212" y="138"/>
                  </a:lnTo>
                  <a:lnTo>
                    <a:pt x="2093512" y="3662"/>
                  </a:lnTo>
                  <a:lnTo>
                    <a:pt x="2146188" y="10720"/>
                  </a:lnTo>
                  <a:lnTo>
                    <a:pt x="2195138" y="21124"/>
                  </a:lnTo>
                  <a:lnTo>
                    <a:pt x="2239257" y="34684"/>
                  </a:lnTo>
                  <a:lnTo>
                    <a:pt x="2277441" y="51212"/>
                  </a:lnTo>
                  <a:lnTo>
                    <a:pt x="2314648" y="36333"/>
                  </a:lnTo>
                  <a:lnTo>
                    <a:pt x="2356243" y="23870"/>
                  </a:lnTo>
                  <a:lnTo>
                    <a:pt x="2401480" y="13914"/>
                  </a:lnTo>
                  <a:lnTo>
                    <a:pt x="2449610" y="6556"/>
                  </a:lnTo>
                  <a:lnTo>
                    <a:pt x="2499884" y="1887"/>
                  </a:lnTo>
                  <a:lnTo>
                    <a:pt x="2551554" y="0"/>
                  </a:lnTo>
                  <a:lnTo>
                    <a:pt x="2603872" y="984"/>
                  </a:lnTo>
                  <a:lnTo>
                    <a:pt x="2656091" y="4932"/>
                  </a:lnTo>
                  <a:lnTo>
                    <a:pt x="2722281" y="14621"/>
                  </a:lnTo>
                  <a:lnTo>
                    <a:pt x="2781565" y="28771"/>
                  </a:lnTo>
                  <a:lnTo>
                    <a:pt x="2832687" y="46845"/>
                  </a:lnTo>
                  <a:lnTo>
                    <a:pt x="2874390" y="68308"/>
                  </a:lnTo>
                  <a:lnTo>
                    <a:pt x="2905418" y="92626"/>
                  </a:lnTo>
                  <a:lnTo>
                    <a:pt x="2924515" y="119264"/>
                  </a:lnTo>
                  <a:lnTo>
                    <a:pt x="2979598" y="126866"/>
                  </a:lnTo>
                  <a:lnTo>
                    <a:pt x="3030843" y="137375"/>
                  </a:lnTo>
                  <a:lnTo>
                    <a:pt x="3077571" y="150567"/>
                  </a:lnTo>
                  <a:lnTo>
                    <a:pt x="3119104" y="166219"/>
                  </a:lnTo>
                  <a:lnTo>
                    <a:pt x="3154761" y="184109"/>
                  </a:lnTo>
                  <a:lnTo>
                    <a:pt x="3213159" y="236326"/>
                  </a:lnTo>
                  <a:lnTo>
                    <a:pt x="3224230" y="269970"/>
                  </a:lnTo>
                  <a:lnTo>
                    <a:pt x="3217006" y="303773"/>
                  </a:lnTo>
                  <a:lnTo>
                    <a:pt x="3191414" y="336563"/>
                  </a:lnTo>
                  <a:lnTo>
                    <a:pt x="3240153" y="366588"/>
                  </a:lnTo>
                  <a:lnTo>
                    <a:pt x="3274337" y="398986"/>
                  </a:lnTo>
                  <a:lnTo>
                    <a:pt x="3293699" y="432969"/>
                  </a:lnTo>
                  <a:lnTo>
                    <a:pt x="3297966" y="467748"/>
                  </a:lnTo>
                  <a:lnTo>
                    <a:pt x="3286870" y="502534"/>
                  </a:lnTo>
                  <a:lnTo>
                    <a:pt x="3260139" y="536538"/>
                  </a:lnTo>
                  <a:lnTo>
                    <a:pt x="3201992" y="577946"/>
                  </a:lnTo>
                  <a:lnTo>
                    <a:pt x="3164655" y="596127"/>
                  </a:lnTo>
                  <a:lnTo>
                    <a:pt x="3122442" y="612431"/>
                  </a:lnTo>
                  <a:lnTo>
                    <a:pt x="3075827" y="626715"/>
                  </a:lnTo>
                  <a:lnTo>
                    <a:pt x="3025282" y="638832"/>
                  </a:lnTo>
                  <a:lnTo>
                    <a:pt x="2971283" y="648639"/>
                  </a:lnTo>
                  <a:lnTo>
                    <a:pt x="2914303" y="655989"/>
                  </a:lnTo>
                  <a:lnTo>
                    <a:pt x="2854815" y="660738"/>
                  </a:lnTo>
                  <a:lnTo>
                    <a:pt x="2847149" y="691506"/>
                  </a:lnTo>
                  <a:lnTo>
                    <a:pt x="2792456" y="748006"/>
                  </a:lnTo>
                  <a:lnTo>
                    <a:pt x="2747306" y="772508"/>
                  </a:lnTo>
                  <a:lnTo>
                    <a:pt x="2691538" y="793690"/>
                  </a:lnTo>
                  <a:lnTo>
                    <a:pt x="2626091" y="810937"/>
                  </a:lnTo>
                  <a:lnTo>
                    <a:pt x="2578389" y="819803"/>
                  </a:lnTo>
                  <a:lnTo>
                    <a:pt x="2528962" y="826304"/>
                  </a:lnTo>
                  <a:lnTo>
                    <a:pt x="2478349" y="830446"/>
                  </a:lnTo>
                  <a:lnTo>
                    <a:pt x="2427092" y="832234"/>
                  </a:lnTo>
                  <a:lnTo>
                    <a:pt x="2375732" y="831674"/>
                  </a:lnTo>
                  <a:lnTo>
                    <a:pt x="2324808" y="828771"/>
                  </a:lnTo>
                  <a:lnTo>
                    <a:pt x="2274862" y="823531"/>
                  </a:lnTo>
                  <a:lnTo>
                    <a:pt x="2226435" y="815960"/>
                  </a:lnTo>
                  <a:lnTo>
                    <a:pt x="2180067" y="806062"/>
                  </a:lnTo>
                  <a:lnTo>
                    <a:pt x="2157052" y="830295"/>
                  </a:lnTo>
                  <a:lnTo>
                    <a:pt x="2090065" y="873572"/>
                  </a:lnTo>
                  <a:lnTo>
                    <a:pt x="2047248" y="892223"/>
                  </a:lnTo>
                  <a:lnTo>
                    <a:pt x="1998984" y="908621"/>
                  </a:lnTo>
                  <a:lnTo>
                    <a:pt x="1945852" y="922570"/>
                  </a:lnTo>
                  <a:lnTo>
                    <a:pt x="1888429" y="933874"/>
                  </a:lnTo>
                  <a:lnTo>
                    <a:pt x="1827291" y="942337"/>
                  </a:lnTo>
                  <a:lnTo>
                    <a:pt x="1763017" y="947762"/>
                  </a:lnTo>
                  <a:lnTo>
                    <a:pt x="1704040" y="949863"/>
                  </a:lnTo>
                  <a:lnTo>
                    <a:pt x="1645616" y="949309"/>
                  </a:lnTo>
                  <a:lnTo>
                    <a:pt x="1588255" y="946189"/>
                  </a:lnTo>
                  <a:lnTo>
                    <a:pt x="1532465" y="940591"/>
                  </a:lnTo>
                  <a:lnTo>
                    <a:pt x="1478755" y="932606"/>
                  </a:lnTo>
                  <a:lnTo>
                    <a:pt x="1427635" y="922321"/>
                  </a:lnTo>
                  <a:lnTo>
                    <a:pt x="1379612" y="909825"/>
                  </a:lnTo>
                  <a:lnTo>
                    <a:pt x="1335196" y="895208"/>
                  </a:lnTo>
                  <a:lnTo>
                    <a:pt x="1294895" y="878557"/>
                  </a:lnTo>
                  <a:lnTo>
                    <a:pt x="1259218" y="859962"/>
                  </a:lnTo>
                  <a:lnTo>
                    <a:pt x="1213048" y="869813"/>
                  </a:lnTo>
                  <a:lnTo>
                    <a:pt x="1165173" y="877954"/>
                  </a:lnTo>
                  <a:lnTo>
                    <a:pt x="1115894" y="884368"/>
                  </a:lnTo>
                  <a:lnTo>
                    <a:pt x="1065513" y="889037"/>
                  </a:lnTo>
                  <a:lnTo>
                    <a:pt x="1014332" y="891945"/>
                  </a:lnTo>
                  <a:lnTo>
                    <a:pt x="962652" y="893073"/>
                  </a:lnTo>
                  <a:lnTo>
                    <a:pt x="910777" y="892406"/>
                  </a:lnTo>
                  <a:lnTo>
                    <a:pt x="859007" y="889924"/>
                  </a:lnTo>
                  <a:lnTo>
                    <a:pt x="807644" y="885612"/>
                  </a:lnTo>
                  <a:lnTo>
                    <a:pt x="751324" y="878636"/>
                  </a:lnTo>
                  <a:lnTo>
                    <a:pt x="697457" y="869550"/>
                  </a:lnTo>
                  <a:lnTo>
                    <a:pt x="646389" y="858459"/>
                  </a:lnTo>
                  <a:lnTo>
                    <a:pt x="598467" y="845466"/>
                  </a:lnTo>
                  <a:lnTo>
                    <a:pt x="554035" y="830673"/>
                  </a:lnTo>
                  <a:lnTo>
                    <a:pt x="513440" y="814186"/>
                  </a:lnTo>
                  <a:lnTo>
                    <a:pt x="477028" y="796106"/>
                  </a:lnTo>
                  <a:lnTo>
                    <a:pt x="445145" y="776538"/>
                  </a:lnTo>
                  <a:lnTo>
                    <a:pt x="386211" y="777186"/>
                  </a:lnTo>
                  <a:lnTo>
                    <a:pt x="329006" y="773851"/>
                  </a:lnTo>
                  <a:lnTo>
                    <a:pt x="274692" y="766776"/>
                  </a:lnTo>
                  <a:lnTo>
                    <a:pt x="224432" y="756206"/>
                  </a:lnTo>
                  <a:lnTo>
                    <a:pt x="179388" y="742384"/>
                  </a:lnTo>
                  <a:lnTo>
                    <a:pt x="140721" y="725555"/>
                  </a:lnTo>
                  <a:lnTo>
                    <a:pt x="81907" y="675723"/>
                  </a:lnTo>
                  <a:lnTo>
                    <a:pt x="73981" y="644440"/>
                  </a:lnTo>
                  <a:lnTo>
                    <a:pt x="85303" y="613520"/>
                  </a:lnTo>
                  <a:lnTo>
                    <a:pt x="115362" y="584368"/>
                  </a:lnTo>
                  <a:lnTo>
                    <a:pt x="163646" y="558388"/>
                  </a:lnTo>
                  <a:lnTo>
                    <a:pt x="96985" y="538107"/>
                  </a:lnTo>
                  <a:lnTo>
                    <a:pt x="46437" y="512500"/>
                  </a:lnTo>
                  <a:lnTo>
                    <a:pt x="13582" y="482983"/>
                  </a:lnTo>
                  <a:lnTo>
                    <a:pt x="0" y="450973"/>
                  </a:lnTo>
                  <a:lnTo>
                    <a:pt x="7271" y="417888"/>
                  </a:lnTo>
                  <a:lnTo>
                    <a:pt x="64227" y="368093"/>
                  </a:lnTo>
                  <a:lnTo>
                    <a:pt x="110118" y="348182"/>
                  </a:lnTo>
                  <a:lnTo>
                    <a:pt x="165356" y="332392"/>
                  </a:lnTo>
                  <a:lnTo>
                    <a:pt x="228247" y="321320"/>
                  </a:lnTo>
                  <a:lnTo>
                    <a:pt x="297095" y="315563"/>
                  </a:lnTo>
                  <a:lnTo>
                    <a:pt x="299870" y="312613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92139" y="3395143"/>
              <a:ext cx="78299" cy="782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20814" y="3316918"/>
              <a:ext cx="131249" cy="1312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39939" y="2477154"/>
              <a:ext cx="3023235" cy="916305"/>
            </a:xfrm>
            <a:custGeom>
              <a:avLst/>
              <a:gdLst/>
              <a:ahLst/>
              <a:cxnLst/>
              <a:rect l="l" t="t" r="r" b="b"/>
              <a:pathLst>
                <a:path w="3023234" h="916304">
                  <a:moveTo>
                    <a:pt x="331224" y="836863"/>
                  </a:moveTo>
                  <a:lnTo>
                    <a:pt x="324984" y="867764"/>
                  </a:lnTo>
                  <a:lnTo>
                    <a:pt x="307971" y="892994"/>
                  </a:lnTo>
                  <a:lnTo>
                    <a:pt x="282740" y="910002"/>
                  </a:lnTo>
                  <a:lnTo>
                    <a:pt x="251849" y="916238"/>
                  </a:lnTo>
                  <a:lnTo>
                    <a:pt x="220947" y="910002"/>
                  </a:lnTo>
                  <a:lnTo>
                    <a:pt x="195718" y="892994"/>
                  </a:lnTo>
                  <a:lnTo>
                    <a:pt x="178710" y="867764"/>
                  </a:lnTo>
                  <a:lnTo>
                    <a:pt x="172474" y="836863"/>
                  </a:lnTo>
                  <a:lnTo>
                    <a:pt x="178710" y="805972"/>
                  </a:lnTo>
                  <a:lnTo>
                    <a:pt x="195718" y="780741"/>
                  </a:lnTo>
                  <a:lnTo>
                    <a:pt x="220947" y="763727"/>
                  </a:lnTo>
                  <a:lnTo>
                    <a:pt x="251849" y="757488"/>
                  </a:lnTo>
                  <a:lnTo>
                    <a:pt x="282740" y="763727"/>
                  </a:lnTo>
                  <a:lnTo>
                    <a:pt x="307971" y="780741"/>
                  </a:lnTo>
                  <a:lnTo>
                    <a:pt x="324984" y="805972"/>
                  </a:lnTo>
                  <a:lnTo>
                    <a:pt x="331224" y="836863"/>
                  </a:lnTo>
                  <a:close/>
                </a:path>
                <a:path w="3023234" h="916304">
                  <a:moveTo>
                    <a:pt x="193174" y="524088"/>
                  </a:moveTo>
                  <a:lnTo>
                    <a:pt x="142751" y="524120"/>
                  </a:lnTo>
                  <a:lnTo>
                    <a:pt x="93184" y="521157"/>
                  </a:lnTo>
                  <a:lnTo>
                    <a:pt x="45318" y="515278"/>
                  </a:lnTo>
                  <a:lnTo>
                    <a:pt x="0" y="506563"/>
                  </a:lnTo>
                </a:path>
                <a:path w="3023234" h="916304">
                  <a:moveTo>
                    <a:pt x="363624" y="715863"/>
                  </a:moveTo>
                  <a:lnTo>
                    <a:pt x="343052" y="718768"/>
                  </a:lnTo>
                  <a:lnTo>
                    <a:pt x="322064" y="721138"/>
                  </a:lnTo>
                  <a:lnTo>
                    <a:pt x="300726" y="722965"/>
                  </a:lnTo>
                  <a:lnTo>
                    <a:pt x="279099" y="724238"/>
                  </a:lnTo>
                </a:path>
                <a:path w="3023234" h="916304">
                  <a:moveTo>
                    <a:pt x="1091847" y="808013"/>
                  </a:moveTo>
                  <a:lnTo>
                    <a:pt x="1077190" y="798847"/>
                  </a:lnTo>
                  <a:lnTo>
                    <a:pt x="1063800" y="789400"/>
                  </a:lnTo>
                  <a:lnTo>
                    <a:pt x="1051709" y="779691"/>
                  </a:lnTo>
                  <a:lnTo>
                    <a:pt x="1040947" y="769738"/>
                  </a:lnTo>
                </a:path>
                <a:path w="3023234" h="916304">
                  <a:moveTo>
                    <a:pt x="2033570" y="712613"/>
                  </a:moveTo>
                  <a:lnTo>
                    <a:pt x="2030609" y="723250"/>
                  </a:lnTo>
                  <a:lnTo>
                    <a:pt x="2026230" y="733807"/>
                  </a:lnTo>
                  <a:lnTo>
                    <a:pt x="2020440" y="744261"/>
                  </a:lnTo>
                  <a:lnTo>
                    <a:pt x="2013245" y="754588"/>
                  </a:lnTo>
                </a:path>
                <a:path w="3023234" h="916304">
                  <a:moveTo>
                    <a:pt x="2437870" y="453239"/>
                  </a:moveTo>
                  <a:lnTo>
                    <a:pt x="2499803" y="467617"/>
                  </a:lnTo>
                  <a:lnTo>
                    <a:pt x="2554106" y="485439"/>
                  </a:lnTo>
                  <a:lnTo>
                    <a:pt x="2600054" y="506245"/>
                  </a:lnTo>
                  <a:lnTo>
                    <a:pt x="2636924" y="529575"/>
                  </a:lnTo>
                  <a:lnTo>
                    <a:pt x="2663991" y="554969"/>
                  </a:lnTo>
                  <a:lnTo>
                    <a:pt x="2680531" y="581969"/>
                  </a:lnTo>
                  <a:lnTo>
                    <a:pt x="2685819" y="610113"/>
                  </a:lnTo>
                </a:path>
                <a:path w="3023234" h="916304">
                  <a:moveTo>
                    <a:pt x="3022693" y="286139"/>
                  </a:moveTo>
                  <a:lnTo>
                    <a:pt x="3001731" y="302657"/>
                  </a:lnTo>
                  <a:lnTo>
                    <a:pt x="2976156" y="318064"/>
                  </a:lnTo>
                  <a:lnTo>
                    <a:pt x="2946250" y="332215"/>
                  </a:lnTo>
                  <a:lnTo>
                    <a:pt x="2912294" y="344964"/>
                  </a:lnTo>
                </a:path>
                <a:path w="3023234" h="916304">
                  <a:moveTo>
                    <a:pt x="2757769" y="67839"/>
                  </a:moveTo>
                  <a:lnTo>
                    <a:pt x="2760511" y="74742"/>
                  </a:lnTo>
                  <a:lnTo>
                    <a:pt x="2762397" y="81680"/>
                  </a:lnTo>
                  <a:lnTo>
                    <a:pt x="2763426" y="88641"/>
                  </a:lnTo>
                  <a:lnTo>
                    <a:pt x="2763594" y="95614"/>
                  </a:lnTo>
                </a:path>
                <a:path w="3023234" h="916304">
                  <a:moveTo>
                    <a:pt x="2052695" y="35439"/>
                  </a:moveTo>
                  <a:lnTo>
                    <a:pt x="2064358" y="25993"/>
                  </a:lnTo>
                  <a:lnTo>
                    <a:pt x="2077711" y="16915"/>
                  </a:lnTo>
                  <a:lnTo>
                    <a:pt x="2092700" y="8239"/>
                  </a:lnTo>
                  <a:lnTo>
                    <a:pt x="2109270" y="0"/>
                  </a:lnTo>
                </a:path>
                <a:path w="3023234" h="916304">
                  <a:moveTo>
                    <a:pt x="1523721" y="52314"/>
                  </a:moveTo>
                  <a:lnTo>
                    <a:pt x="1528748" y="44433"/>
                  </a:lnTo>
                  <a:lnTo>
                    <a:pt x="1535003" y="36701"/>
                  </a:lnTo>
                  <a:lnTo>
                    <a:pt x="1542467" y="29136"/>
                  </a:lnTo>
                  <a:lnTo>
                    <a:pt x="1551121" y="21757"/>
                  </a:lnTo>
                </a:path>
                <a:path w="3023234" h="916304">
                  <a:moveTo>
                    <a:pt x="902898" y="62689"/>
                  </a:moveTo>
                  <a:lnTo>
                    <a:pt x="929362" y="69207"/>
                  </a:lnTo>
                  <a:lnTo>
                    <a:pt x="954748" y="76333"/>
                  </a:lnTo>
                  <a:lnTo>
                    <a:pt x="978990" y="84050"/>
                  </a:lnTo>
                  <a:lnTo>
                    <a:pt x="1002022" y="92339"/>
                  </a:lnTo>
                </a:path>
                <a:path w="3023234" h="916304">
                  <a:moveTo>
                    <a:pt x="149999" y="295689"/>
                  </a:moveTo>
                  <a:lnTo>
                    <a:pt x="144501" y="287998"/>
                  </a:lnTo>
                  <a:lnTo>
                    <a:pt x="139784" y="280233"/>
                  </a:lnTo>
                  <a:lnTo>
                    <a:pt x="135849" y="272401"/>
                  </a:lnTo>
                  <a:lnTo>
                    <a:pt x="132699" y="264514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73467" y="4729165"/>
              <a:ext cx="2285995" cy="15144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32564" y="5368906"/>
              <a:ext cx="3378693" cy="116030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61689" y="5385914"/>
              <a:ext cx="52874" cy="528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72830" y="5413013"/>
              <a:ext cx="3298054" cy="105309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21215" y="2493036"/>
            <a:ext cx="3023870" cy="38411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03935" marR="243204" indent="-1905" algn="ctr">
              <a:lnSpc>
                <a:spcPts val="2850"/>
              </a:lnSpc>
              <a:spcBef>
                <a:spcPts val="219"/>
              </a:spcBef>
            </a:pPr>
            <a:r>
              <a:rPr sz="2400" spc="-10" dirty="0">
                <a:latin typeface="Times New Roman"/>
                <a:cs typeface="Times New Roman"/>
              </a:rPr>
              <a:t>“upper-left  </a:t>
            </a:r>
            <a:r>
              <a:rPr sz="2400" dirty="0">
                <a:latin typeface="Times New Roman"/>
                <a:cs typeface="Times New Roman"/>
              </a:rPr>
              <a:t>beak”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detector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imes New Roman"/>
              <a:cs typeface="Times New Roman"/>
            </a:endParaRPr>
          </a:p>
          <a:p>
            <a:pPr marL="88265" marR="5080" indent="-76200">
              <a:lnSpc>
                <a:spcPts val="285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They can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compressed  to the same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000125" marR="242570" algn="ctr">
              <a:lnSpc>
                <a:spcPts val="2850"/>
              </a:lnSpc>
            </a:pPr>
            <a:r>
              <a:rPr sz="2400" spc="-5" dirty="0">
                <a:latin typeface="Carlito"/>
                <a:cs typeface="Carlito"/>
              </a:rPr>
              <a:t>“middle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beak”  detector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281041" y="3842017"/>
            <a:ext cx="328295" cy="1193800"/>
            <a:chOff x="4281041" y="3842017"/>
            <a:chExt cx="328295" cy="1193800"/>
          </a:xfrm>
        </p:grpSpPr>
        <p:sp>
          <p:nvSpPr>
            <p:cNvPr id="24" name="object 24"/>
            <p:cNvSpPr/>
            <p:nvPr/>
          </p:nvSpPr>
          <p:spPr>
            <a:xfrm>
              <a:off x="4444991" y="4225916"/>
              <a:ext cx="0" cy="425450"/>
            </a:xfrm>
            <a:custGeom>
              <a:avLst/>
              <a:gdLst/>
              <a:ahLst/>
              <a:cxnLst/>
              <a:rect l="l" t="t" r="r" b="b"/>
              <a:pathLst>
                <a:path h="425450">
                  <a:moveTo>
                    <a:pt x="0" y="0"/>
                  </a:moveTo>
                  <a:lnTo>
                    <a:pt x="0" y="425449"/>
                  </a:lnTo>
                </a:path>
              </a:pathLst>
            </a:custGeom>
            <a:ln w="761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19141" y="3880117"/>
              <a:ext cx="252095" cy="346075"/>
            </a:xfrm>
            <a:custGeom>
              <a:avLst/>
              <a:gdLst/>
              <a:ahLst/>
              <a:cxnLst/>
              <a:rect l="l" t="t" r="r" b="b"/>
              <a:pathLst>
                <a:path w="252095" h="346075">
                  <a:moveTo>
                    <a:pt x="251699" y="345799"/>
                  </a:moveTo>
                  <a:lnTo>
                    <a:pt x="0" y="345799"/>
                  </a:lnTo>
                  <a:lnTo>
                    <a:pt x="125849" y="0"/>
                  </a:lnTo>
                  <a:lnTo>
                    <a:pt x="251699" y="345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19141" y="3880117"/>
              <a:ext cx="252095" cy="346075"/>
            </a:xfrm>
            <a:custGeom>
              <a:avLst/>
              <a:gdLst/>
              <a:ahLst/>
              <a:cxnLst/>
              <a:rect l="l" t="t" r="r" b="b"/>
              <a:pathLst>
                <a:path w="252095" h="346075">
                  <a:moveTo>
                    <a:pt x="251699" y="345799"/>
                  </a:moveTo>
                  <a:lnTo>
                    <a:pt x="125849" y="0"/>
                  </a:lnTo>
                  <a:lnTo>
                    <a:pt x="0" y="345799"/>
                  </a:lnTo>
                  <a:lnTo>
                    <a:pt x="251699" y="345799"/>
                  </a:lnTo>
                  <a:close/>
                </a:path>
              </a:pathLst>
            </a:custGeom>
            <a:ln w="761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19141" y="4651365"/>
              <a:ext cx="252095" cy="346075"/>
            </a:xfrm>
            <a:custGeom>
              <a:avLst/>
              <a:gdLst/>
              <a:ahLst/>
              <a:cxnLst/>
              <a:rect l="l" t="t" r="r" b="b"/>
              <a:pathLst>
                <a:path w="252095" h="346075">
                  <a:moveTo>
                    <a:pt x="125849" y="345799"/>
                  </a:moveTo>
                  <a:lnTo>
                    <a:pt x="0" y="0"/>
                  </a:lnTo>
                  <a:lnTo>
                    <a:pt x="251699" y="0"/>
                  </a:lnTo>
                  <a:lnTo>
                    <a:pt x="125849" y="345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19141" y="4651365"/>
              <a:ext cx="252095" cy="346075"/>
            </a:xfrm>
            <a:custGeom>
              <a:avLst/>
              <a:gdLst/>
              <a:ahLst/>
              <a:cxnLst/>
              <a:rect l="l" t="t" r="r" b="b"/>
              <a:pathLst>
                <a:path w="252095" h="346075">
                  <a:moveTo>
                    <a:pt x="0" y="0"/>
                  </a:moveTo>
                  <a:lnTo>
                    <a:pt x="125849" y="345799"/>
                  </a:lnTo>
                  <a:lnTo>
                    <a:pt x="251699" y="0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8850" y="477710"/>
            <a:ext cx="4852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imes New Roman"/>
                <a:cs typeface="Times New Roman"/>
              </a:rPr>
              <a:t>A </a:t>
            </a:r>
            <a:r>
              <a:rPr sz="4400" spc="-10" dirty="0">
                <a:latin typeface="Times New Roman"/>
                <a:cs typeface="Times New Roman"/>
              </a:rPr>
              <a:t>convolutional</a:t>
            </a:r>
            <a:r>
              <a:rPr sz="4400" spc="-34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layer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4794" y="3124193"/>
            <a:ext cx="3746492" cy="3149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19591" y="5486388"/>
            <a:ext cx="838200" cy="3702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Carlito"/>
                <a:cs typeface="Carlito"/>
              </a:rPr>
              <a:t>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filter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824" y="1461005"/>
            <a:ext cx="664146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convolutional layer </a:t>
            </a:r>
            <a:r>
              <a:rPr sz="2400" dirty="0">
                <a:latin typeface="Times New Roman"/>
                <a:cs typeface="Times New Roman"/>
              </a:rPr>
              <a:t>has a number of filters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  </a:t>
            </a:r>
            <a:r>
              <a:rPr sz="2400" spc="-5" dirty="0">
                <a:latin typeface="Times New Roman"/>
                <a:cs typeface="Times New Roman"/>
              </a:rPr>
              <a:t>convolutional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3017" y="3445249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Beak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detector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54516" y="3809992"/>
            <a:ext cx="82550" cy="337820"/>
            <a:chOff x="4454516" y="3809992"/>
            <a:chExt cx="82550" cy="337820"/>
          </a:xfrm>
        </p:grpSpPr>
        <p:sp>
          <p:nvSpPr>
            <p:cNvPr id="8" name="object 8"/>
            <p:cNvSpPr/>
            <p:nvPr/>
          </p:nvSpPr>
          <p:spPr>
            <a:xfrm>
              <a:off x="4483091" y="3817292"/>
              <a:ext cx="25399" cy="330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4516" y="3809992"/>
              <a:ext cx="82549" cy="2803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938" y="304800"/>
            <a:ext cx="303212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Convolution</a:t>
            </a:r>
            <a:endParaRPr sz="28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08777" y="2421735"/>
          <a:ext cx="2630170" cy="2671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35"/>
                <a:gridCol w="479425"/>
                <a:gridCol w="479425"/>
                <a:gridCol w="479425"/>
                <a:gridCol w="479425"/>
                <a:gridCol w="356235"/>
              </a:tblGrid>
              <a:tr h="4287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</a:tr>
              <a:tr h="4533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  <a:tr h="4534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  <a:tr h="4534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  <a:tr h="4533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  <a:tr h="4287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08695" y="5402756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6 x 6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image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9387" y="2068512"/>
            <a:ext cx="1622425" cy="1360805"/>
          </a:xfrm>
          <a:custGeom>
            <a:avLst/>
            <a:gdLst/>
            <a:ahLst/>
            <a:cxnLst/>
            <a:rect l="l" t="t" r="r" b="b"/>
            <a:pathLst>
              <a:path w="1622425" h="1360804">
                <a:moveTo>
                  <a:pt x="1622361" y="0"/>
                </a:moveTo>
                <a:lnTo>
                  <a:pt x="1081595" y="0"/>
                </a:lnTo>
                <a:lnTo>
                  <a:pt x="540791" y="0"/>
                </a:lnTo>
                <a:lnTo>
                  <a:pt x="0" y="0"/>
                </a:lnTo>
                <a:lnTo>
                  <a:pt x="0" y="453415"/>
                </a:lnTo>
                <a:lnTo>
                  <a:pt x="0" y="906818"/>
                </a:lnTo>
                <a:lnTo>
                  <a:pt x="0" y="1360208"/>
                </a:lnTo>
                <a:lnTo>
                  <a:pt x="540791" y="1360208"/>
                </a:lnTo>
                <a:lnTo>
                  <a:pt x="1081595" y="1360208"/>
                </a:lnTo>
                <a:lnTo>
                  <a:pt x="1622361" y="1360208"/>
                </a:lnTo>
                <a:lnTo>
                  <a:pt x="1622361" y="906818"/>
                </a:lnTo>
                <a:lnTo>
                  <a:pt x="1622361" y="453415"/>
                </a:lnTo>
                <a:lnTo>
                  <a:pt x="1622361" y="0"/>
                </a:lnTo>
                <a:close/>
              </a:path>
            </a:pathLst>
          </a:custGeom>
          <a:solidFill>
            <a:srgbClr val="F2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4271" y="1994080"/>
            <a:ext cx="1365885" cy="13862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90"/>
              </a:spcBef>
              <a:tabLst>
                <a:tab pos="540385" algn="l"/>
                <a:tab pos="1081405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-1	-1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tabLst>
                <a:tab pos="591185" algn="l"/>
                <a:tab pos="1081405" algn="l"/>
              </a:tabLst>
            </a:pPr>
            <a:r>
              <a:rPr sz="2400" dirty="0">
                <a:latin typeface="Arial"/>
                <a:cs typeface="Arial"/>
              </a:rPr>
              <a:t>-1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tabLst>
                <a:tab pos="540385" algn="l"/>
                <a:tab pos="1132205" algn="l"/>
              </a:tabLst>
            </a:pPr>
            <a:r>
              <a:rPr sz="2400" dirty="0">
                <a:latin typeface="Arial"/>
                <a:cs typeface="Arial"/>
              </a:rPr>
              <a:t>-1	-1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0835" y="2434143"/>
            <a:ext cx="8870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Filter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9387" y="3694124"/>
            <a:ext cx="1622425" cy="1360805"/>
          </a:xfrm>
          <a:custGeom>
            <a:avLst/>
            <a:gdLst/>
            <a:ahLst/>
            <a:cxnLst/>
            <a:rect l="l" t="t" r="r" b="b"/>
            <a:pathLst>
              <a:path w="1622425" h="1360804">
                <a:moveTo>
                  <a:pt x="1622361" y="0"/>
                </a:moveTo>
                <a:lnTo>
                  <a:pt x="1081595" y="0"/>
                </a:lnTo>
                <a:lnTo>
                  <a:pt x="540791" y="0"/>
                </a:lnTo>
                <a:lnTo>
                  <a:pt x="0" y="0"/>
                </a:lnTo>
                <a:lnTo>
                  <a:pt x="0" y="453402"/>
                </a:lnTo>
                <a:lnTo>
                  <a:pt x="0" y="906792"/>
                </a:lnTo>
                <a:lnTo>
                  <a:pt x="0" y="1360195"/>
                </a:lnTo>
                <a:lnTo>
                  <a:pt x="540791" y="1360195"/>
                </a:lnTo>
                <a:lnTo>
                  <a:pt x="1081595" y="1360195"/>
                </a:lnTo>
                <a:lnTo>
                  <a:pt x="1622361" y="1360195"/>
                </a:lnTo>
                <a:lnTo>
                  <a:pt x="1622361" y="906792"/>
                </a:lnTo>
                <a:lnTo>
                  <a:pt x="1622361" y="453402"/>
                </a:lnTo>
                <a:lnTo>
                  <a:pt x="1622361" y="0"/>
                </a:lnTo>
                <a:close/>
              </a:path>
            </a:pathLst>
          </a:custGeom>
          <a:solidFill>
            <a:srgbClr val="DAE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94271" y="3619670"/>
            <a:ext cx="1365885" cy="13862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  <a:tabLst>
                <a:tab pos="591185" algn="l"/>
                <a:tab pos="1081405" algn="l"/>
              </a:tabLst>
            </a:pPr>
            <a:r>
              <a:rPr sz="2400" dirty="0">
                <a:latin typeface="Arial"/>
                <a:cs typeface="Arial"/>
              </a:rPr>
              <a:t>-1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tabLst>
                <a:tab pos="591185" algn="l"/>
                <a:tab pos="1081405" algn="l"/>
              </a:tabLst>
            </a:pPr>
            <a:r>
              <a:rPr sz="2400" dirty="0">
                <a:latin typeface="Arial"/>
                <a:cs typeface="Arial"/>
              </a:rPr>
              <a:t>-1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tabLst>
                <a:tab pos="591185" algn="l"/>
                <a:tab pos="1081405" algn="l"/>
              </a:tabLst>
            </a:pPr>
            <a:r>
              <a:rPr sz="2400" dirty="0">
                <a:latin typeface="Arial"/>
                <a:cs typeface="Arial"/>
              </a:rPr>
              <a:t>-1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0835" y="4045446"/>
            <a:ext cx="8870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Filter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9084" y="5214923"/>
            <a:ext cx="851535" cy="381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95"/>
              </a:lnSpc>
            </a:pPr>
            <a:r>
              <a:rPr sz="2800" b="1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b="1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4614" y="1013311"/>
            <a:ext cx="352361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603885">
              <a:lnSpc>
                <a:spcPts val="2850"/>
              </a:lnSpc>
              <a:spcBef>
                <a:spcPts val="219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These 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  parameters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learned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6361" y="5863137"/>
            <a:ext cx="317055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filter detects 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  </a:t>
            </a:r>
            <a:r>
              <a:rPr sz="2400" dirty="0">
                <a:latin typeface="Times New Roman"/>
                <a:cs typeface="Times New Roman"/>
              </a:rPr>
              <a:t>pattern (3 </a:t>
            </a:r>
            <a:r>
              <a:rPr sz="2400" dirty="0">
                <a:latin typeface="Carlito"/>
                <a:cs typeface="Carlito"/>
              </a:rPr>
              <a:t>x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673" y="659478"/>
            <a:ext cx="3248019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Convolution</a:t>
            </a:r>
            <a:endParaRPr sz="28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550545">
              <a:lnSpc>
                <a:spcPct val="100000"/>
              </a:lnSpc>
              <a:spcBef>
                <a:spcPts val="3265"/>
              </a:spcBef>
            </a:pPr>
            <a:r>
              <a:rPr sz="2400" spc="-5" dirty="0">
                <a:latin typeface="Carlito"/>
                <a:cs typeface="Carlito"/>
              </a:rPr>
              <a:t>stride=1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7260" y="2370132"/>
          <a:ext cx="1915159" cy="1382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/>
                <a:gridCol w="459105"/>
                <a:gridCol w="457834"/>
                <a:gridCol w="499745"/>
              </a:tblGrid>
              <a:tr h="451735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453398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R w="762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477575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27827" y="2324272"/>
            <a:ext cx="2589530" cy="2746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90"/>
              </a:spcBef>
              <a:tabLst>
                <a:tab pos="478790" algn="l"/>
              </a:tabLst>
            </a:pPr>
            <a:r>
              <a:rPr sz="2400" dirty="0">
                <a:latin typeface="Arial"/>
                <a:cs typeface="Arial"/>
              </a:rPr>
              <a:t>0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  <a:tabLst>
                <a:tab pos="47879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  <a:tabLst>
                <a:tab pos="478790" algn="l"/>
              </a:tabLst>
            </a:pPr>
            <a:r>
              <a:rPr sz="2400" dirty="0">
                <a:latin typeface="Arial"/>
                <a:cs typeface="Arial"/>
              </a:rPr>
              <a:t>0	0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  <a:tabLst>
                <a:tab pos="478790" algn="l"/>
                <a:tab pos="957580" algn="l"/>
                <a:tab pos="1436370" algn="l"/>
                <a:tab pos="1915160" algn="l"/>
                <a:tab pos="239395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0	0	0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  <a:tabLst>
                <a:tab pos="478790" algn="l"/>
                <a:tab pos="957580" algn="l"/>
                <a:tab pos="1436370" algn="l"/>
                <a:tab pos="1915160" algn="l"/>
                <a:tab pos="2393950" algn="l"/>
              </a:tabLst>
            </a:pPr>
            <a:r>
              <a:rPr sz="2400" dirty="0">
                <a:latin typeface="Arial"/>
                <a:cs typeface="Arial"/>
              </a:rPr>
              <a:t>0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0	0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  <a:tabLst>
                <a:tab pos="478790" algn="l"/>
                <a:tab pos="957580" algn="l"/>
                <a:tab pos="1436370" algn="l"/>
                <a:tab pos="1915160" algn="l"/>
                <a:tab pos="2393950" algn="l"/>
              </a:tabLst>
            </a:pPr>
            <a:r>
              <a:rPr sz="2400" dirty="0">
                <a:latin typeface="Arial"/>
                <a:cs typeface="Arial"/>
              </a:rPr>
              <a:t>0	0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0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695" y="5402756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6 x 6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4187" y="477837"/>
            <a:ext cx="1622425" cy="1360805"/>
          </a:xfrm>
          <a:custGeom>
            <a:avLst/>
            <a:gdLst/>
            <a:ahLst/>
            <a:cxnLst/>
            <a:rect l="l" t="t" r="r" b="b"/>
            <a:pathLst>
              <a:path w="1622425" h="1360805">
                <a:moveTo>
                  <a:pt x="1622361" y="0"/>
                </a:moveTo>
                <a:lnTo>
                  <a:pt x="1081570" y="0"/>
                </a:lnTo>
                <a:lnTo>
                  <a:pt x="540791" y="0"/>
                </a:lnTo>
                <a:lnTo>
                  <a:pt x="0" y="0"/>
                </a:lnTo>
                <a:lnTo>
                  <a:pt x="0" y="453402"/>
                </a:lnTo>
                <a:lnTo>
                  <a:pt x="0" y="906805"/>
                </a:lnTo>
                <a:lnTo>
                  <a:pt x="0" y="1360208"/>
                </a:lnTo>
                <a:lnTo>
                  <a:pt x="540791" y="1360208"/>
                </a:lnTo>
                <a:lnTo>
                  <a:pt x="1081570" y="1360208"/>
                </a:lnTo>
                <a:lnTo>
                  <a:pt x="1622361" y="1360208"/>
                </a:lnTo>
                <a:lnTo>
                  <a:pt x="1622361" y="906805"/>
                </a:lnTo>
                <a:lnTo>
                  <a:pt x="1622361" y="453402"/>
                </a:lnTo>
                <a:lnTo>
                  <a:pt x="1622361" y="0"/>
                </a:lnTo>
                <a:close/>
              </a:path>
            </a:pathLst>
          </a:custGeom>
          <a:solidFill>
            <a:srgbClr val="F2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284" algn="l"/>
                <a:tab pos="1043305" algn="l"/>
              </a:tabLst>
            </a:pPr>
            <a:r>
              <a:rPr dirty="0"/>
              <a:t>1	-1	-1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86371" y="856803"/>
            <a:ext cx="1378585" cy="93281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603885" algn="l"/>
                <a:tab pos="1094105" algn="l"/>
              </a:tabLst>
            </a:pPr>
            <a:r>
              <a:rPr sz="2400" dirty="0">
                <a:latin typeface="Arial"/>
                <a:cs typeface="Arial"/>
              </a:rPr>
              <a:t>-1	1	-1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553085" algn="l"/>
                <a:tab pos="1144905" algn="l"/>
              </a:tabLst>
            </a:pPr>
            <a:r>
              <a:rPr sz="2400" dirty="0">
                <a:latin typeface="Arial"/>
                <a:cs typeface="Arial"/>
              </a:rPr>
              <a:t>-1	-1	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6121" y="946655"/>
            <a:ext cx="8870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Filter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18040" y="2782881"/>
            <a:ext cx="728980" cy="750570"/>
            <a:chOff x="4718040" y="2782881"/>
            <a:chExt cx="728980" cy="750570"/>
          </a:xfrm>
        </p:grpSpPr>
        <p:sp>
          <p:nvSpPr>
            <p:cNvPr id="11" name="object 11"/>
            <p:cNvSpPr/>
            <p:nvPr/>
          </p:nvSpPr>
          <p:spPr>
            <a:xfrm>
              <a:off x="4718040" y="2802894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2815" y="2787644"/>
              <a:ext cx="719123" cy="7207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22815" y="2787644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5"/>
                  </a:lnTo>
                  <a:lnTo>
                    <a:pt x="12843" y="264559"/>
                  </a:lnTo>
                  <a:lnTo>
                    <a:pt x="28255" y="220091"/>
                  </a:lnTo>
                  <a:lnTo>
                    <a:pt x="49088" y="178481"/>
                  </a:lnTo>
                  <a:lnTo>
                    <a:pt x="74916" y="140157"/>
                  </a:lnTo>
                  <a:lnTo>
                    <a:pt x="105309" y="105549"/>
                  </a:lnTo>
                  <a:lnTo>
                    <a:pt x="139838" y="75088"/>
                  </a:lnTo>
                  <a:lnTo>
                    <a:pt x="178077" y="49201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1"/>
                  </a:lnTo>
                  <a:lnTo>
                    <a:pt x="671082" y="180408"/>
                  </a:lnTo>
                  <a:lnTo>
                    <a:pt x="691754" y="222458"/>
                  </a:lnTo>
                  <a:lnTo>
                    <a:pt x="706805" y="266840"/>
                  </a:lnTo>
                  <a:lnTo>
                    <a:pt x="716005" y="312990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92428" y="29421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59413" y="2782881"/>
            <a:ext cx="728980" cy="750570"/>
            <a:chOff x="5559413" y="2782881"/>
            <a:chExt cx="728980" cy="750570"/>
          </a:xfrm>
        </p:grpSpPr>
        <p:sp>
          <p:nvSpPr>
            <p:cNvPr id="16" name="object 16"/>
            <p:cNvSpPr/>
            <p:nvPr/>
          </p:nvSpPr>
          <p:spPr>
            <a:xfrm>
              <a:off x="5559413" y="2802894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64188" y="2787644"/>
              <a:ext cx="719123" cy="720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64188" y="2787644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5"/>
                  </a:lnTo>
                  <a:lnTo>
                    <a:pt x="12843" y="264559"/>
                  </a:lnTo>
                  <a:lnTo>
                    <a:pt x="28255" y="220091"/>
                  </a:lnTo>
                  <a:lnTo>
                    <a:pt x="49088" y="178481"/>
                  </a:lnTo>
                  <a:lnTo>
                    <a:pt x="74916" y="140157"/>
                  </a:lnTo>
                  <a:lnTo>
                    <a:pt x="105309" y="105549"/>
                  </a:lnTo>
                  <a:lnTo>
                    <a:pt x="139838" y="75088"/>
                  </a:lnTo>
                  <a:lnTo>
                    <a:pt x="178077" y="49201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1"/>
                  </a:lnTo>
                  <a:lnTo>
                    <a:pt x="671082" y="180408"/>
                  </a:lnTo>
                  <a:lnTo>
                    <a:pt x="691754" y="222458"/>
                  </a:lnTo>
                  <a:lnTo>
                    <a:pt x="706805" y="266840"/>
                  </a:lnTo>
                  <a:lnTo>
                    <a:pt x="716005" y="312990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87141" y="2942141"/>
            <a:ext cx="58852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-1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9692" y="3082918"/>
            <a:ext cx="711200" cy="82550"/>
            <a:chOff x="3949692" y="3082918"/>
            <a:chExt cx="711200" cy="82550"/>
          </a:xfrm>
        </p:grpSpPr>
        <p:sp>
          <p:nvSpPr>
            <p:cNvPr id="21" name="object 21"/>
            <p:cNvSpPr/>
            <p:nvPr/>
          </p:nvSpPr>
          <p:spPr>
            <a:xfrm>
              <a:off x="3949692" y="3131493"/>
              <a:ext cx="711198" cy="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392" y="3124193"/>
              <a:ext cx="598805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748" y="0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9866" y="3082918"/>
              <a:ext cx="103899" cy="825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59217" y="2454650"/>
            <a:ext cx="841383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rlito"/>
                <a:cs typeface="Carlito"/>
              </a:rPr>
              <a:t>Dot  product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715" y="70996"/>
            <a:ext cx="303212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Convolution</a:t>
            </a:r>
            <a:endParaRPr sz="28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33715"/>
              </p:ext>
            </p:extLst>
          </p:nvPr>
        </p:nvGraphicFramePr>
        <p:xfrm>
          <a:off x="990599" y="2400295"/>
          <a:ext cx="2831780" cy="2759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135"/>
                <a:gridCol w="446405"/>
                <a:gridCol w="612461"/>
                <a:gridCol w="359724"/>
                <a:gridCol w="446405"/>
                <a:gridCol w="501650"/>
              </a:tblGrid>
              <a:tr h="419105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2413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dirty="0" smtClean="0">
                          <a:latin typeface="Arial"/>
                          <a:cs typeface="Arial"/>
                        </a:rPr>
                        <a:t>0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493972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67945" marB="0">
                    <a:lnR w="762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479162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7774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7774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7774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09586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77774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77774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77774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471455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76200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485792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27305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08695" y="5402756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6 x 6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39603"/>
              </p:ext>
            </p:extLst>
          </p:nvPr>
        </p:nvGraphicFramePr>
        <p:xfrm>
          <a:off x="5559413" y="450881"/>
          <a:ext cx="1659110" cy="1382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59"/>
                <a:gridCol w="601951"/>
                <a:gridCol w="454500"/>
              </a:tblGrid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25400" marB="0">
                    <a:lnL w="76200">
                      <a:solidFill>
                        <a:srgbClr val="0000FF"/>
                      </a:solidFill>
                      <a:prstDash val="solid"/>
                    </a:lnL>
                    <a:lnB w="76200">
                      <a:solidFill>
                        <a:srgbClr val="0000FF"/>
                      </a:solidFill>
                      <a:prstDash val="solid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</a:p>
                  </a:txBody>
                  <a:tcPr marL="0" marR="0" marT="25400" marB="0">
                    <a:lnB w="76200">
                      <a:solidFill>
                        <a:srgbClr val="0000FF"/>
                      </a:solidFill>
                      <a:prstDash val="solid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B w="76200">
                      <a:solidFill>
                        <a:srgbClr val="0000FF"/>
                      </a:solidFill>
                      <a:prstDash val="solid"/>
                    </a:lnB>
                    <a:solidFill>
                      <a:srgbClr val="F2DADA"/>
                    </a:solidFill>
                  </a:tcPr>
                </a:tc>
              </a:tr>
              <a:tr h="447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T w="76200">
                      <a:solidFill>
                        <a:srgbClr val="0000FF"/>
                      </a:solidFill>
                      <a:prstDash val="solid"/>
                    </a:lnT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762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0000FF"/>
                      </a:solidFill>
                      <a:prstDash val="solid"/>
                    </a:lnT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76200">
                      <a:solidFill>
                        <a:srgbClr val="0000FF"/>
                      </a:solidFill>
                      <a:prstDash val="solid"/>
                    </a:lnL>
                    <a:lnT w="76200">
                      <a:solidFill>
                        <a:srgbClr val="0000FF"/>
                      </a:solidFill>
                      <a:prstDash val="solid"/>
                    </a:lnT>
                    <a:solidFill>
                      <a:srgbClr val="F2DADA"/>
                    </a:solidFill>
                  </a:tcPr>
                </a:tc>
              </a:tr>
              <a:tr h="4775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R w="76200">
                      <a:solidFill>
                        <a:srgbClr val="0000FF"/>
                      </a:solidFill>
                      <a:prstDash val="solid"/>
                    </a:lnR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2730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solidFill>
                      <a:srgbClr val="F2DADA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466121" y="946655"/>
            <a:ext cx="8870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Filter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18040" y="2782881"/>
            <a:ext cx="728980" cy="750570"/>
            <a:chOff x="4718040" y="2782881"/>
            <a:chExt cx="728980" cy="750570"/>
          </a:xfrm>
        </p:grpSpPr>
        <p:sp>
          <p:nvSpPr>
            <p:cNvPr id="8" name="object 8"/>
            <p:cNvSpPr/>
            <p:nvPr/>
          </p:nvSpPr>
          <p:spPr>
            <a:xfrm>
              <a:off x="4718040" y="2802894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22815" y="2787644"/>
              <a:ext cx="719123" cy="7207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22815" y="2787644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5"/>
                  </a:lnTo>
                  <a:lnTo>
                    <a:pt x="12843" y="264559"/>
                  </a:lnTo>
                  <a:lnTo>
                    <a:pt x="28255" y="220091"/>
                  </a:lnTo>
                  <a:lnTo>
                    <a:pt x="49088" y="178481"/>
                  </a:lnTo>
                  <a:lnTo>
                    <a:pt x="74916" y="140157"/>
                  </a:lnTo>
                  <a:lnTo>
                    <a:pt x="105309" y="105549"/>
                  </a:lnTo>
                  <a:lnTo>
                    <a:pt x="139838" y="75088"/>
                  </a:lnTo>
                  <a:lnTo>
                    <a:pt x="178077" y="49201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1"/>
                  </a:lnTo>
                  <a:lnTo>
                    <a:pt x="671082" y="180408"/>
                  </a:lnTo>
                  <a:lnTo>
                    <a:pt x="691754" y="222458"/>
                  </a:lnTo>
                  <a:lnTo>
                    <a:pt x="706805" y="266840"/>
                  </a:lnTo>
                  <a:lnTo>
                    <a:pt x="716005" y="312990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9413" y="2782881"/>
            <a:ext cx="728980" cy="750570"/>
            <a:chOff x="5559413" y="2782881"/>
            <a:chExt cx="728980" cy="750570"/>
          </a:xfrm>
        </p:grpSpPr>
        <p:sp>
          <p:nvSpPr>
            <p:cNvPr id="12" name="object 12"/>
            <p:cNvSpPr/>
            <p:nvPr/>
          </p:nvSpPr>
          <p:spPr>
            <a:xfrm>
              <a:off x="5559413" y="2802894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64188" y="2787644"/>
              <a:ext cx="719123" cy="720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4188" y="2787644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5"/>
                  </a:lnTo>
                  <a:lnTo>
                    <a:pt x="12843" y="264559"/>
                  </a:lnTo>
                  <a:lnTo>
                    <a:pt x="28255" y="220091"/>
                  </a:lnTo>
                  <a:lnTo>
                    <a:pt x="49088" y="178481"/>
                  </a:lnTo>
                  <a:lnTo>
                    <a:pt x="74916" y="140157"/>
                  </a:lnTo>
                  <a:lnTo>
                    <a:pt x="105309" y="105549"/>
                  </a:lnTo>
                  <a:lnTo>
                    <a:pt x="139838" y="75088"/>
                  </a:lnTo>
                  <a:lnTo>
                    <a:pt x="178077" y="49201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1"/>
                  </a:lnTo>
                  <a:lnTo>
                    <a:pt x="671082" y="180408"/>
                  </a:lnTo>
                  <a:lnTo>
                    <a:pt x="691754" y="222458"/>
                  </a:lnTo>
                  <a:lnTo>
                    <a:pt x="706805" y="266840"/>
                  </a:lnTo>
                  <a:lnTo>
                    <a:pt x="716005" y="312990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400787" y="2782881"/>
            <a:ext cx="730250" cy="750570"/>
            <a:chOff x="6400787" y="2782881"/>
            <a:chExt cx="730250" cy="750570"/>
          </a:xfrm>
        </p:grpSpPr>
        <p:sp>
          <p:nvSpPr>
            <p:cNvPr id="16" name="object 16"/>
            <p:cNvSpPr/>
            <p:nvPr/>
          </p:nvSpPr>
          <p:spPr>
            <a:xfrm>
              <a:off x="6400787" y="2802894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05562" y="2787644"/>
              <a:ext cx="720698" cy="7207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5562" y="2787644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5"/>
                  </a:lnTo>
                  <a:lnTo>
                    <a:pt x="12871" y="264559"/>
                  </a:lnTo>
                  <a:lnTo>
                    <a:pt x="28316" y="220091"/>
                  </a:lnTo>
                  <a:lnTo>
                    <a:pt x="49196" y="178481"/>
                  </a:lnTo>
                  <a:lnTo>
                    <a:pt x="75080" y="140157"/>
                  </a:lnTo>
                  <a:lnTo>
                    <a:pt x="105540" y="105549"/>
                  </a:lnTo>
                  <a:lnTo>
                    <a:pt x="140146" y="75088"/>
                  </a:lnTo>
                  <a:lnTo>
                    <a:pt x="178470" y="49201"/>
                  </a:lnTo>
                  <a:lnTo>
                    <a:pt x="220081" y="28320"/>
                  </a:lnTo>
                  <a:lnTo>
                    <a:pt x="264550" y="12873"/>
                  </a:lnTo>
                  <a:lnTo>
                    <a:pt x="311450" y="3289"/>
                  </a:lnTo>
                  <a:lnTo>
                    <a:pt x="360349" y="0"/>
                  </a:lnTo>
                  <a:lnTo>
                    <a:pt x="407716" y="3125"/>
                  </a:lnTo>
                  <a:lnTo>
                    <a:pt x="453870" y="12348"/>
                  </a:lnTo>
                  <a:lnTo>
                    <a:pt x="498252" y="27434"/>
                  </a:lnTo>
                  <a:lnTo>
                    <a:pt x="540302" y="48151"/>
                  </a:lnTo>
                  <a:lnTo>
                    <a:pt x="579462" y="74267"/>
                  </a:lnTo>
                  <a:lnTo>
                    <a:pt x="615173" y="105549"/>
                  </a:lnTo>
                  <a:lnTo>
                    <a:pt x="646453" y="141251"/>
                  </a:lnTo>
                  <a:lnTo>
                    <a:pt x="672565" y="180408"/>
                  </a:lnTo>
                  <a:lnTo>
                    <a:pt x="693276" y="222458"/>
                  </a:lnTo>
                  <a:lnTo>
                    <a:pt x="708356" y="266840"/>
                  </a:lnTo>
                  <a:lnTo>
                    <a:pt x="717574" y="312990"/>
                  </a:lnTo>
                  <a:lnTo>
                    <a:pt x="720698" y="360349"/>
                  </a:lnTo>
                  <a:lnTo>
                    <a:pt x="717409" y="409248"/>
                  </a:lnTo>
                  <a:lnTo>
                    <a:pt x="707827" y="456149"/>
                  </a:lnTo>
                  <a:lnTo>
                    <a:pt x="692381" y="500621"/>
                  </a:lnTo>
                  <a:lnTo>
                    <a:pt x="671502" y="542235"/>
                  </a:lnTo>
                  <a:lnTo>
                    <a:pt x="645618" y="580561"/>
                  </a:lnTo>
                  <a:lnTo>
                    <a:pt x="615158" y="615170"/>
                  </a:lnTo>
                  <a:lnTo>
                    <a:pt x="580551" y="645633"/>
                  </a:lnTo>
                  <a:lnTo>
                    <a:pt x="542228" y="671520"/>
                  </a:lnTo>
                  <a:lnTo>
                    <a:pt x="500617" y="692402"/>
                  </a:lnTo>
                  <a:lnTo>
                    <a:pt x="456147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0" y="717433"/>
                  </a:lnTo>
                  <a:lnTo>
                    <a:pt x="264550" y="707850"/>
                  </a:lnTo>
                  <a:lnTo>
                    <a:pt x="220081" y="692402"/>
                  </a:lnTo>
                  <a:lnTo>
                    <a:pt x="178470" y="671520"/>
                  </a:lnTo>
                  <a:lnTo>
                    <a:pt x="140146" y="645633"/>
                  </a:lnTo>
                  <a:lnTo>
                    <a:pt x="105540" y="615170"/>
                  </a:lnTo>
                  <a:lnTo>
                    <a:pt x="75080" y="580561"/>
                  </a:lnTo>
                  <a:lnTo>
                    <a:pt x="49196" y="542235"/>
                  </a:lnTo>
                  <a:lnTo>
                    <a:pt x="28316" y="500621"/>
                  </a:lnTo>
                  <a:lnTo>
                    <a:pt x="12871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242160" y="2782881"/>
            <a:ext cx="730885" cy="750570"/>
            <a:chOff x="7242160" y="2782881"/>
            <a:chExt cx="730885" cy="750570"/>
          </a:xfrm>
        </p:grpSpPr>
        <p:sp>
          <p:nvSpPr>
            <p:cNvPr id="20" name="object 20"/>
            <p:cNvSpPr/>
            <p:nvPr/>
          </p:nvSpPr>
          <p:spPr>
            <a:xfrm>
              <a:off x="7242160" y="2802894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6935" y="2787644"/>
              <a:ext cx="720723" cy="7207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46935" y="2787644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5"/>
                  </a:lnTo>
                  <a:lnTo>
                    <a:pt x="12871" y="264559"/>
                  </a:lnTo>
                  <a:lnTo>
                    <a:pt x="28316" y="220091"/>
                  </a:lnTo>
                  <a:lnTo>
                    <a:pt x="49196" y="178481"/>
                  </a:lnTo>
                  <a:lnTo>
                    <a:pt x="75080" y="140157"/>
                  </a:lnTo>
                  <a:lnTo>
                    <a:pt x="105540" y="105549"/>
                  </a:lnTo>
                  <a:lnTo>
                    <a:pt x="140146" y="75088"/>
                  </a:lnTo>
                  <a:lnTo>
                    <a:pt x="178470" y="49201"/>
                  </a:lnTo>
                  <a:lnTo>
                    <a:pt x="220081" y="28320"/>
                  </a:lnTo>
                  <a:lnTo>
                    <a:pt x="264550" y="12873"/>
                  </a:lnTo>
                  <a:lnTo>
                    <a:pt x="311450" y="3289"/>
                  </a:lnTo>
                  <a:lnTo>
                    <a:pt x="360349" y="0"/>
                  </a:lnTo>
                  <a:lnTo>
                    <a:pt x="407716" y="3125"/>
                  </a:lnTo>
                  <a:lnTo>
                    <a:pt x="453870" y="12348"/>
                  </a:lnTo>
                  <a:lnTo>
                    <a:pt x="498252" y="27434"/>
                  </a:lnTo>
                  <a:lnTo>
                    <a:pt x="540302" y="48151"/>
                  </a:lnTo>
                  <a:lnTo>
                    <a:pt x="579462" y="74267"/>
                  </a:lnTo>
                  <a:lnTo>
                    <a:pt x="615173" y="105549"/>
                  </a:lnTo>
                  <a:lnTo>
                    <a:pt x="646455" y="141251"/>
                  </a:lnTo>
                  <a:lnTo>
                    <a:pt x="672571" y="180408"/>
                  </a:lnTo>
                  <a:lnTo>
                    <a:pt x="693289" y="222458"/>
                  </a:lnTo>
                  <a:lnTo>
                    <a:pt x="708375" y="266840"/>
                  </a:lnTo>
                  <a:lnTo>
                    <a:pt x="717597" y="312990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0" y="717433"/>
                  </a:lnTo>
                  <a:lnTo>
                    <a:pt x="264550" y="707850"/>
                  </a:lnTo>
                  <a:lnTo>
                    <a:pt x="220081" y="692402"/>
                  </a:lnTo>
                  <a:lnTo>
                    <a:pt x="178470" y="671520"/>
                  </a:lnTo>
                  <a:lnTo>
                    <a:pt x="140146" y="645633"/>
                  </a:lnTo>
                  <a:lnTo>
                    <a:pt x="105540" y="615170"/>
                  </a:lnTo>
                  <a:lnTo>
                    <a:pt x="75080" y="580561"/>
                  </a:lnTo>
                  <a:lnTo>
                    <a:pt x="49196" y="542235"/>
                  </a:lnTo>
                  <a:lnTo>
                    <a:pt x="28316" y="500621"/>
                  </a:lnTo>
                  <a:lnTo>
                    <a:pt x="12871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718040" y="3582980"/>
            <a:ext cx="728980" cy="750570"/>
            <a:chOff x="4718040" y="3582980"/>
            <a:chExt cx="728980" cy="750570"/>
          </a:xfrm>
        </p:grpSpPr>
        <p:sp>
          <p:nvSpPr>
            <p:cNvPr id="24" name="object 24"/>
            <p:cNvSpPr/>
            <p:nvPr/>
          </p:nvSpPr>
          <p:spPr>
            <a:xfrm>
              <a:off x="4718040" y="3602992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22815" y="3587742"/>
              <a:ext cx="719123" cy="7207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2815" y="3587742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74"/>
                  </a:moveTo>
                  <a:lnTo>
                    <a:pt x="3282" y="311474"/>
                  </a:lnTo>
                  <a:lnTo>
                    <a:pt x="12843" y="264574"/>
                  </a:lnTo>
                  <a:lnTo>
                    <a:pt x="28255" y="220102"/>
                  </a:lnTo>
                  <a:lnTo>
                    <a:pt x="49088" y="178488"/>
                  </a:lnTo>
                  <a:lnTo>
                    <a:pt x="74916" y="140162"/>
                  </a:lnTo>
                  <a:lnTo>
                    <a:pt x="105309" y="105552"/>
                  </a:lnTo>
                  <a:lnTo>
                    <a:pt x="139838" y="75089"/>
                  </a:lnTo>
                  <a:lnTo>
                    <a:pt x="178077" y="49202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2"/>
                  </a:lnTo>
                  <a:lnTo>
                    <a:pt x="671082" y="180409"/>
                  </a:lnTo>
                  <a:lnTo>
                    <a:pt x="691754" y="222462"/>
                  </a:lnTo>
                  <a:lnTo>
                    <a:pt x="706805" y="266847"/>
                  </a:lnTo>
                  <a:lnTo>
                    <a:pt x="716005" y="313005"/>
                  </a:lnTo>
                  <a:lnTo>
                    <a:pt x="719123" y="360374"/>
                  </a:lnTo>
                  <a:lnTo>
                    <a:pt x="715841" y="409268"/>
                  </a:lnTo>
                  <a:lnTo>
                    <a:pt x="706280" y="456163"/>
                  </a:lnTo>
                  <a:lnTo>
                    <a:pt x="690868" y="500631"/>
                  </a:lnTo>
                  <a:lnTo>
                    <a:pt x="670033" y="542242"/>
                  </a:lnTo>
                  <a:lnTo>
                    <a:pt x="644205" y="580566"/>
                  </a:lnTo>
                  <a:lnTo>
                    <a:pt x="613811" y="615173"/>
                  </a:lnTo>
                  <a:lnTo>
                    <a:pt x="579279" y="645635"/>
                  </a:lnTo>
                  <a:lnTo>
                    <a:pt x="541038" y="671521"/>
                  </a:lnTo>
                  <a:lnTo>
                    <a:pt x="499516" y="692403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3"/>
                  </a:lnTo>
                  <a:lnTo>
                    <a:pt x="178077" y="671521"/>
                  </a:lnTo>
                  <a:lnTo>
                    <a:pt x="139838" y="645635"/>
                  </a:lnTo>
                  <a:lnTo>
                    <a:pt x="105309" y="615173"/>
                  </a:lnTo>
                  <a:lnTo>
                    <a:pt x="74916" y="580566"/>
                  </a:lnTo>
                  <a:lnTo>
                    <a:pt x="49088" y="542242"/>
                  </a:lnTo>
                  <a:lnTo>
                    <a:pt x="28255" y="500631"/>
                  </a:lnTo>
                  <a:lnTo>
                    <a:pt x="12843" y="456163"/>
                  </a:lnTo>
                  <a:lnTo>
                    <a:pt x="3282" y="409268"/>
                  </a:lnTo>
                  <a:lnTo>
                    <a:pt x="0" y="3603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559413" y="3582980"/>
            <a:ext cx="728980" cy="750570"/>
            <a:chOff x="5559413" y="3582980"/>
            <a:chExt cx="728980" cy="750570"/>
          </a:xfrm>
        </p:grpSpPr>
        <p:sp>
          <p:nvSpPr>
            <p:cNvPr id="28" name="object 28"/>
            <p:cNvSpPr/>
            <p:nvPr/>
          </p:nvSpPr>
          <p:spPr>
            <a:xfrm>
              <a:off x="5559413" y="3602992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64188" y="3587742"/>
              <a:ext cx="719123" cy="7207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64188" y="3587742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74"/>
                  </a:moveTo>
                  <a:lnTo>
                    <a:pt x="3282" y="311474"/>
                  </a:lnTo>
                  <a:lnTo>
                    <a:pt x="12843" y="264574"/>
                  </a:lnTo>
                  <a:lnTo>
                    <a:pt x="28255" y="220102"/>
                  </a:lnTo>
                  <a:lnTo>
                    <a:pt x="49088" y="178488"/>
                  </a:lnTo>
                  <a:lnTo>
                    <a:pt x="74916" y="140162"/>
                  </a:lnTo>
                  <a:lnTo>
                    <a:pt x="105309" y="105552"/>
                  </a:lnTo>
                  <a:lnTo>
                    <a:pt x="139838" y="75089"/>
                  </a:lnTo>
                  <a:lnTo>
                    <a:pt x="178077" y="49202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2"/>
                  </a:lnTo>
                  <a:lnTo>
                    <a:pt x="671082" y="180409"/>
                  </a:lnTo>
                  <a:lnTo>
                    <a:pt x="691754" y="222462"/>
                  </a:lnTo>
                  <a:lnTo>
                    <a:pt x="706805" y="266847"/>
                  </a:lnTo>
                  <a:lnTo>
                    <a:pt x="716005" y="313005"/>
                  </a:lnTo>
                  <a:lnTo>
                    <a:pt x="719123" y="360374"/>
                  </a:lnTo>
                  <a:lnTo>
                    <a:pt x="715841" y="409268"/>
                  </a:lnTo>
                  <a:lnTo>
                    <a:pt x="706280" y="456163"/>
                  </a:lnTo>
                  <a:lnTo>
                    <a:pt x="690868" y="500631"/>
                  </a:lnTo>
                  <a:lnTo>
                    <a:pt x="670033" y="542242"/>
                  </a:lnTo>
                  <a:lnTo>
                    <a:pt x="644205" y="580566"/>
                  </a:lnTo>
                  <a:lnTo>
                    <a:pt x="613811" y="615173"/>
                  </a:lnTo>
                  <a:lnTo>
                    <a:pt x="579279" y="645635"/>
                  </a:lnTo>
                  <a:lnTo>
                    <a:pt x="541038" y="671521"/>
                  </a:lnTo>
                  <a:lnTo>
                    <a:pt x="499516" y="692403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3"/>
                  </a:lnTo>
                  <a:lnTo>
                    <a:pt x="178077" y="671521"/>
                  </a:lnTo>
                  <a:lnTo>
                    <a:pt x="139838" y="645635"/>
                  </a:lnTo>
                  <a:lnTo>
                    <a:pt x="105309" y="615173"/>
                  </a:lnTo>
                  <a:lnTo>
                    <a:pt x="74916" y="580566"/>
                  </a:lnTo>
                  <a:lnTo>
                    <a:pt x="49088" y="542242"/>
                  </a:lnTo>
                  <a:lnTo>
                    <a:pt x="28255" y="500631"/>
                  </a:lnTo>
                  <a:lnTo>
                    <a:pt x="12843" y="456163"/>
                  </a:lnTo>
                  <a:lnTo>
                    <a:pt x="3282" y="409268"/>
                  </a:lnTo>
                  <a:lnTo>
                    <a:pt x="0" y="3603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400787" y="3582980"/>
            <a:ext cx="730250" cy="750570"/>
            <a:chOff x="6400787" y="3582980"/>
            <a:chExt cx="730250" cy="750570"/>
          </a:xfrm>
        </p:grpSpPr>
        <p:sp>
          <p:nvSpPr>
            <p:cNvPr id="32" name="object 32"/>
            <p:cNvSpPr/>
            <p:nvPr/>
          </p:nvSpPr>
          <p:spPr>
            <a:xfrm>
              <a:off x="6400787" y="3602992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05562" y="3587742"/>
              <a:ext cx="720698" cy="7207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05562" y="3587742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74"/>
                  </a:moveTo>
                  <a:lnTo>
                    <a:pt x="3289" y="311474"/>
                  </a:lnTo>
                  <a:lnTo>
                    <a:pt x="12871" y="264574"/>
                  </a:lnTo>
                  <a:lnTo>
                    <a:pt x="28316" y="220102"/>
                  </a:lnTo>
                  <a:lnTo>
                    <a:pt x="49196" y="178488"/>
                  </a:lnTo>
                  <a:lnTo>
                    <a:pt x="75080" y="140162"/>
                  </a:lnTo>
                  <a:lnTo>
                    <a:pt x="105540" y="105552"/>
                  </a:lnTo>
                  <a:lnTo>
                    <a:pt x="140146" y="75089"/>
                  </a:lnTo>
                  <a:lnTo>
                    <a:pt x="178470" y="49202"/>
                  </a:lnTo>
                  <a:lnTo>
                    <a:pt x="220081" y="28320"/>
                  </a:lnTo>
                  <a:lnTo>
                    <a:pt x="264550" y="12873"/>
                  </a:lnTo>
                  <a:lnTo>
                    <a:pt x="311450" y="3289"/>
                  </a:lnTo>
                  <a:lnTo>
                    <a:pt x="360349" y="0"/>
                  </a:lnTo>
                  <a:lnTo>
                    <a:pt x="407716" y="3125"/>
                  </a:lnTo>
                  <a:lnTo>
                    <a:pt x="453870" y="12348"/>
                  </a:lnTo>
                  <a:lnTo>
                    <a:pt x="498252" y="27434"/>
                  </a:lnTo>
                  <a:lnTo>
                    <a:pt x="540302" y="48151"/>
                  </a:lnTo>
                  <a:lnTo>
                    <a:pt x="579462" y="74267"/>
                  </a:lnTo>
                  <a:lnTo>
                    <a:pt x="615173" y="105549"/>
                  </a:lnTo>
                  <a:lnTo>
                    <a:pt x="646453" y="141252"/>
                  </a:lnTo>
                  <a:lnTo>
                    <a:pt x="672565" y="180409"/>
                  </a:lnTo>
                  <a:lnTo>
                    <a:pt x="693276" y="222462"/>
                  </a:lnTo>
                  <a:lnTo>
                    <a:pt x="708356" y="266847"/>
                  </a:lnTo>
                  <a:lnTo>
                    <a:pt x="717574" y="313005"/>
                  </a:lnTo>
                  <a:lnTo>
                    <a:pt x="720698" y="360374"/>
                  </a:lnTo>
                  <a:lnTo>
                    <a:pt x="717409" y="409268"/>
                  </a:lnTo>
                  <a:lnTo>
                    <a:pt x="707827" y="456163"/>
                  </a:lnTo>
                  <a:lnTo>
                    <a:pt x="692381" y="500631"/>
                  </a:lnTo>
                  <a:lnTo>
                    <a:pt x="671502" y="542242"/>
                  </a:lnTo>
                  <a:lnTo>
                    <a:pt x="645618" y="580566"/>
                  </a:lnTo>
                  <a:lnTo>
                    <a:pt x="615158" y="615173"/>
                  </a:lnTo>
                  <a:lnTo>
                    <a:pt x="580551" y="645635"/>
                  </a:lnTo>
                  <a:lnTo>
                    <a:pt x="542228" y="671521"/>
                  </a:lnTo>
                  <a:lnTo>
                    <a:pt x="500617" y="692403"/>
                  </a:lnTo>
                  <a:lnTo>
                    <a:pt x="456147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0" y="717433"/>
                  </a:lnTo>
                  <a:lnTo>
                    <a:pt x="264550" y="707850"/>
                  </a:lnTo>
                  <a:lnTo>
                    <a:pt x="220081" y="692403"/>
                  </a:lnTo>
                  <a:lnTo>
                    <a:pt x="178470" y="671521"/>
                  </a:lnTo>
                  <a:lnTo>
                    <a:pt x="140146" y="645635"/>
                  </a:lnTo>
                  <a:lnTo>
                    <a:pt x="105540" y="615173"/>
                  </a:lnTo>
                  <a:lnTo>
                    <a:pt x="75080" y="580566"/>
                  </a:lnTo>
                  <a:lnTo>
                    <a:pt x="49196" y="542242"/>
                  </a:lnTo>
                  <a:lnTo>
                    <a:pt x="28316" y="500631"/>
                  </a:lnTo>
                  <a:lnTo>
                    <a:pt x="12871" y="456163"/>
                  </a:lnTo>
                  <a:lnTo>
                    <a:pt x="3289" y="409268"/>
                  </a:lnTo>
                  <a:lnTo>
                    <a:pt x="0" y="3603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242160" y="3582980"/>
            <a:ext cx="730885" cy="750570"/>
            <a:chOff x="7242160" y="3582980"/>
            <a:chExt cx="730885" cy="750570"/>
          </a:xfrm>
        </p:grpSpPr>
        <p:sp>
          <p:nvSpPr>
            <p:cNvPr id="36" name="object 36"/>
            <p:cNvSpPr/>
            <p:nvPr/>
          </p:nvSpPr>
          <p:spPr>
            <a:xfrm>
              <a:off x="7242160" y="3602992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46935" y="3587742"/>
              <a:ext cx="720723" cy="7207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46935" y="3587742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74"/>
                  </a:moveTo>
                  <a:lnTo>
                    <a:pt x="3289" y="311474"/>
                  </a:lnTo>
                  <a:lnTo>
                    <a:pt x="12871" y="264574"/>
                  </a:lnTo>
                  <a:lnTo>
                    <a:pt x="28316" y="220102"/>
                  </a:lnTo>
                  <a:lnTo>
                    <a:pt x="49196" y="178488"/>
                  </a:lnTo>
                  <a:lnTo>
                    <a:pt x="75080" y="140162"/>
                  </a:lnTo>
                  <a:lnTo>
                    <a:pt x="105540" y="105552"/>
                  </a:lnTo>
                  <a:lnTo>
                    <a:pt x="140146" y="75089"/>
                  </a:lnTo>
                  <a:lnTo>
                    <a:pt x="178470" y="49202"/>
                  </a:lnTo>
                  <a:lnTo>
                    <a:pt x="220081" y="28320"/>
                  </a:lnTo>
                  <a:lnTo>
                    <a:pt x="264550" y="12873"/>
                  </a:lnTo>
                  <a:lnTo>
                    <a:pt x="311450" y="3289"/>
                  </a:lnTo>
                  <a:lnTo>
                    <a:pt x="360349" y="0"/>
                  </a:lnTo>
                  <a:lnTo>
                    <a:pt x="407716" y="3125"/>
                  </a:lnTo>
                  <a:lnTo>
                    <a:pt x="453870" y="12348"/>
                  </a:lnTo>
                  <a:lnTo>
                    <a:pt x="498252" y="27434"/>
                  </a:lnTo>
                  <a:lnTo>
                    <a:pt x="540302" y="48151"/>
                  </a:lnTo>
                  <a:lnTo>
                    <a:pt x="579462" y="74267"/>
                  </a:lnTo>
                  <a:lnTo>
                    <a:pt x="615173" y="105549"/>
                  </a:lnTo>
                  <a:lnTo>
                    <a:pt x="646455" y="141252"/>
                  </a:lnTo>
                  <a:lnTo>
                    <a:pt x="672571" y="180409"/>
                  </a:lnTo>
                  <a:lnTo>
                    <a:pt x="693289" y="222462"/>
                  </a:lnTo>
                  <a:lnTo>
                    <a:pt x="708375" y="266847"/>
                  </a:lnTo>
                  <a:lnTo>
                    <a:pt x="717597" y="313005"/>
                  </a:lnTo>
                  <a:lnTo>
                    <a:pt x="720723" y="360374"/>
                  </a:lnTo>
                  <a:lnTo>
                    <a:pt x="717433" y="409268"/>
                  </a:lnTo>
                  <a:lnTo>
                    <a:pt x="707850" y="456163"/>
                  </a:lnTo>
                  <a:lnTo>
                    <a:pt x="692402" y="500631"/>
                  </a:lnTo>
                  <a:lnTo>
                    <a:pt x="671520" y="542242"/>
                  </a:lnTo>
                  <a:lnTo>
                    <a:pt x="645633" y="580566"/>
                  </a:lnTo>
                  <a:lnTo>
                    <a:pt x="615170" y="615173"/>
                  </a:lnTo>
                  <a:lnTo>
                    <a:pt x="580561" y="645635"/>
                  </a:lnTo>
                  <a:lnTo>
                    <a:pt x="542235" y="671521"/>
                  </a:lnTo>
                  <a:lnTo>
                    <a:pt x="500621" y="692403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0" y="717433"/>
                  </a:lnTo>
                  <a:lnTo>
                    <a:pt x="264550" y="707850"/>
                  </a:lnTo>
                  <a:lnTo>
                    <a:pt x="220081" y="692403"/>
                  </a:lnTo>
                  <a:lnTo>
                    <a:pt x="178470" y="671521"/>
                  </a:lnTo>
                  <a:lnTo>
                    <a:pt x="140146" y="645635"/>
                  </a:lnTo>
                  <a:lnTo>
                    <a:pt x="105540" y="615173"/>
                  </a:lnTo>
                  <a:lnTo>
                    <a:pt x="75080" y="580566"/>
                  </a:lnTo>
                  <a:lnTo>
                    <a:pt x="49196" y="542242"/>
                  </a:lnTo>
                  <a:lnTo>
                    <a:pt x="28316" y="500631"/>
                  </a:lnTo>
                  <a:lnTo>
                    <a:pt x="12871" y="456163"/>
                  </a:lnTo>
                  <a:lnTo>
                    <a:pt x="3289" y="409268"/>
                  </a:lnTo>
                  <a:lnTo>
                    <a:pt x="0" y="3603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718040" y="4441828"/>
            <a:ext cx="738505" cy="1563370"/>
            <a:chOff x="4718040" y="4441828"/>
            <a:chExt cx="738505" cy="1563370"/>
          </a:xfrm>
        </p:grpSpPr>
        <p:sp>
          <p:nvSpPr>
            <p:cNvPr id="40" name="object 40"/>
            <p:cNvSpPr/>
            <p:nvPr/>
          </p:nvSpPr>
          <p:spPr>
            <a:xfrm>
              <a:off x="4718040" y="4461803"/>
              <a:ext cx="728661" cy="7286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22815" y="4446591"/>
              <a:ext cx="719123" cy="7191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22815" y="4446590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49"/>
                  </a:moveTo>
                  <a:lnTo>
                    <a:pt x="3282" y="310760"/>
                  </a:lnTo>
                  <a:lnTo>
                    <a:pt x="12843" y="263966"/>
                  </a:lnTo>
                  <a:lnTo>
                    <a:pt x="28255" y="219596"/>
                  </a:lnTo>
                  <a:lnTo>
                    <a:pt x="49088" y="178077"/>
                  </a:lnTo>
                  <a:lnTo>
                    <a:pt x="74916" y="139838"/>
                  </a:lnTo>
                  <a:lnTo>
                    <a:pt x="105309" y="105309"/>
                  </a:lnTo>
                  <a:lnTo>
                    <a:pt x="139838" y="74916"/>
                  </a:lnTo>
                  <a:lnTo>
                    <a:pt x="178077" y="49088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6"/>
                  </a:lnTo>
                  <a:lnTo>
                    <a:pt x="497155" y="27365"/>
                  </a:lnTo>
                  <a:lnTo>
                    <a:pt x="539110" y="48033"/>
                  </a:lnTo>
                  <a:lnTo>
                    <a:pt x="578177" y="74088"/>
                  </a:lnTo>
                  <a:lnTo>
                    <a:pt x="613798" y="105299"/>
                  </a:lnTo>
                  <a:lnTo>
                    <a:pt x="645020" y="140922"/>
                  </a:lnTo>
                  <a:lnTo>
                    <a:pt x="671082" y="179994"/>
                  </a:lnTo>
                  <a:lnTo>
                    <a:pt x="691754" y="221952"/>
                  </a:lnTo>
                  <a:lnTo>
                    <a:pt x="706805" y="266238"/>
                  </a:lnTo>
                  <a:lnTo>
                    <a:pt x="716005" y="312290"/>
                  </a:lnTo>
                  <a:lnTo>
                    <a:pt x="719123" y="359549"/>
                  </a:lnTo>
                  <a:lnTo>
                    <a:pt x="715841" y="408343"/>
                  </a:lnTo>
                  <a:lnTo>
                    <a:pt x="706280" y="455142"/>
                  </a:lnTo>
                  <a:lnTo>
                    <a:pt x="690868" y="499516"/>
                  </a:lnTo>
                  <a:lnTo>
                    <a:pt x="670033" y="541038"/>
                  </a:lnTo>
                  <a:lnTo>
                    <a:pt x="644205" y="579279"/>
                  </a:lnTo>
                  <a:lnTo>
                    <a:pt x="613811" y="613811"/>
                  </a:lnTo>
                  <a:lnTo>
                    <a:pt x="579279" y="644205"/>
                  </a:lnTo>
                  <a:lnTo>
                    <a:pt x="541038" y="670033"/>
                  </a:lnTo>
                  <a:lnTo>
                    <a:pt x="499516" y="690868"/>
                  </a:lnTo>
                  <a:lnTo>
                    <a:pt x="455142" y="706280"/>
                  </a:lnTo>
                  <a:lnTo>
                    <a:pt x="408343" y="715841"/>
                  </a:lnTo>
                  <a:lnTo>
                    <a:pt x="359549" y="719123"/>
                  </a:lnTo>
                  <a:lnTo>
                    <a:pt x="310760" y="715841"/>
                  </a:lnTo>
                  <a:lnTo>
                    <a:pt x="263966" y="706280"/>
                  </a:lnTo>
                  <a:lnTo>
                    <a:pt x="219596" y="690868"/>
                  </a:lnTo>
                  <a:lnTo>
                    <a:pt x="178077" y="670033"/>
                  </a:lnTo>
                  <a:lnTo>
                    <a:pt x="139838" y="644205"/>
                  </a:lnTo>
                  <a:lnTo>
                    <a:pt x="105309" y="613811"/>
                  </a:lnTo>
                  <a:lnTo>
                    <a:pt x="74916" y="579279"/>
                  </a:lnTo>
                  <a:lnTo>
                    <a:pt x="49088" y="541038"/>
                  </a:lnTo>
                  <a:lnTo>
                    <a:pt x="28255" y="499516"/>
                  </a:lnTo>
                  <a:lnTo>
                    <a:pt x="12843" y="455142"/>
                  </a:lnTo>
                  <a:lnTo>
                    <a:pt x="3282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27565" y="5274614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32340" y="5259389"/>
              <a:ext cx="719123" cy="7207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32340" y="5259389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3" y="264550"/>
                  </a:lnTo>
                  <a:lnTo>
                    <a:pt x="28255" y="220081"/>
                  </a:lnTo>
                  <a:lnTo>
                    <a:pt x="49088" y="178470"/>
                  </a:lnTo>
                  <a:lnTo>
                    <a:pt x="74916" y="140146"/>
                  </a:lnTo>
                  <a:lnTo>
                    <a:pt x="105309" y="105540"/>
                  </a:lnTo>
                  <a:lnTo>
                    <a:pt x="139838" y="75080"/>
                  </a:lnTo>
                  <a:lnTo>
                    <a:pt x="178077" y="49196"/>
                  </a:lnTo>
                  <a:lnTo>
                    <a:pt x="219596" y="28316"/>
                  </a:lnTo>
                  <a:lnTo>
                    <a:pt x="263966" y="12871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3"/>
                  </a:lnTo>
                  <a:lnTo>
                    <a:pt x="452871" y="12341"/>
                  </a:lnTo>
                  <a:lnTo>
                    <a:pt x="497155" y="27421"/>
                  </a:lnTo>
                  <a:lnTo>
                    <a:pt x="539110" y="48133"/>
                  </a:lnTo>
                  <a:lnTo>
                    <a:pt x="578177" y="74244"/>
                  </a:lnTo>
                  <a:lnTo>
                    <a:pt x="613798" y="105524"/>
                  </a:lnTo>
                  <a:lnTo>
                    <a:pt x="645020" y="141235"/>
                  </a:lnTo>
                  <a:lnTo>
                    <a:pt x="671082" y="180395"/>
                  </a:lnTo>
                  <a:lnTo>
                    <a:pt x="691754" y="222446"/>
                  </a:lnTo>
                  <a:lnTo>
                    <a:pt x="706805" y="266828"/>
                  </a:lnTo>
                  <a:lnTo>
                    <a:pt x="716005" y="312982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559413" y="4441828"/>
            <a:ext cx="728980" cy="748665"/>
            <a:chOff x="5559413" y="4441828"/>
            <a:chExt cx="728980" cy="748665"/>
          </a:xfrm>
        </p:grpSpPr>
        <p:sp>
          <p:nvSpPr>
            <p:cNvPr id="47" name="object 47"/>
            <p:cNvSpPr/>
            <p:nvPr/>
          </p:nvSpPr>
          <p:spPr>
            <a:xfrm>
              <a:off x="5559413" y="4461803"/>
              <a:ext cx="728661" cy="7286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64188" y="4446591"/>
              <a:ext cx="719123" cy="7191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64188" y="4446590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49"/>
                  </a:moveTo>
                  <a:lnTo>
                    <a:pt x="3282" y="310760"/>
                  </a:lnTo>
                  <a:lnTo>
                    <a:pt x="12843" y="263966"/>
                  </a:lnTo>
                  <a:lnTo>
                    <a:pt x="28255" y="219596"/>
                  </a:lnTo>
                  <a:lnTo>
                    <a:pt x="49088" y="178077"/>
                  </a:lnTo>
                  <a:lnTo>
                    <a:pt x="74916" y="139838"/>
                  </a:lnTo>
                  <a:lnTo>
                    <a:pt x="105309" y="105309"/>
                  </a:lnTo>
                  <a:lnTo>
                    <a:pt x="139838" y="74916"/>
                  </a:lnTo>
                  <a:lnTo>
                    <a:pt x="178077" y="49088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6"/>
                  </a:lnTo>
                  <a:lnTo>
                    <a:pt x="497155" y="27365"/>
                  </a:lnTo>
                  <a:lnTo>
                    <a:pt x="539110" y="48033"/>
                  </a:lnTo>
                  <a:lnTo>
                    <a:pt x="578177" y="74088"/>
                  </a:lnTo>
                  <a:lnTo>
                    <a:pt x="613798" y="105299"/>
                  </a:lnTo>
                  <a:lnTo>
                    <a:pt x="645020" y="140922"/>
                  </a:lnTo>
                  <a:lnTo>
                    <a:pt x="671082" y="179994"/>
                  </a:lnTo>
                  <a:lnTo>
                    <a:pt x="691754" y="221952"/>
                  </a:lnTo>
                  <a:lnTo>
                    <a:pt x="706805" y="266238"/>
                  </a:lnTo>
                  <a:lnTo>
                    <a:pt x="716005" y="312290"/>
                  </a:lnTo>
                  <a:lnTo>
                    <a:pt x="719123" y="359549"/>
                  </a:lnTo>
                  <a:lnTo>
                    <a:pt x="715841" y="408343"/>
                  </a:lnTo>
                  <a:lnTo>
                    <a:pt x="706280" y="455142"/>
                  </a:lnTo>
                  <a:lnTo>
                    <a:pt x="690868" y="499516"/>
                  </a:lnTo>
                  <a:lnTo>
                    <a:pt x="670033" y="541038"/>
                  </a:lnTo>
                  <a:lnTo>
                    <a:pt x="644205" y="579279"/>
                  </a:lnTo>
                  <a:lnTo>
                    <a:pt x="613811" y="613811"/>
                  </a:lnTo>
                  <a:lnTo>
                    <a:pt x="579279" y="644205"/>
                  </a:lnTo>
                  <a:lnTo>
                    <a:pt x="541038" y="670033"/>
                  </a:lnTo>
                  <a:lnTo>
                    <a:pt x="499516" y="690868"/>
                  </a:lnTo>
                  <a:lnTo>
                    <a:pt x="455142" y="706280"/>
                  </a:lnTo>
                  <a:lnTo>
                    <a:pt x="408343" y="715841"/>
                  </a:lnTo>
                  <a:lnTo>
                    <a:pt x="359549" y="719123"/>
                  </a:lnTo>
                  <a:lnTo>
                    <a:pt x="310760" y="715841"/>
                  </a:lnTo>
                  <a:lnTo>
                    <a:pt x="263966" y="706280"/>
                  </a:lnTo>
                  <a:lnTo>
                    <a:pt x="219596" y="690868"/>
                  </a:lnTo>
                  <a:lnTo>
                    <a:pt x="178077" y="670033"/>
                  </a:lnTo>
                  <a:lnTo>
                    <a:pt x="139838" y="644205"/>
                  </a:lnTo>
                  <a:lnTo>
                    <a:pt x="105309" y="613811"/>
                  </a:lnTo>
                  <a:lnTo>
                    <a:pt x="74916" y="579279"/>
                  </a:lnTo>
                  <a:lnTo>
                    <a:pt x="49088" y="541038"/>
                  </a:lnTo>
                  <a:lnTo>
                    <a:pt x="28255" y="499516"/>
                  </a:lnTo>
                  <a:lnTo>
                    <a:pt x="12843" y="455142"/>
                  </a:lnTo>
                  <a:lnTo>
                    <a:pt x="3282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400787" y="4441828"/>
            <a:ext cx="730250" cy="748665"/>
            <a:chOff x="6400787" y="4441828"/>
            <a:chExt cx="730250" cy="748665"/>
          </a:xfrm>
        </p:grpSpPr>
        <p:sp>
          <p:nvSpPr>
            <p:cNvPr id="51" name="object 51"/>
            <p:cNvSpPr/>
            <p:nvPr/>
          </p:nvSpPr>
          <p:spPr>
            <a:xfrm>
              <a:off x="6400787" y="4461803"/>
              <a:ext cx="730248" cy="72866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05562" y="4446591"/>
              <a:ext cx="720698" cy="7191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05562" y="4446590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49"/>
                  </a:moveTo>
                  <a:lnTo>
                    <a:pt x="3289" y="310760"/>
                  </a:lnTo>
                  <a:lnTo>
                    <a:pt x="12871" y="263966"/>
                  </a:lnTo>
                  <a:lnTo>
                    <a:pt x="28316" y="219596"/>
                  </a:lnTo>
                  <a:lnTo>
                    <a:pt x="49196" y="178077"/>
                  </a:lnTo>
                  <a:lnTo>
                    <a:pt x="75080" y="139838"/>
                  </a:lnTo>
                  <a:lnTo>
                    <a:pt x="105540" y="105309"/>
                  </a:lnTo>
                  <a:lnTo>
                    <a:pt x="140146" y="74916"/>
                  </a:lnTo>
                  <a:lnTo>
                    <a:pt x="178470" y="49088"/>
                  </a:lnTo>
                  <a:lnTo>
                    <a:pt x="220081" y="28255"/>
                  </a:lnTo>
                  <a:lnTo>
                    <a:pt x="264550" y="12843"/>
                  </a:lnTo>
                  <a:lnTo>
                    <a:pt x="311450" y="3282"/>
                  </a:lnTo>
                  <a:lnTo>
                    <a:pt x="360349" y="0"/>
                  </a:lnTo>
                  <a:lnTo>
                    <a:pt x="407716" y="3117"/>
                  </a:lnTo>
                  <a:lnTo>
                    <a:pt x="453870" y="12316"/>
                  </a:lnTo>
                  <a:lnTo>
                    <a:pt x="498252" y="27365"/>
                  </a:lnTo>
                  <a:lnTo>
                    <a:pt x="540302" y="48033"/>
                  </a:lnTo>
                  <a:lnTo>
                    <a:pt x="579462" y="74088"/>
                  </a:lnTo>
                  <a:lnTo>
                    <a:pt x="615173" y="105299"/>
                  </a:lnTo>
                  <a:lnTo>
                    <a:pt x="646453" y="140922"/>
                  </a:lnTo>
                  <a:lnTo>
                    <a:pt x="672565" y="179994"/>
                  </a:lnTo>
                  <a:lnTo>
                    <a:pt x="693276" y="221952"/>
                  </a:lnTo>
                  <a:lnTo>
                    <a:pt x="708356" y="266238"/>
                  </a:lnTo>
                  <a:lnTo>
                    <a:pt x="717574" y="312290"/>
                  </a:lnTo>
                  <a:lnTo>
                    <a:pt x="720698" y="359549"/>
                  </a:lnTo>
                  <a:lnTo>
                    <a:pt x="717409" y="408343"/>
                  </a:lnTo>
                  <a:lnTo>
                    <a:pt x="707827" y="455142"/>
                  </a:lnTo>
                  <a:lnTo>
                    <a:pt x="692381" y="499516"/>
                  </a:lnTo>
                  <a:lnTo>
                    <a:pt x="671502" y="541038"/>
                  </a:lnTo>
                  <a:lnTo>
                    <a:pt x="645618" y="579279"/>
                  </a:lnTo>
                  <a:lnTo>
                    <a:pt x="615158" y="613811"/>
                  </a:lnTo>
                  <a:lnTo>
                    <a:pt x="580551" y="644205"/>
                  </a:lnTo>
                  <a:lnTo>
                    <a:pt x="542228" y="670033"/>
                  </a:lnTo>
                  <a:lnTo>
                    <a:pt x="500617" y="690868"/>
                  </a:lnTo>
                  <a:lnTo>
                    <a:pt x="456147" y="706280"/>
                  </a:lnTo>
                  <a:lnTo>
                    <a:pt x="409248" y="715841"/>
                  </a:lnTo>
                  <a:lnTo>
                    <a:pt x="360349" y="719123"/>
                  </a:lnTo>
                  <a:lnTo>
                    <a:pt x="311450" y="715841"/>
                  </a:lnTo>
                  <a:lnTo>
                    <a:pt x="264550" y="706280"/>
                  </a:lnTo>
                  <a:lnTo>
                    <a:pt x="220081" y="690868"/>
                  </a:lnTo>
                  <a:lnTo>
                    <a:pt x="178470" y="670033"/>
                  </a:lnTo>
                  <a:lnTo>
                    <a:pt x="140146" y="644205"/>
                  </a:lnTo>
                  <a:lnTo>
                    <a:pt x="105540" y="613811"/>
                  </a:lnTo>
                  <a:lnTo>
                    <a:pt x="75080" y="579279"/>
                  </a:lnTo>
                  <a:lnTo>
                    <a:pt x="49196" y="541038"/>
                  </a:lnTo>
                  <a:lnTo>
                    <a:pt x="28316" y="499516"/>
                  </a:lnTo>
                  <a:lnTo>
                    <a:pt x="12871" y="455142"/>
                  </a:lnTo>
                  <a:lnTo>
                    <a:pt x="3289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7242160" y="4441828"/>
            <a:ext cx="730885" cy="748665"/>
            <a:chOff x="7242160" y="4441828"/>
            <a:chExt cx="730885" cy="748665"/>
          </a:xfrm>
        </p:grpSpPr>
        <p:sp>
          <p:nvSpPr>
            <p:cNvPr id="55" name="object 55"/>
            <p:cNvSpPr/>
            <p:nvPr/>
          </p:nvSpPr>
          <p:spPr>
            <a:xfrm>
              <a:off x="7242160" y="4461803"/>
              <a:ext cx="730248" cy="72866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246935" y="4446591"/>
              <a:ext cx="720723" cy="7191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46935" y="4446590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49"/>
                  </a:moveTo>
                  <a:lnTo>
                    <a:pt x="3289" y="310760"/>
                  </a:lnTo>
                  <a:lnTo>
                    <a:pt x="12871" y="263966"/>
                  </a:lnTo>
                  <a:lnTo>
                    <a:pt x="28316" y="219596"/>
                  </a:lnTo>
                  <a:lnTo>
                    <a:pt x="49196" y="178077"/>
                  </a:lnTo>
                  <a:lnTo>
                    <a:pt x="75080" y="139838"/>
                  </a:lnTo>
                  <a:lnTo>
                    <a:pt x="105540" y="105309"/>
                  </a:lnTo>
                  <a:lnTo>
                    <a:pt x="140146" y="74916"/>
                  </a:lnTo>
                  <a:lnTo>
                    <a:pt x="178470" y="49088"/>
                  </a:lnTo>
                  <a:lnTo>
                    <a:pt x="220081" y="28255"/>
                  </a:lnTo>
                  <a:lnTo>
                    <a:pt x="264550" y="12843"/>
                  </a:lnTo>
                  <a:lnTo>
                    <a:pt x="311450" y="3282"/>
                  </a:lnTo>
                  <a:lnTo>
                    <a:pt x="360349" y="0"/>
                  </a:lnTo>
                  <a:lnTo>
                    <a:pt x="407716" y="3117"/>
                  </a:lnTo>
                  <a:lnTo>
                    <a:pt x="453870" y="12316"/>
                  </a:lnTo>
                  <a:lnTo>
                    <a:pt x="498252" y="27365"/>
                  </a:lnTo>
                  <a:lnTo>
                    <a:pt x="540302" y="48033"/>
                  </a:lnTo>
                  <a:lnTo>
                    <a:pt x="579462" y="74088"/>
                  </a:lnTo>
                  <a:lnTo>
                    <a:pt x="615173" y="105299"/>
                  </a:lnTo>
                  <a:lnTo>
                    <a:pt x="646455" y="140922"/>
                  </a:lnTo>
                  <a:lnTo>
                    <a:pt x="672571" y="179994"/>
                  </a:lnTo>
                  <a:lnTo>
                    <a:pt x="693289" y="221952"/>
                  </a:lnTo>
                  <a:lnTo>
                    <a:pt x="708375" y="266238"/>
                  </a:lnTo>
                  <a:lnTo>
                    <a:pt x="717597" y="312290"/>
                  </a:lnTo>
                  <a:lnTo>
                    <a:pt x="720723" y="359549"/>
                  </a:lnTo>
                  <a:lnTo>
                    <a:pt x="717433" y="408343"/>
                  </a:lnTo>
                  <a:lnTo>
                    <a:pt x="707850" y="455142"/>
                  </a:lnTo>
                  <a:lnTo>
                    <a:pt x="692402" y="499516"/>
                  </a:lnTo>
                  <a:lnTo>
                    <a:pt x="671520" y="541038"/>
                  </a:lnTo>
                  <a:lnTo>
                    <a:pt x="645633" y="579279"/>
                  </a:lnTo>
                  <a:lnTo>
                    <a:pt x="615170" y="613811"/>
                  </a:lnTo>
                  <a:lnTo>
                    <a:pt x="580561" y="644205"/>
                  </a:lnTo>
                  <a:lnTo>
                    <a:pt x="542235" y="670033"/>
                  </a:lnTo>
                  <a:lnTo>
                    <a:pt x="500621" y="690868"/>
                  </a:lnTo>
                  <a:lnTo>
                    <a:pt x="456149" y="706280"/>
                  </a:lnTo>
                  <a:lnTo>
                    <a:pt x="409248" y="715841"/>
                  </a:lnTo>
                  <a:lnTo>
                    <a:pt x="360349" y="719123"/>
                  </a:lnTo>
                  <a:lnTo>
                    <a:pt x="311450" y="715841"/>
                  </a:lnTo>
                  <a:lnTo>
                    <a:pt x="264550" y="706280"/>
                  </a:lnTo>
                  <a:lnTo>
                    <a:pt x="220081" y="690868"/>
                  </a:lnTo>
                  <a:lnTo>
                    <a:pt x="178470" y="670033"/>
                  </a:lnTo>
                  <a:lnTo>
                    <a:pt x="140146" y="644205"/>
                  </a:lnTo>
                  <a:lnTo>
                    <a:pt x="105540" y="613811"/>
                  </a:lnTo>
                  <a:lnTo>
                    <a:pt x="75080" y="579279"/>
                  </a:lnTo>
                  <a:lnTo>
                    <a:pt x="49196" y="541038"/>
                  </a:lnTo>
                  <a:lnTo>
                    <a:pt x="28316" y="499516"/>
                  </a:lnTo>
                  <a:lnTo>
                    <a:pt x="12871" y="455142"/>
                  </a:lnTo>
                  <a:lnTo>
                    <a:pt x="3289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5559413" y="5241926"/>
            <a:ext cx="728980" cy="748665"/>
            <a:chOff x="5559413" y="5241926"/>
            <a:chExt cx="728980" cy="748665"/>
          </a:xfrm>
        </p:grpSpPr>
        <p:sp>
          <p:nvSpPr>
            <p:cNvPr id="59" name="object 59"/>
            <p:cNvSpPr/>
            <p:nvPr/>
          </p:nvSpPr>
          <p:spPr>
            <a:xfrm>
              <a:off x="5559413" y="5261901"/>
              <a:ext cx="728661" cy="7286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64188" y="5246689"/>
              <a:ext cx="719123" cy="7191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64188" y="5246689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49"/>
                  </a:moveTo>
                  <a:lnTo>
                    <a:pt x="3282" y="310760"/>
                  </a:lnTo>
                  <a:lnTo>
                    <a:pt x="12843" y="263966"/>
                  </a:lnTo>
                  <a:lnTo>
                    <a:pt x="28255" y="219596"/>
                  </a:lnTo>
                  <a:lnTo>
                    <a:pt x="49088" y="178077"/>
                  </a:lnTo>
                  <a:lnTo>
                    <a:pt x="74916" y="139838"/>
                  </a:lnTo>
                  <a:lnTo>
                    <a:pt x="105309" y="105309"/>
                  </a:lnTo>
                  <a:lnTo>
                    <a:pt x="139838" y="74916"/>
                  </a:lnTo>
                  <a:lnTo>
                    <a:pt x="178077" y="49088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6"/>
                  </a:lnTo>
                  <a:lnTo>
                    <a:pt x="497155" y="27365"/>
                  </a:lnTo>
                  <a:lnTo>
                    <a:pt x="539110" y="48033"/>
                  </a:lnTo>
                  <a:lnTo>
                    <a:pt x="578177" y="74088"/>
                  </a:lnTo>
                  <a:lnTo>
                    <a:pt x="613798" y="105299"/>
                  </a:lnTo>
                  <a:lnTo>
                    <a:pt x="645020" y="140922"/>
                  </a:lnTo>
                  <a:lnTo>
                    <a:pt x="671082" y="179994"/>
                  </a:lnTo>
                  <a:lnTo>
                    <a:pt x="691754" y="221952"/>
                  </a:lnTo>
                  <a:lnTo>
                    <a:pt x="706805" y="266238"/>
                  </a:lnTo>
                  <a:lnTo>
                    <a:pt x="716005" y="312290"/>
                  </a:lnTo>
                  <a:lnTo>
                    <a:pt x="719123" y="359549"/>
                  </a:lnTo>
                  <a:lnTo>
                    <a:pt x="715841" y="408343"/>
                  </a:lnTo>
                  <a:lnTo>
                    <a:pt x="706280" y="455142"/>
                  </a:lnTo>
                  <a:lnTo>
                    <a:pt x="690868" y="499516"/>
                  </a:lnTo>
                  <a:lnTo>
                    <a:pt x="670033" y="541038"/>
                  </a:lnTo>
                  <a:lnTo>
                    <a:pt x="644205" y="579279"/>
                  </a:lnTo>
                  <a:lnTo>
                    <a:pt x="613811" y="613811"/>
                  </a:lnTo>
                  <a:lnTo>
                    <a:pt x="579279" y="644205"/>
                  </a:lnTo>
                  <a:lnTo>
                    <a:pt x="541038" y="670033"/>
                  </a:lnTo>
                  <a:lnTo>
                    <a:pt x="499516" y="690868"/>
                  </a:lnTo>
                  <a:lnTo>
                    <a:pt x="455142" y="706280"/>
                  </a:lnTo>
                  <a:lnTo>
                    <a:pt x="408343" y="715841"/>
                  </a:lnTo>
                  <a:lnTo>
                    <a:pt x="359549" y="719123"/>
                  </a:lnTo>
                  <a:lnTo>
                    <a:pt x="310760" y="715841"/>
                  </a:lnTo>
                  <a:lnTo>
                    <a:pt x="263966" y="706280"/>
                  </a:lnTo>
                  <a:lnTo>
                    <a:pt x="219596" y="690868"/>
                  </a:lnTo>
                  <a:lnTo>
                    <a:pt x="178077" y="670033"/>
                  </a:lnTo>
                  <a:lnTo>
                    <a:pt x="139838" y="644205"/>
                  </a:lnTo>
                  <a:lnTo>
                    <a:pt x="105309" y="613811"/>
                  </a:lnTo>
                  <a:lnTo>
                    <a:pt x="74916" y="579279"/>
                  </a:lnTo>
                  <a:lnTo>
                    <a:pt x="49088" y="541038"/>
                  </a:lnTo>
                  <a:lnTo>
                    <a:pt x="28255" y="499516"/>
                  </a:lnTo>
                  <a:lnTo>
                    <a:pt x="12843" y="455142"/>
                  </a:lnTo>
                  <a:lnTo>
                    <a:pt x="3282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400787" y="5241926"/>
            <a:ext cx="730250" cy="748665"/>
            <a:chOff x="6400787" y="5241926"/>
            <a:chExt cx="730250" cy="748665"/>
          </a:xfrm>
        </p:grpSpPr>
        <p:sp>
          <p:nvSpPr>
            <p:cNvPr id="63" name="object 63"/>
            <p:cNvSpPr/>
            <p:nvPr/>
          </p:nvSpPr>
          <p:spPr>
            <a:xfrm>
              <a:off x="6400787" y="5261901"/>
              <a:ext cx="730248" cy="72866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05562" y="5246689"/>
              <a:ext cx="720698" cy="7191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05562" y="5246689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49"/>
                  </a:moveTo>
                  <a:lnTo>
                    <a:pt x="3289" y="310760"/>
                  </a:lnTo>
                  <a:lnTo>
                    <a:pt x="12871" y="263966"/>
                  </a:lnTo>
                  <a:lnTo>
                    <a:pt x="28316" y="219596"/>
                  </a:lnTo>
                  <a:lnTo>
                    <a:pt x="49196" y="178077"/>
                  </a:lnTo>
                  <a:lnTo>
                    <a:pt x="75080" y="139838"/>
                  </a:lnTo>
                  <a:lnTo>
                    <a:pt x="105540" y="105309"/>
                  </a:lnTo>
                  <a:lnTo>
                    <a:pt x="140146" y="74916"/>
                  </a:lnTo>
                  <a:lnTo>
                    <a:pt x="178470" y="49088"/>
                  </a:lnTo>
                  <a:lnTo>
                    <a:pt x="220081" y="28255"/>
                  </a:lnTo>
                  <a:lnTo>
                    <a:pt x="264550" y="12843"/>
                  </a:lnTo>
                  <a:lnTo>
                    <a:pt x="311450" y="3282"/>
                  </a:lnTo>
                  <a:lnTo>
                    <a:pt x="360349" y="0"/>
                  </a:lnTo>
                  <a:lnTo>
                    <a:pt x="407716" y="3117"/>
                  </a:lnTo>
                  <a:lnTo>
                    <a:pt x="453870" y="12316"/>
                  </a:lnTo>
                  <a:lnTo>
                    <a:pt x="498252" y="27365"/>
                  </a:lnTo>
                  <a:lnTo>
                    <a:pt x="540302" y="48033"/>
                  </a:lnTo>
                  <a:lnTo>
                    <a:pt x="579462" y="74088"/>
                  </a:lnTo>
                  <a:lnTo>
                    <a:pt x="615173" y="105299"/>
                  </a:lnTo>
                  <a:lnTo>
                    <a:pt x="646453" y="140922"/>
                  </a:lnTo>
                  <a:lnTo>
                    <a:pt x="672565" y="179994"/>
                  </a:lnTo>
                  <a:lnTo>
                    <a:pt x="693276" y="221952"/>
                  </a:lnTo>
                  <a:lnTo>
                    <a:pt x="708356" y="266238"/>
                  </a:lnTo>
                  <a:lnTo>
                    <a:pt x="717574" y="312290"/>
                  </a:lnTo>
                  <a:lnTo>
                    <a:pt x="720698" y="359549"/>
                  </a:lnTo>
                  <a:lnTo>
                    <a:pt x="717409" y="408343"/>
                  </a:lnTo>
                  <a:lnTo>
                    <a:pt x="707827" y="455142"/>
                  </a:lnTo>
                  <a:lnTo>
                    <a:pt x="692381" y="499516"/>
                  </a:lnTo>
                  <a:lnTo>
                    <a:pt x="671502" y="541038"/>
                  </a:lnTo>
                  <a:lnTo>
                    <a:pt x="645618" y="579279"/>
                  </a:lnTo>
                  <a:lnTo>
                    <a:pt x="615158" y="613811"/>
                  </a:lnTo>
                  <a:lnTo>
                    <a:pt x="580551" y="644205"/>
                  </a:lnTo>
                  <a:lnTo>
                    <a:pt x="542228" y="670033"/>
                  </a:lnTo>
                  <a:lnTo>
                    <a:pt x="500617" y="690868"/>
                  </a:lnTo>
                  <a:lnTo>
                    <a:pt x="456147" y="706280"/>
                  </a:lnTo>
                  <a:lnTo>
                    <a:pt x="409248" y="715841"/>
                  </a:lnTo>
                  <a:lnTo>
                    <a:pt x="360349" y="719123"/>
                  </a:lnTo>
                  <a:lnTo>
                    <a:pt x="311450" y="715841"/>
                  </a:lnTo>
                  <a:lnTo>
                    <a:pt x="264550" y="706280"/>
                  </a:lnTo>
                  <a:lnTo>
                    <a:pt x="220081" y="690868"/>
                  </a:lnTo>
                  <a:lnTo>
                    <a:pt x="178470" y="670033"/>
                  </a:lnTo>
                  <a:lnTo>
                    <a:pt x="140146" y="644205"/>
                  </a:lnTo>
                  <a:lnTo>
                    <a:pt x="105540" y="613811"/>
                  </a:lnTo>
                  <a:lnTo>
                    <a:pt x="75080" y="579279"/>
                  </a:lnTo>
                  <a:lnTo>
                    <a:pt x="49196" y="541038"/>
                  </a:lnTo>
                  <a:lnTo>
                    <a:pt x="28316" y="499516"/>
                  </a:lnTo>
                  <a:lnTo>
                    <a:pt x="12871" y="455142"/>
                  </a:lnTo>
                  <a:lnTo>
                    <a:pt x="3289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7242160" y="5241926"/>
            <a:ext cx="730885" cy="748665"/>
            <a:chOff x="7242160" y="5241926"/>
            <a:chExt cx="730885" cy="748665"/>
          </a:xfrm>
        </p:grpSpPr>
        <p:sp>
          <p:nvSpPr>
            <p:cNvPr id="67" name="object 67"/>
            <p:cNvSpPr/>
            <p:nvPr/>
          </p:nvSpPr>
          <p:spPr>
            <a:xfrm>
              <a:off x="7242160" y="5261901"/>
              <a:ext cx="730248" cy="72866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46935" y="5246689"/>
              <a:ext cx="720723" cy="7191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46935" y="5246689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49"/>
                  </a:moveTo>
                  <a:lnTo>
                    <a:pt x="3289" y="310760"/>
                  </a:lnTo>
                  <a:lnTo>
                    <a:pt x="12871" y="263966"/>
                  </a:lnTo>
                  <a:lnTo>
                    <a:pt x="28316" y="219596"/>
                  </a:lnTo>
                  <a:lnTo>
                    <a:pt x="49196" y="178077"/>
                  </a:lnTo>
                  <a:lnTo>
                    <a:pt x="75080" y="139838"/>
                  </a:lnTo>
                  <a:lnTo>
                    <a:pt x="105540" y="105309"/>
                  </a:lnTo>
                  <a:lnTo>
                    <a:pt x="140146" y="74916"/>
                  </a:lnTo>
                  <a:lnTo>
                    <a:pt x="178470" y="49088"/>
                  </a:lnTo>
                  <a:lnTo>
                    <a:pt x="220081" y="28255"/>
                  </a:lnTo>
                  <a:lnTo>
                    <a:pt x="264550" y="12843"/>
                  </a:lnTo>
                  <a:lnTo>
                    <a:pt x="311450" y="3282"/>
                  </a:lnTo>
                  <a:lnTo>
                    <a:pt x="360349" y="0"/>
                  </a:lnTo>
                  <a:lnTo>
                    <a:pt x="407716" y="3117"/>
                  </a:lnTo>
                  <a:lnTo>
                    <a:pt x="453870" y="12316"/>
                  </a:lnTo>
                  <a:lnTo>
                    <a:pt x="498252" y="27365"/>
                  </a:lnTo>
                  <a:lnTo>
                    <a:pt x="540302" y="48033"/>
                  </a:lnTo>
                  <a:lnTo>
                    <a:pt x="579462" y="74088"/>
                  </a:lnTo>
                  <a:lnTo>
                    <a:pt x="615173" y="105299"/>
                  </a:lnTo>
                  <a:lnTo>
                    <a:pt x="646455" y="140922"/>
                  </a:lnTo>
                  <a:lnTo>
                    <a:pt x="672571" y="179994"/>
                  </a:lnTo>
                  <a:lnTo>
                    <a:pt x="693289" y="221952"/>
                  </a:lnTo>
                  <a:lnTo>
                    <a:pt x="708375" y="266238"/>
                  </a:lnTo>
                  <a:lnTo>
                    <a:pt x="717597" y="312290"/>
                  </a:lnTo>
                  <a:lnTo>
                    <a:pt x="720723" y="359549"/>
                  </a:lnTo>
                  <a:lnTo>
                    <a:pt x="717433" y="408343"/>
                  </a:lnTo>
                  <a:lnTo>
                    <a:pt x="707850" y="455142"/>
                  </a:lnTo>
                  <a:lnTo>
                    <a:pt x="692402" y="499516"/>
                  </a:lnTo>
                  <a:lnTo>
                    <a:pt x="671520" y="541038"/>
                  </a:lnTo>
                  <a:lnTo>
                    <a:pt x="645633" y="579279"/>
                  </a:lnTo>
                  <a:lnTo>
                    <a:pt x="615170" y="613811"/>
                  </a:lnTo>
                  <a:lnTo>
                    <a:pt x="580561" y="644205"/>
                  </a:lnTo>
                  <a:lnTo>
                    <a:pt x="542235" y="670033"/>
                  </a:lnTo>
                  <a:lnTo>
                    <a:pt x="500621" y="690868"/>
                  </a:lnTo>
                  <a:lnTo>
                    <a:pt x="456149" y="706280"/>
                  </a:lnTo>
                  <a:lnTo>
                    <a:pt x="409248" y="715841"/>
                  </a:lnTo>
                  <a:lnTo>
                    <a:pt x="360349" y="719123"/>
                  </a:lnTo>
                  <a:lnTo>
                    <a:pt x="311450" y="715841"/>
                  </a:lnTo>
                  <a:lnTo>
                    <a:pt x="264550" y="706280"/>
                  </a:lnTo>
                  <a:lnTo>
                    <a:pt x="220081" y="690868"/>
                  </a:lnTo>
                  <a:lnTo>
                    <a:pt x="178470" y="670033"/>
                  </a:lnTo>
                  <a:lnTo>
                    <a:pt x="140146" y="644205"/>
                  </a:lnTo>
                  <a:lnTo>
                    <a:pt x="105540" y="613811"/>
                  </a:lnTo>
                  <a:lnTo>
                    <a:pt x="75080" y="579279"/>
                  </a:lnTo>
                  <a:lnTo>
                    <a:pt x="49196" y="541038"/>
                  </a:lnTo>
                  <a:lnTo>
                    <a:pt x="28316" y="499516"/>
                  </a:lnTo>
                  <a:lnTo>
                    <a:pt x="12871" y="455142"/>
                  </a:lnTo>
                  <a:lnTo>
                    <a:pt x="3289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926721" y="3031041"/>
          <a:ext cx="2834639" cy="2776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"/>
                <a:gridCol w="892810"/>
                <a:gridCol w="841375"/>
                <a:gridCol w="575944"/>
              </a:tblGrid>
              <a:tr h="463051">
                <a:tc>
                  <a:txBody>
                    <a:bodyPr/>
                    <a:lstStyle/>
                    <a:p>
                      <a:pPr marR="283845" algn="r">
                        <a:lnSpc>
                          <a:spcPts val="2280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918466">
                <a:tc>
                  <a:txBody>
                    <a:bodyPr/>
                    <a:lstStyle/>
                    <a:p>
                      <a:pPr marR="237490" algn="r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5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50" marB="0"/>
                </a:tc>
              </a:tr>
              <a:tr h="850005">
                <a:tc>
                  <a:txBody>
                    <a:bodyPr/>
                    <a:lstStyle/>
                    <a:p>
                      <a:pPr marR="237490" algn="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00025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000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00025" marB="0"/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00025" marB="0"/>
                </a:tc>
              </a:tr>
              <a:tr h="545008"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6383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50495" marB="0"/>
                </a:tc>
              </a:tr>
            </a:tbl>
          </a:graphicData>
        </a:graphic>
      </p:graphicFrame>
      <p:sp>
        <p:nvSpPr>
          <p:cNvPr id="71" name="object 71"/>
          <p:cNvSpPr txBox="1"/>
          <p:nvPr/>
        </p:nvSpPr>
        <p:spPr>
          <a:xfrm>
            <a:off x="1239834" y="1745163"/>
            <a:ext cx="142716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stride=1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564188" y="477836"/>
            <a:ext cx="1605280" cy="1383030"/>
          </a:xfrm>
          <a:custGeom>
            <a:avLst/>
            <a:gdLst/>
            <a:ahLst/>
            <a:cxnLst/>
            <a:rect l="l" t="t" r="r" b="b"/>
            <a:pathLst>
              <a:path w="1605279" h="1383030">
                <a:moveTo>
                  <a:pt x="0" y="0"/>
                </a:moveTo>
                <a:lnTo>
                  <a:pt x="1604946" y="1382709"/>
                </a:lnTo>
              </a:path>
            </a:pathLst>
          </a:custGeom>
          <a:ln w="761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13290" y="2786069"/>
            <a:ext cx="728980" cy="708025"/>
          </a:xfrm>
          <a:custGeom>
            <a:avLst/>
            <a:gdLst/>
            <a:ahLst/>
            <a:cxnLst/>
            <a:rect l="l" t="t" r="r" b="b"/>
            <a:pathLst>
              <a:path w="728979" h="708025">
                <a:moveTo>
                  <a:pt x="0" y="0"/>
                </a:moveTo>
                <a:lnTo>
                  <a:pt x="728648" y="0"/>
                </a:lnTo>
                <a:lnTo>
                  <a:pt x="728648" y="708023"/>
                </a:lnTo>
                <a:lnTo>
                  <a:pt x="0" y="708023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32340" y="5262564"/>
            <a:ext cx="728980" cy="708025"/>
          </a:xfrm>
          <a:custGeom>
            <a:avLst/>
            <a:gdLst/>
            <a:ahLst/>
            <a:cxnLst/>
            <a:rect l="l" t="t" r="r" b="b"/>
            <a:pathLst>
              <a:path w="728979" h="708025">
                <a:moveTo>
                  <a:pt x="0" y="0"/>
                </a:moveTo>
                <a:lnTo>
                  <a:pt x="728648" y="0"/>
                </a:lnTo>
                <a:lnTo>
                  <a:pt x="728648" y="708023"/>
                </a:lnTo>
                <a:lnTo>
                  <a:pt x="0" y="708023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1290" y="2425097"/>
            <a:ext cx="1654810" cy="2717800"/>
          </a:xfrm>
          <a:custGeom>
            <a:avLst/>
            <a:gdLst/>
            <a:ahLst/>
            <a:cxnLst/>
            <a:rect l="l" t="t" r="r" b="b"/>
            <a:pathLst>
              <a:path w="1654810" h="2717800">
                <a:moveTo>
                  <a:pt x="47624" y="0"/>
                </a:moveTo>
                <a:lnTo>
                  <a:pt x="1654184" y="1382722"/>
                </a:lnTo>
              </a:path>
              <a:path w="1654810" h="2717800">
                <a:moveTo>
                  <a:pt x="0" y="1335097"/>
                </a:moveTo>
                <a:lnTo>
                  <a:pt x="1604959" y="2717794"/>
                </a:lnTo>
              </a:path>
            </a:pathLst>
          </a:custGeom>
          <a:ln w="761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2536100" y="2425097"/>
            <a:ext cx="0" cy="13589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7855" y="477710"/>
            <a:ext cx="54303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Carlito"/>
                <a:cs typeface="Carlito"/>
              </a:rPr>
              <a:t>Why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Deep</a:t>
            </a:r>
            <a:r>
              <a:rPr sz="3200" spc="-8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Learning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748" y="1370498"/>
            <a:ext cx="7966709" cy="23856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1435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Non-linearities </a:t>
            </a:r>
            <a:r>
              <a:rPr sz="2400" dirty="0">
                <a:latin typeface="Times New Roman"/>
                <a:cs typeface="Times New Roman"/>
              </a:rPr>
              <a:t>needed </a:t>
            </a:r>
            <a:r>
              <a:rPr sz="2400" spc="-5" dirty="0">
                <a:latin typeface="Times New Roman"/>
                <a:cs typeface="Times New Roman"/>
              </a:rPr>
              <a:t>to learn complex </a:t>
            </a:r>
            <a:r>
              <a:rPr sz="2400" dirty="0">
                <a:latin typeface="Times New Roman"/>
                <a:cs typeface="Times New Roman"/>
              </a:rPr>
              <a:t>representations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data.</a:t>
            </a:r>
            <a:endParaRPr sz="2400">
              <a:latin typeface="Times New Roman"/>
              <a:cs typeface="Times New Roman"/>
            </a:endParaRPr>
          </a:p>
          <a:p>
            <a:pPr marL="309880" marR="191770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Deep learning algorithms attempt to learn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  by using a </a:t>
            </a:r>
            <a:r>
              <a:rPr sz="2400" b="1" spc="-10" dirty="0">
                <a:latin typeface="Times New Roman"/>
                <a:cs typeface="Times New Roman"/>
              </a:rPr>
              <a:t>hierarchy </a:t>
            </a:r>
            <a:r>
              <a:rPr sz="2400" b="1" dirty="0">
                <a:latin typeface="Times New Roman"/>
                <a:cs typeface="Times New Roman"/>
              </a:rPr>
              <a:t>of multiple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layers.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More layers and </a:t>
            </a:r>
            <a:r>
              <a:rPr sz="2400" dirty="0">
                <a:latin typeface="Times New Roman"/>
                <a:cs typeface="Times New Roman"/>
              </a:rPr>
              <a:t>neurons </a:t>
            </a:r>
            <a:r>
              <a:rPr sz="2400" spc="-5" dirty="0">
                <a:latin typeface="Times New Roman"/>
                <a:cs typeface="Times New Roman"/>
              </a:rPr>
              <a:t>approximate more complex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7223" y="4071941"/>
            <a:ext cx="6910986" cy="2473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7827" y="477836"/>
            <a:ext cx="3184527" cy="1297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Convolution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550545">
              <a:lnSpc>
                <a:spcPct val="100000"/>
              </a:lnSpc>
              <a:spcBef>
                <a:spcPts val="3265"/>
              </a:spcBef>
            </a:pPr>
            <a:r>
              <a:rPr sz="2400" spc="-5" dirty="0">
                <a:latin typeface="Carlito"/>
                <a:cs typeface="Carlito"/>
              </a:rPr>
              <a:t>If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stride=2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7260" y="2370132"/>
          <a:ext cx="2394583" cy="1382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99109"/>
                <a:gridCol w="438150"/>
                <a:gridCol w="499744"/>
                <a:gridCol w="478790"/>
              </a:tblGrid>
              <a:tr h="451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453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R w="762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R w="76200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477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FF0000"/>
                      </a:solidFill>
                      <a:prstDash val="solid"/>
                    </a:lnL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27827" y="2324272"/>
            <a:ext cx="2589530" cy="27463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9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  <a:tabLst>
                <a:tab pos="478790" algn="l"/>
                <a:tab pos="957580" algn="l"/>
                <a:tab pos="1436370" algn="l"/>
                <a:tab pos="1915160" algn="l"/>
                <a:tab pos="239395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0	0	0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  <a:tabLst>
                <a:tab pos="478790" algn="l"/>
                <a:tab pos="957580" algn="l"/>
                <a:tab pos="1436370" algn="l"/>
                <a:tab pos="1915160" algn="l"/>
                <a:tab pos="2393950" algn="l"/>
              </a:tabLst>
            </a:pPr>
            <a:r>
              <a:rPr sz="2400" dirty="0">
                <a:latin typeface="Arial"/>
                <a:cs typeface="Arial"/>
              </a:rPr>
              <a:t>0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0	0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  <a:tabLst>
                <a:tab pos="478790" algn="l"/>
                <a:tab pos="957580" algn="l"/>
                <a:tab pos="1436370" algn="l"/>
                <a:tab pos="1915160" algn="l"/>
                <a:tab pos="2393950" algn="l"/>
              </a:tabLst>
            </a:pPr>
            <a:r>
              <a:rPr sz="2400" dirty="0">
                <a:latin typeface="Arial"/>
                <a:cs typeface="Arial"/>
              </a:rPr>
              <a:t>0	0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0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695" y="5402756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6 x 6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4187" y="477837"/>
            <a:ext cx="1622425" cy="1360805"/>
          </a:xfrm>
          <a:custGeom>
            <a:avLst/>
            <a:gdLst/>
            <a:ahLst/>
            <a:cxnLst/>
            <a:rect l="l" t="t" r="r" b="b"/>
            <a:pathLst>
              <a:path w="1622425" h="1360805">
                <a:moveTo>
                  <a:pt x="1622361" y="0"/>
                </a:moveTo>
                <a:lnTo>
                  <a:pt x="1081570" y="0"/>
                </a:lnTo>
                <a:lnTo>
                  <a:pt x="540791" y="0"/>
                </a:lnTo>
                <a:lnTo>
                  <a:pt x="0" y="0"/>
                </a:lnTo>
                <a:lnTo>
                  <a:pt x="0" y="453402"/>
                </a:lnTo>
                <a:lnTo>
                  <a:pt x="0" y="906805"/>
                </a:lnTo>
                <a:lnTo>
                  <a:pt x="0" y="1360208"/>
                </a:lnTo>
                <a:lnTo>
                  <a:pt x="540791" y="1360208"/>
                </a:lnTo>
                <a:lnTo>
                  <a:pt x="1081570" y="1360208"/>
                </a:lnTo>
                <a:lnTo>
                  <a:pt x="1622361" y="1360208"/>
                </a:lnTo>
                <a:lnTo>
                  <a:pt x="1622361" y="906805"/>
                </a:lnTo>
                <a:lnTo>
                  <a:pt x="1622361" y="453402"/>
                </a:lnTo>
                <a:lnTo>
                  <a:pt x="1622361" y="0"/>
                </a:lnTo>
                <a:close/>
              </a:path>
            </a:pathLst>
          </a:custGeom>
          <a:solidFill>
            <a:srgbClr val="F2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284" algn="l"/>
                <a:tab pos="1043305" algn="l"/>
              </a:tabLst>
            </a:pPr>
            <a:r>
              <a:rPr dirty="0"/>
              <a:t>1	-1	-1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86371" y="856803"/>
            <a:ext cx="1378585" cy="93281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603885" algn="l"/>
                <a:tab pos="1094105" algn="l"/>
              </a:tabLst>
            </a:pPr>
            <a:r>
              <a:rPr sz="2400" dirty="0">
                <a:latin typeface="Arial"/>
                <a:cs typeface="Arial"/>
              </a:rPr>
              <a:t>-1	1	-1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553085" algn="l"/>
                <a:tab pos="1144905" algn="l"/>
              </a:tabLst>
            </a:pPr>
            <a:r>
              <a:rPr sz="2400" dirty="0">
                <a:latin typeface="Arial"/>
                <a:cs typeface="Arial"/>
              </a:rPr>
              <a:t>-1	-1	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6121" y="946655"/>
            <a:ext cx="8870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Filter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18040" y="2782881"/>
            <a:ext cx="728980" cy="750570"/>
            <a:chOff x="4718040" y="2782881"/>
            <a:chExt cx="728980" cy="750570"/>
          </a:xfrm>
        </p:grpSpPr>
        <p:sp>
          <p:nvSpPr>
            <p:cNvPr id="11" name="object 11"/>
            <p:cNvSpPr/>
            <p:nvPr/>
          </p:nvSpPr>
          <p:spPr>
            <a:xfrm>
              <a:off x="4718040" y="2802894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2815" y="2787644"/>
              <a:ext cx="719123" cy="7207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22815" y="2787644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5"/>
                  </a:lnTo>
                  <a:lnTo>
                    <a:pt x="12843" y="264559"/>
                  </a:lnTo>
                  <a:lnTo>
                    <a:pt x="28255" y="220091"/>
                  </a:lnTo>
                  <a:lnTo>
                    <a:pt x="49088" y="178481"/>
                  </a:lnTo>
                  <a:lnTo>
                    <a:pt x="74916" y="140157"/>
                  </a:lnTo>
                  <a:lnTo>
                    <a:pt x="105309" y="105549"/>
                  </a:lnTo>
                  <a:lnTo>
                    <a:pt x="139838" y="75088"/>
                  </a:lnTo>
                  <a:lnTo>
                    <a:pt x="178077" y="49201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1"/>
                  </a:lnTo>
                  <a:lnTo>
                    <a:pt x="671082" y="180408"/>
                  </a:lnTo>
                  <a:lnTo>
                    <a:pt x="691754" y="222458"/>
                  </a:lnTo>
                  <a:lnTo>
                    <a:pt x="706805" y="266840"/>
                  </a:lnTo>
                  <a:lnTo>
                    <a:pt x="716005" y="312990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92428" y="29421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59413" y="2782881"/>
            <a:ext cx="917587" cy="750570"/>
            <a:chOff x="5559413" y="2782881"/>
            <a:chExt cx="728980" cy="750570"/>
          </a:xfrm>
        </p:grpSpPr>
        <p:sp>
          <p:nvSpPr>
            <p:cNvPr id="16" name="object 16"/>
            <p:cNvSpPr/>
            <p:nvPr/>
          </p:nvSpPr>
          <p:spPr>
            <a:xfrm>
              <a:off x="5559413" y="2802894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64188" y="2787644"/>
              <a:ext cx="719123" cy="720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64188" y="2787644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5"/>
                  </a:lnTo>
                  <a:lnTo>
                    <a:pt x="12843" y="264559"/>
                  </a:lnTo>
                  <a:lnTo>
                    <a:pt x="28255" y="220091"/>
                  </a:lnTo>
                  <a:lnTo>
                    <a:pt x="49088" y="178481"/>
                  </a:lnTo>
                  <a:lnTo>
                    <a:pt x="74916" y="140157"/>
                  </a:lnTo>
                  <a:lnTo>
                    <a:pt x="105309" y="105549"/>
                  </a:lnTo>
                  <a:lnTo>
                    <a:pt x="139838" y="75088"/>
                  </a:lnTo>
                  <a:lnTo>
                    <a:pt x="178077" y="49201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1"/>
                  </a:lnTo>
                  <a:lnTo>
                    <a:pt x="671082" y="180408"/>
                  </a:lnTo>
                  <a:lnTo>
                    <a:pt x="691754" y="222458"/>
                  </a:lnTo>
                  <a:lnTo>
                    <a:pt x="706805" y="266840"/>
                  </a:lnTo>
                  <a:lnTo>
                    <a:pt x="716005" y="312990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87141" y="2942141"/>
            <a:ext cx="68945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-3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136" y="381000"/>
            <a:ext cx="34893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Convolution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7260" y="2370132"/>
          <a:ext cx="2842259" cy="2766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441324"/>
                <a:gridCol w="478790"/>
                <a:gridCol w="497840"/>
                <a:gridCol w="441325"/>
                <a:gridCol w="480060"/>
              </a:tblGrid>
              <a:tr h="410367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0000FF"/>
                      </a:solidFill>
                      <a:prstDash val="solid"/>
                    </a:lnT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0000FF"/>
                      </a:solidFill>
                      <a:prstDash val="solid"/>
                    </a:lnT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0000FF"/>
                      </a:solidFill>
                      <a:prstDash val="solid"/>
                    </a:lnT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0000FF"/>
                      </a:solidFill>
                      <a:prstDash val="solid"/>
                    </a:lnT>
                  </a:tcPr>
                </a:tc>
              </a:tr>
              <a:tr h="493972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</a:tcPr>
                </a:tc>
              </a:tr>
              <a:tr h="478375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0000FF"/>
                      </a:solidFill>
                      <a:prstDash val="solid"/>
                    </a:lnL>
                    <a:lnR w="76200">
                      <a:solidFill>
                        <a:srgbClr val="0000FF"/>
                      </a:solidFill>
                      <a:prstDash val="solid"/>
                    </a:lnR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410374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76200">
                      <a:solidFill>
                        <a:srgbClr val="0000FF"/>
                      </a:solidFill>
                      <a:prstDash val="solid"/>
                    </a:lnL>
                    <a:lnT w="76200">
                      <a:solidFill>
                        <a:srgbClr val="0000FF"/>
                      </a:solidFill>
                      <a:prstDash val="solid"/>
                    </a:lnT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76200">
                      <a:solidFill>
                        <a:srgbClr val="0000FF"/>
                      </a:solidFill>
                      <a:prstDash val="solid"/>
                    </a:lnT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762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0000FF"/>
                      </a:solidFill>
                      <a:prstDash val="solid"/>
                    </a:lnT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76200">
                      <a:solidFill>
                        <a:srgbClr val="0000FF"/>
                      </a:solidFill>
                      <a:prstDash val="solid"/>
                    </a:lnL>
                    <a:lnT w="762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762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762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0000FF"/>
                      </a:solidFill>
                      <a:prstDash val="solid"/>
                    </a:lnT>
                  </a:tcPr>
                </a:tc>
              </a:tr>
              <a:tr h="471455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762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762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76200">
                      <a:solidFill>
                        <a:srgbClr val="0000FF"/>
                      </a:solidFill>
                      <a:prstDash val="solid"/>
                    </a:lnR>
                    <a:lnT w="762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76200">
                      <a:solidFill>
                        <a:srgbClr val="0000FF"/>
                      </a:solidFill>
                      <a:prstDash val="solid"/>
                    </a:lnR>
                  </a:tcPr>
                </a:tc>
              </a:tr>
              <a:tr h="501667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R w="76200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76200">
                      <a:solidFill>
                        <a:srgbClr val="0000FF"/>
                      </a:solidFill>
                      <a:prstDash val="solid"/>
                    </a:lnL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R w="76200">
                      <a:solidFill>
                        <a:srgbClr val="0000FF"/>
                      </a:solidFill>
                      <a:prstDash val="solid"/>
                    </a:lnR>
                    <a:lnB w="762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08695" y="5402756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6 x 6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18040" y="2782881"/>
            <a:ext cx="3254375" cy="2407920"/>
            <a:chOff x="4718040" y="2782881"/>
            <a:chExt cx="3254375" cy="2407920"/>
          </a:xfrm>
        </p:grpSpPr>
        <p:sp>
          <p:nvSpPr>
            <p:cNvPr id="6" name="object 6"/>
            <p:cNvSpPr/>
            <p:nvPr/>
          </p:nvSpPr>
          <p:spPr>
            <a:xfrm>
              <a:off x="4718040" y="2802894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2815" y="2787644"/>
              <a:ext cx="719123" cy="7207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22815" y="2787644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5"/>
                  </a:lnTo>
                  <a:lnTo>
                    <a:pt x="12843" y="264559"/>
                  </a:lnTo>
                  <a:lnTo>
                    <a:pt x="28255" y="220091"/>
                  </a:lnTo>
                  <a:lnTo>
                    <a:pt x="49088" y="178481"/>
                  </a:lnTo>
                  <a:lnTo>
                    <a:pt x="74916" y="140157"/>
                  </a:lnTo>
                  <a:lnTo>
                    <a:pt x="105309" y="105549"/>
                  </a:lnTo>
                  <a:lnTo>
                    <a:pt x="139838" y="75088"/>
                  </a:lnTo>
                  <a:lnTo>
                    <a:pt x="178077" y="49201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1"/>
                  </a:lnTo>
                  <a:lnTo>
                    <a:pt x="671082" y="180408"/>
                  </a:lnTo>
                  <a:lnTo>
                    <a:pt x="691754" y="222458"/>
                  </a:lnTo>
                  <a:lnTo>
                    <a:pt x="706805" y="266840"/>
                  </a:lnTo>
                  <a:lnTo>
                    <a:pt x="716005" y="312990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59414" y="2802894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64189" y="2787644"/>
              <a:ext cx="719123" cy="7207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4188" y="2787644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5"/>
                  </a:lnTo>
                  <a:lnTo>
                    <a:pt x="12843" y="264559"/>
                  </a:lnTo>
                  <a:lnTo>
                    <a:pt x="28255" y="220091"/>
                  </a:lnTo>
                  <a:lnTo>
                    <a:pt x="49088" y="178481"/>
                  </a:lnTo>
                  <a:lnTo>
                    <a:pt x="74916" y="140157"/>
                  </a:lnTo>
                  <a:lnTo>
                    <a:pt x="105309" y="105549"/>
                  </a:lnTo>
                  <a:lnTo>
                    <a:pt x="139838" y="75088"/>
                  </a:lnTo>
                  <a:lnTo>
                    <a:pt x="178077" y="49201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1"/>
                  </a:lnTo>
                  <a:lnTo>
                    <a:pt x="671082" y="180408"/>
                  </a:lnTo>
                  <a:lnTo>
                    <a:pt x="691754" y="222458"/>
                  </a:lnTo>
                  <a:lnTo>
                    <a:pt x="706805" y="266840"/>
                  </a:lnTo>
                  <a:lnTo>
                    <a:pt x="716005" y="312990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18040" y="3602992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22815" y="3587742"/>
              <a:ext cx="719123" cy="720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2815" y="3587742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74"/>
                  </a:moveTo>
                  <a:lnTo>
                    <a:pt x="3282" y="311474"/>
                  </a:lnTo>
                  <a:lnTo>
                    <a:pt x="12843" y="264574"/>
                  </a:lnTo>
                  <a:lnTo>
                    <a:pt x="28255" y="220102"/>
                  </a:lnTo>
                  <a:lnTo>
                    <a:pt x="49088" y="178488"/>
                  </a:lnTo>
                  <a:lnTo>
                    <a:pt x="74916" y="140162"/>
                  </a:lnTo>
                  <a:lnTo>
                    <a:pt x="105309" y="105552"/>
                  </a:lnTo>
                  <a:lnTo>
                    <a:pt x="139838" y="75089"/>
                  </a:lnTo>
                  <a:lnTo>
                    <a:pt x="178077" y="49202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2"/>
                  </a:lnTo>
                  <a:lnTo>
                    <a:pt x="671082" y="180409"/>
                  </a:lnTo>
                  <a:lnTo>
                    <a:pt x="691754" y="222462"/>
                  </a:lnTo>
                  <a:lnTo>
                    <a:pt x="706805" y="266847"/>
                  </a:lnTo>
                  <a:lnTo>
                    <a:pt x="716005" y="313005"/>
                  </a:lnTo>
                  <a:lnTo>
                    <a:pt x="719123" y="360374"/>
                  </a:lnTo>
                  <a:lnTo>
                    <a:pt x="715841" y="409268"/>
                  </a:lnTo>
                  <a:lnTo>
                    <a:pt x="706280" y="456163"/>
                  </a:lnTo>
                  <a:lnTo>
                    <a:pt x="690868" y="500631"/>
                  </a:lnTo>
                  <a:lnTo>
                    <a:pt x="670033" y="542242"/>
                  </a:lnTo>
                  <a:lnTo>
                    <a:pt x="644205" y="580566"/>
                  </a:lnTo>
                  <a:lnTo>
                    <a:pt x="613811" y="615173"/>
                  </a:lnTo>
                  <a:lnTo>
                    <a:pt x="579279" y="645635"/>
                  </a:lnTo>
                  <a:lnTo>
                    <a:pt x="541038" y="671521"/>
                  </a:lnTo>
                  <a:lnTo>
                    <a:pt x="499516" y="692403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3"/>
                  </a:lnTo>
                  <a:lnTo>
                    <a:pt x="178077" y="671521"/>
                  </a:lnTo>
                  <a:lnTo>
                    <a:pt x="139838" y="645635"/>
                  </a:lnTo>
                  <a:lnTo>
                    <a:pt x="105309" y="615173"/>
                  </a:lnTo>
                  <a:lnTo>
                    <a:pt x="74916" y="580566"/>
                  </a:lnTo>
                  <a:lnTo>
                    <a:pt x="49088" y="542242"/>
                  </a:lnTo>
                  <a:lnTo>
                    <a:pt x="28255" y="500631"/>
                  </a:lnTo>
                  <a:lnTo>
                    <a:pt x="12843" y="456163"/>
                  </a:lnTo>
                  <a:lnTo>
                    <a:pt x="3282" y="409268"/>
                  </a:lnTo>
                  <a:lnTo>
                    <a:pt x="0" y="3603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59414" y="3602992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64189" y="3587742"/>
              <a:ext cx="719123" cy="720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64188" y="3587742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74"/>
                  </a:moveTo>
                  <a:lnTo>
                    <a:pt x="3282" y="311474"/>
                  </a:lnTo>
                  <a:lnTo>
                    <a:pt x="12843" y="264574"/>
                  </a:lnTo>
                  <a:lnTo>
                    <a:pt x="28255" y="220102"/>
                  </a:lnTo>
                  <a:lnTo>
                    <a:pt x="49088" y="178488"/>
                  </a:lnTo>
                  <a:lnTo>
                    <a:pt x="74916" y="140162"/>
                  </a:lnTo>
                  <a:lnTo>
                    <a:pt x="105309" y="105552"/>
                  </a:lnTo>
                  <a:lnTo>
                    <a:pt x="139838" y="75089"/>
                  </a:lnTo>
                  <a:lnTo>
                    <a:pt x="178077" y="49202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2"/>
                  </a:lnTo>
                  <a:lnTo>
                    <a:pt x="671082" y="180409"/>
                  </a:lnTo>
                  <a:lnTo>
                    <a:pt x="691754" y="222462"/>
                  </a:lnTo>
                  <a:lnTo>
                    <a:pt x="706805" y="266847"/>
                  </a:lnTo>
                  <a:lnTo>
                    <a:pt x="716005" y="313005"/>
                  </a:lnTo>
                  <a:lnTo>
                    <a:pt x="719123" y="360374"/>
                  </a:lnTo>
                  <a:lnTo>
                    <a:pt x="715841" y="409268"/>
                  </a:lnTo>
                  <a:lnTo>
                    <a:pt x="706280" y="456163"/>
                  </a:lnTo>
                  <a:lnTo>
                    <a:pt x="690868" y="500631"/>
                  </a:lnTo>
                  <a:lnTo>
                    <a:pt x="670033" y="542242"/>
                  </a:lnTo>
                  <a:lnTo>
                    <a:pt x="644205" y="580566"/>
                  </a:lnTo>
                  <a:lnTo>
                    <a:pt x="613811" y="615173"/>
                  </a:lnTo>
                  <a:lnTo>
                    <a:pt x="579279" y="645635"/>
                  </a:lnTo>
                  <a:lnTo>
                    <a:pt x="541038" y="671521"/>
                  </a:lnTo>
                  <a:lnTo>
                    <a:pt x="499516" y="692403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3"/>
                  </a:lnTo>
                  <a:lnTo>
                    <a:pt x="178077" y="671521"/>
                  </a:lnTo>
                  <a:lnTo>
                    <a:pt x="139838" y="645635"/>
                  </a:lnTo>
                  <a:lnTo>
                    <a:pt x="105309" y="615173"/>
                  </a:lnTo>
                  <a:lnTo>
                    <a:pt x="74916" y="580566"/>
                  </a:lnTo>
                  <a:lnTo>
                    <a:pt x="49088" y="542242"/>
                  </a:lnTo>
                  <a:lnTo>
                    <a:pt x="28255" y="500631"/>
                  </a:lnTo>
                  <a:lnTo>
                    <a:pt x="12843" y="456163"/>
                  </a:lnTo>
                  <a:lnTo>
                    <a:pt x="3282" y="409268"/>
                  </a:lnTo>
                  <a:lnTo>
                    <a:pt x="0" y="3603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0787" y="2802894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5562" y="2787644"/>
              <a:ext cx="720698" cy="7207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5562" y="2787644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5"/>
                  </a:lnTo>
                  <a:lnTo>
                    <a:pt x="12871" y="264559"/>
                  </a:lnTo>
                  <a:lnTo>
                    <a:pt x="28316" y="220091"/>
                  </a:lnTo>
                  <a:lnTo>
                    <a:pt x="49196" y="178481"/>
                  </a:lnTo>
                  <a:lnTo>
                    <a:pt x="75080" y="140157"/>
                  </a:lnTo>
                  <a:lnTo>
                    <a:pt x="105540" y="105549"/>
                  </a:lnTo>
                  <a:lnTo>
                    <a:pt x="140146" y="75088"/>
                  </a:lnTo>
                  <a:lnTo>
                    <a:pt x="178470" y="49201"/>
                  </a:lnTo>
                  <a:lnTo>
                    <a:pt x="220081" y="28320"/>
                  </a:lnTo>
                  <a:lnTo>
                    <a:pt x="264550" y="12873"/>
                  </a:lnTo>
                  <a:lnTo>
                    <a:pt x="311450" y="3289"/>
                  </a:lnTo>
                  <a:lnTo>
                    <a:pt x="360349" y="0"/>
                  </a:lnTo>
                  <a:lnTo>
                    <a:pt x="407716" y="3125"/>
                  </a:lnTo>
                  <a:lnTo>
                    <a:pt x="453870" y="12348"/>
                  </a:lnTo>
                  <a:lnTo>
                    <a:pt x="498252" y="27434"/>
                  </a:lnTo>
                  <a:lnTo>
                    <a:pt x="540302" y="48151"/>
                  </a:lnTo>
                  <a:lnTo>
                    <a:pt x="579462" y="74267"/>
                  </a:lnTo>
                  <a:lnTo>
                    <a:pt x="615173" y="105549"/>
                  </a:lnTo>
                  <a:lnTo>
                    <a:pt x="646453" y="141251"/>
                  </a:lnTo>
                  <a:lnTo>
                    <a:pt x="672565" y="180408"/>
                  </a:lnTo>
                  <a:lnTo>
                    <a:pt x="693276" y="222458"/>
                  </a:lnTo>
                  <a:lnTo>
                    <a:pt x="708356" y="266840"/>
                  </a:lnTo>
                  <a:lnTo>
                    <a:pt x="717574" y="312990"/>
                  </a:lnTo>
                  <a:lnTo>
                    <a:pt x="720698" y="360349"/>
                  </a:lnTo>
                  <a:lnTo>
                    <a:pt x="717409" y="409248"/>
                  </a:lnTo>
                  <a:lnTo>
                    <a:pt x="707827" y="456149"/>
                  </a:lnTo>
                  <a:lnTo>
                    <a:pt x="692381" y="500621"/>
                  </a:lnTo>
                  <a:lnTo>
                    <a:pt x="671502" y="542235"/>
                  </a:lnTo>
                  <a:lnTo>
                    <a:pt x="645618" y="580561"/>
                  </a:lnTo>
                  <a:lnTo>
                    <a:pt x="615158" y="615170"/>
                  </a:lnTo>
                  <a:lnTo>
                    <a:pt x="580551" y="645633"/>
                  </a:lnTo>
                  <a:lnTo>
                    <a:pt x="542228" y="671520"/>
                  </a:lnTo>
                  <a:lnTo>
                    <a:pt x="500617" y="692402"/>
                  </a:lnTo>
                  <a:lnTo>
                    <a:pt x="456147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0" y="717433"/>
                  </a:lnTo>
                  <a:lnTo>
                    <a:pt x="264550" y="707850"/>
                  </a:lnTo>
                  <a:lnTo>
                    <a:pt x="220081" y="692402"/>
                  </a:lnTo>
                  <a:lnTo>
                    <a:pt x="178470" y="671520"/>
                  </a:lnTo>
                  <a:lnTo>
                    <a:pt x="140146" y="645633"/>
                  </a:lnTo>
                  <a:lnTo>
                    <a:pt x="105540" y="615170"/>
                  </a:lnTo>
                  <a:lnTo>
                    <a:pt x="75080" y="580561"/>
                  </a:lnTo>
                  <a:lnTo>
                    <a:pt x="49196" y="542235"/>
                  </a:lnTo>
                  <a:lnTo>
                    <a:pt x="28316" y="500621"/>
                  </a:lnTo>
                  <a:lnTo>
                    <a:pt x="12871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0787" y="3602992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05562" y="3587742"/>
              <a:ext cx="720698" cy="7207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5562" y="3587742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74"/>
                  </a:moveTo>
                  <a:lnTo>
                    <a:pt x="3289" y="311474"/>
                  </a:lnTo>
                  <a:lnTo>
                    <a:pt x="12871" y="264574"/>
                  </a:lnTo>
                  <a:lnTo>
                    <a:pt x="28316" y="220102"/>
                  </a:lnTo>
                  <a:lnTo>
                    <a:pt x="49196" y="178488"/>
                  </a:lnTo>
                  <a:lnTo>
                    <a:pt x="75080" y="140162"/>
                  </a:lnTo>
                  <a:lnTo>
                    <a:pt x="105540" y="105552"/>
                  </a:lnTo>
                  <a:lnTo>
                    <a:pt x="140146" y="75089"/>
                  </a:lnTo>
                  <a:lnTo>
                    <a:pt x="178470" y="49202"/>
                  </a:lnTo>
                  <a:lnTo>
                    <a:pt x="220081" y="28320"/>
                  </a:lnTo>
                  <a:lnTo>
                    <a:pt x="264550" y="12873"/>
                  </a:lnTo>
                  <a:lnTo>
                    <a:pt x="311450" y="3289"/>
                  </a:lnTo>
                  <a:lnTo>
                    <a:pt x="360349" y="0"/>
                  </a:lnTo>
                  <a:lnTo>
                    <a:pt x="407716" y="3125"/>
                  </a:lnTo>
                  <a:lnTo>
                    <a:pt x="453870" y="12348"/>
                  </a:lnTo>
                  <a:lnTo>
                    <a:pt x="498252" y="27434"/>
                  </a:lnTo>
                  <a:lnTo>
                    <a:pt x="540302" y="48151"/>
                  </a:lnTo>
                  <a:lnTo>
                    <a:pt x="579462" y="74267"/>
                  </a:lnTo>
                  <a:lnTo>
                    <a:pt x="615173" y="105549"/>
                  </a:lnTo>
                  <a:lnTo>
                    <a:pt x="646453" y="141252"/>
                  </a:lnTo>
                  <a:lnTo>
                    <a:pt x="672565" y="180409"/>
                  </a:lnTo>
                  <a:lnTo>
                    <a:pt x="693276" y="222462"/>
                  </a:lnTo>
                  <a:lnTo>
                    <a:pt x="708356" y="266847"/>
                  </a:lnTo>
                  <a:lnTo>
                    <a:pt x="717574" y="313005"/>
                  </a:lnTo>
                  <a:lnTo>
                    <a:pt x="720698" y="360374"/>
                  </a:lnTo>
                  <a:lnTo>
                    <a:pt x="717409" y="409268"/>
                  </a:lnTo>
                  <a:lnTo>
                    <a:pt x="707827" y="456163"/>
                  </a:lnTo>
                  <a:lnTo>
                    <a:pt x="692381" y="500631"/>
                  </a:lnTo>
                  <a:lnTo>
                    <a:pt x="671502" y="542242"/>
                  </a:lnTo>
                  <a:lnTo>
                    <a:pt x="645618" y="580566"/>
                  </a:lnTo>
                  <a:lnTo>
                    <a:pt x="615158" y="615173"/>
                  </a:lnTo>
                  <a:lnTo>
                    <a:pt x="580551" y="645635"/>
                  </a:lnTo>
                  <a:lnTo>
                    <a:pt x="542228" y="671521"/>
                  </a:lnTo>
                  <a:lnTo>
                    <a:pt x="500617" y="692403"/>
                  </a:lnTo>
                  <a:lnTo>
                    <a:pt x="456147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0" y="717433"/>
                  </a:lnTo>
                  <a:lnTo>
                    <a:pt x="264550" y="707850"/>
                  </a:lnTo>
                  <a:lnTo>
                    <a:pt x="220081" y="692403"/>
                  </a:lnTo>
                  <a:lnTo>
                    <a:pt x="178470" y="671521"/>
                  </a:lnTo>
                  <a:lnTo>
                    <a:pt x="140146" y="645635"/>
                  </a:lnTo>
                  <a:lnTo>
                    <a:pt x="105540" y="615173"/>
                  </a:lnTo>
                  <a:lnTo>
                    <a:pt x="75080" y="580566"/>
                  </a:lnTo>
                  <a:lnTo>
                    <a:pt x="49196" y="542242"/>
                  </a:lnTo>
                  <a:lnTo>
                    <a:pt x="28316" y="500631"/>
                  </a:lnTo>
                  <a:lnTo>
                    <a:pt x="12871" y="456163"/>
                  </a:lnTo>
                  <a:lnTo>
                    <a:pt x="3289" y="409268"/>
                  </a:lnTo>
                  <a:lnTo>
                    <a:pt x="0" y="3603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42160" y="2802894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46935" y="2787644"/>
              <a:ext cx="720723" cy="7207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46935" y="2787644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5"/>
                  </a:lnTo>
                  <a:lnTo>
                    <a:pt x="12871" y="264559"/>
                  </a:lnTo>
                  <a:lnTo>
                    <a:pt x="28316" y="220091"/>
                  </a:lnTo>
                  <a:lnTo>
                    <a:pt x="49196" y="178481"/>
                  </a:lnTo>
                  <a:lnTo>
                    <a:pt x="75080" y="140157"/>
                  </a:lnTo>
                  <a:lnTo>
                    <a:pt x="105540" y="105549"/>
                  </a:lnTo>
                  <a:lnTo>
                    <a:pt x="140146" y="75088"/>
                  </a:lnTo>
                  <a:lnTo>
                    <a:pt x="178470" y="49201"/>
                  </a:lnTo>
                  <a:lnTo>
                    <a:pt x="220081" y="28320"/>
                  </a:lnTo>
                  <a:lnTo>
                    <a:pt x="264550" y="12873"/>
                  </a:lnTo>
                  <a:lnTo>
                    <a:pt x="311450" y="3289"/>
                  </a:lnTo>
                  <a:lnTo>
                    <a:pt x="360349" y="0"/>
                  </a:lnTo>
                  <a:lnTo>
                    <a:pt x="407716" y="3125"/>
                  </a:lnTo>
                  <a:lnTo>
                    <a:pt x="453870" y="12348"/>
                  </a:lnTo>
                  <a:lnTo>
                    <a:pt x="498252" y="27434"/>
                  </a:lnTo>
                  <a:lnTo>
                    <a:pt x="540302" y="48151"/>
                  </a:lnTo>
                  <a:lnTo>
                    <a:pt x="579462" y="74267"/>
                  </a:lnTo>
                  <a:lnTo>
                    <a:pt x="615173" y="105549"/>
                  </a:lnTo>
                  <a:lnTo>
                    <a:pt x="646455" y="141251"/>
                  </a:lnTo>
                  <a:lnTo>
                    <a:pt x="672571" y="180408"/>
                  </a:lnTo>
                  <a:lnTo>
                    <a:pt x="693289" y="222458"/>
                  </a:lnTo>
                  <a:lnTo>
                    <a:pt x="708375" y="266840"/>
                  </a:lnTo>
                  <a:lnTo>
                    <a:pt x="717597" y="312990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0" y="717433"/>
                  </a:lnTo>
                  <a:lnTo>
                    <a:pt x="264550" y="707850"/>
                  </a:lnTo>
                  <a:lnTo>
                    <a:pt x="220081" y="692402"/>
                  </a:lnTo>
                  <a:lnTo>
                    <a:pt x="178470" y="671520"/>
                  </a:lnTo>
                  <a:lnTo>
                    <a:pt x="140146" y="645633"/>
                  </a:lnTo>
                  <a:lnTo>
                    <a:pt x="105540" y="615170"/>
                  </a:lnTo>
                  <a:lnTo>
                    <a:pt x="75080" y="580561"/>
                  </a:lnTo>
                  <a:lnTo>
                    <a:pt x="49196" y="542235"/>
                  </a:lnTo>
                  <a:lnTo>
                    <a:pt x="28316" y="500621"/>
                  </a:lnTo>
                  <a:lnTo>
                    <a:pt x="12871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42160" y="3602992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46935" y="3587742"/>
              <a:ext cx="720723" cy="7207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46935" y="3587742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74"/>
                  </a:moveTo>
                  <a:lnTo>
                    <a:pt x="3289" y="311474"/>
                  </a:lnTo>
                  <a:lnTo>
                    <a:pt x="12871" y="264574"/>
                  </a:lnTo>
                  <a:lnTo>
                    <a:pt x="28316" y="220102"/>
                  </a:lnTo>
                  <a:lnTo>
                    <a:pt x="49196" y="178488"/>
                  </a:lnTo>
                  <a:lnTo>
                    <a:pt x="75080" y="140162"/>
                  </a:lnTo>
                  <a:lnTo>
                    <a:pt x="105540" y="105552"/>
                  </a:lnTo>
                  <a:lnTo>
                    <a:pt x="140146" y="75089"/>
                  </a:lnTo>
                  <a:lnTo>
                    <a:pt x="178470" y="49202"/>
                  </a:lnTo>
                  <a:lnTo>
                    <a:pt x="220081" y="28320"/>
                  </a:lnTo>
                  <a:lnTo>
                    <a:pt x="264550" y="12873"/>
                  </a:lnTo>
                  <a:lnTo>
                    <a:pt x="311450" y="3289"/>
                  </a:lnTo>
                  <a:lnTo>
                    <a:pt x="360349" y="0"/>
                  </a:lnTo>
                  <a:lnTo>
                    <a:pt x="407716" y="3125"/>
                  </a:lnTo>
                  <a:lnTo>
                    <a:pt x="453870" y="12348"/>
                  </a:lnTo>
                  <a:lnTo>
                    <a:pt x="498252" y="27434"/>
                  </a:lnTo>
                  <a:lnTo>
                    <a:pt x="540302" y="48151"/>
                  </a:lnTo>
                  <a:lnTo>
                    <a:pt x="579462" y="74267"/>
                  </a:lnTo>
                  <a:lnTo>
                    <a:pt x="615173" y="105549"/>
                  </a:lnTo>
                  <a:lnTo>
                    <a:pt x="646455" y="141252"/>
                  </a:lnTo>
                  <a:lnTo>
                    <a:pt x="672571" y="180409"/>
                  </a:lnTo>
                  <a:lnTo>
                    <a:pt x="693289" y="222462"/>
                  </a:lnTo>
                  <a:lnTo>
                    <a:pt x="708375" y="266847"/>
                  </a:lnTo>
                  <a:lnTo>
                    <a:pt x="717597" y="313005"/>
                  </a:lnTo>
                  <a:lnTo>
                    <a:pt x="720723" y="360374"/>
                  </a:lnTo>
                  <a:lnTo>
                    <a:pt x="717433" y="409268"/>
                  </a:lnTo>
                  <a:lnTo>
                    <a:pt x="707850" y="456163"/>
                  </a:lnTo>
                  <a:lnTo>
                    <a:pt x="692402" y="500631"/>
                  </a:lnTo>
                  <a:lnTo>
                    <a:pt x="671520" y="542242"/>
                  </a:lnTo>
                  <a:lnTo>
                    <a:pt x="645633" y="580566"/>
                  </a:lnTo>
                  <a:lnTo>
                    <a:pt x="615170" y="615173"/>
                  </a:lnTo>
                  <a:lnTo>
                    <a:pt x="580561" y="645635"/>
                  </a:lnTo>
                  <a:lnTo>
                    <a:pt x="542235" y="671521"/>
                  </a:lnTo>
                  <a:lnTo>
                    <a:pt x="500621" y="692403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0" y="717433"/>
                  </a:lnTo>
                  <a:lnTo>
                    <a:pt x="264550" y="707850"/>
                  </a:lnTo>
                  <a:lnTo>
                    <a:pt x="220081" y="692403"/>
                  </a:lnTo>
                  <a:lnTo>
                    <a:pt x="178470" y="671521"/>
                  </a:lnTo>
                  <a:lnTo>
                    <a:pt x="140146" y="645635"/>
                  </a:lnTo>
                  <a:lnTo>
                    <a:pt x="105540" y="615173"/>
                  </a:lnTo>
                  <a:lnTo>
                    <a:pt x="75080" y="580566"/>
                  </a:lnTo>
                  <a:lnTo>
                    <a:pt x="49196" y="542242"/>
                  </a:lnTo>
                  <a:lnTo>
                    <a:pt x="28316" y="500631"/>
                  </a:lnTo>
                  <a:lnTo>
                    <a:pt x="12871" y="456163"/>
                  </a:lnTo>
                  <a:lnTo>
                    <a:pt x="3289" y="409268"/>
                  </a:lnTo>
                  <a:lnTo>
                    <a:pt x="0" y="3603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18040" y="4461803"/>
              <a:ext cx="728661" cy="7286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22815" y="4446591"/>
              <a:ext cx="719123" cy="7191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22815" y="4446590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49"/>
                  </a:moveTo>
                  <a:lnTo>
                    <a:pt x="3282" y="310760"/>
                  </a:lnTo>
                  <a:lnTo>
                    <a:pt x="12843" y="263966"/>
                  </a:lnTo>
                  <a:lnTo>
                    <a:pt x="28255" y="219596"/>
                  </a:lnTo>
                  <a:lnTo>
                    <a:pt x="49088" y="178077"/>
                  </a:lnTo>
                  <a:lnTo>
                    <a:pt x="74916" y="139838"/>
                  </a:lnTo>
                  <a:lnTo>
                    <a:pt x="105309" y="105309"/>
                  </a:lnTo>
                  <a:lnTo>
                    <a:pt x="139838" y="74916"/>
                  </a:lnTo>
                  <a:lnTo>
                    <a:pt x="178077" y="49088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6"/>
                  </a:lnTo>
                  <a:lnTo>
                    <a:pt x="497155" y="27365"/>
                  </a:lnTo>
                  <a:lnTo>
                    <a:pt x="539110" y="48033"/>
                  </a:lnTo>
                  <a:lnTo>
                    <a:pt x="578177" y="74088"/>
                  </a:lnTo>
                  <a:lnTo>
                    <a:pt x="613798" y="105299"/>
                  </a:lnTo>
                  <a:lnTo>
                    <a:pt x="645020" y="140922"/>
                  </a:lnTo>
                  <a:lnTo>
                    <a:pt x="671082" y="179994"/>
                  </a:lnTo>
                  <a:lnTo>
                    <a:pt x="691754" y="221952"/>
                  </a:lnTo>
                  <a:lnTo>
                    <a:pt x="706805" y="266238"/>
                  </a:lnTo>
                  <a:lnTo>
                    <a:pt x="716005" y="312290"/>
                  </a:lnTo>
                  <a:lnTo>
                    <a:pt x="719123" y="359549"/>
                  </a:lnTo>
                  <a:lnTo>
                    <a:pt x="715841" y="408343"/>
                  </a:lnTo>
                  <a:lnTo>
                    <a:pt x="706280" y="455142"/>
                  </a:lnTo>
                  <a:lnTo>
                    <a:pt x="690868" y="499516"/>
                  </a:lnTo>
                  <a:lnTo>
                    <a:pt x="670033" y="541038"/>
                  </a:lnTo>
                  <a:lnTo>
                    <a:pt x="644205" y="579279"/>
                  </a:lnTo>
                  <a:lnTo>
                    <a:pt x="613811" y="613811"/>
                  </a:lnTo>
                  <a:lnTo>
                    <a:pt x="579279" y="644205"/>
                  </a:lnTo>
                  <a:lnTo>
                    <a:pt x="541038" y="670033"/>
                  </a:lnTo>
                  <a:lnTo>
                    <a:pt x="499516" y="690868"/>
                  </a:lnTo>
                  <a:lnTo>
                    <a:pt x="455142" y="706280"/>
                  </a:lnTo>
                  <a:lnTo>
                    <a:pt x="408343" y="715841"/>
                  </a:lnTo>
                  <a:lnTo>
                    <a:pt x="359549" y="719123"/>
                  </a:lnTo>
                  <a:lnTo>
                    <a:pt x="310760" y="715841"/>
                  </a:lnTo>
                  <a:lnTo>
                    <a:pt x="263966" y="706280"/>
                  </a:lnTo>
                  <a:lnTo>
                    <a:pt x="219596" y="690868"/>
                  </a:lnTo>
                  <a:lnTo>
                    <a:pt x="178077" y="670033"/>
                  </a:lnTo>
                  <a:lnTo>
                    <a:pt x="139838" y="644205"/>
                  </a:lnTo>
                  <a:lnTo>
                    <a:pt x="105309" y="613811"/>
                  </a:lnTo>
                  <a:lnTo>
                    <a:pt x="74916" y="579279"/>
                  </a:lnTo>
                  <a:lnTo>
                    <a:pt x="49088" y="541038"/>
                  </a:lnTo>
                  <a:lnTo>
                    <a:pt x="28255" y="499516"/>
                  </a:lnTo>
                  <a:lnTo>
                    <a:pt x="12843" y="455142"/>
                  </a:lnTo>
                  <a:lnTo>
                    <a:pt x="3282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945771" y="4600279"/>
            <a:ext cx="273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-3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718040" y="4441828"/>
            <a:ext cx="3254375" cy="1548765"/>
            <a:chOff x="4718040" y="4441828"/>
            <a:chExt cx="3254375" cy="1548765"/>
          </a:xfrm>
        </p:grpSpPr>
        <p:sp>
          <p:nvSpPr>
            <p:cNvPr id="35" name="object 35"/>
            <p:cNvSpPr/>
            <p:nvPr/>
          </p:nvSpPr>
          <p:spPr>
            <a:xfrm>
              <a:off x="5559414" y="4461803"/>
              <a:ext cx="728661" cy="7286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64189" y="4446591"/>
              <a:ext cx="719123" cy="7191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64188" y="4446590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49"/>
                  </a:moveTo>
                  <a:lnTo>
                    <a:pt x="3282" y="310760"/>
                  </a:lnTo>
                  <a:lnTo>
                    <a:pt x="12843" y="263966"/>
                  </a:lnTo>
                  <a:lnTo>
                    <a:pt x="28255" y="219596"/>
                  </a:lnTo>
                  <a:lnTo>
                    <a:pt x="49088" y="178077"/>
                  </a:lnTo>
                  <a:lnTo>
                    <a:pt x="74916" y="139838"/>
                  </a:lnTo>
                  <a:lnTo>
                    <a:pt x="105309" y="105309"/>
                  </a:lnTo>
                  <a:lnTo>
                    <a:pt x="139838" y="74916"/>
                  </a:lnTo>
                  <a:lnTo>
                    <a:pt x="178077" y="49088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6"/>
                  </a:lnTo>
                  <a:lnTo>
                    <a:pt x="497155" y="27365"/>
                  </a:lnTo>
                  <a:lnTo>
                    <a:pt x="539110" y="48033"/>
                  </a:lnTo>
                  <a:lnTo>
                    <a:pt x="578177" y="74088"/>
                  </a:lnTo>
                  <a:lnTo>
                    <a:pt x="613798" y="105299"/>
                  </a:lnTo>
                  <a:lnTo>
                    <a:pt x="645020" y="140922"/>
                  </a:lnTo>
                  <a:lnTo>
                    <a:pt x="671082" y="179994"/>
                  </a:lnTo>
                  <a:lnTo>
                    <a:pt x="691754" y="221952"/>
                  </a:lnTo>
                  <a:lnTo>
                    <a:pt x="706805" y="266238"/>
                  </a:lnTo>
                  <a:lnTo>
                    <a:pt x="716005" y="312290"/>
                  </a:lnTo>
                  <a:lnTo>
                    <a:pt x="719123" y="359549"/>
                  </a:lnTo>
                  <a:lnTo>
                    <a:pt x="715841" y="408343"/>
                  </a:lnTo>
                  <a:lnTo>
                    <a:pt x="706280" y="455142"/>
                  </a:lnTo>
                  <a:lnTo>
                    <a:pt x="690868" y="499516"/>
                  </a:lnTo>
                  <a:lnTo>
                    <a:pt x="670033" y="541038"/>
                  </a:lnTo>
                  <a:lnTo>
                    <a:pt x="644205" y="579279"/>
                  </a:lnTo>
                  <a:lnTo>
                    <a:pt x="613811" y="613811"/>
                  </a:lnTo>
                  <a:lnTo>
                    <a:pt x="579279" y="644205"/>
                  </a:lnTo>
                  <a:lnTo>
                    <a:pt x="541038" y="670033"/>
                  </a:lnTo>
                  <a:lnTo>
                    <a:pt x="499516" y="690868"/>
                  </a:lnTo>
                  <a:lnTo>
                    <a:pt x="455142" y="706280"/>
                  </a:lnTo>
                  <a:lnTo>
                    <a:pt x="408343" y="715841"/>
                  </a:lnTo>
                  <a:lnTo>
                    <a:pt x="359549" y="719123"/>
                  </a:lnTo>
                  <a:lnTo>
                    <a:pt x="310760" y="715841"/>
                  </a:lnTo>
                  <a:lnTo>
                    <a:pt x="263966" y="706280"/>
                  </a:lnTo>
                  <a:lnTo>
                    <a:pt x="219596" y="690868"/>
                  </a:lnTo>
                  <a:lnTo>
                    <a:pt x="178077" y="670033"/>
                  </a:lnTo>
                  <a:lnTo>
                    <a:pt x="139838" y="644205"/>
                  </a:lnTo>
                  <a:lnTo>
                    <a:pt x="105309" y="613811"/>
                  </a:lnTo>
                  <a:lnTo>
                    <a:pt x="74916" y="579279"/>
                  </a:lnTo>
                  <a:lnTo>
                    <a:pt x="49088" y="541038"/>
                  </a:lnTo>
                  <a:lnTo>
                    <a:pt x="28255" y="499516"/>
                  </a:lnTo>
                  <a:lnTo>
                    <a:pt x="12843" y="455142"/>
                  </a:lnTo>
                  <a:lnTo>
                    <a:pt x="3282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00787" y="4461803"/>
              <a:ext cx="730248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05562" y="4446591"/>
              <a:ext cx="720698" cy="7191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05562" y="4446590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49"/>
                  </a:moveTo>
                  <a:lnTo>
                    <a:pt x="3289" y="310760"/>
                  </a:lnTo>
                  <a:lnTo>
                    <a:pt x="12871" y="263966"/>
                  </a:lnTo>
                  <a:lnTo>
                    <a:pt x="28316" y="219596"/>
                  </a:lnTo>
                  <a:lnTo>
                    <a:pt x="49196" y="178077"/>
                  </a:lnTo>
                  <a:lnTo>
                    <a:pt x="75080" y="139838"/>
                  </a:lnTo>
                  <a:lnTo>
                    <a:pt x="105540" y="105309"/>
                  </a:lnTo>
                  <a:lnTo>
                    <a:pt x="140146" y="74916"/>
                  </a:lnTo>
                  <a:lnTo>
                    <a:pt x="178470" y="49088"/>
                  </a:lnTo>
                  <a:lnTo>
                    <a:pt x="220081" y="28255"/>
                  </a:lnTo>
                  <a:lnTo>
                    <a:pt x="264550" y="12843"/>
                  </a:lnTo>
                  <a:lnTo>
                    <a:pt x="311450" y="3282"/>
                  </a:lnTo>
                  <a:lnTo>
                    <a:pt x="360349" y="0"/>
                  </a:lnTo>
                  <a:lnTo>
                    <a:pt x="407716" y="3117"/>
                  </a:lnTo>
                  <a:lnTo>
                    <a:pt x="453870" y="12316"/>
                  </a:lnTo>
                  <a:lnTo>
                    <a:pt x="498252" y="27365"/>
                  </a:lnTo>
                  <a:lnTo>
                    <a:pt x="540302" y="48033"/>
                  </a:lnTo>
                  <a:lnTo>
                    <a:pt x="579462" y="74088"/>
                  </a:lnTo>
                  <a:lnTo>
                    <a:pt x="615173" y="105299"/>
                  </a:lnTo>
                  <a:lnTo>
                    <a:pt x="646453" y="140922"/>
                  </a:lnTo>
                  <a:lnTo>
                    <a:pt x="672565" y="179994"/>
                  </a:lnTo>
                  <a:lnTo>
                    <a:pt x="693276" y="221952"/>
                  </a:lnTo>
                  <a:lnTo>
                    <a:pt x="708356" y="266238"/>
                  </a:lnTo>
                  <a:lnTo>
                    <a:pt x="717574" y="312290"/>
                  </a:lnTo>
                  <a:lnTo>
                    <a:pt x="720698" y="359549"/>
                  </a:lnTo>
                  <a:lnTo>
                    <a:pt x="717409" y="408343"/>
                  </a:lnTo>
                  <a:lnTo>
                    <a:pt x="707827" y="455142"/>
                  </a:lnTo>
                  <a:lnTo>
                    <a:pt x="692381" y="499516"/>
                  </a:lnTo>
                  <a:lnTo>
                    <a:pt x="671502" y="541038"/>
                  </a:lnTo>
                  <a:lnTo>
                    <a:pt x="645618" y="579279"/>
                  </a:lnTo>
                  <a:lnTo>
                    <a:pt x="615158" y="613811"/>
                  </a:lnTo>
                  <a:lnTo>
                    <a:pt x="580551" y="644205"/>
                  </a:lnTo>
                  <a:lnTo>
                    <a:pt x="542228" y="670033"/>
                  </a:lnTo>
                  <a:lnTo>
                    <a:pt x="500617" y="690868"/>
                  </a:lnTo>
                  <a:lnTo>
                    <a:pt x="456147" y="706280"/>
                  </a:lnTo>
                  <a:lnTo>
                    <a:pt x="409248" y="715841"/>
                  </a:lnTo>
                  <a:lnTo>
                    <a:pt x="360349" y="719123"/>
                  </a:lnTo>
                  <a:lnTo>
                    <a:pt x="311450" y="715841"/>
                  </a:lnTo>
                  <a:lnTo>
                    <a:pt x="264550" y="706280"/>
                  </a:lnTo>
                  <a:lnTo>
                    <a:pt x="220081" y="690868"/>
                  </a:lnTo>
                  <a:lnTo>
                    <a:pt x="178470" y="670033"/>
                  </a:lnTo>
                  <a:lnTo>
                    <a:pt x="140146" y="644205"/>
                  </a:lnTo>
                  <a:lnTo>
                    <a:pt x="105540" y="613811"/>
                  </a:lnTo>
                  <a:lnTo>
                    <a:pt x="75080" y="579279"/>
                  </a:lnTo>
                  <a:lnTo>
                    <a:pt x="49196" y="541038"/>
                  </a:lnTo>
                  <a:lnTo>
                    <a:pt x="28316" y="499516"/>
                  </a:lnTo>
                  <a:lnTo>
                    <a:pt x="12871" y="455142"/>
                  </a:lnTo>
                  <a:lnTo>
                    <a:pt x="3289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42160" y="4461803"/>
              <a:ext cx="730248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46935" y="4446591"/>
              <a:ext cx="720723" cy="7191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46935" y="4446590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49"/>
                  </a:moveTo>
                  <a:lnTo>
                    <a:pt x="3289" y="310760"/>
                  </a:lnTo>
                  <a:lnTo>
                    <a:pt x="12871" y="263966"/>
                  </a:lnTo>
                  <a:lnTo>
                    <a:pt x="28316" y="219596"/>
                  </a:lnTo>
                  <a:lnTo>
                    <a:pt x="49196" y="178077"/>
                  </a:lnTo>
                  <a:lnTo>
                    <a:pt x="75080" y="139838"/>
                  </a:lnTo>
                  <a:lnTo>
                    <a:pt x="105540" y="105309"/>
                  </a:lnTo>
                  <a:lnTo>
                    <a:pt x="140146" y="74916"/>
                  </a:lnTo>
                  <a:lnTo>
                    <a:pt x="178470" y="49088"/>
                  </a:lnTo>
                  <a:lnTo>
                    <a:pt x="220081" y="28255"/>
                  </a:lnTo>
                  <a:lnTo>
                    <a:pt x="264550" y="12843"/>
                  </a:lnTo>
                  <a:lnTo>
                    <a:pt x="311450" y="3282"/>
                  </a:lnTo>
                  <a:lnTo>
                    <a:pt x="360349" y="0"/>
                  </a:lnTo>
                  <a:lnTo>
                    <a:pt x="407716" y="3117"/>
                  </a:lnTo>
                  <a:lnTo>
                    <a:pt x="453870" y="12316"/>
                  </a:lnTo>
                  <a:lnTo>
                    <a:pt x="498252" y="27365"/>
                  </a:lnTo>
                  <a:lnTo>
                    <a:pt x="540302" y="48033"/>
                  </a:lnTo>
                  <a:lnTo>
                    <a:pt x="579462" y="74088"/>
                  </a:lnTo>
                  <a:lnTo>
                    <a:pt x="615173" y="105299"/>
                  </a:lnTo>
                  <a:lnTo>
                    <a:pt x="646455" y="140922"/>
                  </a:lnTo>
                  <a:lnTo>
                    <a:pt x="672571" y="179994"/>
                  </a:lnTo>
                  <a:lnTo>
                    <a:pt x="693289" y="221952"/>
                  </a:lnTo>
                  <a:lnTo>
                    <a:pt x="708375" y="266238"/>
                  </a:lnTo>
                  <a:lnTo>
                    <a:pt x="717597" y="312290"/>
                  </a:lnTo>
                  <a:lnTo>
                    <a:pt x="720723" y="359549"/>
                  </a:lnTo>
                  <a:lnTo>
                    <a:pt x="717433" y="408343"/>
                  </a:lnTo>
                  <a:lnTo>
                    <a:pt x="707850" y="455142"/>
                  </a:lnTo>
                  <a:lnTo>
                    <a:pt x="692402" y="499516"/>
                  </a:lnTo>
                  <a:lnTo>
                    <a:pt x="671520" y="541038"/>
                  </a:lnTo>
                  <a:lnTo>
                    <a:pt x="645633" y="579279"/>
                  </a:lnTo>
                  <a:lnTo>
                    <a:pt x="615170" y="613811"/>
                  </a:lnTo>
                  <a:lnTo>
                    <a:pt x="580561" y="644205"/>
                  </a:lnTo>
                  <a:lnTo>
                    <a:pt x="542235" y="670033"/>
                  </a:lnTo>
                  <a:lnTo>
                    <a:pt x="500621" y="690868"/>
                  </a:lnTo>
                  <a:lnTo>
                    <a:pt x="456149" y="706280"/>
                  </a:lnTo>
                  <a:lnTo>
                    <a:pt x="409248" y="715841"/>
                  </a:lnTo>
                  <a:lnTo>
                    <a:pt x="360349" y="719123"/>
                  </a:lnTo>
                  <a:lnTo>
                    <a:pt x="311450" y="715841"/>
                  </a:lnTo>
                  <a:lnTo>
                    <a:pt x="264550" y="706280"/>
                  </a:lnTo>
                  <a:lnTo>
                    <a:pt x="220081" y="690868"/>
                  </a:lnTo>
                  <a:lnTo>
                    <a:pt x="178470" y="670033"/>
                  </a:lnTo>
                  <a:lnTo>
                    <a:pt x="140146" y="644205"/>
                  </a:lnTo>
                  <a:lnTo>
                    <a:pt x="105540" y="613811"/>
                  </a:lnTo>
                  <a:lnTo>
                    <a:pt x="75080" y="579279"/>
                  </a:lnTo>
                  <a:lnTo>
                    <a:pt x="49196" y="541038"/>
                  </a:lnTo>
                  <a:lnTo>
                    <a:pt x="28316" y="499516"/>
                  </a:lnTo>
                  <a:lnTo>
                    <a:pt x="12871" y="455142"/>
                  </a:lnTo>
                  <a:lnTo>
                    <a:pt x="3289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18040" y="5261901"/>
              <a:ext cx="728661" cy="7286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22815" y="5246689"/>
              <a:ext cx="719123" cy="71912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22815" y="5246689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49"/>
                  </a:moveTo>
                  <a:lnTo>
                    <a:pt x="3282" y="310760"/>
                  </a:lnTo>
                  <a:lnTo>
                    <a:pt x="12843" y="263966"/>
                  </a:lnTo>
                  <a:lnTo>
                    <a:pt x="28255" y="219596"/>
                  </a:lnTo>
                  <a:lnTo>
                    <a:pt x="49088" y="178077"/>
                  </a:lnTo>
                  <a:lnTo>
                    <a:pt x="74916" y="139838"/>
                  </a:lnTo>
                  <a:lnTo>
                    <a:pt x="105309" y="105309"/>
                  </a:lnTo>
                  <a:lnTo>
                    <a:pt x="139838" y="74916"/>
                  </a:lnTo>
                  <a:lnTo>
                    <a:pt x="178077" y="49088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6"/>
                  </a:lnTo>
                  <a:lnTo>
                    <a:pt x="497155" y="27365"/>
                  </a:lnTo>
                  <a:lnTo>
                    <a:pt x="539110" y="48033"/>
                  </a:lnTo>
                  <a:lnTo>
                    <a:pt x="578177" y="74088"/>
                  </a:lnTo>
                  <a:lnTo>
                    <a:pt x="613798" y="105299"/>
                  </a:lnTo>
                  <a:lnTo>
                    <a:pt x="645020" y="140922"/>
                  </a:lnTo>
                  <a:lnTo>
                    <a:pt x="671082" y="179994"/>
                  </a:lnTo>
                  <a:lnTo>
                    <a:pt x="691754" y="221952"/>
                  </a:lnTo>
                  <a:lnTo>
                    <a:pt x="706805" y="266238"/>
                  </a:lnTo>
                  <a:lnTo>
                    <a:pt x="716005" y="312290"/>
                  </a:lnTo>
                  <a:lnTo>
                    <a:pt x="719123" y="359549"/>
                  </a:lnTo>
                  <a:lnTo>
                    <a:pt x="715841" y="408343"/>
                  </a:lnTo>
                  <a:lnTo>
                    <a:pt x="706280" y="455142"/>
                  </a:lnTo>
                  <a:lnTo>
                    <a:pt x="690868" y="499516"/>
                  </a:lnTo>
                  <a:lnTo>
                    <a:pt x="670033" y="541038"/>
                  </a:lnTo>
                  <a:lnTo>
                    <a:pt x="644205" y="579279"/>
                  </a:lnTo>
                  <a:lnTo>
                    <a:pt x="613811" y="613811"/>
                  </a:lnTo>
                  <a:lnTo>
                    <a:pt x="579279" y="644205"/>
                  </a:lnTo>
                  <a:lnTo>
                    <a:pt x="541038" y="670033"/>
                  </a:lnTo>
                  <a:lnTo>
                    <a:pt x="499516" y="690868"/>
                  </a:lnTo>
                  <a:lnTo>
                    <a:pt x="455142" y="706280"/>
                  </a:lnTo>
                  <a:lnTo>
                    <a:pt x="408343" y="715841"/>
                  </a:lnTo>
                  <a:lnTo>
                    <a:pt x="359549" y="719123"/>
                  </a:lnTo>
                  <a:lnTo>
                    <a:pt x="310760" y="715841"/>
                  </a:lnTo>
                  <a:lnTo>
                    <a:pt x="263966" y="706280"/>
                  </a:lnTo>
                  <a:lnTo>
                    <a:pt x="219596" y="690868"/>
                  </a:lnTo>
                  <a:lnTo>
                    <a:pt x="178077" y="670033"/>
                  </a:lnTo>
                  <a:lnTo>
                    <a:pt x="139838" y="644205"/>
                  </a:lnTo>
                  <a:lnTo>
                    <a:pt x="105309" y="613811"/>
                  </a:lnTo>
                  <a:lnTo>
                    <a:pt x="74916" y="579279"/>
                  </a:lnTo>
                  <a:lnTo>
                    <a:pt x="49088" y="541038"/>
                  </a:lnTo>
                  <a:lnTo>
                    <a:pt x="28255" y="499516"/>
                  </a:lnTo>
                  <a:lnTo>
                    <a:pt x="12843" y="455142"/>
                  </a:lnTo>
                  <a:lnTo>
                    <a:pt x="3282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992428" y="540037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00602" y="2990856"/>
            <a:ext cx="3256279" cy="2999740"/>
            <a:chOff x="4900602" y="2990856"/>
            <a:chExt cx="3256279" cy="2999740"/>
          </a:xfrm>
        </p:grpSpPr>
        <p:sp>
          <p:nvSpPr>
            <p:cNvPr id="49" name="object 49"/>
            <p:cNvSpPr/>
            <p:nvPr/>
          </p:nvSpPr>
          <p:spPr>
            <a:xfrm>
              <a:off x="4900615" y="3010843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05365" y="2995618"/>
              <a:ext cx="720723" cy="7207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05365" y="2995618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3" y="264550"/>
                  </a:lnTo>
                  <a:lnTo>
                    <a:pt x="28320" y="220081"/>
                  </a:lnTo>
                  <a:lnTo>
                    <a:pt x="49201" y="178470"/>
                  </a:lnTo>
                  <a:lnTo>
                    <a:pt x="75088" y="140146"/>
                  </a:lnTo>
                  <a:lnTo>
                    <a:pt x="105549" y="105540"/>
                  </a:lnTo>
                  <a:lnTo>
                    <a:pt x="140157" y="75080"/>
                  </a:lnTo>
                  <a:lnTo>
                    <a:pt x="178481" y="49196"/>
                  </a:lnTo>
                  <a:lnTo>
                    <a:pt x="220091" y="28316"/>
                  </a:lnTo>
                  <a:lnTo>
                    <a:pt x="264559" y="12871"/>
                  </a:lnTo>
                  <a:lnTo>
                    <a:pt x="311455" y="3289"/>
                  </a:lnTo>
                  <a:lnTo>
                    <a:pt x="360349" y="0"/>
                  </a:lnTo>
                  <a:lnTo>
                    <a:pt x="407718" y="3123"/>
                  </a:lnTo>
                  <a:lnTo>
                    <a:pt x="453875" y="12341"/>
                  </a:lnTo>
                  <a:lnTo>
                    <a:pt x="498261" y="27421"/>
                  </a:lnTo>
                  <a:lnTo>
                    <a:pt x="540313" y="48133"/>
                  </a:lnTo>
                  <a:lnTo>
                    <a:pt x="579471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5" y="717433"/>
                  </a:lnTo>
                  <a:lnTo>
                    <a:pt x="264559" y="707850"/>
                  </a:lnTo>
                  <a:lnTo>
                    <a:pt x="220091" y="692402"/>
                  </a:lnTo>
                  <a:lnTo>
                    <a:pt x="178481" y="671520"/>
                  </a:lnTo>
                  <a:lnTo>
                    <a:pt x="140157" y="645633"/>
                  </a:lnTo>
                  <a:lnTo>
                    <a:pt x="105549" y="615170"/>
                  </a:lnTo>
                  <a:lnTo>
                    <a:pt x="75088" y="580561"/>
                  </a:lnTo>
                  <a:lnTo>
                    <a:pt x="49201" y="542235"/>
                  </a:lnTo>
                  <a:lnTo>
                    <a:pt x="28320" y="500621"/>
                  </a:lnTo>
                  <a:lnTo>
                    <a:pt x="12873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41963" y="3010843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46738" y="2995618"/>
              <a:ext cx="720723" cy="7207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46738" y="2995618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3" y="264550"/>
                  </a:lnTo>
                  <a:lnTo>
                    <a:pt x="28320" y="220081"/>
                  </a:lnTo>
                  <a:lnTo>
                    <a:pt x="49201" y="178470"/>
                  </a:lnTo>
                  <a:lnTo>
                    <a:pt x="75088" y="140146"/>
                  </a:lnTo>
                  <a:lnTo>
                    <a:pt x="105549" y="105540"/>
                  </a:lnTo>
                  <a:lnTo>
                    <a:pt x="140157" y="75080"/>
                  </a:lnTo>
                  <a:lnTo>
                    <a:pt x="178481" y="49196"/>
                  </a:lnTo>
                  <a:lnTo>
                    <a:pt x="220091" y="28316"/>
                  </a:lnTo>
                  <a:lnTo>
                    <a:pt x="264559" y="12871"/>
                  </a:lnTo>
                  <a:lnTo>
                    <a:pt x="311455" y="3289"/>
                  </a:lnTo>
                  <a:lnTo>
                    <a:pt x="360349" y="0"/>
                  </a:lnTo>
                  <a:lnTo>
                    <a:pt x="407718" y="3123"/>
                  </a:lnTo>
                  <a:lnTo>
                    <a:pt x="453875" y="12341"/>
                  </a:lnTo>
                  <a:lnTo>
                    <a:pt x="498261" y="27421"/>
                  </a:lnTo>
                  <a:lnTo>
                    <a:pt x="540313" y="48133"/>
                  </a:lnTo>
                  <a:lnTo>
                    <a:pt x="579471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5" y="717433"/>
                  </a:lnTo>
                  <a:lnTo>
                    <a:pt x="264559" y="707850"/>
                  </a:lnTo>
                  <a:lnTo>
                    <a:pt x="220091" y="692402"/>
                  </a:lnTo>
                  <a:lnTo>
                    <a:pt x="178481" y="671520"/>
                  </a:lnTo>
                  <a:lnTo>
                    <a:pt x="140157" y="645633"/>
                  </a:lnTo>
                  <a:lnTo>
                    <a:pt x="105549" y="615170"/>
                  </a:lnTo>
                  <a:lnTo>
                    <a:pt x="75088" y="580561"/>
                  </a:lnTo>
                  <a:lnTo>
                    <a:pt x="49201" y="542235"/>
                  </a:lnTo>
                  <a:lnTo>
                    <a:pt x="28320" y="500621"/>
                  </a:lnTo>
                  <a:lnTo>
                    <a:pt x="12873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84937" y="3010843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89712" y="2995618"/>
              <a:ext cx="719123" cy="7207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89711" y="2995618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3" y="264550"/>
                  </a:lnTo>
                  <a:lnTo>
                    <a:pt x="28255" y="220081"/>
                  </a:lnTo>
                  <a:lnTo>
                    <a:pt x="49088" y="178470"/>
                  </a:lnTo>
                  <a:lnTo>
                    <a:pt x="74916" y="140146"/>
                  </a:lnTo>
                  <a:lnTo>
                    <a:pt x="105309" y="105540"/>
                  </a:lnTo>
                  <a:lnTo>
                    <a:pt x="139838" y="75080"/>
                  </a:lnTo>
                  <a:lnTo>
                    <a:pt x="178077" y="49196"/>
                  </a:lnTo>
                  <a:lnTo>
                    <a:pt x="219596" y="28316"/>
                  </a:lnTo>
                  <a:lnTo>
                    <a:pt x="263966" y="12871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3"/>
                  </a:lnTo>
                  <a:lnTo>
                    <a:pt x="452871" y="12341"/>
                  </a:lnTo>
                  <a:lnTo>
                    <a:pt x="497155" y="27421"/>
                  </a:lnTo>
                  <a:lnTo>
                    <a:pt x="539110" y="48133"/>
                  </a:lnTo>
                  <a:lnTo>
                    <a:pt x="578177" y="74244"/>
                  </a:lnTo>
                  <a:lnTo>
                    <a:pt x="613798" y="105524"/>
                  </a:lnTo>
                  <a:lnTo>
                    <a:pt x="645020" y="141235"/>
                  </a:lnTo>
                  <a:lnTo>
                    <a:pt x="671082" y="180395"/>
                  </a:lnTo>
                  <a:lnTo>
                    <a:pt x="691754" y="222446"/>
                  </a:lnTo>
                  <a:lnTo>
                    <a:pt x="706805" y="266828"/>
                  </a:lnTo>
                  <a:lnTo>
                    <a:pt x="716005" y="312982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426310" y="3010843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31085" y="2995618"/>
              <a:ext cx="720723" cy="72072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31085" y="2995618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1" y="264550"/>
                  </a:lnTo>
                  <a:lnTo>
                    <a:pt x="28316" y="220081"/>
                  </a:lnTo>
                  <a:lnTo>
                    <a:pt x="49196" y="178470"/>
                  </a:lnTo>
                  <a:lnTo>
                    <a:pt x="75080" y="140146"/>
                  </a:lnTo>
                  <a:lnTo>
                    <a:pt x="105540" y="105540"/>
                  </a:lnTo>
                  <a:lnTo>
                    <a:pt x="140146" y="75080"/>
                  </a:lnTo>
                  <a:lnTo>
                    <a:pt x="178470" y="49196"/>
                  </a:lnTo>
                  <a:lnTo>
                    <a:pt x="220081" y="28316"/>
                  </a:lnTo>
                  <a:lnTo>
                    <a:pt x="264550" y="12871"/>
                  </a:lnTo>
                  <a:lnTo>
                    <a:pt x="311450" y="3289"/>
                  </a:lnTo>
                  <a:lnTo>
                    <a:pt x="360349" y="0"/>
                  </a:lnTo>
                  <a:lnTo>
                    <a:pt x="407716" y="3123"/>
                  </a:lnTo>
                  <a:lnTo>
                    <a:pt x="453870" y="12341"/>
                  </a:lnTo>
                  <a:lnTo>
                    <a:pt x="498252" y="27421"/>
                  </a:lnTo>
                  <a:lnTo>
                    <a:pt x="540302" y="48133"/>
                  </a:lnTo>
                  <a:lnTo>
                    <a:pt x="579462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0" y="717433"/>
                  </a:lnTo>
                  <a:lnTo>
                    <a:pt x="264550" y="707850"/>
                  </a:lnTo>
                  <a:lnTo>
                    <a:pt x="220081" y="692402"/>
                  </a:lnTo>
                  <a:lnTo>
                    <a:pt x="178470" y="671520"/>
                  </a:lnTo>
                  <a:lnTo>
                    <a:pt x="140146" y="645633"/>
                  </a:lnTo>
                  <a:lnTo>
                    <a:pt x="105540" y="615170"/>
                  </a:lnTo>
                  <a:lnTo>
                    <a:pt x="75080" y="580561"/>
                  </a:lnTo>
                  <a:lnTo>
                    <a:pt x="49196" y="542235"/>
                  </a:lnTo>
                  <a:lnTo>
                    <a:pt x="28316" y="500621"/>
                  </a:lnTo>
                  <a:lnTo>
                    <a:pt x="12871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59414" y="5261901"/>
              <a:ext cx="728661" cy="7286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64189" y="5246689"/>
              <a:ext cx="719123" cy="71912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564189" y="5246689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49"/>
                  </a:moveTo>
                  <a:lnTo>
                    <a:pt x="3282" y="310760"/>
                  </a:lnTo>
                  <a:lnTo>
                    <a:pt x="12843" y="263966"/>
                  </a:lnTo>
                  <a:lnTo>
                    <a:pt x="28255" y="219596"/>
                  </a:lnTo>
                  <a:lnTo>
                    <a:pt x="49088" y="178077"/>
                  </a:lnTo>
                  <a:lnTo>
                    <a:pt x="74916" y="139838"/>
                  </a:lnTo>
                  <a:lnTo>
                    <a:pt x="105309" y="105309"/>
                  </a:lnTo>
                  <a:lnTo>
                    <a:pt x="139838" y="74916"/>
                  </a:lnTo>
                  <a:lnTo>
                    <a:pt x="178077" y="49088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6"/>
                  </a:lnTo>
                  <a:lnTo>
                    <a:pt x="497155" y="27365"/>
                  </a:lnTo>
                  <a:lnTo>
                    <a:pt x="539110" y="48033"/>
                  </a:lnTo>
                  <a:lnTo>
                    <a:pt x="578177" y="74088"/>
                  </a:lnTo>
                  <a:lnTo>
                    <a:pt x="613798" y="105299"/>
                  </a:lnTo>
                  <a:lnTo>
                    <a:pt x="645020" y="140922"/>
                  </a:lnTo>
                  <a:lnTo>
                    <a:pt x="671082" y="179994"/>
                  </a:lnTo>
                  <a:lnTo>
                    <a:pt x="691754" y="221952"/>
                  </a:lnTo>
                  <a:lnTo>
                    <a:pt x="706805" y="266238"/>
                  </a:lnTo>
                  <a:lnTo>
                    <a:pt x="716005" y="312290"/>
                  </a:lnTo>
                  <a:lnTo>
                    <a:pt x="719123" y="359549"/>
                  </a:lnTo>
                  <a:lnTo>
                    <a:pt x="715841" y="408343"/>
                  </a:lnTo>
                  <a:lnTo>
                    <a:pt x="706280" y="455142"/>
                  </a:lnTo>
                  <a:lnTo>
                    <a:pt x="690868" y="499516"/>
                  </a:lnTo>
                  <a:lnTo>
                    <a:pt x="670033" y="541038"/>
                  </a:lnTo>
                  <a:lnTo>
                    <a:pt x="644205" y="579279"/>
                  </a:lnTo>
                  <a:lnTo>
                    <a:pt x="613811" y="613811"/>
                  </a:lnTo>
                  <a:lnTo>
                    <a:pt x="579279" y="644205"/>
                  </a:lnTo>
                  <a:lnTo>
                    <a:pt x="541038" y="670033"/>
                  </a:lnTo>
                  <a:lnTo>
                    <a:pt x="499516" y="690868"/>
                  </a:lnTo>
                  <a:lnTo>
                    <a:pt x="455142" y="706280"/>
                  </a:lnTo>
                  <a:lnTo>
                    <a:pt x="408343" y="715841"/>
                  </a:lnTo>
                  <a:lnTo>
                    <a:pt x="359549" y="719123"/>
                  </a:lnTo>
                  <a:lnTo>
                    <a:pt x="310760" y="715841"/>
                  </a:lnTo>
                  <a:lnTo>
                    <a:pt x="263966" y="706280"/>
                  </a:lnTo>
                  <a:lnTo>
                    <a:pt x="219596" y="690868"/>
                  </a:lnTo>
                  <a:lnTo>
                    <a:pt x="178077" y="670033"/>
                  </a:lnTo>
                  <a:lnTo>
                    <a:pt x="139838" y="644205"/>
                  </a:lnTo>
                  <a:lnTo>
                    <a:pt x="105309" y="613811"/>
                  </a:lnTo>
                  <a:lnTo>
                    <a:pt x="74916" y="579279"/>
                  </a:lnTo>
                  <a:lnTo>
                    <a:pt x="49088" y="541038"/>
                  </a:lnTo>
                  <a:lnTo>
                    <a:pt x="28255" y="499516"/>
                  </a:lnTo>
                  <a:lnTo>
                    <a:pt x="12843" y="455142"/>
                  </a:lnTo>
                  <a:lnTo>
                    <a:pt x="3282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00787" y="5261901"/>
              <a:ext cx="730248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05562" y="5246689"/>
              <a:ext cx="720698" cy="71912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05562" y="5246689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49"/>
                  </a:moveTo>
                  <a:lnTo>
                    <a:pt x="3289" y="310760"/>
                  </a:lnTo>
                  <a:lnTo>
                    <a:pt x="12871" y="263966"/>
                  </a:lnTo>
                  <a:lnTo>
                    <a:pt x="28316" y="219596"/>
                  </a:lnTo>
                  <a:lnTo>
                    <a:pt x="49196" y="178077"/>
                  </a:lnTo>
                  <a:lnTo>
                    <a:pt x="75080" y="139838"/>
                  </a:lnTo>
                  <a:lnTo>
                    <a:pt x="105540" y="105309"/>
                  </a:lnTo>
                  <a:lnTo>
                    <a:pt x="140146" y="74916"/>
                  </a:lnTo>
                  <a:lnTo>
                    <a:pt x="178470" y="49088"/>
                  </a:lnTo>
                  <a:lnTo>
                    <a:pt x="220081" y="28255"/>
                  </a:lnTo>
                  <a:lnTo>
                    <a:pt x="264550" y="12843"/>
                  </a:lnTo>
                  <a:lnTo>
                    <a:pt x="311450" y="3282"/>
                  </a:lnTo>
                  <a:lnTo>
                    <a:pt x="360349" y="0"/>
                  </a:lnTo>
                  <a:lnTo>
                    <a:pt x="407716" y="3117"/>
                  </a:lnTo>
                  <a:lnTo>
                    <a:pt x="453870" y="12316"/>
                  </a:lnTo>
                  <a:lnTo>
                    <a:pt x="498252" y="27365"/>
                  </a:lnTo>
                  <a:lnTo>
                    <a:pt x="540302" y="48033"/>
                  </a:lnTo>
                  <a:lnTo>
                    <a:pt x="579462" y="74088"/>
                  </a:lnTo>
                  <a:lnTo>
                    <a:pt x="615173" y="105299"/>
                  </a:lnTo>
                  <a:lnTo>
                    <a:pt x="646453" y="140922"/>
                  </a:lnTo>
                  <a:lnTo>
                    <a:pt x="672565" y="179994"/>
                  </a:lnTo>
                  <a:lnTo>
                    <a:pt x="693276" y="221952"/>
                  </a:lnTo>
                  <a:lnTo>
                    <a:pt x="708356" y="266238"/>
                  </a:lnTo>
                  <a:lnTo>
                    <a:pt x="717574" y="312290"/>
                  </a:lnTo>
                  <a:lnTo>
                    <a:pt x="720698" y="359549"/>
                  </a:lnTo>
                  <a:lnTo>
                    <a:pt x="717409" y="408343"/>
                  </a:lnTo>
                  <a:lnTo>
                    <a:pt x="707827" y="455142"/>
                  </a:lnTo>
                  <a:lnTo>
                    <a:pt x="692381" y="499516"/>
                  </a:lnTo>
                  <a:lnTo>
                    <a:pt x="671502" y="541038"/>
                  </a:lnTo>
                  <a:lnTo>
                    <a:pt x="645618" y="579279"/>
                  </a:lnTo>
                  <a:lnTo>
                    <a:pt x="615158" y="613811"/>
                  </a:lnTo>
                  <a:lnTo>
                    <a:pt x="580551" y="644205"/>
                  </a:lnTo>
                  <a:lnTo>
                    <a:pt x="542228" y="670033"/>
                  </a:lnTo>
                  <a:lnTo>
                    <a:pt x="500617" y="690868"/>
                  </a:lnTo>
                  <a:lnTo>
                    <a:pt x="456147" y="706280"/>
                  </a:lnTo>
                  <a:lnTo>
                    <a:pt x="409248" y="715841"/>
                  </a:lnTo>
                  <a:lnTo>
                    <a:pt x="360349" y="719123"/>
                  </a:lnTo>
                  <a:lnTo>
                    <a:pt x="311450" y="715841"/>
                  </a:lnTo>
                  <a:lnTo>
                    <a:pt x="264550" y="706280"/>
                  </a:lnTo>
                  <a:lnTo>
                    <a:pt x="220081" y="690868"/>
                  </a:lnTo>
                  <a:lnTo>
                    <a:pt x="178470" y="670033"/>
                  </a:lnTo>
                  <a:lnTo>
                    <a:pt x="140146" y="644205"/>
                  </a:lnTo>
                  <a:lnTo>
                    <a:pt x="105540" y="613811"/>
                  </a:lnTo>
                  <a:lnTo>
                    <a:pt x="75080" y="579279"/>
                  </a:lnTo>
                  <a:lnTo>
                    <a:pt x="49196" y="541038"/>
                  </a:lnTo>
                  <a:lnTo>
                    <a:pt x="28316" y="499516"/>
                  </a:lnTo>
                  <a:lnTo>
                    <a:pt x="12871" y="455142"/>
                  </a:lnTo>
                  <a:lnTo>
                    <a:pt x="3289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42160" y="5261901"/>
              <a:ext cx="730248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46935" y="5246689"/>
              <a:ext cx="720723" cy="7191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46935" y="5246689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49"/>
                  </a:moveTo>
                  <a:lnTo>
                    <a:pt x="3289" y="310760"/>
                  </a:lnTo>
                  <a:lnTo>
                    <a:pt x="12871" y="263966"/>
                  </a:lnTo>
                  <a:lnTo>
                    <a:pt x="28316" y="219596"/>
                  </a:lnTo>
                  <a:lnTo>
                    <a:pt x="49196" y="178077"/>
                  </a:lnTo>
                  <a:lnTo>
                    <a:pt x="75080" y="139838"/>
                  </a:lnTo>
                  <a:lnTo>
                    <a:pt x="105540" y="105309"/>
                  </a:lnTo>
                  <a:lnTo>
                    <a:pt x="140146" y="74916"/>
                  </a:lnTo>
                  <a:lnTo>
                    <a:pt x="178470" y="49088"/>
                  </a:lnTo>
                  <a:lnTo>
                    <a:pt x="220081" y="28255"/>
                  </a:lnTo>
                  <a:lnTo>
                    <a:pt x="264550" y="12843"/>
                  </a:lnTo>
                  <a:lnTo>
                    <a:pt x="311450" y="3282"/>
                  </a:lnTo>
                  <a:lnTo>
                    <a:pt x="360349" y="0"/>
                  </a:lnTo>
                  <a:lnTo>
                    <a:pt x="407716" y="3117"/>
                  </a:lnTo>
                  <a:lnTo>
                    <a:pt x="453870" y="12316"/>
                  </a:lnTo>
                  <a:lnTo>
                    <a:pt x="498252" y="27365"/>
                  </a:lnTo>
                  <a:lnTo>
                    <a:pt x="540302" y="48033"/>
                  </a:lnTo>
                  <a:lnTo>
                    <a:pt x="579462" y="74088"/>
                  </a:lnTo>
                  <a:lnTo>
                    <a:pt x="615173" y="105299"/>
                  </a:lnTo>
                  <a:lnTo>
                    <a:pt x="646455" y="140922"/>
                  </a:lnTo>
                  <a:lnTo>
                    <a:pt x="672571" y="179994"/>
                  </a:lnTo>
                  <a:lnTo>
                    <a:pt x="693289" y="221952"/>
                  </a:lnTo>
                  <a:lnTo>
                    <a:pt x="708375" y="266238"/>
                  </a:lnTo>
                  <a:lnTo>
                    <a:pt x="717597" y="312290"/>
                  </a:lnTo>
                  <a:lnTo>
                    <a:pt x="720723" y="359549"/>
                  </a:lnTo>
                  <a:lnTo>
                    <a:pt x="717433" y="408343"/>
                  </a:lnTo>
                  <a:lnTo>
                    <a:pt x="707850" y="455142"/>
                  </a:lnTo>
                  <a:lnTo>
                    <a:pt x="692402" y="499516"/>
                  </a:lnTo>
                  <a:lnTo>
                    <a:pt x="671520" y="541038"/>
                  </a:lnTo>
                  <a:lnTo>
                    <a:pt x="645633" y="579279"/>
                  </a:lnTo>
                  <a:lnTo>
                    <a:pt x="615170" y="613811"/>
                  </a:lnTo>
                  <a:lnTo>
                    <a:pt x="580561" y="644205"/>
                  </a:lnTo>
                  <a:lnTo>
                    <a:pt x="542235" y="670033"/>
                  </a:lnTo>
                  <a:lnTo>
                    <a:pt x="500621" y="690868"/>
                  </a:lnTo>
                  <a:lnTo>
                    <a:pt x="456149" y="706280"/>
                  </a:lnTo>
                  <a:lnTo>
                    <a:pt x="409248" y="715841"/>
                  </a:lnTo>
                  <a:lnTo>
                    <a:pt x="360349" y="719123"/>
                  </a:lnTo>
                  <a:lnTo>
                    <a:pt x="311450" y="715841"/>
                  </a:lnTo>
                  <a:lnTo>
                    <a:pt x="264550" y="706280"/>
                  </a:lnTo>
                  <a:lnTo>
                    <a:pt x="220081" y="690868"/>
                  </a:lnTo>
                  <a:lnTo>
                    <a:pt x="178470" y="670033"/>
                  </a:lnTo>
                  <a:lnTo>
                    <a:pt x="140146" y="644205"/>
                  </a:lnTo>
                  <a:lnTo>
                    <a:pt x="105540" y="613811"/>
                  </a:lnTo>
                  <a:lnTo>
                    <a:pt x="75080" y="579279"/>
                  </a:lnTo>
                  <a:lnTo>
                    <a:pt x="49196" y="541038"/>
                  </a:lnTo>
                  <a:lnTo>
                    <a:pt x="28316" y="499516"/>
                  </a:lnTo>
                  <a:lnTo>
                    <a:pt x="12871" y="455142"/>
                  </a:lnTo>
                  <a:lnTo>
                    <a:pt x="3289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0" name="object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74147"/>
              </p:ext>
            </p:extLst>
          </p:nvPr>
        </p:nvGraphicFramePr>
        <p:xfrm>
          <a:off x="4572019" y="2755583"/>
          <a:ext cx="3201435" cy="1505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784"/>
                <a:gridCol w="900721"/>
                <a:gridCol w="900722"/>
                <a:gridCol w="783208"/>
              </a:tblGrid>
              <a:tr h="840349">
                <a:tc>
                  <a:txBody>
                    <a:bodyPr/>
                    <a:lstStyle/>
                    <a:p>
                      <a:pPr marL="78105">
                        <a:lnSpc>
                          <a:spcPts val="1660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3</a:t>
                      </a:r>
                    </a:p>
                    <a:p>
                      <a:pPr marL="214629">
                        <a:lnSpc>
                          <a:spcPts val="2260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2400" spc="-5" dirty="0" smtClean="0">
                          <a:latin typeface="Carlito"/>
                          <a:cs typeface="Carlito"/>
                        </a:rPr>
                        <a:t>1</a:t>
                      </a:r>
                      <a:endParaRPr sz="2400" dirty="0" smtClean="0">
                        <a:latin typeface="Carlito"/>
                        <a:cs typeface="Carlito"/>
                      </a:endParaRPr>
                    </a:p>
                    <a:p>
                      <a:pPr marL="365760" algn="ctr">
                        <a:lnSpc>
                          <a:spcPts val="2260"/>
                        </a:lnSpc>
                      </a:pPr>
                      <a:r>
                        <a:rPr sz="2400" spc="-5" dirty="0" smtClean="0">
                          <a:latin typeface="Carlito"/>
                          <a:cs typeface="Carlito"/>
                        </a:rPr>
                        <a:t>-1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-3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  <a:p>
                      <a:pPr marL="367030" algn="ctr">
                        <a:lnSpc>
                          <a:spcPts val="2260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6545" marR="149225">
                        <a:lnSpc>
                          <a:spcPts val="1660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  <a:p>
                      <a:pPr marL="480695">
                        <a:lnSpc>
                          <a:spcPts val="2260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6652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-3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296545" marR="149225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-3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171450" marB="0"/>
                </a:tc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69363"/>
              </p:ext>
            </p:extLst>
          </p:nvPr>
        </p:nvGraphicFramePr>
        <p:xfrm>
          <a:off x="5686413" y="365124"/>
          <a:ext cx="3000386" cy="1360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097"/>
                <a:gridCol w="523694"/>
                <a:gridCol w="605097"/>
                <a:gridCol w="1266498"/>
              </a:tblGrid>
              <a:tr h="451739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</a:p>
                  </a:txBody>
                  <a:tcPr marL="0" marR="0" marT="2540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0307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Filter</a:t>
                      </a:r>
                      <a:r>
                        <a:rPr sz="2400" spc="-7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9844" marB="0"/>
                </a:tc>
              </a:tr>
              <a:tr h="44815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72" name="object 72"/>
          <p:cNvGrpSpPr/>
          <p:nvPr/>
        </p:nvGrpSpPr>
        <p:grpSpPr>
          <a:xfrm>
            <a:off x="4900602" y="3790955"/>
            <a:ext cx="730885" cy="750570"/>
            <a:chOff x="4900602" y="3790955"/>
            <a:chExt cx="730885" cy="750570"/>
          </a:xfrm>
        </p:grpSpPr>
        <p:sp>
          <p:nvSpPr>
            <p:cNvPr id="73" name="object 73"/>
            <p:cNvSpPr/>
            <p:nvPr/>
          </p:nvSpPr>
          <p:spPr>
            <a:xfrm>
              <a:off x="4900615" y="3810942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05365" y="3795717"/>
              <a:ext cx="720723" cy="7207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05365" y="3795717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3" y="264550"/>
                  </a:lnTo>
                  <a:lnTo>
                    <a:pt x="28320" y="220081"/>
                  </a:lnTo>
                  <a:lnTo>
                    <a:pt x="49201" y="178470"/>
                  </a:lnTo>
                  <a:lnTo>
                    <a:pt x="75088" y="140146"/>
                  </a:lnTo>
                  <a:lnTo>
                    <a:pt x="105549" y="105540"/>
                  </a:lnTo>
                  <a:lnTo>
                    <a:pt x="140157" y="75080"/>
                  </a:lnTo>
                  <a:lnTo>
                    <a:pt x="178481" y="49196"/>
                  </a:lnTo>
                  <a:lnTo>
                    <a:pt x="220091" y="28316"/>
                  </a:lnTo>
                  <a:lnTo>
                    <a:pt x="264559" y="12871"/>
                  </a:lnTo>
                  <a:lnTo>
                    <a:pt x="311455" y="3289"/>
                  </a:lnTo>
                  <a:lnTo>
                    <a:pt x="360349" y="0"/>
                  </a:lnTo>
                  <a:lnTo>
                    <a:pt x="407718" y="3123"/>
                  </a:lnTo>
                  <a:lnTo>
                    <a:pt x="453875" y="12341"/>
                  </a:lnTo>
                  <a:lnTo>
                    <a:pt x="498261" y="27421"/>
                  </a:lnTo>
                  <a:lnTo>
                    <a:pt x="540313" y="48133"/>
                  </a:lnTo>
                  <a:lnTo>
                    <a:pt x="579471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5" y="717433"/>
                  </a:lnTo>
                  <a:lnTo>
                    <a:pt x="264559" y="707850"/>
                  </a:lnTo>
                  <a:lnTo>
                    <a:pt x="220091" y="692402"/>
                  </a:lnTo>
                  <a:lnTo>
                    <a:pt x="178481" y="671520"/>
                  </a:lnTo>
                  <a:lnTo>
                    <a:pt x="140157" y="645633"/>
                  </a:lnTo>
                  <a:lnTo>
                    <a:pt x="105549" y="615170"/>
                  </a:lnTo>
                  <a:lnTo>
                    <a:pt x="75088" y="580561"/>
                  </a:lnTo>
                  <a:lnTo>
                    <a:pt x="49201" y="542235"/>
                  </a:lnTo>
                  <a:lnTo>
                    <a:pt x="28320" y="500621"/>
                  </a:lnTo>
                  <a:lnTo>
                    <a:pt x="12873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129126" y="3950198"/>
            <a:ext cx="11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-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35095" y="4039098"/>
            <a:ext cx="244983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  <a:tabLst>
                <a:tab pos="748030" algn="l"/>
                <a:tab pos="1590040" algn="l"/>
              </a:tabLst>
            </a:pPr>
            <a:r>
              <a:rPr sz="2400" dirty="0">
                <a:latin typeface="Carlito"/>
                <a:cs typeface="Carlito"/>
              </a:rPr>
              <a:t>1	</a:t>
            </a:r>
            <a:r>
              <a:rPr sz="2400" spc="-5" dirty="0">
                <a:latin typeface="Carlito"/>
                <a:cs typeface="Carlito"/>
              </a:rPr>
              <a:t>-1	-2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arlito"/>
              <a:cs typeface="Carlito"/>
            </a:endParaRPr>
          </a:p>
          <a:p>
            <a:pPr marL="564515">
              <a:lnSpc>
                <a:spcPct val="100000"/>
              </a:lnSpc>
              <a:tabLst>
                <a:tab pos="1453515" algn="l"/>
                <a:tab pos="2294890" algn="l"/>
              </a:tabLst>
            </a:pPr>
            <a:r>
              <a:rPr sz="2400" spc="-5" dirty="0">
                <a:latin typeface="Carlito"/>
                <a:cs typeface="Carlito"/>
              </a:rPr>
              <a:t>-</a:t>
            </a:r>
            <a:r>
              <a:rPr sz="2400" dirty="0">
                <a:latin typeface="Carlito"/>
                <a:cs typeface="Carlito"/>
              </a:rPr>
              <a:t>3	0	1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741963" y="3790955"/>
            <a:ext cx="1572260" cy="750570"/>
            <a:chOff x="5741963" y="3790955"/>
            <a:chExt cx="1572260" cy="750570"/>
          </a:xfrm>
        </p:grpSpPr>
        <p:sp>
          <p:nvSpPr>
            <p:cNvPr id="79" name="object 79"/>
            <p:cNvSpPr/>
            <p:nvPr/>
          </p:nvSpPr>
          <p:spPr>
            <a:xfrm>
              <a:off x="5741963" y="3810942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46738" y="3795717"/>
              <a:ext cx="720723" cy="7207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746738" y="3795717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3" y="264550"/>
                  </a:lnTo>
                  <a:lnTo>
                    <a:pt x="28320" y="220081"/>
                  </a:lnTo>
                  <a:lnTo>
                    <a:pt x="49201" y="178470"/>
                  </a:lnTo>
                  <a:lnTo>
                    <a:pt x="75088" y="140146"/>
                  </a:lnTo>
                  <a:lnTo>
                    <a:pt x="105549" y="105540"/>
                  </a:lnTo>
                  <a:lnTo>
                    <a:pt x="140157" y="75080"/>
                  </a:lnTo>
                  <a:lnTo>
                    <a:pt x="178481" y="49196"/>
                  </a:lnTo>
                  <a:lnTo>
                    <a:pt x="220091" y="28316"/>
                  </a:lnTo>
                  <a:lnTo>
                    <a:pt x="264559" y="12871"/>
                  </a:lnTo>
                  <a:lnTo>
                    <a:pt x="311455" y="3289"/>
                  </a:lnTo>
                  <a:lnTo>
                    <a:pt x="360349" y="0"/>
                  </a:lnTo>
                  <a:lnTo>
                    <a:pt x="407718" y="3123"/>
                  </a:lnTo>
                  <a:lnTo>
                    <a:pt x="453875" y="12341"/>
                  </a:lnTo>
                  <a:lnTo>
                    <a:pt x="498261" y="27421"/>
                  </a:lnTo>
                  <a:lnTo>
                    <a:pt x="540313" y="48133"/>
                  </a:lnTo>
                  <a:lnTo>
                    <a:pt x="579471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5" y="717433"/>
                  </a:lnTo>
                  <a:lnTo>
                    <a:pt x="264559" y="707850"/>
                  </a:lnTo>
                  <a:lnTo>
                    <a:pt x="220091" y="692402"/>
                  </a:lnTo>
                  <a:lnTo>
                    <a:pt x="178481" y="671520"/>
                  </a:lnTo>
                  <a:lnTo>
                    <a:pt x="140157" y="645633"/>
                  </a:lnTo>
                  <a:lnTo>
                    <a:pt x="105549" y="615170"/>
                  </a:lnTo>
                  <a:lnTo>
                    <a:pt x="75088" y="580561"/>
                  </a:lnTo>
                  <a:lnTo>
                    <a:pt x="49201" y="542235"/>
                  </a:lnTo>
                  <a:lnTo>
                    <a:pt x="28320" y="500621"/>
                  </a:lnTo>
                  <a:lnTo>
                    <a:pt x="12873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84936" y="3810942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89711" y="3795717"/>
              <a:ext cx="719123" cy="7207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89711" y="3795717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3" y="264550"/>
                  </a:lnTo>
                  <a:lnTo>
                    <a:pt x="28255" y="220081"/>
                  </a:lnTo>
                  <a:lnTo>
                    <a:pt x="49088" y="178470"/>
                  </a:lnTo>
                  <a:lnTo>
                    <a:pt x="74916" y="140146"/>
                  </a:lnTo>
                  <a:lnTo>
                    <a:pt x="105309" y="105540"/>
                  </a:lnTo>
                  <a:lnTo>
                    <a:pt x="139838" y="75080"/>
                  </a:lnTo>
                  <a:lnTo>
                    <a:pt x="178077" y="49196"/>
                  </a:lnTo>
                  <a:lnTo>
                    <a:pt x="219596" y="28316"/>
                  </a:lnTo>
                  <a:lnTo>
                    <a:pt x="263966" y="12871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3"/>
                  </a:lnTo>
                  <a:lnTo>
                    <a:pt x="452871" y="12341"/>
                  </a:lnTo>
                  <a:lnTo>
                    <a:pt x="497155" y="27421"/>
                  </a:lnTo>
                  <a:lnTo>
                    <a:pt x="539110" y="48133"/>
                  </a:lnTo>
                  <a:lnTo>
                    <a:pt x="578177" y="74244"/>
                  </a:lnTo>
                  <a:lnTo>
                    <a:pt x="613798" y="105524"/>
                  </a:lnTo>
                  <a:lnTo>
                    <a:pt x="645020" y="141235"/>
                  </a:lnTo>
                  <a:lnTo>
                    <a:pt x="671082" y="180395"/>
                  </a:lnTo>
                  <a:lnTo>
                    <a:pt x="691754" y="222446"/>
                  </a:lnTo>
                  <a:lnTo>
                    <a:pt x="706805" y="266828"/>
                  </a:lnTo>
                  <a:lnTo>
                    <a:pt x="716005" y="312982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7426310" y="3790955"/>
            <a:ext cx="730885" cy="750570"/>
            <a:chOff x="7426310" y="3790955"/>
            <a:chExt cx="730885" cy="750570"/>
          </a:xfrm>
        </p:grpSpPr>
        <p:sp>
          <p:nvSpPr>
            <p:cNvPr id="86" name="object 86"/>
            <p:cNvSpPr/>
            <p:nvPr/>
          </p:nvSpPr>
          <p:spPr>
            <a:xfrm>
              <a:off x="7426310" y="3810942"/>
              <a:ext cx="730248" cy="73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31085" y="3795717"/>
              <a:ext cx="720723" cy="72072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31085" y="3795717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1" y="264550"/>
                  </a:lnTo>
                  <a:lnTo>
                    <a:pt x="28316" y="220081"/>
                  </a:lnTo>
                  <a:lnTo>
                    <a:pt x="49196" y="178470"/>
                  </a:lnTo>
                  <a:lnTo>
                    <a:pt x="75080" y="140146"/>
                  </a:lnTo>
                  <a:lnTo>
                    <a:pt x="105540" y="105540"/>
                  </a:lnTo>
                  <a:lnTo>
                    <a:pt x="140146" y="75080"/>
                  </a:lnTo>
                  <a:lnTo>
                    <a:pt x="178470" y="49196"/>
                  </a:lnTo>
                  <a:lnTo>
                    <a:pt x="220081" y="28316"/>
                  </a:lnTo>
                  <a:lnTo>
                    <a:pt x="264550" y="12871"/>
                  </a:lnTo>
                  <a:lnTo>
                    <a:pt x="311450" y="3289"/>
                  </a:lnTo>
                  <a:lnTo>
                    <a:pt x="360349" y="0"/>
                  </a:lnTo>
                  <a:lnTo>
                    <a:pt x="407716" y="3123"/>
                  </a:lnTo>
                  <a:lnTo>
                    <a:pt x="453870" y="12341"/>
                  </a:lnTo>
                  <a:lnTo>
                    <a:pt x="498252" y="27421"/>
                  </a:lnTo>
                  <a:lnTo>
                    <a:pt x="540302" y="48133"/>
                  </a:lnTo>
                  <a:lnTo>
                    <a:pt x="579462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0" y="717433"/>
                  </a:lnTo>
                  <a:lnTo>
                    <a:pt x="264550" y="707850"/>
                  </a:lnTo>
                  <a:lnTo>
                    <a:pt x="220081" y="692402"/>
                  </a:lnTo>
                  <a:lnTo>
                    <a:pt x="178470" y="671520"/>
                  </a:lnTo>
                  <a:lnTo>
                    <a:pt x="140146" y="645633"/>
                  </a:lnTo>
                  <a:lnTo>
                    <a:pt x="105540" y="615170"/>
                  </a:lnTo>
                  <a:lnTo>
                    <a:pt x="75080" y="580561"/>
                  </a:lnTo>
                  <a:lnTo>
                    <a:pt x="49196" y="542235"/>
                  </a:lnTo>
                  <a:lnTo>
                    <a:pt x="28316" y="500621"/>
                  </a:lnTo>
                  <a:lnTo>
                    <a:pt x="12871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7701494" y="395019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900602" y="4649778"/>
            <a:ext cx="730885" cy="748665"/>
            <a:chOff x="4900602" y="4649778"/>
            <a:chExt cx="730885" cy="748665"/>
          </a:xfrm>
        </p:grpSpPr>
        <p:sp>
          <p:nvSpPr>
            <p:cNvPr id="91" name="object 91"/>
            <p:cNvSpPr/>
            <p:nvPr/>
          </p:nvSpPr>
          <p:spPr>
            <a:xfrm>
              <a:off x="4900615" y="4669778"/>
              <a:ext cx="730248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05365" y="4654540"/>
              <a:ext cx="720723" cy="71914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905365" y="4654540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74"/>
                  </a:moveTo>
                  <a:lnTo>
                    <a:pt x="3289" y="310779"/>
                  </a:lnTo>
                  <a:lnTo>
                    <a:pt x="12873" y="263980"/>
                  </a:lnTo>
                  <a:lnTo>
                    <a:pt x="28320" y="219606"/>
                  </a:lnTo>
                  <a:lnTo>
                    <a:pt x="49201" y="178084"/>
                  </a:lnTo>
                  <a:lnTo>
                    <a:pt x="75088" y="139843"/>
                  </a:lnTo>
                  <a:lnTo>
                    <a:pt x="105549" y="105312"/>
                  </a:lnTo>
                  <a:lnTo>
                    <a:pt x="140157" y="74918"/>
                  </a:lnTo>
                  <a:lnTo>
                    <a:pt x="178481" y="49089"/>
                  </a:lnTo>
                  <a:lnTo>
                    <a:pt x="220091" y="28255"/>
                  </a:lnTo>
                  <a:lnTo>
                    <a:pt x="264559" y="12843"/>
                  </a:lnTo>
                  <a:lnTo>
                    <a:pt x="311455" y="3282"/>
                  </a:lnTo>
                  <a:lnTo>
                    <a:pt x="360349" y="0"/>
                  </a:lnTo>
                  <a:lnTo>
                    <a:pt x="407718" y="3117"/>
                  </a:lnTo>
                  <a:lnTo>
                    <a:pt x="453875" y="12317"/>
                  </a:lnTo>
                  <a:lnTo>
                    <a:pt x="498261" y="27368"/>
                  </a:lnTo>
                  <a:lnTo>
                    <a:pt x="540313" y="48040"/>
                  </a:lnTo>
                  <a:lnTo>
                    <a:pt x="579471" y="74102"/>
                  </a:lnTo>
                  <a:lnTo>
                    <a:pt x="615173" y="105324"/>
                  </a:lnTo>
                  <a:lnTo>
                    <a:pt x="646455" y="140946"/>
                  </a:lnTo>
                  <a:lnTo>
                    <a:pt x="672571" y="180013"/>
                  </a:lnTo>
                  <a:lnTo>
                    <a:pt x="693289" y="221968"/>
                  </a:lnTo>
                  <a:lnTo>
                    <a:pt x="708375" y="266252"/>
                  </a:lnTo>
                  <a:lnTo>
                    <a:pt x="717597" y="312307"/>
                  </a:lnTo>
                  <a:lnTo>
                    <a:pt x="720723" y="359574"/>
                  </a:lnTo>
                  <a:lnTo>
                    <a:pt x="717433" y="408363"/>
                  </a:lnTo>
                  <a:lnTo>
                    <a:pt x="707850" y="455158"/>
                  </a:lnTo>
                  <a:lnTo>
                    <a:pt x="692402" y="499531"/>
                  </a:lnTo>
                  <a:lnTo>
                    <a:pt x="671520" y="541052"/>
                  </a:lnTo>
                  <a:lnTo>
                    <a:pt x="645633" y="579293"/>
                  </a:lnTo>
                  <a:lnTo>
                    <a:pt x="615170" y="613826"/>
                  </a:lnTo>
                  <a:lnTo>
                    <a:pt x="580561" y="644222"/>
                  </a:lnTo>
                  <a:lnTo>
                    <a:pt x="542235" y="670053"/>
                  </a:lnTo>
                  <a:lnTo>
                    <a:pt x="500621" y="690889"/>
                  </a:lnTo>
                  <a:lnTo>
                    <a:pt x="456149" y="706303"/>
                  </a:lnTo>
                  <a:lnTo>
                    <a:pt x="409248" y="715865"/>
                  </a:lnTo>
                  <a:lnTo>
                    <a:pt x="360349" y="719148"/>
                  </a:lnTo>
                  <a:lnTo>
                    <a:pt x="311455" y="715865"/>
                  </a:lnTo>
                  <a:lnTo>
                    <a:pt x="264559" y="706303"/>
                  </a:lnTo>
                  <a:lnTo>
                    <a:pt x="220091" y="690889"/>
                  </a:lnTo>
                  <a:lnTo>
                    <a:pt x="178481" y="670053"/>
                  </a:lnTo>
                  <a:lnTo>
                    <a:pt x="140157" y="644222"/>
                  </a:lnTo>
                  <a:lnTo>
                    <a:pt x="105549" y="613826"/>
                  </a:lnTo>
                  <a:lnTo>
                    <a:pt x="75088" y="579293"/>
                  </a:lnTo>
                  <a:lnTo>
                    <a:pt x="49201" y="541052"/>
                  </a:lnTo>
                  <a:lnTo>
                    <a:pt x="28320" y="499531"/>
                  </a:lnTo>
                  <a:lnTo>
                    <a:pt x="12873" y="455158"/>
                  </a:lnTo>
                  <a:lnTo>
                    <a:pt x="3289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5129126" y="4808238"/>
            <a:ext cx="273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-1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741963" y="4649778"/>
            <a:ext cx="2414905" cy="748665"/>
            <a:chOff x="5741963" y="4649778"/>
            <a:chExt cx="2414905" cy="748665"/>
          </a:xfrm>
        </p:grpSpPr>
        <p:sp>
          <p:nvSpPr>
            <p:cNvPr id="96" name="object 96"/>
            <p:cNvSpPr/>
            <p:nvPr/>
          </p:nvSpPr>
          <p:spPr>
            <a:xfrm>
              <a:off x="5741963" y="4669778"/>
              <a:ext cx="730248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746738" y="4654540"/>
              <a:ext cx="720723" cy="71914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746738" y="4654540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74"/>
                  </a:moveTo>
                  <a:lnTo>
                    <a:pt x="3289" y="310779"/>
                  </a:lnTo>
                  <a:lnTo>
                    <a:pt x="12873" y="263980"/>
                  </a:lnTo>
                  <a:lnTo>
                    <a:pt x="28320" y="219606"/>
                  </a:lnTo>
                  <a:lnTo>
                    <a:pt x="49201" y="178084"/>
                  </a:lnTo>
                  <a:lnTo>
                    <a:pt x="75088" y="139843"/>
                  </a:lnTo>
                  <a:lnTo>
                    <a:pt x="105549" y="105312"/>
                  </a:lnTo>
                  <a:lnTo>
                    <a:pt x="140157" y="74918"/>
                  </a:lnTo>
                  <a:lnTo>
                    <a:pt x="178481" y="49089"/>
                  </a:lnTo>
                  <a:lnTo>
                    <a:pt x="220091" y="28255"/>
                  </a:lnTo>
                  <a:lnTo>
                    <a:pt x="264559" y="12843"/>
                  </a:lnTo>
                  <a:lnTo>
                    <a:pt x="311455" y="3282"/>
                  </a:lnTo>
                  <a:lnTo>
                    <a:pt x="360349" y="0"/>
                  </a:lnTo>
                  <a:lnTo>
                    <a:pt x="407718" y="3117"/>
                  </a:lnTo>
                  <a:lnTo>
                    <a:pt x="453875" y="12317"/>
                  </a:lnTo>
                  <a:lnTo>
                    <a:pt x="498261" y="27368"/>
                  </a:lnTo>
                  <a:lnTo>
                    <a:pt x="540313" y="48040"/>
                  </a:lnTo>
                  <a:lnTo>
                    <a:pt x="579471" y="74102"/>
                  </a:lnTo>
                  <a:lnTo>
                    <a:pt x="615173" y="105324"/>
                  </a:lnTo>
                  <a:lnTo>
                    <a:pt x="646455" y="140946"/>
                  </a:lnTo>
                  <a:lnTo>
                    <a:pt x="672571" y="180013"/>
                  </a:lnTo>
                  <a:lnTo>
                    <a:pt x="693289" y="221968"/>
                  </a:lnTo>
                  <a:lnTo>
                    <a:pt x="708375" y="266252"/>
                  </a:lnTo>
                  <a:lnTo>
                    <a:pt x="717597" y="312307"/>
                  </a:lnTo>
                  <a:lnTo>
                    <a:pt x="720723" y="359574"/>
                  </a:lnTo>
                  <a:lnTo>
                    <a:pt x="717433" y="408363"/>
                  </a:lnTo>
                  <a:lnTo>
                    <a:pt x="707850" y="455158"/>
                  </a:lnTo>
                  <a:lnTo>
                    <a:pt x="692402" y="499531"/>
                  </a:lnTo>
                  <a:lnTo>
                    <a:pt x="671520" y="541052"/>
                  </a:lnTo>
                  <a:lnTo>
                    <a:pt x="645633" y="579293"/>
                  </a:lnTo>
                  <a:lnTo>
                    <a:pt x="615170" y="613826"/>
                  </a:lnTo>
                  <a:lnTo>
                    <a:pt x="580561" y="644222"/>
                  </a:lnTo>
                  <a:lnTo>
                    <a:pt x="542235" y="670053"/>
                  </a:lnTo>
                  <a:lnTo>
                    <a:pt x="500621" y="690889"/>
                  </a:lnTo>
                  <a:lnTo>
                    <a:pt x="456149" y="706303"/>
                  </a:lnTo>
                  <a:lnTo>
                    <a:pt x="409248" y="715865"/>
                  </a:lnTo>
                  <a:lnTo>
                    <a:pt x="360349" y="719148"/>
                  </a:lnTo>
                  <a:lnTo>
                    <a:pt x="311455" y="715865"/>
                  </a:lnTo>
                  <a:lnTo>
                    <a:pt x="264559" y="706303"/>
                  </a:lnTo>
                  <a:lnTo>
                    <a:pt x="220091" y="690889"/>
                  </a:lnTo>
                  <a:lnTo>
                    <a:pt x="178481" y="670053"/>
                  </a:lnTo>
                  <a:lnTo>
                    <a:pt x="140157" y="644222"/>
                  </a:lnTo>
                  <a:lnTo>
                    <a:pt x="105549" y="613826"/>
                  </a:lnTo>
                  <a:lnTo>
                    <a:pt x="75088" y="579293"/>
                  </a:lnTo>
                  <a:lnTo>
                    <a:pt x="49201" y="541052"/>
                  </a:lnTo>
                  <a:lnTo>
                    <a:pt x="28320" y="499531"/>
                  </a:lnTo>
                  <a:lnTo>
                    <a:pt x="12873" y="455158"/>
                  </a:lnTo>
                  <a:lnTo>
                    <a:pt x="3289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584936" y="4669778"/>
              <a:ext cx="728661" cy="7286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589711" y="4654540"/>
              <a:ext cx="719123" cy="71914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589711" y="4654540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74"/>
                  </a:moveTo>
                  <a:lnTo>
                    <a:pt x="3282" y="310779"/>
                  </a:lnTo>
                  <a:lnTo>
                    <a:pt x="12843" y="263980"/>
                  </a:lnTo>
                  <a:lnTo>
                    <a:pt x="28255" y="219606"/>
                  </a:lnTo>
                  <a:lnTo>
                    <a:pt x="49088" y="178084"/>
                  </a:lnTo>
                  <a:lnTo>
                    <a:pt x="74916" y="139843"/>
                  </a:lnTo>
                  <a:lnTo>
                    <a:pt x="105309" y="105312"/>
                  </a:lnTo>
                  <a:lnTo>
                    <a:pt x="139838" y="74918"/>
                  </a:lnTo>
                  <a:lnTo>
                    <a:pt x="178077" y="49089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7"/>
                  </a:lnTo>
                  <a:lnTo>
                    <a:pt x="497155" y="27368"/>
                  </a:lnTo>
                  <a:lnTo>
                    <a:pt x="539110" y="48040"/>
                  </a:lnTo>
                  <a:lnTo>
                    <a:pt x="578177" y="74102"/>
                  </a:lnTo>
                  <a:lnTo>
                    <a:pt x="613798" y="105324"/>
                  </a:lnTo>
                  <a:lnTo>
                    <a:pt x="645020" y="140946"/>
                  </a:lnTo>
                  <a:lnTo>
                    <a:pt x="671082" y="180013"/>
                  </a:lnTo>
                  <a:lnTo>
                    <a:pt x="691754" y="221968"/>
                  </a:lnTo>
                  <a:lnTo>
                    <a:pt x="706805" y="266252"/>
                  </a:lnTo>
                  <a:lnTo>
                    <a:pt x="716005" y="312307"/>
                  </a:lnTo>
                  <a:lnTo>
                    <a:pt x="719123" y="359574"/>
                  </a:lnTo>
                  <a:lnTo>
                    <a:pt x="715841" y="408363"/>
                  </a:lnTo>
                  <a:lnTo>
                    <a:pt x="706280" y="455158"/>
                  </a:lnTo>
                  <a:lnTo>
                    <a:pt x="690868" y="499531"/>
                  </a:lnTo>
                  <a:lnTo>
                    <a:pt x="670033" y="541052"/>
                  </a:lnTo>
                  <a:lnTo>
                    <a:pt x="644205" y="579293"/>
                  </a:lnTo>
                  <a:lnTo>
                    <a:pt x="613811" y="613826"/>
                  </a:lnTo>
                  <a:lnTo>
                    <a:pt x="579279" y="644222"/>
                  </a:lnTo>
                  <a:lnTo>
                    <a:pt x="541038" y="670053"/>
                  </a:lnTo>
                  <a:lnTo>
                    <a:pt x="499516" y="690889"/>
                  </a:lnTo>
                  <a:lnTo>
                    <a:pt x="455142" y="706303"/>
                  </a:lnTo>
                  <a:lnTo>
                    <a:pt x="408343" y="715865"/>
                  </a:lnTo>
                  <a:lnTo>
                    <a:pt x="359549" y="719148"/>
                  </a:lnTo>
                  <a:lnTo>
                    <a:pt x="310760" y="715865"/>
                  </a:lnTo>
                  <a:lnTo>
                    <a:pt x="263966" y="706303"/>
                  </a:lnTo>
                  <a:lnTo>
                    <a:pt x="219596" y="690889"/>
                  </a:lnTo>
                  <a:lnTo>
                    <a:pt x="178077" y="670053"/>
                  </a:lnTo>
                  <a:lnTo>
                    <a:pt x="139838" y="644222"/>
                  </a:lnTo>
                  <a:lnTo>
                    <a:pt x="105309" y="613826"/>
                  </a:lnTo>
                  <a:lnTo>
                    <a:pt x="74916" y="579293"/>
                  </a:lnTo>
                  <a:lnTo>
                    <a:pt x="49088" y="541052"/>
                  </a:lnTo>
                  <a:lnTo>
                    <a:pt x="28255" y="499531"/>
                  </a:lnTo>
                  <a:lnTo>
                    <a:pt x="12843" y="455158"/>
                  </a:lnTo>
                  <a:lnTo>
                    <a:pt x="3282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426310" y="4669778"/>
              <a:ext cx="730248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31085" y="4654540"/>
              <a:ext cx="720723" cy="7191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31084" y="4654540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74"/>
                  </a:moveTo>
                  <a:lnTo>
                    <a:pt x="3289" y="310779"/>
                  </a:lnTo>
                  <a:lnTo>
                    <a:pt x="12871" y="263980"/>
                  </a:lnTo>
                  <a:lnTo>
                    <a:pt x="28316" y="219606"/>
                  </a:lnTo>
                  <a:lnTo>
                    <a:pt x="49196" y="178084"/>
                  </a:lnTo>
                  <a:lnTo>
                    <a:pt x="75080" y="139843"/>
                  </a:lnTo>
                  <a:lnTo>
                    <a:pt x="105540" y="105312"/>
                  </a:lnTo>
                  <a:lnTo>
                    <a:pt x="140146" y="74918"/>
                  </a:lnTo>
                  <a:lnTo>
                    <a:pt x="178470" y="49089"/>
                  </a:lnTo>
                  <a:lnTo>
                    <a:pt x="220081" y="28255"/>
                  </a:lnTo>
                  <a:lnTo>
                    <a:pt x="264550" y="12843"/>
                  </a:lnTo>
                  <a:lnTo>
                    <a:pt x="311450" y="3282"/>
                  </a:lnTo>
                  <a:lnTo>
                    <a:pt x="360349" y="0"/>
                  </a:lnTo>
                  <a:lnTo>
                    <a:pt x="407716" y="3117"/>
                  </a:lnTo>
                  <a:lnTo>
                    <a:pt x="453870" y="12317"/>
                  </a:lnTo>
                  <a:lnTo>
                    <a:pt x="498252" y="27368"/>
                  </a:lnTo>
                  <a:lnTo>
                    <a:pt x="540302" y="48040"/>
                  </a:lnTo>
                  <a:lnTo>
                    <a:pt x="579462" y="74102"/>
                  </a:lnTo>
                  <a:lnTo>
                    <a:pt x="615173" y="105324"/>
                  </a:lnTo>
                  <a:lnTo>
                    <a:pt x="646455" y="140946"/>
                  </a:lnTo>
                  <a:lnTo>
                    <a:pt x="672571" y="180013"/>
                  </a:lnTo>
                  <a:lnTo>
                    <a:pt x="693289" y="221968"/>
                  </a:lnTo>
                  <a:lnTo>
                    <a:pt x="708375" y="266252"/>
                  </a:lnTo>
                  <a:lnTo>
                    <a:pt x="717597" y="312307"/>
                  </a:lnTo>
                  <a:lnTo>
                    <a:pt x="720723" y="359574"/>
                  </a:lnTo>
                  <a:lnTo>
                    <a:pt x="717433" y="408363"/>
                  </a:lnTo>
                  <a:lnTo>
                    <a:pt x="707850" y="455158"/>
                  </a:lnTo>
                  <a:lnTo>
                    <a:pt x="692402" y="499531"/>
                  </a:lnTo>
                  <a:lnTo>
                    <a:pt x="671520" y="541052"/>
                  </a:lnTo>
                  <a:lnTo>
                    <a:pt x="645633" y="579293"/>
                  </a:lnTo>
                  <a:lnTo>
                    <a:pt x="615170" y="613826"/>
                  </a:lnTo>
                  <a:lnTo>
                    <a:pt x="580561" y="644222"/>
                  </a:lnTo>
                  <a:lnTo>
                    <a:pt x="542235" y="670053"/>
                  </a:lnTo>
                  <a:lnTo>
                    <a:pt x="500621" y="690889"/>
                  </a:lnTo>
                  <a:lnTo>
                    <a:pt x="456149" y="706303"/>
                  </a:lnTo>
                  <a:lnTo>
                    <a:pt x="409248" y="715865"/>
                  </a:lnTo>
                  <a:lnTo>
                    <a:pt x="360349" y="719148"/>
                  </a:lnTo>
                  <a:lnTo>
                    <a:pt x="311450" y="715865"/>
                  </a:lnTo>
                  <a:lnTo>
                    <a:pt x="264550" y="706303"/>
                  </a:lnTo>
                  <a:lnTo>
                    <a:pt x="220081" y="690889"/>
                  </a:lnTo>
                  <a:lnTo>
                    <a:pt x="178470" y="670053"/>
                  </a:lnTo>
                  <a:lnTo>
                    <a:pt x="140146" y="644222"/>
                  </a:lnTo>
                  <a:lnTo>
                    <a:pt x="105540" y="613826"/>
                  </a:lnTo>
                  <a:lnTo>
                    <a:pt x="75080" y="579293"/>
                  </a:lnTo>
                  <a:lnTo>
                    <a:pt x="49196" y="541052"/>
                  </a:lnTo>
                  <a:lnTo>
                    <a:pt x="28316" y="499531"/>
                  </a:lnTo>
                  <a:lnTo>
                    <a:pt x="12871" y="455158"/>
                  </a:lnTo>
                  <a:lnTo>
                    <a:pt x="3289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7701494" y="480823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572000" y="5449876"/>
            <a:ext cx="1059487" cy="748665"/>
            <a:chOff x="4900602" y="5449876"/>
            <a:chExt cx="730885" cy="748665"/>
          </a:xfrm>
        </p:grpSpPr>
        <p:sp>
          <p:nvSpPr>
            <p:cNvPr id="107" name="object 107"/>
            <p:cNvSpPr/>
            <p:nvPr/>
          </p:nvSpPr>
          <p:spPr>
            <a:xfrm>
              <a:off x="4900615" y="5469876"/>
              <a:ext cx="730248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05365" y="5454639"/>
              <a:ext cx="720723" cy="71914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05365" y="5454639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74"/>
                  </a:moveTo>
                  <a:lnTo>
                    <a:pt x="3289" y="310779"/>
                  </a:lnTo>
                  <a:lnTo>
                    <a:pt x="12873" y="263980"/>
                  </a:lnTo>
                  <a:lnTo>
                    <a:pt x="28320" y="219606"/>
                  </a:lnTo>
                  <a:lnTo>
                    <a:pt x="49201" y="178084"/>
                  </a:lnTo>
                  <a:lnTo>
                    <a:pt x="75088" y="139843"/>
                  </a:lnTo>
                  <a:lnTo>
                    <a:pt x="105549" y="105312"/>
                  </a:lnTo>
                  <a:lnTo>
                    <a:pt x="140157" y="74918"/>
                  </a:lnTo>
                  <a:lnTo>
                    <a:pt x="178481" y="49089"/>
                  </a:lnTo>
                  <a:lnTo>
                    <a:pt x="220091" y="28255"/>
                  </a:lnTo>
                  <a:lnTo>
                    <a:pt x="264559" y="12843"/>
                  </a:lnTo>
                  <a:lnTo>
                    <a:pt x="311455" y="3282"/>
                  </a:lnTo>
                  <a:lnTo>
                    <a:pt x="360349" y="0"/>
                  </a:lnTo>
                  <a:lnTo>
                    <a:pt x="407718" y="3117"/>
                  </a:lnTo>
                  <a:lnTo>
                    <a:pt x="453875" y="12317"/>
                  </a:lnTo>
                  <a:lnTo>
                    <a:pt x="498261" y="27368"/>
                  </a:lnTo>
                  <a:lnTo>
                    <a:pt x="540313" y="48040"/>
                  </a:lnTo>
                  <a:lnTo>
                    <a:pt x="579471" y="74102"/>
                  </a:lnTo>
                  <a:lnTo>
                    <a:pt x="615173" y="105324"/>
                  </a:lnTo>
                  <a:lnTo>
                    <a:pt x="646455" y="140946"/>
                  </a:lnTo>
                  <a:lnTo>
                    <a:pt x="672571" y="180013"/>
                  </a:lnTo>
                  <a:lnTo>
                    <a:pt x="693289" y="221968"/>
                  </a:lnTo>
                  <a:lnTo>
                    <a:pt x="708375" y="266252"/>
                  </a:lnTo>
                  <a:lnTo>
                    <a:pt x="717597" y="312307"/>
                  </a:lnTo>
                  <a:lnTo>
                    <a:pt x="720723" y="359574"/>
                  </a:lnTo>
                  <a:lnTo>
                    <a:pt x="717433" y="408363"/>
                  </a:lnTo>
                  <a:lnTo>
                    <a:pt x="707850" y="455158"/>
                  </a:lnTo>
                  <a:lnTo>
                    <a:pt x="692402" y="499531"/>
                  </a:lnTo>
                  <a:lnTo>
                    <a:pt x="671520" y="541052"/>
                  </a:lnTo>
                  <a:lnTo>
                    <a:pt x="645633" y="579293"/>
                  </a:lnTo>
                  <a:lnTo>
                    <a:pt x="615170" y="613826"/>
                  </a:lnTo>
                  <a:lnTo>
                    <a:pt x="580561" y="644222"/>
                  </a:lnTo>
                  <a:lnTo>
                    <a:pt x="542235" y="670053"/>
                  </a:lnTo>
                  <a:lnTo>
                    <a:pt x="500621" y="690889"/>
                  </a:lnTo>
                  <a:lnTo>
                    <a:pt x="456149" y="706303"/>
                  </a:lnTo>
                  <a:lnTo>
                    <a:pt x="409248" y="715865"/>
                  </a:lnTo>
                  <a:lnTo>
                    <a:pt x="360349" y="719148"/>
                  </a:lnTo>
                  <a:lnTo>
                    <a:pt x="311455" y="715865"/>
                  </a:lnTo>
                  <a:lnTo>
                    <a:pt x="264559" y="706303"/>
                  </a:lnTo>
                  <a:lnTo>
                    <a:pt x="220091" y="690889"/>
                  </a:lnTo>
                  <a:lnTo>
                    <a:pt x="178481" y="670053"/>
                  </a:lnTo>
                  <a:lnTo>
                    <a:pt x="140157" y="644222"/>
                  </a:lnTo>
                  <a:lnTo>
                    <a:pt x="105549" y="613826"/>
                  </a:lnTo>
                  <a:lnTo>
                    <a:pt x="75088" y="579293"/>
                  </a:lnTo>
                  <a:lnTo>
                    <a:pt x="49201" y="541052"/>
                  </a:lnTo>
                  <a:lnTo>
                    <a:pt x="28320" y="499531"/>
                  </a:lnTo>
                  <a:lnTo>
                    <a:pt x="12873" y="455158"/>
                  </a:lnTo>
                  <a:lnTo>
                    <a:pt x="3289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5129126" y="5608337"/>
            <a:ext cx="273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-1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5741963" y="5449876"/>
            <a:ext cx="2414905" cy="748665"/>
            <a:chOff x="5741963" y="5449876"/>
            <a:chExt cx="2414905" cy="748665"/>
          </a:xfrm>
        </p:grpSpPr>
        <p:sp>
          <p:nvSpPr>
            <p:cNvPr id="112" name="object 112"/>
            <p:cNvSpPr/>
            <p:nvPr/>
          </p:nvSpPr>
          <p:spPr>
            <a:xfrm>
              <a:off x="5741963" y="5469876"/>
              <a:ext cx="730248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746738" y="5454639"/>
              <a:ext cx="720723" cy="71914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46738" y="5454639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74"/>
                  </a:moveTo>
                  <a:lnTo>
                    <a:pt x="3289" y="310779"/>
                  </a:lnTo>
                  <a:lnTo>
                    <a:pt x="12873" y="263980"/>
                  </a:lnTo>
                  <a:lnTo>
                    <a:pt x="28320" y="219606"/>
                  </a:lnTo>
                  <a:lnTo>
                    <a:pt x="49201" y="178084"/>
                  </a:lnTo>
                  <a:lnTo>
                    <a:pt x="75088" y="139843"/>
                  </a:lnTo>
                  <a:lnTo>
                    <a:pt x="105549" y="105312"/>
                  </a:lnTo>
                  <a:lnTo>
                    <a:pt x="140157" y="74918"/>
                  </a:lnTo>
                  <a:lnTo>
                    <a:pt x="178481" y="49089"/>
                  </a:lnTo>
                  <a:lnTo>
                    <a:pt x="220091" y="28255"/>
                  </a:lnTo>
                  <a:lnTo>
                    <a:pt x="264559" y="12843"/>
                  </a:lnTo>
                  <a:lnTo>
                    <a:pt x="311455" y="3282"/>
                  </a:lnTo>
                  <a:lnTo>
                    <a:pt x="360349" y="0"/>
                  </a:lnTo>
                  <a:lnTo>
                    <a:pt x="407718" y="3117"/>
                  </a:lnTo>
                  <a:lnTo>
                    <a:pt x="453875" y="12317"/>
                  </a:lnTo>
                  <a:lnTo>
                    <a:pt x="498261" y="27368"/>
                  </a:lnTo>
                  <a:lnTo>
                    <a:pt x="540313" y="48040"/>
                  </a:lnTo>
                  <a:lnTo>
                    <a:pt x="579471" y="74102"/>
                  </a:lnTo>
                  <a:lnTo>
                    <a:pt x="615173" y="105324"/>
                  </a:lnTo>
                  <a:lnTo>
                    <a:pt x="646455" y="140946"/>
                  </a:lnTo>
                  <a:lnTo>
                    <a:pt x="672571" y="180013"/>
                  </a:lnTo>
                  <a:lnTo>
                    <a:pt x="693289" y="221968"/>
                  </a:lnTo>
                  <a:lnTo>
                    <a:pt x="708375" y="266252"/>
                  </a:lnTo>
                  <a:lnTo>
                    <a:pt x="717597" y="312307"/>
                  </a:lnTo>
                  <a:lnTo>
                    <a:pt x="720723" y="359574"/>
                  </a:lnTo>
                  <a:lnTo>
                    <a:pt x="717433" y="408363"/>
                  </a:lnTo>
                  <a:lnTo>
                    <a:pt x="707850" y="455158"/>
                  </a:lnTo>
                  <a:lnTo>
                    <a:pt x="692402" y="499531"/>
                  </a:lnTo>
                  <a:lnTo>
                    <a:pt x="671520" y="541052"/>
                  </a:lnTo>
                  <a:lnTo>
                    <a:pt x="645633" y="579293"/>
                  </a:lnTo>
                  <a:lnTo>
                    <a:pt x="615170" y="613826"/>
                  </a:lnTo>
                  <a:lnTo>
                    <a:pt x="580561" y="644222"/>
                  </a:lnTo>
                  <a:lnTo>
                    <a:pt x="542235" y="670053"/>
                  </a:lnTo>
                  <a:lnTo>
                    <a:pt x="500621" y="690889"/>
                  </a:lnTo>
                  <a:lnTo>
                    <a:pt x="456149" y="706303"/>
                  </a:lnTo>
                  <a:lnTo>
                    <a:pt x="409248" y="715865"/>
                  </a:lnTo>
                  <a:lnTo>
                    <a:pt x="360349" y="719148"/>
                  </a:lnTo>
                  <a:lnTo>
                    <a:pt x="311455" y="715865"/>
                  </a:lnTo>
                  <a:lnTo>
                    <a:pt x="264559" y="706303"/>
                  </a:lnTo>
                  <a:lnTo>
                    <a:pt x="220091" y="690889"/>
                  </a:lnTo>
                  <a:lnTo>
                    <a:pt x="178481" y="670053"/>
                  </a:lnTo>
                  <a:lnTo>
                    <a:pt x="140157" y="644222"/>
                  </a:lnTo>
                  <a:lnTo>
                    <a:pt x="105549" y="613826"/>
                  </a:lnTo>
                  <a:lnTo>
                    <a:pt x="75088" y="579293"/>
                  </a:lnTo>
                  <a:lnTo>
                    <a:pt x="49201" y="541052"/>
                  </a:lnTo>
                  <a:lnTo>
                    <a:pt x="28320" y="499531"/>
                  </a:lnTo>
                  <a:lnTo>
                    <a:pt x="12873" y="455158"/>
                  </a:lnTo>
                  <a:lnTo>
                    <a:pt x="3289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584936" y="5469876"/>
              <a:ext cx="728661" cy="7286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589711" y="5454639"/>
              <a:ext cx="719123" cy="71914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589711" y="5454639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74"/>
                  </a:moveTo>
                  <a:lnTo>
                    <a:pt x="3282" y="310779"/>
                  </a:lnTo>
                  <a:lnTo>
                    <a:pt x="12843" y="263980"/>
                  </a:lnTo>
                  <a:lnTo>
                    <a:pt x="28255" y="219606"/>
                  </a:lnTo>
                  <a:lnTo>
                    <a:pt x="49088" y="178084"/>
                  </a:lnTo>
                  <a:lnTo>
                    <a:pt x="74916" y="139843"/>
                  </a:lnTo>
                  <a:lnTo>
                    <a:pt x="105309" y="105312"/>
                  </a:lnTo>
                  <a:lnTo>
                    <a:pt x="139838" y="74918"/>
                  </a:lnTo>
                  <a:lnTo>
                    <a:pt x="178077" y="49089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7"/>
                  </a:lnTo>
                  <a:lnTo>
                    <a:pt x="497155" y="27368"/>
                  </a:lnTo>
                  <a:lnTo>
                    <a:pt x="539110" y="48040"/>
                  </a:lnTo>
                  <a:lnTo>
                    <a:pt x="578177" y="74102"/>
                  </a:lnTo>
                  <a:lnTo>
                    <a:pt x="613798" y="105324"/>
                  </a:lnTo>
                  <a:lnTo>
                    <a:pt x="645020" y="140946"/>
                  </a:lnTo>
                  <a:lnTo>
                    <a:pt x="671082" y="180013"/>
                  </a:lnTo>
                  <a:lnTo>
                    <a:pt x="691754" y="221968"/>
                  </a:lnTo>
                  <a:lnTo>
                    <a:pt x="706805" y="266252"/>
                  </a:lnTo>
                  <a:lnTo>
                    <a:pt x="716005" y="312307"/>
                  </a:lnTo>
                  <a:lnTo>
                    <a:pt x="719123" y="359574"/>
                  </a:lnTo>
                  <a:lnTo>
                    <a:pt x="715841" y="408363"/>
                  </a:lnTo>
                  <a:lnTo>
                    <a:pt x="706280" y="455158"/>
                  </a:lnTo>
                  <a:lnTo>
                    <a:pt x="690868" y="499531"/>
                  </a:lnTo>
                  <a:lnTo>
                    <a:pt x="670033" y="541052"/>
                  </a:lnTo>
                  <a:lnTo>
                    <a:pt x="644205" y="579293"/>
                  </a:lnTo>
                  <a:lnTo>
                    <a:pt x="613811" y="613826"/>
                  </a:lnTo>
                  <a:lnTo>
                    <a:pt x="579279" y="644222"/>
                  </a:lnTo>
                  <a:lnTo>
                    <a:pt x="541038" y="670053"/>
                  </a:lnTo>
                  <a:lnTo>
                    <a:pt x="499516" y="690889"/>
                  </a:lnTo>
                  <a:lnTo>
                    <a:pt x="455142" y="706303"/>
                  </a:lnTo>
                  <a:lnTo>
                    <a:pt x="408343" y="715865"/>
                  </a:lnTo>
                  <a:lnTo>
                    <a:pt x="359549" y="719148"/>
                  </a:lnTo>
                  <a:lnTo>
                    <a:pt x="310760" y="715865"/>
                  </a:lnTo>
                  <a:lnTo>
                    <a:pt x="263966" y="706303"/>
                  </a:lnTo>
                  <a:lnTo>
                    <a:pt x="219596" y="690889"/>
                  </a:lnTo>
                  <a:lnTo>
                    <a:pt x="178077" y="670053"/>
                  </a:lnTo>
                  <a:lnTo>
                    <a:pt x="139838" y="644222"/>
                  </a:lnTo>
                  <a:lnTo>
                    <a:pt x="105309" y="613826"/>
                  </a:lnTo>
                  <a:lnTo>
                    <a:pt x="74916" y="579293"/>
                  </a:lnTo>
                  <a:lnTo>
                    <a:pt x="49088" y="541052"/>
                  </a:lnTo>
                  <a:lnTo>
                    <a:pt x="28255" y="499531"/>
                  </a:lnTo>
                  <a:lnTo>
                    <a:pt x="12843" y="455158"/>
                  </a:lnTo>
                  <a:lnTo>
                    <a:pt x="3282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426310" y="5469876"/>
              <a:ext cx="730248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431085" y="5454639"/>
              <a:ext cx="720723" cy="7191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431084" y="5454639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74"/>
                  </a:moveTo>
                  <a:lnTo>
                    <a:pt x="3289" y="310779"/>
                  </a:lnTo>
                  <a:lnTo>
                    <a:pt x="12871" y="263980"/>
                  </a:lnTo>
                  <a:lnTo>
                    <a:pt x="28316" y="219606"/>
                  </a:lnTo>
                  <a:lnTo>
                    <a:pt x="49196" y="178084"/>
                  </a:lnTo>
                  <a:lnTo>
                    <a:pt x="75080" y="139843"/>
                  </a:lnTo>
                  <a:lnTo>
                    <a:pt x="105540" y="105312"/>
                  </a:lnTo>
                  <a:lnTo>
                    <a:pt x="140146" y="74918"/>
                  </a:lnTo>
                  <a:lnTo>
                    <a:pt x="178470" y="49089"/>
                  </a:lnTo>
                  <a:lnTo>
                    <a:pt x="220081" y="28255"/>
                  </a:lnTo>
                  <a:lnTo>
                    <a:pt x="264550" y="12843"/>
                  </a:lnTo>
                  <a:lnTo>
                    <a:pt x="311450" y="3282"/>
                  </a:lnTo>
                  <a:lnTo>
                    <a:pt x="360349" y="0"/>
                  </a:lnTo>
                  <a:lnTo>
                    <a:pt x="407716" y="3117"/>
                  </a:lnTo>
                  <a:lnTo>
                    <a:pt x="453870" y="12317"/>
                  </a:lnTo>
                  <a:lnTo>
                    <a:pt x="498252" y="27368"/>
                  </a:lnTo>
                  <a:lnTo>
                    <a:pt x="540302" y="48040"/>
                  </a:lnTo>
                  <a:lnTo>
                    <a:pt x="579462" y="74102"/>
                  </a:lnTo>
                  <a:lnTo>
                    <a:pt x="615173" y="105324"/>
                  </a:lnTo>
                  <a:lnTo>
                    <a:pt x="646455" y="140946"/>
                  </a:lnTo>
                  <a:lnTo>
                    <a:pt x="672571" y="180013"/>
                  </a:lnTo>
                  <a:lnTo>
                    <a:pt x="693289" y="221968"/>
                  </a:lnTo>
                  <a:lnTo>
                    <a:pt x="708375" y="266252"/>
                  </a:lnTo>
                  <a:lnTo>
                    <a:pt x="717597" y="312307"/>
                  </a:lnTo>
                  <a:lnTo>
                    <a:pt x="720723" y="359574"/>
                  </a:lnTo>
                  <a:lnTo>
                    <a:pt x="717433" y="408363"/>
                  </a:lnTo>
                  <a:lnTo>
                    <a:pt x="707850" y="455158"/>
                  </a:lnTo>
                  <a:lnTo>
                    <a:pt x="692402" y="499531"/>
                  </a:lnTo>
                  <a:lnTo>
                    <a:pt x="671520" y="541052"/>
                  </a:lnTo>
                  <a:lnTo>
                    <a:pt x="645633" y="579293"/>
                  </a:lnTo>
                  <a:lnTo>
                    <a:pt x="615170" y="613826"/>
                  </a:lnTo>
                  <a:lnTo>
                    <a:pt x="580561" y="644222"/>
                  </a:lnTo>
                  <a:lnTo>
                    <a:pt x="542235" y="670053"/>
                  </a:lnTo>
                  <a:lnTo>
                    <a:pt x="500621" y="690889"/>
                  </a:lnTo>
                  <a:lnTo>
                    <a:pt x="456149" y="706303"/>
                  </a:lnTo>
                  <a:lnTo>
                    <a:pt x="409248" y="715865"/>
                  </a:lnTo>
                  <a:lnTo>
                    <a:pt x="360349" y="719148"/>
                  </a:lnTo>
                  <a:lnTo>
                    <a:pt x="311450" y="715865"/>
                  </a:lnTo>
                  <a:lnTo>
                    <a:pt x="264550" y="706303"/>
                  </a:lnTo>
                  <a:lnTo>
                    <a:pt x="220081" y="690889"/>
                  </a:lnTo>
                  <a:lnTo>
                    <a:pt x="178470" y="670053"/>
                  </a:lnTo>
                  <a:lnTo>
                    <a:pt x="140146" y="644222"/>
                  </a:lnTo>
                  <a:lnTo>
                    <a:pt x="105540" y="613826"/>
                  </a:lnTo>
                  <a:lnTo>
                    <a:pt x="75080" y="579293"/>
                  </a:lnTo>
                  <a:lnTo>
                    <a:pt x="49196" y="541052"/>
                  </a:lnTo>
                  <a:lnTo>
                    <a:pt x="28316" y="499531"/>
                  </a:lnTo>
                  <a:lnTo>
                    <a:pt x="12871" y="455158"/>
                  </a:lnTo>
                  <a:lnTo>
                    <a:pt x="3289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5534236" y="5400378"/>
            <a:ext cx="2847764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ctr">
              <a:lnSpc>
                <a:spcPts val="2260"/>
              </a:lnSpc>
              <a:spcBef>
                <a:spcPts val="100"/>
              </a:spcBef>
              <a:tabLst>
                <a:tab pos="842010" algn="l"/>
                <a:tab pos="1683385" algn="l"/>
              </a:tabLst>
            </a:pPr>
            <a:r>
              <a:rPr sz="2400" spc="-5" dirty="0">
                <a:latin typeface="Carlito"/>
                <a:cs typeface="Carlito"/>
              </a:rPr>
              <a:t>-2	-2	-1</a:t>
            </a:r>
            <a:endParaRPr sz="2400" dirty="0">
              <a:latin typeface="Carlito"/>
              <a:cs typeface="Carlito"/>
            </a:endParaRPr>
          </a:p>
          <a:p>
            <a:pPr marL="495300">
              <a:lnSpc>
                <a:spcPts val="2260"/>
              </a:lnSpc>
              <a:tabLst>
                <a:tab pos="1290955" algn="l"/>
                <a:tab pos="2179320" algn="l"/>
              </a:tabLst>
            </a:pPr>
            <a:r>
              <a:rPr sz="2400" dirty="0">
                <a:latin typeface="Carlito"/>
                <a:cs typeface="Carlito"/>
              </a:rPr>
              <a:t>0	</a:t>
            </a:r>
            <a:r>
              <a:rPr sz="2400" spc="-5" dirty="0">
                <a:latin typeface="Carlito"/>
                <a:cs typeface="Carlito"/>
              </a:rPr>
              <a:t>-4	</a:t>
            </a:r>
            <a:r>
              <a:rPr sz="2400" dirty="0">
                <a:latin typeface="Carlito"/>
                <a:cs typeface="Carlito"/>
              </a:rPr>
              <a:t>3</a:t>
            </a:r>
          </a:p>
          <a:p>
            <a:pPr marL="1905" algn="ctr">
              <a:lnSpc>
                <a:spcPct val="100000"/>
              </a:lnSpc>
              <a:spcBef>
                <a:spcPts val="1680"/>
              </a:spcBef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4 x 4</a:t>
            </a:r>
            <a:r>
              <a:rPr sz="2000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images</a:t>
            </a:r>
            <a:endParaRPr sz="20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Forming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2 x 4 x 4</a:t>
            </a:r>
            <a:r>
              <a:rPr sz="2000" spc="-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matrix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492616" y="2068571"/>
            <a:ext cx="40417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Repeat this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for each</a:t>
            </a:r>
            <a:r>
              <a:rPr sz="2800" spc="-7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filter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239834" y="1745163"/>
            <a:ext cx="157956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stride=1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5321289" y="4025891"/>
            <a:ext cx="2651119" cy="998855"/>
            <a:chOff x="5321289" y="4025891"/>
            <a:chExt cx="2346325" cy="998855"/>
          </a:xfrm>
        </p:grpSpPr>
        <p:sp>
          <p:nvSpPr>
            <p:cNvPr id="125" name="object 125"/>
            <p:cNvSpPr/>
            <p:nvPr/>
          </p:nvSpPr>
          <p:spPr>
            <a:xfrm>
              <a:off x="5333989" y="4038591"/>
              <a:ext cx="2320925" cy="973455"/>
            </a:xfrm>
            <a:custGeom>
              <a:avLst/>
              <a:gdLst/>
              <a:ahLst/>
              <a:cxnLst/>
              <a:rect l="l" t="t" r="r" b="b"/>
              <a:pathLst>
                <a:path w="2320925" h="973454">
                  <a:moveTo>
                    <a:pt x="2320920" y="973148"/>
                  </a:moveTo>
                  <a:lnTo>
                    <a:pt x="0" y="973148"/>
                  </a:lnTo>
                  <a:lnTo>
                    <a:pt x="0" y="0"/>
                  </a:lnTo>
                  <a:lnTo>
                    <a:pt x="2320920" y="0"/>
                  </a:lnTo>
                  <a:lnTo>
                    <a:pt x="2320920" y="973148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333989" y="4038591"/>
              <a:ext cx="2320925" cy="973455"/>
            </a:xfrm>
            <a:custGeom>
              <a:avLst/>
              <a:gdLst/>
              <a:ahLst/>
              <a:cxnLst/>
              <a:rect l="l" t="t" r="r" b="b"/>
              <a:pathLst>
                <a:path w="2320925" h="973454">
                  <a:moveTo>
                    <a:pt x="0" y="0"/>
                  </a:moveTo>
                  <a:lnTo>
                    <a:pt x="2320920" y="0"/>
                  </a:lnTo>
                  <a:lnTo>
                    <a:pt x="2320920" y="973148"/>
                  </a:lnTo>
                  <a:lnTo>
                    <a:pt x="0" y="97314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67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5923077" y="4069612"/>
            <a:ext cx="1163320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6034" algn="ctr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latin typeface="Carlito"/>
                <a:cs typeface="Carlito"/>
              </a:rPr>
              <a:t>Feature  Map</a:t>
            </a:r>
            <a:endParaRPr sz="2800" dirty="0">
              <a:latin typeface="Carlito"/>
              <a:cs typeface="Carlito"/>
            </a:endParaRPr>
          </a:p>
          <a:p>
            <a:pPr marL="46990" algn="ctr">
              <a:lnSpc>
                <a:spcPts val="1960"/>
              </a:lnSpc>
              <a:tabLst>
                <a:tab pos="889000" algn="l"/>
              </a:tabLst>
            </a:pPr>
            <a:r>
              <a:rPr sz="2400" spc="-5" dirty="0">
                <a:latin typeface="Carlito"/>
                <a:cs typeface="Carlito"/>
              </a:rPr>
              <a:t>-</a:t>
            </a:r>
            <a:r>
              <a:rPr sz="2400" dirty="0">
                <a:latin typeface="Carlito"/>
                <a:cs typeface="Carlito"/>
              </a:rPr>
              <a:t>1	</a:t>
            </a:r>
            <a:r>
              <a:rPr sz="2400" spc="-5" dirty="0">
                <a:latin typeface="Carlito"/>
                <a:cs typeface="Carlito"/>
              </a:rPr>
              <a:t>-2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984" y="152400"/>
            <a:ext cx="689948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Color image: </a:t>
            </a:r>
            <a:r>
              <a:rPr sz="3200" spc="-10" dirty="0">
                <a:solidFill>
                  <a:srgbClr val="C00000"/>
                </a:solidFill>
                <a:latin typeface="Carlito"/>
                <a:cs typeface="Carlito"/>
              </a:rPr>
              <a:t>RGB </a:t>
            </a: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3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channels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9273" y="3496470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170" y="3496470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7067" y="3496470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5964" y="3496470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4870" y="3496470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3767" y="3496470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9273" y="3949868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8170" y="3949868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7067" y="3949868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5964" y="3949868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24870" y="3949868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3767" y="3949868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9273" y="4403267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8170" y="4403267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67067" y="4403267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45964" y="4403267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24870" y="4403267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3767" y="4403267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9273" y="485666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88170" y="485666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67067" y="485666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5964" y="485666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24870" y="485666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03767" y="485666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9273" y="531007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88170" y="531007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67067" y="531007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45964" y="531007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24870" y="531007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03767" y="531007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09273" y="5763473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88170" y="5763473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67067" y="5763473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45964" y="5763473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24870" y="5763473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3767" y="5763473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18087" y="3648075"/>
            <a:ext cx="2874010" cy="2720975"/>
          </a:xfrm>
          <a:custGeom>
            <a:avLst/>
            <a:gdLst/>
            <a:ahLst/>
            <a:cxnLst/>
            <a:rect l="l" t="t" r="r" b="b"/>
            <a:pathLst>
              <a:path w="2874009" h="2720975">
                <a:moveTo>
                  <a:pt x="2873387" y="0"/>
                </a:moveTo>
                <a:lnTo>
                  <a:pt x="2873387" y="0"/>
                </a:lnTo>
                <a:lnTo>
                  <a:pt x="0" y="0"/>
                </a:lnTo>
                <a:lnTo>
                  <a:pt x="0" y="453402"/>
                </a:lnTo>
                <a:lnTo>
                  <a:pt x="0" y="2720390"/>
                </a:lnTo>
                <a:lnTo>
                  <a:pt x="478891" y="2720390"/>
                </a:lnTo>
                <a:lnTo>
                  <a:pt x="2873387" y="2720390"/>
                </a:lnTo>
                <a:lnTo>
                  <a:pt x="2873387" y="2267000"/>
                </a:lnTo>
                <a:lnTo>
                  <a:pt x="2873387" y="1813598"/>
                </a:lnTo>
                <a:lnTo>
                  <a:pt x="2873387" y="1360195"/>
                </a:lnTo>
                <a:lnTo>
                  <a:pt x="2873387" y="906792"/>
                </a:lnTo>
                <a:lnTo>
                  <a:pt x="2873387" y="453402"/>
                </a:lnTo>
                <a:lnTo>
                  <a:pt x="287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272778" y="3702848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1685" y="3702848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30582" y="3702848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09479" y="3702848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88376" y="3702848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67273" y="3702848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72778" y="415624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51685" y="415624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30582" y="415624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09479" y="415624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88376" y="415624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67273" y="415624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72778" y="4609645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51685" y="4609645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30582" y="4609645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09479" y="4609645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88376" y="4609645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667273" y="4609645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72778" y="506304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51685" y="506304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30582" y="506304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709479" y="506304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88376" y="506304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67273" y="506304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72778" y="5516442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51685" y="5516442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30582" y="5516442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709479" y="5516442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88376" y="5516442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67273" y="5516442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272778" y="5969841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751685" y="5969841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30582" y="5969841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709479" y="5969841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188376" y="5969841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667273" y="5969841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324462" y="3849699"/>
            <a:ext cx="2874010" cy="2720975"/>
          </a:xfrm>
          <a:custGeom>
            <a:avLst/>
            <a:gdLst/>
            <a:ahLst/>
            <a:cxnLst/>
            <a:rect l="l" t="t" r="r" b="b"/>
            <a:pathLst>
              <a:path w="2874009" h="2720975">
                <a:moveTo>
                  <a:pt x="2873387" y="0"/>
                </a:moveTo>
                <a:lnTo>
                  <a:pt x="2873387" y="0"/>
                </a:lnTo>
                <a:lnTo>
                  <a:pt x="0" y="0"/>
                </a:lnTo>
                <a:lnTo>
                  <a:pt x="0" y="453402"/>
                </a:lnTo>
                <a:lnTo>
                  <a:pt x="0" y="2720365"/>
                </a:lnTo>
                <a:lnTo>
                  <a:pt x="478891" y="2720365"/>
                </a:lnTo>
                <a:lnTo>
                  <a:pt x="2873387" y="2720365"/>
                </a:lnTo>
                <a:lnTo>
                  <a:pt x="2873387" y="2266988"/>
                </a:lnTo>
                <a:lnTo>
                  <a:pt x="2873387" y="1813598"/>
                </a:lnTo>
                <a:lnTo>
                  <a:pt x="2873387" y="1360195"/>
                </a:lnTo>
                <a:lnTo>
                  <a:pt x="2873387" y="906792"/>
                </a:lnTo>
                <a:lnTo>
                  <a:pt x="2873387" y="453402"/>
                </a:lnTo>
                <a:lnTo>
                  <a:pt x="2873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5447406" y="3904463"/>
          <a:ext cx="2644138" cy="2607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35"/>
                <a:gridCol w="479425"/>
                <a:gridCol w="479425"/>
                <a:gridCol w="486409"/>
                <a:gridCol w="486409"/>
                <a:gridCol w="356235"/>
              </a:tblGrid>
              <a:tr h="396958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533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  <a:tr h="4533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  <a:tr h="4533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  <a:tr h="4533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  <a:tr h="396958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81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81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</a:tbl>
          </a:graphicData>
        </a:graphic>
      </p:graphicFrame>
      <p:sp>
        <p:nvSpPr>
          <p:cNvPr id="78" name="object 78"/>
          <p:cNvSpPr txBox="1"/>
          <p:nvPr/>
        </p:nvSpPr>
        <p:spPr>
          <a:xfrm>
            <a:off x="3152673" y="166926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642723" y="1669264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183522" y="1669264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101923" y="2122663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693473" y="2122663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183522" y="2122663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101923" y="2576062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642723" y="2576062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234272" y="2576062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107054" y="1627993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98605" y="1627993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188654" y="1627993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107054" y="2081391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698605" y="2081391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188654" y="2081391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107054" y="2534790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698605" y="2534790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188654" y="2534790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960623" y="2315081"/>
            <a:ext cx="8870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Filter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305073" y="1821664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795123" y="1821664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335922" y="1821664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254323" y="2275063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845873" y="2275063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335922" y="2275063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254323" y="2728461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795123" y="2728461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386672" y="2728461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259454" y="1762923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851004" y="1762923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341054" y="1762923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259454" y="2216322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851004" y="2216322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341054" y="2216322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259454" y="2669721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851004" y="2669721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341054" y="2669721"/>
            <a:ext cx="2711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15" name="object 115"/>
          <p:cNvGraphicFramePr>
            <a:graphicFrameLocks noGrp="1"/>
          </p:cNvGraphicFramePr>
          <p:nvPr/>
        </p:nvGraphicFramePr>
        <p:xfrm>
          <a:off x="2967044" y="1573209"/>
          <a:ext cx="4933946" cy="1669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19"/>
                <a:gridCol w="541019"/>
                <a:gridCol w="541019"/>
                <a:gridCol w="1078230"/>
                <a:gridCol w="871219"/>
                <a:gridCol w="490220"/>
                <a:gridCol w="566420"/>
              </a:tblGrid>
              <a:tr h="412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AED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8913"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23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400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400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400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21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178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178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21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1780" marB="0">
                    <a:solidFill>
                      <a:srgbClr val="DAEDF2"/>
                    </a:solidFill>
                  </a:tcPr>
                </a:tc>
              </a:tr>
              <a:tr h="461893"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Filter</a:t>
                      </a:r>
                      <a:r>
                        <a:rPr sz="24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solidFill>
                      <a:srgbClr val="DAEDF2"/>
                    </a:solidFill>
                  </a:tcPr>
                </a:tc>
              </a:tr>
              <a:tr h="457677"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solidFill>
                      <a:srgbClr val="DAEDF2"/>
                    </a:solidFill>
                  </a:tcPr>
                </a:tc>
              </a:tr>
            </a:tbl>
          </a:graphicData>
        </a:graphic>
      </p:graphicFrame>
      <p:grpSp>
        <p:nvGrpSpPr>
          <p:cNvPr id="116" name="object 116"/>
          <p:cNvGrpSpPr/>
          <p:nvPr/>
        </p:nvGrpSpPr>
        <p:grpSpPr>
          <a:xfrm>
            <a:off x="461031" y="3441893"/>
            <a:ext cx="4355465" cy="3204845"/>
            <a:chOff x="461031" y="3441893"/>
            <a:chExt cx="4355465" cy="3204845"/>
          </a:xfrm>
        </p:grpSpPr>
        <p:sp>
          <p:nvSpPr>
            <p:cNvPr id="117" name="object 117"/>
            <p:cNvSpPr/>
            <p:nvPr/>
          </p:nvSpPr>
          <p:spPr>
            <a:xfrm>
              <a:off x="4295766" y="4379916"/>
              <a:ext cx="508000" cy="868680"/>
            </a:xfrm>
            <a:custGeom>
              <a:avLst/>
              <a:gdLst/>
              <a:ahLst/>
              <a:cxnLst/>
              <a:rect l="l" t="t" r="r" b="b"/>
              <a:pathLst>
                <a:path w="508000" h="868679">
                  <a:moveTo>
                    <a:pt x="253999" y="868348"/>
                  </a:moveTo>
                  <a:lnTo>
                    <a:pt x="253999" y="651248"/>
                  </a:lnTo>
                  <a:lnTo>
                    <a:pt x="0" y="651248"/>
                  </a:lnTo>
                  <a:lnTo>
                    <a:pt x="0" y="217074"/>
                  </a:lnTo>
                  <a:lnTo>
                    <a:pt x="253999" y="217074"/>
                  </a:lnTo>
                  <a:lnTo>
                    <a:pt x="253999" y="0"/>
                  </a:lnTo>
                  <a:lnTo>
                    <a:pt x="507998" y="434174"/>
                  </a:lnTo>
                  <a:lnTo>
                    <a:pt x="253999" y="86834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295766" y="4379916"/>
              <a:ext cx="508000" cy="868680"/>
            </a:xfrm>
            <a:custGeom>
              <a:avLst/>
              <a:gdLst/>
              <a:ahLst/>
              <a:cxnLst/>
              <a:rect l="l" t="t" r="r" b="b"/>
              <a:pathLst>
                <a:path w="508000" h="868679">
                  <a:moveTo>
                    <a:pt x="0" y="217074"/>
                  </a:moveTo>
                  <a:lnTo>
                    <a:pt x="253999" y="217074"/>
                  </a:lnTo>
                  <a:lnTo>
                    <a:pt x="253999" y="0"/>
                  </a:lnTo>
                  <a:lnTo>
                    <a:pt x="507998" y="434174"/>
                  </a:lnTo>
                  <a:lnTo>
                    <a:pt x="253999" y="868348"/>
                  </a:lnTo>
                  <a:lnTo>
                    <a:pt x="253999" y="651248"/>
                  </a:lnTo>
                  <a:lnTo>
                    <a:pt x="0" y="651248"/>
                  </a:lnTo>
                  <a:lnTo>
                    <a:pt x="0" y="21707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61031" y="3441893"/>
              <a:ext cx="3809612" cy="32045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427036" y="3072317"/>
            <a:ext cx="1508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Color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8186" y="2008196"/>
            <a:ext cx="7619984" cy="3667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16657" y="1296294"/>
          <a:ext cx="1671319" cy="1713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/>
                <a:gridCol w="300355"/>
                <a:gridCol w="300355"/>
                <a:gridCol w="300354"/>
                <a:gridCol w="300355"/>
                <a:gridCol w="234950"/>
              </a:tblGrid>
              <a:tr h="2818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</a:tr>
              <a:tr h="2873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</a:tr>
              <a:tr h="2873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</a:tr>
              <a:tr h="2873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</a:tr>
              <a:tr h="2873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</a:tr>
              <a:tr h="2818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660767" y="1312872"/>
            <a:ext cx="3987800" cy="1873250"/>
            <a:chOff x="3660767" y="1312872"/>
            <a:chExt cx="3987800" cy="1873250"/>
          </a:xfrm>
        </p:grpSpPr>
        <p:sp>
          <p:nvSpPr>
            <p:cNvPr id="4" name="object 4"/>
            <p:cNvSpPr/>
            <p:nvPr/>
          </p:nvSpPr>
          <p:spPr>
            <a:xfrm>
              <a:off x="5732463" y="1312872"/>
              <a:ext cx="1916096" cy="18732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73467" y="2151058"/>
              <a:ext cx="1881505" cy="667385"/>
            </a:xfrm>
            <a:custGeom>
              <a:avLst/>
              <a:gdLst/>
              <a:ahLst/>
              <a:cxnLst/>
              <a:rect l="l" t="t" r="r" b="b"/>
              <a:pathLst>
                <a:path w="1881504" h="667385">
                  <a:moveTo>
                    <a:pt x="1547821" y="666761"/>
                  </a:moveTo>
                  <a:lnTo>
                    <a:pt x="1547821" y="500061"/>
                  </a:lnTo>
                  <a:lnTo>
                    <a:pt x="0" y="500061"/>
                  </a:lnTo>
                  <a:lnTo>
                    <a:pt x="0" y="166687"/>
                  </a:lnTo>
                  <a:lnTo>
                    <a:pt x="1547821" y="166687"/>
                  </a:lnTo>
                  <a:lnTo>
                    <a:pt x="1547821" y="0"/>
                  </a:lnTo>
                  <a:lnTo>
                    <a:pt x="1881196" y="333374"/>
                  </a:lnTo>
                  <a:lnTo>
                    <a:pt x="1547821" y="666761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73467" y="2151058"/>
              <a:ext cx="1881505" cy="667385"/>
            </a:xfrm>
            <a:custGeom>
              <a:avLst/>
              <a:gdLst/>
              <a:ahLst/>
              <a:cxnLst/>
              <a:rect l="l" t="t" r="r" b="b"/>
              <a:pathLst>
                <a:path w="1881504" h="667385">
                  <a:moveTo>
                    <a:pt x="0" y="166687"/>
                  </a:moveTo>
                  <a:lnTo>
                    <a:pt x="1547821" y="166687"/>
                  </a:lnTo>
                  <a:lnTo>
                    <a:pt x="1547821" y="0"/>
                  </a:lnTo>
                  <a:lnTo>
                    <a:pt x="1881196" y="333374"/>
                  </a:lnTo>
                  <a:lnTo>
                    <a:pt x="1547821" y="666761"/>
                  </a:lnTo>
                  <a:lnTo>
                    <a:pt x="1547821" y="500061"/>
                  </a:lnTo>
                  <a:lnTo>
                    <a:pt x="0" y="500061"/>
                  </a:lnTo>
                  <a:lnTo>
                    <a:pt x="0" y="166687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6400" y="3072757"/>
            <a:ext cx="4013188" cy="66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9270">
              <a:lnSpc>
                <a:spcPts val="25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convolution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2500"/>
              </a:lnSpc>
            </a:pPr>
            <a:r>
              <a:rPr sz="2400" spc="-5" dirty="0">
                <a:latin typeface="Carlito"/>
                <a:cs typeface="Carlito"/>
              </a:rPr>
              <a:t>image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03617" y="1268409"/>
          <a:ext cx="2049144" cy="814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"/>
                <a:gridCol w="316230"/>
                <a:gridCol w="316229"/>
                <a:gridCol w="135255"/>
                <a:gridCol w="336550"/>
                <a:gridCol w="292100"/>
                <a:gridCol w="336550"/>
              </a:tblGrid>
              <a:tr h="266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solidFill>
                      <a:srgbClr val="DAEDF2"/>
                    </a:solidFill>
                  </a:tcPr>
                </a:tc>
              </a:tr>
              <a:tr h="267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solidFill>
                      <a:srgbClr val="DAEDF2"/>
                    </a:solidFill>
                  </a:tcPr>
                </a:tc>
              </a:tr>
              <a:tr h="2806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DAEDF2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041397" y="1046160"/>
            <a:ext cx="7089775" cy="2604135"/>
          </a:xfrm>
          <a:custGeom>
            <a:avLst/>
            <a:gdLst/>
            <a:ahLst/>
            <a:cxnLst/>
            <a:rect l="l" t="t" r="r" b="b"/>
            <a:pathLst>
              <a:path w="7089775" h="2604135">
                <a:moveTo>
                  <a:pt x="0" y="0"/>
                </a:moveTo>
                <a:lnTo>
                  <a:pt x="7089760" y="0"/>
                </a:lnTo>
                <a:lnTo>
                  <a:pt x="7089760" y="2603507"/>
                </a:lnTo>
                <a:lnTo>
                  <a:pt x="0" y="2603507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272089" y="3870317"/>
            <a:ext cx="2300605" cy="2696845"/>
            <a:chOff x="5272089" y="3870317"/>
            <a:chExt cx="2300605" cy="2696845"/>
          </a:xfrm>
        </p:grpSpPr>
        <p:sp>
          <p:nvSpPr>
            <p:cNvPr id="11" name="object 11"/>
            <p:cNvSpPr/>
            <p:nvPr/>
          </p:nvSpPr>
          <p:spPr>
            <a:xfrm>
              <a:off x="5272089" y="3918892"/>
              <a:ext cx="498474" cy="26241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72089" y="3898892"/>
              <a:ext cx="498475" cy="2624455"/>
            </a:xfrm>
            <a:custGeom>
              <a:avLst/>
              <a:gdLst/>
              <a:ahLst/>
              <a:cxnLst/>
              <a:rect l="l" t="t" r="r" b="b"/>
              <a:pathLst>
                <a:path w="498475" h="2624454">
                  <a:moveTo>
                    <a:pt x="498473" y="2624144"/>
                  </a:moveTo>
                  <a:lnTo>
                    <a:pt x="0" y="2624144"/>
                  </a:lnTo>
                  <a:lnTo>
                    <a:pt x="0" y="0"/>
                  </a:lnTo>
                  <a:lnTo>
                    <a:pt x="498473" y="0"/>
                  </a:lnTo>
                  <a:lnTo>
                    <a:pt x="498473" y="2624144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5564" y="4631665"/>
              <a:ext cx="352424" cy="352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41914" y="4060191"/>
              <a:ext cx="352424" cy="352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5576" y="4533903"/>
              <a:ext cx="381011" cy="4619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1926" y="3949704"/>
              <a:ext cx="352424" cy="46196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26236" y="3890317"/>
              <a:ext cx="746123" cy="26765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6236" y="3870317"/>
              <a:ext cx="746125" cy="2676525"/>
            </a:xfrm>
            <a:custGeom>
              <a:avLst/>
              <a:gdLst/>
              <a:ahLst/>
              <a:cxnLst/>
              <a:rect l="l" t="t" r="r" b="b"/>
              <a:pathLst>
                <a:path w="746125" h="2676525">
                  <a:moveTo>
                    <a:pt x="746123" y="2676519"/>
                  </a:moveTo>
                  <a:lnTo>
                    <a:pt x="0" y="2676519"/>
                  </a:lnTo>
                  <a:lnTo>
                    <a:pt x="0" y="0"/>
                  </a:lnTo>
                  <a:lnTo>
                    <a:pt x="746123" y="0"/>
                  </a:lnTo>
                  <a:lnTo>
                    <a:pt x="746123" y="267651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29411" y="3901417"/>
              <a:ext cx="584198" cy="5841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34186" y="3886192"/>
              <a:ext cx="574673" cy="5746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4186" y="3886192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349"/>
                  </a:moveTo>
                  <a:lnTo>
                    <a:pt x="3760" y="240739"/>
                  </a:lnTo>
                  <a:lnTo>
                    <a:pt x="14648" y="196524"/>
                  </a:lnTo>
                  <a:lnTo>
                    <a:pt x="32072" y="155295"/>
                  </a:lnTo>
                  <a:lnTo>
                    <a:pt x="55439" y="117644"/>
                  </a:lnTo>
                  <a:lnTo>
                    <a:pt x="84159" y="84162"/>
                  </a:lnTo>
                  <a:lnTo>
                    <a:pt x="117638" y="55441"/>
                  </a:lnTo>
                  <a:lnTo>
                    <a:pt x="155286" y="32073"/>
                  </a:lnTo>
                  <a:lnTo>
                    <a:pt x="196511" y="14649"/>
                  </a:lnTo>
                  <a:lnTo>
                    <a:pt x="240721" y="3760"/>
                  </a:lnTo>
                  <a:lnTo>
                    <a:pt x="287324" y="0"/>
                  </a:lnTo>
                  <a:lnTo>
                    <a:pt x="332553" y="3579"/>
                  </a:lnTo>
                  <a:lnTo>
                    <a:pt x="376256" y="14104"/>
                  </a:lnTo>
                  <a:lnTo>
                    <a:pt x="417665" y="31255"/>
                  </a:lnTo>
                  <a:lnTo>
                    <a:pt x="456011" y="54710"/>
                  </a:lnTo>
                  <a:lnTo>
                    <a:pt x="490524" y="84149"/>
                  </a:lnTo>
                  <a:lnTo>
                    <a:pt x="519963" y="118662"/>
                  </a:lnTo>
                  <a:lnTo>
                    <a:pt x="543418" y="157008"/>
                  </a:lnTo>
                  <a:lnTo>
                    <a:pt x="560569" y="198417"/>
                  </a:lnTo>
                  <a:lnTo>
                    <a:pt x="571094" y="242120"/>
                  </a:lnTo>
                  <a:lnTo>
                    <a:pt x="574673" y="287349"/>
                  </a:lnTo>
                  <a:lnTo>
                    <a:pt x="570912" y="333952"/>
                  </a:lnTo>
                  <a:lnTo>
                    <a:pt x="560024" y="378162"/>
                  </a:lnTo>
                  <a:lnTo>
                    <a:pt x="542600" y="419387"/>
                  </a:lnTo>
                  <a:lnTo>
                    <a:pt x="519232" y="457035"/>
                  </a:lnTo>
                  <a:lnTo>
                    <a:pt x="490511" y="490514"/>
                  </a:lnTo>
                  <a:lnTo>
                    <a:pt x="457029" y="519233"/>
                  </a:lnTo>
                  <a:lnTo>
                    <a:pt x="419378" y="542601"/>
                  </a:lnTo>
                  <a:lnTo>
                    <a:pt x="378149" y="560024"/>
                  </a:lnTo>
                  <a:lnTo>
                    <a:pt x="333934" y="570912"/>
                  </a:lnTo>
                  <a:lnTo>
                    <a:pt x="287324" y="574673"/>
                  </a:lnTo>
                  <a:lnTo>
                    <a:pt x="240721" y="570912"/>
                  </a:lnTo>
                  <a:lnTo>
                    <a:pt x="196511" y="560024"/>
                  </a:lnTo>
                  <a:lnTo>
                    <a:pt x="155286" y="542601"/>
                  </a:lnTo>
                  <a:lnTo>
                    <a:pt x="117638" y="519233"/>
                  </a:lnTo>
                  <a:lnTo>
                    <a:pt x="84159" y="490514"/>
                  </a:lnTo>
                  <a:lnTo>
                    <a:pt x="55439" y="457035"/>
                  </a:lnTo>
                  <a:lnTo>
                    <a:pt x="32072" y="419387"/>
                  </a:lnTo>
                  <a:lnTo>
                    <a:pt x="14648" y="378162"/>
                  </a:lnTo>
                  <a:lnTo>
                    <a:pt x="3760" y="333952"/>
                  </a:lnTo>
                  <a:lnTo>
                    <a:pt x="0" y="287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1486" y="4676128"/>
              <a:ext cx="582611" cy="58261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26261" y="4660890"/>
              <a:ext cx="573073" cy="5730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26261" y="4660890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549"/>
                  </a:moveTo>
                  <a:lnTo>
                    <a:pt x="3749" y="240071"/>
                  </a:lnTo>
                  <a:lnTo>
                    <a:pt x="14606" y="195980"/>
                  </a:lnTo>
                  <a:lnTo>
                    <a:pt x="31980" y="154866"/>
                  </a:lnTo>
                  <a:lnTo>
                    <a:pt x="55280" y="117320"/>
                  </a:lnTo>
                  <a:lnTo>
                    <a:pt x="83918" y="83931"/>
                  </a:lnTo>
                  <a:lnTo>
                    <a:pt x="117303" y="55289"/>
                  </a:lnTo>
                  <a:lnTo>
                    <a:pt x="154847" y="31985"/>
                  </a:lnTo>
                  <a:lnTo>
                    <a:pt x="195958" y="14609"/>
                  </a:lnTo>
                  <a:lnTo>
                    <a:pt x="240047" y="3750"/>
                  </a:lnTo>
                  <a:lnTo>
                    <a:pt x="286524" y="0"/>
                  </a:lnTo>
                  <a:lnTo>
                    <a:pt x="331621" y="3570"/>
                  </a:lnTo>
                  <a:lnTo>
                    <a:pt x="375200" y="14068"/>
                  </a:lnTo>
                  <a:lnTo>
                    <a:pt x="416493" y="31174"/>
                  </a:lnTo>
                  <a:lnTo>
                    <a:pt x="454732" y="54566"/>
                  </a:lnTo>
                  <a:lnTo>
                    <a:pt x="489149" y="83924"/>
                  </a:lnTo>
                  <a:lnTo>
                    <a:pt x="518507" y="118341"/>
                  </a:lnTo>
                  <a:lnTo>
                    <a:pt x="541899" y="156580"/>
                  </a:lnTo>
                  <a:lnTo>
                    <a:pt x="559005" y="197873"/>
                  </a:lnTo>
                  <a:lnTo>
                    <a:pt x="569503" y="241452"/>
                  </a:lnTo>
                  <a:lnTo>
                    <a:pt x="573073" y="286549"/>
                  </a:lnTo>
                  <a:lnTo>
                    <a:pt x="569323" y="333027"/>
                  </a:lnTo>
                  <a:lnTo>
                    <a:pt x="558464" y="377118"/>
                  </a:lnTo>
                  <a:lnTo>
                    <a:pt x="541088" y="418232"/>
                  </a:lnTo>
                  <a:lnTo>
                    <a:pt x="517784" y="455778"/>
                  </a:lnTo>
                  <a:lnTo>
                    <a:pt x="489142" y="489167"/>
                  </a:lnTo>
                  <a:lnTo>
                    <a:pt x="455753" y="517809"/>
                  </a:lnTo>
                  <a:lnTo>
                    <a:pt x="418207" y="541113"/>
                  </a:lnTo>
                  <a:lnTo>
                    <a:pt x="377093" y="558489"/>
                  </a:lnTo>
                  <a:lnTo>
                    <a:pt x="333002" y="569348"/>
                  </a:lnTo>
                  <a:lnTo>
                    <a:pt x="286524" y="573098"/>
                  </a:lnTo>
                  <a:lnTo>
                    <a:pt x="240047" y="569348"/>
                  </a:lnTo>
                  <a:lnTo>
                    <a:pt x="195958" y="558489"/>
                  </a:lnTo>
                  <a:lnTo>
                    <a:pt x="154847" y="541113"/>
                  </a:lnTo>
                  <a:lnTo>
                    <a:pt x="117303" y="517809"/>
                  </a:lnTo>
                  <a:lnTo>
                    <a:pt x="83918" y="489167"/>
                  </a:lnTo>
                  <a:lnTo>
                    <a:pt x="55280" y="455778"/>
                  </a:lnTo>
                  <a:lnTo>
                    <a:pt x="31980" y="418232"/>
                  </a:lnTo>
                  <a:lnTo>
                    <a:pt x="14606" y="377118"/>
                  </a:lnTo>
                  <a:lnTo>
                    <a:pt x="3749" y="333027"/>
                  </a:lnTo>
                  <a:lnTo>
                    <a:pt x="0" y="2865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08786" y="5903263"/>
              <a:ext cx="584198" cy="5841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13561" y="5888038"/>
              <a:ext cx="574673" cy="5746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13561" y="5888038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324"/>
                  </a:moveTo>
                  <a:lnTo>
                    <a:pt x="3760" y="240715"/>
                  </a:lnTo>
                  <a:lnTo>
                    <a:pt x="14646" y="196502"/>
                  </a:lnTo>
                  <a:lnTo>
                    <a:pt x="32067" y="155275"/>
                  </a:lnTo>
                  <a:lnTo>
                    <a:pt x="55432" y="117627"/>
                  </a:lnTo>
                  <a:lnTo>
                    <a:pt x="84149" y="84149"/>
                  </a:lnTo>
                  <a:lnTo>
                    <a:pt x="117627" y="55432"/>
                  </a:lnTo>
                  <a:lnTo>
                    <a:pt x="155275" y="32067"/>
                  </a:lnTo>
                  <a:lnTo>
                    <a:pt x="196502" y="14646"/>
                  </a:lnTo>
                  <a:lnTo>
                    <a:pt x="240715" y="3760"/>
                  </a:lnTo>
                  <a:lnTo>
                    <a:pt x="287324" y="0"/>
                  </a:lnTo>
                  <a:lnTo>
                    <a:pt x="332543" y="3577"/>
                  </a:lnTo>
                  <a:lnTo>
                    <a:pt x="376244" y="14097"/>
                  </a:lnTo>
                  <a:lnTo>
                    <a:pt x="417653" y="31244"/>
                  </a:lnTo>
                  <a:lnTo>
                    <a:pt x="455996" y="54700"/>
                  </a:lnTo>
                  <a:lnTo>
                    <a:pt x="490499" y="84149"/>
                  </a:lnTo>
                  <a:lnTo>
                    <a:pt x="519950" y="118652"/>
                  </a:lnTo>
                  <a:lnTo>
                    <a:pt x="543413" y="156995"/>
                  </a:lnTo>
                  <a:lnTo>
                    <a:pt x="560567" y="198404"/>
                  </a:lnTo>
                  <a:lnTo>
                    <a:pt x="571094" y="242105"/>
                  </a:lnTo>
                  <a:lnTo>
                    <a:pt x="574673" y="287324"/>
                  </a:lnTo>
                  <a:lnTo>
                    <a:pt x="570912" y="333934"/>
                  </a:lnTo>
                  <a:lnTo>
                    <a:pt x="560024" y="378149"/>
                  </a:lnTo>
                  <a:lnTo>
                    <a:pt x="542600" y="419378"/>
                  </a:lnTo>
                  <a:lnTo>
                    <a:pt x="519232" y="457029"/>
                  </a:lnTo>
                  <a:lnTo>
                    <a:pt x="490511" y="490511"/>
                  </a:lnTo>
                  <a:lnTo>
                    <a:pt x="457029" y="519232"/>
                  </a:lnTo>
                  <a:lnTo>
                    <a:pt x="419378" y="542600"/>
                  </a:lnTo>
                  <a:lnTo>
                    <a:pt x="378149" y="560024"/>
                  </a:lnTo>
                  <a:lnTo>
                    <a:pt x="333934" y="570912"/>
                  </a:lnTo>
                  <a:lnTo>
                    <a:pt x="287324" y="574673"/>
                  </a:lnTo>
                  <a:lnTo>
                    <a:pt x="240715" y="570912"/>
                  </a:lnTo>
                  <a:lnTo>
                    <a:pt x="196502" y="560024"/>
                  </a:lnTo>
                  <a:lnTo>
                    <a:pt x="155275" y="542600"/>
                  </a:lnTo>
                  <a:lnTo>
                    <a:pt x="117627" y="519232"/>
                  </a:lnTo>
                  <a:lnTo>
                    <a:pt x="84149" y="490511"/>
                  </a:lnTo>
                  <a:lnTo>
                    <a:pt x="55432" y="457029"/>
                  </a:lnTo>
                  <a:lnTo>
                    <a:pt x="32067" y="419378"/>
                  </a:lnTo>
                  <a:lnTo>
                    <a:pt x="14646" y="378149"/>
                  </a:lnTo>
                  <a:lnTo>
                    <a:pt x="3760" y="333934"/>
                  </a:lnTo>
                  <a:lnTo>
                    <a:pt x="0" y="287324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61916" y="5381642"/>
            <a:ext cx="851535" cy="381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95"/>
              </a:lnSpc>
            </a:pPr>
            <a:r>
              <a:rPr sz="280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319714" y="5918187"/>
            <a:ext cx="462280" cy="488950"/>
            <a:chOff x="5319714" y="5918187"/>
            <a:chExt cx="462280" cy="488950"/>
          </a:xfrm>
        </p:grpSpPr>
        <p:sp>
          <p:nvSpPr>
            <p:cNvPr id="30" name="object 30"/>
            <p:cNvSpPr/>
            <p:nvPr/>
          </p:nvSpPr>
          <p:spPr>
            <a:xfrm>
              <a:off x="5345089" y="6028662"/>
              <a:ext cx="352424" cy="352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49864" y="6013437"/>
              <a:ext cx="342899" cy="3428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49864" y="601343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0"/>
                  </a:moveTo>
                  <a:lnTo>
                    <a:pt x="342899" y="0"/>
                  </a:lnTo>
                  <a:lnTo>
                    <a:pt x="342899" y="342899"/>
                  </a:lnTo>
                  <a:lnTo>
                    <a:pt x="0" y="34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19714" y="5918187"/>
              <a:ext cx="461948" cy="4889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90282" y="5330836"/>
            <a:ext cx="851535" cy="381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95"/>
              </a:lnSpc>
            </a:pPr>
            <a:r>
              <a:rPr sz="280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70538" y="3768717"/>
            <a:ext cx="2006600" cy="2806700"/>
            <a:chOff x="5670538" y="3768717"/>
            <a:chExt cx="2006600" cy="2806700"/>
          </a:xfrm>
        </p:grpSpPr>
        <p:sp>
          <p:nvSpPr>
            <p:cNvPr id="36" name="object 36"/>
            <p:cNvSpPr/>
            <p:nvPr/>
          </p:nvSpPr>
          <p:spPr>
            <a:xfrm>
              <a:off x="5695788" y="4175091"/>
              <a:ext cx="1086485" cy="11430"/>
            </a:xfrm>
            <a:custGeom>
              <a:avLst/>
              <a:gdLst/>
              <a:ahLst/>
              <a:cxnLst/>
              <a:rect l="l" t="t" r="r" b="b"/>
              <a:pathLst>
                <a:path w="1086484" h="11429">
                  <a:moveTo>
                    <a:pt x="0" y="11049"/>
                  </a:moveTo>
                  <a:lnTo>
                    <a:pt x="108599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68661" y="4120416"/>
              <a:ext cx="141099" cy="1093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89588" y="4216391"/>
              <a:ext cx="1105535" cy="654050"/>
            </a:xfrm>
            <a:custGeom>
              <a:avLst/>
              <a:gdLst/>
              <a:ahLst/>
              <a:cxnLst/>
              <a:rect l="l" t="t" r="r" b="b"/>
              <a:pathLst>
                <a:path w="1105534" h="654050">
                  <a:moveTo>
                    <a:pt x="0" y="0"/>
                  </a:moveTo>
                  <a:lnTo>
                    <a:pt x="1105397" y="653548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60936" y="4821115"/>
              <a:ext cx="145974" cy="12017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89588" y="4216391"/>
              <a:ext cx="1143635" cy="1830070"/>
            </a:xfrm>
            <a:custGeom>
              <a:avLst/>
              <a:gdLst/>
              <a:ahLst/>
              <a:cxnLst/>
              <a:rect l="l" t="t" r="r" b="b"/>
              <a:pathLst>
                <a:path w="1143634" h="1830070">
                  <a:moveTo>
                    <a:pt x="0" y="0"/>
                  </a:moveTo>
                  <a:lnTo>
                    <a:pt x="1143247" y="182974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84561" y="6011212"/>
              <a:ext cx="122049" cy="1453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27588" y="4240941"/>
              <a:ext cx="1069975" cy="528320"/>
            </a:xfrm>
            <a:custGeom>
              <a:avLst/>
              <a:gdLst/>
              <a:ahLst/>
              <a:cxnLst/>
              <a:rect l="l" t="t" r="r" b="b"/>
              <a:pathLst>
                <a:path w="1069975" h="528320">
                  <a:moveTo>
                    <a:pt x="0" y="527773"/>
                  </a:moveTo>
                  <a:lnTo>
                    <a:pt x="1069922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66261" y="4177266"/>
              <a:ext cx="147324" cy="1139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83238" y="4787890"/>
              <a:ext cx="1092200" cy="140335"/>
            </a:xfrm>
            <a:custGeom>
              <a:avLst/>
              <a:gdLst/>
              <a:ahLst/>
              <a:cxnLst/>
              <a:rect l="l" t="t" r="r" b="b"/>
              <a:pathLst>
                <a:path w="1092200" h="140335">
                  <a:moveTo>
                    <a:pt x="0" y="0"/>
                  </a:moveTo>
                  <a:lnTo>
                    <a:pt x="1091747" y="1401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56936" y="4873765"/>
              <a:ext cx="145074" cy="1086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83238" y="4787890"/>
              <a:ext cx="1129665" cy="1273810"/>
            </a:xfrm>
            <a:custGeom>
              <a:avLst/>
              <a:gdLst/>
              <a:ahLst/>
              <a:cxnLst/>
              <a:rect l="l" t="t" r="r" b="b"/>
              <a:pathLst>
                <a:path w="1129665" h="1273810">
                  <a:moveTo>
                    <a:pt x="0" y="0"/>
                  </a:moveTo>
                  <a:lnTo>
                    <a:pt x="1129197" y="127347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68336" y="6020812"/>
              <a:ext cx="133274" cy="13949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92688" y="4305791"/>
              <a:ext cx="1066165" cy="1861820"/>
            </a:xfrm>
            <a:custGeom>
              <a:avLst/>
              <a:gdLst/>
              <a:ahLst/>
              <a:cxnLst/>
              <a:rect l="l" t="t" r="r" b="b"/>
              <a:pathLst>
                <a:path w="1066165" h="1861820">
                  <a:moveTo>
                    <a:pt x="0" y="1861521"/>
                  </a:moveTo>
                  <a:lnTo>
                    <a:pt x="1065772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09361" y="4193041"/>
              <a:ext cx="119074" cy="14629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81763" y="5058414"/>
              <a:ext cx="1040130" cy="1105535"/>
            </a:xfrm>
            <a:custGeom>
              <a:avLst/>
              <a:gdLst/>
              <a:ahLst/>
              <a:cxnLst/>
              <a:rect l="l" t="t" r="r" b="b"/>
              <a:pathLst>
                <a:path w="1040129" h="1105535">
                  <a:moveTo>
                    <a:pt x="0" y="1104922"/>
                  </a:moveTo>
                  <a:lnTo>
                    <a:pt x="1040022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78536" y="4961764"/>
              <a:ext cx="134949" cy="13809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81663" y="6162762"/>
              <a:ext cx="979805" cy="11430"/>
            </a:xfrm>
            <a:custGeom>
              <a:avLst/>
              <a:gdLst/>
              <a:ahLst/>
              <a:cxnLst/>
              <a:rect l="l" t="t" r="r" b="b"/>
              <a:pathLst>
                <a:path w="979804" h="11429">
                  <a:moveTo>
                    <a:pt x="0" y="0"/>
                  </a:moveTo>
                  <a:lnTo>
                    <a:pt x="979498" y="108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47986" y="6119012"/>
              <a:ext cx="141124" cy="10929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32586" y="3797292"/>
              <a:ext cx="916305" cy="2749550"/>
            </a:xfrm>
            <a:custGeom>
              <a:avLst/>
              <a:gdLst/>
              <a:ahLst/>
              <a:cxnLst/>
              <a:rect l="l" t="t" r="r" b="b"/>
              <a:pathLst>
                <a:path w="916304" h="2749550">
                  <a:moveTo>
                    <a:pt x="0" y="0"/>
                  </a:moveTo>
                  <a:lnTo>
                    <a:pt x="915973" y="0"/>
                  </a:lnTo>
                  <a:lnTo>
                    <a:pt x="915973" y="2749544"/>
                  </a:lnTo>
                  <a:lnTo>
                    <a:pt x="0" y="2749544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3397841" y="4282376"/>
          <a:ext cx="1671319" cy="1711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/>
                <a:gridCol w="300355"/>
                <a:gridCol w="300355"/>
                <a:gridCol w="300354"/>
                <a:gridCol w="300355"/>
                <a:gridCol w="234950"/>
              </a:tblGrid>
              <a:tr h="2816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</a:tr>
              <a:tr h="28707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</a:tr>
              <a:tr h="28707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</a:tr>
              <a:tr h="2870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</a:tr>
              <a:tr h="2870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</a:tr>
              <a:tr h="2816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</a:tr>
            </a:tbl>
          </a:graphicData>
        </a:graphic>
      </p:graphicFrame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392112" y="159956"/>
            <a:ext cx="6695571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Convolution v.s. </a:t>
            </a:r>
            <a:r>
              <a:rPr sz="3200" u="sng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Fully</a:t>
            </a:r>
            <a:r>
              <a:rPr sz="3200" u="sng" spc="-8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Connected</a:t>
            </a:r>
            <a:endParaRPr sz="3200" u="sng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49396" y="4699057"/>
            <a:ext cx="169545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latin typeface="Carlito"/>
                <a:cs typeface="Carlito"/>
              </a:rPr>
              <a:t>Fully-conne  cted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17199" y="1204910"/>
            <a:ext cx="7363459" cy="3053715"/>
            <a:chOff x="417199" y="1204910"/>
            <a:chExt cx="7363459" cy="3053715"/>
          </a:xfrm>
        </p:grpSpPr>
        <p:sp>
          <p:nvSpPr>
            <p:cNvPr id="59" name="object 59"/>
            <p:cNvSpPr/>
            <p:nvPr/>
          </p:nvSpPr>
          <p:spPr>
            <a:xfrm>
              <a:off x="5667363" y="1233485"/>
              <a:ext cx="2084705" cy="2058035"/>
            </a:xfrm>
            <a:custGeom>
              <a:avLst/>
              <a:gdLst/>
              <a:ahLst/>
              <a:cxnLst/>
              <a:rect l="l" t="t" r="r" b="b"/>
              <a:pathLst>
                <a:path w="2084704" h="2058035">
                  <a:moveTo>
                    <a:pt x="0" y="0"/>
                  </a:moveTo>
                  <a:lnTo>
                    <a:pt x="2084395" y="0"/>
                  </a:lnTo>
                  <a:lnTo>
                    <a:pt x="2084395" y="2057408"/>
                  </a:lnTo>
                  <a:lnTo>
                    <a:pt x="0" y="2057408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7199" y="3716802"/>
              <a:ext cx="3356593" cy="5416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7199" y="3733792"/>
              <a:ext cx="3276593" cy="46167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57199" y="3733792"/>
            <a:ext cx="3276600" cy="4622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latin typeface="Times New Roman"/>
                <a:cs typeface="Times New Roman"/>
              </a:rPr>
              <a:t>fewer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parameters!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533" y="477710"/>
            <a:ext cx="683486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Convolution </a:t>
            </a: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Shallow</a:t>
            </a:r>
            <a:r>
              <a:rPr sz="3200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NN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613404"/>
            <a:ext cx="7997825" cy="41154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40385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Convolutional Neural Networks are </a:t>
            </a:r>
            <a:r>
              <a:rPr sz="2400" dirty="0">
                <a:latin typeface="Times New Roman"/>
                <a:cs typeface="Times New Roman"/>
              </a:rPr>
              <a:t>very </a:t>
            </a:r>
            <a:r>
              <a:rPr sz="2400" spc="-5" dirty="0">
                <a:latin typeface="Times New Roman"/>
                <a:cs typeface="Times New Roman"/>
              </a:rPr>
              <a:t>similar to </a:t>
            </a:r>
            <a:r>
              <a:rPr sz="2400" dirty="0">
                <a:latin typeface="Times New Roman"/>
                <a:cs typeface="Times New Roman"/>
              </a:rPr>
              <a:t>regular  </a:t>
            </a:r>
            <a:r>
              <a:rPr sz="2400" spc="-5" dirty="0">
                <a:latin typeface="Times New Roman"/>
                <a:cs typeface="Times New Roman"/>
              </a:rPr>
              <a:t>Neural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  <a:p>
            <a:pPr marL="309880" marR="194945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CNN are made </a:t>
            </a:r>
            <a:r>
              <a:rPr sz="2400" dirty="0">
                <a:latin typeface="Times New Roman"/>
                <a:cs typeface="Times New Roman"/>
              </a:rPr>
              <a:t>up of neurons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learnable weights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 </a:t>
            </a:r>
            <a:r>
              <a:rPr sz="2400" dirty="0">
                <a:latin typeface="Times New Roman"/>
                <a:cs typeface="Times New Roman"/>
              </a:rPr>
              <a:t>biases, updated using </a:t>
            </a:r>
            <a:r>
              <a:rPr sz="2400" spc="-5" dirty="0">
                <a:latin typeface="Times New Roman"/>
                <a:cs typeface="Times New Roman"/>
              </a:rPr>
              <a:t>loss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309880" marR="80645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neuron receives </a:t>
            </a:r>
            <a:r>
              <a:rPr sz="2400" spc="-5" dirty="0">
                <a:latin typeface="Times New Roman"/>
                <a:cs typeface="Times New Roman"/>
              </a:rPr>
              <a:t>inputs, </a:t>
            </a:r>
            <a:r>
              <a:rPr sz="2400" dirty="0">
                <a:latin typeface="Times New Roman"/>
                <a:cs typeface="Times New Roman"/>
              </a:rPr>
              <a:t>performs a dot product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 </a:t>
            </a:r>
            <a:r>
              <a:rPr sz="2400" dirty="0">
                <a:latin typeface="Times New Roman"/>
                <a:cs typeface="Times New Roman"/>
              </a:rPr>
              <a:t>follows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non-linearity.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 algn="just">
              <a:lnSpc>
                <a:spcPct val="99700"/>
              </a:lnSpc>
              <a:spcBef>
                <a:spcPts val="2110"/>
              </a:spcBef>
              <a:buFont typeface="Arial"/>
              <a:buChar char="•"/>
              <a:tabLst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CNN </a:t>
            </a:r>
            <a:r>
              <a:rPr sz="2400" dirty="0">
                <a:latin typeface="Times New Roman"/>
                <a:cs typeface="Times New Roman"/>
              </a:rPr>
              <a:t>has </a:t>
            </a:r>
            <a:r>
              <a:rPr sz="2400" spc="-5" dirty="0">
                <a:latin typeface="Times New Roman"/>
                <a:cs typeface="Times New Roman"/>
              </a:rPr>
              <a:t>an activation </a:t>
            </a:r>
            <a:r>
              <a:rPr sz="2400" dirty="0">
                <a:latin typeface="Times New Roman"/>
                <a:cs typeface="Times New Roman"/>
              </a:rPr>
              <a:t>function (e.g. </a:t>
            </a:r>
            <a:r>
              <a:rPr sz="2400" spc="-5" dirty="0">
                <a:latin typeface="Times New Roman"/>
                <a:cs typeface="Times New Roman"/>
              </a:rPr>
              <a:t>sigmoid/Softmax) </a:t>
            </a:r>
            <a:r>
              <a:rPr sz="2400" dirty="0">
                <a:latin typeface="Times New Roman"/>
                <a:cs typeface="Times New Roman"/>
              </a:rPr>
              <a:t>on  </a:t>
            </a:r>
            <a:r>
              <a:rPr sz="2400" spc="-5" dirty="0">
                <a:latin typeface="Times New Roman"/>
                <a:cs typeface="Times New Roman"/>
              </a:rPr>
              <a:t>the last </a:t>
            </a:r>
            <a:r>
              <a:rPr sz="2400" dirty="0">
                <a:latin typeface="Times New Roman"/>
                <a:cs typeface="Times New Roman"/>
              </a:rPr>
              <a:t>(fully-connected) </a:t>
            </a:r>
            <a:r>
              <a:rPr sz="2400" spc="-5" dirty="0">
                <a:latin typeface="Times New Roman"/>
                <a:cs typeface="Times New Roman"/>
              </a:rPr>
              <a:t>layer and all steps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learning </a:t>
            </a:r>
            <a:r>
              <a:rPr sz="2400" dirty="0">
                <a:latin typeface="Times New Roman"/>
                <a:cs typeface="Times New Roman"/>
              </a:rPr>
              <a:t>regular  </a:t>
            </a:r>
            <a:r>
              <a:rPr sz="2400" spc="-5" dirty="0">
                <a:latin typeface="Times New Roman"/>
                <a:cs typeface="Times New Roman"/>
              </a:rPr>
              <a:t>Neural Networks still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apply.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700" y="477710"/>
            <a:ext cx="4971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1185" algn="l"/>
              </a:tabLst>
            </a:pPr>
            <a:r>
              <a:rPr sz="4400" spc="-5" dirty="0">
                <a:latin typeface="Times New Roman"/>
                <a:cs typeface="Times New Roman"/>
              </a:rPr>
              <a:t>S</a:t>
            </a:r>
            <a:r>
              <a:rPr sz="4400" dirty="0">
                <a:latin typeface="Times New Roman"/>
                <a:cs typeface="Times New Roman"/>
              </a:rPr>
              <a:t>o</a:t>
            </a:r>
            <a:r>
              <a:rPr sz="4400" spc="-5" dirty="0">
                <a:latin typeface="Times New Roman"/>
                <a:cs typeface="Times New Roman"/>
              </a:rPr>
              <a:t> wha</a:t>
            </a:r>
            <a:r>
              <a:rPr sz="4400" dirty="0">
                <a:latin typeface="Times New Roman"/>
                <a:cs typeface="Times New Roman"/>
              </a:rPr>
              <a:t>t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does	</a:t>
            </a:r>
            <a:r>
              <a:rPr sz="4400" spc="-5" dirty="0">
                <a:latin typeface="Times New Roman"/>
                <a:cs typeface="Times New Roman"/>
              </a:rPr>
              <a:t>change?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461005"/>
            <a:ext cx="8033384" cy="439293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20955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makes the </a:t>
            </a:r>
            <a:r>
              <a:rPr sz="2400" dirty="0">
                <a:latin typeface="Times New Roman"/>
                <a:cs typeface="Times New Roman"/>
              </a:rPr>
              <a:t>forward function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spc="-10" dirty="0">
                <a:latin typeface="Times New Roman"/>
                <a:cs typeface="Times New Roman"/>
              </a:rPr>
              <a:t>efficient </a:t>
            </a:r>
            <a:r>
              <a:rPr sz="2400" spc="-5" dirty="0">
                <a:latin typeface="Times New Roman"/>
                <a:cs typeface="Times New Roman"/>
              </a:rPr>
              <a:t>to implement and  </a:t>
            </a:r>
            <a:r>
              <a:rPr sz="2400" dirty="0">
                <a:latin typeface="Times New Roman"/>
                <a:cs typeface="Times New Roman"/>
              </a:rPr>
              <a:t>vastly reduce </a:t>
            </a:r>
            <a:r>
              <a:rPr sz="2400" spc="-5" dirty="0">
                <a:latin typeface="Times New Roman"/>
                <a:cs typeface="Times New Roman"/>
              </a:rPr>
              <a:t>the amount </a:t>
            </a:r>
            <a:r>
              <a:rPr sz="2400" dirty="0">
                <a:latin typeface="Times New Roman"/>
                <a:cs typeface="Times New Roman"/>
              </a:rPr>
              <a:t>of parameters </a:t>
            </a:r>
            <a:r>
              <a:rPr sz="2400" spc="-5" dirty="0">
                <a:latin typeface="Times New Roman"/>
                <a:cs typeface="Times New Roman"/>
              </a:rPr>
              <a:t>in 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 marL="309880" indent="-297815" algn="just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Regular Neural Nets </a:t>
            </a:r>
            <a:r>
              <a:rPr sz="2400" spc="-10" dirty="0">
                <a:latin typeface="Times New Roman"/>
                <a:cs typeface="Times New Roman"/>
              </a:rPr>
              <a:t>don’t </a:t>
            </a:r>
            <a:r>
              <a:rPr sz="2400" spc="-5" dirty="0">
                <a:latin typeface="Times New Roman"/>
                <a:cs typeface="Times New Roman"/>
              </a:rPr>
              <a:t>scale well to </a:t>
            </a:r>
            <a:r>
              <a:rPr sz="2400" dirty="0">
                <a:latin typeface="Times New Roman"/>
                <a:cs typeface="Times New Roman"/>
              </a:rPr>
              <a:t>full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images.</a:t>
            </a:r>
            <a:endParaRPr sz="2400">
              <a:latin typeface="Times New Roman"/>
              <a:cs typeface="Times New Roman"/>
            </a:endParaRPr>
          </a:p>
          <a:p>
            <a:pPr marL="309880" indent="-294005" algn="just">
              <a:lnSpc>
                <a:spcPct val="100000"/>
              </a:lnSpc>
              <a:spcBef>
                <a:spcPts val="2325"/>
              </a:spcBef>
              <a:buFont typeface="Arial"/>
              <a:buChar char="•"/>
              <a:tabLst>
                <a:tab pos="310515" algn="l"/>
              </a:tabLst>
            </a:pPr>
            <a:r>
              <a:rPr sz="2600" spc="-5" dirty="0">
                <a:latin typeface="Times New Roman"/>
                <a:cs typeface="Times New Roman"/>
              </a:rPr>
              <a:t>For example, an image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size, </a:t>
            </a:r>
            <a:r>
              <a:rPr sz="2600" dirty="0">
                <a:latin typeface="Times New Roman"/>
                <a:cs typeface="Times New Roman"/>
              </a:rPr>
              <a:t>200×200×3 (200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wide,</a:t>
            </a:r>
            <a:endParaRPr sz="2600">
              <a:latin typeface="Times New Roman"/>
              <a:cs typeface="Times New Roman"/>
            </a:endParaRPr>
          </a:p>
          <a:p>
            <a:pPr marL="309880" marR="5080" algn="just">
              <a:lnSpc>
                <a:spcPct val="101000"/>
              </a:lnSpc>
              <a:spcBef>
                <a:spcPts val="5"/>
              </a:spcBef>
            </a:pPr>
            <a:r>
              <a:rPr sz="2600" dirty="0">
                <a:latin typeface="Times New Roman"/>
                <a:cs typeface="Times New Roman"/>
              </a:rPr>
              <a:t>200 high, 3 </a:t>
            </a:r>
            <a:r>
              <a:rPr sz="2600" spc="-5" dirty="0">
                <a:latin typeface="Times New Roman"/>
                <a:cs typeface="Times New Roman"/>
              </a:rPr>
              <a:t>color channels), would lead to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single  </a:t>
            </a:r>
            <a:r>
              <a:rPr sz="2600" dirty="0">
                <a:latin typeface="Times New Roman"/>
                <a:cs typeface="Times New Roman"/>
              </a:rPr>
              <a:t>fully-connected neuron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a first hidden </a:t>
            </a:r>
            <a:r>
              <a:rPr sz="2600" spc="-5" dirty="0">
                <a:latin typeface="Times New Roman"/>
                <a:cs typeface="Times New Roman"/>
              </a:rPr>
              <a:t>layer with  </a:t>
            </a:r>
            <a:r>
              <a:rPr sz="2600" dirty="0">
                <a:latin typeface="Times New Roman"/>
                <a:cs typeface="Times New Roman"/>
              </a:rPr>
              <a:t>200×200×3 = 120,000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weights.</a:t>
            </a:r>
            <a:endParaRPr sz="2600">
              <a:latin typeface="Times New Roman"/>
              <a:cs typeface="Times New Roman"/>
            </a:endParaRPr>
          </a:p>
          <a:p>
            <a:pPr marL="309880" marR="10795" indent="-293370">
              <a:lnSpc>
                <a:spcPct val="101099"/>
              </a:lnSpc>
              <a:spcBef>
                <a:spcPts val="2315"/>
              </a:spcBef>
              <a:buFont typeface="Arial"/>
              <a:buChar char="•"/>
              <a:tabLst>
                <a:tab pos="309245" algn="l"/>
                <a:tab pos="310515" algn="l"/>
                <a:tab pos="1017269" algn="l"/>
                <a:tab pos="2818765" algn="l"/>
                <a:tab pos="3213735" algn="l"/>
                <a:tab pos="4507865" algn="l"/>
                <a:tab pos="5158740" algn="l"/>
                <a:tab pos="5736590" algn="l"/>
                <a:tab pos="6554470" algn="l"/>
                <a:tab pos="7738745" algn="l"/>
              </a:tabLst>
            </a:pPr>
            <a:r>
              <a:rPr sz="2600" spc="-5" dirty="0">
                <a:latin typeface="Times New Roman"/>
                <a:cs typeface="Times New Roman"/>
              </a:rPr>
              <a:t>Ful</a:t>
            </a:r>
            <a:r>
              <a:rPr sz="2600" dirty="0">
                <a:latin typeface="Times New Roman"/>
                <a:cs typeface="Times New Roman"/>
              </a:rPr>
              <a:t>l	</a:t>
            </a:r>
            <a:r>
              <a:rPr sz="2600" spc="-5" dirty="0">
                <a:latin typeface="Times New Roman"/>
                <a:cs typeface="Times New Roman"/>
              </a:rPr>
              <a:t>connectivit</a:t>
            </a:r>
            <a:r>
              <a:rPr sz="2600" dirty="0">
                <a:latin typeface="Times New Roman"/>
                <a:cs typeface="Times New Roman"/>
              </a:rPr>
              <a:t>y	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s	</a:t>
            </a:r>
            <a:r>
              <a:rPr sz="2600" spc="-5" dirty="0">
                <a:latin typeface="Times New Roman"/>
                <a:cs typeface="Times New Roman"/>
              </a:rPr>
              <a:t>wastefu</a:t>
            </a:r>
            <a:r>
              <a:rPr sz="2600" dirty="0">
                <a:latin typeface="Times New Roman"/>
                <a:cs typeface="Times New Roman"/>
              </a:rPr>
              <a:t>l	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dirty="0">
                <a:latin typeface="Times New Roman"/>
                <a:cs typeface="Times New Roman"/>
              </a:rPr>
              <a:t>d	</a:t>
            </a:r>
            <a:r>
              <a:rPr sz="2600" spc="-5" dirty="0">
                <a:latin typeface="Times New Roman"/>
                <a:cs typeface="Times New Roman"/>
              </a:rPr>
              <a:t>th</a:t>
            </a:r>
            <a:r>
              <a:rPr sz="2600" dirty="0">
                <a:latin typeface="Times New Roman"/>
                <a:cs typeface="Times New Roman"/>
              </a:rPr>
              <a:t>e	huge	number	of  parameters </a:t>
            </a:r>
            <a:r>
              <a:rPr sz="2600" spc="-5" dirty="0">
                <a:latin typeface="Times New Roman"/>
                <a:cs typeface="Times New Roman"/>
              </a:rPr>
              <a:t>would </a:t>
            </a:r>
            <a:r>
              <a:rPr sz="2600" dirty="0">
                <a:latin typeface="Times New Roman"/>
                <a:cs typeface="Times New Roman"/>
              </a:rPr>
              <a:t>quickly </a:t>
            </a:r>
            <a:r>
              <a:rPr sz="2600" spc="-5" dirty="0">
                <a:latin typeface="Times New Roman"/>
                <a:cs typeface="Times New Roman"/>
              </a:rPr>
              <a:t>lead to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overfitting.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368" y="508317"/>
            <a:ext cx="6331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Times New Roman"/>
                <a:cs typeface="Times New Roman"/>
              </a:rPr>
              <a:t>Convolutional </a:t>
            </a:r>
            <a:r>
              <a:rPr sz="4000" spc="-5" dirty="0">
                <a:latin typeface="Times New Roman"/>
                <a:cs typeface="Times New Roman"/>
              </a:rPr>
              <a:t>Neural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Network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689604"/>
            <a:ext cx="7868920" cy="39535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24765" indent="-297815" algn="just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Convolutional Neural Network </a:t>
            </a:r>
            <a:r>
              <a:rPr sz="2400" dirty="0">
                <a:latin typeface="Times New Roman"/>
                <a:cs typeface="Times New Roman"/>
              </a:rPr>
              <a:t>(CNN) </a:t>
            </a:r>
            <a:r>
              <a:rPr sz="2400" spc="-5" dirty="0">
                <a:latin typeface="Times New Roman"/>
                <a:cs typeface="Times New Roman"/>
              </a:rPr>
              <a:t>is comprised </a:t>
            </a:r>
            <a:r>
              <a:rPr sz="2400" dirty="0">
                <a:latin typeface="Times New Roman"/>
                <a:cs typeface="Times New Roman"/>
              </a:rPr>
              <a:t>of one  or </a:t>
            </a:r>
            <a:r>
              <a:rPr sz="2400" spc="-5" dirty="0">
                <a:latin typeface="Times New Roman"/>
                <a:cs typeface="Times New Roman"/>
              </a:rPr>
              <a:t>more convolutional layers </a:t>
            </a:r>
            <a:r>
              <a:rPr sz="2400" dirty="0">
                <a:latin typeface="Times New Roman"/>
                <a:cs typeface="Times New Roman"/>
              </a:rPr>
              <a:t>(often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subsampling step)  and then </a:t>
            </a:r>
            <a:r>
              <a:rPr sz="2400" dirty="0">
                <a:latin typeface="Times New Roman"/>
                <a:cs typeface="Times New Roman"/>
              </a:rPr>
              <a:t>followed by one or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fully </a:t>
            </a:r>
            <a:r>
              <a:rPr sz="2400" spc="-5" dirty="0">
                <a:latin typeface="Times New Roman"/>
                <a:cs typeface="Times New Roman"/>
              </a:rPr>
              <a:t>connected layers as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standard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multilayer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neural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network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231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Local connections and tied weights </a:t>
            </a:r>
            <a:r>
              <a:rPr sz="2400" dirty="0">
                <a:latin typeface="Times New Roman"/>
                <a:cs typeface="Times New Roman"/>
              </a:rPr>
              <a:t>followed by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15"/>
              </a:spcBef>
            </a:pPr>
            <a:r>
              <a:rPr sz="2400" b="1" spc="-5" dirty="0">
                <a:latin typeface="Times New Roman"/>
                <a:cs typeface="Times New Roman"/>
              </a:rPr>
              <a:t>pooling </a:t>
            </a:r>
            <a:r>
              <a:rPr sz="2400" dirty="0">
                <a:latin typeface="Times New Roman"/>
                <a:cs typeface="Times New Roman"/>
              </a:rPr>
              <a:t>results </a:t>
            </a:r>
            <a:r>
              <a:rPr sz="2400" spc="-5" dirty="0">
                <a:latin typeface="Times New Roman"/>
                <a:cs typeface="Times New Roman"/>
              </a:rPr>
              <a:t>in translation invariant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309880" marR="289560" indent="-297815" algn="just">
              <a:lnSpc>
                <a:spcPct val="99700"/>
              </a:lnSpc>
              <a:buFont typeface="Arial"/>
              <a:buChar char="•"/>
              <a:tabLst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Another </a:t>
            </a:r>
            <a:r>
              <a:rPr sz="2400" dirty="0">
                <a:latin typeface="Times New Roman"/>
                <a:cs typeface="Times New Roman"/>
              </a:rPr>
              <a:t>benefit of </a:t>
            </a:r>
            <a:r>
              <a:rPr sz="2400" spc="-5" dirty="0">
                <a:latin typeface="Times New Roman"/>
                <a:cs typeface="Times New Roman"/>
              </a:rPr>
              <a:t>CNNs is that they are easier to train and 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fewer parameters </a:t>
            </a:r>
            <a:r>
              <a:rPr sz="2400" spc="-5" dirty="0">
                <a:latin typeface="Times New Roman"/>
                <a:cs typeface="Times New Roman"/>
              </a:rPr>
              <a:t>than </a:t>
            </a:r>
            <a:r>
              <a:rPr sz="2400" dirty="0">
                <a:latin typeface="Times New Roman"/>
                <a:cs typeface="Times New Roman"/>
              </a:rPr>
              <a:t>fully </a:t>
            </a:r>
            <a:r>
              <a:rPr sz="2400" spc="-5" dirty="0">
                <a:latin typeface="Times New Roman"/>
                <a:cs typeface="Times New Roman"/>
              </a:rPr>
              <a:t>connected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  </a:t>
            </a:r>
            <a:r>
              <a:rPr sz="2400" spc="-5" dirty="0">
                <a:latin typeface="Times New Roman"/>
                <a:cs typeface="Times New Roman"/>
              </a:rPr>
              <a:t>with the same </a:t>
            </a:r>
            <a:r>
              <a:rPr sz="2400" dirty="0">
                <a:latin typeface="Times New Roman"/>
                <a:cs typeface="Times New Roman"/>
              </a:rPr>
              <a:t>number of hidden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772" y="890598"/>
            <a:ext cx="6562711" cy="4200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991" y="659478"/>
            <a:ext cx="409794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Carlito"/>
                <a:cs typeface="Carlito"/>
              </a:rPr>
              <a:t>Why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Pooling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598" y="3124193"/>
            <a:ext cx="3335343" cy="2260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2237" y="3433768"/>
            <a:ext cx="1757346" cy="1190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384666" y="3614742"/>
            <a:ext cx="1885950" cy="828675"/>
            <a:chOff x="4384666" y="3614742"/>
            <a:chExt cx="1885950" cy="828675"/>
          </a:xfrm>
        </p:grpSpPr>
        <p:sp>
          <p:nvSpPr>
            <p:cNvPr id="6" name="object 6"/>
            <p:cNvSpPr/>
            <p:nvPr/>
          </p:nvSpPr>
          <p:spPr>
            <a:xfrm>
              <a:off x="4397366" y="3627442"/>
              <a:ext cx="1860550" cy="803275"/>
            </a:xfrm>
            <a:custGeom>
              <a:avLst/>
              <a:gdLst/>
              <a:ahLst/>
              <a:cxnLst/>
              <a:rect l="l" t="t" r="r" b="b"/>
              <a:pathLst>
                <a:path w="1860550" h="803275">
                  <a:moveTo>
                    <a:pt x="1458897" y="803273"/>
                  </a:moveTo>
                  <a:lnTo>
                    <a:pt x="1458897" y="602448"/>
                  </a:lnTo>
                  <a:lnTo>
                    <a:pt x="0" y="602448"/>
                  </a:lnTo>
                  <a:lnTo>
                    <a:pt x="0" y="200799"/>
                  </a:lnTo>
                  <a:lnTo>
                    <a:pt x="1458897" y="200799"/>
                  </a:lnTo>
                  <a:lnTo>
                    <a:pt x="1458897" y="0"/>
                  </a:lnTo>
                  <a:lnTo>
                    <a:pt x="1860546" y="401624"/>
                  </a:lnTo>
                  <a:lnTo>
                    <a:pt x="1458897" y="803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97366" y="3627442"/>
              <a:ext cx="1860550" cy="803275"/>
            </a:xfrm>
            <a:custGeom>
              <a:avLst/>
              <a:gdLst/>
              <a:ahLst/>
              <a:cxnLst/>
              <a:rect l="l" t="t" r="r" b="b"/>
              <a:pathLst>
                <a:path w="1860550" h="803275">
                  <a:moveTo>
                    <a:pt x="0" y="200799"/>
                  </a:moveTo>
                  <a:lnTo>
                    <a:pt x="1458897" y="200799"/>
                  </a:lnTo>
                  <a:lnTo>
                    <a:pt x="1458897" y="0"/>
                  </a:lnTo>
                  <a:lnTo>
                    <a:pt x="1860546" y="401624"/>
                  </a:lnTo>
                  <a:lnTo>
                    <a:pt x="1458897" y="803273"/>
                  </a:lnTo>
                  <a:lnTo>
                    <a:pt x="1458897" y="602448"/>
                  </a:lnTo>
                  <a:lnTo>
                    <a:pt x="0" y="602448"/>
                  </a:lnTo>
                  <a:lnTo>
                    <a:pt x="0" y="20079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2486" y="4437561"/>
            <a:ext cx="6417945" cy="198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36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Subsampling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1109345" marR="5080" indent="-1097280">
              <a:lnSpc>
                <a:spcPct val="139300"/>
              </a:lnSpc>
              <a:spcBef>
                <a:spcPts val="1620"/>
              </a:spcBef>
            </a:pPr>
            <a:r>
              <a:rPr sz="2400" spc="-1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can subsample the </a:t>
            </a:r>
            <a:r>
              <a:rPr sz="2400" dirty="0">
                <a:latin typeface="Times New Roman"/>
                <a:cs typeface="Times New Roman"/>
              </a:rPr>
              <a:t>pixels </a:t>
            </a:r>
            <a:r>
              <a:rPr sz="2400" spc="-5" dirty="0">
                <a:latin typeface="Times New Roman"/>
                <a:cs typeface="Times New Roman"/>
              </a:rPr>
              <a:t>to make image smaller  Fewer </a:t>
            </a:r>
            <a:r>
              <a:rPr sz="2400" dirty="0">
                <a:latin typeface="Times New Roman"/>
                <a:cs typeface="Times New Roman"/>
              </a:rPr>
              <a:t>parameters </a:t>
            </a:r>
            <a:r>
              <a:rPr sz="2400" spc="-5" dirty="0">
                <a:latin typeface="Times New Roman"/>
                <a:cs typeface="Times New Roman"/>
              </a:rPr>
              <a:t>to characterize 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423" y="1765804"/>
            <a:ext cx="6620509" cy="136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Subsampling </a:t>
            </a:r>
            <a:r>
              <a:rPr sz="2400" dirty="0">
                <a:latin typeface="Times New Roman"/>
                <a:cs typeface="Times New Roman"/>
              </a:rPr>
              <a:t>pixels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change 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  <a:spcBef>
                <a:spcPts val="2040"/>
              </a:spcBef>
            </a:pPr>
            <a:r>
              <a:rPr sz="2400" spc="-5" dirty="0">
                <a:latin typeface="Times New Roman"/>
                <a:cs typeface="Times New Roman"/>
              </a:rPr>
              <a:t>Makes the </a:t>
            </a:r>
            <a:r>
              <a:rPr sz="2400" dirty="0">
                <a:latin typeface="Times New Roman"/>
                <a:cs typeface="Times New Roman"/>
              </a:rPr>
              <a:t>network </a:t>
            </a:r>
            <a:r>
              <a:rPr sz="2400" spc="-5" dirty="0">
                <a:latin typeface="Times New Roman"/>
                <a:cs typeface="Times New Roman"/>
              </a:rPr>
              <a:t>invariant to small transformations,  </a:t>
            </a:r>
            <a:r>
              <a:rPr sz="2400" dirty="0">
                <a:latin typeface="Times New Roman"/>
                <a:cs typeface="Times New Roman"/>
              </a:rPr>
              <a:t>distortions </a:t>
            </a:r>
            <a:r>
              <a:rPr sz="2400" spc="-5" dirty="0">
                <a:latin typeface="Times New Roman"/>
                <a:cs typeface="Times New Roman"/>
              </a:rPr>
              <a:t>and translations in the input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68" y="477710"/>
            <a:ext cx="65665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Carlito"/>
                <a:cs typeface="Carlito"/>
              </a:rPr>
              <a:t>Performance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Vs. Sample</a:t>
            </a:r>
            <a:r>
              <a:rPr sz="3200" spc="-8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Size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1273" y="1905000"/>
            <a:ext cx="6259687" cy="3620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7089" y="659478"/>
            <a:ext cx="377711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Carlito"/>
                <a:cs typeface="Carlito"/>
              </a:rPr>
              <a:t>Max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Pooling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0585" y="3279780"/>
            <a:ext cx="728980" cy="750570"/>
            <a:chOff x="890585" y="3279780"/>
            <a:chExt cx="728980" cy="750570"/>
          </a:xfrm>
        </p:grpSpPr>
        <p:sp>
          <p:nvSpPr>
            <p:cNvPr id="4" name="object 4"/>
            <p:cNvSpPr/>
            <p:nvPr/>
          </p:nvSpPr>
          <p:spPr>
            <a:xfrm>
              <a:off x="890585" y="3299768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5348" y="3284543"/>
              <a:ext cx="719136" cy="7207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5348" y="3284543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5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4" y="264550"/>
                  </a:lnTo>
                  <a:lnTo>
                    <a:pt x="28256" y="220081"/>
                  </a:lnTo>
                  <a:lnTo>
                    <a:pt x="49091" y="178470"/>
                  </a:lnTo>
                  <a:lnTo>
                    <a:pt x="74920" y="140146"/>
                  </a:lnTo>
                  <a:lnTo>
                    <a:pt x="105315" y="105540"/>
                  </a:lnTo>
                  <a:lnTo>
                    <a:pt x="139847" y="75080"/>
                  </a:lnTo>
                  <a:lnTo>
                    <a:pt x="178087" y="49196"/>
                  </a:lnTo>
                  <a:lnTo>
                    <a:pt x="219608" y="28316"/>
                  </a:lnTo>
                  <a:lnTo>
                    <a:pt x="263981" y="12871"/>
                  </a:lnTo>
                  <a:lnTo>
                    <a:pt x="310777" y="3289"/>
                  </a:lnTo>
                  <a:lnTo>
                    <a:pt x="359569" y="0"/>
                  </a:lnTo>
                  <a:lnTo>
                    <a:pt x="406831" y="3123"/>
                  </a:lnTo>
                  <a:lnTo>
                    <a:pt x="452884" y="12341"/>
                  </a:lnTo>
                  <a:lnTo>
                    <a:pt x="497168" y="27421"/>
                  </a:lnTo>
                  <a:lnTo>
                    <a:pt x="539125" y="48133"/>
                  </a:lnTo>
                  <a:lnTo>
                    <a:pt x="578196" y="74244"/>
                  </a:lnTo>
                  <a:lnTo>
                    <a:pt x="613821" y="105524"/>
                  </a:lnTo>
                  <a:lnTo>
                    <a:pt x="645036" y="141235"/>
                  </a:lnTo>
                  <a:lnTo>
                    <a:pt x="671095" y="180395"/>
                  </a:lnTo>
                  <a:lnTo>
                    <a:pt x="691765" y="222446"/>
                  </a:lnTo>
                  <a:lnTo>
                    <a:pt x="706817" y="266828"/>
                  </a:lnTo>
                  <a:lnTo>
                    <a:pt x="716017" y="312982"/>
                  </a:lnTo>
                  <a:lnTo>
                    <a:pt x="719136" y="360349"/>
                  </a:lnTo>
                  <a:lnTo>
                    <a:pt x="715853" y="409248"/>
                  </a:lnTo>
                  <a:lnTo>
                    <a:pt x="706291" y="456149"/>
                  </a:lnTo>
                  <a:lnTo>
                    <a:pt x="690879" y="500621"/>
                  </a:lnTo>
                  <a:lnTo>
                    <a:pt x="670044" y="542235"/>
                  </a:lnTo>
                  <a:lnTo>
                    <a:pt x="644215" y="580561"/>
                  </a:lnTo>
                  <a:lnTo>
                    <a:pt x="613820" y="615170"/>
                  </a:lnTo>
                  <a:lnTo>
                    <a:pt x="579289" y="645633"/>
                  </a:lnTo>
                  <a:lnTo>
                    <a:pt x="541049" y="671520"/>
                  </a:lnTo>
                  <a:lnTo>
                    <a:pt x="499528" y="692402"/>
                  </a:lnTo>
                  <a:lnTo>
                    <a:pt x="455155" y="707850"/>
                  </a:lnTo>
                  <a:lnTo>
                    <a:pt x="408360" y="717433"/>
                  </a:lnTo>
                  <a:lnTo>
                    <a:pt x="359569" y="720723"/>
                  </a:lnTo>
                  <a:lnTo>
                    <a:pt x="310777" y="717433"/>
                  </a:lnTo>
                  <a:lnTo>
                    <a:pt x="263981" y="707850"/>
                  </a:lnTo>
                  <a:lnTo>
                    <a:pt x="219608" y="692402"/>
                  </a:lnTo>
                  <a:lnTo>
                    <a:pt x="178087" y="671520"/>
                  </a:lnTo>
                  <a:lnTo>
                    <a:pt x="139847" y="645633"/>
                  </a:lnTo>
                  <a:lnTo>
                    <a:pt x="105315" y="615170"/>
                  </a:lnTo>
                  <a:lnTo>
                    <a:pt x="74920" y="580561"/>
                  </a:lnTo>
                  <a:lnTo>
                    <a:pt x="49091" y="542235"/>
                  </a:lnTo>
                  <a:lnTo>
                    <a:pt x="28256" y="500621"/>
                  </a:lnTo>
                  <a:lnTo>
                    <a:pt x="12844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31959" y="3279780"/>
            <a:ext cx="730250" cy="750570"/>
            <a:chOff x="1731959" y="3279780"/>
            <a:chExt cx="730250" cy="750570"/>
          </a:xfrm>
        </p:grpSpPr>
        <p:sp>
          <p:nvSpPr>
            <p:cNvPr id="8" name="object 8"/>
            <p:cNvSpPr/>
            <p:nvPr/>
          </p:nvSpPr>
          <p:spPr>
            <a:xfrm>
              <a:off x="1731959" y="3299768"/>
              <a:ext cx="730248" cy="730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6721" y="3284543"/>
              <a:ext cx="720723" cy="7207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6721" y="3284543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2" y="264550"/>
                  </a:lnTo>
                  <a:lnTo>
                    <a:pt x="28319" y="220081"/>
                  </a:lnTo>
                  <a:lnTo>
                    <a:pt x="49199" y="178470"/>
                  </a:lnTo>
                  <a:lnTo>
                    <a:pt x="75085" y="140146"/>
                  </a:lnTo>
                  <a:lnTo>
                    <a:pt x="105547" y="105540"/>
                  </a:lnTo>
                  <a:lnTo>
                    <a:pt x="140155" y="75080"/>
                  </a:lnTo>
                  <a:lnTo>
                    <a:pt x="178480" y="49196"/>
                  </a:lnTo>
                  <a:lnTo>
                    <a:pt x="220092" y="28316"/>
                  </a:lnTo>
                  <a:lnTo>
                    <a:pt x="264563" y="12871"/>
                  </a:lnTo>
                  <a:lnTo>
                    <a:pt x="311462" y="3289"/>
                  </a:lnTo>
                  <a:lnTo>
                    <a:pt x="360361" y="0"/>
                  </a:lnTo>
                  <a:lnTo>
                    <a:pt x="407729" y="3123"/>
                  </a:lnTo>
                  <a:lnTo>
                    <a:pt x="453884" y="12341"/>
                  </a:lnTo>
                  <a:lnTo>
                    <a:pt x="498266" y="27421"/>
                  </a:lnTo>
                  <a:lnTo>
                    <a:pt x="540315" y="48133"/>
                  </a:lnTo>
                  <a:lnTo>
                    <a:pt x="579472" y="74244"/>
                  </a:lnTo>
                  <a:lnTo>
                    <a:pt x="615176" y="105524"/>
                  </a:lnTo>
                  <a:lnTo>
                    <a:pt x="646459" y="141235"/>
                  </a:lnTo>
                  <a:lnTo>
                    <a:pt x="672575" y="180395"/>
                  </a:lnTo>
                  <a:lnTo>
                    <a:pt x="693292" y="222446"/>
                  </a:lnTo>
                  <a:lnTo>
                    <a:pt x="708377" y="266828"/>
                  </a:lnTo>
                  <a:lnTo>
                    <a:pt x="717598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1" y="456149"/>
                  </a:lnTo>
                  <a:lnTo>
                    <a:pt x="692404" y="500621"/>
                  </a:lnTo>
                  <a:lnTo>
                    <a:pt x="671523" y="542235"/>
                  </a:lnTo>
                  <a:lnTo>
                    <a:pt x="645637" y="580561"/>
                  </a:lnTo>
                  <a:lnTo>
                    <a:pt x="615175" y="615170"/>
                  </a:lnTo>
                  <a:lnTo>
                    <a:pt x="580568" y="645633"/>
                  </a:lnTo>
                  <a:lnTo>
                    <a:pt x="542243" y="671520"/>
                  </a:lnTo>
                  <a:lnTo>
                    <a:pt x="500630" y="692402"/>
                  </a:lnTo>
                  <a:lnTo>
                    <a:pt x="456160" y="707850"/>
                  </a:lnTo>
                  <a:lnTo>
                    <a:pt x="409260" y="717433"/>
                  </a:lnTo>
                  <a:lnTo>
                    <a:pt x="360361" y="720723"/>
                  </a:lnTo>
                  <a:lnTo>
                    <a:pt x="311462" y="717433"/>
                  </a:lnTo>
                  <a:lnTo>
                    <a:pt x="264563" y="707850"/>
                  </a:lnTo>
                  <a:lnTo>
                    <a:pt x="220092" y="692402"/>
                  </a:lnTo>
                  <a:lnTo>
                    <a:pt x="178480" y="671520"/>
                  </a:lnTo>
                  <a:lnTo>
                    <a:pt x="140155" y="645633"/>
                  </a:lnTo>
                  <a:lnTo>
                    <a:pt x="105547" y="615170"/>
                  </a:lnTo>
                  <a:lnTo>
                    <a:pt x="75085" y="580561"/>
                  </a:lnTo>
                  <a:lnTo>
                    <a:pt x="49199" y="542235"/>
                  </a:lnTo>
                  <a:lnTo>
                    <a:pt x="28319" y="500621"/>
                  </a:lnTo>
                  <a:lnTo>
                    <a:pt x="12872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574919" y="3279780"/>
            <a:ext cx="728980" cy="750570"/>
            <a:chOff x="2574919" y="3279780"/>
            <a:chExt cx="728980" cy="750570"/>
          </a:xfrm>
        </p:grpSpPr>
        <p:sp>
          <p:nvSpPr>
            <p:cNvPr id="12" name="object 12"/>
            <p:cNvSpPr/>
            <p:nvPr/>
          </p:nvSpPr>
          <p:spPr>
            <a:xfrm>
              <a:off x="2574919" y="3299768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9694" y="3284543"/>
              <a:ext cx="719123" cy="7207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9694" y="3284543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3" y="264550"/>
                  </a:lnTo>
                  <a:lnTo>
                    <a:pt x="28255" y="220081"/>
                  </a:lnTo>
                  <a:lnTo>
                    <a:pt x="49088" y="178470"/>
                  </a:lnTo>
                  <a:lnTo>
                    <a:pt x="74916" y="140146"/>
                  </a:lnTo>
                  <a:lnTo>
                    <a:pt x="105309" y="105540"/>
                  </a:lnTo>
                  <a:lnTo>
                    <a:pt x="139838" y="75080"/>
                  </a:lnTo>
                  <a:lnTo>
                    <a:pt x="178077" y="49196"/>
                  </a:lnTo>
                  <a:lnTo>
                    <a:pt x="219596" y="28316"/>
                  </a:lnTo>
                  <a:lnTo>
                    <a:pt x="263966" y="12871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3"/>
                  </a:lnTo>
                  <a:lnTo>
                    <a:pt x="452871" y="12341"/>
                  </a:lnTo>
                  <a:lnTo>
                    <a:pt x="497155" y="27421"/>
                  </a:lnTo>
                  <a:lnTo>
                    <a:pt x="539110" y="48133"/>
                  </a:lnTo>
                  <a:lnTo>
                    <a:pt x="578177" y="74244"/>
                  </a:lnTo>
                  <a:lnTo>
                    <a:pt x="613798" y="105524"/>
                  </a:lnTo>
                  <a:lnTo>
                    <a:pt x="645020" y="141235"/>
                  </a:lnTo>
                  <a:lnTo>
                    <a:pt x="671082" y="180395"/>
                  </a:lnTo>
                  <a:lnTo>
                    <a:pt x="691754" y="222446"/>
                  </a:lnTo>
                  <a:lnTo>
                    <a:pt x="706805" y="266828"/>
                  </a:lnTo>
                  <a:lnTo>
                    <a:pt x="716005" y="312982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16293" y="3279780"/>
            <a:ext cx="728980" cy="750570"/>
            <a:chOff x="3416293" y="3279780"/>
            <a:chExt cx="728980" cy="750570"/>
          </a:xfrm>
        </p:grpSpPr>
        <p:sp>
          <p:nvSpPr>
            <p:cNvPr id="16" name="object 16"/>
            <p:cNvSpPr/>
            <p:nvPr/>
          </p:nvSpPr>
          <p:spPr>
            <a:xfrm>
              <a:off x="3416293" y="3299768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1068" y="3284543"/>
              <a:ext cx="719123" cy="7207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21067" y="3284543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3" y="264550"/>
                  </a:lnTo>
                  <a:lnTo>
                    <a:pt x="28255" y="220081"/>
                  </a:lnTo>
                  <a:lnTo>
                    <a:pt x="49088" y="178470"/>
                  </a:lnTo>
                  <a:lnTo>
                    <a:pt x="74916" y="140146"/>
                  </a:lnTo>
                  <a:lnTo>
                    <a:pt x="105309" y="105540"/>
                  </a:lnTo>
                  <a:lnTo>
                    <a:pt x="139838" y="75080"/>
                  </a:lnTo>
                  <a:lnTo>
                    <a:pt x="178077" y="49196"/>
                  </a:lnTo>
                  <a:lnTo>
                    <a:pt x="219596" y="28316"/>
                  </a:lnTo>
                  <a:lnTo>
                    <a:pt x="263966" y="12871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3"/>
                  </a:lnTo>
                  <a:lnTo>
                    <a:pt x="452871" y="12341"/>
                  </a:lnTo>
                  <a:lnTo>
                    <a:pt x="497155" y="27421"/>
                  </a:lnTo>
                  <a:lnTo>
                    <a:pt x="539110" y="48133"/>
                  </a:lnTo>
                  <a:lnTo>
                    <a:pt x="578177" y="74244"/>
                  </a:lnTo>
                  <a:lnTo>
                    <a:pt x="613798" y="105524"/>
                  </a:lnTo>
                  <a:lnTo>
                    <a:pt x="645020" y="141235"/>
                  </a:lnTo>
                  <a:lnTo>
                    <a:pt x="671082" y="180395"/>
                  </a:lnTo>
                  <a:lnTo>
                    <a:pt x="691754" y="222446"/>
                  </a:lnTo>
                  <a:lnTo>
                    <a:pt x="706805" y="266828"/>
                  </a:lnTo>
                  <a:lnTo>
                    <a:pt x="716005" y="312982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90585" y="4079879"/>
            <a:ext cx="728980" cy="750570"/>
            <a:chOff x="890585" y="4079879"/>
            <a:chExt cx="728980" cy="750570"/>
          </a:xfrm>
        </p:grpSpPr>
        <p:sp>
          <p:nvSpPr>
            <p:cNvPr id="20" name="object 20"/>
            <p:cNvSpPr/>
            <p:nvPr/>
          </p:nvSpPr>
          <p:spPr>
            <a:xfrm>
              <a:off x="890585" y="4099866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5348" y="4084641"/>
              <a:ext cx="719136" cy="7207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5348" y="4084641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5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4" y="264550"/>
                  </a:lnTo>
                  <a:lnTo>
                    <a:pt x="28256" y="220081"/>
                  </a:lnTo>
                  <a:lnTo>
                    <a:pt x="49091" y="178470"/>
                  </a:lnTo>
                  <a:lnTo>
                    <a:pt x="74920" y="140146"/>
                  </a:lnTo>
                  <a:lnTo>
                    <a:pt x="105315" y="105540"/>
                  </a:lnTo>
                  <a:lnTo>
                    <a:pt x="139847" y="75080"/>
                  </a:lnTo>
                  <a:lnTo>
                    <a:pt x="178087" y="49196"/>
                  </a:lnTo>
                  <a:lnTo>
                    <a:pt x="219608" y="28316"/>
                  </a:lnTo>
                  <a:lnTo>
                    <a:pt x="263981" y="12871"/>
                  </a:lnTo>
                  <a:lnTo>
                    <a:pt x="310777" y="3289"/>
                  </a:lnTo>
                  <a:lnTo>
                    <a:pt x="359569" y="0"/>
                  </a:lnTo>
                  <a:lnTo>
                    <a:pt x="406831" y="3123"/>
                  </a:lnTo>
                  <a:lnTo>
                    <a:pt x="452884" y="12341"/>
                  </a:lnTo>
                  <a:lnTo>
                    <a:pt x="497168" y="27421"/>
                  </a:lnTo>
                  <a:lnTo>
                    <a:pt x="539125" y="48133"/>
                  </a:lnTo>
                  <a:lnTo>
                    <a:pt x="578196" y="74244"/>
                  </a:lnTo>
                  <a:lnTo>
                    <a:pt x="613821" y="105524"/>
                  </a:lnTo>
                  <a:lnTo>
                    <a:pt x="645036" y="141235"/>
                  </a:lnTo>
                  <a:lnTo>
                    <a:pt x="671095" y="180395"/>
                  </a:lnTo>
                  <a:lnTo>
                    <a:pt x="691765" y="222446"/>
                  </a:lnTo>
                  <a:lnTo>
                    <a:pt x="706817" y="266828"/>
                  </a:lnTo>
                  <a:lnTo>
                    <a:pt x="716017" y="312982"/>
                  </a:lnTo>
                  <a:lnTo>
                    <a:pt x="719136" y="360349"/>
                  </a:lnTo>
                  <a:lnTo>
                    <a:pt x="715853" y="409248"/>
                  </a:lnTo>
                  <a:lnTo>
                    <a:pt x="706291" y="456149"/>
                  </a:lnTo>
                  <a:lnTo>
                    <a:pt x="690879" y="500621"/>
                  </a:lnTo>
                  <a:lnTo>
                    <a:pt x="670044" y="542235"/>
                  </a:lnTo>
                  <a:lnTo>
                    <a:pt x="644215" y="580561"/>
                  </a:lnTo>
                  <a:lnTo>
                    <a:pt x="613820" y="615170"/>
                  </a:lnTo>
                  <a:lnTo>
                    <a:pt x="579289" y="645633"/>
                  </a:lnTo>
                  <a:lnTo>
                    <a:pt x="541049" y="671520"/>
                  </a:lnTo>
                  <a:lnTo>
                    <a:pt x="499528" y="692402"/>
                  </a:lnTo>
                  <a:lnTo>
                    <a:pt x="455155" y="707850"/>
                  </a:lnTo>
                  <a:lnTo>
                    <a:pt x="408360" y="717433"/>
                  </a:lnTo>
                  <a:lnTo>
                    <a:pt x="359569" y="720723"/>
                  </a:lnTo>
                  <a:lnTo>
                    <a:pt x="310777" y="717433"/>
                  </a:lnTo>
                  <a:lnTo>
                    <a:pt x="263981" y="707850"/>
                  </a:lnTo>
                  <a:lnTo>
                    <a:pt x="219608" y="692402"/>
                  </a:lnTo>
                  <a:lnTo>
                    <a:pt x="178087" y="671520"/>
                  </a:lnTo>
                  <a:lnTo>
                    <a:pt x="139847" y="645633"/>
                  </a:lnTo>
                  <a:lnTo>
                    <a:pt x="105315" y="615170"/>
                  </a:lnTo>
                  <a:lnTo>
                    <a:pt x="74920" y="580561"/>
                  </a:lnTo>
                  <a:lnTo>
                    <a:pt x="49091" y="542235"/>
                  </a:lnTo>
                  <a:lnTo>
                    <a:pt x="28256" y="500621"/>
                  </a:lnTo>
                  <a:lnTo>
                    <a:pt x="12844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31959" y="4079879"/>
            <a:ext cx="730250" cy="750570"/>
            <a:chOff x="1731959" y="4079879"/>
            <a:chExt cx="730250" cy="750570"/>
          </a:xfrm>
        </p:grpSpPr>
        <p:sp>
          <p:nvSpPr>
            <p:cNvPr id="24" name="object 24"/>
            <p:cNvSpPr/>
            <p:nvPr/>
          </p:nvSpPr>
          <p:spPr>
            <a:xfrm>
              <a:off x="1731959" y="4099866"/>
              <a:ext cx="730248" cy="730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36721" y="4084641"/>
              <a:ext cx="720723" cy="7207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36721" y="4084641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2" y="264550"/>
                  </a:lnTo>
                  <a:lnTo>
                    <a:pt x="28319" y="220081"/>
                  </a:lnTo>
                  <a:lnTo>
                    <a:pt x="49199" y="178470"/>
                  </a:lnTo>
                  <a:lnTo>
                    <a:pt x="75085" y="140146"/>
                  </a:lnTo>
                  <a:lnTo>
                    <a:pt x="105547" y="105540"/>
                  </a:lnTo>
                  <a:lnTo>
                    <a:pt x="140155" y="75080"/>
                  </a:lnTo>
                  <a:lnTo>
                    <a:pt x="178480" y="49196"/>
                  </a:lnTo>
                  <a:lnTo>
                    <a:pt x="220092" y="28316"/>
                  </a:lnTo>
                  <a:lnTo>
                    <a:pt x="264563" y="12871"/>
                  </a:lnTo>
                  <a:lnTo>
                    <a:pt x="311462" y="3289"/>
                  </a:lnTo>
                  <a:lnTo>
                    <a:pt x="360361" y="0"/>
                  </a:lnTo>
                  <a:lnTo>
                    <a:pt x="407729" y="3123"/>
                  </a:lnTo>
                  <a:lnTo>
                    <a:pt x="453884" y="12341"/>
                  </a:lnTo>
                  <a:lnTo>
                    <a:pt x="498266" y="27421"/>
                  </a:lnTo>
                  <a:lnTo>
                    <a:pt x="540315" y="48133"/>
                  </a:lnTo>
                  <a:lnTo>
                    <a:pt x="579472" y="74244"/>
                  </a:lnTo>
                  <a:lnTo>
                    <a:pt x="615176" y="105524"/>
                  </a:lnTo>
                  <a:lnTo>
                    <a:pt x="646459" y="141235"/>
                  </a:lnTo>
                  <a:lnTo>
                    <a:pt x="672575" y="180395"/>
                  </a:lnTo>
                  <a:lnTo>
                    <a:pt x="693292" y="222446"/>
                  </a:lnTo>
                  <a:lnTo>
                    <a:pt x="708377" y="266828"/>
                  </a:lnTo>
                  <a:lnTo>
                    <a:pt x="717598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1" y="456149"/>
                  </a:lnTo>
                  <a:lnTo>
                    <a:pt x="692404" y="500621"/>
                  </a:lnTo>
                  <a:lnTo>
                    <a:pt x="671523" y="542235"/>
                  </a:lnTo>
                  <a:lnTo>
                    <a:pt x="645637" y="580561"/>
                  </a:lnTo>
                  <a:lnTo>
                    <a:pt x="615175" y="615170"/>
                  </a:lnTo>
                  <a:lnTo>
                    <a:pt x="580568" y="645633"/>
                  </a:lnTo>
                  <a:lnTo>
                    <a:pt x="542243" y="671520"/>
                  </a:lnTo>
                  <a:lnTo>
                    <a:pt x="500630" y="692402"/>
                  </a:lnTo>
                  <a:lnTo>
                    <a:pt x="456160" y="707850"/>
                  </a:lnTo>
                  <a:lnTo>
                    <a:pt x="409260" y="717433"/>
                  </a:lnTo>
                  <a:lnTo>
                    <a:pt x="360361" y="720723"/>
                  </a:lnTo>
                  <a:lnTo>
                    <a:pt x="311462" y="717433"/>
                  </a:lnTo>
                  <a:lnTo>
                    <a:pt x="264563" y="707850"/>
                  </a:lnTo>
                  <a:lnTo>
                    <a:pt x="220092" y="692402"/>
                  </a:lnTo>
                  <a:lnTo>
                    <a:pt x="178480" y="671520"/>
                  </a:lnTo>
                  <a:lnTo>
                    <a:pt x="140155" y="645633"/>
                  </a:lnTo>
                  <a:lnTo>
                    <a:pt x="105547" y="615170"/>
                  </a:lnTo>
                  <a:lnTo>
                    <a:pt x="75085" y="580561"/>
                  </a:lnTo>
                  <a:lnTo>
                    <a:pt x="49199" y="542235"/>
                  </a:lnTo>
                  <a:lnTo>
                    <a:pt x="28319" y="500621"/>
                  </a:lnTo>
                  <a:lnTo>
                    <a:pt x="12872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74919" y="4079879"/>
            <a:ext cx="728980" cy="750570"/>
            <a:chOff x="2574919" y="4079879"/>
            <a:chExt cx="728980" cy="750570"/>
          </a:xfrm>
        </p:grpSpPr>
        <p:sp>
          <p:nvSpPr>
            <p:cNvPr id="28" name="object 28"/>
            <p:cNvSpPr/>
            <p:nvPr/>
          </p:nvSpPr>
          <p:spPr>
            <a:xfrm>
              <a:off x="2574919" y="4099866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9694" y="4084641"/>
              <a:ext cx="719123" cy="7207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79694" y="4084641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3" y="264550"/>
                  </a:lnTo>
                  <a:lnTo>
                    <a:pt x="28255" y="220081"/>
                  </a:lnTo>
                  <a:lnTo>
                    <a:pt x="49088" y="178470"/>
                  </a:lnTo>
                  <a:lnTo>
                    <a:pt x="74916" y="140146"/>
                  </a:lnTo>
                  <a:lnTo>
                    <a:pt x="105309" y="105540"/>
                  </a:lnTo>
                  <a:lnTo>
                    <a:pt x="139838" y="75080"/>
                  </a:lnTo>
                  <a:lnTo>
                    <a:pt x="178077" y="49196"/>
                  </a:lnTo>
                  <a:lnTo>
                    <a:pt x="219596" y="28316"/>
                  </a:lnTo>
                  <a:lnTo>
                    <a:pt x="263966" y="12871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3"/>
                  </a:lnTo>
                  <a:lnTo>
                    <a:pt x="452871" y="12341"/>
                  </a:lnTo>
                  <a:lnTo>
                    <a:pt x="497155" y="27421"/>
                  </a:lnTo>
                  <a:lnTo>
                    <a:pt x="539110" y="48133"/>
                  </a:lnTo>
                  <a:lnTo>
                    <a:pt x="578177" y="74244"/>
                  </a:lnTo>
                  <a:lnTo>
                    <a:pt x="613798" y="105524"/>
                  </a:lnTo>
                  <a:lnTo>
                    <a:pt x="645020" y="141235"/>
                  </a:lnTo>
                  <a:lnTo>
                    <a:pt x="671082" y="180395"/>
                  </a:lnTo>
                  <a:lnTo>
                    <a:pt x="691754" y="222446"/>
                  </a:lnTo>
                  <a:lnTo>
                    <a:pt x="706805" y="266828"/>
                  </a:lnTo>
                  <a:lnTo>
                    <a:pt x="716005" y="312982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416293" y="4079879"/>
            <a:ext cx="728980" cy="750570"/>
            <a:chOff x="3416293" y="4079879"/>
            <a:chExt cx="728980" cy="750570"/>
          </a:xfrm>
        </p:grpSpPr>
        <p:sp>
          <p:nvSpPr>
            <p:cNvPr id="32" name="object 32"/>
            <p:cNvSpPr/>
            <p:nvPr/>
          </p:nvSpPr>
          <p:spPr>
            <a:xfrm>
              <a:off x="3416293" y="4099866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21068" y="4084641"/>
              <a:ext cx="719123" cy="7207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21067" y="4084641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3" y="264550"/>
                  </a:lnTo>
                  <a:lnTo>
                    <a:pt x="28255" y="220081"/>
                  </a:lnTo>
                  <a:lnTo>
                    <a:pt x="49088" y="178470"/>
                  </a:lnTo>
                  <a:lnTo>
                    <a:pt x="74916" y="140146"/>
                  </a:lnTo>
                  <a:lnTo>
                    <a:pt x="105309" y="105540"/>
                  </a:lnTo>
                  <a:lnTo>
                    <a:pt x="139838" y="75080"/>
                  </a:lnTo>
                  <a:lnTo>
                    <a:pt x="178077" y="49196"/>
                  </a:lnTo>
                  <a:lnTo>
                    <a:pt x="219596" y="28316"/>
                  </a:lnTo>
                  <a:lnTo>
                    <a:pt x="263966" y="12871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3"/>
                  </a:lnTo>
                  <a:lnTo>
                    <a:pt x="452871" y="12341"/>
                  </a:lnTo>
                  <a:lnTo>
                    <a:pt x="497155" y="27421"/>
                  </a:lnTo>
                  <a:lnTo>
                    <a:pt x="539110" y="48133"/>
                  </a:lnTo>
                  <a:lnTo>
                    <a:pt x="578177" y="74244"/>
                  </a:lnTo>
                  <a:lnTo>
                    <a:pt x="613798" y="105524"/>
                  </a:lnTo>
                  <a:lnTo>
                    <a:pt x="645020" y="141235"/>
                  </a:lnTo>
                  <a:lnTo>
                    <a:pt x="671082" y="180395"/>
                  </a:lnTo>
                  <a:lnTo>
                    <a:pt x="691754" y="222446"/>
                  </a:lnTo>
                  <a:lnTo>
                    <a:pt x="706805" y="266828"/>
                  </a:lnTo>
                  <a:lnTo>
                    <a:pt x="716005" y="312982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90585" y="4938702"/>
            <a:ext cx="728980" cy="748665"/>
            <a:chOff x="890585" y="4938702"/>
            <a:chExt cx="728980" cy="748665"/>
          </a:xfrm>
        </p:grpSpPr>
        <p:sp>
          <p:nvSpPr>
            <p:cNvPr id="36" name="object 36"/>
            <p:cNvSpPr/>
            <p:nvPr/>
          </p:nvSpPr>
          <p:spPr>
            <a:xfrm>
              <a:off x="890585" y="4958702"/>
              <a:ext cx="728661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5348" y="4943465"/>
              <a:ext cx="719136" cy="7191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5348" y="4943464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5" h="719454">
                  <a:moveTo>
                    <a:pt x="0" y="359574"/>
                  </a:moveTo>
                  <a:lnTo>
                    <a:pt x="3282" y="310779"/>
                  </a:lnTo>
                  <a:lnTo>
                    <a:pt x="12844" y="263980"/>
                  </a:lnTo>
                  <a:lnTo>
                    <a:pt x="28256" y="219606"/>
                  </a:lnTo>
                  <a:lnTo>
                    <a:pt x="49091" y="178084"/>
                  </a:lnTo>
                  <a:lnTo>
                    <a:pt x="74920" y="139843"/>
                  </a:lnTo>
                  <a:lnTo>
                    <a:pt x="105315" y="105312"/>
                  </a:lnTo>
                  <a:lnTo>
                    <a:pt x="139847" y="74918"/>
                  </a:lnTo>
                  <a:lnTo>
                    <a:pt x="178087" y="49089"/>
                  </a:lnTo>
                  <a:lnTo>
                    <a:pt x="219608" y="28255"/>
                  </a:lnTo>
                  <a:lnTo>
                    <a:pt x="263981" y="12843"/>
                  </a:lnTo>
                  <a:lnTo>
                    <a:pt x="310777" y="3282"/>
                  </a:lnTo>
                  <a:lnTo>
                    <a:pt x="359569" y="0"/>
                  </a:lnTo>
                  <a:lnTo>
                    <a:pt x="406831" y="3117"/>
                  </a:lnTo>
                  <a:lnTo>
                    <a:pt x="452884" y="12317"/>
                  </a:lnTo>
                  <a:lnTo>
                    <a:pt x="497168" y="27368"/>
                  </a:lnTo>
                  <a:lnTo>
                    <a:pt x="539125" y="48040"/>
                  </a:lnTo>
                  <a:lnTo>
                    <a:pt x="578196" y="74102"/>
                  </a:lnTo>
                  <a:lnTo>
                    <a:pt x="613821" y="105324"/>
                  </a:lnTo>
                  <a:lnTo>
                    <a:pt x="645036" y="140946"/>
                  </a:lnTo>
                  <a:lnTo>
                    <a:pt x="671095" y="180013"/>
                  </a:lnTo>
                  <a:lnTo>
                    <a:pt x="691765" y="221968"/>
                  </a:lnTo>
                  <a:lnTo>
                    <a:pt x="706817" y="266252"/>
                  </a:lnTo>
                  <a:lnTo>
                    <a:pt x="716017" y="312307"/>
                  </a:lnTo>
                  <a:lnTo>
                    <a:pt x="719136" y="359574"/>
                  </a:lnTo>
                  <a:lnTo>
                    <a:pt x="715853" y="408363"/>
                  </a:lnTo>
                  <a:lnTo>
                    <a:pt x="706291" y="455158"/>
                  </a:lnTo>
                  <a:lnTo>
                    <a:pt x="690879" y="499531"/>
                  </a:lnTo>
                  <a:lnTo>
                    <a:pt x="670044" y="541052"/>
                  </a:lnTo>
                  <a:lnTo>
                    <a:pt x="644215" y="579293"/>
                  </a:lnTo>
                  <a:lnTo>
                    <a:pt x="613820" y="613826"/>
                  </a:lnTo>
                  <a:lnTo>
                    <a:pt x="579289" y="644222"/>
                  </a:lnTo>
                  <a:lnTo>
                    <a:pt x="541049" y="670053"/>
                  </a:lnTo>
                  <a:lnTo>
                    <a:pt x="499528" y="690889"/>
                  </a:lnTo>
                  <a:lnTo>
                    <a:pt x="455155" y="706303"/>
                  </a:lnTo>
                  <a:lnTo>
                    <a:pt x="408360" y="715865"/>
                  </a:lnTo>
                  <a:lnTo>
                    <a:pt x="359569" y="719148"/>
                  </a:lnTo>
                  <a:lnTo>
                    <a:pt x="310777" y="715865"/>
                  </a:lnTo>
                  <a:lnTo>
                    <a:pt x="263981" y="706303"/>
                  </a:lnTo>
                  <a:lnTo>
                    <a:pt x="219608" y="690889"/>
                  </a:lnTo>
                  <a:lnTo>
                    <a:pt x="178087" y="670053"/>
                  </a:lnTo>
                  <a:lnTo>
                    <a:pt x="139847" y="644222"/>
                  </a:lnTo>
                  <a:lnTo>
                    <a:pt x="105315" y="613826"/>
                  </a:lnTo>
                  <a:lnTo>
                    <a:pt x="74920" y="579293"/>
                  </a:lnTo>
                  <a:lnTo>
                    <a:pt x="49091" y="541052"/>
                  </a:lnTo>
                  <a:lnTo>
                    <a:pt x="28256" y="499531"/>
                  </a:lnTo>
                  <a:lnTo>
                    <a:pt x="12844" y="455158"/>
                  </a:lnTo>
                  <a:lnTo>
                    <a:pt x="3282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731959" y="4938702"/>
            <a:ext cx="730250" cy="748665"/>
            <a:chOff x="1731959" y="4938702"/>
            <a:chExt cx="730250" cy="748665"/>
          </a:xfrm>
        </p:grpSpPr>
        <p:sp>
          <p:nvSpPr>
            <p:cNvPr id="40" name="object 40"/>
            <p:cNvSpPr/>
            <p:nvPr/>
          </p:nvSpPr>
          <p:spPr>
            <a:xfrm>
              <a:off x="1731959" y="4958702"/>
              <a:ext cx="730248" cy="72866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36721" y="4943465"/>
              <a:ext cx="720723" cy="7191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36721" y="4943464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74"/>
                  </a:moveTo>
                  <a:lnTo>
                    <a:pt x="3289" y="310779"/>
                  </a:lnTo>
                  <a:lnTo>
                    <a:pt x="12872" y="263980"/>
                  </a:lnTo>
                  <a:lnTo>
                    <a:pt x="28319" y="219606"/>
                  </a:lnTo>
                  <a:lnTo>
                    <a:pt x="49199" y="178084"/>
                  </a:lnTo>
                  <a:lnTo>
                    <a:pt x="75085" y="139843"/>
                  </a:lnTo>
                  <a:lnTo>
                    <a:pt x="105547" y="105312"/>
                  </a:lnTo>
                  <a:lnTo>
                    <a:pt x="140155" y="74918"/>
                  </a:lnTo>
                  <a:lnTo>
                    <a:pt x="178480" y="49089"/>
                  </a:lnTo>
                  <a:lnTo>
                    <a:pt x="220092" y="28255"/>
                  </a:lnTo>
                  <a:lnTo>
                    <a:pt x="264563" y="12843"/>
                  </a:lnTo>
                  <a:lnTo>
                    <a:pt x="311462" y="3282"/>
                  </a:lnTo>
                  <a:lnTo>
                    <a:pt x="360361" y="0"/>
                  </a:lnTo>
                  <a:lnTo>
                    <a:pt x="407729" y="3117"/>
                  </a:lnTo>
                  <a:lnTo>
                    <a:pt x="453884" y="12317"/>
                  </a:lnTo>
                  <a:lnTo>
                    <a:pt x="498266" y="27368"/>
                  </a:lnTo>
                  <a:lnTo>
                    <a:pt x="540315" y="48040"/>
                  </a:lnTo>
                  <a:lnTo>
                    <a:pt x="579472" y="74102"/>
                  </a:lnTo>
                  <a:lnTo>
                    <a:pt x="615176" y="105324"/>
                  </a:lnTo>
                  <a:lnTo>
                    <a:pt x="646459" y="140946"/>
                  </a:lnTo>
                  <a:lnTo>
                    <a:pt x="672575" y="180013"/>
                  </a:lnTo>
                  <a:lnTo>
                    <a:pt x="693292" y="221968"/>
                  </a:lnTo>
                  <a:lnTo>
                    <a:pt x="708377" y="266252"/>
                  </a:lnTo>
                  <a:lnTo>
                    <a:pt x="717598" y="312307"/>
                  </a:lnTo>
                  <a:lnTo>
                    <a:pt x="720723" y="359574"/>
                  </a:lnTo>
                  <a:lnTo>
                    <a:pt x="717433" y="408363"/>
                  </a:lnTo>
                  <a:lnTo>
                    <a:pt x="707851" y="455158"/>
                  </a:lnTo>
                  <a:lnTo>
                    <a:pt x="692404" y="499531"/>
                  </a:lnTo>
                  <a:lnTo>
                    <a:pt x="671523" y="541052"/>
                  </a:lnTo>
                  <a:lnTo>
                    <a:pt x="645637" y="579293"/>
                  </a:lnTo>
                  <a:lnTo>
                    <a:pt x="615175" y="613826"/>
                  </a:lnTo>
                  <a:lnTo>
                    <a:pt x="580568" y="644222"/>
                  </a:lnTo>
                  <a:lnTo>
                    <a:pt x="542243" y="670053"/>
                  </a:lnTo>
                  <a:lnTo>
                    <a:pt x="500630" y="690889"/>
                  </a:lnTo>
                  <a:lnTo>
                    <a:pt x="456160" y="706303"/>
                  </a:lnTo>
                  <a:lnTo>
                    <a:pt x="409260" y="715865"/>
                  </a:lnTo>
                  <a:lnTo>
                    <a:pt x="360361" y="719148"/>
                  </a:lnTo>
                  <a:lnTo>
                    <a:pt x="311462" y="715865"/>
                  </a:lnTo>
                  <a:lnTo>
                    <a:pt x="264563" y="706303"/>
                  </a:lnTo>
                  <a:lnTo>
                    <a:pt x="220092" y="690889"/>
                  </a:lnTo>
                  <a:lnTo>
                    <a:pt x="178480" y="670053"/>
                  </a:lnTo>
                  <a:lnTo>
                    <a:pt x="140155" y="644222"/>
                  </a:lnTo>
                  <a:lnTo>
                    <a:pt x="105547" y="613826"/>
                  </a:lnTo>
                  <a:lnTo>
                    <a:pt x="75085" y="579293"/>
                  </a:lnTo>
                  <a:lnTo>
                    <a:pt x="49199" y="541052"/>
                  </a:lnTo>
                  <a:lnTo>
                    <a:pt x="28319" y="499531"/>
                  </a:lnTo>
                  <a:lnTo>
                    <a:pt x="12872" y="455158"/>
                  </a:lnTo>
                  <a:lnTo>
                    <a:pt x="3289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2574919" y="4938702"/>
            <a:ext cx="728980" cy="748665"/>
            <a:chOff x="2574919" y="4938702"/>
            <a:chExt cx="728980" cy="748665"/>
          </a:xfrm>
        </p:grpSpPr>
        <p:sp>
          <p:nvSpPr>
            <p:cNvPr id="44" name="object 44"/>
            <p:cNvSpPr/>
            <p:nvPr/>
          </p:nvSpPr>
          <p:spPr>
            <a:xfrm>
              <a:off x="2574919" y="4958702"/>
              <a:ext cx="728661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79694" y="4943465"/>
              <a:ext cx="719123" cy="7191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79694" y="4943464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74"/>
                  </a:moveTo>
                  <a:lnTo>
                    <a:pt x="3282" y="310779"/>
                  </a:lnTo>
                  <a:lnTo>
                    <a:pt x="12843" y="263980"/>
                  </a:lnTo>
                  <a:lnTo>
                    <a:pt x="28255" y="219606"/>
                  </a:lnTo>
                  <a:lnTo>
                    <a:pt x="49088" y="178084"/>
                  </a:lnTo>
                  <a:lnTo>
                    <a:pt x="74916" y="139843"/>
                  </a:lnTo>
                  <a:lnTo>
                    <a:pt x="105309" y="105312"/>
                  </a:lnTo>
                  <a:lnTo>
                    <a:pt x="139838" y="74918"/>
                  </a:lnTo>
                  <a:lnTo>
                    <a:pt x="178077" y="49089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7"/>
                  </a:lnTo>
                  <a:lnTo>
                    <a:pt x="497155" y="27368"/>
                  </a:lnTo>
                  <a:lnTo>
                    <a:pt x="539110" y="48040"/>
                  </a:lnTo>
                  <a:lnTo>
                    <a:pt x="578177" y="74102"/>
                  </a:lnTo>
                  <a:lnTo>
                    <a:pt x="613798" y="105324"/>
                  </a:lnTo>
                  <a:lnTo>
                    <a:pt x="645020" y="140946"/>
                  </a:lnTo>
                  <a:lnTo>
                    <a:pt x="671082" y="180013"/>
                  </a:lnTo>
                  <a:lnTo>
                    <a:pt x="691754" y="221968"/>
                  </a:lnTo>
                  <a:lnTo>
                    <a:pt x="706805" y="266252"/>
                  </a:lnTo>
                  <a:lnTo>
                    <a:pt x="716005" y="312307"/>
                  </a:lnTo>
                  <a:lnTo>
                    <a:pt x="719123" y="359574"/>
                  </a:lnTo>
                  <a:lnTo>
                    <a:pt x="715841" y="408363"/>
                  </a:lnTo>
                  <a:lnTo>
                    <a:pt x="706280" y="455158"/>
                  </a:lnTo>
                  <a:lnTo>
                    <a:pt x="690868" y="499531"/>
                  </a:lnTo>
                  <a:lnTo>
                    <a:pt x="670033" y="541052"/>
                  </a:lnTo>
                  <a:lnTo>
                    <a:pt x="644205" y="579293"/>
                  </a:lnTo>
                  <a:lnTo>
                    <a:pt x="613811" y="613826"/>
                  </a:lnTo>
                  <a:lnTo>
                    <a:pt x="579279" y="644222"/>
                  </a:lnTo>
                  <a:lnTo>
                    <a:pt x="541038" y="670053"/>
                  </a:lnTo>
                  <a:lnTo>
                    <a:pt x="499516" y="690889"/>
                  </a:lnTo>
                  <a:lnTo>
                    <a:pt x="455142" y="706303"/>
                  </a:lnTo>
                  <a:lnTo>
                    <a:pt x="408343" y="715865"/>
                  </a:lnTo>
                  <a:lnTo>
                    <a:pt x="359549" y="719148"/>
                  </a:lnTo>
                  <a:lnTo>
                    <a:pt x="310760" y="715865"/>
                  </a:lnTo>
                  <a:lnTo>
                    <a:pt x="263966" y="706303"/>
                  </a:lnTo>
                  <a:lnTo>
                    <a:pt x="219596" y="690889"/>
                  </a:lnTo>
                  <a:lnTo>
                    <a:pt x="178077" y="670053"/>
                  </a:lnTo>
                  <a:lnTo>
                    <a:pt x="139838" y="644222"/>
                  </a:lnTo>
                  <a:lnTo>
                    <a:pt x="105309" y="613826"/>
                  </a:lnTo>
                  <a:lnTo>
                    <a:pt x="74916" y="579293"/>
                  </a:lnTo>
                  <a:lnTo>
                    <a:pt x="49088" y="541052"/>
                  </a:lnTo>
                  <a:lnTo>
                    <a:pt x="28255" y="499531"/>
                  </a:lnTo>
                  <a:lnTo>
                    <a:pt x="12843" y="455158"/>
                  </a:lnTo>
                  <a:lnTo>
                    <a:pt x="3282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416293" y="4938702"/>
            <a:ext cx="728980" cy="748665"/>
            <a:chOff x="3416293" y="4938702"/>
            <a:chExt cx="728980" cy="748665"/>
          </a:xfrm>
        </p:grpSpPr>
        <p:sp>
          <p:nvSpPr>
            <p:cNvPr id="48" name="object 48"/>
            <p:cNvSpPr/>
            <p:nvPr/>
          </p:nvSpPr>
          <p:spPr>
            <a:xfrm>
              <a:off x="3416293" y="4958702"/>
              <a:ext cx="728661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1068" y="4943465"/>
              <a:ext cx="719123" cy="7191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1067" y="4943464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74"/>
                  </a:moveTo>
                  <a:lnTo>
                    <a:pt x="3282" y="310779"/>
                  </a:lnTo>
                  <a:lnTo>
                    <a:pt x="12843" y="263980"/>
                  </a:lnTo>
                  <a:lnTo>
                    <a:pt x="28255" y="219606"/>
                  </a:lnTo>
                  <a:lnTo>
                    <a:pt x="49088" y="178084"/>
                  </a:lnTo>
                  <a:lnTo>
                    <a:pt x="74916" y="139843"/>
                  </a:lnTo>
                  <a:lnTo>
                    <a:pt x="105309" y="105312"/>
                  </a:lnTo>
                  <a:lnTo>
                    <a:pt x="139838" y="74918"/>
                  </a:lnTo>
                  <a:lnTo>
                    <a:pt x="178077" y="49089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7"/>
                  </a:lnTo>
                  <a:lnTo>
                    <a:pt x="497155" y="27368"/>
                  </a:lnTo>
                  <a:lnTo>
                    <a:pt x="539110" y="48040"/>
                  </a:lnTo>
                  <a:lnTo>
                    <a:pt x="578177" y="74102"/>
                  </a:lnTo>
                  <a:lnTo>
                    <a:pt x="613798" y="105324"/>
                  </a:lnTo>
                  <a:lnTo>
                    <a:pt x="645020" y="140946"/>
                  </a:lnTo>
                  <a:lnTo>
                    <a:pt x="671082" y="180013"/>
                  </a:lnTo>
                  <a:lnTo>
                    <a:pt x="691754" y="221968"/>
                  </a:lnTo>
                  <a:lnTo>
                    <a:pt x="706805" y="266252"/>
                  </a:lnTo>
                  <a:lnTo>
                    <a:pt x="716005" y="312307"/>
                  </a:lnTo>
                  <a:lnTo>
                    <a:pt x="719123" y="359574"/>
                  </a:lnTo>
                  <a:lnTo>
                    <a:pt x="715841" y="408363"/>
                  </a:lnTo>
                  <a:lnTo>
                    <a:pt x="706280" y="455158"/>
                  </a:lnTo>
                  <a:lnTo>
                    <a:pt x="690868" y="499531"/>
                  </a:lnTo>
                  <a:lnTo>
                    <a:pt x="670033" y="541052"/>
                  </a:lnTo>
                  <a:lnTo>
                    <a:pt x="644205" y="579293"/>
                  </a:lnTo>
                  <a:lnTo>
                    <a:pt x="613811" y="613826"/>
                  </a:lnTo>
                  <a:lnTo>
                    <a:pt x="579279" y="644222"/>
                  </a:lnTo>
                  <a:lnTo>
                    <a:pt x="541038" y="670053"/>
                  </a:lnTo>
                  <a:lnTo>
                    <a:pt x="499516" y="690889"/>
                  </a:lnTo>
                  <a:lnTo>
                    <a:pt x="455142" y="706303"/>
                  </a:lnTo>
                  <a:lnTo>
                    <a:pt x="408343" y="715865"/>
                  </a:lnTo>
                  <a:lnTo>
                    <a:pt x="359549" y="719148"/>
                  </a:lnTo>
                  <a:lnTo>
                    <a:pt x="310760" y="715865"/>
                  </a:lnTo>
                  <a:lnTo>
                    <a:pt x="263966" y="706303"/>
                  </a:lnTo>
                  <a:lnTo>
                    <a:pt x="219596" y="690889"/>
                  </a:lnTo>
                  <a:lnTo>
                    <a:pt x="178077" y="670053"/>
                  </a:lnTo>
                  <a:lnTo>
                    <a:pt x="139838" y="644222"/>
                  </a:lnTo>
                  <a:lnTo>
                    <a:pt x="105309" y="613826"/>
                  </a:lnTo>
                  <a:lnTo>
                    <a:pt x="74916" y="579293"/>
                  </a:lnTo>
                  <a:lnTo>
                    <a:pt x="49088" y="541052"/>
                  </a:lnTo>
                  <a:lnTo>
                    <a:pt x="28255" y="499531"/>
                  </a:lnTo>
                  <a:lnTo>
                    <a:pt x="12843" y="455158"/>
                  </a:lnTo>
                  <a:lnTo>
                    <a:pt x="3282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890585" y="5738800"/>
            <a:ext cx="728980" cy="748665"/>
            <a:chOff x="890585" y="5738800"/>
            <a:chExt cx="728980" cy="748665"/>
          </a:xfrm>
        </p:grpSpPr>
        <p:sp>
          <p:nvSpPr>
            <p:cNvPr id="52" name="object 52"/>
            <p:cNvSpPr/>
            <p:nvPr/>
          </p:nvSpPr>
          <p:spPr>
            <a:xfrm>
              <a:off x="890585" y="5758800"/>
              <a:ext cx="728661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5348" y="5743563"/>
              <a:ext cx="719136" cy="71914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5348" y="5743563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5" h="719454">
                  <a:moveTo>
                    <a:pt x="0" y="359574"/>
                  </a:moveTo>
                  <a:lnTo>
                    <a:pt x="3282" y="310779"/>
                  </a:lnTo>
                  <a:lnTo>
                    <a:pt x="12844" y="263980"/>
                  </a:lnTo>
                  <a:lnTo>
                    <a:pt x="28256" y="219606"/>
                  </a:lnTo>
                  <a:lnTo>
                    <a:pt x="49091" y="178084"/>
                  </a:lnTo>
                  <a:lnTo>
                    <a:pt x="74920" y="139843"/>
                  </a:lnTo>
                  <a:lnTo>
                    <a:pt x="105315" y="105312"/>
                  </a:lnTo>
                  <a:lnTo>
                    <a:pt x="139847" y="74918"/>
                  </a:lnTo>
                  <a:lnTo>
                    <a:pt x="178087" y="49089"/>
                  </a:lnTo>
                  <a:lnTo>
                    <a:pt x="219608" y="28255"/>
                  </a:lnTo>
                  <a:lnTo>
                    <a:pt x="263981" y="12843"/>
                  </a:lnTo>
                  <a:lnTo>
                    <a:pt x="310777" y="3282"/>
                  </a:lnTo>
                  <a:lnTo>
                    <a:pt x="359569" y="0"/>
                  </a:lnTo>
                  <a:lnTo>
                    <a:pt x="406831" y="3117"/>
                  </a:lnTo>
                  <a:lnTo>
                    <a:pt x="452884" y="12317"/>
                  </a:lnTo>
                  <a:lnTo>
                    <a:pt x="497168" y="27368"/>
                  </a:lnTo>
                  <a:lnTo>
                    <a:pt x="539125" y="48040"/>
                  </a:lnTo>
                  <a:lnTo>
                    <a:pt x="578196" y="74102"/>
                  </a:lnTo>
                  <a:lnTo>
                    <a:pt x="613821" y="105324"/>
                  </a:lnTo>
                  <a:lnTo>
                    <a:pt x="645036" y="140946"/>
                  </a:lnTo>
                  <a:lnTo>
                    <a:pt x="671095" y="180013"/>
                  </a:lnTo>
                  <a:lnTo>
                    <a:pt x="691765" y="221968"/>
                  </a:lnTo>
                  <a:lnTo>
                    <a:pt x="706817" y="266252"/>
                  </a:lnTo>
                  <a:lnTo>
                    <a:pt x="716017" y="312307"/>
                  </a:lnTo>
                  <a:lnTo>
                    <a:pt x="719136" y="359574"/>
                  </a:lnTo>
                  <a:lnTo>
                    <a:pt x="715853" y="408363"/>
                  </a:lnTo>
                  <a:lnTo>
                    <a:pt x="706291" y="455158"/>
                  </a:lnTo>
                  <a:lnTo>
                    <a:pt x="690879" y="499531"/>
                  </a:lnTo>
                  <a:lnTo>
                    <a:pt x="670044" y="541052"/>
                  </a:lnTo>
                  <a:lnTo>
                    <a:pt x="644215" y="579293"/>
                  </a:lnTo>
                  <a:lnTo>
                    <a:pt x="613820" y="613826"/>
                  </a:lnTo>
                  <a:lnTo>
                    <a:pt x="579289" y="644222"/>
                  </a:lnTo>
                  <a:lnTo>
                    <a:pt x="541049" y="670053"/>
                  </a:lnTo>
                  <a:lnTo>
                    <a:pt x="499528" y="690889"/>
                  </a:lnTo>
                  <a:lnTo>
                    <a:pt x="455155" y="706303"/>
                  </a:lnTo>
                  <a:lnTo>
                    <a:pt x="408360" y="715865"/>
                  </a:lnTo>
                  <a:lnTo>
                    <a:pt x="359569" y="719148"/>
                  </a:lnTo>
                  <a:lnTo>
                    <a:pt x="310777" y="715865"/>
                  </a:lnTo>
                  <a:lnTo>
                    <a:pt x="263981" y="706303"/>
                  </a:lnTo>
                  <a:lnTo>
                    <a:pt x="219608" y="690889"/>
                  </a:lnTo>
                  <a:lnTo>
                    <a:pt x="178087" y="670053"/>
                  </a:lnTo>
                  <a:lnTo>
                    <a:pt x="139847" y="644222"/>
                  </a:lnTo>
                  <a:lnTo>
                    <a:pt x="105315" y="613826"/>
                  </a:lnTo>
                  <a:lnTo>
                    <a:pt x="74920" y="579293"/>
                  </a:lnTo>
                  <a:lnTo>
                    <a:pt x="49091" y="541052"/>
                  </a:lnTo>
                  <a:lnTo>
                    <a:pt x="28256" y="499531"/>
                  </a:lnTo>
                  <a:lnTo>
                    <a:pt x="12844" y="455158"/>
                  </a:lnTo>
                  <a:lnTo>
                    <a:pt x="3282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731959" y="5738800"/>
            <a:ext cx="730250" cy="748665"/>
            <a:chOff x="1731959" y="5738800"/>
            <a:chExt cx="730250" cy="748665"/>
          </a:xfrm>
        </p:grpSpPr>
        <p:sp>
          <p:nvSpPr>
            <p:cNvPr id="56" name="object 56"/>
            <p:cNvSpPr/>
            <p:nvPr/>
          </p:nvSpPr>
          <p:spPr>
            <a:xfrm>
              <a:off x="1731959" y="5758800"/>
              <a:ext cx="730248" cy="72866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36721" y="5743563"/>
              <a:ext cx="720723" cy="7191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721" y="5743563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74"/>
                  </a:moveTo>
                  <a:lnTo>
                    <a:pt x="3289" y="310779"/>
                  </a:lnTo>
                  <a:lnTo>
                    <a:pt x="12872" y="263980"/>
                  </a:lnTo>
                  <a:lnTo>
                    <a:pt x="28319" y="219606"/>
                  </a:lnTo>
                  <a:lnTo>
                    <a:pt x="49199" y="178084"/>
                  </a:lnTo>
                  <a:lnTo>
                    <a:pt x="75085" y="139843"/>
                  </a:lnTo>
                  <a:lnTo>
                    <a:pt x="105547" y="105312"/>
                  </a:lnTo>
                  <a:lnTo>
                    <a:pt x="140155" y="74918"/>
                  </a:lnTo>
                  <a:lnTo>
                    <a:pt x="178480" y="49089"/>
                  </a:lnTo>
                  <a:lnTo>
                    <a:pt x="220092" y="28255"/>
                  </a:lnTo>
                  <a:lnTo>
                    <a:pt x="264563" y="12843"/>
                  </a:lnTo>
                  <a:lnTo>
                    <a:pt x="311462" y="3282"/>
                  </a:lnTo>
                  <a:lnTo>
                    <a:pt x="360361" y="0"/>
                  </a:lnTo>
                  <a:lnTo>
                    <a:pt x="407729" y="3117"/>
                  </a:lnTo>
                  <a:lnTo>
                    <a:pt x="453884" y="12317"/>
                  </a:lnTo>
                  <a:lnTo>
                    <a:pt x="498266" y="27368"/>
                  </a:lnTo>
                  <a:lnTo>
                    <a:pt x="540315" y="48040"/>
                  </a:lnTo>
                  <a:lnTo>
                    <a:pt x="579472" y="74102"/>
                  </a:lnTo>
                  <a:lnTo>
                    <a:pt x="615176" y="105324"/>
                  </a:lnTo>
                  <a:lnTo>
                    <a:pt x="646459" y="140946"/>
                  </a:lnTo>
                  <a:lnTo>
                    <a:pt x="672575" y="180013"/>
                  </a:lnTo>
                  <a:lnTo>
                    <a:pt x="693292" y="221968"/>
                  </a:lnTo>
                  <a:lnTo>
                    <a:pt x="708377" y="266252"/>
                  </a:lnTo>
                  <a:lnTo>
                    <a:pt x="717598" y="312307"/>
                  </a:lnTo>
                  <a:lnTo>
                    <a:pt x="720723" y="359574"/>
                  </a:lnTo>
                  <a:lnTo>
                    <a:pt x="717433" y="408363"/>
                  </a:lnTo>
                  <a:lnTo>
                    <a:pt x="707851" y="455158"/>
                  </a:lnTo>
                  <a:lnTo>
                    <a:pt x="692404" y="499531"/>
                  </a:lnTo>
                  <a:lnTo>
                    <a:pt x="671523" y="541052"/>
                  </a:lnTo>
                  <a:lnTo>
                    <a:pt x="645637" y="579293"/>
                  </a:lnTo>
                  <a:lnTo>
                    <a:pt x="615175" y="613826"/>
                  </a:lnTo>
                  <a:lnTo>
                    <a:pt x="580568" y="644222"/>
                  </a:lnTo>
                  <a:lnTo>
                    <a:pt x="542243" y="670053"/>
                  </a:lnTo>
                  <a:lnTo>
                    <a:pt x="500630" y="690889"/>
                  </a:lnTo>
                  <a:lnTo>
                    <a:pt x="456160" y="706303"/>
                  </a:lnTo>
                  <a:lnTo>
                    <a:pt x="409260" y="715865"/>
                  </a:lnTo>
                  <a:lnTo>
                    <a:pt x="360361" y="719148"/>
                  </a:lnTo>
                  <a:lnTo>
                    <a:pt x="311462" y="715865"/>
                  </a:lnTo>
                  <a:lnTo>
                    <a:pt x="264563" y="706303"/>
                  </a:lnTo>
                  <a:lnTo>
                    <a:pt x="220092" y="690889"/>
                  </a:lnTo>
                  <a:lnTo>
                    <a:pt x="178480" y="670053"/>
                  </a:lnTo>
                  <a:lnTo>
                    <a:pt x="140155" y="644222"/>
                  </a:lnTo>
                  <a:lnTo>
                    <a:pt x="105547" y="613826"/>
                  </a:lnTo>
                  <a:lnTo>
                    <a:pt x="75085" y="579293"/>
                  </a:lnTo>
                  <a:lnTo>
                    <a:pt x="49199" y="541052"/>
                  </a:lnTo>
                  <a:lnTo>
                    <a:pt x="28319" y="499531"/>
                  </a:lnTo>
                  <a:lnTo>
                    <a:pt x="12872" y="455158"/>
                  </a:lnTo>
                  <a:lnTo>
                    <a:pt x="3289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2574919" y="5738800"/>
            <a:ext cx="728980" cy="748665"/>
            <a:chOff x="2574919" y="5738800"/>
            <a:chExt cx="728980" cy="748665"/>
          </a:xfrm>
        </p:grpSpPr>
        <p:sp>
          <p:nvSpPr>
            <p:cNvPr id="60" name="object 60"/>
            <p:cNvSpPr/>
            <p:nvPr/>
          </p:nvSpPr>
          <p:spPr>
            <a:xfrm>
              <a:off x="2574919" y="5758800"/>
              <a:ext cx="728661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79694" y="5743563"/>
              <a:ext cx="719123" cy="7191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79694" y="5743563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74"/>
                  </a:moveTo>
                  <a:lnTo>
                    <a:pt x="3282" y="310779"/>
                  </a:lnTo>
                  <a:lnTo>
                    <a:pt x="12843" y="263980"/>
                  </a:lnTo>
                  <a:lnTo>
                    <a:pt x="28255" y="219606"/>
                  </a:lnTo>
                  <a:lnTo>
                    <a:pt x="49088" y="178084"/>
                  </a:lnTo>
                  <a:lnTo>
                    <a:pt x="74916" y="139843"/>
                  </a:lnTo>
                  <a:lnTo>
                    <a:pt x="105309" y="105312"/>
                  </a:lnTo>
                  <a:lnTo>
                    <a:pt x="139838" y="74918"/>
                  </a:lnTo>
                  <a:lnTo>
                    <a:pt x="178077" y="49089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7"/>
                  </a:lnTo>
                  <a:lnTo>
                    <a:pt x="497155" y="27368"/>
                  </a:lnTo>
                  <a:lnTo>
                    <a:pt x="539110" y="48040"/>
                  </a:lnTo>
                  <a:lnTo>
                    <a:pt x="578177" y="74102"/>
                  </a:lnTo>
                  <a:lnTo>
                    <a:pt x="613798" y="105324"/>
                  </a:lnTo>
                  <a:lnTo>
                    <a:pt x="645020" y="140946"/>
                  </a:lnTo>
                  <a:lnTo>
                    <a:pt x="671082" y="180013"/>
                  </a:lnTo>
                  <a:lnTo>
                    <a:pt x="691754" y="221968"/>
                  </a:lnTo>
                  <a:lnTo>
                    <a:pt x="706805" y="266252"/>
                  </a:lnTo>
                  <a:lnTo>
                    <a:pt x="716005" y="312307"/>
                  </a:lnTo>
                  <a:lnTo>
                    <a:pt x="719123" y="359574"/>
                  </a:lnTo>
                  <a:lnTo>
                    <a:pt x="715841" y="408363"/>
                  </a:lnTo>
                  <a:lnTo>
                    <a:pt x="706280" y="455158"/>
                  </a:lnTo>
                  <a:lnTo>
                    <a:pt x="690868" y="499531"/>
                  </a:lnTo>
                  <a:lnTo>
                    <a:pt x="670033" y="541052"/>
                  </a:lnTo>
                  <a:lnTo>
                    <a:pt x="644205" y="579293"/>
                  </a:lnTo>
                  <a:lnTo>
                    <a:pt x="613811" y="613826"/>
                  </a:lnTo>
                  <a:lnTo>
                    <a:pt x="579279" y="644222"/>
                  </a:lnTo>
                  <a:lnTo>
                    <a:pt x="541038" y="670053"/>
                  </a:lnTo>
                  <a:lnTo>
                    <a:pt x="499516" y="690889"/>
                  </a:lnTo>
                  <a:lnTo>
                    <a:pt x="455142" y="706303"/>
                  </a:lnTo>
                  <a:lnTo>
                    <a:pt x="408343" y="715865"/>
                  </a:lnTo>
                  <a:lnTo>
                    <a:pt x="359549" y="719148"/>
                  </a:lnTo>
                  <a:lnTo>
                    <a:pt x="310760" y="715865"/>
                  </a:lnTo>
                  <a:lnTo>
                    <a:pt x="263966" y="706303"/>
                  </a:lnTo>
                  <a:lnTo>
                    <a:pt x="219596" y="690889"/>
                  </a:lnTo>
                  <a:lnTo>
                    <a:pt x="178077" y="670053"/>
                  </a:lnTo>
                  <a:lnTo>
                    <a:pt x="139838" y="644222"/>
                  </a:lnTo>
                  <a:lnTo>
                    <a:pt x="105309" y="613826"/>
                  </a:lnTo>
                  <a:lnTo>
                    <a:pt x="74916" y="579293"/>
                  </a:lnTo>
                  <a:lnTo>
                    <a:pt x="49088" y="541052"/>
                  </a:lnTo>
                  <a:lnTo>
                    <a:pt x="28255" y="499531"/>
                  </a:lnTo>
                  <a:lnTo>
                    <a:pt x="12843" y="455158"/>
                  </a:lnTo>
                  <a:lnTo>
                    <a:pt x="3282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3416293" y="5738800"/>
            <a:ext cx="728980" cy="748665"/>
            <a:chOff x="3416293" y="5738800"/>
            <a:chExt cx="728980" cy="748665"/>
          </a:xfrm>
        </p:grpSpPr>
        <p:sp>
          <p:nvSpPr>
            <p:cNvPr id="64" name="object 64"/>
            <p:cNvSpPr/>
            <p:nvPr/>
          </p:nvSpPr>
          <p:spPr>
            <a:xfrm>
              <a:off x="3416293" y="5758800"/>
              <a:ext cx="728661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21068" y="5743563"/>
              <a:ext cx="719123" cy="7191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421067" y="5743563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74"/>
                  </a:moveTo>
                  <a:lnTo>
                    <a:pt x="3282" y="310779"/>
                  </a:lnTo>
                  <a:lnTo>
                    <a:pt x="12843" y="263980"/>
                  </a:lnTo>
                  <a:lnTo>
                    <a:pt x="28255" y="219606"/>
                  </a:lnTo>
                  <a:lnTo>
                    <a:pt x="49088" y="178084"/>
                  </a:lnTo>
                  <a:lnTo>
                    <a:pt x="74916" y="139843"/>
                  </a:lnTo>
                  <a:lnTo>
                    <a:pt x="105309" y="105312"/>
                  </a:lnTo>
                  <a:lnTo>
                    <a:pt x="139838" y="74918"/>
                  </a:lnTo>
                  <a:lnTo>
                    <a:pt x="178077" y="49089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7"/>
                  </a:lnTo>
                  <a:lnTo>
                    <a:pt x="497155" y="27368"/>
                  </a:lnTo>
                  <a:lnTo>
                    <a:pt x="539110" y="48040"/>
                  </a:lnTo>
                  <a:lnTo>
                    <a:pt x="578177" y="74102"/>
                  </a:lnTo>
                  <a:lnTo>
                    <a:pt x="613798" y="105324"/>
                  </a:lnTo>
                  <a:lnTo>
                    <a:pt x="645020" y="140946"/>
                  </a:lnTo>
                  <a:lnTo>
                    <a:pt x="671082" y="180013"/>
                  </a:lnTo>
                  <a:lnTo>
                    <a:pt x="691754" y="221968"/>
                  </a:lnTo>
                  <a:lnTo>
                    <a:pt x="706805" y="266252"/>
                  </a:lnTo>
                  <a:lnTo>
                    <a:pt x="716005" y="312307"/>
                  </a:lnTo>
                  <a:lnTo>
                    <a:pt x="719123" y="359574"/>
                  </a:lnTo>
                  <a:lnTo>
                    <a:pt x="715841" y="408363"/>
                  </a:lnTo>
                  <a:lnTo>
                    <a:pt x="706280" y="455158"/>
                  </a:lnTo>
                  <a:lnTo>
                    <a:pt x="690868" y="499531"/>
                  </a:lnTo>
                  <a:lnTo>
                    <a:pt x="670033" y="541052"/>
                  </a:lnTo>
                  <a:lnTo>
                    <a:pt x="644205" y="579293"/>
                  </a:lnTo>
                  <a:lnTo>
                    <a:pt x="613811" y="613826"/>
                  </a:lnTo>
                  <a:lnTo>
                    <a:pt x="579279" y="644222"/>
                  </a:lnTo>
                  <a:lnTo>
                    <a:pt x="541038" y="670053"/>
                  </a:lnTo>
                  <a:lnTo>
                    <a:pt x="499516" y="690889"/>
                  </a:lnTo>
                  <a:lnTo>
                    <a:pt x="455142" y="706303"/>
                  </a:lnTo>
                  <a:lnTo>
                    <a:pt x="408343" y="715865"/>
                  </a:lnTo>
                  <a:lnTo>
                    <a:pt x="359549" y="719148"/>
                  </a:lnTo>
                  <a:lnTo>
                    <a:pt x="310760" y="715865"/>
                  </a:lnTo>
                  <a:lnTo>
                    <a:pt x="263966" y="706303"/>
                  </a:lnTo>
                  <a:lnTo>
                    <a:pt x="219596" y="690889"/>
                  </a:lnTo>
                  <a:lnTo>
                    <a:pt x="178077" y="670053"/>
                  </a:lnTo>
                  <a:lnTo>
                    <a:pt x="139838" y="644222"/>
                  </a:lnTo>
                  <a:lnTo>
                    <a:pt x="105309" y="613826"/>
                  </a:lnTo>
                  <a:lnTo>
                    <a:pt x="74916" y="579293"/>
                  </a:lnTo>
                  <a:lnTo>
                    <a:pt x="49088" y="541052"/>
                  </a:lnTo>
                  <a:lnTo>
                    <a:pt x="28255" y="499531"/>
                  </a:lnTo>
                  <a:lnTo>
                    <a:pt x="12843" y="455158"/>
                  </a:lnTo>
                  <a:lnTo>
                    <a:pt x="3282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876298" y="3284543"/>
          <a:ext cx="3242945" cy="3176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415"/>
                <a:gridCol w="781050"/>
                <a:gridCol w="121920"/>
                <a:gridCol w="779780"/>
                <a:gridCol w="779780"/>
              </a:tblGrid>
              <a:tr h="795827"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6700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6700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67005" marB="0"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6700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724994"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34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798228"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6954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6954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6954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6954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722593"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1706559" y="1617659"/>
          <a:ext cx="6681470" cy="1667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/>
                <a:gridCol w="541020"/>
                <a:gridCol w="541020"/>
                <a:gridCol w="2383155"/>
                <a:gridCol w="566420"/>
                <a:gridCol w="490220"/>
                <a:gridCol w="566420"/>
                <a:gridCol w="1052195"/>
              </a:tblGrid>
              <a:tr h="451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Filter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Filter</a:t>
                      </a:r>
                      <a:r>
                        <a:rPr sz="24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42544" marB="0"/>
                </a:tc>
              </a:tr>
              <a:tr h="4418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solidFill>
                      <a:srgbClr val="DAED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69" name="object 69"/>
          <p:cNvGrpSpPr/>
          <p:nvPr/>
        </p:nvGrpSpPr>
        <p:grpSpPr>
          <a:xfrm>
            <a:off x="5059340" y="3349630"/>
            <a:ext cx="730885" cy="748665"/>
            <a:chOff x="5059340" y="3349630"/>
            <a:chExt cx="730885" cy="748665"/>
          </a:xfrm>
        </p:grpSpPr>
        <p:sp>
          <p:nvSpPr>
            <p:cNvPr id="70" name="object 70"/>
            <p:cNvSpPr/>
            <p:nvPr/>
          </p:nvSpPr>
          <p:spPr>
            <a:xfrm>
              <a:off x="5059340" y="3369630"/>
              <a:ext cx="730248" cy="72866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64115" y="3354393"/>
              <a:ext cx="720723" cy="71912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64114" y="3354393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49"/>
                  </a:moveTo>
                  <a:lnTo>
                    <a:pt x="3289" y="310760"/>
                  </a:lnTo>
                  <a:lnTo>
                    <a:pt x="12873" y="263966"/>
                  </a:lnTo>
                  <a:lnTo>
                    <a:pt x="28320" y="219596"/>
                  </a:lnTo>
                  <a:lnTo>
                    <a:pt x="49201" y="178077"/>
                  </a:lnTo>
                  <a:lnTo>
                    <a:pt x="75088" y="139838"/>
                  </a:lnTo>
                  <a:lnTo>
                    <a:pt x="105549" y="105309"/>
                  </a:lnTo>
                  <a:lnTo>
                    <a:pt x="140157" y="74916"/>
                  </a:lnTo>
                  <a:lnTo>
                    <a:pt x="178481" y="49088"/>
                  </a:lnTo>
                  <a:lnTo>
                    <a:pt x="220091" y="28255"/>
                  </a:lnTo>
                  <a:lnTo>
                    <a:pt x="264559" y="12843"/>
                  </a:lnTo>
                  <a:lnTo>
                    <a:pt x="311455" y="3282"/>
                  </a:lnTo>
                  <a:lnTo>
                    <a:pt x="360349" y="0"/>
                  </a:lnTo>
                  <a:lnTo>
                    <a:pt x="407718" y="3117"/>
                  </a:lnTo>
                  <a:lnTo>
                    <a:pt x="453875" y="12316"/>
                  </a:lnTo>
                  <a:lnTo>
                    <a:pt x="498261" y="27365"/>
                  </a:lnTo>
                  <a:lnTo>
                    <a:pt x="540313" y="48033"/>
                  </a:lnTo>
                  <a:lnTo>
                    <a:pt x="579471" y="74088"/>
                  </a:lnTo>
                  <a:lnTo>
                    <a:pt x="615173" y="105299"/>
                  </a:lnTo>
                  <a:lnTo>
                    <a:pt x="646455" y="140922"/>
                  </a:lnTo>
                  <a:lnTo>
                    <a:pt x="672571" y="179994"/>
                  </a:lnTo>
                  <a:lnTo>
                    <a:pt x="693289" y="221952"/>
                  </a:lnTo>
                  <a:lnTo>
                    <a:pt x="708375" y="266238"/>
                  </a:lnTo>
                  <a:lnTo>
                    <a:pt x="717597" y="312290"/>
                  </a:lnTo>
                  <a:lnTo>
                    <a:pt x="720723" y="359549"/>
                  </a:lnTo>
                  <a:lnTo>
                    <a:pt x="717433" y="408343"/>
                  </a:lnTo>
                  <a:lnTo>
                    <a:pt x="707850" y="455142"/>
                  </a:lnTo>
                  <a:lnTo>
                    <a:pt x="692402" y="499516"/>
                  </a:lnTo>
                  <a:lnTo>
                    <a:pt x="671520" y="541038"/>
                  </a:lnTo>
                  <a:lnTo>
                    <a:pt x="645633" y="579279"/>
                  </a:lnTo>
                  <a:lnTo>
                    <a:pt x="615170" y="613811"/>
                  </a:lnTo>
                  <a:lnTo>
                    <a:pt x="580561" y="644205"/>
                  </a:lnTo>
                  <a:lnTo>
                    <a:pt x="542235" y="670033"/>
                  </a:lnTo>
                  <a:lnTo>
                    <a:pt x="500621" y="690868"/>
                  </a:lnTo>
                  <a:lnTo>
                    <a:pt x="456149" y="706280"/>
                  </a:lnTo>
                  <a:lnTo>
                    <a:pt x="409248" y="715841"/>
                  </a:lnTo>
                  <a:lnTo>
                    <a:pt x="360349" y="719123"/>
                  </a:lnTo>
                  <a:lnTo>
                    <a:pt x="311455" y="715841"/>
                  </a:lnTo>
                  <a:lnTo>
                    <a:pt x="264559" y="706280"/>
                  </a:lnTo>
                  <a:lnTo>
                    <a:pt x="220091" y="690868"/>
                  </a:lnTo>
                  <a:lnTo>
                    <a:pt x="178481" y="670033"/>
                  </a:lnTo>
                  <a:lnTo>
                    <a:pt x="140157" y="644205"/>
                  </a:lnTo>
                  <a:lnTo>
                    <a:pt x="105549" y="613811"/>
                  </a:lnTo>
                  <a:lnTo>
                    <a:pt x="75088" y="579279"/>
                  </a:lnTo>
                  <a:lnTo>
                    <a:pt x="49201" y="541038"/>
                  </a:lnTo>
                  <a:lnTo>
                    <a:pt x="28320" y="499516"/>
                  </a:lnTo>
                  <a:lnTo>
                    <a:pt x="12873" y="455142"/>
                  </a:lnTo>
                  <a:lnTo>
                    <a:pt x="3289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5900713" y="3349630"/>
            <a:ext cx="730885" cy="748665"/>
            <a:chOff x="5900713" y="3349630"/>
            <a:chExt cx="730885" cy="748665"/>
          </a:xfrm>
        </p:grpSpPr>
        <p:sp>
          <p:nvSpPr>
            <p:cNvPr id="74" name="object 74"/>
            <p:cNvSpPr/>
            <p:nvPr/>
          </p:nvSpPr>
          <p:spPr>
            <a:xfrm>
              <a:off x="5900713" y="3369630"/>
              <a:ext cx="730248" cy="72866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05488" y="3354393"/>
              <a:ext cx="720723" cy="7191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05487" y="3354393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49"/>
                  </a:moveTo>
                  <a:lnTo>
                    <a:pt x="3289" y="310760"/>
                  </a:lnTo>
                  <a:lnTo>
                    <a:pt x="12873" y="263966"/>
                  </a:lnTo>
                  <a:lnTo>
                    <a:pt x="28320" y="219596"/>
                  </a:lnTo>
                  <a:lnTo>
                    <a:pt x="49201" y="178077"/>
                  </a:lnTo>
                  <a:lnTo>
                    <a:pt x="75088" y="139838"/>
                  </a:lnTo>
                  <a:lnTo>
                    <a:pt x="105549" y="105309"/>
                  </a:lnTo>
                  <a:lnTo>
                    <a:pt x="140157" y="74916"/>
                  </a:lnTo>
                  <a:lnTo>
                    <a:pt x="178481" y="49088"/>
                  </a:lnTo>
                  <a:lnTo>
                    <a:pt x="220091" y="28255"/>
                  </a:lnTo>
                  <a:lnTo>
                    <a:pt x="264559" y="12843"/>
                  </a:lnTo>
                  <a:lnTo>
                    <a:pt x="311455" y="3282"/>
                  </a:lnTo>
                  <a:lnTo>
                    <a:pt x="360349" y="0"/>
                  </a:lnTo>
                  <a:lnTo>
                    <a:pt x="407718" y="3117"/>
                  </a:lnTo>
                  <a:lnTo>
                    <a:pt x="453875" y="12316"/>
                  </a:lnTo>
                  <a:lnTo>
                    <a:pt x="498261" y="27365"/>
                  </a:lnTo>
                  <a:lnTo>
                    <a:pt x="540313" y="48033"/>
                  </a:lnTo>
                  <a:lnTo>
                    <a:pt x="579471" y="74088"/>
                  </a:lnTo>
                  <a:lnTo>
                    <a:pt x="615173" y="105299"/>
                  </a:lnTo>
                  <a:lnTo>
                    <a:pt x="646455" y="140922"/>
                  </a:lnTo>
                  <a:lnTo>
                    <a:pt x="672571" y="179994"/>
                  </a:lnTo>
                  <a:lnTo>
                    <a:pt x="693289" y="221952"/>
                  </a:lnTo>
                  <a:lnTo>
                    <a:pt x="708375" y="266238"/>
                  </a:lnTo>
                  <a:lnTo>
                    <a:pt x="717597" y="312290"/>
                  </a:lnTo>
                  <a:lnTo>
                    <a:pt x="720723" y="359549"/>
                  </a:lnTo>
                  <a:lnTo>
                    <a:pt x="717433" y="408343"/>
                  </a:lnTo>
                  <a:lnTo>
                    <a:pt x="707850" y="455142"/>
                  </a:lnTo>
                  <a:lnTo>
                    <a:pt x="692402" y="499516"/>
                  </a:lnTo>
                  <a:lnTo>
                    <a:pt x="671520" y="541038"/>
                  </a:lnTo>
                  <a:lnTo>
                    <a:pt x="645633" y="579279"/>
                  </a:lnTo>
                  <a:lnTo>
                    <a:pt x="615170" y="613811"/>
                  </a:lnTo>
                  <a:lnTo>
                    <a:pt x="580561" y="644205"/>
                  </a:lnTo>
                  <a:lnTo>
                    <a:pt x="542235" y="670033"/>
                  </a:lnTo>
                  <a:lnTo>
                    <a:pt x="500621" y="690868"/>
                  </a:lnTo>
                  <a:lnTo>
                    <a:pt x="456149" y="706280"/>
                  </a:lnTo>
                  <a:lnTo>
                    <a:pt x="409248" y="715841"/>
                  </a:lnTo>
                  <a:lnTo>
                    <a:pt x="360349" y="719123"/>
                  </a:lnTo>
                  <a:lnTo>
                    <a:pt x="311455" y="715841"/>
                  </a:lnTo>
                  <a:lnTo>
                    <a:pt x="264559" y="706280"/>
                  </a:lnTo>
                  <a:lnTo>
                    <a:pt x="220091" y="690868"/>
                  </a:lnTo>
                  <a:lnTo>
                    <a:pt x="178481" y="670033"/>
                  </a:lnTo>
                  <a:lnTo>
                    <a:pt x="140157" y="644205"/>
                  </a:lnTo>
                  <a:lnTo>
                    <a:pt x="105549" y="613811"/>
                  </a:lnTo>
                  <a:lnTo>
                    <a:pt x="75088" y="579279"/>
                  </a:lnTo>
                  <a:lnTo>
                    <a:pt x="49201" y="541038"/>
                  </a:lnTo>
                  <a:lnTo>
                    <a:pt x="28320" y="499516"/>
                  </a:lnTo>
                  <a:lnTo>
                    <a:pt x="12873" y="455142"/>
                  </a:lnTo>
                  <a:lnTo>
                    <a:pt x="3289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6743686" y="3349630"/>
            <a:ext cx="728980" cy="748665"/>
            <a:chOff x="6743686" y="3349630"/>
            <a:chExt cx="728980" cy="748665"/>
          </a:xfrm>
        </p:grpSpPr>
        <p:sp>
          <p:nvSpPr>
            <p:cNvPr id="78" name="object 78"/>
            <p:cNvSpPr/>
            <p:nvPr/>
          </p:nvSpPr>
          <p:spPr>
            <a:xfrm>
              <a:off x="6743686" y="3369630"/>
              <a:ext cx="728661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48461" y="3354393"/>
              <a:ext cx="719123" cy="71912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48461" y="3354393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49"/>
                  </a:moveTo>
                  <a:lnTo>
                    <a:pt x="3282" y="310760"/>
                  </a:lnTo>
                  <a:lnTo>
                    <a:pt x="12843" y="263966"/>
                  </a:lnTo>
                  <a:lnTo>
                    <a:pt x="28255" y="219596"/>
                  </a:lnTo>
                  <a:lnTo>
                    <a:pt x="49088" y="178077"/>
                  </a:lnTo>
                  <a:lnTo>
                    <a:pt x="74916" y="139838"/>
                  </a:lnTo>
                  <a:lnTo>
                    <a:pt x="105309" y="105309"/>
                  </a:lnTo>
                  <a:lnTo>
                    <a:pt x="139838" y="74916"/>
                  </a:lnTo>
                  <a:lnTo>
                    <a:pt x="178077" y="49088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6"/>
                  </a:lnTo>
                  <a:lnTo>
                    <a:pt x="497155" y="27365"/>
                  </a:lnTo>
                  <a:lnTo>
                    <a:pt x="539110" y="48033"/>
                  </a:lnTo>
                  <a:lnTo>
                    <a:pt x="578177" y="74088"/>
                  </a:lnTo>
                  <a:lnTo>
                    <a:pt x="613798" y="105299"/>
                  </a:lnTo>
                  <a:lnTo>
                    <a:pt x="645020" y="140922"/>
                  </a:lnTo>
                  <a:lnTo>
                    <a:pt x="671082" y="179994"/>
                  </a:lnTo>
                  <a:lnTo>
                    <a:pt x="691754" y="221952"/>
                  </a:lnTo>
                  <a:lnTo>
                    <a:pt x="706805" y="266238"/>
                  </a:lnTo>
                  <a:lnTo>
                    <a:pt x="716005" y="312290"/>
                  </a:lnTo>
                  <a:lnTo>
                    <a:pt x="719123" y="359549"/>
                  </a:lnTo>
                  <a:lnTo>
                    <a:pt x="715841" y="408343"/>
                  </a:lnTo>
                  <a:lnTo>
                    <a:pt x="706280" y="455142"/>
                  </a:lnTo>
                  <a:lnTo>
                    <a:pt x="690868" y="499516"/>
                  </a:lnTo>
                  <a:lnTo>
                    <a:pt x="670033" y="541038"/>
                  </a:lnTo>
                  <a:lnTo>
                    <a:pt x="644205" y="579279"/>
                  </a:lnTo>
                  <a:lnTo>
                    <a:pt x="613811" y="613811"/>
                  </a:lnTo>
                  <a:lnTo>
                    <a:pt x="579279" y="644205"/>
                  </a:lnTo>
                  <a:lnTo>
                    <a:pt x="541038" y="670033"/>
                  </a:lnTo>
                  <a:lnTo>
                    <a:pt x="499516" y="690868"/>
                  </a:lnTo>
                  <a:lnTo>
                    <a:pt x="455142" y="706280"/>
                  </a:lnTo>
                  <a:lnTo>
                    <a:pt x="408343" y="715841"/>
                  </a:lnTo>
                  <a:lnTo>
                    <a:pt x="359549" y="719123"/>
                  </a:lnTo>
                  <a:lnTo>
                    <a:pt x="310760" y="715841"/>
                  </a:lnTo>
                  <a:lnTo>
                    <a:pt x="263966" y="706280"/>
                  </a:lnTo>
                  <a:lnTo>
                    <a:pt x="219596" y="690868"/>
                  </a:lnTo>
                  <a:lnTo>
                    <a:pt x="178077" y="670033"/>
                  </a:lnTo>
                  <a:lnTo>
                    <a:pt x="139838" y="644205"/>
                  </a:lnTo>
                  <a:lnTo>
                    <a:pt x="105309" y="613811"/>
                  </a:lnTo>
                  <a:lnTo>
                    <a:pt x="74916" y="579279"/>
                  </a:lnTo>
                  <a:lnTo>
                    <a:pt x="49088" y="541038"/>
                  </a:lnTo>
                  <a:lnTo>
                    <a:pt x="28255" y="499516"/>
                  </a:lnTo>
                  <a:lnTo>
                    <a:pt x="12843" y="455142"/>
                  </a:lnTo>
                  <a:lnTo>
                    <a:pt x="3282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7585059" y="3349630"/>
            <a:ext cx="728980" cy="748665"/>
            <a:chOff x="7585059" y="3349630"/>
            <a:chExt cx="728980" cy="748665"/>
          </a:xfrm>
        </p:grpSpPr>
        <p:sp>
          <p:nvSpPr>
            <p:cNvPr id="82" name="object 82"/>
            <p:cNvSpPr/>
            <p:nvPr/>
          </p:nvSpPr>
          <p:spPr>
            <a:xfrm>
              <a:off x="7585059" y="3369630"/>
              <a:ext cx="728661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589834" y="3354393"/>
              <a:ext cx="719123" cy="71912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89834" y="3354393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49"/>
                  </a:moveTo>
                  <a:lnTo>
                    <a:pt x="3282" y="310760"/>
                  </a:lnTo>
                  <a:lnTo>
                    <a:pt x="12843" y="263966"/>
                  </a:lnTo>
                  <a:lnTo>
                    <a:pt x="28255" y="219596"/>
                  </a:lnTo>
                  <a:lnTo>
                    <a:pt x="49088" y="178077"/>
                  </a:lnTo>
                  <a:lnTo>
                    <a:pt x="74916" y="139838"/>
                  </a:lnTo>
                  <a:lnTo>
                    <a:pt x="105309" y="105309"/>
                  </a:lnTo>
                  <a:lnTo>
                    <a:pt x="139838" y="74916"/>
                  </a:lnTo>
                  <a:lnTo>
                    <a:pt x="178077" y="49088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6"/>
                  </a:lnTo>
                  <a:lnTo>
                    <a:pt x="497155" y="27365"/>
                  </a:lnTo>
                  <a:lnTo>
                    <a:pt x="539110" y="48033"/>
                  </a:lnTo>
                  <a:lnTo>
                    <a:pt x="578177" y="74088"/>
                  </a:lnTo>
                  <a:lnTo>
                    <a:pt x="613798" y="105299"/>
                  </a:lnTo>
                  <a:lnTo>
                    <a:pt x="645020" y="140922"/>
                  </a:lnTo>
                  <a:lnTo>
                    <a:pt x="671082" y="179994"/>
                  </a:lnTo>
                  <a:lnTo>
                    <a:pt x="691754" y="221952"/>
                  </a:lnTo>
                  <a:lnTo>
                    <a:pt x="706805" y="266238"/>
                  </a:lnTo>
                  <a:lnTo>
                    <a:pt x="716005" y="312290"/>
                  </a:lnTo>
                  <a:lnTo>
                    <a:pt x="719123" y="359549"/>
                  </a:lnTo>
                  <a:lnTo>
                    <a:pt x="715841" y="408343"/>
                  </a:lnTo>
                  <a:lnTo>
                    <a:pt x="706280" y="455142"/>
                  </a:lnTo>
                  <a:lnTo>
                    <a:pt x="690868" y="499516"/>
                  </a:lnTo>
                  <a:lnTo>
                    <a:pt x="670033" y="541038"/>
                  </a:lnTo>
                  <a:lnTo>
                    <a:pt x="644205" y="579279"/>
                  </a:lnTo>
                  <a:lnTo>
                    <a:pt x="613811" y="613811"/>
                  </a:lnTo>
                  <a:lnTo>
                    <a:pt x="579279" y="644205"/>
                  </a:lnTo>
                  <a:lnTo>
                    <a:pt x="541038" y="670033"/>
                  </a:lnTo>
                  <a:lnTo>
                    <a:pt x="499516" y="690868"/>
                  </a:lnTo>
                  <a:lnTo>
                    <a:pt x="455142" y="706280"/>
                  </a:lnTo>
                  <a:lnTo>
                    <a:pt x="408343" y="715841"/>
                  </a:lnTo>
                  <a:lnTo>
                    <a:pt x="359549" y="719123"/>
                  </a:lnTo>
                  <a:lnTo>
                    <a:pt x="310760" y="715841"/>
                  </a:lnTo>
                  <a:lnTo>
                    <a:pt x="263966" y="706280"/>
                  </a:lnTo>
                  <a:lnTo>
                    <a:pt x="219596" y="690868"/>
                  </a:lnTo>
                  <a:lnTo>
                    <a:pt x="178077" y="670033"/>
                  </a:lnTo>
                  <a:lnTo>
                    <a:pt x="139838" y="644205"/>
                  </a:lnTo>
                  <a:lnTo>
                    <a:pt x="105309" y="613811"/>
                  </a:lnTo>
                  <a:lnTo>
                    <a:pt x="74916" y="579279"/>
                  </a:lnTo>
                  <a:lnTo>
                    <a:pt x="49088" y="541038"/>
                  </a:lnTo>
                  <a:lnTo>
                    <a:pt x="28255" y="499516"/>
                  </a:lnTo>
                  <a:lnTo>
                    <a:pt x="12843" y="455142"/>
                  </a:lnTo>
                  <a:lnTo>
                    <a:pt x="3282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5059340" y="4149729"/>
            <a:ext cx="730885" cy="748665"/>
            <a:chOff x="5059340" y="4149729"/>
            <a:chExt cx="730885" cy="748665"/>
          </a:xfrm>
        </p:grpSpPr>
        <p:sp>
          <p:nvSpPr>
            <p:cNvPr id="86" name="object 86"/>
            <p:cNvSpPr/>
            <p:nvPr/>
          </p:nvSpPr>
          <p:spPr>
            <a:xfrm>
              <a:off x="5059340" y="4169729"/>
              <a:ext cx="730248" cy="72866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64115" y="4154491"/>
              <a:ext cx="720723" cy="71912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64114" y="4154491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49"/>
                  </a:moveTo>
                  <a:lnTo>
                    <a:pt x="3289" y="310760"/>
                  </a:lnTo>
                  <a:lnTo>
                    <a:pt x="12873" y="263966"/>
                  </a:lnTo>
                  <a:lnTo>
                    <a:pt x="28320" y="219596"/>
                  </a:lnTo>
                  <a:lnTo>
                    <a:pt x="49201" y="178077"/>
                  </a:lnTo>
                  <a:lnTo>
                    <a:pt x="75088" y="139838"/>
                  </a:lnTo>
                  <a:lnTo>
                    <a:pt x="105549" y="105309"/>
                  </a:lnTo>
                  <a:lnTo>
                    <a:pt x="140157" y="74916"/>
                  </a:lnTo>
                  <a:lnTo>
                    <a:pt x="178481" y="49088"/>
                  </a:lnTo>
                  <a:lnTo>
                    <a:pt x="220091" y="28255"/>
                  </a:lnTo>
                  <a:lnTo>
                    <a:pt x="264559" y="12843"/>
                  </a:lnTo>
                  <a:lnTo>
                    <a:pt x="311455" y="3282"/>
                  </a:lnTo>
                  <a:lnTo>
                    <a:pt x="360349" y="0"/>
                  </a:lnTo>
                  <a:lnTo>
                    <a:pt x="407718" y="3117"/>
                  </a:lnTo>
                  <a:lnTo>
                    <a:pt x="453875" y="12316"/>
                  </a:lnTo>
                  <a:lnTo>
                    <a:pt x="498261" y="27365"/>
                  </a:lnTo>
                  <a:lnTo>
                    <a:pt x="540313" y="48033"/>
                  </a:lnTo>
                  <a:lnTo>
                    <a:pt x="579471" y="74088"/>
                  </a:lnTo>
                  <a:lnTo>
                    <a:pt x="615173" y="105299"/>
                  </a:lnTo>
                  <a:lnTo>
                    <a:pt x="646455" y="140922"/>
                  </a:lnTo>
                  <a:lnTo>
                    <a:pt x="672571" y="179994"/>
                  </a:lnTo>
                  <a:lnTo>
                    <a:pt x="693289" y="221952"/>
                  </a:lnTo>
                  <a:lnTo>
                    <a:pt x="708375" y="266238"/>
                  </a:lnTo>
                  <a:lnTo>
                    <a:pt x="717597" y="312290"/>
                  </a:lnTo>
                  <a:lnTo>
                    <a:pt x="720723" y="359549"/>
                  </a:lnTo>
                  <a:lnTo>
                    <a:pt x="717433" y="408343"/>
                  </a:lnTo>
                  <a:lnTo>
                    <a:pt x="707850" y="455142"/>
                  </a:lnTo>
                  <a:lnTo>
                    <a:pt x="692402" y="499516"/>
                  </a:lnTo>
                  <a:lnTo>
                    <a:pt x="671520" y="541038"/>
                  </a:lnTo>
                  <a:lnTo>
                    <a:pt x="645633" y="579279"/>
                  </a:lnTo>
                  <a:lnTo>
                    <a:pt x="615170" y="613811"/>
                  </a:lnTo>
                  <a:lnTo>
                    <a:pt x="580561" y="644205"/>
                  </a:lnTo>
                  <a:lnTo>
                    <a:pt x="542235" y="670033"/>
                  </a:lnTo>
                  <a:lnTo>
                    <a:pt x="500621" y="690868"/>
                  </a:lnTo>
                  <a:lnTo>
                    <a:pt x="456149" y="706280"/>
                  </a:lnTo>
                  <a:lnTo>
                    <a:pt x="409248" y="715841"/>
                  </a:lnTo>
                  <a:lnTo>
                    <a:pt x="360349" y="719123"/>
                  </a:lnTo>
                  <a:lnTo>
                    <a:pt x="311455" y="715841"/>
                  </a:lnTo>
                  <a:lnTo>
                    <a:pt x="264559" y="706280"/>
                  </a:lnTo>
                  <a:lnTo>
                    <a:pt x="220091" y="690868"/>
                  </a:lnTo>
                  <a:lnTo>
                    <a:pt x="178481" y="670033"/>
                  </a:lnTo>
                  <a:lnTo>
                    <a:pt x="140157" y="644205"/>
                  </a:lnTo>
                  <a:lnTo>
                    <a:pt x="105549" y="613811"/>
                  </a:lnTo>
                  <a:lnTo>
                    <a:pt x="75088" y="579279"/>
                  </a:lnTo>
                  <a:lnTo>
                    <a:pt x="49201" y="541038"/>
                  </a:lnTo>
                  <a:lnTo>
                    <a:pt x="28320" y="499516"/>
                  </a:lnTo>
                  <a:lnTo>
                    <a:pt x="12873" y="455142"/>
                  </a:lnTo>
                  <a:lnTo>
                    <a:pt x="3289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5900713" y="4149729"/>
            <a:ext cx="730885" cy="748665"/>
            <a:chOff x="5900713" y="4149729"/>
            <a:chExt cx="730885" cy="748665"/>
          </a:xfrm>
        </p:grpSpPr>
        <p:sp>
          <p:nvSpPr>
            <p:cNvPr id="90" name="object 90"/>
            <p:cNvSpPr/>
            <p:nvPr/>
          </p:nvSpPr>
          <p:spPr>
            <a:xfrm>
              <a:off x="5900713" y="4169729"/>
              <a:ext cx="730248" cy="72866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905488" y="4154491"/>
              <a:ext cx="720723" cy="7191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05487" y="4154491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49"/>
                  </a:moveTo>
                  <a:lnTo>
                    <a:pt x="3289" y="310760"/>
                  </a:lnTo>
                  <a:lnTo>
                    <a:pt x="12873" y="263966"/>
                  </a:lnTo>
                  <a:lnTo>
                    <a:pt x="28320" y="219596"/>
                  </a:lnTo>
                  <a:lnTo>
                    <a:pt x="49201" y="178077"/>
                  </a:lnTo>
                  <a:lnTo>
                    <a:pt x="75088" y="139838"/>
                  </a:lnTo>
                  <a:lnTo>
                    <a:pt x="105549" y="105309"/>
                  </a:lnTo>
                  <a:lnTo>
                    <a:pt x="140157" y="74916"/>
                  </a:lnTo>
                  <a:lnTo>
                    <a:pt x="178481" y="49088"/>
                  </a:lnTo>
                  <a:lnTo>
                    <a:pt x="220091" y="28255"/>
                  </a:lnTo>
                  <a:lnTo>
                    <a:pt x="264559" y="12843"/>
                  </a:lnTo>
                  <a:lnTo>
                    <a:pt x="311455" y="3282"/>
                  </a:lnTo>
                  <a:lnTo>
                    <a:pt x="360349" y="0"/>
                  </a:lnTo>
                  <a:lnTo>
                    <a:pt x="407718" y="3117"/>
                  </a:lnTo>
                  <a:lnTo>
                    <a:pt x="453875" y="12316"/>
                  </a:lnTo>
                  <a:lnTo>
                    <a:pt x="498261" y="27365"/>
                  </a:lnTo>
                  <a:lnTo>
                    <a:pt x="540313" y="48033"/>
                  </a:lnTo>
                  <a:lnTo>
                    <a:pt x="579471" y="74088"/>
                  </a:lnTo>
                  <a:lnTo>
                    <a:pt x="615173" y="105299"/>
                  </a:lnTo>
                  <a:lnTo>
                    <a:pt x="646455" y="140922"/>
                  </a:lnTo>
                  <a:lnTo>
                    <a:pt x="672571" y="179994"/>
                  </a:lnTo>
                  <a:lnTo>
                    <a:pt x="693289" y="221952"/>
                  </a:lnTo>
                  <a:lnTo>
                    <a:pt x="708375" y="266238"/>
                  </a:lnTo>
                  <a:lnTo>
                    <a:pt x="717597" y="312290"/>
                  </a:lnTo>
                  <a:lnTo>
                    <a:pt x="720723" y="359549"/>
                  </a:lnTo>
                  <a:lnTo>
                    <a:pt x="717433" y="408343"/>
                  </a:lnTo>
                  <a:lnTo>
                    <a:pt x="707850" y="455142"/>
                  </a:lnTo>
                  <a:lnTo>
                    <a:pt x="692402" y="499516"/>
                  </a:lnTo>
                  <a:lnTo>
                    <a:pt x="671520" y="541038"/>
                  </a:lnTo>
                  <a:lnTo>
                    <a:pt x="645633" y="579279"/>
                  </a:lnTo>
                  <a:lnTo>
                    <a:pt x="615170" y="613811"/>
                  </a:lnTo>
                  <a:lnTo>
                    <a:pt x="580561" y="644205"/>
                  </a:lnTo>
                  <a:lnTo>
                    <a:pt x="542235" y="670033"/>
                  </a:lnTo>
                  <a:lnTo>
                    <a:pt x="500621" y="690868"/>
                  </a:lnTo>
                  <a:lnTo>
                    <a:pt x="456149" y="706280"/>
                  </a:lnTo>
                  <a:lnTo>
                    <a:pt x="409248" y="715841"/>
                  </a:lnTo>
                  <a:lnTo>
                    <a:pt x="360349" y="719123"/>
                  </a:lnTo>
                  <a:lnTo>
                    <a:pt x="311455" y="715841"/>
                  </a:lnTo>
                  <a:lnTo>
                    <a:pt x="264559" y="706280"/>
                  </a:lnTo>
                  <a:lnTo>
                    <a:pt x="220091" y="690868"/>
                  </a:lnTo>
                  <a:lnTo>
                    <a:pt x="178481" y="670033"/>
                  </a:lnTo>
                  <a:lnTo>
                    <a:pt x="140157" y="644205"/>
                  </a:lnTo>
                  <a:lnTo>
                    <a:pt x="105549" y="613811"/>
                  </a:lnTo>
                  <a:lnTo>
                    <a:pt x="75088" y="579279"/>
                  </a:lnTo>
                  <a:lnTo>
                    <a:pt x="49201" y="541038"/>
                  </a:lnTo>
                  <a:lnTo>
                    <a:pt x="28320" y="499516"/>
                  </a:lnTo>
                  <a:lnTo>
                    <a:pt x="12873" y="455142"/>
                  </a:lnTo>
                  <a:lnTo>
                    <a:pt x="3289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6743686" y="4149729"/>
            <a:ext cx="728980" cy="748665"/>
            <a:chOff x="6743686" y="4149729"/>
            <a:chExt cx="728980" cy="748665"/>
          </a:xfrm>
        </p:grpSpPr>
        <p:sp>
          <p:nvSpPr>
            <p:cNvPr id="94" name="object 94"/>
            <p:cNvSpPr/>
            <p:nvPr/>
          </p:nvSpPr>
          <p:spPr>
            <a:xfrm>
              <a:off x="6743686" y="4169729"/>
              <a:ext cx="728661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748461" y="4154491"/>
              <a:ext cx="719123" cy="71912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748461" y="4154491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49"/>
                  </a:moveTo>
                  <a:lnTo>
                    <a:pt x="3282" y="310760"/>
                  </a:lnTo>
                  <a:lnTo>
                    <a:pt x="12843" y="263966"/>
                  </a:lnTo>
                  <a:lnTo>
                    <a:pt x="28255" y="219596"/>
                  </a:lnTo>
                  <a:lnTo>
                    <a:pt x="49088" y="178077"/>
                  </a:lnTo>
                  <a:lnTo>
                    <a:pt x="74916" y="139838"/>
                  </a:lnTo>
                  <a:lnTo>
                    <a:pt x="105309" y="105309"/>
                  </a:lnTo>
                  <a:lnTo>
                    <a:pt x="139838" y="74916"/>
                  </a:lnTo>
                  <a:lnTo>
                    <a:pt x="178077" y="49088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6"/>
                  </a:lnTo>
                  <a:lnTo>
                    <a:pt x="497155" y="27365"/>
                  </a:lnTo>
                  <a:lnTo>
                    <a:pt x="539110" y="48033"/>
                  </a:lnTo>
                  <a:lnTo>
                    <a:pt x="578177" y="74088"/>
                  </a:lnTo>
                  <a:lnTo>
                    <a:pt x="613798" y="105299"/>
                  </a:lnTo>
                  <a:lnTo>
                    <a:pt x="645020" y="140922"/>
                  </a:lnTo>
                  <a:lnTo>
                    <a:pt x="671082" y="179994"/>
                  </a:lnTo>
                  <a:lnTo>
                    <a:pt x="691754" y="221952"/>
                  </a:lnTo>
                  <a:lnTo>
                    <a:pt x="706805" y="266238"/>
                  </a:lnTo>
                  <a:lnTo>
                    <a:pt x="716005" y="312290"/>
                  </a:lnTo>
                  <a:lnTo>
                    <a:pt x="719123" y="359549"/>
                  </a:lnTo>
                  <a:lnTo>
                    <a:pt x="715841" y="408343"/>
                  </a:lnTo>
                  <a:lnTo>
                    <a:pt x="706280" y="455142"/>
                  </a:lnTo>
                  <a:lnTo>
                    <a:pt x="690868" y="499516"/>
                  </a:lnTo>
                  <a:lnTo>
                    <a:pt x="670033" y="541038"/>
                  </a:lnTo>
                  <a:lnTo>
                    <a:pt x="644205" y="579279"/>
                  </a:lnTo>
                  <a:lnTo>
                    <a:pt x="613811" y="613811"/>
                  </a:lnTo>
                  <a:lnTo>
                    <a:pt x="579279" y="644205"/>
                  </a:lnTo>
                  <a:lnTo>
                    <a:pt x="541038" y="670033"/>
                  </a:lnTo>
                  <a:lnTo>
                    <a:pt x="499516" y="690868"/>
                  </a:lnTo>
                  <a:lnTo>
                    <a:pt x="455142" y="706280"/>
                  </a:lnTo>
                  <a:lnTo>
                    <a:pt x="408343" y="715841"/>
                  </a:lnTo>
                  <a:lnTo>
                    <a:pt x="359549" y="719123"/>
                  </a:lnTo>
                  <a:lnTo>
                    <a:pt x="310760" y="715841"/>
                  </a:lnTo>
                  <a:lnTo>
                    <a:pt x="263966" y="706280"/>
                  </a:lnTo>
                  <a:lnTo>
                    <a:pt x="219596" y="690868"/>
                  </a:lnTo>
                  <a:lnTo>
                    <a:pt x="178077" y="670033"/>
                  </a:lnTo>
                  <a:lnTo>
                    <a:pt x="139838" y="644205"/>
                  </a:lnTo>
                  <a:lnTo>
                    <a:pt x="105309" y="613811"/>
                  </a:lnTo>
                  <a:lnTo>
                    <a:pt x="74916" y="579279"/>
                  </a:lnTo>
                  <a:lnTo>
                    <a:pt x="49088" y="541038"/>
                  </a:lnTo>
                  <a:lnTo>
                    <a:pt x="28255" y="499516"/>
                  </a:lnTo>
                  <a:lnTo>
                    <a:pt x="12843" y="455142"/>
                  </a:lnTo>
                  <a:lnTo>
                    <a:pt x="3282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7585059" y="4149729"/>
            <a:ext cx="728980" cy="748665"/>
            <a:chOff x="7585059" y="4149729"/>
            <a:chExt cx="728980" cy="748665"/>
          </a:xfrm>
        </p:grpSpPr>
        <p:sp>
          <p:nvSpPr>
            <p:cNvPr id="98" name="object 98"/>
            <p:cNvSpPr/>
            <p:nvPr/>
          </p:nvSpPr>
          <p:spPr>
            <a:xfrm>
              <a:off x="7585059" y="4169729"/>
              <a:ext cx="728661" cy="7286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89834" y="4154491"/>
              <a:ext cx="719123" cy="71912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89834" y="4154491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49"/>
                  </a:moveTo>
                  <a:lnTo>
                    <a:pt x="3282" y="310760"/>
                  </a:lnTo>
                  <a:lnTo>
                    <a:pt x="12843" y="263966"/>
                  </a:lnTo>
                  <a:lnTo>
                    <a:pt x="28255" y="219596"/>
                  </a:lnTo>
                  <a:lnTo>
                    <a:pt x="49088" y="178077"/>
                  </a:lnTo>
                  <a:lnTo>
                    <a:pt x="74916" y="139838"/>
                  </a:lnTo>
                  <a:lnTo>
                    <a:pt x="105309" y="105309"/>
                  </a:lnTo>
                  <a:lnTo>
                    <a:pt x="139838" y="74916"/>
                  </a:lnTo>
                  <a:lnTo>
                    <a:pt x="178077" y="49088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6"/>
                  </a:lnTo>
                  <a:lnTo>
                    <a:pt x="497155" y="27365"/>
                  </a:lnTo>
                  <a:lnTo>
                    <a:pt x="539110" y="48033"/>
                  </a:lnTo>
                  <a:lnTo>
                    <a:pt x="578177" y="74088"/>
                  </a:lnTo>
                  <a:lnTo>
                    <a:pt x="613798" y="105299"/>
                  </a:lnTo>
                  <a:lnTo>
                    <a:pt x="645020" y="140922"/>
                  </a:lnTo>
                  <a:lnTo>
                    <a:pt x="671082" y="179994"/>
                  </a:lnTo>
                  <a:lnTo>
                    <a:pt x="691754" y="221952"/>
                  </a:lnTo>
                  <a:lnTo>
                    <a:pt x="706805" y="266238"/>
                  </a:lnTo>
                  <a:lnTo>
                    <a:pt x="716005" y="312290"/>
                  </a:lnTo>
                  <a:lnTo>
                    <a:pt x="719123" y="359549"/>
                  </a:lnTo>
                  <a:lnTo>
                    <a:pt x="715841" y="408343"/>
                  </a:lnTo>
                  <a:lnTo>
                    <a:pt x="706280" y="455142"/>
                  </a:lnTo>
                  <a:lnTo>
                    <a:pt x="690868" y="499516"/>
                  </a:lnTo>
                  <a:lnTo>
                    <a:pt x="670033" y="541038"/>
                  </a:lnTo>
                  <a:lnTo>
                    <a:pt x="644205" y="579279"/>
                  </a:lnTo>
                  <a:lnTo>
                    <a:pt x="613811" y="613811"/>
                  </a:lnTo>
                  <a:lnTo>
                    <a:pt x="579279" y="644205"/>
                  </a:lnTo>
                  <a:lnTo>
                    <a:pt x="541038" y="670033"/>
                  </a:lnTo>
                  <a:lnTo>
                    <a:pt x="499516" y="690868"/>
                  </a:lnTo>
                  <a:lnTo>
                    <a:pt x="455142" y="706280"/>
                  </a:lnTo>
                  <a:lnTo>
                    <a:pt x="408343" y="715841"/>
                  </a:lnTo>
                  <a:lnTo>
                    <a:pt x="359549" y="719123"/>
                  </a:lnTo>
                  <a:lnTo>
                    <a:pt x="310760" y="715841"/>
                  </a:lnTo>
                  <a:lnTo>
                    <a:pt x="263966" y="706280"/>
                  </a:lnTo>
                  <a:lnTo>
                    <a:pt x="219596" y="690868"/>
                  </a:lnTo>
                  <a:lnTo>
                    <a:pt x="178077" y="670033"/>
                  </a:lnTo>
                  <a:lnTo>
                    <a:pt x="139838" y="644205"/>
                  </a:lnTo>
                  <a:lnTo>
                    <a:pt x="105309" y="613811"/>
                  </a:lnTo>
                  <a:lnTo>
                    <a:pt x="74916" y="579279"/>
                  </a:lnTo>
                  <a:lnTo>
                    <a:pt x="49088" y="541038"/>
                  </a:lnTo>
                  <a:lnTo>
                    <a:pt x="28255" y="499516"/>
                  </a:lnTo>
                  <a:lnTo>
                    <a:pt x="12843" y="455142"/>
                  </a:lnTo>
                  <a:lnTo>
                    <a:pt x="3282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5059340" y="5006977"/>
            <a:ext cx="730885" cy="750570"/>
            <a:chOff x="5059340" y="5006977"/>
            <a:chExt cx="730885" cy="750570"/>
          </a:xfrm>
        </p:grpSpPr>
        <p:sp>
          <p:nvSpPr>
            <p:cNvPr id="102" name="object 102"/>
            <p:cNvSpPr/>
            <p:nvPr/>
          </p:nvSpPr>
          <p:spPr>
            <a:xfrm>
              <a:off x="5059340" y="5026964"/>
              <a:ext cx="730248" cy="730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064115" y="5011739"/>
              <a:ext cx="720723" cy="72072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64114" y="5011739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3" y="264550"/>
                  </a:lnTo>
                  <a:lnTo>
                    <a:pt x="28320" y="220081"/>
                  </a:lnTo>
                  <a:lnTo>
                    <a:pt x="49201" y="178470"/>
                  </a:lnTo>
                  <a:lnTo>
                    <a:pt x="75088" y="140146"/>
                  </a:lnTo>
                  <a:lnTo>
                    <a:pt x="105549" y="105540"/>
                  </a:lnTo>
                  <a:lnTo>
                    <a:pt x="140157" y="75080"/>
                  </a:lnTo>
                  <a:lnTo>
                    <a:pt x="178481" y="49196"/>
                  </a:lnTo>
                  <a:lnTo>
                    <a:pt x="220091" y="28316"/>
                  </a:lnTo>
                  <a:lnTo>
                    <a:pt x="264559" y="12871"/>
                  </a:lnTo>
                  <a:lnTo>
                    <a:pt x="311455" y="3289"/>
                  </a:lnTo>
                  <a:lnTo>
                    <a:pt x="360349" y="0"/>
                  </a:lnTo>
                  <a:lnTo>
                    <a:pt x="407718" y="3123"/>
                  </a:lnTo>
                  <a:lnTo>
                    <a:pt x="453875" y="12341"/>
                  </a:lnTo>
                  <a:lnTo>
                    <a:pt x="498261" y="27421"/>
                  </a:lnTo>
                  <a:lnTo>
                    <a:pt x="540313" y="48133"/>
                  </a:lnTo>
                  <a:lnTo>
                    <a:pt x="579471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5" y="717433"/>
                  </a:lnTo>
                  <a:lnTo>
                    <a:pt x="264559" y="707850"/>
                  </a:lnTo>
                  <a:lnTo>
                    <a:pt x="220091" y="692402"/>
                  </a:lnTo>
                  <a:lnTo>
                    <a:pt x="178481" y="671520"/>
                  </a:lnTo>
                  <a:lnTo>
                    <a:pt x="140157" y="645633"/>
                  </a:lnTo>
                  <a:lnTo>
                    <a:pt x="105549" y="615170"/>
                  </a:lnTo>
                  <a:lnTo>
                    <a:pt x="75088" y="580561"/>
                  </a:lnTo>
                  <a:lnTo>
                    <a:pt x="49201" y="542235"/>
                  </a:lnTo>
                  <a:lnTo>
                    <a:pt x="28320" y="500621"/>
                  </a:lnTo>
                  <a:lnTo>
                    <a:pt x="12873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5900713" y="5006977"/>
            <a:ext cx="730885" cy="750570"/>
            <a:chOff x="5900713" y="5006977"/>
            <a:chExt cx="730885" cy="750570"/>
          </a:xfrm>
        </p:grpSpPr>
        <p:sp>
          <p:nvSpPr>
            <p:cNvPr id="106" name="object 106"/>
            <p:cNvSpPr/>
            <p:nvPr/>
          </p:nvSpPr>
          <p:spPr>
            <a:xfrm>
              <a:off x="5900713" y="5026964"/>
              <a:ext cx="730248" cy="730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905488" y="5011739"/>
              <a:ext cx="720723" cy="72072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905487" y="5011739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3" y="264550"/>
                  </a:lnTo>
                  <a:lnTo>
                    <a:pt x="28320" y="220081"/>
                  </a:lnTo>
                  <a:lnTo>
                    <a:pt x="49201" y="178470"/>
                  </a:lnTo>
                  <a:lnTo>
                    <a:pt x="75088" y="140146"/>
                  </a:lnTo>
                  <a:lnTo>
                    <a:pt x="105549" y="105540"/>
                  </a:lnTo>
                  <a:lnTo>
                    <a:pt x="140157" y="75080"/>
                  </a:lnTo>
                  <a:lnTo>
                    <a:pt x="178481" y="49196"/>
                  </a:lnTo>
                  <a:lnTo>
                    <a:pt x="220091" y="28316"/>
                  </a:lnTo>
                  <a:lnTo>
                    <a:pt x="264559" y="12871"/>
                  </a:lnTo>
                  <a:lnTo>
                    <a:pt x="311455" y="3289"/>
                  </a:lnTo>
                  <a:lnTo>
                    <a:pt x="360349" y="0"/>
                  </a:lnTo>
                  <a:lnTo>
                    <a:pt x="407718" y="3123"/>
                  </a:lnTo>
                  <a:lnTo>
                    <a:pt x="453875" y="12341"/>
                  </a:lnTo>
                  <a:lnTo>
                    <a:pt x="498261" y="27421"/>
                  </a:lnTo>
                  <a:lnTo>
                    <a:pt x="540313" y="48133"/>
                  </a:lnTo>
                  <a:lnTo>
                    <a:pt x="579471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5" y="717433"/>
                  </a:lnTo>
                  <a:lnTo>
                    <a:pt x="264559" y="707850"/>
                  </a:lnTo>
                  <a:lnTo>
                    <a:pt x="220091" y="692402"/>
                  </a:lnTo>
                  <a:lnTo>
                    <a:pt x="178481" y="671520"/>
                  </a:lnTo>
                  <a:lnTo>
                    <a:pt x="140157" y="645633"/>
                  </a:lnTo>
                  <a:lnTo>
                    <a:pt x="105549" y="615170"/>
                  </a:lnTo>
                  <a:lnTo>
                    <a:pt x="75088" y="580561"/>
                  </a:lnTo>
                  <a:lnTo>
                    <a:pt x="49201" y="542235"/>
                  </a:lnTo>
                  <a:lnTo>
                    <a:pt x="28320" y="500621"/>
                  </a:lnTo>
                  <a:lnTo>
                    <a:pt x="12873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6743686" y="5006977"/>
            <a:ext cx="728980" cy="750570"/>
            <a:chOff x="6743686" y="5006977"/>
            <a:chExt cx="728980" cy="750570"/>
          </a:xfrm>
        </p:grpSpPr>
        <p:sp>
          <p:nvSpPr>
            <p:cNvPr id="110" name="object 110"/>
            <p:cNvSpPr/>
            <p:nvPr/>
          </p:nvSpPr>
          <p:spPr>
            <a:xfrm>
              <a:off x="6743686" y="5026964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748461" y="5011739"/>
              <a:ext cx="719123" cy="72072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748461" y="5011739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3" y="264550"/>
                  </a:lnTo>
                  <a:lnTo>
                    <a:pt x="28255" y="220081"/>
                  </a:lnTo>
                  <a:lnTo>
                    <a:pt x="49088" y="178470"/>
                  </a:lnTo>
                  <a:lnTo>
                    <a:pt x="74916" y="140146"/>
                  </a:lnTo>
                  <a:lnTo>
                    <a:pt x="105309" y="105540"/>
                  </a:lnTo>
                  <a:lnTo>
                    <a:pt x="139838" y="75080"/>
                  </a:lnTo>
                  <a:lnTo>
                    <a:pt x="178077" y="49196"/>
                  </a:lnTo>
                  <a:lnTo>
                    <a:pt x="219596" y="28316"/>
                  </a:lnTo>
                  <a:lnTo>
                    <a:pt x="263966" y="12871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3"/>
                  </a:lnTo>
                  <a:lnTo>
                    <a:pt x="452871" y="12341"/>
                  </a:lnTo>
                  <a:lnTo>
                    <a:pt x="497155" y="27421"/>
                  </a:lnTo>
                  <a:lnTo>
                    <a:pt x="539110" y="48133"/>
                  </a:lnTo>
                  <a:lnTo>
                    <a:pt x="578177" y="74244"/>
                  </a:lnTo>
                  <a:lnTo>
                    <a:pt x="613798" y="105524"/>
                  </a:lnTo>
                  <a:lnTo>
                    <a:pt x="645020" y="141235"/>
                  </a:lnTo>
                  <a:lnTo>
                    <a:pt x="671082" y="180395"/>
                  </a:lnTo>
                  <a:lnTo>
                    <a:pt x="691754" y="222446"/>
                  </a:lnTo>
                  <a:lnTo>
                    <a:pt x="706805" y="266828"/>
                  </a:lnTo>
                  <a:lnTo>
                    <a:pt x="716005" y="312982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7585059" y="5006977"/>
            <a:ext cx="728980" cy="750570"/>
            <a:chOff x="7585059" y="5006977"/>
            <a:chExt cx="728980" cy="750570"/>
          </a:xfrm>
        </p:grpSpPr>
        <p:sp>
          <p:nvSpPr>
            <p:cNvPr id="114" name="object 114"/>
            <p:cNvSpPr/>
            <p:nvPr/>
          </p:nvSpPr>
          <p:spPr>
            <a:xfrm>
              <a:off x="7585059" y="5026964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589834" y="5011739"/>
              <a:ext cx="719123" cy="720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589834" y="5011739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3" y="264550"/>
                  </a:lnTo>
                  <a:lnTo>
                    <a:pt x="28255" y="220081"/>
                  </a:lnTo>
                  <a:lnTo>
                    <a:pt x="49088" y="178470"/>
                  </a:lnTo>
                  <a:lnTo>
                    <a:pt x="74916" y="140146"/>
                  </a:lnTo>
                  <a:lnTo>
                    <a:pt x="105309" y="105540"/>
                  </a:lnTo>
                  <a:lnTo>
                    <a:pt x="139838" y="75080"/>
                  </a:lnTo>
                  <a:lnTo>
                    <a:pt x="178077" y="49196"/>
                  </a:lnTo>
                  <a:lnTo>
                    <a:pt x="219596" y="28316"/>
                  </a:lnTo>
                  <a:lnTo>
                    <a:pt x="263966" y="12871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3"/>
                  </a:lnTo>
                  <a:lnTo>
                    <a:pt x="452871" y="12341"/>
                  </a:lnTo>
                  <a:lnTo>
                    <a:pt x="497155" y="27421"/>
                  </a:lnTo>
                  <a:lnTo>
                    <a:pt x="539110" y="48133"/>
                  </a:lnTo>
                  <a:lnTo>
                    <a:pt x="578177" y="74244"/>
                  </a:lnTo>
                  <a:lnTo>
                    <a:pt x="613798" y="105524"/>
                  </a:lnTo>
                  <a:lnTo>
                    <a:pt x="645020" y="141235"/>
                  </a:lnTo>
                  <a:lnTo>
                    <a:pt x="671082" y="180395"/>
                  </a:lnTo>
                  <a:lnTo>
                    <a:pt x="691754" y="222446"/>
                  </a:lnTo>
                  <a:lnTo>
                    <a:pt x="706805" y="266828"/>
                  </a:lnTo>
                  <a:lnTo>
                    <a:pt x="716005" y="312982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5059340" y="5807075"/>
            <a:ext cx="730885" cy="750570"/>
            <a:chOff x="5059340" y="5807075"/>
            <a:chExt cx="730885" cy="750570"/>
          </a:xfrm>
        </p:grpSpPr>
        <p:sp>
          <p:nvSpPr>
            <p:cNvPr id="118" name="object 118"/>
            <p:cNvSpPr/>
            <p:nvPr/>
          </p:nvSpPr>
          <p:spPr>
            <a:xfrm>
              <a:off x="5059340" y="5827063"/>
              <a:ext cx="730248" cy="730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064115" y="5811838"/>
              <a:ext cx="720723" cy="72072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064114" y="5811838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3" y="264550"/>
                  </a:lnTo>
                  <a:lnTo>
                    <a:pt x="28320" y="220081"/>
                  </a:lnTo>
                  <a:lnTo>
                    <a:pt x="49201" y="178470"/>
                  </a:lnTo>
                  <a:lnTo>
                    <a:pt x="75088" y="140146"/>
                  </a:lnTo>
                  <a:lnTo>
                    <a:pt x="105549" y="105540"/>
                  </a:lnTo>
                  <a:lnTo>
                    <a:pt x="140157" y="75080"/>
                  </a:lnTo>
                  <a:lnTo>
                    <a:pt x="178481" y="49196"/>
                  </a:lnTo>
                  <a:lnTo>
                    <a:pt x="220091" y="28316"/>
                  </a:lnTo>
                  <a:lnTo>
                    <a:pt x="264559" y="12871"/>
                  </a:lnTo>
                  <a:lnTo>
                    <a:pt x="311455" y="3289"/>
                  </a:lnTo>
                  <a:lnTo>
                    <a:pt x="360349" y="0"/>
                  </a:lnTo>
                  <a:lnTo>
                    <a:pt x="407718" y="3123"/>
                  </a:lnTo>
                  <a:lnTo>
                    <a:pt x="453875" y="12341"/>
                  </a:lnTo>
                  <a:lnTo>
                    <a:pt x="498261" y="27421"/>
                  </a:lnTo>
                  <a:lnTo>
                    <a:pt x="540313" y="48133"/>
                  </a:lnTo>
                  <a:lnTo>
                    <a:pt x="579471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5" y="717433"/>
                  </a:lnTo>
                  <a:lnTo>
                    <a:pt x="264559" y="707850"/>
                  </a:lnTo>
                  <a:lnTo>
                    <a:pt x="220091" y="692402"/>
                  </a:lnTo>
                  <a:lnTo>
                    <a:pt x="178481" y="671520"/>
                  </a:lnTo>
                  <a:lnTo>
                    <a:pt x="140157" y="645633"/>
                  </a:lnTo>
                  <a:lnTo>
                    <a:pt x="105549" y="615170"/>
                  </a:lnTo>
                  <a:lnTo>
                    <a:pt x="75088" y="580561"/>
                  </a:lnTo>
                  <a:lnTo>
                    <a:pt x="49201" y="542235"/>
                  </a:lnTo>
                  <a:lnTo>
                    <a:pt x="28320" y="500621"/>
                  </a:lnTo>
                  <a:lnTo>
                    <a:pt x="12873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1" name="object 121"/>
          <p:cNvGrpSpPr/>
          <p:nvPr/>
        </p:nvGrpSpPr>
        <p:grpSpPr>
          <a:xfrm>
            <a:off x="5900713" y="5807075"/>
            <a:ext cx="730885" cy="750570"/>
            <a:chOff x="5900713" y="5807075"/>
            <a:chExt cx="730885" cy="750570"/>
          </a:xfrm>
        </p:grpSpPr>
        <p:sp>
          <p:nvSpPr>
            <p:cNvPr id="122" name="object 122"/>
            <p:cNvSpPr/>
            <p:nvPr/>
          </p:nvSpPr>
          <p:spPr>
            <a:xfrm>
              <a:off x="5900713" y="5827063"/>
              <a:ext cx="730248" cy="730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905488" y="5811838"/>
              <a:ext cx="720723" cy="72072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905487" y="5811838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3" y="264550"/>
                  </a:lnTo>
                  <a:lnTo>
                    <a:pt x="28320" y="220081"/>
                  </a:lnTo>
                  <a:lnTo>
                    <a:pt x="49201" y="178470"/>
                  </a:lnTo>
                  <a:lnTo>
                    <a:pt x="75088" y="140146"/>
                  </a:lnTo>
                  <a:lnTo>
                    <a:pt x="105549" y="105540"/>
                  </a:lnTo>
                  <a:lnTo>
                    <a:pt x="140157" y="75080"/>
                  </a:lnTo>
                  <a:lnTo>
                    <a:pt x="178481" y="49196"/>
                  </a:lnTo>
                  <a:lnTo>
                    <a:pt x="220091" y="28316"/>
                  </a:lnTo>
                  <a:lnTo>
                    <a:pt x="264559" y="12871"/>
                  </a:lnTo>
                  <a:lnTo>
                    <a:pt x="311455" y="3289"/>
                  </a:lnTo>
                  <a:lnTo>
                    <a:pt x="360349" y="0"/>
                  </a:lnTo>
                  <a:lnTo>
                    <a:pt x="407718" y="3123"/>
                  </a:lnTo>
                  <a:lnTo>
                    <a:pt x="453875" y="12341"/>
                  </a:lnTo>
                  <a:lnTo>
                    <a:pt x="498261" y="27421"/>
                  </a:lnTo>
                  <a:lnTo>
                    <a:pt x="540313" y="48133"/>
                  </a:lnTo>
                  <a:lnTo>
                    <a:pt x="579471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5" y="717433"/>
                  </a:lnTo>
                  <a:lnTo>
                    <a:pt x="264559" y="707850"/>
                  </a:lnTo>
                  <a:lnTo>
                    <a:pt x="220091" y="692402"/>
                  </a:lnTo>
                  <a:lnTo>
                    <a:pt x="178481" y="671520"/>
                  </a:lnTo>
                  <a:lnTo>
                    <a:pt x="140157" y="645633"/>
                  </a:lnTo>
                  <a:lnTo>
                    <a:pt x="105549" y="615170"/>
                  </a:lnTo>
                  <a:lnTo>
                    <a:pt x="75088" y="580561"/>
                  </a:lnTo>
                  <a:lnTo>
                    <a:pt x="49201" y="542235"/>
                  </a:lnTo>
                  <a:lnTo>
                    <a:pt x="28320" y="500621"/>
                  </a:lnTo>
                  <a:lnTo>
                    <a:pt x="12873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" name="object 125"/>
          <p:cNvGrpSpPr/>
          <p:nvPr/>
        </p:nvGrpSpPr>
        <p:grpSpPr>
          <a:xfrm>
            <a:off x="6743686" y="5807075"/>
            <a:ext cx="728980" cy="750570"/>
            <a:chOff x="6743686" y="5807075"/>
            <a:chExt cx="728980" cy="750570"/>
          </a:xfrm>
        </p:grpSpPr>
        <p:sp>
          <p:nvSpPr>
            <p:cNvPr id="126" name="object 126"/>
            <p:cNvSpPr/>
            <p:nvPr/>
          </p:nvSpPr>
          <p:spPr>
            <a:xfrm>
              <a:off x="6743686" y="5827063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748461" y="5811838"/>
              <a:ext cx="719123" cy="72072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748461" y="5811838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3" y="264550"/>
                  </a:lnTo>
                  <a:lnTo>
                    <a:pt x="28255" y="220081"/>
                  </a:lnTo>
                  <a:lnTo>
                    <a:pt x="49088" y="178470"/>
                  </a:lnTo>
                  <a:lnTo>
                    <a:pt x="74916" y="140146"/>
                  </a:lnTo>
                  <a:lnTo>
                    <a:pt x="105309" y="105540"/>
                  </a:lnTo>
                  <a:lnTo>
                    <a:pt x="139838" y="75080"/>
                  </a:lnTo>
                  <a:lnTo>
                    <a:pt x="178077" y="49196"/>
                  </a:lnTo>
                  <a:lnTo>
                    <a:pt x="219596" y="28316"/>
                  </a:lnTo>
                  <a:lnTo>
                    <a:pt x="263966" y="12871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3"/>
                  </a:lnTo>
                  <a:lnTo>
                    <a:pt x="452871" y="12341"/>
                  </a:lnTo>
                  <a:lnTo>
                    <a:pt x="497155" y="27421"/>
                  </a:lnTo>
                  <a:lnTo>
                    <a:pt x="539110" y="48133"/>
                  </a:lnTo>
                  <a:lnTo>
                    <a:pt x="578177" y="74244"/>
                  </a:lnTo>
                  <a:lnTo>
                    <a:pt x="613798" y="105524"/>
                  </a:lnTo>
                  <a:lnTo>
                    <a:pt x="645020" y="141235"/>
                  </a:lnTo>
                  <a:lnTo>
                    <a:pt x="671082" y="180395"/>
                  </a:lnTo>
                  <a:lnTo>
                    <a:pt x="691754" y="222446"/>
                  </a:lnTo>
                  <a:lnTo>
                    <a:pt x="706805" y="266828"/>
                  </a:lnTo>
                  <a:lnTo>
                    <a:pt x="716005" y="312982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9" name="object 129"/>
          <p:cNvGrpSpPr/>
          <p:nvPr/>
        </p:nvGrpSpPr>
        <p:grpSpPr>
          <a:xfrm>
            <a:off x="7585059" y="5807075"/>
            <a:ext cx="728980" cy="750570"/>
            <a:chOff x="7585059" y="5807075"/>
            <a:chExt cx="728980" cy="750570"/>
          </a:xfrm>
        </p:grpSpPr>
        <p:sp>
          <p:nvSpPr>
            <p:cNvPr id="130" name="object 130"/>
            <p:cNvSpPr/>
            <p:nvPr/>
          </p:nvSpPr>
          <p:spPr>
            <a:xfrm>
              <a:off x="7585059" y="5827063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589834" y="5811838"/>
              <a:ext cx="719123" cy="72072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589834" y="5811838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3" y="264550"/>
                  </a:lnTo>
                  <a:lnTo>
                    <a:pt x="28255" y="220081"/>
                  </a:lnTo>
                  <a:lnTo>
                    <a:pt x="49088" y="178470"/>
                  </a:lnTo>
                  <a:lnTo>
                    <a:pt x="74916" y="140146"/>
                  </a:lnTo>
                  <a:lnTo>
                    <a:pt x="105309" y="105540"/>
                  </a:lnTo>
                  <a:lnTo>
                    <a:pt x="139838" y="75080"/>
                  </a:lnTo>
                  <a:lnTo>
                    <a:pt x="178077" y="49196"/>
                  </a:lnTo>
                  <a:lnTo>
                    <a:pt x="219596" y="28316"/>
                  </a:lnTo>
                  <a:lnTo>
                    <a:pt x="263966" y="12871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3"/>
                  </a:lnTo>
                  <a:lnTo>
                    <a:pt x="452871" y="12341"/>
                  </a:lnTo>
                  <a:lnTo>
                    <a:pt x="497155" y="27421"/>
                  </a:lnTo>
                  <a:lnTo>
                    <a:pt x="539110" y="48133"/>
                  </a:lnTo>
                  <a:lnTo>
                    <a:pt x="578177" y="74244"/>
                  </a:lnTo>
                  <a:lnTo>
                    <a:pt x="613798" y="105524"/>
                  </a:lnTo>
                  <a:lnTo>
                    <a:pt x="645020" y="141235"/>
                  </a:lnTo>
                  <a:lnTo>
                    <a:pt x="671082" y="180395"/>
                  </a:lnTo>
                  <a:lnTo>
                    <a:pt x="691754" y="222446"/>
                  </a:lnTo>
                  <a:lnTo>
                    <a:pt x="706805" y="266828"/>
                  </a:lnTo>
                  <a:lnTo>
                    <a:pt x="716005" y="312982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C6C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3" name="object 133"/>
          <p:cNvGraphicFramePr>
            <a:graphicFrameLocks noGrp="1"/>
          </p:cNvGraphicFramePr>
          <p:nvPr/>
        </p:nvGraphicFramePr>
        <p:xfrm>
          <a:off x="5045064" y="3325818"/>
          <a:ext cx="3242308" cy="3174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"/>
                <a:gridCol w="431799"/>
                <a:gridCol w="283844"/>
                <a:gridCol w="212090"/>
                <a:gridCol w="121920"/>
                <a:gridCol w="779780"/>
                <a:gridCol w="779780"/>
              </a:tblGrid>
              <a:tr h="823609"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94945" marB="0">
                    <a:lnL w="38100">
                      <a:solidFill>
                        <a:srgbClr val="0000FF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94945" marB="0"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94945" marB="0"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94945" marB="0"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</a:tr>
              <a:tr h="695612"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0000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R w="38100">
                      <a:solidFill>
                        <a:srgbClr val="0000FF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136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FF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826008"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97485" marB="0">
                    <a:lnL w="38100">
                      <a:solidFill>
                        <a:srgbClr val="0000FF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97485" marB="0"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97485" marB="0">
                    <a:lnL w="38100">
                      <a:solidFill>
                        <a:srgbClr val="0000FF"/>
                      </a:solidFill>
                      <a:prstDash val="solid"/>
                    </a:lnL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97485" marB="0"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</a:tcPr>
                </a:tc>
              </a:tr>
              <a:tr h="693238"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0000FF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FF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-4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0000FF"/>
                      </a:solidFill>
                      <a:prstDash val="solid"/>
                    </a:lnL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71450" marB="0">
                    <a:lnR w="38100">
                      <a:solidFill>
                        <a:srgbClr val="0000FF"/>
                      </a:solidFill>
                      <a:prstDash val="solid"/>
                    </a:lnR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7089" y="659478"/>
            <a:ext cx="35299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rlito"/>
                <a:cs typeface="Carlito"/>
              </a:rPr>
              <a:t>Max</a:t>
            </a:r>
            <a:r>
              <a:rPr sz="4400" spc="-90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Pooling</a:t>
            </a:r>
            <a:endParaRPr sz="4400" dirty="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1203" y="2558259"/>
          <a:ext cx="2630170" cy="2607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35"/>
                <a:gridCol w="479425"/>
                <a:gridCol w="479425"/>
                <a:gridCol w="479425"/>
                <a:gridCol w="479425"/>
                <a:gridCol w="356235"/>
              </a:tblGrid>
              <a:tr h="396958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55"/>
                        </a:lnSpc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533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  <a:tr h="4534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  <a:tr h="4534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  <a:tr h="4533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  <a:tr h="396958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81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1787" y="5505949"/>
            <a:ext cx="142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6 x 6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94461" y="3081331"/>
            <a:ext cx="919480" cy="967740"/>
            <a:chOff x="6594461" y="3081331"/>
            <a:chExt cx="919480" cy="967740"/>
          </a:xfrm>
        </p:grpSpPr>
        <p:sp>
          <p:nvSpPr>
            <p:cNvPr id="6" name="object 6"/>
            <p:cNvSpPr/>
            <p:nvPr/>
          </p:nvSpPr>
          <p:spPr>
            <a:xfrm>
              <a:off x="6594461" y="3101318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99236" y="3086093"/>
              <a:ext cx="719123" cy="7207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99236" y="3086093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5"/>
                  </a:lnTo>
                  <a:lnTo>
                    <a:pt x="12843" y="264559"/>
                  </a:lnTo>
                  <a:lnTo>
                    <a:pt x="28255" y="220091"/>
                  </a:lnTo>
                  <a:lnTo>
                    <a:pt x="49088" y="178481"/>
                  </a:lnTo>
                  <a:lnTo>
                    <a:pt x="74916" y="140157"/>
                  </a:lnTo>
                  <a:lnTo>
                    <a:pt x="105309" y="105549"/>
                  </a:lnTo>
                  <a:lnTo>
                    <a:pt x="139838" y="75088"/>
                  </a:lnTo>
                  <a:lnTo>
                    <a:pt x="178077" y="49201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1"/>
                  </a:lnTo>
                  <a:lnTo>
                    <a:pt x="671082" y="180408"/>
                  </a:lnTo>
                  <a:lnTo>
                    <a:pt x="691754" y="222458"/>
                  </a:lnTo>
                  <a:lnTo>
                    <a:pt x="706805" y="266840"/>
                  </a:lnTo>
                  <a:lnTo>
                    <a:pt x="716005" y="312990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83361" y="3318818"/>
              <a:ext cx="730248" cy="730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8136" y="3303593"/>
              <a:ext cx="720723" cy="7207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88136" y="3303593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3" y="264550"/>
                  </a:lnTo>
                  <a:lnTo>
                    <a:pt x="28320" y="220081"/>
                  </a:lnTo>
                  <a:lnTo>
                    <a:pt x="49202" y="178470"/>
                  </a:lnTo>
                  <a:lnTo>
                    <a:pt x="75089" y="140146"/>
                  </a:lnTo>
                  <a:lnTo>
                    <a:pt x="105552" y="105540"/>
                  </a:lnTo>
                  <a:lnTo>
                    <a:pt x="140162" y="75080"/>
                  </a:lnTo>
                  <a:lnTo>
                    <a:pt x="178488" y="49196"/>
                  </a:lnTo>
                  <a:lnTo>
                    <a:pt x="220102" y="28316"/>
                  </a:lnTo>
                  <a:lnTo>
                    <a:pt x="264574" y="12871"/>
                  </a:lnTo>
                  <a:lnTo>
                    <a:pt x="311474" y="3289"/>
                  </a:lnTo>
                  <a:lnTo>
                    <a:pt x="360374" y="0"/>
                  </a:lnTo>
                  <a:lnTo>
                    <a:pt x="407732" y="3123"/>
                  </a:lnTo>
                  <a:lnTo>
                    <a:pt x="453883" y="12341"/>
                  </a:lnTo>
                  <a:lnTo>
                    <a:pt x="498264" y="27421"/>
                  </a:lnTo>
                  <a:lnTo>
                    <a:pt x="540314" y="48133"/>
                  </a:lnTo>
                  <a:lnTo>
                    <a:pt x="579471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3" y="500621"/>
                  </a:lnTo>
                  <a:lnTo>
                    <a:pt x="671521" y="542235"/>
                  </a:lnTo>
                  <a:lnTo>
                    <a:pt x="645635" y="580561"/>
                  </a:lnTo>
                  <a:lnTo>
                    <a:pt x="615173" y="615170"/>
                  </a:lnTo>
                  <a:lnTo>
                    <a:pt x="580566" y="645633"/>
                  </a:lnTo>
                  <a:lnTo>
                    <a:pt x="542242" y="671520"/>
                  </a:lnTo>
                  <a:lnTo>
                    <a:pt x="500631" y="692402"/>
                  </a:lnTo>
                  <a:lnTo>
                    <a:pt x="456163" y="707850"/>
                  </a:lnTo>
                  <a:lnTo>
                    <a:pt x="409268" y="717433"/>
                  </a:lnTo>
                  <a:lnTo>
                    <a:pt x="360374" y="720723"/>
                  </a:lnTo>
                  <a:lnTo>
                    <a:pt x="311474" y="717433"/>
                  </a:lnTo>
                  <a:lnTo>
                    <a:pt x="264574" y="707850"/>
                  </a:lnTo>
                  <a:lnTo>
                    <a:pt x="220102" y="692402"/>
                  </a:lnTo>
                  <a:lnTo>
                    <a:pt x="178488" y="671520"/>
                  </a:lnTo>
                  <a:lnTo>
                    <a:pt x="140162" y="645633"/>
                  </a:lnTo>
                  <a:lnTo>
                    <a:pt x="105552" y="615170"/>
                  </a:lnTo>
                  <a:lnTo>
                    <a:pt x="75089" y="580561"/>
                  </a:lnTo>
                  <a:lnTo>
                    <a:pt x="49202" y="542235"/>
                  </a:lnTo>
                  <a:lnTo>
                    <a:pt x="28320" y="500621"/>
                  </a:lnTo>
                  <a:lnTo>
                    <a:pt x="12873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BDB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566009" y="3081331"/>
            <a:ext cx="954405" cy="945515"/>
            <a:chOff x="7566009" y="3081331"/>
            <a:chExt cx="954405" cy="945515"/>
          </a:xfrm>
        </p:grpSpPr>
        <p:sp>
          <p:nvSpPr>
            <p:cNvPr id="13" name="object 13"/>
            <p:cNvSpPr/>
            <p:nvPr/>
          </p:nvSpPr>
          <p:spPr>
            <a:xfrm>
              <a:off x="7566009" y="3101318"/>
              <a:ext cx="728661" cy="730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70784" y="3086093"/>
              <a:ext cx="719123" cy="7207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70784" y="3086093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49"/>
                  </a:moveTo>
                  <a:lnTo>
                    <a:pt x="3282" y="311455"/>
                  </a:lnTo>
                  <a:lnTo>
                    <a:pt x="12843" y="264559"/>
                  </a:lnTo>
                  <a:lnTo>
                    <a:pt x="28255" y="220091"/>
                  </a:lnTo>
                  <a:lnTo>
                    <a:pt x="49088" y="178481"/>
                  </a:lnTo>
                  <a:lnTo>
                    <a:pt x="74916" y="140157"/>
                  </a:lnTo>
                  <a:lnTo>
                    <a:pt x="105309" y="105549"/>
                  </a:lnTo>
                  <a:lnTo>
                    <a:pt x="139838" y="75088"/>
                  </a:lnTo>
                  <a:lnTo>
                    <a:pt x="178077" y="49201"/>
                  </a:lnTo>
                  <a:lnTo>
                    <a:pt x="219596" y="28320"/>
                  </a:lnTo>
                  <a:lnTo>
                    <a:pt x="263966" y="12873"/>
                  </a:lnTo>
                  <a:lnTo>
                    <a:pt x="310760" y="3289"/>
                  </a:lnTo>
                  <a:lnTo>
                    <a:pt x="359549" y="0"/>
                  </a:lnTo>
                  <a:lnTo>
                    <a:pt x="406816" y="3125"/>
                  </a:lnTo>
                  <a:lnTo>
                    <a:pt x="452871" y="12348"/>
                  </a:lnTo>
                  <a:lnTo>
                    <a:pt x="497155" y="27434"/>
                  </a:lnTo>
                  <a:lnTo>
                    <a:pt x="539110" y="48151"/>
                  </a:lnTo>
                  <a:lnTo>
                    <a:pt x="578177" y="74267"/>
                  </a:lnTo>
                  <a:lnTo>
                    <a:pt x="613798" y="105549"/>
                  </a:lnTo>
                  <a:lnTo>
                    <a:pt x="645020" y="141251"/>
                  </a:lnTo>
                  <a:lnTo>
                    <a:pt x="671082" y="180408"/>
                  </a:lnTo>
                  <a:lnTo>
                    <a:pt x="691754" y="222458"/>
                  </a:lnTo>
                  <a:lnTo>
                    <a:pt x="706805" y="266840"/>
                  </a:lnTo>
                  <a:lnTo>
                    <a:pt x="716005" y="312990"/>
                  </a:lnTo>
                  <a:lnTo>
                    <a:pt x="719123" y="360349"/>
                  </a:lnTo>
                  <a:lnTo>
                    <a:pt x="715841" y="409248"/>
                  </a:lnTo>
                  <a:lnTo>
                    <a:pt x="706280" y="456149"/>
                  </a:lnTo>
                  <a:lnTo>
                    <a:pt x="690868" y="500621"/>
                  </a:lnTo>
                  <a:lnTo>
                    <a:pt x="670033" y="542235"/>
                  </a:lnTo>
                  <a:lnTo>
                    <a:pt x="644205" y="580561"/>
                  </a:lnTo>
                  <a:lnTo>
                    <a:pt x="613811" y="615170"/>
                  </a:lnTo>
                  <a:lnTo>
                    <a:pt x="579279" y="645633"/>
                  </a:lnTo>
                  <a:lnTo>
                    <a:pt x="541038" y="671520"/>
                  </a:lnTo>
                  <a:lnTo>
                    <a:pt x="499516" y="692402"/>
                  </a:lnTo>
                  <a:lnTo>
                    <a:pt x="455142" y="707850"/>
                  </a:lnTo>
                  <a:lnTo>
                    <a:pt x="408343" y="717433"/>
                  </a:lnTo>
                  <a:lnTo>
                    <a:pt x="359549" y="720723"/>
                  </a:lnTo>
                  <a:lnTo>
                    <a:pt x="310760" y="717433"/>
                  </a:lnTo>
                  <a:lnTo>
                    <a:pt x="263966" y="707850"/>
                  </a:lnTo>
                  <a:lnTo>
                    <a:pt x="219596" y="692402"/>
                  </a:lnTo>
                  <a:lnTo>
                    <a:pt x="178077" y="671520"/>
                  </a:lnTo>
                  <a:lnTo>
                    <a:pt x="139838" y="645633"/>
                  </a:lnTo>
                  <a:lnTo>
                    <a:pt x="105309" y="615170"/>
                  </a:lnTo>
                  <a:lnTo>
                    <a:pt x="74916" y="580561"/>
                  </a:lnTo>
                  <a:lnTo>
                    <a:pt x="49088" y="542235"/>
                  </a:lnTo>
                  <a:lnTo>
                    <a:pt x="28255" y="500621"/>
                  </a:lnTo>
                  <a:lnTo>
                    <a:pt x="12843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89834" y="3296593"/>
              <a:ext cx="730248" cy="730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94609" y="3281368"/>
              <a:ext cx="720723" cy="7207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94608" y="3281368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3" y="264550"/>
                  </a:lnTo>
                  <a:lnTo>
                    <a:pt x="28320" y="220081"/>
                  </a:lnTo>
                  <a:lnTo>
                    <a:pt x="49202" y="178470"/>
                  </a:lnTo>
                  <a:lnTo>
                    <a:pt x="75089" y="140146"/>
                  </a:lnTo>
                  <a:lnTo>
                    <a:pt x="105552" y="105540"/>
                  </a:lnTo>
                  <a:lnTo>
                    <a:pt x="140162" y="75080"/>
                  </a:lnTo>
                  <a:lnTo>
                    <a:pt x="178488" y="49196"/>
                  </a:lnTo>
                  <a:lnTo>
                    <a:pt x="220102" y="28316"/>
                  </a:lnTo>
                  <a:lnTo>
                    <a:pt x="264574" y="12871"/>
                  </a:lnTo>
                  <a:lnTo>
                    <a:pt x="311474" y="3289"/>
                  </a:lnTo>
                  <a:lnTo>
                    <a:pt x="360374" y="0"/>
                  </a:lnTo>
                  <a:lnTo>
                    <a:pt x="407732" y="3123"/>
                  </a:lnTo>
                  <a:lnTo>
                    <a:pt x="453883" y="12341"/>
                  </a:lnTo>
                  <a:lnTo>
                    <a:pt x="498264" y="27421"/>
                  </a:lnTo>
                  <a:lnTo>
                    <a:pt x="540314" y="48133"/>
                  </a:lnTo>
                  <a:lnTo>
                    <a:pt x="579471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3" y="500621"/>
                  </a:lnTo>
                  <a:lnTo>
                    <a:pt x="671521" y="542235"/>
                  </a:lnTo>
                  <a:lnTo>
                    <a:pt x="645635" y="580561"/>
                  </a:lnTo>
                  <a:lnTo>
                    <a:pt x="615173" y="615170"/>
                  </a:lnTo>
                  <a:lnTo>
                    <a:pt x="580566" y="645633"/>
                  </a:lnTo>
                  <a:lnTo>
                    <a:pt x="542242" y="671520"/>
                  </a:lnTo>
                  <a:lnTo>
                    <a:pt x="500631" y="692402"/>
                  </a:lnTo>
                  <a:lnTo>
                    <a:pt x="456163" y="707850"/>
                  </a:lnTo>
                  <a:lnTo>
                    <a:pt x="409268" y="717433"/>
                  </a:lnTo>
                  <a:lnTo>
                    <a:pt x="360374" y="720723"/>
                  </a:lnTo>
                  <a:lnTo>
                    <a:pt x="311474" y="717433"/>
                  </a:lnTo>
                  <a:lnTo>
                    <a:pt x="264574" y="707850"/>
                  </a:lnTo>
                  <a:lnTo>
                    <a:pt x="220102" y="692402"/>
                  </a:lnTo>
                  <a:lnTo>
                    <a:pt x="178488" y="671520"/>
                  </a:lnTo>
                  <a:lnTo>
                    <a:pt x="140162" y="645633"/>
                  </a:lnTo>
                  <a:lnTo>
                    <a:pt x="105552" y="615170"/>
                  </a:lnTo>
                  <a:lnTo>
                    <a:pt x="75089" y="580561"/>
                  </a:lnTo>
                  <a:lnTo>
                    <a:pt x="49202" y="542235"/>
                  </a:lnTo>
                  <a:lnTo>
                    <a:pt x="28320" y="500621"/>
                  </a:lnTo>
                  <a:lnTo>
                    <a:pt x="12873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BDB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594461" y="4191003"/>
            <a:ext cx="1925955" cy="909319"/>
            <a:chOff x="6594461" y="4191003"/>
            <a:chExt cx="1925955" cy="909319"/>
          </a:xfrm>
        </p:grpSpPr>
        <p:sp>
          <p:nvSpPr>
            <p:cNvPr id="20" name="object 20"/>
            <p:cNvSpPr/>
            <p:nvPr/>
          </p:nvSpPr>
          <p:spPr>
            <a:xfrm>
              <a:off x="7566009" y="4211003"/>
              <a:ext cx="728661" cy="7286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70784" y="4195766"/>
              <a:ext cx="719123" cy="7191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70784" y="4195766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49"/>
                  </a:moveTo>
                  <a:lnTo>
                    <a:pt x="3282" y="310760"/>
                  </a:lnTo>
                  <a:lnTo>
                    <a:pt x="12843" y="263966"/>
                  </a:lnTo>
                  <a:lnTo>
                    <a:pt x="28255" y="219596"/>
                  </a:lnTo>
                  <a:lnTo>
                    <a:pt x="49088" y="178077"/>
                  </a:lnTo>
                  <a:lnTo>
                    <a:pt x="74916" y="139838"/>
                  </a:lnTo>
                  <a:lnTo>
                    <a:pt x="105309" y="105309"/>
                  </a:lnTo>
                  <a:lnTo>
                    <a:pt x="139838" y="74916"/>
                  </a:lnTo>
                  <a:lnTo>
                    <a:pt x="178077" y="49088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6"/>
                  </a:lnTo>
                  <a:lnTo>
                    <a:pt x="497155" y="27365"/>
                  </a:lnTo>
                  <a:lnTo>
                    <a:pt x="539110" y="48033"/>
                  </a:lnTo>
                  <a:lnTo>
                    <a:pt x="578177" y="74088"/>
                  </a:lnTo>
                  <a:lnTo>
                    <a:pt x="613798" y="105299"/>
                  </a:lnTo>
                  <a:lnTo>
                    <a:pt x="645020" y="140922"/>
                  </a:lnTo>
                  <a:lnTo>
                    <a:pt x="671082" y="179994"/>
                  </a:lnTo>
                  <a:lnTo>
                    <a:pt x="691754" y="221952"/>
                  </a:lnTo>
                  <a:lnTo>
                    <a:pt x="706805" y="266238"/>
                  </a:lnTo>
                  <a:lnTo>
                    <a:pt x="716005" y="312290"/>
                  </a:lnTo>
                  <a:lnTo>
                    <a:pt x="719123" y="359549"/>
                  </a:lnTo>
                  <a:lnTo>
                    <a:pt x="715841" y="408343"/>
                  </a:lnTo>
                  <a:lnTo>
                    <a:pt x="706280" y="455142"/>
                  </a:lnTo>
                  <a:lnTo>
                    <a:pt x="690868" y="499516"/>
                  </a:lnTo>
                  <a:lnTo>
                    <a:pt x="670033" y="541038"/>
                  </a:lnTo>
                  <a:lnTo>
                    <a:pt x="644205" y="579279"/>
                  </a:lnTo>
                  <a:lnTo>
                    <a:pt x="613811" y="613811"/>
                  </a:lnTo>
                  <a:lnTo>
                    <a:pt x="579279" y="644205"/>
                  </a:lnTo>
                  <a:lnTo>
                    <a:pt x="541038" y="670033"/>
                  </a:lnTo>
                  <a:lnTo>
                    <a:pt x="499516" y="690868"/>
                  </a:lnTo>
                  <a:lnTo>
                    <a:pt x="455142" y="706280"/>
                  </a:lnTo>
                  <a:lnTo>
                    <a:pt x="408343" y="715841"/>
                  </a:lnTo>
                  <a:lnTo>
                    <a:pt x="359549" y="719123"/>
                  </a:lnTo>
                  <a:lnTo>
                    <a:pt x="310760" y="715841"/>
                  </a:lnTo>
                  <a:lnTo>
                    <a:pt x="263966" y="706280"/>
                  </a:lnTo>
                  <a:lnTo>
                    <a:pt x="219596" y="690868"/>
                  </a:lnTo>
                  <a:lnTo>
                    <a:pt x="178077" y="670033"/>
                  </a:lnTo>
                  <a:lnTo>
                    <a:pt x="139838" y="644205"/>
                  </a:lnTo>
                  <a:lnTo>
                    <a:pt x="105309" y="613811"/>
                  </a:lnTo>
                  <a:lnTo>
                    <a:pt x="74916" y="579279"/>
                  </a:lnTo>
                  <a:lnTo>
                    <a:pt x="49088" y="541038"/>
                  </a:lnTo>
                  <a:lnTo>
                    <a:pt x="28255" y="499516"/>
                  </a:lnTo>
                  <a:lnTo>
                    <a:pt x="12843" y="455142"/>
                  </a:lnTo>
                  <a:lnTo>
                    <a:pt x="3282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89834" y="4368153"/>
              <a:ext cx="730248" cy="7286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94609" y="4352916"/>
              <a:ext cx="720723" cy="7191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94609" y="4352916"/>
              <a:ext cx="720725" cy="719455"/>
            </a:xfrm>
            <a:custGeom>
              <a:avLst/>
              <a:gdLst/>
              <a:ahLst/>
              <a:cxnLst/>
              <a:rect l="l" t="t" r="r" b="b"/>
              <a:pathLst>
                <a:path w="720725" h="719454">
                  <a:moveTo>
                    <a:pt x="0" y="359574"/>
                  </a:moveTo>
                  <a:lnTo>
                    <a:pt x="3289" y="310779"/>
                  </a:lnTo>
                  <a:lnTo>
                    <a:pt x="12873" y="263980"/>
                  </a:lnTo>
                  <a:lnTo>
                    <a:pt x="28320" y="219606"/>
                  </a:lnTo>
                  <a:lnTo>
                    <a:pt x="49202" y="178084"/>
                  </a:lnTo>
                  <a:lnTo>
                    <a:pt x="75089" y="139843"/>
                  </a:lnTo>
                  <a:lnTo>
                    <a:pt x="105552" y="105312"/>
                  </a:lnTo>
                  <a:lnTo>
                    <a:pt x="140162" y="74918"/>
                  </a:lnTo>
                  <a:lnTo>
                    <a:pt x="178488" y="49089"/>
                  </a:lnTo>
                  <a:lnTo>
                    <a:pt x="220102" y="28255"/>
                  </a:lnTo>
                  <a:lnTo>
                    <a:pt x="264574" y="12843"/>
                  </a:lnTo>
                  <a:lnTo>
                    <a:pt x="311474" y="3282"/>
                  </a:lnTo>
                  <a:lnTo>
                    <a:pt x="360374" y="0"/>
                  </a:lnTo>
                  <a:lnTo>
                    <a:pt x="407732" y="3117"/>
                  </a:lnTo>
                  <a:lnTo>
                    <a:pt x="453883" y="12317"/>
                  </a:lnTo>
                  <a:lnTo>
                    <a:pt x="498264" y="27368"/>
                  </a:lnTo>
                  <a:lnTo>
                    <a:pt x="540314" y="48040"/>
                  </a:lnTo>
                  <a:lnTo>
                    <a:pt x="579471" y="74102"/>
                  </a:lnTo>
                  <a:lnTo>
                    <a:pt x="615173" y="105324"/>
                  </a:lnTo>
                  <a:lnTo>
                    <a:pt x="646455" y="140946"/>
                  </a:lnTo>
                  <a:lnTo>
                    <a:pt x="672571" y="180013"/>
                  </a:lnTo>
                  <a:lnTo>
                    <a:pt x="693289" y="221968"/>
                  </a:lnTo>
                  <a:lnTo>
                    <a:pt x="708375" y="266252"/>
                  </a:lnTo>
                  <a:lnTo>
                    <a:pt x="717597" y="312307"/>
                  </a:lnTo>
                  <a:lnTo>
                    <a:pt x="720723" y="359574"/>
                  </a:lnTo>
                  <a:lnTo>
                    <a:pt x="717433" y="408363"/>
                  </a:lnTo>
                  <a:lnTo>
                    <a:pt x="707850" y="455158"/>
                  </a:lnTo>
                  <a:lnTo>
                    <a:pt x="692403" y="499531"/>
                  </a:lnTo>
                  <a:lnTo>
                    <a:pt x="671521" y="541052"/>
                  </a:lnTo>
                  <a:lnTo>
                    <a:pt x="645635" y="579293"/>
                  </a:lnTo>
                  <a:lnTo>
                    <a:pt x="615173" y="613826"/>
                  </a:lnTo>
                  <a:lnTo>
                    <a:pt x="580566" y="644222"/>
                  </a:lnTo>
                  <a:lnTo>
                    <a:pt x="542242" y="670053"/>
                  </a:lnTo>
                  <a:lnTo>
                    <a:pt x="500631" y="690889"/>
                  </a:lnTo>
                  <a:lnTo>
                    <a:pt x="456163" y="706303"/>
                  </a:lnTo>
                  <a:lnTo>
                    <a:pt x="409268" y="715865"/>
                  </a:lnTo>
                  <a:lnTo>
                    <a:pt x="360374" y="719148"/>
                  </a:lnTo>
                  <a:lnTo>
                    <a:pt x="311474" y="715865"/>
                  </a:lnTo>
                  <a:lnTo>
                    <a:pt x="264574" y="706303"/>
                  </a:lnTo>
                  <a:lnTo>
                    <a:pt x="220102" y="690889"/>
                  </a:lnTo>
                  <a:lnTo>
                    <a:pt x="178488" y="670053"/>
                  </a:lnTo>
                  <a:lnTo>
                    <a:pt x="140162" y="644222"/>
                  </a:lnTo>
                  <a:lnTo>
                    <a:pt x="105552" y="613826"/>
                  </a:lnTo>
                  <a:lnTo>
                    <a:pt x="75089" y="579293"/>
                  </a:lnTo>
                  <a:lnTo>
                    <a:pt x="49202" y="541052"/>
                  </a:lnTo>
                  <a:lnTo>
                    <a:pt x="28320" y="499531"/>
                  </a:lnTo>
                  <a:lnTo>
                    <a:pt x="12873" y="455158"/>
                  </a:lnTo>
                  <a:lnTo>
                    <a:pt x="3289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DBDB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94461" y="4211003"/>
              <a:ext cx="728661" cy="7286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99236" y="4195766"/>
              <a:ext cx="719123" cy="7191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99236" y="4195766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49"/>
                  </a:moveTo>
                  <a:lnTo>
                    <a:pt x="3282" y="310760"/>
                  </a:lnTo>
                  <a:lnTo>
                    <a:pt x="12843" y="263966"/>
                  </a:lnTo>
                  <a:lnTo>
                    <a:pt x="28255" y="219596"/>
                  </a:lnTo>
                  <a:lnTo>
                    <a:pt x="49088" y="178077"/>
                  </a:lnTo>
                  <a:lnTo>
                    <a:pt x="74916" y="139838"/>
                  </a:lnTo>
                  <a:lnTo>
                    <a:pt x="105309" y="105309"/>
                  </a:lnTo>
                  <a:lnTo>
                    <a:pt x="139838" y="74916"/>
                  </a:lnTo>
                  <a:lnTo>
                    <a:pt x="178077" y="49088"/>
                  </a:lnTo>
                  <a:lnTo>
                    <a:pt x="219596" y="28255"/>
                  </a:lnTo>
                  <a:lnTo>
                    <a:pt x="263966" y="12843"/>
                  </a:lnTo>
                  <a:lnTo>
                    <a:pt x="310760" y="3282"/>
                  </a:lnTo>
                  <a:lnTo>
                    <a:pt x="359549" y="0"/>
                  </a:lnTo>
                  <a:lnTo>
                    <a:pt x="406816" y="3117"/>
                  </a:lnTo>
                  <a:lnTo>
                    <a:pt x="452871" y="12316"/>
                  </a:lnTo>
                  <a:lnTo>
                    <a:pt x="497155" y="27365"/>
                  </a:lnTo>
                  <a:lnTo>
                    <a:pt x="539110" y="48033"/>
                  </a:lnTo>
                  <a:lnTo>
                    <a:pt x="578177" y="74088"/>
                  </a:lnTo>
                  <a:lnTo>
                    <a:pt x="613798" y="105299"/>
                  </a:lnTo>
                  <a:lnTo>
                    <a:pt x="645020" y="140922"/>
                  </a:lnTo>
                  <a:lnTo>
                    <a:pt x="671082" y="179994"/>
                  </a:lnTo>
                  <a:lnTo>
                    <a:pt x="691754" y="221952"/>
                  </a:lnTo>
                  <a:lnTo>
                    <a:pt x="706805" y="266238"/>
                  </a:lnTo>
                  <a:lnTo>
                    <a:pt x="716005" y="312290"/>
                  </a:lnTo>
                  <a:lnTo>
                    <a:pt x="719123" y="359549"/>
                  </a:lnTo>
                  <a:lnTo>
                    <a:pt x="715841" y="408343"/>
                  </a:lnTo>
                  <a:lnTo>
                    <a:pt x="706280" y="455142"/>
                  </a:lnTo>
                  <a:lnTo>
                    <a:pt x="690868" y="499516"/>
                  </a:lnTo>
                  <a:lnTo>
                    <a:pt x="670033" y="541038"/>
                  </a:lnTo>
                  <a:lnTo>
                    <a:pt x="644205" y="579279"/>
                  </a:lnTo>
                  <a:lnTo>
                    <a:pt x="613811" y="613811"/>
                  </a:lnTo>
                  <a:lnTo>
                    <a:pt x="579279" y="644205"/>
                  </a:lnTo>
                  <a:lnTo>
                    <a:pt x="541038" y="670033"/>
                  </a:lnTo>
                  <a:lnTo>
                    <a:pt x="499516" y="690868"/>
                  </a:lnTo>
                  <a:lnTo>
                    <a:pt x="455142" y="706280"/>
                  </a:lnTo>
                  <a:lnTo>
                    <a:pt x="408343" y="715841"/>
                  </a:lnTo>
                  <a:lnTo>
                    <a:pt x="359549" y="719123"/>
                  </a:lnTo>
                  <a:lnTo>
                    <a:pt x="310760" y="715841"/>
                  </a:lnTo>
                  <a:lnTo>
                    <a:pt x="263966" y="706280"/>
                  </a:lnTo>
                  <a:lnTo>
                    <a:pt x="219596" y="690868"/>
                  </a:lnTo>
                  <a:lnTo>
                    <a:pt x="178077" y="670033"/>
                  </a:lnTo>
                  <a:lnTo>
                    <a:pt x="139838" y="644205"/>
                  </a:lnTo>
                  <a:lnTo>
                    <a:pt x="105309" y="613811"/>
                  </a:lnTo>
                  <a:lnTo>
                    <a:pt x="74916" y="579279"/>
                  </a:lnTo>
                  <a:lnTo>
                    <a:pt x="49088" y="541038"/>
                  </a:lnTo>
                  <a:lnTo>
                    <a:pt x="28255" y="499516"/>
                  </a:lnTo>
                  <a:lnTo>
                    <a:pt x="12843" y="455142"/>
                  </a:lnTo>
                  <a:lnTo>
                    <a:pt x="3282" y="408343"/>
                  </a:lnTo>
                  <a:lnTo>
                    <a:pt x="0" y="3595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97661" y="4369741"/>
              <a:ext cx="730248" cy="730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02436" y="4354516"/>
              <a:ext cx="720723" cy="7207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02436" y="4354516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1" y="264550"/>
                  </a:lnTo>
                  <a:lnTo>
                    <a:pt x="28316" y="220081"/>
                  </a:lnTo>
                  <a:lnTo>
                    <a:pt x="49196" y="178470"/>
                  </a:lnTo>
                  <a:lnTo>
                    <a:pt x="75080" y="140146"/>
                  </a:lnTo>
                  <a:lnTo>
                    <a:pt x="105540" y="105540"/>
                  </a:lnTo>
                  <a:lnTo>
                    <a:pt x="140146" y="75080"/>
                  </a:lnTo>
                  <a:lnTo>
                    <a:pt x="178470" y="49196"/>
                  </a:lnTo>
                  <a:lnTo>
                    <a:pt x="220081" y="28316"/>
                  </a:lnTo>
                  <a:lnTo>
                    <a:pt x="264550" y="12871"/>
                  </a:lnTo>
                  <a:lnTo>
                    <a:pt x="311450" y="3289"/>
                  </a:lnTo>
                  <a:lnTo>
                    <a:pt x="360349" y="0"/>
                  </a:lnTo>
                  <a:lnTo>
                    <a:pt x="407716" y="3123"/>
                  </a:lnTo>
                  <a:lnTo>
                    <a:pt x="453870" y="12341"/>
                  </a:lnTo>
                  <a:lnTo>
                    <a:pt x="498252" y="27421"/>
                  </a:lnTo>
                  <a:lnTo>
                    <a:pt x="540302" y="48133"/>
                  </a:lnTo>
                  <a:lnTo>
                    <a:pt x="579462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0" y="717433"/>
                  </a:lnTo>
                  <a:lnTo>
                    <a:pt x="264550" y="707850"/>
                  </a:lnTo>
                  <a:lnTo>
                    <a:pt x="220081" y="692402"/>
                  </a:lnTo>
                  <a:lnTo>
                    <a:pt x="178470" y="671520"/>
                  </a:lnTo>
                  <a:lnTo>
                    <a:pt x="140146" y="645633"/>
                  </a:lnTo>
                  <a:lnTo>
                    <a:pt x="105540" y="615170"/>
                  </a:lnTo>
                  <a:lnTo>
                    <a:pt x="75080" y="580561"/>
                  </a:lnTo>
                  <a:lnTo>
                    <a:pt x="49196" y="542235"/>
                  </a:lnTo>
                  <a:lnTo>
                    <a:pt x="28316" y="500621"/>
                  </a:lnTo>
                  <a:lnTo>
                    <a:pt x="12871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BDB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400800" y="1968559"/>
            <a:ext cx="2438400" cy="46228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4295" marR="52705" indent="4445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latin typeface="Carlito"/>
                <a:cs typeface="Carlito"/>
              </a:rPr>
              <a:t>New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image  but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smaller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 dirty="0">
              <a:latin typeface="Carlito"/>
              <a:cs typeface="Carlito"/>
            </a:endParaRPr>
          </a:p>
          <a:p>
            <a:pPr marL="194310">
              <a:lnSpc>
                <a:spcPts val="2295"/>
              </a:lnSpc>
              <a:tabLst>
                <a:tab pos="1165860" algn="l"/>
              </a:tabLst>
            </a:pPr>
            <a:r>
              <a:rPr sz="2400" dirty="0">
                <a:latin typeface="Carlito"/>
                <a:cs typeface="Carlito"/>
              </a:rPr>
              <a:t>3	0</a:t>
            </a:r>
          </a:p>
          <a:p>
            <a:pPr marL="337185">
              <a:lnSpc>
                <a:spcPts val="2295"/>
              </a:lnSpc>
              <a:tabLst>
                <a:tab pos="1390650" algn="l"/>
              </a:tabLst>
            </a:pPr>
            <a:r>
              <a:rPr sz="2400" spc="-5" dirty="0">
                <a:latin typeface="Carlito"/>
                <a:cs typeface="Carlito"/>
              </a:rPr>
              <a:t>-1	</a:t>
            </a:r>
            <a:r>
              <a:rPr sz="3600" baseline="3472" dirty="0">
                <a:latin typeface="Carlito"/>
                <a:cs typeface="Carlito"/>
              </a:rPr>
              <a:t>1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 dirty="0">
              <a:latin typeface="Carlito"/>
              <a:cs typeface="Carlito"/>
            </a:endParaRPr>
          </a:p>
          <a:p>
            <a:pPr marL="194310">
              <a:lnSpc>
                <a:spcPct val="100000"/>
              </a:lnSpc>
              <a:tabLst>
                <a:tab pos="1165860" algn="l"/>
              </a:tabLst>
            </a:pPr>
            <a:r>
              <a:rPr sz="2400" dirty="0">
                <a:latin typeface="Carlito"/>
                <a:cs typeface="Carlito"/>
              </a:rPr>
              <a:t>3</a:t>
            </a:r>
            <a:r>
              <a:rPr sz="2400" spc="-155" dirty="0">
                <a:latin typeface="Carlito"/>
                <a:cs typeface="Carlito"/>
              </a:rPr>
              <a:t> </a:t>
            </a:r>
            <a:r>
              <a:rPr sz="3600" baseline="-28935" dirty="0">
                <a:latin typeface="Carlito"/>
                <a:cs typeface="Carlito"/>
              </a:rPr>
              <a:t>0	</a:t>
            </a:r>
            <a:r>
              <a:rPr sz="2400" dirty="0">
                <a:latin typeface="Carlito"/>
                <a:cs typeface="Carlito"/>
              </a:rPr>
              <a:t>1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3600" baseline="-28935" dirty="0">
                <a:latin typeface="Carlito"/>
                <a:cs typeface="Carlito"/>
              </a:rPr>
              <a:t>3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 dirty="0">
              <a:latin typeface="Carlito"/>
              <a:cs typeface="Carlito"/>
            </a:endParaRPr>
          </a:p>
          <a:p>
            <a:pPr marL="156845" indent="53975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2 x 2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image</a:t>
            </a:r>
            <a:endParaRPr sz="2400" dirty="0">
              <a:latin typeface="Carlito"/>
              <a:cs typeface="Carlito"/>
            </a:endParaRPr>
          </a:p>
          <a:p>
            <a:pPr marL="38100" marR="30480" indent="118745">
              <a:lnSpc>
                <a:spcPct val="100400"/>
              </a:lnSpc>
              <a:spcBef>
                <a:spcPts val="1130"/>
              </a:spcBef>
            </a:pP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Each filter  is </a:t>
            </a:r>
            <a:r>
              <a:rPr sz="2800" dirty="0">
                <a:solidFill>
                  <a:srgbClr val="0000FF"/>
                </a:solidFill>
                <a:latin typeface="Carlito"/>
                <a:cs typeface="Carlito"/>
              </a:rPr>
              <a:t>a</a:t>
            </a:r>
            <a:r>
              <a:rPr sz="2800" spc="-10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channel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140068" y="2716219"/>
            <a:ext cx="884555" cy="873125"/>
            <a:chOff x="3140068" y="2716219"/>
            <a:chExt cx="884555" cy="873125"/>
          </a:xfrm>
        </p:grpSpPr>
        <p:sp>
          <p:nvSpPr>
            <p:cNvPr id="34" name="object 34"/>
            <p:cNvSpPr/>
            <p:nvPr/>
          </p:nvSpPr>
          <p:spPr>
            <a:xfrm>
              <a:off x="3152768" y="2728919"/>
              <a:ext cx="859155" cy="847725"/>
            </a:xfrm>
            <a:custGeom>
              <a:avLst/>
              <a:gdLst/>
              <a:ahLst/>
              <a:cxnLst/>
              <a:rect l="l" t="t" r="r" b="b"/>
              <a:pathLst>
                <a:path w="859154" h="847725">
                  <a:moveTo>
                    <a:pt x="434974" y="847723"/>
                  </a:moveTo>
                  <a:lnTo>
                    <a:pt x="434974" y="635773"/>
                  </a:lnTo>
                  <a:lnTo>
                    <a:pt x="0" y="635773"/>
                  </a:lnTo>
                  <a:lnTo>
                    <a:pt x="0" y="211924"/>
                  </a:lnTo>
                  <a:lnTo>
                    <a:pt x="434974" y="211924"/>
                  </a:lnTo>
                  <a:lnTo>
                    <a:pt x="434974" y="0"/>
                  </a:lnTo>
                  <a:lnTo>
                    <a:pt x="858848" y="423849"/>
                  </a:lnTo>
                  <a:lnTo>
                    <a:pt x="434974" y="847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52768" y="2728919"/>
              <a:ext cx="859155" cy="847725"/>
            </a:xfrm>
            <a:custGeom>
              <a:avLst/>
              <a:gdLst/>
              <a:ahLst/>
              <a:cxnLst/>
              <a:rect l="l" t="t" r="r" b="b"/>
              <a:pathLst>
                <a:path w="859154" h="847725">
                  <a:moveTo>
                    <a:pt x="0" y="211924"/>
                  </a:moveTo>
                  <a:lnTo>
                    <a:pt x="434974" y="211924"/>
                  </a:lnTo>
                  <a:lnTo>
                    <a:pt x="434974" y="0"/>
                  </a:lnTo>
                  <a:lnTo>
                    <a:pt x="858848" y="423849"/>
                  </a:lnTo>
                  <a:lnTo>
                    <a:pt x="434974" y="847723"/>
                  </a:lnTo>
                  <a:lnTo>
                    <a:pt x="434974" y="635773"/>
                  </a:lnTo>
                  <a:lnTo>
                    <a:pt x="0" y="635773"/>
                  </a:lnTo>
                  <a:lnTo>
                    <a:pt x="0" y="21192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14791" y="2609844"/>
            <a:ext cx="1374775" cy="1068705"/>
          </a:xfrm>
          <a:prstGeom prst="rect">
            <a:avLst/>
          </a:prstGeom>
          <a:solidFill>
            <a:srgbClr val="4BACC6"/>
          </a:solidFill>
          <a:ln w="25399">
            <a:solidFill>
              <a:srgbClr val="367C90"/>
            </a:solidFill>
          </a:ln>
        </p:spPr>
        <p:txBody>
          <a:bodyPr vert="horz" wrap="square" lIns="0" tIns="305435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2405"/>
              </a:spcBef>
            </a:pPr>
            <a:r>
              <a:rPr sz="2800" spc="-5" dirty="0">
                <a:latin typeface="Carlito"/>
                <a:cs typeface="Carlito"/>
              </a:rPr>
              <a:t>Conv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11616" y="4187816"/>
            <a:ext cx="1377950" cy="1066800"/>
          </a:xfrm>
          <a:prstGeom prst="rect">
            <a:avLst/>
          </a:prstGeom>
          <a:solidFill>
            <a:srgbClr val="F69546"/>
          </a:solidFill>
          <a:ln w="25399">
            <a:solidFill>
              <a:srgbClr val="B36D33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50495" marR="144145" indent="223520">
              <a:lnSpc>
                <a:spcPct val="100400"/>
              </a:lnSpc>
              <a:spcBef>
                <a:spcPts val="700"/>
              </a:spcBef>
            </a:pPr>
            <a:r>
              <a:rPr sz="2800" spc="-5" dirty="0">
                <a:latin typeface="Carlito"/>
                <a:cs typeface="Carlito"/>
              </a:rPr>
              <a:t>Max  Pooling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365739" y="4276716"/>
            <a:ext cx="884555" cy="871855"/>
            <a:chOff x="5365739" y="4276716"/>
            <a:chExt cx="884555" cy="871855"/>
          </a:xfrm>
        </p:grpSpPr>
        <p:sp>
          <p:nvSpPr>
            <p:cNvPr id="39" name="object 39"/>
            <p:cNvSpPr/>
            <p:nvPr/>
          </p:nvSpPr>
          <p:spPr>
            <a:xfrm>
              <a:off x="5378439" y="4289416"/>
              <a:ext cx="859155" cy="846455"/>
            </a:xfrm>
            <a:custGeom>
              <a:avLst/>
              <a:gdLst/>
              <a:ahLst/>
              <a:cxnLst/>
              <a:rect l="l" t="t" r="r" b="b"/>
              <a:pathLst>
                <a:path w="859154" h="846454">
                  <a:moveTo>
                    <a:pt x="435774" y="846148"/>
                  </a:moveTo>
                  <a:lnTo>
                    <a:pt x="435774" y="634598"/>
                  </a:lnTo>
                  <a:lnTo>
                    <a:pt x="0" y="634598"/>
                  </a:lnTo>
                  <a:lnTo>
                    <a:pt x="0" y="211524"/>
                  </a:lnTo>
                  <a:lnTo>
                    <a:pt x="435774" y="211524"/>
                  </a:lnTo>
                  <a:lnTo>
                    <a:pt x="435774" y="0"/>
                  </a:lnTo>
                  <a:lnTo>
                    <a:pt x="858848" y="423074"/>
                  </a:lnTo>
                  <a:lnTo>
                    <a:pt x="435774" y="846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78439" y="4289416"/>
              <a:ext cx="859155" cy="846455"/>
            </a:xfrm>
            <a:custGeom>
              <a:avLst/>
              <a:gdLst/>
              <a:ahLst/>
              <a:cxnLst/>
              <a:rect l="l" t="t" r="r" b="b"/>
              <a:pathLst>
                <a:path w="859154" h="846454">
                  <a:moveTo>
                    <a:pt x="0" y="211524"/>
                  </a:moveTo>
                  <a:lnTo>
                    <a:pt x="435774" y="211524"/>
                  </a:lnTo>
                  <a:lnTo>
                    <a:pt x="435774" y="0"/>
                  </a:lnTo>
                  <a:lnTo>
                    <a:pt x="858848" y="423074"/>
                  </a:lnTo>
                  <a:lnTo>
                    <a:pt x="435774" y="846148"/>
                  </a:lnTo>
                  <a:lnTo>
                    <a:pt x="435774" y="634598"/>
                  </a:lnTo>
                  <a:lnTo>
                    <a:pt x="0" y="634598"/>
                  </a:lnTo>
                  <a:lnTo>
                    <a:pt x="0" y="21152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264016" y="3682992"/>
            <a:ext cx="873125" cy="517525"/>
            <a:chOff x="4264016" y="3682992"/>
            <a:chExt cx="873125" cy="517525"/>
          </a:xfrm>
        </p:grpSpPr>
        <p:sp>
          <p:nvSpPr>
            <p:cNvPr id="42" name="object 42"/>
            <p:cNvSpPr/>
            <p:nvPr/>
          </p:nvSpPr>
          <p:spPr>
            <a:xfrm>
              <a:off x="4276716" y="3695692"/>
              <a:ext cx="847725" cy="492125"/>
            </a:xfrm>
            <a:custGeom>
              <a:avLst/>
              <a:gdLst/>
              <a:ahLst/>
              <a:cxnLst/>
              <a:rect l="l" t="t" r="r" b="b"/>
              <a:pathLst>
                <a:path w="847725" h="492125">
                  <a:moveTo>
                    <a:pt x="423874" y="492124"/>
                  </a:moveTo>
                  <a:lnTo>
                    <a:pt x="0" y="246074"/>
                  </a:lnTo>
                  <a:lnTo>
                    <a:pt x="211924" y="246074"/>
                  </a:lnTo>
                  <a:lnTo>
                    <a:pt x="211924" y="0"/>
                  </a:lnTo>
                  <a:lnTo>
                    <a:pt x="635798" y="0"/>
                  </a:lnTo>
                  <a:lnTo>
                    <a:pt x="635798" y="246074"/>
                  </a:lnTo>
                  <a:lnTo>
                    <a:pt x="847723" y="246074"/>
                  </a:lnTo>
                  <a:lnTo>
                    <a:pt x="423874" y="492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76716" y="3695692"/>
              <a:ext cx="847725" cy="492125"/>
            </a:xfrm>
            <a:custGeom>
              <a:avLst/>
              <a:gdLst/>
              <a:ahLst/>
              <a:cxnLst/>
              <a:rect l="l" t="t" r="r" b="b"/>
              <a:pathLst>
                <a:path w="847725" h="492125">
                  <a:moveTo>
                    <a:pt x="635798" y="0"/>
                  </a:moveTo>
                  <a:lnTo>
                    <a:pt x="635798" y="246074"/>
                  </a:lnTo>
                  <a:lnTo>
                    <a:pt x="847723" y="246074"/>
                  </a:lnTo>
                  <a:lnTo>
                    <a:pt x="423874" y="492124"/>
                  </a:lnTo>
                  <a:lnTo>
                    <a:pt x="0" y="246074"/>
                  </a:lnTo>
                  <a:lnTo>
                    <a:pt x="211924" y="246074"/>
                  </a:lnTo>
                  <a:lnTo>
                    <a:pt x="211924" y="0"/>
                  </a:lnTo>
                  <a:lnTo>
                    <a:pt x="635798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646" y="288481"/>
            <a:ext cx="4191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whole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CNN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9298" y="2351799"/>
            <a:ext cx="2987040" cy="3076575"/>
            <a:chOff x="709298" y="2351799"/>
            <a:chExt cx="2987040" cy="3076575"/>
          </a:xfrm>
        </p:grpSpPr>
        <p:sp>
          <p:nvSpPr>
            <p:cNvPr id="4" name="object 4"/>
            <p:cNvSpPr/>
            <p:nvPr/>
          </p:nvSpPr>
          <p:spPr>
            <a:xfrm>
              <a:off x="1415064" y="2351799"/>
              <a:ext cx="1675679" cy="3076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298" y="3701145"/>
              <a:ext cx="2986719" cy="7876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9298" y="3718142"/>
              <a:ext cx="2906719" cy="707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9298" y="3718142"/>
            <a:ext cx="2907030" cy="7080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28295" marR="323215" indent="297815">
              <a:lnSpc>
                <a:spcPct val="100000"/>
              </a:lnSpc>
              <a:spcBef>
                <a:spcPts val="219"/>
              </a:spcBef>
            </a:pPr>
            <a:r>
              <a:rPr sz="2000" spc="-5" dirty="0">
                <a:latin typeface="Carlito"/>
                <a:cs typeface="Carlito"/>
              </a:rPr>
              <a:t>Fully Connected  Feedforward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network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09914" y="192087"/>
            <a:ext cx="1816735" cy="2357120"/>
            <a:chOff x="5209914" y="192087"/>
            <a:chExt cx="1816735" cy="2357120"/>
          </a:xfrm>
        </p:grpSpPr>
        <p:sp>
          <p:nvSpPr>
            <p:cNvPr id="9" name="object 9"/>
            <p:cNvSpPr/>
            <p:nvPr/>
          </p:nvSpPr>
          <p:spPr>
            <a:xfrm>
              <a:off x="5214939" y="192087"/>
              <a:ext cx="1771621" cy="12033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09914" y="1912508"/>
              <a:ext cx="1816721" cy="6364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49914" y="1929501"/>
              <a:ext cx="1736721" cy="5564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94011" y="1719770"/>
            <a:ext cx="1614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cat dog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Arial"/>
                <a:cs typeface="Arial"/>
              </a:rPr>
              <a:t>……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9914" y="1929501"/>
            <a:ext cx="1736725" cy="5568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Carlito"/>
                <a:cs typeface="Carlito"/>
              </a:rPr>
              <a:t>Convolution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09914" y="3012506"/>
            <a:ext cx="1816735" cy="636905"/>
            <a:chOff x="5209914" y="3012506"/>
            <a:chExt cx="1816735" cy="636905"/>
          </a:xfrm>
        </p:grpSpPr>
        <p:sp>
          <p:nvSpPr>
            <p:cNvPr id="15" name="object 15"/>
            <p:cNvSpPr/>
            <p:nvPr/>
          </p:nvSpPr>
          <p:spPr>
            <a:xfrm>
              <a:off x="5209914" y="3012506"/>
              <a:ext cx="1816721" cy="6364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49914" y="3029518"/>
              <a:ext cx="1736721" cy="5564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49914" y="3029518"/>
            <a:ext cx="1736725" cy="5568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Carlito"/>
                <a:cs typeface="Carlito"/>
              </a:rPr>
              <a:t>Max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Pooling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09914" y="4080729"/>
            <a:ext cx="1816735" cy="636905"/>
            <a:chOff x="5209914" y="4080729"/>
            <a:chExt cx="1816735" cy="636905"/>
          </a:xfrm>
        </p:grpSpPr>
        <p:sp>
          <p:nvSpPr>
            <p:cNvPr id="19" name="object 19"/>
            <p:cNvSpPr/>
            <p:nvPr/>
          </p:nvSpPr>
          <p:spPr>
            <a:xfrm>
              <a:off x="5209914" y="4080729"/>
              <a:ext cx="1816721" cy="6364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49914" y="4097716"/>
              <a:ext cx="1736721" cy="5564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49914" y="4097716"/>
            <a:ext cx="1736725" cy="5568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Carlito"/>
                <a:cs typeface="Carlito"/>
              </a:rPr>
              <a:t>Convolution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09914" y="5113977"/>
            <a:ext cx="1816735" cy="636905"/>
            <a:chOff x="5209914" y="5113977"/>
            <a:chExt cx="1816735" cy="636905"/>
          </a:xfrm>
        </p:grpSpPr>
        <p:sp>
          <p:nvSpPr>
            <p:cNvPr id="23" name="object 23"/>
            <p:cNvSpPr/>
            <p:nvPr/>
          </p:nvSpPr>
          <p:spPr>
            <a:xfrm>
              <a:off x="5209914" y="5113977"/>
              <a:ext cx="1816721" cy="6364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9914" y="5130964"/>
              <a:ext cx="1736721" cy="5564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249914" y="5130964"/>
            <a:ext cx="1736725" cy="5568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Carlito"/>
                <a:cs typeface="Carlito"/>
              </a:rPr>
              <a:t>Max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Pooling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84218" y="6038653"/>
            <a:ext cx="1637030" cy="480695"/>
            <a:chOff x="3284218" y="6038653"/>
            <a:chExt cx="1637030" cy="480695"/>
          </a:xfrm>
        </p:grpSpPr>
        <p:sp>
          <p:nvSpPr>
            <p:cNvPr id="27" name="object 27"/>
            <p:cNvSpPr/>
            <p:nvPr/>
          </p:nvSpPr>
          <p:spPr>
            <a:xfrm>
              <a:off x="3284218" y="6038653"/>
              <a:ext cx="1636986" cy="4801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24218" y="6055662"/>
              <a:ext cx="1556971" cy="4000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324218" y="6055662"/>
            <a:ext cx="1557020" cy="4006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219"/>
              </a:spcBef>
            </a:pPr>
            <a:r>
              <a:rPr sz="2000" spc="-5" dirty="0">
                <a:latin typeface="Carlito"/>
                <a:cs typeface="Carlito"/>
              </a:rPr>
              <a:t>Flattened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06595" y="1438272"/>
            <a:ext cx="5374005" cy="5080000"/>
            <a:chOff x="2006595" y="1438272"/>
            <a:chExt cx="5374005" cy="5080000"/>
          </a:xfrm>
        </p:grpSpPr>
        <p:sp>
          <p:nvSpPr>
            <p:cNvPr id="31" name="object 31"/>
            <p:cNvSpPr/>
            <p:nvPr/>
          </p:nvSpPr>
          <p:spPr>
            <a:xfrm>
              <a:off x="5868988" y="1450972"/>
              <a:ext cx="546100" cy="443230"/>
            </a:xfrm>
            <a:custGeom>
              <a:avLst/>
              <a:gdLst/>
              <a:ahLst/>
              <a:cxnLst/>
              <a:rect l="l" t="t" r="r" b="b"/>
              <a:pathLst>
                <a:path w="546100" h="443230">
                  <a:moveTo>
                    <a:pt x="273049" y="442911"/>
                  </a:moveTo>
                  <a:lnTo>
                    <a:pt x="0" y="221457"/>
                  </a:lnTo>
                  <a:lnTo>
                    <a:pt x="136524" y="221457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1457"/>
                  </a:lnTo>
                  <a:lnTo>
                    <a:pt x="546098" y="221457"/>
                  </a:lnTo>
                  <a:lnTo>
                    <a:pt x="273049" y="442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68988" y="1450972"/>
              <a:ext cx="546100" cy="443230"/>
            </a:xfrm>
            <a:custGeom>
              <a:avLst/>
              <a:gdLst/>
              <a:ahLst/>
              <a:cxnLst/>
              <a:rect l="l" t="t" r="r" b="b"/>
              <a:pathLst>
                <a:path w="546100" h="443230">
                  <a:moveTo>
                    <a:pt x="0" y="221457"/>
                  </a:moveTo>
                  <a:lnTo>
                    <a:pt x="136524" y="221457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1457"/>
                  </a:lnTo>
                  <a:lnTo>
                    <a:pt x="546098" y="221457"/>
                  </a:lnTo>
                  <a:lnTo>
                    <a:pt x="273049" y="442911"/>
                  </a:lnTo>
                  <a:lnTo>
                    <a:pt x="0" y="22145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68988" y="2562219"/>
              <a:ext cx="546100" cy="443230"/>
            </a:xfrm>
            <a:custGeom>
              <a:avLst/>
              <a:gdLst/>
              <a:ahLst/>
              <a:cxnLst/>
              <a:rect l="l" t="t" r="r" b="b"/>
              <a:pathLst>
                <a:path w="546100" h="443230">
                  <a:moveTo>
                    <a:pt x="273049" y="442924"/>
                  </a:moveTo>
                  <a:lnTo>
                    <a:pt x="0" y="221449"/>
                  </a:lnTo>
                  <a:lnTo>
                    <a:pt x="136524" y="221449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1449"/>
                  </a:lnTo>
                  <a:lnTo>
                    <a:pt x="546098" y="221449"/>
                  </a:lnTo>
                  <a:lnTo>
                    <a:pt x="273049" y="442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8988" y="2562219"/>
              <a:ext cx="546100" cy="443230"/>
            </a:xfrm>
            <a:custGeom>
              <a:avLst/>
              <a:gdLst/>
              <a:ahLst/>
              <a:cxnLst/>
              <a:rect l="l" t="t" r="r" b="b"/>
              <a:pathLst>
                <a:path w="546100" h="443230">
                  <a:moveTo>
                    <a:pt x="0" y="221449"/>
                  </a:moveTo>
                  <a:lnTo>
                    <a:pt x="136524" y="221449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1449"/>
                  </a:lnTo>
                  <a:lnTo>
                    <a:pt x="546098" y="221449"/>
                  </a:lnTo>
                  <a:lnTo>
                    <a:pt x="273049" y="442924"/>
                  </a:lnTo>
                  <a:lnTo>
                    <a:pt x="0" y="22144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8988" y="3654417"/>
              <a:ext cx="546100" cy="441325"/>
            </a:xfrm>
            <a:custGeom>
              <a:avLst/>
              <a:gdLst/>
              <a:ahLst/>
              <a:cxnLst/>
              <a:rect l="l" t="t" r="r" b="b"/>
              <a:pathLst>
                <a:path w="546100" h="441325">
                  <a:moveTo>
                    <a:pt x="273049" y="441324"/>
                  </a:moveTo>
                  <a:lnTo>
                    <a:pt x="0" y="220674"/>
                  </a:lnTo>
                  <a:lnTo>
                    <a:pt x="136524" y="220674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0674"/>
                  </a:lnTo>
                  <a:lnTo>
                    <a:pt x="546098" y="220674"/>
                  </a:lnTo>
                  <a:lnTo>
                    <a:pt x="273049" y="441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68988" y="3654417"/>
              <a:ext cx="546100" cy="441325"/>
            </a:xfrm>
            <a:custGeom>
              <a:avLst/>
              <a:gdLst/>
              <a:ahLst/>
              <a:cxnLst/>
              <a:rect l="l" t="t" r="r" b="b"/>
              <a:pathLst>
                <a:path w="546100" h="441325">
                  <a:moveTo>
                    <a:pt x="0" y="220674"/>
                  </a:moveTo>
                  <a:lnTo>
                    <a:pt x="136524" y="220674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0674"/>
                  </a:lnTo>
                  <a:lnTo>
                    <a:pt x="546098" y="220674"/>
                  </a:lnTo>
                  <a:lnTo>
                    <a:pt x="273049" y="441324"/>
                  </a:lnTo>
                  <a:lnTo>
                    <a:pt x="0" y="22067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68988" y="4689465"/>
              <a:ext cx="546100" cy="441325"/>
            </a:xfrm>
            <a:custGeom>
              <a:avLst/>
              <a:gdLst/>
              <a:ahLst/>
              <a:cxnLst/>
              <a:rect l="l" t="t" r="r" b="b"/>
              <a:pathLst>
                <a:path w="546100" h="441325">
                  <a:moveTo>
                    <a:pt x="273049" y="441324"/>
                  </a:moveTo>
                  <a:lnTo>
                    <a:pt x="0" y="220674"/>
                  </a:lnTo>
                  <a:lnTo>
                    <a:pt x="136524" y="220674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0674"/>
                  </a:lnTo>
                  <a:lnTo>
                    <a:pt x="546098" y="220674"/>
                  </a:lnTo>
                  <a:lnTo>
                    <a:pt x="273049" y="441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68988" y="4689465"/>
              <a:ext cx="546100" cy="441325"/>
            </a:xfrm>
            <a:custGeom>
              <a:avLst/>
              <a:gdLst/>
              <a:ahLst/>
              <a:cxnLst/>
              <a:rect l="l" t="t" r="r" b="b"/>
              <a:pathLst>
                <a:path w="546100" h="441325">
                  <a:moveTo>
                    <a:pt x="0" y="220674"/>
                  </a:moveTo>
                  <a:lnTo>
                    <a:pt x="136524" y="220674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0674"/>
                  </a:lnTo>
                  <a:lnTo>
                    <a:pt x="546098" y="220674"/>
                  </a:lnTo>
                  <a:lnTo>
                    <a:pt x="273049" y="441324"/>
                  </a:lnTo>
                  <a:lnTo>
                    <a:pt x="0" y="22067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81565" y="5753088"/>
              <a:ext cx="1377950" cy="752475"/>
            </a:xfrm>
            <a:custGeom>
              <a:avLst/>
              <a:gdLst/>
              <a:ahLst/>
              <a:cxnLst/>
              <a:rect l="l" t="t" r="r" b="b"/>
              <a:pathLst>
                <a:path w="1377950" h="752475">
                  <a:moveTo>
                    <a:pt x="188099" y="752473"/>
                  </a:moveTo>
                  <a:lnTo>
                    <a:pt x="0" y="564348"/>
                  </a:lnTo>
                  <a:lnTo>
                    <a:pt x="188099" y="376249"/>
                  </a:lnTo>
                  <a:lnTo>
                    <a:pt x="188099" y="426699"/>
                  </a:lnTo>
                  <a:lnTo>
                    <a:pt x="1048722" y="426699"/>
                  </a:lnTo>
                  <a:lnTo>
                    <a:pt x="1069709" y="422464"/>
                  </a:lnTo>
                  <a:lnTo>
                    <a:pt x="1086850" y="410914"/>
                  </a:lnTo>
                  <a:lnTo>
                    <a:pt x="1098409" y="393782"/>
                  </a:lnTo>
                  <a:lnTo>
                    <a:pt x="1102647" y="372799"/>
                  </a:lnTo>
                  <a:lnTo>
                    <a:pt x="1102647" y="0"/>
                  </a:lnTo>
                  <a:lnTo>
                    <a:pt x="1377947" y="0"/>
                  </a:lnTo>
                  <a:lnTo>
                    <a:pt x="1377947" y="372799"/>
                  </a:lnTo>
                  <a:lnTo>
                    <a:pt x="1374377" y="421443"/>
                  </a:lnTo>
                  <a:lnTo>
                    <a:pt x="1364008" y="467871"/>
                  </a:lnTo>
                  <a:lnTo>
                    <a:pt x="1347348" y="511576"/>
                  </a:lnTo>
                  <a:lnTo>
                    <a:pt x="1324906" y="552046"/>
                  </a:lnTo>
                  <a:lnTo>
                    <a:pt x="1297193" y="588773"/>
                  </a:lnTo>
                  <a:lnTo>
                    <a:pt x="1264717" y="621247"/>
                  </a:lnTo>
                  <a:lnTo>
                    <a:pt x="1227988" y="648959"/>
                  </a:lnTo>
                  <a:lnTo>
                    <a:pt x="1187515" y="671399"/>
                  </a:lnTo>
                  <a:lnTo>
                    <a:pt x="1143806" y="688059"/>
                  </a:lnTo>
                  <a:lnTo>
                    <a:pt x="1097373" y="698428"/>
                  </a:lnTo>
                  <a:lnTo>
                    <a:pt x="1048722" y="701998"/>
                  </a:lnTo>
                  <a:lnTo>
                    <a:pt x="188099" y="701998"/>
                  </a:lnTo>
                  <a:lnTo>
                    <a:pt x="188099" y="7524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1565" y="5753088"/>
              <a:ext cx="1377950" cy="752475"/>
            </a:xfrm>
            <a:custGeom>
              <a:avLst/>
              <a:gdLst/>
              <a:ahLst/>
              <a:cxnLst/>
              <a:rect l="l" t="t" r="r" b="b"/>
              <a:pathLst>
                <a:path w="1377950" h="752475">
                  <a:moveTo>
                    <a:pt x="1377947" y="0"/>
                  </a:moveTo>
                  <a:lnTo>
                    <a:pt x="1377947" y="372799"/>
                  </a:lnTo>
                  <a:lnTo>
                    <a:pt x="1374377" y="421443"/>
                  </a:lnTo>
                  <a:lnTo>
                    <a:pt x="1364008" y="467871"/>
                  </a:lnTo>
                  <a:lnTo>
                    <a:pt x="1347348" y="511576"/>
                  </a:lnTo>
                  <a:lnTo>
                    <a:pt x="1324906" y="552046"/>
                  </a:lnTo>
                  <a:lnTo>
                    <a:pt x="1297193" y="588773"/>
                  </a:lnTo>
                  <a:lnTo>
                    <a:pt x="1264717" y="621247"/>
                  </a:lnTo>
                  <a:lnTo>
                    <a:pt x="1227988" y="648959"/>
                  </a:lnTo>
                  <a:lnTo>
                    <a:pt x="1187515" y="671399"/>
                  </a:lnTo>
                  <a:lnTo>
                    <a:pt x="1143806" y="688059"/>
                  </a:lnTo>
                  <a:lnTo>
                    <a:pt x="1097373" y="698428"/>
                  </a:lnTo>
                  <a:lnTo>
                    <a:pt x="1048722" y="701998"/>
                  </a:lnTo>
                  <a:lnTo>
                    <a:pt x="188099" y="701998"/>
                  </a:lnTo>
                  <a:lnTo>
                    <a:pt x="188099" y="752473"/>
                  </a:lnTo>
                  <a:lnTo>
                    <a:pt x="0" y="564348"/>
                  </a:lnTo>
                  <a:lnTo>
                    <a:pt x="188099" y="376249"/>
                  </a:lnTo>
                  <a:lnTo>
                    <a:pt x="188099" y="426699"/>
                  </a:lnTo>
                  <a:lnTo>
                    <a:pt x="1048722" y="426699"/>
                  </a:lnTo>
                  <a:lnTo>
                    <a:pt x="1069709" y="422464"/>
                  </a:lnTo>
                  <a:lnTo>
                    <a:pt x="1086850" y="410914"/>
                  </a:lnTo>
                  <a:lnTo>
                    <a:pt x="1098409" y="393782"/>
                  </a:lnTo>
                  <a:lnTo>
                    <a:pt x="1102647" y="372799"/>
                  </a:lnTo>
                  <a:lnTo>
                    <a:pt x="1102647" y="0"/>
                  </a:lnTo>
                  <a:lnTo>
                    <a:pt x="1377947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19295" y="5475289"/>
              <a:ext cx="1238250" cy="968375"/>
            </a:xfrm>
            <a:custGeom>
              <a:avLst/>
              <a:gdLst/>
              <a:ahLst/>
              <a:cxnLst/>
              <a:rect l="l" t="t" r="r" b="b"/>
              <a:pathLst>
                <a:path w="1238250" h="968375">
                  <a:moveTo>
                    <a:pt x="484174" y="242074"/>
                  </a:moveTo>
                  <a:lnTo>
                    <a:pt x="0" y="242074"/>
                  </a:lnTo>
                  <a:lnTo>
                    <a:pt x="242092" y="0"/>
                  </a:lnTo>
                  <a:lnTo>
                    <a:pt x="484174" y="242074"/>
                  </a:lnTo>
                  <a:close/>
                </a:path>
                <a:path w="1238250" h="968375">
                  <a:moveTo>
                    <a:pt x="1238247" y="968373"/>
                  </a:moveTo>
                  <a:lnTo>
                    <a:pt x="529898" y="968373"/>
                  </a:lnTo>
                  <a:lnTo>
                    <a:pt x="480488" y="965522"/>
                  </a:lnTo>
                  <a:lnTo>
                    <a:pt x="432753" y="957182"/>
                  </a:lnTo>
                  <a:lnTo>
                    <a:pt x="387009" y="943671"/>
                  </a:lnTo>
                  <a:lnTo>
                    <a:pt x="343576" y="925307"/>
                  </a:lnTo>
                  <a:lnTo>
                    <a:pt x="302770" y="902408"/>
                  </a:lnTo>
                  <a:lnTo>
                    <a:pt x="264911" y="875292"/>
                  </a:lnTo>
                  <a:lnTo>
                    <a:pt x="230314" y="844276"/>
                  </a:lnTo>
                  <a:lnTo>
                    <a:pt x="199300" y="809679"/>
                  </a:lnTo>
                  <a:lnTo>
                    <a:pt x="172184" y="771819"/>
                  </a:lnTo>
                  <a:lnTo>
                    <a:pt x="149286" y="731013"/>
                  </a:lnTo>
                  <a:lnTo>
                    <a:pt x="130924" y="687581"/>
                  </a:lnTo>
                  <a:lnTo>
                    <a:pt x="117414" y="641839"/>
                  </a:lnTo>
                  <a:lnTo>
                    <a:pt x="109075" y="594105"/>
                  </a:lnTo>
                  <a:lnTo>
                    <a:pt x="106224" y="544698"/>
                  </a:lnTo>
                  <a:lnTo>
                    <a:pt x="106224" y="242074"/>
                  </a:lnTo>
                  <a:lnTo>
                    <a:pt x="377959" y="242074"/>
                  </a:lnTo>
                  <a:lnTo>
                    <a:pt x="377959" y="544698"/>
                  </a:lnTo>
                  <a:lnTo>
                    <a:pt x="385704" y="592716"/>
                  </a:lnTo>
                  <a:lnTo>
                    <a:pt x="407273" y="634421"/>
                  </a:lnTo>
                  <a:lnTo>
                    <a:pt x="440163" y="667309"/>
                  </a:lnTo>
                  <a:lnTo>
                    <a:pt x="481872" y="688877"/>
                  </a:lnTo>
                  <a:lnTo>
                    <a:pt x="529898" y="696623"/>
                  </a:lnTo>
                  <a:lnTo>
                    <a:pt x="1238247" y="696623"/>
                  </a:lnTo>
                  <a:lnTo>
                    <a:pt x="1238247" y="968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19295" y="5475288"/>
              <a:ext cx="1238250" cy="968375"/>
            </a:xfrm>
            <a:custGeom>
              <a:avLst/>
              <a:gdLst/>
              <a:ahLst/>
              <a:cxnLst/>
              <a:rect l="l" t="t" r="r" b="b"/>
              <a:pathLst>
                <a:path w="1238250" h="968375">
                  <a:moveTo>
                    <a:pt x="1238247" y="968373"/>
                  </a:moveTo>
                  <a:lnTo>
                    <a:pt x="529898" y="968373"/>
                  </a:lnTo>
                  <a:lnTo>
                    <a:pt x="480488" y="965522"/>
                  </a:lnTo>
                  <a:lnTo>
                    <a:pt x="432753" y="957182"/>
                  </a:lnTo>
                  <a:lnTo>
                    <a:pt x="387009" y="943671"/>
                  </a:lnTo>
                  <a:lnTo>
                    <a:pt x="343576" y="925307"/>
                  </a:lnTo>
                  <a:lnTo>
                    <a:pt x="302770" y="902408"/>
                  </a:lnTo>
                  <a:lnTo>
                    <a:pt x="264910" y="875292"/>
                  </a:lnTo>
                  <a:lnTo>
                    <a:pt x="230314" y="844276"/>
                  </a:lnTo>
                  <a:lnTo>
                    <a:pt x="199300" y="809679"/>
                  </a:lnTo>
                  <a:lnTo>
                    <a:pt x="172184" y="771819"/>
                  </a:lnTo>
                  <a:lnTo>
                    <a:pt x="149286" y="731013"/>
                  </a:lnTo>
                  <a:lnTo>
                    <a:pt x="130924" y="687581"/>
                  </a:lnTo>
                  <a:lnTo>
                    <a:pt x="117414" y="641839"/>
                  </a:lnTo>
                  <a:lnTo>
                    <a:pt x="109075" y="594105"/>
                  </a:lnTo>
                  <a:lnTo>
                    <a:pt x="106224" y="544698"/>
                  </a:lnTo>
                  <a:lnTo>
                    <a:pt x="106224" y="242074"/>
                  </a:lnTo>
                  <a:lnTo>
                    <a:pt x="0" y="242074"/>
                  </a:lnTo>
                  <a:lnTo>
                    <a:pt x="242092" y="0"/>
                  </a:lnTo>
                  <a:lnTo>
                    <a:pt x="484174" y="242074"/>
                  </a:lnTo>
                  <a:lnTo>
                    <a:pt x="377959" y="242074"/>
                  </a:lnTo>
                  <a:lnTo>
                    <a:pt x="377959" y="544698"/>
                  </a:lnTo>
                  <a:lnTo>
                    <a:pt x="385704" y="592716"/>
                  </a:lnTo>
                  <a:lnTo>
                    <a:pt x="407273" y="634421"/>
                  </a:lnTo>
                  <a:lnTo>
                    <a:pt x="440163" y="667309"/>
                  </a:lnTo>
                  <a:lnTo>
                    <a:pt x="481872" y="688877"/>
                  </a:lnTo>
                  <a:lnTo>
                    <a:pt x="529898" y="696623"/>
                  </a:lnTo>
                  <a:lnTo>
                    <a:pt x="1238247" y="696623"/>
                  </a:lnTo>
                  <a:lnTo>
                    <a:pt x="1238247" y="96837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26260" y="1806571"/>
              <a:ext cx="335280" cy="4048125"/>
            </a:xfrm>
            <a:custGeom>
              <a:avLst/>
              <a:gdLst/>
              <a:ahLst/>
              <a:cxnLst/>
              <a:rect l="l" t="t" r="r" b="b"/>
              <a:pathLst>
                <a:path w="335279" h="4048125">
                  <a:moveTo>
                    <a:pt x="0" y="4048116"/>
                  </a:moveTo>
                  <a:lnTo>
                    <a:pt x="38402" y="4041669"/>
                  </a:lnTo>
                  <a:lnTo>
                    <a:pt x="73653" y="4023302"/>
                  </a:lnTo>
                  <a:lnTo>
                    <a:pt x="104749" y="3994482"/>
                  </a:lnTo>
                  <a:lnTo>
                    <a:pt x="130684" y="3956674"/>
                  </a:lnTo>
                  <a:lnTo>
                    <a:pt x="150453" y="3911342"/>
                  </a:lnTo>
                  <a:lnTo>
                    <a:pt x="163051" y="3859951"/>
                  </a:lnTo>
                  <a:lnTo>
                    <a:pt x="167474" y="3803967"/>
                  </a:lnTo>
                  <a:lnTo>
                    <a:pt x="167474" y="2268220"/>
                  </a:lnTo>
                  <a:lnTo>
                    <a:pt x="171898" y="2212234"/>
                  </a:lnTo>
                  <a:lnTo>
                    <a:pt x="184500" y="2160840"/>
                  </a:lnTo>
                  <a:lnTo>
                    <a:pt x="204274" y="2115503"/>
                  </a:lnTo>
                  <a:lnTo>
                    <a:pt x="230215" y="2077689"/>
                  </a:lnTo>
                  <a:lnTo>
                    <a:pt x="261315" y="2048864"/>
                  </a:lnTo>
                  <a:lnTo>
                    <a:pt x="296570" y="2030494"/>
                  </a:lnTo>
                  <a:lnTo>
                    <a:pt x="334974" y="2024045"/>
                  </a:lnTo>
                  <a:lnTo>
                    <a:pt x="296570" y="2017598"/>
                  </a:lnTo>
                  <a:lnTo>
                    <a:pt x="261315" y="1999231"/>
                  </a:lnTo>
                  <a:lnTo>
                    <a:pt x="230215" y="1970412"/>
                  </a:lnTo>
                  <a:lnTo>
                    <a:pt x="204274" y="1932603"/>
                  </a:lnTo>
                  <a:lnTo>
                    <a:pt x="184500" y="1887271"/>
                  </a:lnTo>
                  <a:lnTo>
                    <a:pt x="171898" y="1835880"/>
                  </a:lnTo>
                  <a:lnTo>
                    <a:pt x="167474" y="1779896"/>
                  </a:lnTo>
                  <a:lnTo>
                    <a:pt x="167474" y="244154"/>
                  </a:lnTo>
                  <a:lnTo>
                    <a:pt x="163051" y="188172"/>
                  </a:lnTo>
                  <a:lnTo>
                    <a:pt x="150453" y="136781"/>
                  </a:lnTo>
                  <a:lnTo>
                    <a:pt x="130684" y="91448"/>
                  </a:lnTo>
                  <a:lnTo>
                    <a:pt x="104749" y="53638"/>
                  </a:lnTo>
                  <a:lnTo>
                    <a:pt x="73653" y="24816"/>
                  </a:lnTo>
                  <a:lnTo>
                    <a:pt x="38402" y="6448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68889" y="2976568"/>
              <a:ext cx="1857375" cy="2800350"/>
            </a:xfrm>
            <a:custGeom>
              <a:avLst/>
              <a:gdLst/>
              <a:ahLst/>
              <a:cxnLst/>
              <a:rect l="l" t="t" r="r" b="b"/>
              <a:pathLst>
                <a:path w="1857375" h="2800350">
                  <a:moveTo>
                    <a:pt x="0" y="0"/>
                  </a:moveTo>
                  <a:lnTo>
                    <a:pt x="1857371" y="0"/>
                  </a:lnTo>
                  <a:lnTo>
                    <a:pt x="1857371" y="696898"/>
                  </a:lnTo>
                  <a:lnTo>
                    <a:pt x="0" y="696898"/>
                  </a:lnTo>
                  <a:lnTo>
                    <a:pt x="0" y="0"/>
                  </a:lnTo>
                  <a:close/>
                </a:path>
                <a:path w="1857375" h="2800350">
                  <a:moveTo>
                    <a:pt x="0" y="2103420"/>
                  </a:moveTo>
                  <a:lnTo>
                    <a:pt x="1857371" y="2103420"/>
                  </a:lnTo>
                  <a:lnTo>
                    <a:pt x="1857371" y="2800344"/>
                  </a:lnTo>
                  <a:lnTo>
                    <a:pt x="0" y="2800344"/>
                  </a:lnTo>
                  <a:lnTo>
                    <a:pt x="0" y="2103420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97747" y="3427913"/>
            <a:ext cx="146494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Carlito"/>
                <a:cs typeface="Carlito"/>
              </a:rPr>
              <a:t>Can repeat  many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times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98" y="322894"/>
            <a:ext cx="39465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3200" spc="-10" dirty="0">
                <a:solidFill>
                  <a:srgbClr val="C00000"/>
                </a:solidFill>
                <a:latin typeface="Carlito"/>
                <a:cs typeface="Carlito"/>
              </a:rPr>
              <a:t>whole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CNN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09914" y="192087"/>
            <a:ext cx="1816735" cy="2357120"/>
            <a:chOff x="5209914" y="192087"/>
            <a:chExt cx="1816735" cy="2357120"/>
          </a:xfrm>
        </p:grpSpPr>
        <p:sp>
          <p:nvSpPr>
            <p:cNvPr id="4" name="object 4"/>
            <p:cNvSpPr/>
            <p:nvPr/>
          </p:nvSpPr>
          <p:spPr>
            <a:xfrm>
              <a:off x="5214939" y="192087"/>
              <a:ext cx="1771621" cy="12033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9914" y="1912508"/>
              <a:ext cx="1816721" cy="6364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49914" y="1929501"/>
              <a:ext cx="1736721" cy="5564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49914" y="1929501"/>
            <a:ext cx="1736725" cy="5568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Carlito"/>
                <a:cs typeface="Carlito"/>
              </a:rPr>
              <a:t>Convolution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09914" y="3012506"/>
            <a:ext cx="1816735" cy="636905"/>
            <a:chOff x="5209914" y="3012506"/>
            <a:chExt cx="1816735" cy="636905"/>
          </a:xfrm>
        </p:grpSpPr>
        <p:sp>
          <p:nvSpPr>
            <p:cNvPr id="9" name="object 9"/>
            <p:cNvSpPr/>
            <p:nvPr/>
          </p:nvSpPr>
          <p:spPr>
            <a:xfrm>
              <a:off x="5209914" y="3012506"/>
              <a:ext cx="1816721" cy="6364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49914" y="3029518"/>
              <a:ext cx="1736721" cy="5564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49914" y="3029518"/>
            <a:ext cx="1736725" cy="5568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Carlito"/>
                <a:cs typeface="Carlito"/>
              </a:rPr>
              <a:t>Max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Pooling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09914" y="4080729"/>
            <a:ext cx="1816735" cy="636905"/>
            <a:chOff x="5209914" y="4080729"/>
            <a:chExt cx="1816735" cy="636905"/>
          </a:xfrm>
        </p:grpSpPr>
        <p:sp>
          <p:nvSpPr>
            <p:cNvPr id="13" name="object 13"/>
            <p:cNvSpPr/>
            <p:nvPr/>
          </p:nvSpPr>
          <p:spPr>
            <a:xfrm>
              <a:off x="5209914" y="4080729"/>
              <a:ext cx="1816721" cy="6364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49914" y="4097716"/>
              <a:ext cx="1736721" cy="556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49914" y="4097716"/>
            <a:ext cx="1736725" cy="5568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Carlito"/>
                <a:cs typeface="Carlito"/>
              </a:rPr>
              <a:t>Convolution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09914" y="5113977"/>
            <a:ext cx="1816735" cy="636905"/>
            <a:chOff x="5209914" y="5113977"/>
            <a:chExt cx="1816735" cy="636905"/>
          </a:xfrm>
        </p:grpSpPr>
        <p:sp>
          <p:nvSpPr>
            <p:cNvPr id="17" name="object 17"/>
            <p:cNvSpPr/>
            <p:nvPr/>
          </p:nvSpPr>
          <p:spPr>
            <a:xfrm>
              <a:off x="5209914" y="5113977"/>
              <a:ext cx="1816721" cy="6364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49914" y="5130964"/>
              <a:ext cx="1736721" cy="5564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49914" y="5130964"/>
            <a:ext cx="1736725" cy="5568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Carlito"/>
                <a:cs typeface="Carlito"/>
              </a:rPr>
              <a:t>Max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Pooling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90317" y="1438272"/>
            <a:ext cx="3790315" cy="4492625"/>
            <a:chOff x="3590317" y="1438272"/>
            <a:chExt cx="3790315" cy="4492625"/>
          </a:xfrm>
        </p:grpSpPr>
        <p:sp>
          <p:nvSpPr>
            <p:cNvPr id="21" name="object 21"/>
            <p:cNvSpPr/>
            <p:nvPr/>
          </p:nvSpPr>
          <p:spPr>
            <a:xfrm>
              <a:off x="5868988" y="1450972"/>
              <a:ext cx="546100" cy="443230"/>
            </a:xfrm>
            <a:custGeom>
              <a:avLst/>
              <a:gdLst/>
              <a:ahLst/>
              <a:cxnLst/>
              <a:rect l="l" t="t" r="r" b="b"/>
              <a:pathLst>
                <a:path w="546100" h="443230">
                  <a:moveTo>
                    <a:pt x="273049" y="442911"/>
                  </a:moveTo>
                  <a:lnTo>
                    <a:pt x="0" y="221457"/>
                  </a:lnTo>
                  <a:lnTo>
                    <a:pt x="136524" y="221457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1457"/>
                  </a:lnTo>
                  <a:lnTo>
                    <a:pt x="546098" y="221457"/>
                  </a:lnTo>
                  <a:lnTo>
                    <a:pt x="273049" y="442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8988" y="1450972"/>
              <a:ext cx="546100" cy="443230"/>
            </a:xfrm>
            <a:custGeom>
              <a:avLst/>
              <a:gdLst/>
              <a:ahLst/>
              <a:cxnLst/>
              <a:rect l="l" t="t" r="r" b="b"/>
              <a:pathLst>
                <a:path w="546100" h="443230">
                  <a:moveTo>
                    <a:pt x="0" y="221457"/>
                  </a:moveTo>
                  <a:lnTo>
                    <a:pt x="136524" y="221457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1457"/>
                  </a:lnTo>
                  <a:lnTo>
                    <a:pt x="546098" y="221457"/>
                  </a:lnTo>
                  <a:lnTo>
                    <a:pt x="273049" y="442911"/>
                  </a:lnTo>
                  <a:lnTo>
                    <a:pt x="0" y="22145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8988" y="2562219"/>
              <a:ext cx="546100" cy="443230"/>
            </a:xfrm>
            <a:custGeom>
              <a:avLst/>
              <a:gdLst/>
              <a:ahLst/>
              <a:cxnLst/>
              <a:rect l="l" t="t" r="r" b="b"/>
              <a:pathLst>
                <a:path w="546100" h="443230">
                  <a:moveTo>
                    <a:pt x="273049" y="442924"/>
                  </a:moveTo>
                  <a:lnTo>
                    <a:pt x="0" y="221449"/>
                  </a:lnTo>
                  <a:lnTo>
                    <a:pt x="136524" y="221449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1449"/>
                  </a:lnTo>
                  <a:lnTo>
                    <a:pt x="546098" y="221449"/>
                  </a:lnTo>
                  <a:lnTo>
                    <a:pt x="273049" y="442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8988" y="2562219"/>
              <a:ext cx="546100" cy="443230"/>
            </a:xfrm>
            <a:custGeom>
              <a:avLst/>
              <a:gdLst/>
              <a:ahLst/>
              <a:cxnLst/>
              <a:rect l="l" t="t" r="r" b="b"/>
              <a:pathLst>
                <a:path w="546100" h="443230">
                  <a:moveTo>
                    <a:pt x="0" y="221449"/>
                  </a:moveTo>
                  <a:lnTo>
                    <a:pt x="136524" y="221449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1449"/>
                  </a:lnTo>
                  <a:lnTo>
                    <a:pt x="546098" y="221449"/>
                  </a:lnTo>
                  <a:lnTo>
                    <a:pt x="273049" y="442924"/>
                  </a:lnTo>
                  <a:lnTo>
                    <a:pt x="0" y="22144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8988" y="3654417"/>
              <a:ext cx="546100" cy="441325"/>
            </a:xfrm>
            <a:custGeom>
              <a:avLst/>
              <a:gdLst/>
              <a:ahLst/>
              <a:cxnLst/>
              <a:rect l="l" t="t" r="r" b="b"/>
              <a:pathLst>
                <a:path w="546100" h="441325">
                  <a:moveTo>
                    <a:pt x="273049" y="441324"/>
                  </a:moveTo>
                  <a:lnTo>
                    <a:pt x="0" y="220674"/>
                  </a:lnTo>
                  <a:lnTo>
                    <a:pt x="136524" y="220674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0674"/>
                  </a:lnTo>
                  <a:lnTo>
                    <a:pt x="546098" y="220674"/>
                  </a:lnTo>
                  <a:lnTo>
                    <a:pt x="273049" y="441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68988" y="3654417"/>
              <a:ext cx="546100" cy="441325"/>
            </a:xfrm>
            <a:custGeom>
              <a:avLst/>
              <a:gdLst/>
              <a:ahLst/>
              <a:cxnLst/>
              <a:rect l="l" t="t" r="r" b="b"/>
              <a:pathLst>
                <a:path w="546100" h="441325">
                  <a:moveTo>
                    <a:pt x="0" y="220674"/>
                  </a:moveTo>
                  <a:lnTo>
                    <a:pt x="136524" y="220674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0674"/>
                  </a:lnTo>
                  <a:lnTo>
                    <a:pt x="546098" y="220674"/>
                  </a:lnTo>
                  <a:lnTo>
                    <a:pt x="273049" y="441324"/>
                  </a:lnTo>
                  <a:lnTo>
                    <a:pt x="0" y="22067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68988" y="4689465"/>
              <a:ext cx="546100" cy="441325"/>
            </a:xfrm>
            <a:custGeom>
              <a:avLst/>
              <a:gdLst/>
              <a:ahLst/>
              <a:cxnLst/>
              <a:rect l="l" t="t" r="r" b="b"/>
              <a:pathLst>
                <a:path w="546100" h="441325">
                  <a:moveTo>
                    <a:pt x="273049" y="441324"/>
                  </a:moveTo>
                  <a:lnTo>
                    <a:pt x="0" y="220674"/>
                  </a:lnTo>
                  <a:lnTo>
                    <a:pt x="136524" y="220674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0674"/>
                  </a:lnTo>
                  <a:lnTo>
                    <a:pt x="546098" y="220674"/>
                  </a:lnTo>
                  <a:lnTo>
                    <a:pt x="273049" y="441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8988" y="4689465"/>
              <a:ext cx="546100" cy="441325"/>
            </a:xfrm>
            <a:custGeom>
              <a:avLst/>
              <a:gdLst/>
              <a:ahLst/>
              <a:cxnLst/>
              <a:rect l="l" t="t" r="r" b="b"/>
              <a:pathLst>
                <a:path w="546100" h="441325">
                  <a:moveTo>
                    <a:pt x="0" y="220674"/>
                  </a:moveTo>
                  <a:lnTo>
                    <a:pt x="136524" y="220674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0674"/>
                  </a:lnTo>
                  <a:lnTo>
                    <a:pt x="546098" y="220674"/>
                  </a:lnTo>
                  <a:lnTo>
                    <a:pt x="273049" y="441324"/>
                  </a:lnTo>
                  <a:lnTo>
                    <a:pt x="0" y="22067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26260" y="1806571"/>
              <a:ext cx="335280" cy="4048125"/>
            </a:xfrm>
            <a:custGeom>
              <a:avLst/>
              <a:gdLst/>
              <a:ahLst/>
              <a:cxnLst/>
              <a:rect l="l" t="t" r="r" b="b"/>
              <a:pathLst>
                <a:path w="335279" h="4048125">
                  <a:moveTo>
                    <a:pt x="0" y="4048116"/>
                  </a:moveTo>
                  <a:lnTo>
                    <a:pt x="38402" y="4041669"/>
                  </a:lnTo>
                  <a:lnTo>
                    <a:pt x="73653" y="4023302"/>
                  </a:lnTo>
                  <a:lnTo>
                    <a:pt x="104749" y="3994482"/>
                  </a:lnTo>
                  <a:lnTo>
                    <a:pt x="130684" y="3956674"/>
                  </a:lnTo>
                  <a:lnTo>
                    <a:pt x="150453" y="3911342"/>
                  </a:lnTo>
                  <a:lnTo>
                    <a:pt x="163051" y="3859951"/>
                  </a:lnTo>
                  <a:lnTo>
                    <a:pt x="167474" y="3803967"/>
                  </a:lnTo>
                  <a:lnTo>
                    <a:pt x="167474" y="2268220"/>
                  </a:lnTo>
                  <a:lnTo>
                    <a:pt x="171898" y="2212234"/>
                  </a:lnTo>
                  <a:lnTo>
                    <a:pt x="184500" y="2160840"/>
                  </a:lnTo>
                  <a:lnTo>
                    <a:pt x="204274" y="2115503"/>
                  </a:lnTo>
                  <a:lnTo>
                    <a:pt x="230215" y="2077689"/>
                  </a:lnTo>
                  <a:lnTo>
                    <a:pt x="261315" y="2048864"/>
                  </a:lnTo>
                  <a:lnTo>
                    <a:pt x="296570" y="2030494"/>
                  </a:lnTo>
                  <a:lnTo>
                    <a:pt x="334974" y="2024045"/>
                  </a:lnTo>
                  <a:lnTo>
                    <a:pt x="296570" y="2017598"/>
                  </a:lnTo>
                  <a:lnTo>
                    <a:pt x="261315" y="1999231"/>
                  </a:lnTo>
                  <a:lnTo>
                    <a:pt x="230215" y="1970412"/>
                  </a:lnTo>
                  <a:lnTo>
                    <a:pt x="204274" y="1932603"/>
                  </a:lnTo>
                  <a:lnTo>
                    <a:pt x="184500" y="1887271"/>
                  </a:lnTo>
                  <a:lnTo>
                    <a:pt x="171898" y="1835880"/>
                  </a:lnTo>
                  <a:lnTo>
                    <a:pt x="167474" y="1779896"/>
                  </a:lnTo>
                  <a:lnTo>
                    <a:pt x="167474" y="244154"/>
                  </a:lnTo>
                  <a:lnTo>
                    <a:pt x="163051" y="188172"/>
                  </a:lnTo>
                  <a:lnTo>
                    <a:pt x="150453" y="136781"/>
                  </a:lnTo>
                  <a:lnTo>
                    <a:pt x="130684" y="91448"/>
                  </a:lnTo>
                  <a:lnTo>
                    <a:pt x="104749" y="53638"/>
                  </a:lnTo>
                  <a:lnTo>
                    <a:pt x="73653" y="24816"/>
                  </a:lnTo>
                  <a:lnTo>
                    <a:pt x="38402" y="6448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78267" y="1847846"/>
              <a:ext cx="3168650" cy="2027555"/>
            </a:xfrm>
            <a:custGeom>
              <a:avLst/>
              <a:gdLst/>
              <a:ahLst/>
              <a:cxnLst/>
              <a:rect l="l" t="t" r="r" b="b"/>
              <a:pathLst>
                <a:path w="3168650" h="2027554">
                  <a:moveTo>
                    <a:pt x="1311272" y="0"/>
                  </a:moveTo>
                  <a:lnTo>
                    <a:pt x="3168643" y="0"/>
                  </a:lnTo>
                  <a:lnTo>
                    <a:pt x="3168643" y="1900246"/>
                  </a:lnTo>
                  <a:lnTo>
                    <a:pt x="1311272" y="1900246"/>
                  </a:lnTo>
                  <a:lnTo>
                    <a:pt x="1311272" y="0"/>
                  </a:lnTo>
                  <a:close/>
                </a:path>
                <a:path w="3168650" h="2027554">
                  <a:moveTo>
                    <a:pt x="1927221" y="2027245"/>
                  </a:moveTo>
                  <a:lnTo>
                    <a:pt x="0" y="2027245"/>
                  </a:lnTo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18892" y="3780692"/>
              <a:ext cx="259715" cy="189230"/>
            </a:xfrm>
            <a:custGeom>
              <a:avLst/>
              <a:gdLst/>
              <a:ahLst/>
              <a:cxnLst/>
              <a:rect l="l" t="t" r="r" b="b"/>
              <a:pathLst>
                <a:path w="259714" h="189229">
                  <a:moveTo>
                    <a:pt x="259374" y="188774"/>
                  </a:moveTo>
                  <a:lnTo>
                    <a:pt x="0" y="94399"/>
                  </a:lnTo>
                  <a:lnTo>
                    <a:pt x="259374" y="0"/>
                  </a:lnTo>
                  <a:lnTo>
                    <a:pt x="259374" y="1887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18892" y="3780692"/>
              <a:ext cx="259715" cy="189230"/>
            </a:xfrm>
            <a:custGeom>
              <a:avLst/>
              <a:gdLst/>
              <a:ahLst/>
              <a:cxnLst/>
              <a:rect l="l" t="t" r="r" b="b"/>
              <a:pathLst>
                <a:path w="259714" h="189229">
                  <a:moveTo>
                    <a:pt x="259374" y="0"/>
                  </a:moveTo>
                  <a:lnTo>
                    <a:pt x="0" y="94399"/>
                  </a:lnTo>
                  <a:lnTo>
                    <a:pt x="259374" y="188774"/>
                  </a:lnTo>
                  <a:lnTo>
                    <a:pt x="259374" y="0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89539" y="4002091"/>
              <a:ext cx="1857375" cy="1900555"/>
            </a:xfrm>
            <a:custGeom>
              <a:avLst/>
              <a:gdLst/>
              <a:ahLst/>
              <a:cxnLst/>
              <a:rect l="l" t="t" r="r" b="b"/>
              <a:pathLst>
                <a:path w="1857375" h="1900554">
                  <a:moveTo>
                    <a:pt x="0" y="0"/>
                  </a:moveTo>
                  <a:lnTo>
                    <a:pt x="1857371" y="0"/>
                  </a:lnTo>
                  <a:lnTo>
                    <a:pt x="1857371" y="1900221"/>
                  </a:lnTo>
                  <a:lnTo>
                    <a:pt x="0" y="1900221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497747" y="3427913"/>
            <a:ext cx="146494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Carlito"/>
                <a:cs typeface="Carlito"/>
              </a:rPr>
              <a:t>Can repeat  many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times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41452" y="3551627"/>
            <a:ext cx="2177415" cy="542290"/>
            <a:chOff x="1341452" y="3551627"/>
            <a:chExt cx="2177415" cy="542290"/>
          </a:xfrm>
        </p:grpSpPr>
        <p:sp>
          <p:nvSpPr>
            <p:cNvPr id="36" name="object 36"/>
            <p:cNvSpPr/>
            <p:nvPr/>
          </p:nvSpPr>
          <p:spPr>
            <a:xfrm>
              <a:off x="1341452" y="3551627"/>
              <a:ext cx="2177178" cy="5416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81452" y="3568642"/>
              <a:ext cx="2097190" cy="4616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381452" y="3568642"/>
            <a:ext cx="2097405" cy="4616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2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7698" y="4262489"/>
            <a:ext cx="3816985" cy="18395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55270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latin typeface="Carlito"/>
                <a:cs typeface="Carlito"/>
              </a:rPr>
              <a:t>Smaller </a:t>
            </a:r>
            <a:r>
              <a:rPr sz="2800" spc="-10" dirty="0">
                <a:latin typeface="Carlito"/>
                <a:cs typeface="Carlito"/>
              </a:rPr>
              <a:t>than the </a:t>
            </a:r>
            <a:r>
              <a:rPr sz="2800" spc="-5" dirty="0">
                <a:latin typeface="Carlito"/>
                <a:cs typeface="Carlito"/>
              </a:rPr>
              <a:t>original  image</a:t>
            </a:r>
            <a:endParaRPr sz="2800">
              <a:latin typeface="Carlito"/>
              <a:cs typeface="Carlito"/>
            </a:endParaRPr>
          </a:p>
          <a:p>
            <a:pPr marL="12700" marR="5080">
              <a:lnSpc>
                <a:spcPct val="100400"/>
              </a:lnSpc>
              <a:spcBef>
                <a:spcPts val="800"/>
              </a:spcBef>
            </a:pPr>
            <a:r>
              <a:rPr sz="2800" spc="-5" dirty="0">
                <a:latin typeface="Carlito"/>
                <a:cs typeface="Carlito"/>
              </a:rPr>
              <a:t>The number of channels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is 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number of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filters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557334" y="1606546"/>
            <a:ext cx="1732280" cy="1642745"/>
            <a:chOff x="1557334" y="1606546"/>
            <a:chExt cx="1732280" cy="1642745"/>
          </a:xfrm>
        </p:grpSpPr>
        <p:sp>
          <p:nvSpPr>
            <p:cNvPr id="41" name="object 41"/>
            <p:cNvSpPr/>
            <p:nvPr/>
          </p:nvSpPr>
          <p:spPr>
            <a:xfrm>
              <a:off x="1589084" y="1626546"/>
              <a:ext cx="728661" cy="7302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93846" y="1611309"/>
              <a:ext cx="719136" cy="7207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93846" y="1611309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5" h="720725">
                  <a:moveTo>
                    <a:pt x="0" y="360361"/>
                  </a:moveTo>
                  <a:lnTo>
                    <a:pt x="3282" y="311462"/>
                  </a:lnTo>
                  <a:lnTo>
                    <a:pt x="12844" y="264563"/>
                  </a:lnTo>
                  <a:lnTo>
                    <a:pt x="28256" y="220092"/>
                  </a:lnTo>
                  <a:lnTo>
                    <a:pt x="49091" y="178480"/>
                  </a:lnTo>
                  <a:lnTo>
                    <a:pt x="74920" y="140155"/>
                  </a:lnTo>
                  <a:lnTo>
                    <a:pt x="105315" y="105547"/>
                  </a:lnTo>
                  <a:lnTo>
                    <a:pt x="139847" y="75085"/>
                  </a:lnTo>
                  <a:lnTo>
                    <a:pt x="178087" y="49199"/>
                  </a:lnTo>
                  <a:lnTo>
                    <a:pt x="219608" y="28319"/>
                  </a:lnTo>
                  <a:lnTo>
                    <a:pt x="263981" y="12872"/>
                  </a:lnTo>
                  <a:lnTo>
                    <a:pt x="310777" y="3289"/>
                  </a:lnTo>
                  <a:lnTo>
                    <a:pt x="359569" y="0"/>
                  </a:lnTo>
                  <a:lnTo>
                    <a:pt x="406831" y="3125"/>
                  </a:lnTo>
                  <a:lnTo>
                    <a:pt x="452884" y="12346"/>
                  </a:lnTo>
                  <a:lnTo>
                    <a:pt x="497168" y="27431"/>
                  </a:lnTo>
                  <a:lnTo>
                    <a:pt x="539125" y="48147"/>
                  </a:lnTo>
                  <a:lnTo>
                    <a:pt x="578196" y="74263"/>
                  </a:lnTo>
                  <a:lnTo>
                    <a:pt x="613821" y="105547"/>
                  </a:lnTo>
                  <a:lnTo>
                    <a:pt x="645036" y="141251"/>
                  </a:lnTo>
                  <a:lnTo>
                    <a:pt x="671095" y="180408"/>
                  </a:lnTo>
                  <a:lnTo>
                    <a:pt x="691765" y="222458"/>
                  </a:lnTo>
                  <a:lnTo>
                    <a:pt x="706817" y="266840"/>
                  </a:lnTo>
                  <a:lnTo>
                    <a:pt x="716017" y="312995"/>
                  </a:lnTo>
                  <a:lnTo>
                    <a:pt x="719136" y="360361"/>
                  </a:lnTo>
                  <a:lnTo>
                    <a:pt x="715853" y="409260"/>
                  </a:lnTo>
                  <a:lnTo>
                    <a:pt x="706291" y="456160"/>
                  </a:lnTo>
                  <a:lnTo>
                    <a:pt x="690879" y="500630"/>
                  </a:lnTo>
                  <a:lnTo>
                    <a:pt x="670044" y="542243"/>
                  </a:lnTo>
                  <a:lnTo>
                    <a:pt x="644215" y="580568"/>
                  </a:lnTo>
                  <a:lnTo>
                    <a:pt x="613820" y="615175"/>
                  </a:lnTo>
                  <a:lnTo>
                    <a:pt x="579289" y="645637"/>
                  </a:lnTo>
                  <a:lnTo>
                    <a:pt x="541049" y="671523"/>
                  </a:lnTo>
                  <a:lnTo>
                    <a:pt x="499528" y="692404"/>
                  </a:lnTo>
                  <a:lnTo>
                    <a:pt x="455155" y="707851"/>
                  </a:lnTo>
                  <a:lnTo>
                    <a:pt x="408360" y="717433"/>
                  </a:lnTo>
                  <a:lnTo>
                    <a:pt x="359569" y="720723"/>
                  </a:lnTo>
                  <a:lnTo>
                    <a:pt x="310777" y="717433"/>
                  </a:lnTo>
                  <a:lnTo>
                    <a:pt x="263981" y="707851"/>
                  </a:lnTo>
                  <a:lnTo>
                    <a:pt x="219608" y="692404"/>
                  </a:lnTo>
                  <a:lnTo>
                    <a:pt x="178087" y="671523"/>
                  </a:lnTo>
                  <a:lnTo>
                    <a:pt x="139847" y="645637"/>
                  </a:lnTo>
                  <a:lnTo>
                    <a:pt x="105315" y="615175"/>
                  </a:lnTo>
                  <a:lnTo>
                    <a:pt x="74920" y="580568"/>
                  </a:lnTo>
                  <a:lnTo>
                    <a:pt x="49091" y="542243"/>
                  </a:lnTo>
                  <a:lnTo>
                    <a:pt x="28256" y="500630"/>
                  </a:lnTo>
                  <a:lnTo>
                    <a:pt x="12844" y="456160"/>
                  </a:lnTo>
                  <a:lnTo>
                    <a:pt x="3282" y="409260"/>
                  </a:lnTo>
                  <a:lnTo>
                    <a:pt x="0" y="360361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28894" y="2518720"/>
              <a:ext cx="730248" cy="7302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33645" y="2503495"/>
              <a:ext cx="720723" cy="7207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33644" y="2503494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3" y="264550"/>
                  </a:lnTo>
                  <a:lnTo>
                    <a:pt x="28320" y="220081"/>
                  </a:lnTo>
                  <a:lnTo>
                    <a:pt x="49201" y="178470"/>
                  </a:lnTo>
                  <a:lnTo>
                    <a:pt x="75088" y="140146"/>
                  </a:lnTo>
                  <a:lnTo>
                    <a:pt x="105549" y="105540"/>
                  </a:lnTo>
                  <a:lnTo>
                    <a:pt x="140157" y="75080"/>
                  </a:lnTo>
                  <a:lnTo>
                    <a:pt x="178481" y="49196"/>
                  </a:lnTo>
                  <a:lnTo>
                    <a:pt x="220091" y="28316"/>
                  </a:lnTo>
                  <a:lnTo>
                    <a:pt x="264559" y="12871"/>
                  </a:lnTo>
                  <a:lnTo>
                    <a:pt x="311455" y="3289"/>
                  </a:lnTo>
                  <a:lnTo>
                    <a:pt x="360349" y="0"/>
                  </a:lnTo>
                  <a:lnTo>
                    <a:pt x="407718" y="3123"/>
                  </a:lnTo>
                  <a:lnTo>
                    <a:pt x="453875" y="12341"/>
                  </a:lnTo>
                  <a:lnTo>
                    <a:pt x="498261" y="27421"/>
                  </a:lnTo>
                  <a:lnTo>
                    <a:pt x="540313" y="48133"/>
                  </a:lnTo>
                  <a:lnTo>
                    <a:pt x="579471" y="74244"/>
                  </a:lnTo>
                  <a:lnTo>
                    <a:pt x="615173" y="105524"/>
                  </a:lnTo>
                  <a:lnTo>
                    <a:pt x="646455" y="141235"/>
                  </a:lnTo>
                  <a:lnTo>
                    <a:pt x="672571" y="180395"/>
                  </a:lnTo>
                  <a:lnTo>
                    <a:pt x="693289" y="222446"/>
                  </a:lnTo>
                  <a:lnTo>
                    <a:pt x="708375" y="266828"/>
                  </a:lnTo>
                  <a:lnTo>
                    <a:pt x="717597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0" y="456149"/>
                  </a:lnTo>
                  <a:lnTo>
                    <a:pt x="692402" y="500621"/>
                  </a:lnTo>
                  <a:lnTo>
                    <a:pt x="671520" y="542235"/>
                  </a:lnTo>
                  <a:lnTo>
                    <a:pt x="645633" y="580561"/>
                  </a:lnTo>
                  <a:lnTo>
                    <a:pt x="615170" y="615170"/>
                  </a:lnTo>
                  <a:lnTo>
                    <a:pt x="580561" y="645633"/>
                  </a:lnTo>
                  <a:lnTo>
                    <a:pt x="542235" y="671520"/>
                  </a:lnTo>
                  <a:lnTo>
                    <a:pt x="500621" y="692402"/>
                  </a:lnTo>
                  <a:lnTo>
                    <a:pt x="456149" y="707850"/>
                  </a:lnTo>
                  <a:lnTo>
                    <a:pt x="409248" y="717433"/>
                  </a:lnTo>
                  <a:lnTo>
                    <a:pt x="360349" y="720723"/>
                  </a:lnTo>
                  <a:lnTo>
                    <a:pt x="311455" y="717433"/>
                  </a:lnTo>
                  <a:lnTo>
                    <a:pt x="264559" y="707850"/>
                  </a:lnTo>
                  <a:lnTo>
                    <a:pt x="220091" y="692402"/>
                  </a:lnTo>
                  <a:lnTo>
                    <a:pt x="178481" y="671520"/>
                  </a:lnTo>
                  <a:lnTo>
                    <a:pt x="140157" y="645633"/>
                  </a:lnTo>
                  <a:lnTo>
                    <a:pt x="105549" y="615170"/>
                  </a:lnTo>
                  <a:lnTo>
                    <a:pt x="75088" y="580561"/>
                  </a:lnTo>
                  <a:lnTo>
                    <a:pt x="49201" y="542235"/>
                  </a:lnTo>
                  <a:lnTo>
                    <a:pt x="28320" y="500621"/>
                  </a:lnTo>
                  <a:lnTo>
                    <a:pt x="12873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57334" y="2518720"/>
              <a:ext cx="730248" cy="7302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62096" y="2503495"/>
              <a:ext cx="720723" cy="72072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62096" y="2503494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0" y="360349"/>
                  </a:moveTo>
                  <a:lnTo>
                    <a:pt x="3289" y="311450"/>
                  </a:lnTo>
                  <a:lnTo>
                    <a:pt x="12872" y="264550"/>
                  </a:lnTo>
                  <a:lnTo>
                    <a:pt x="28319" y="220081"/>
                  </a:lnTo>
                  <a:lnTo>
                    <a:pt x="49199" y="178470"/>
                  </a:lnTo>
                  <a:lnTo>
                    <a:pt x="75085" y="140146"/>
                  </a:lnTo>
                  <a:lnTo>
                    <a:pt x="105547" y="105540"/>
                  </a:lnTo>
                  <a:lnTo>
                    <a:pt x="140155" y="75080"/>
                  </a:lnTo>
                  <a:lnTo>
                    <a:pt x="178480" y="49196"/>
                  </a:lnTo>
                  <a:lnTo>
                    <a:pt x="220092" y="28316"/>
                  </a:lnTo>
                  <a:lnTo>
                    <a:pt x="264563" y="12871"/>
                  </a:lnTo>
                  <a:lnTo>
                    <a:pt x="311462" y="3289"/>
                  </a:lnTo>
                  <a:lnTo>
                    <a:pt x="360361" y="0"/>
                  </a:lnTo>
                  <a:lnTo>
                    <a:pt x="407728" y="3123"/>
                  </a:lnTo>
                  <a:lnTo>
                    <a:pt x="453883" y="12341"/>
                  </a:lnTo>
                  <a:lnTo>
                    <a:pt x="498265" y="27421"/>
                  </a:lnTo>
                  <a:lnTo>
                    <a:pt x="540314" y="48133"/>
                  </a:lnTo>
                  <a:lnTo>
                    <a:pt x="579471" y="74244"/>
                  </a:lnTo>
                  <a:lnTo>
                    <a:pt x="615176" y="105524"/>
                  </a:lnTo>
                  <a:lnTo>
                    <a:pt x="646459" y="141235"/>
                  </a:lnTo>
                  <a:lnTo>
                    <a:pt x="672575" y="180395"/>
                  </a:lnTo>
                  <a:lnTo>
                    <a:pt x="693292" y="222446"/>
                  </a:lnTo>
                  <a:lnTo>
                    <a:pt x="708377" y="266828"/>
                  </a:lnTo>
                  <a:lnTo>
                    <a:pt x="717598" y="312982"/>
                  </a:lnTo>
                  <a:lnTo>
                    <a:pt x="720723" y="360349"/>
                  </a:lnTo>
                  <a:lnTo>
                    <a:pt x="717433" y="409248"/>
                  </a:lnTo>
                  <a:lnTo>
                    <a:pt x="707851" y="456149"/>
                  </a:lnTo>
                  <a:lnTo>
                    <a:pt x="692404" y="500621"/>
                  </a:lnTo>
                  <a:lnTo>
                    <a:pt x="671523" y="542235"/>
                  </a:lnTo>
                  <a:lnTo>
                    <a:pt x="645637" y="580561"/>
                  </a:lnTo>
                  <a:lnTo>
                    <a:pt x="615175" y="615170"/>
                  </a:lnTo>
                  <a:lnTo>
                    <a:pt x="580568" y="645633"/>
                  </a:lnTo>
                  <a:lnTo>
                    <a:pt x="542243" y="671520"/>
                  </a:lnTo>
                  <a:lnTo>
                    <a:pt x="500630" y="692402"/>
                  </a:lnTo>
                  <a:lnTo>
                    <a:pt x="456160" y="707850"/>
                  </a:lnTo>
                  <a:lnTo>
                    <a:pt x="409260" y="717433"/>
                  </a:lnTo>
                  <a:lnTo>
                    <a:pt x="360361" y="720723"/>
                  </a:lnTo>
                  <a:lnTo>
                    <a:pt x="311462" y="717433"/>
                  </a:lnTo>
                  <a:lnTo>
                    <a:pt x="264563" y="707850"/>
                  </a:lnTo>
                  <a:lnTo>
                    <a:pt x="220092" y="692402"/>
                  </a:lnTo>
                  <a:lnTo>
                    <a:pt x="178480" y="671520"/>
                  </a:lnTo>
                  <a:lnTo>
                    <a:pt x="140155" y="645633"/>
                  </a:lnTo>
                  <a:lnTo>
                    <a:pt x="105547" y="615170"/>
                  </a:lnTo>
                  <a:lnTo>
                    <a:pt x="75085" y="580561"/>
                  </a:lnTo>
                  <a:lnTo>
                    <a:pt x="49199" y="542235"/>
                  </a:lnTo>
                  <a:lnTo>
                    <a:pt x="28319" y="500621"/>
                  </a:lnTo>
                  <a:lnTo>
                    <a:pt x="12872" y="456149"/>
                  </a:lnTo>
                  <a:lnTo>
                    <a:pt x="3289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77996" y="1844033"/>
              <a:ext cx="730248" cy="72866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82759" y="1828796"/>
              <a:ext cx="720736" cy="7191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82758" y="1828796"/>
              <a:ext cx="721360" cy="719455"/>
            </a:xfrm>
            <a:custGeom>
              <a:avLst/>
              <a:gdLst/>
              <a:ahLst/>
              <a:cxnLst/>
              <a:rect l="l" t="t" r="r" b="b"/>
              <a:pathLst>
                <a:path w="721360" h="719455">
                  <a:moveTo>
                    <a:pt x="0" y="359566"/>
                  </a:moveTo>
                  <a:lnTo>
                    <a:pt x="3289" y="310775"/>
                  </a:lnTo>
                  <a:lnTo>
                    <a:pt x="12872" y="263980"/>
                  </a:lnTo>
                  <a:lnTo>
                    <a:pt x="28319" y="219607"/>
                  </a:lnTo>
                  <a:lnTo>
                    <a:pt x="49199" y="178087"/>
                  </a:lnTo>
                  <a:lnTo>
                    <a:pt x="75085" y="139846"/>
                  </a:lnTo>
                  <a:lnTo>
                    <a:pt x="105547" y="105315"/>
                  </a:lnTo>
                  <a:lnTo>
                    <a:pt x="140155" y="74920"/>
                  </a:lnTo>
                  <a:lnTo>
                    <a:pt x="178480" y="49091"/>
                  </a:lnTo>
                  <a:lnTo>
                    <a:pt x="220092" y="28256"/>
                  </a:lnTo>
                  <a:lnTo>
                    <a:pt x="264563" y="12844"/>
                  </a:lnTo>
                  <a:lnTo>
                    <a:pt x="311462" y="3282"/>
                  </a:lnTo>
                  <a:lnTo>
                    <a:pt x="360361" y="0"/>
                  </a:lnTo>
                  <a:lnTo>
                    <a:pt x="407729" y="3118"/>
                  </a:lnTo>
                  <a:lnTo>
                    <a:pt x="453884" y="12318"/>
                  </a:lnTo>
                  <a:lnTo>
                    <a:pt x="498267" y="27370"/>
                  </a:lnTo>
                  <a:lnTo>
                    <a:pt x="540316" y="48041"/>
                  </a:lnTo>
                  <a:lnTo>
                    <a:pt x="579473" y="74099"/>
                  </a:lnTo>
                  <a:lnTo>
                    <a:pt x="615176" y="105314"/>
                  </a:lnTo>
                  <a:lnTo>
                    <a:pt x="646460" y="140939"/>
                  </a:lnTo>
                  <a:lnTo>
                    <a:pt x="672579" y="180010"/>
                  </a:lnTo>
                  <a:lnTo>
                    <a:pt x="693298" y="221967"/>
                  </a:lnTo>
                  <a:lnTo>
                    <a:pt x="708386" y="266251"/>
                  </a:lnTo>
                  <a:lnTo>
                    <a:pt x="717609" y="312304"/>
                  </a:lnTo>
                  <a:lnTo>
                    <a:pt x="720736" y="359566"/>
                  </a:lnTo>
                  <a:lnTo>
                    <a:pt x="717446" y="408357"/>
                  </a:lnTo>
                  <a:lnTo>
                    <a:pt x="707862" y="455153"/>
                  </a:lnTo>
                  <a:lnTo>
                    <a:pt x="692415" y="499525"/>
                  </a:lnTo>
                  <a:lnTo>
                    <a:pt x="671532" y="541045"/>
                  </a:lnTo>
                  <a:lnTo>
                    <a:pt x="645645" y="579284"/>
                  </a:lnTo>
                  <a:lnTo>
                    <a:pt x="615182" y="613814"/>
                  </a:lnTo>
                  <a:lnTo>
                    <a:pt x="580572" y="644207"/>
                  </a:lnTo>
                  <a:lnTo>
                    <a:pt x="542246" y="670035"/>
                  </a:lnTo>
                  <a:lnTo>
                    <a:pt x="500632" y="690868"/>
                  </a:lnTo>
                  <a:lnTo>
                    <a:pt x="456161" y="706280"/>
                  </a:lnTo>
                  <a:lnTo>
                    <a:pt x="409260" y="715841"/>
                  </a:lnTo>
                  <a:lnTo>
                    <a:pt x="360361" y="719123"/>
                  </a:lnTo>
                  <a:lnTo>
                    <a:pt x="311462" y="715841"/>
                  </a:lnTo>
                  <a:lnTo>
                    <a:pt x="264563" y="706280"/>
                  </a:lnTo>
                  <a:lnTo>
                    <a:pt x="220092" y="690868"/>
                  </a:lnTo>
                  <a:lnTo>
                    <a:pt x="178480" y="670035"/>
                  </a:lnTo>
                  <a:lnTo>
                    <a:pt x="140155" y="644207"/>
                  </a:lnTo>
                  <a:lnTo>
                    <a:pt x="105547" y="613814"/>
                  </a:lnTo>
                  <a:lnTo>
                    <a:pt x="75085" y="579284"/>
                  </a:lnTo>
                  <a:lnTo>
                    <a:pt x="49199" y="541045"/>
                  </a:lnTo>
                  <a:lnTo>
                    <a:pt x="28319" y="499525"/>
                  </a:lnTo>
                  <a:lnTo>
                    <a:pt x="12872" y="455153"/>
                  </a:lnTo>
                  <a:lnTo>
                    <a:pt x="3289" y="408357"/>
                  </a:lnTo>
                  <a:lnTo>
                    <a:pt x="0" y="359566"/>
                  </a:lnTo>
                  <a:close/>
                </a:path>
              </a:pathLst>
            </a:custGeom>
            <a:ln w="9524">
              <a:solidFill>
                <a:srgbClr val="DBDB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60644" y="1626546"/>
              <a:ext cx="728661" cy="7302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65394" y="1611309"/>
              <a:ext cx="719148" cy="7207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65394" y="1611309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4" h="720725">
                  <a:moveTo>
                    <a:pt x="0" y="360361"/>
                  </a:moveTo>
                  <a:lnTo>
                    <a:pt x="3282" y="311462"/>
                  </a:lnTo>
                  <a:lnTo>
                    <a:pt x="12843" y="264563"/>
                  </a:lnTo>
                  <a:lnTo>
                    <a:pt x="28255" y="220092"/>
                  </a:lnTo>
                  <a:lnTo>
                    <a:pt x="49089" y="178480"/>
                  </a:lnTo>
                  <a:lnTo>
                    <a:pt x="74918" y="140155"/>
                  </a:lnTo>
                  <a:lnTo>
                    <a:pt x="105312" y="105547"/>
                  </a:lnTo>
                  <a:lnTo>
                    <a:pt x="139843" y="75085"/>
                  </a:lnTo>
                  <a:lnTo>
                    <a:pt x="178084" y="49199"/>
                  </a:lnTo>
                  <a:lnTo>
                    <a:pt x="219606" y="28319"/>
                  </a:lnTo>
                  <a:lnTo>
                    <a:pt x="263980" y="12872"/>
                  </a:lnTo>
                  <a:lnTo>
                    <a:pt x="310779" y="3289"/>
                  </a:lnTo>
                  <a:lnTo>
                    <a:pt x="359574" y="0"/>
                  </a:lnTo>
                  <a:lnTo>
                    <a:pt x="406832" y="3125"/>
                  </a:lnTo>
                  <a:lnTo>
                    <a:pt x="452885" y="12346"/>
                  </a:lnTo>
                  <a:lnTo>
                    <a:pt x="497170" y="27431"/>
                  </a:lnTo>
                  <a:lnTo>
                    <a:pt x="539129" y="48147"/>
                  </a:lnTo>
                  <a:lnTo>
                    <a:pt x="578200" y="74263"/>
                  </a:lnTo>
                  <a:lnTo>
                    <a:pt x="613823" y="105547"/>
                  </a:lnTo>
                  <a:lnTo>
                    <a:pt x="645037" y="141251"/>
                  </a:lnTo>
                  <a:lnTo>
                    <a:pt x="671096" y="180408"/>
                  </a:lnTo>
                  <a:lnTo>
                    <a:pt x="691770" y="222458"/>
                  </a:lnTo>
                  <a:lnTo>
                    <a:pt x="706825" y="266840"/>
                  </a:lnTo>
                  <a:lnTo>
                    <a:pt x="716028" y="312995"/>
                  </a:lnTo>
                  <a:lnTo>
                    <a:pt x="719148" y="360361"/>
                  </a:lnTo>
                  <a:lnTo>
                    <a:pt x="715865" y="409260"/>
                  </a:lnTo>
                  <a:lnTo>
                    <a:pt x="706303" y="456160"/>
                  </a:lnTo>
                  <a:lnTo>
                    <a:pt x="690889" y="500630"/>
                  </a:lnTo>
                  <a:lnTo>
                    <a:pt x="670053" y="542243"/>
                  </a:lnTo>
                  <a:lnTo>
                    <a:pt x="644222" y="580568"/>
                  </a:lnTo>
                  <a:lnTo>
                    <a:pt x="613826" y="615175"/>
                  </a:lnTo>
                  <a:lnTo>
                    <a:pt x="579293" y="645637"/>
                  </a:lnTo>
                  <a:lnTo>
                    <a:pt x="541052" y="671523"/>
                  </a:lnTo>
                  <a:lnTo>
                    <a:pt x="499531" y="692404"/>
                  </a:lnTo>
                  <a:lnTo>
                    <a:pt x="455158" y="707851"/>
                  </a:lnTo>
                  <a:lnTo>
                    <a:pt x="408363" y="717433"/>
                  </a:lnTo>
                  <a:lnTo>
                    <a:pt x="359574" y="720723"/>
                  </a:lnTo>
                  <a:lnTo>
                    <a:pt x="310779" y="717433"/>
                  </a:lnTo>
                  <a:lnTo>
                    <a:pt x="263980" y="707851"/>
                  </a:lnTo>
                  <a:lnTo>
                    <a:pt x="219606" y="692404"/>
                  </a:lnTo>
                  <a:lnTo>
                    <a:pt x="178084" y="671523"/>
                  </a:lnTo>
                  <a:lnTo>
                    <a:pt x="139843" y="645637"/>
                  </a:lnTo>
                  <a:lnTo>
                    <a:pt x="105312" y="615175"/>
                  </a:lnTo>
                  <a:lnTo>
                    <a:pt x="74918" y="580568"/>
                  </a:lnTo>
                  <a:lnTo>
                    <a:pt x="49089" y="542243"/>
                  </a:lnTo>
                  <a:lnTo>
                    <a:pt x="28255" y="500630"/>
                  </a:lnTo>
                  <a:lnTo>
                    <a:pt x="12843" y="456160"/>
                  </a:lnTo>
                  <a:lnTo>
                    <a:pt x="3282" y="409260"/>
                  </a:lnTo>
                  <a:lnTo>
                    <a:pt x="0" y="360361"/>
                  </a:lnTo>
                  <a:close/>
                </a:path>
              </a:pathLst>
            </a:custGeom>
            <a:ln w="9524">
              <a:solidFill>
                <a:srgbClr val="D4D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863472" y="1765806"/>
            <a:ext cx="416559" cy="60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95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  <a:p>
            <a:pPr marL="155575">
              <a:lnSpc>
                <a:spcPts val="2295"/>
              </a:lnSpc>
            </a:pPr>
            <a:r>
              <a:rPr sz="2400" spc="-5" dirty="0">
                <a:latin typeface="Carlito"/>
                <a:cs typeface="Carlito"/>
              </a:rPr>
              <a:t>-1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762121" y="1800221"/>
            <a:ext cx="1753235" cy="1607820"/>
            <a:chOff x="1762121" y="1800221"/>
            <a:chExt cx="1753235" cy="1607820"/>
          </a:xfrm>
        </p:grpSpPr>
        <p:sp>
          <p:nvSpPr>
            <p:cNvPr id="58" name="object 58"/>
            <p:cNvSpPr/>
            <p:nvPr/>
          </p:nvSpPr>
          <p:spPr>
            <a:xfrm>
              <a:off x="2784469" y="1820221"/>
              <a:ext cx="730248" cy="7302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89244" y="1804983"/>
              <a:ext cx="720723" cy="7207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789244" y="1804983"/>
              <a:ext cx="720725" cy="721360"/>
            </a:xfrm>
            <a:custGeom>
              <a:avLst/>
              <a:gdLst/>
              <a:ahLst/>
              <a:cxnLst/>
              <a:rect l="l" t="t" r="r" b="b"/>
              <a:pathLst>
                <a:path w="720725" h="721360">
                  <a:moveTo>
                    <a:pt x="0" y="360361"/>
                  </a:moveTo>
                  <a:lnTo>
                    <a:pt x="3289" y="311462"/>
                  </a:lnTo>
                  <a:lnTo>
                    <a:pt x="12871" y="264563"/>
                  </a:lnTo>
                  <a:lnTo>
                    <a:pt x="28316" y="220092"/>
                  </a:lnTo>
                  <a:lnTo>
                    <a:pt x="49196" y="178480"/>
                  </a:lnTo>
                  <a:lnTo>
                    <a:pt x="75080" y="140155"/>
                  </a:lnTo>
                  <a:lnTo>
                    <a:pt x="105540" y="105547"/>
                  </a:lnTo>
                  <a:lnTo>
                    <a:pt x="140146" y="75085"/>
                  </a:lnTo>
                  <a:lnTo>
                    <a:pt x="178470" y="49199"/>
                  </a:lnTo>
                  <a:lnTo>
                    <a:pt x="220081" y="28319"/>
                  </a:lnTo>
                  <a:lnTo>
                    <a:pt x="264550" y="12872"/>
                  </a:lnTo>
                  <a:lnTo>
                    <a:pt x="311450" y="3289"/>
                  </a:lnTo>
                  <a:lnTo>
                    <a:pt x="360349" y="0"/>
                  </a:lnTo>
                  <a:lnTo>
                    <a:pt x="407716" y="3125"/>
                  </a:lnTo>
                  <a:lnTo>
                    <a:pt x="453870" y="12346"/>
                  </a:lnTo>
                  <a:lnTo>
                    <a:pt x="498252" y="27431"/>
                  </a:lnTo>
                  <a:lnTo>
                    <a:pt x="540302" y="48147"/>
                  </a:lnTo>
                  <a:lnTo>
                    <a:pt x="579462" y="74263"/>
                  </a:lnTo>
                  <a:lnTo>
                    <a:pt x="615173" y="105547"/>
                  </a:lnTo>
                  <a:lnTo>
                    <a:pt x="646455" y="141251"/>
                  </a:lnTo>
                  <a:lnTo>
                    <a:pt x="672571" y="180408"/>
                  </a:lnTo>
                  <a:lnTo>
                    <a:pt x="693289" y="222457"/>
                  </a:lnTo>
                  <a:lnTo>
                    <a:pt x="708375" y="266839"/>
                  </a:lnTo>
                  <a:lnTo>
                    <a:pt x="717597" y="312994"/>
                  </a:lnTo>
                  <a:lnTo>
                    <a:pt x="720723" y="360361"/>
                  </a:lnTo>
                  <a:lnTo>
                    <a:pt x="717433" y="409260"/>
                  </a:lnTo>
                  <a:lnTo>
                    <a:pt x="707850" y="456161"/>
                  </a:lnTo>
                  <a:lnTo>
                    <a:pt x="692402" y="500632"/>
                  </a:lnTo>
                  <a:lnTo>
                    <a:pt x="671520" y="542246"/>
                  </a:lnTo>
                  <a:lnTo>
                    <a:pt x="645633" y="580572"/>
                  </a:lnTo>
                  <a:lnTo>
                    <a:pt x="615170" y="615182"/>
                  </a:lnTo>
                  <a:lnTo>
                    <a:pt x="580561" y="645645"/>
                  </a:lnTo>
                  <a:lnTo>
                    <a:pt x="542235" y="671532"/>
                  </a:lnTo>
                  <a:lnTo>
                    <a:pt x="500621" y="692415"/>
                  </a:lnTo>
                  <a:lnTo>
                    <a:pt x="456149" y="707862"/>
                  </a:lnTo>
                  <a:lnTo>
                    <a:pt x="409248" y="717446"/>
                  </a:lnTo>
                  <a:lnTo>
                    <a:pt x="360349" y="720736"/>
                  </a:lnTo>
                  <a:lnTo>
                    <a:pt x="311450" y="717446"/>
                  </a:lnTo>
                  <a:lnTo>
                    <a:pt x="264550" y="707862"/>
                  </a:lnTo>
                  <a:lnTo>
                    <a:pt x="220081" y="692415"/>
                  </a:lnTo>
                  <a:lnTo>
                    <a:pt x="178470" y="671532"/>
                  </a:lnTo>
                  <a:lnTo>
                    <a:pt x="140146" y="645645"/>
                  </a:lnTo>
                  <a:lnTo>
                    <a:pt x="105540" y="615182"/>
                  </a:lnTo>
                  <a:lnTo>
                    <a:pt x="75080" y="580572"/>
                  </a:lnTo>
                  <a:lnTo>
                    <a:pt x="49196" y="542246"/>
                  </a:lnTo>
                  <a:lnTo>
                    <a:pt x="28316" y="500632"/>
                  </a:lnTo>
                  <a:lnTo>
                    <a:pt x="12871" y="456161"/>
                  </a:lnTo>
                  <a:lnTo>
                    <a:pt x="3289" y="409260"/>
                  </a:lnTo>
                  <a:lnTo>
                    <a:pt x="0" y="360361"/>
                  </a:lnTo>
                  <a:close/>
                </a:path>
              </a:pathLst>
            </a:custGeom>
            <a:ln w="9524">
              <a:solidFill>
                <a:srgbClr val="DBDB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54319" y="2675882"/>
              <a:ext cx="728661" cy="7286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759069" y="2660644"/>
              <a:ext cx="719148" cy="7191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759069" y="2660644"/>
              <a:ext cx="719455" cy="719455"/>
            </a:xfrm>
            <a:custGeom>
              <a:avLst/>
              <a:gdLst/>
              <a:ahLst/>
              <a:cxnLst/>
              <a:rect l="l" t="t" r="r" b="b"/>
              <a:pathLst>
                <a:path w="719454" h="719454">
                  <a:moveTo>
                    <a:pt x="0" y="359574"/>
                  </a:moveTo>
                  <a:lnTo>
                    <a:pt x="3282" y="310779"/>
                  </a:lnTo>
                  <a:lnTo>
                    <a:pt x="12843" y="263980"/>
                  </a:lnTo>
                  <a:lnTo>
                    <a:pt x="28255" y="219606"/>
                  </a:lnTo>
                  <a:lnTo>
                    <a:pt x="49089" y="178084"/>
                  </a:lnTo>
                  <a:lnTo>
                    <a:pt x="74918" y="139843"/>
                  </a:lnTo>
                  <a:lnTo>
                    <a:pt x="105312" y="105312"/>
                  </a:lnTo>
                  <a:lnTo>
                    <a:pt x="139843" y="74918"/>
                  </a:lnTo>
                  <a:lnTo>
                    <a:pt x="178084" y="49089"/>
                  </a:lnTo>
                  <a:lnTo>
                    <a:pt x="219606" y="28255"/>
                  </a:lnTo>
                  <a:lnTo>
                    <a:pt x="263980" y="12843"/>
                  </a:lnTo>
                  <a:lnTo>
                    <a:pt x="310779" y="3282"/>
                  </a:lnTo>
                  <a:lnTo>
                    <a:pt x="359574" y="0"/>
                  </a:lnTo>
                  <a:lnTo>
                    <a:pt x="406832" y="3117"/>
                  </a:lnTo>
                  <a:lnTo>
                    <a:pt x="452885" y="12317"/>
                  </a:lnTo>
                  <a:lnTo>
                    <a:pt x="497170" y="27368"/>
                  </a:lnTo>
                  <a:lnTo>
                    <a:pt x="539129" y="48040"/>
                  </a:lnTo>
                  <a:lnTo>
                    <a:pt x="578200" y="74102"/>
                  </a:lnTo>
                  <a:lnTo>
                    <a:pt x="613823" y="105324"/>
                  </a:lnTo>
                  <a:lnTo>
                    <a:pt x="645037" y="140946"/>
                  </a:lnTo>
                  <a:lnTo>
                    <a:pt x="671096" y="180013"/>
                  </a:lnTo>
                  <a:lnTo>
                    <a:pt x="691770" y="221968"/>
                  </a:lnTo>
                  <a:lnTo>
                    <a:pt x="706825" y="266252"/>
                  </a:lnTo>
                  <a:lnTo>
                    <a:pt x="716028" y="312307"/>
                  </a:lnTo>
                  <a:lnTo>
                    <a:pt x="719148" y="359574"/>
                  </a:lnTo>
                  <a:lnTo>
                    <a:pt x="715865" y="408363"/>
                  </a:lnTo>
                  <a:lnTo>
                    <a:pt x="706303" y="455158"/>
                  </a:lnTo>
                  <a:lnTo>
                    <a:pt x="690889" y="499531"/>
                  </a:lnTo>
                  <a:lnTo>
                    <a:pt x="670053" y="541052"/>
                  </a:lnTo>
                  <a:lnTo>
                    <a:pt x="644222" y="579293"/>
                  </a:lnTo>
                  <a:lnTo>
                    <a:pt x="613826" y="613826"/>
                  </a:lnTo>
                  <a:lnTo>
                    <a:pt x="579293" y="644222"/>
                  </a:lnTo>
                  <a:lnTo>
                    <a:pt x="541052" y="670053"/>
                  </a:lnTo>
                  <a:lnTo>
                    <a:pt x="499531" y="690889"/>
                  </a:lnTo>
                  <a:lnTo>
                    <a:pt x="455158" y="706303"/>
                  </a:lnTo>
                  <a:lnTo>
                    <a:pt x="408363" y="715865"/>
                  </a:lnTo>
                  <a:lnTo>
                    <a:pt x="359574" y="719148"/>
                  </a:lnTo>
                  <a:lnTo>
                    <a:pt x="310779" y="715865"/>
                  </a:lnTo>
                  <a:lnTo>
                    <a:pt x="263980" y="706303"/>
                  </a:lnTo>
                  <a:lnTo>
                    <a:pt x="219606" y="690889"/>
                  </a:lnTo>
                  <a:lnTo>
                    <a:pt x="178084" y="670053"/>
                  </a:lnTo>
                  <a:lnTo>
                    <a:pt x="139843" y="644222"/>
                  </a:lnTo>
                  <a:lnTo>
                    <a:pt x="105312" y="613826"/>
                  </a:lnTo>
                  <a:lnTo>
                    <a:pt x="74918" y="579293"/>
                  </a:lnTo>
                  <a:lnTo>
                    <a:pt x="49089" y="541052"/>
                  </a:lnTo>
                  <a:lnTo>
                    <a:pt x="28255" y="499531"/>
                  </a:lnTo>
                  <a:lnTo>
                    <a:pt x="12843" y="455158"/>
                  </a:lnTo>
                  <a:lnTo>
                    <a:pt x="3282" y="408363"/>
                  </a:lnTo>
                  <a:lnTo>
                    <a:pt x="0" y="359574"/>
                  </a:lnTo>
                  <a:close/>
                </a:path>
              </a:pathLst>
            </a:custGeom>
            <a:ln w="9524">
              <a:solidFill>
                <a:srgbClr val="DBDB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62121" y="2677469"/>
              <a:ext cx="728661" cy="7302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66884" y="2662244"/>
              <a:ext cx="719136" cy="7207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66884" y="2662244"/>
              <a:ext cx="719455" cy="720725"/>
            </a:xfrm>
            <a:custGeom>
              <a:avLst/>
              <a:gdLst/>
              <a:ahLst/>
              <a:cxnLst/>
              <a:rect l="l" t="t" r="r" b="b"/>
              <a:pathLst>
                <a:path w="719455" h="720725">
                  <a:moveTo>
                    <a:pt x="0" y="360349"/>
                  </a:moveTo>
                  <a:lnTo>
                    <a:pt x="3282" y="311450"/>
                  </a:lnTo>
                  <a:lnTo>
                    <a:pt x="12844" y="264550"/>
                  </a:lnTo>
                  <a:lnTo>
                    <a:pt x="28256" y="220081"/>
                  </a:lnTo>
                  <a:lnTo>
                    <a:pt x="49091" y="178470"/>
                  </a:lnTo>
                  <a:lnTo>
                    <a:pt x="74920" y="140146"/>
                  </a:lnTo>
                  <a:lnTo>
                    <a:pt x="105315" y="105540"/>
                  </a:lnTo>
                  <a:lnTo>
                    <a:pt x="139846" y="75080"/>
                  </a:lnTo>
                  <a:lnTo>
                    <a:pt x="178087" y="49196"/>
                  </a:lnTo>
                  <a:lnTo>
                    <a:pt x="219607" y="28316"/>
                  </a:lnTo>
                  <a:lnTo>
                    <a:pt x="263980" y="12871"/>
                  </a:lnTo>
                  <a:lnTo>
                    <a:pt x="310775" y="3289"/>
                  </a:lnTo>
                  <a:lnTo>
                    <a:pt x="359566" y="0"/>
                  </a:lnTo>
                  <a:lnTo>
                    <a:pt x="406830" y="3123"/>
                  </a:lnTo>
                  <a:lnTo>
                    <a:pt x="452883" y="12341"/>
                  </a:lnTo>
                  <a:lnTo>
                    <a:pt x="497168" y="27421"/>
                  </a:lnTo>
                  <a:lnTo>
                    <a:pt x="539125" y="48133"/>
                  </a:lnTo>
                  <a:lnTo>
                    <a:pt x="578196" y="74244"/>
                  </a:lnTo>
                  <a:lnTo>
                    <a:pt x="613821" y="105524"/>
                  </a:lnTo>
                  <a:lnTo>
                    <a:pt x="645036" y="141235"/>
                  </a:lnTo>
                  <a:lnTo>
                    <a:pt x="671095" y="180395"/>
                  </a:lnTo>
                  <a:lnTo>
                    <a:pt x="691765" y="222446"/>
                  </a:lnTo>
                  <a:lnTo>
                    <a:pt x="706817" y="266828"/>
                  </a:lnTo>
                  <a:lnTo>
                    <a:pt x="716017" y="312982"/>
                  </a:lnTo>
                  <a:lnTo>
                    <a:pt x="719136" y="360349"/>
                  </a:lnTo>
                  <a:lnTo>
                    <a:pt x="715853" y="409248"/>
                  </a:lnTo>
                  <a:lnTo>
                    <a:pt x="706291" y="456149"/>
                  </a:lnTo>
                  <a:lnTo>
                    <a:pt x="690879" y="500621"/>
                  </a:lnTo>
                  <a:lnTo>
                    <a:pt x="670044" y="542235"/>
                  </a:lnTo>
                  <a:lnTo>
                    <a:pt x="644215" y="580561"/>
                  </a:lnTo>
                  <a:lnTo>
                    <a:pt x="613820" y="615170"/>
                  </a:lnTo>
                  <a:lnTo>
                    <a:pt x="579288" y="645633"/>
                  </a:lnTo>
                  <a:lnTo>
                    <a:pt x="541048" y="671520"/>
                  </a:lnTo>
                  <a:lnTo>
                    <a:pt x="499527" y="692402"/>
                  </a:lnTo>
                  <a:lnTo>
                    <a:pt x="455154" y="707850"/>
                  </a:lnTo>
                  <a:lnTo>
                    <a:pt x="408358" y="717433"/>
                  </a:lnTo>
                  <a:lnTo>
                    <a:pt x="359566" y="720723"/>
                  </a:lnTo>
                  <a:lnTo>
                    <a:pt x="310775" y="717433"/>
                  </a:lnTo>
                  <a:lnTo>
                    <a:pt x="263980" y="707850"/>
                  </a:lnTo>
                  <a:lnTo>
                    <a:pt x="219607" y="692402"/>
                  </a:lnTo>
                  <a:lnTo>
                    <a:pt x="178087" y="671520"/>
                  </a:lnTo>
                  <a:lnTo>
                    <a:pt x="139846" y="645633"/>
                  </a:lnTo>
                  <a:lnTo>
                    <a:pt x="105315" y="615170"/>
                  </a:lnTo>
                  <a:lnTo>
                    <a:pt x="74920" y="580561"/>
                  </a:lnTo>
                  <a:lnTo>
                    <a:pt x="49091" y="542235"/>
                  </a:lnTo>
                  <a:lnTo>
                    <a:pt x="28256" y="500621"/>
                  </a:lnTo>
                  <a:lnTo>
                    <a:pt x="12844" y="456149"/>
                  </a:lnTo>
                  <a:lnTo>
                    <a:pt x="3282" y="409248"/>
                  </a:lnTo>
                  <a:lnTo>
                    <a:pt x="0" y="360349"/>
                  </a:lnTo>
                  <a:close/>
                </a:path>
              </a:pathLst>
            </a:custGeom>
            <a:ln w="9524">
              <a:solidFill>
                <a:srgbClr val="DBDB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794415" y="1765806"/>
            <a:ext cx="1483360" cy="128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0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3600" baseline="-34722" dirty="0">
                <a:latin typeface="Carlito"/>
                <a:cs typeface="Carlito"/>
              </a:rPr>
              <a:t>1</a:t>
            </a:r>
            <a:endParaRPr sz="3600" baseline="-34722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Carlito"/>
              <a:cs typeface="Carlito"/>
            </a:endParaRPr>
          </a:p>
          <a:p>
            <a:pPr marR="73660" algn="r">
              <a:lnSpc>
                <a:spcPct val="100000"/>
              </a:lnSpc>
              <a:tabLst>
                <a:tab pos="970915" algn="l"/>
              </a:tabLst>
            </a:pPr>
            <a:r>
              <a:rPr sz="2400" dirty="0">
                <a:latin typeface="Carlito"/>
                <a:cs typeface="Carlito"/>
              </a:rPr>
              <a:t>3</a:t>
            </a:r>
            <a:r>
              <a:rPr sz="2400" spc="-155" dirty="0">
                <a:latin typeface="Carlito"/>
                <a:cs typeface="Carlito"/>
              </a:rPr>
              <a:t> </a:t>
            </a:r>
            <a:r>
              <a:rPr sz="3600" baseline="-28935" dirty="0">
                <a:latin typeface="Carlito"/>
                <a:cs typeface="Carlito"/>
              </a:rPr>
              <a:t>0	</a:t>
            </a:r>
            <a:r>
              <a:rPr sz="2400" dirty="0">
                <a:latin typeface="Carlito"/>
                <a:cs typeface="Carlito"/>
              </a:rPr>
              <a:t>1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3600" baseline="-28935" dirty="0">
                <a:latin typeface="Carlito"/>
                <a:cs typeface="Carlito"/>
              </a:rPr>
              <a:t>3</a:t>
            </a:r>
            <a:endParaRPr sz="3600" baseline="-28935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537" y="213245"/>
            <a:ext cx="6991132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Fully </a:t>
            </a: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Connected Layer of</a:t>
            </a:r>
            <a:r>
              <a:rPr sz="3200" spc="-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714" y="1156205"/>
            <a:ext cx="8021955" cy="45535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Fully Connected layer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traditional Multi Layer  Perceptron that </a:t>
            </a:r>
            <a:r>
              <a:rPr sz="2400" dirty="0">
                <a:latin typeface="Times New Roman"/>
                <a:cs typeface="Times New Roman"/>
              </a:rPr>
              <a:t>uses a </a:t>
            </a:r>
            <a:r>
              <a:rPr sz="2400" spc="-5" dirty="0">
                <a:latin typeface="Times New Roman"/>
                <a:cs typeface="Times New Roman"/>
              </a:rPr>
              <a:t>softmax activation </a:t>
            </a:r>
            <a:r>
              <a:rPr sz="2400" dirty="0">
                <a:latin typeface="Times New Roman"/>
                <a:cs typeface="Times New Roman"/>
              </a:rPr>
              <a:t>function </a:t>
            </a:r>
            <a:r>
              <a:rPr sz="2400" spc="-5" dirty="0">
                <a:latin typeface="Times New Roman"/>
                <a:cs typeface="Times New Roman"/>
              </a:rPr>
              <a:t>in the </a:t>
            </a:r>
            <a:r>
              <a:rPr sz="2400" dirty="0">
                <a:latin typeface="Times New Roman"/>
                <a:cs typeface="Times New Roman"/>
              </a:rPr>
              <a:t>output  </a:t>
            </a:r>
            <a:r>
              <a:rPr sz="2400" spc="-30" dirty="0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  <a:p>
            <a:pPr marL="309880" marR="227965" indent="-297815">
              <a:lnSpc>
                <a:spcPct val="100499"/>
              </a:lnSpc>
              <a:spcBef>
                <a:spcPts val="22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term “Fully Connected” implies that every </a:t>
            </a:r>
            <a:r>
              <a:rPr sz="2400" dirty="0">
                <a:latin typeface="Times New Roman"/>
                <a:cs typeface="Times New Roman"/>
              </a:rPr>
              <a:t>neuron </a:t>
            </a:r>
            <a:r>
              <a:rPr sz="2400" spc="-5" dirty="0">
                <a:latin typeface="Times New Roman"/>
                <a:cs typeface="Times New Roman"/>
              </a:rPr>
              <a:t>in the  </a:t>
            </a:r>
            <a:r>
              <a:rPr sz="2400" dirty="0">
                <a:latin typeface="Times New Roman"/>
                <a:cs typeface="Times New Roman"/>
              </a:rPr>
              <a:t>previous </a:t>
            </a:r>
            <a:r>
              <a:rPr sz="2400" spc="-5" dirty="0">
                <a:latin typeface="Times New Roman"/>
                <a:cs typeface="Times New Roman"/>
              </a:rPr>
              <a:t>layer is connected to every </a:t>
            </a:r>
            <a:r>
              <a:rPr sz="2400" dirty="0">
                <a:latin typeface="Times New Roman"/>
                <a:cs typeface="Times New Roman"/>
              </a:rPr>
              <a:t>neuron on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  <a:p>
            <a:pPr marL="309880" marR="1191895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output from </a:t>
            </a:r>
            <a:r>
              <a:rPr sz="2400" spc="-5" dirty="0">
                <a:latin typeface="Times New Roman"/>
                <a:cs typeface="Times New Roman"/>
              </a:rPr>
              <a:t>the convolutional and </a:t>
            </a:r>
            <a:r>
              <a:rPr sz="2400" dirty="0">
                <a:latin typeface="Times New Roman"/>
                <a:cs typeface="Times New Roman"/>
              </a:rPr>
              <a:t>pooling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layers  </a:t>
            </a:r>
            <a:r>
              <a:rPr sz="2400" dirty="0">
                <a:latin typeface="Times New Roman"/>
                <a:cs typeface="Times New Roman"/>
              </a:rPr>
              <a:t>represent high-level features of </a:t>
            </a:r>
            <a:r>
              <a:rPr sz="2400" spc="-5" dirty="0">
                <a:latin typeface="Times New Roman"/>
                <a:cs typeface="Times New Roman"/>
              </a:rPr>
              <a:t>the input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09880" marR="510540" indent="-297815">
              <a:lnSpc>
                <a:spcPct val="997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purpose of </a:t>
            </a:r>
            <a:r>
              <a:rPr sz="2400" spc="-5" dirty="0">
                <a:latin typeface="Times New Roman"/>
                <a:cs typeface="Times New Roman"/>
              </a:rPr>
              <a:t>the Fully Connected layer is to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these  </a:t>
            </a:r>
            <a:r>
              <a:rPr sz="2400" dirty="0">
                <a:latin typeface="Times New Roman"/>
                <a:cs typeface="Times New Roman"/>
              </a:rPr>
              <a:t>features for </a:t>
            </a:r>
            <a:r>
              <a:rPr sz="2400" spc="-5" dirty="0">
                <a:latin typeface="Times New Roman"/>
                <a:cs typeface="Times New Roman"/>
              </a:rPr>
              <a:t>classifying the input image into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classes  </a:t>
            </a:r>
            <a:r>
              <a:rPr sz="2400" dirty="0">
                <a:latin typeface="Times New Roman"/>
                <a:cs typeface="Times New Roman"/>
              </a:rPr>
              <a:t>based on </a:t>
            </a:r>
            <a:r>
              <a:rPr sz="2400" spc="-5" dirty="0">
                <a:latin typeface="Times New Roman"/>
                <a:cs typeface="Times New Roman"/>
              </a:rPr>
              <a:t>the training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3" y="192087"/>
            <a:ext cx="417951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3200" spc="-10" dirty="0">
                <a:solidFill>
                  <a:srgbClr val="C00000"/>
                </a:solidFill>
                <a:latin typeface="Carlito"/>
                <a:cs typeface="Carlito"/>
              </a:rPr>
              <a:t>whole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CNN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9298" y="2351799"/>
            <a:ext cx="2987040" cy="3076575"/>
            <a:chOff x="709298" y="2351799"/>
            <a:chExt cx="2987040" cy="3076575"/>
          </a:xfrm>
        </p:grpSpPr>
        <p:sp>
          <p:nvSpPr>
            <p:cNvPr id="4" name="object 4"/>
            <p:cNvSpPr/>
            <p:nvPr/>
          </p:nvSpPr>
          <p:spPr>
            <a:xfrm>
              <a:off x="1415064" y="2351799"/>
              <a:ext cx="1675679" cy="3076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298" y="3701145"/>
              <a:ext cx="2986719" cy="7876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9298" y="3718142"/>
              <a:ext cx="2906719" cy="707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9298" y="3718142"/>
            <a:ext cx="2907030" cy="7080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28295" marR="323215" indent="297815">
              <a:lnSpc>
                <a:spcPct val="100000"/>
              </a:lnSpc>
              <a:spcBef>
                <a:spcPts val="219"/>
              </a:spcBef>
            </a:pPr>
            <a:r>
              <a:rPr sz="2000" spc="-5" dirty="0">
                <a:latin typeface="Carlito"/>
                <a:cs typeface="Carlito"/>
              </a:rPr>
              <a:t>Fully Connected  Feedforward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network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09914" y="192087"/>
            <a:ext cx="1816735" cy="2357120"/>
            <a:chOff x="5209914" y="192087"/>
            <a:chExt cx="1816735" cy="2357120"/>
          </a:xfrm>
        </p:grpSpPr>
        <p:sp>
          <p:nvSpPr>
            <p:cNvPr id="9" name="object 9"/>
            <p:cNvSpPr/>
            <p:nvPr/>
          </p:nvSpPr>
          <p:spPr>
            <a:xfrm>
              <a:off x="5214939" y="192087"/>
              <a:ext cx="1771621" cy="12033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09914" y="1912508"/>
              <a:ext cx="1816721" cy="6364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49914" y="1929501"/>
              <a:ext cx="1736721" cy="5564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94011" y="1719770"/>
            <a:ext cx="1614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cat dog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Arial"/>
                <a:cs typeface="Arial"/>
              </a:rPr>
              <a:t>……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9914" y="1929501"/>
            <a:ext cx="1736725" cy="5568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Carlito"/>
                <a:cs typeface="Carlito"/>
              </a:rPr>
              <a:t>Convolution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09914" y="3012506"/>
            <a:ext cx="1816735" cy="636905"/>
            <a:chOff x="5209914" y="3012506"/>
            <a:chExt cx="1816735" cy="636905"/>
          </a:xfrm>
        </p:grpSpPr>
        <p:sp>
          <p:nvSpPr>
            <p:cNvPr id="15" name="object 15"/>
            <p:cNvSpPr/>
            <p:nvPr/>
          </p:nvSpPr>
          <p:spPr>
            <a:xfrm>
              <a:off x="5209914" y="3012506"/>
              <a:ext cx="1816721" cy="6364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49914" y="3029518"/>
              <a:ext cx="1736721" cy="5564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49914" y="3029518"/>
            <a:ext cx="1736725" cy="5568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Carlito"/>
                <a:cs typeface="Carlito"/>
              </a:rPr>
              <a:t>Max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Pooling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09914" y="4080729"/>
            <a:ext cx="1816735" cy="636905"/>
            <a:chOff x="5209914" y="4080729"/>
            <a:chExt cx="1816735" cy="636905"/>
          </a:xfrm>
        </p:grpSpPr>
        <p:sp>
          <p:nvSpPr>
            <p:cNvPr id="19" name="object 19"/>
            <p:cNvSpPr/>
            <p:nvPr/>
          </p:nvSpPr>
          <p:spPr>
            <a:xfrm>
              <a:off x="5209914" y="4080729"/>
              <a:ext cx="1816721" cy="6364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49914" y="4097716"/>
              <a:ext cx="1736721" cy="5564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49914" y="4119266"/>
            <a:ext cx="1736725" cy="53530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740"/>
              </a:spcBef>
            </a:pPr>
            <a:r>
              <a:rPr sz="2000" spc="-5" dirty="0">
                <a:latin typeface="Carlito"/>
                <a:cs typeface="Carlito"/>
              </a:rPr>
              <a:t>Convolution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09914" y="5113977"/>
            <a:ext cx="1816735" cy="636905"/>
            <a:chOff x="5209914" y="5113977"/>
            <a:chExt cx="1816735" cy="636905"/>
          </a:xfrm>
        </p:grpSpPr>
        <p:sp>
          <p:nvSpPr>
            <p:cNvPr id="23" name="object 23"/>
            <p:cNvSpPr/>
            <p:nvPr/>
          </p:nvSpPr>
          <p:spPr>
            <a:xfrm>
              <a:off x="5209914" y="5113977"/>
              <a:ext cx="1816721" cy="6364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9914" y="5130964"/>
              <a:ext cx="1736721" cy="5564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249914" y="5130964"/>
            <a:ext cx="1736725" cy="5568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Carlito"/>
                <a:cs typeface="Carlito"/>
              </a:rPr>
              <a:t>Max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Pooling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84218" y="6038648"/>
            <a:ext cx="1637030" cy="542290"/>
            <a:chOff x="3284218" y="6038648"/>
            <a:chExt cx="1637030" cy="542290"/>
          </a:xfrm>
        </p:grpSpPr>
        <p:sp>
          <p:nvSpPr>
            <p:cNvPr id="27" name="object 27"/>
            <p:cNvSpPr/>
            <p:nvPr/>
          </p:nvSpPr>
          <p:spPr>
            <a:xfrm>
              <a:off x="3284218" y="6038648"/>
              <a:ext cx="1636986" cy="5416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24218" y="6055662"/>
              <a:ext cx="1556971" cy="46164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324218" y="6055662"/>
            <a:ext cx="1557020" cy="4616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rlito"/>
                <a:cs typeface="Carlito"/>
              </a:rPr>
              <a:t>Flattened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0073" y="1438272"/>
            <a:ext cx="8242934" cy="5224780"/>
            <a:chOff x="600073" y="1438272"/>
            <a:chExt cx="8242934" cy="5224780"/>
          </a:xfrm>
        </p:grpSpPr>
        <p:sp>
          <p:nvSpPr>
            <p:cNvPr id="31" name="object 31"/>
            <p:cNvSpPr/>
            <p:nvPr/>
          </p:nvSpPr>
          <p:spPr>
            <a:xfrm>
              <a:off x="5868988" y="1450972"/>
              <a:ext cx="546100" cy="443230"/>
            </a:xfrm>
            <a:custGeom>
              <a:avLst/>
              <a:gdLst/>
              <a:ahLst/>
              <a:cxnLst/>
              <a:rect l="l" t="t" r="r" b="b"/>
              <a:pathLst>
                <a:path w="546100" h="443230">
                  <a:moveTo>
                    <a:pt x="273049" y="442911"/>
                  </a:moveTo>
                  <a:lnTo>
                    <a:pt x="0" y="221457"/>
                  </a:lnTo>
                  <a:lnTo>
                    <a:pt x="136524" y="221457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1457"/>
                  </a:lnTo>
                  <a:lnTo>
                    <a:pt x="546098" y="221457"/>
                  </a:lnTo>
                  <a:lnTo>
                    <a:pt x="273049" y="442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68988" y="1450972"/>
              <a:ext cx="546100" cy="443230"/>
            </a:xfrm>
            <a:custGeom>
              <a:avLst/>
              <a:gdLst/>
              <a:ahLst/>
              <a:cxnLst/>
              <a:rect l="l" t="t" r="r" b="b"/>
              <a:pathLst>
                <a:path w="546100" h="443230">
                  <a:moveTo>
                    <a:pt x="0" y="221457"/>
                  </a:moveTo>
                  <a:lnTo>
                    <a:pt x="136524" y="221457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1457"/>
                  </a:lnTo>
                  <a:lnTo>
                    <a:pt x="546098" y="221457"/>
                  </a:lnTo>
                  <a:lnTo>
                    <a:pt x="273049" y="442911"/>
                  </a:lnTo>
                  <a:lnTo>
                    <a:pt x="0" y="22145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68988" y="2562219"/>
              <a:ext cx="546100" cy="443230"/>
            </a:xfrm>
            <a:custGeom>
              <a:avLst/>
              <a:gdLst/>
              <a:ahLst/>
              <a:cxnLst/>
              <a:rect l="l" t="t" r="r" b="b"/>
              <a:pathLst>
                <a:path w="546100" h="443230">
                  <a:moveTo>
                    <a:pt x="273049" y="442924"/>
                  </a:moveTo>
                  <a:lnTo>
                    <a:pt x="0" y="221449"/>
                  </a:lnTo>
                  <a:lnTo>
                    <a:pt x="136524" y="221449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1449"/>
                  </a:lnTo>
                  <a:lnTo>
                    <a:pt x="546098" y="221449"/>
                  </a:lnTo>
                  <a:lnTo>
                    <a:pt x="273049" y="442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8988" y="2562219"/>
              <a:ext cx="546100" cy="443230"/>
            </a:xfrm>
            <a:custGeom>
              <a:avLst/>
              <a:gdLst/>
              <a:ahLst/>
              <a:cxnLst/>
              <a:rect l="l" t="t" r="r" b="b"/>
              <a:pathLst>
                <a:path w="546100" h="443230">
                  <a:moveTo>
                    <a:pt x="0" y="221449"/>
                  </a:moveTo>
                  <a:lnTo>
                    <a:pt x="136524" y="221449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1449"/>
                  </a:lnTo>
                  <a:lnTo>
                    <a:pt x="546098" y="221449"/>
                  </a:lnTo>
                  <a:lnTo>
                    <a:pt x="273049" y="442924"/>
                  </a:lnTo>
                  <a:lnTo>
                    <a:pt x="0" y="22144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8988" y="3654417"/>
              <a:ext cx="546100" cy="441325"/>
            </a:xfrm>
            <a:custGeom>
              <a:avLst/>
              <a:gdLst/>
              <a:ahLst/>
              <a:cxnLst/>
              <a:rect l="l" t="t" r="r" b="b"/>
              <a:pathLst>
                <a:path w="546100" h="441325">
                  <a:moveTo>
                    <a:pt x="273049" y="441324"/>
                  </a:moveTo>
                  <a:lnTo>
                    <a:pt x="0" y="220674"/>
                  </a:lnTo>
                  <a:lnTo>
                    <a:pt x="136524" y="220674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0674"/>
                  </a:lnTo>
                  <a:lnTo>
                    <a:pt x="546098" y="220674"/>
                  </a:lnTo>
                  <a:lnTo>
                    <a:pt x="273049" y="441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68988" y="3654417"/>
              <a:ext cx="546100" cy="441325"/>
            </a:xfrm>
            <a:custGeom>
              <a:avLst/>
              <a:gdLst/>
              <a:ahLst/>
              <a:cxnLst/>
              <a:rect l="l" t="t" r="r" b="b"/>
              <a:pathLst>
                <a:path w="546100" h="441325">
                  <a:moveTo>
                    <a:pt x="0" y="220674"/>
                  </a:moveTo>
                  <a:lnTo>
                    <a:pt x="136524" y="220674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0674"/>
                  </a:lnTo>
                  <a:lnTo>
                    <a:pt x="546098" y="220674"/>
                  </a:lnTo>
                  <a:lnTo>
                    <a:pt x="273049" y="441324"/>
                  </a:lnTo>
                  <a:lnTo>
                    <a:pt x="0" y="22067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68988" y="4689465"/>
              <a:ext cx="546100" cy="441325"/>
            </a:xfrm>
            <a:custGeom>
              <a:avLst/>
              <a:gdLst/>
              <a:ahLst/>
              <a:cxnLst/>
              <a:rect l="l" t="t" r="r" b="b"/>
              <a:pathLst>
                <a:path w="546100" h="441325">
                  <a:moveTo>
                    <a:pt x="273049" y="441324"/>
                  </a:moveTo>
                  <a:lnTo>
                    <a:pt x="0" y="220674"/>
                  </a:lnTo>
                  <a:lnTo>
                    <a:pt x="136524" y="220674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0674"/>
                  </a:lnTo>
                  <a:lnTo>
                    <a:pt x="546098" y="220674"/>
                  </a:lnTo>
                  <a:lnTo>
                    <a:pt x="273049" y="441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68988" y="4689465"/>
              <a:ext cx="546100" cy="441325"/>
            </a:xfrm>
            <a:custGeom>
              <a:avLst/>
              <a:gdLst/>
              <a:ahLst/>
              <a:cxnLst/>
              <a:rect l="l" t="t" r="r" b="b"/>
              <a:pathLst>
                <a:path w="546100" h="441325">
                  <a:moveTo>
                    <a:pt x="0" y="220674"/>
                  </a:moveTo>
                  <a:lnTo>
                    <a:pt x="136524" y="220674"/>
                  </a:lnTo>
                  <a:lnTo>
                    <a:pt x="136524" y="0"/>
                  </a:lnTo>
                  <a:lnTo>
                    <a:pt x="409574" y="0"/>
                  </a:lnTo>
                  <a:lnTo>
                    <a:pt x="409574" y="220674"/>
                  </a:lnTo>
                  <a:lnTo>
                    <a:pt x="546098" y="220674"/>
                  </a:lnTo>
                  <a:lnTo>
                    <a:pt x="273049" y="441324"/>
                  </a:lnTo>
                  <a:lnTo>
                    <a:pt x="0" y="22067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81565" y="5753088"/>
              <a:ext cx="1377950" cy="752475"/>
            </a:xfrm>
            <a:custGeom>
              <a:avLst/>
              <a:gdLst/>
              <a:ahLst/>
              <a:cxnLst/>
              <a:rect l="l" t="t" r="r" b="b"/>
              <a:pathLst>
                <a:path w="1377950" h="752475">
                  <a:moveTo>
                    <a:pt x="188099" y="752473"/>
                  </a:moveTo>
                  <a:lnTo>
                    <a:pt x="0" y="564348"/>
                  </a:lnTo>
                  <a:lnTo>
                    <a:pt x="188099" y="376249"/>
                  </a:lnTo>
                  <a:lnTo>
                    <a:pt x="188099" y="426699"/>
                  </a:lnTo>
                  <a:lnTo>
                    <a:pt x="1048722" y="426699"/>
                  </a:lnTo>
                  <a:lnTo>
                    <a:pt x="1069709" y="422464"/>
                  </a:lnTo>
                  <a:lnTo>
                    <a:pt x="1086850" y="410914"/>
                  </a:lnTo>
                  <a:lnTo>
                    <a:pt x="1098409" y="393782"/>
                  </a:lnTo>
                  <a:lnTo>
                    <a:pt x="1102647" y="372799"/>
                  </a:lnTo>
                  <a:lnTo>
                    <a:pt x="1102647" y="0"/>
                  </a:lnTo>
                  <a:lnTo>
                    <a:pt x="1377947" y="0"/>
                  </a:lnTo>
                  <a:lnTo>
                    <a:pt x="1377947" y="372799"/>
                  </a:lnTo>
                  <a:lnTo>
                    <a:pt x="1374377" y="421443"/>
                  </a:lnTo>
                  <a:lnTo>
                    <a:pt x="1364008" y="467871"/>
                  </a:lnTo>
                  <a:lnTo>
                    <a:pt x="1347348" y="511576"/>
                  </a:lnTo>
                  <a:lnTo>
                    <a:pt x="1324906" y="552046"/>
                  </a:lnTo>
                  <a:lnTo>
                    <a:pt x="1297193" y="588773"/>
                  </a:lnTo>
                  <a:lnTo>
                    <a:pt x="1264717" y="621247"/>
                  </a:lnTo>
                  <a:lnTo>
                    <a:pt x="1227988" y="648959"/>
                  </a:lnTo>
                  <a:lnTo>
                    <a:pt x="1187515" y="671399"/>
                  </a:lnTo>
                  <a:lnTo>
                    <a:pt x="1143806" y="688059"/>
                  </a:lnTo>
                  <a:lnTo>
                    <a:pt x="1097373" y="698428"/>
                  </a:lnTo>
                  <a:lnTo>
                    <a:pt x="1048722" y="701998"/>
                  </a:lnTo>
                  <a:lnTo>
                    <a:pt x="188099" y="701998"/>
                  </a:lnTo>
                  <a:lnTo>
                    <a:pt x="188099" y="7524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1565" y="5753088"/>
              <a:ext cx="1377950" cy="752475"/>
            </a:xfrm>
            <a:custGeom>
              <a:avLst/>
              <a:gdLst/>
              <a:ahLst/>
              <a:cxnLst/>
              <a:rect l="l" t="t" r="r" b="b"/>
              <a:pathLst>
                <a:path w="1377950" h="752475">
                  <a:moveTo>
                    <a:pt x="1377947" y="0"/>
                  </a:moveTo>
                  <a:lnTo>
                    <a:pt x="1377947" y="372799"/>
                  </a:lnTo>
                  <a:lnTo>
                    <a:pt x="1374377" y="421443"/>
                  </a:lnTo>
                  <a:lnTo>
                    <a:pt x="1364008" y="467871"/>
                  </a:lnTo>
                  <a:lnTo>
                    <a:pt x="1347348" y="511576"/>
                  </a:lnTo>
                  <a:lnTo>
                    <a:pt x="1324906" y="552046"/>
                  </a:lnTo>
                  <a:lnTo>
                    <a:pt x="1297193" y="588773"/>
                  </a:lnTo>
                  <a:lnTo>
                    <a:pt x="1264717" y="621247"/>
                  </a:lnTo>
                  <a:lnTo>
                    <a:pt x="1227988" y="648959"/>
                  </a:lnTo>
                  <a:lnTo>
                    <a:pt x="1187515" y="671399"/>
                  </a:lnTo>
                  <a:lnTo>
                    <a:pt x="1143806" y="688059"/>
                  </a:lnTo>
                  <a:lnTo>
                    <a:pt x="1097373" y="698428"/>
                  </a:lnTo>
                  <a:lnTo>
                    <a:pt x="1048722" y="701998"/>
                  </a:lnTo>
                  <a:lnTo>
                    <a:pt x="188099" y="701998"/>
                  </a:lnTo>
                  <a:lnTo>
                    <a:pt x="188099" y="752473"/>
                  </a:lnTo>
                  <a:lnTo>
                    <a:pt x="0" y="564348"/>
                  </a:lnTo>
                  <a:lnTo>
                    <a:pt x="188099" y="376249"/>
                  </a:lnTo>
                  <a:lnTo>
                    <a:pt x="188099" y="426699"/>
                  </a:lnTo>
                  <a:lnTo>
                    <a:pt x="1048722" y="426699"/>
                  </a:lnTo>
                  <a:lnTo>
                    <a:pt x="1069709" y="422464"/>
                  </a:lnTo>
                  <a:lnTo>
                    <a:pt x="1086850" y="410914"/>
                  </a:lnTo>
                  <a:lnTo>
                    <a:pt x="1098409" y="393782"/>
                  </a:lnTo>
                  <a:lnTo>
                    <a:pt x="1102647" y="372799"/>
                  </a:lnTo>
                  <a:lnTo>
                    <a:pt x="1102647" y="0"/>
                  </a:lnTo>
                  <a:lnTo>
                    <a:pt x="1377947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19296" y="5475289"/>
              <a:ext cx="1238250" cy="968375"/>
            </a:xfrm>
            <a:custGeom>
              <a:avLst/>
              <a:gdLst/>
              <a:ahLst/>
              <a:cxnLst/>
              <a:rect l="l" t="t" r="r" b="b"/>
              <a:pathLst>
                <a:path w="1238250" h="968375">
                  <a:moveTo>
                    <a:pt x="484174" y="242074"/>
                  </a:moveTo>
                  <a:lnTo>
                    <a:pt x="0" y="242074"/>
                  </a:lnTo>
                  <a:lnTo>
                    <a:pt x="242092" y="0"/>
                  </a:lnTo>
                  <a:lnTo>
                    <a:pt x="484174" y="242074"/>
                  </a:lnTo>
                  <a:close/>
                </a:path>
                <a:path w="1238250" h="968375">
                  <a:moveTo>
                    <a:pt x="1238247" y="968373"/>
                  </a:moveTo>
                  <a:lnTo>
                    <a:pt x="529898" y="968373"/>
                  </a:lnTo>
                  <a:lnTo>
                    <a:pt x="480488" y="965522"/>
                  </a:lnTo>
                  <a:lnTo>
                    <a:pt x="432753" y="957182"/>
                  </a:lnTo>
                  <a:lnTo>
                    <a:pt x="387009" y="943671"/>
                  </a:lnTo>
                  <a:lnTo>
                    <a:pt x="343576" y="925307"/>
                  </a:lnTo>
                  <a:lnTo>
                    <a:pt x="302770" y="902408"/>
                  </a:lnTo>
                  <a:lnTo>
                    <a:pt x="264911" y="875292"/>
                  </a:lnTo>
                  <a:lnTo>
                    <a:pt x="230314" y="844276"/>
                  </a:lnTo>
                  <a:lnTo>
                    <a:pt x="199300" y="809679"/>
                  </a:lnTo>
                  <a:lnTo>
                    <a:pt x="172184" y="771819"/>
                  </a:lnTo>
                  <a:lnTo>
                    <a:pt x="149286" y="731013"/>
                  </a:lnTo>
                  <a:lnTo>
                    <a:pt x="130924" y="687581"/>
                  </a:lnTo>
                  <a:lnTo>
                    <a:pt x="117414" y="641839"/>
                  </a:lnTo>
                  <a:lnTo>
                    <a:pt x="109075" y="594105"/>
                  </a:lnTo>
                  <a:lnTo>
                    <a:pt x="106224" y="544698"/>
                  </a:lnTo>
                  <a:lnTo>
                    <a:pt x="106224" y="242074"/>
                  </a:lnTo>
                  <a:lnTo>
                    <a:pt x="377959" y="242074"/>
                  </a:lnTo>
                  <a:lnTo>
                    <a:pt x="377959" y="544698"/>
                  </a:lnTo>
                  <a:lnTo>
                    <a:pt x="385704" y="592716"/>
                  </a:lnTo>
                  <a:lnTo>
                    <a:pt x="407273" y="634421"/>
                  </a:lnTo>
                  <a:lnTo>
                    <a:pt x="440163" y="667309"/>
                  </a:lnTo>
                  <a:lnTo>
                    <a:pt x="481872" y="688877"/>
                  </a:lnTo>
                  <a:lnTo>
                    <a:pt x="529898" y="696623"/>
                  </a:lnTo>
                  <a:lnTo>
                    <a:pt x="1238247" y="696623"/>
                  </a:lnTo>
                  <a:lnTo>
                    <a:pt x="1238247" y="968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19295" y="5475288"/>
              <a:ext cx="1238250" cy="968375"/>
            </a:xfrm>
            <a:custGeom>
              <a:avLst/>
              <a:gdLst/>
              <a:ahLst/>
              <a:cxnLst/>
              <a:rect l="l" t="t" r="r" b="b"/>
              <a:pathLst>
                <a:path w="1238250" h="968375">
                  <a:moveTo>
                    <a:pt x="1238247" y="968373"/>
                  </a:moveTo>
                  <a:lnTo>
                    <a:pt x="529898" y="968373"/>
                  </a:lnTo>
                  <a:lnTo>
                    <a:pt x="480488" y="965522"/>
                  </a:lnTo>
                  <a:lnTo>
                    <a:pt x="432753" y="957182"/>
                  </a:lnTo>
                  <a:lnTo>
                    <a:pt x="387009" y="943671"/>
                  </a:lnTo>
                  <a:lnTo>
                    <a:pt x="343576" y="925307"/>
                  </a:lnTo>
                  <a:lnTo>
                    <a:pt x="302770" y="902408"/>
                  </a:lnTo>
                  <a:lnTo>
                    <a:pt x="264910" y="875292"/>
                  </a:lnTo>
                  <a:lnTo>
                    <a:pt x="230314" y="844276"/>
                  </a:lnTo>
                  <a:lnTo>
                    <a:pt x="199300" y="809679"/>
                  </a:lnTo>
                  <a:lnTo>
                    <a:pt x="172184" y="771819"/>
                  </a:lnTo>
                  <a:lnTo>
                    <a:pt x="149286" y="731013"/>
                  </a:lnTo>
                  <a:lnTo>
                    <a:pt x="130924" y="687581"/>
                  </a:lnTo>
                  <a:lnTo>
                    <a:pt x="117414" y="641839"/>
                  </a:lnTo>
                  <a:lnTo>
                    <a:pt x="109075" y="594105"/>
                  </a:lnTo>
                  <a:lnTo>
                    <a:pt x="106224" y="544698"/>
                  </a:lnTo>
                  <a:lnTo>
                    <a:pt x="106224" y="242074"/>
                  </a:lnTo>
                  <a:lnTo>
                    <a:pt x="0" y="242074"/>
                  </a:lnTo>
                  <a:lnTo>
                    <a:pt x="242092" y="0"/>
                  </a:lnTo>
                  <a:lnTo>
                    <a:pt x="484174" y="242074"/>
                  </a:lnTo>
                  <a:lnTo>
                    <a:pt x="377959" y="242074"/>
                  </a:lnTo>
                  <a:lnTo>
                    <a:pt x="377959" y="544698"/>
                  </a:lnTo>
                  <a:lnTo>
                    <a:pt x="385704" y="592716"/>
                  </a:lnTo>
                  <a:lnTo>
                    <a:pt x="407273" y="634421"/>
                  </a:lnTo>
                  <a:lnTo>
                    <a:pt x="440163" y="667309"/>
                  </a:lnTo>
                  <a:lnTo>
                    <a:pt x="481872" y="688877"/>
                  </a:lnTo>
                  <a:lnTo>
                    <a:pt x="529898" y="696623"/>
                  </a:lnTo>
                  <a:lnTo>
                    <a:pt x="1238247" y="696623"/>
                  </a:lnTo>
                  <a:lnTo>
                    <a:pt x="1238247" y="96837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8648" y="2562219"/>
              <a:ext cx="4368800" cy="4072254"/>
            </a:xfrm>
            <a:custGeom>
              <a:avLst/>
              <a:gdLst/>
              <a:ahLst/>
              <a:cxnLst/>
              <a:rect l="l" t="t" r="r" b="b"/>
              <a:pathLst>
                <a:path w="4368800" h="4072254">
                  <a:moveTo>
                    <a:pt x="0" y="0"/>
                  </a:moveTo>
                  <a:lnTo>
                    <a:pt x="4368791" y="0"/>
                  </a:lnTo>
                  <a:lnTo>
                    <a:pt x="4368791" y="4071941"/>
                  </a:lnTo>
                  <a:lnTo>
                    <a:pt x="0" y="4071941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65586" y="3640602"/>
              <a:ext cx="2177178" cy="5416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05586" y="3657592"/>
              <a:ext cx="2097170" cy="4616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705586" y="3657592"/>
            <a:ext cx="2097405" cy="4622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2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436986" y="5926598"/>
            <a:ext cx="2177415" cy="542290"/>
            <a:chOff x="6436986" y="5926598"/>
            <a:chExt cx="2177415" cy="542290"/>
          </a:xfrm>
        </p:grpSpPr>
        <p:sp>
          <p:nvSpPr>
            <p:cNvPr id="48" name="object 48"/>
            <p:cNvSpPr/>
            <p:nvPr/>
          </p:nvSpPr>
          <p:spPr>
            <a:xfrm>
              <a:off x="6436986" y="5926598"/>
              <a:ext cx="2177178" cy="5416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76986" y="5943588"/>
              <a:ext cx="2097170" cy="46167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476986" y="5943587"/>
            <a:ext cx="2097405" cy="4622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2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471" y="247324"/>
            <a:ext cx="26511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Flattening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6699" y="2456310"/>
            <a:ext cx="1771650" cy="800100"/>
            <a:chOff x="226699" y="2456310"/>
            <a:chExt cx="1771650" cy="800100"/>
          </a:xfrm>
        </p:grpSpPr>
        <p:sp>
          <p:nvSpPr>
            <p:cNvPr id="4" name="object 4"/>
            <p:cNvSpPr/>
            <p:nvPr/>
          </p:nvSpPr>
          <p:spPr>
            <a:xfrm>
              <a:off x="226699" y="2456310"/>
              <a:ext cx="799955" cy="8000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699" y="2473320"/>
              <a:ext cx="719956" cy="720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8247" y="2456310"/>
              <a:ext cx="799955" cy="8000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8247" y="2473320"/>
              <a:ext cx="719956" cy="7200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08281" y="262746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6699" y="3564657"/>
            <a:ext cx="2023110" cy="1021715"/>
            <a:chOff x="226699" y="3564657"/>
            <a:chExt cx="2023110" cy="1021715"/>
          </a:xfrm>
        </p:grpSpPr>
        <p:sp>
          <p:nvSpPr>
            <p:cNvPr id="10" name="object 10"/>
            <p:cNvSpPr/>
            <p:nvPr/>
          </p:nvSpPr>
          <p:spPr>
            <a:xfrm>
              <a:off x="1198247" y="3564657"/>
              <a:ext cx="799955" cy="8000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8247" y="3581668"/>
              <a:ext cx="719956" cy="720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9839" y="3785757"/>
              <a:ext cx="799955" cy="8000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9839" y="3802742"/>
              <a:ext cx="719956" cy="7200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6699" y="3564657"/>
              <a:ext cx="799955" cy="8000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699" y="3581668"/>
              <a:ext cx="719956" cy="720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1119" y="3724207"/>
              <a:ext cx="799955" cy="8000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119" y="3741217"/>
              <a:ext cx="719956" cy="7200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8636" y="3735823"/>
            <a:ext cx="146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21715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z="24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aseline="-28935" dirty="0">
                <a:latin typeface="Carlito"/>
                <a:cs typeface="Carlito"/>
              </a:rPr>
              <a:t>0	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2400" spc="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aseline="-40509" dirty="0">
                <a:latin typeface="Carlito"/>
                <a:cs typeface="Carlito"/>
              </a:rPr>
              <a:t>3</a:t>
            </a:r>
            <a:endParaRPr sz="3600" baseline="-40509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4821" y="2696609"/>
            <a:ext cx="800100" cy="800100"/>
            <a:chOff x="404821" y="2696609"/>
            <a:chExt cx="800100" cy="800100"/>
          </a:xfrm>
        </p:grpSpPr>
        <p:sp>
          <p:nvSpPr>
            <p:cNvPr id="20" name="object 20"/>
            <p:cNvSpPr/>
            <p:nvPr/>
          </p:nvSpPr>
          <p:spPr>
            <a:xfrm>
              <a:off x="404821" y="2696609"/>
              <a:ext cx="799955" cy="8000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4821" y="2713619"/>
              <a:ext cx="719956" cy="7200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6736" y="2627468"/>
            <a:ext cx="489918" cy="63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85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2400" dirty="0">
              <a:latin typeface="Carlito"/>
              <a:cs typeface="Carlito"/>
            </a:endParaRPr>
          </a:p>
          <a:p>
            <a:pPr marL="144145">
              <a:lnSpc>
                <a:spcPts val="2385"/>
              </a:lnSpc>
            </a:pPr>
            <a:r>
              <a:rPr sz="2400" spc="-5" dirty="0">
                <a:latin typeface="Carlito"/>
                <a:cs typeface="Carlito"/>
              </a:rPr>
              <a:t>-1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49839" y="2696609"/>
            <a:ext cx="800100" cy="800100"/>
            <a:chOff x="1449839" y="2696609"/>
            <a:chExt cx="800100" cy="800100"/>
          </a:xfrm>
        </p:grpSpPr>
        <p:sp>
          <p:nvSpPr>
            <p:cNvPr id="24" name="object 24"/>
            <p:cNvSpPr/>
            <p:nvPr/>
          </p:nvSpPr>
          <p:spPr>
            <a:xfrm>
              <a:off x="1449839" y="2696609"/>
              <a:ext cx="799955" cy="8000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9839" y="2713619"/>
              <a:ext cx="719956" cy="7200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59874" y="28677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19605" y="3899400"/>
            <a:ext cx="1208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Flattened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71991" y="177884"/>
            <a:ext cx="800100" cy="800100"/>
            <a:chOff x="4171991" y="177884"/>
            <a:chExt cx="800100" cy="800100"/>
          </a:xfrm>
        </p:grpSpPr>
        <p:sp>
          <p:nvSpPr>
            <p:cNvPr id="29" name="object 29"/>
            <p:cNvSpPr/>
            <p:nvPr/>
          </p:nvSpPr>
          <p:spPr>
            <a:xfrm>
              <a:off x="4171991" y="177884"/>
              <a:ext cx="799998" cy="7999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11991" y="194884"/>
              <a:ext cx="719998" cy="7199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82052" y="34901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171991" y="1067382"/>
            <a:ext cx="800100" cy="1638935"/>
            <a:chOff x="4171991" y="1067382"/>
            <a:chExt cx="800100" cy="1638935"/>
          </a:xfrm>
        </p:grpSpPr>
        <p:sp>
          <p:nvSpPr>
            <p:cNvPr id="33" name="object 33"/>
            <p:cNvSpPr/>
            <p:nvPr/>
          </p:nvSpPr>
          <p:spPr>
            <a:xfrm>
              <a:off x="4171991" y="1067382"/>
              <a:ext cx="799998" cy="7999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11991" y="1084382"/>
              <a:ext cx="719998" cy="7199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71991" y="1906271"/>
              <a:ext cx="799998" cy="7999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11991" y="1923281"/>
              <a:ext cx="719998" cy="7199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482052" y="1238513"/>
            <a:ext cx="180340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171991" y="2761219"/>
            <a:ext cx="800100" cy="800100"/>
            <a:chOff x="4171991" y="2761219"/>
            <a:chExt cx="800100" cy="800100"/>
          </a:xfrm>
        </p:grpSpPr>
        <p:sp>
          <p:nvSpPr>
            <p:cNvPr id="39" name="object 39"/>
            <p:cNvSpPr/>
            <p:nvPr/>
          </p:nvSpPr>
          <p:spPr>
            <a:xfrm>
              <a:off x="4171991" y="2761219"/>
              <a:ext cx="799998" cy="7999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11991" y="2778219"/>
              <a:ext cx="719998" cy="71999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482052" y="293235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71991" y="3598067"/>
            <a:ext cx="800100" cy="800100"/>
            <a:chOff x="4171991" y="3598067"/>
            <a:chExt cx="800100" cy="800100"/>
          </a:xfrm>
        </p:grpSpPr>
        <p:sp>
          <p:nvSpPr>
            <p:cNvPr id="43" name="object 43"/>
            <p:cNvSpPr/>
            <p:nvPr/>
          </p:nvSpPr>
          <p:spPr>
            <a:xfrm>
              <a:off x="4171991" y="3598067"/>
              <a:ext cx="799998" cy="7999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11991" y="3615067"/>
              <a:ext cx="719998" cy="71999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35394" y="3769196"/>
            <a:ext cx="273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-1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171991" y="4385741"/>
            <a:ext cx="800100" cy="800100"/>
            <a:chOff x="4171991" y="4385741"/>
            <a:chExt cx="800100" cy="800100"/>
          </a:xfrm>
        </p:grpSpPr>
        <p:sp>
          <p:nvSpPr>
            <p:cNvPr id="47" name="object 47"/>
            <p:cNvSpPr/>
            <p:nvPr/>
          </p:nvSpPr>
          <p:spPr>
            <a:xfrm>
              <a:off x="4171991" y="4385741"/>
              <a:ext cx="799998" cy="7999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11991" y="4402741"/>
              <a:ext cx="719998" cy="71999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482052" y="455688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171991" y="5187564"/>
            <a:ext cx="800100" cy="1624965"/>
            <a:chOff x="4171991" y="5187564"/>
            <a:chExt cx="800100" cy="1624965"/>
          </a:xfrm>
        </p:grpSpPr>
        <p:sp>
          <p:nvSpPr>
            <p:cNvPr id="51" name="object 51"/>
            <p:cNvSpPr/>
            <p:nvPr/>
          </p:nvSpPr>
          <p:spPr>
            <a:xfrm>
              <a:off x="4171991" y="5187564"/>
              <a:ext cx="799998" cy="7999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11991" y="5204564"/>
              <a:ext cx="719998" cy="71999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71991" y="6012263"/>
              <a:ext cx="799998" cy="7999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11991" y="6029263"/>
              <a:ext cx="719998" cy="71999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482052" y="5358696"/>
            <a:ext cx="180340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931677" y="1238513"/>
            <a:ext cx="3827779" cy="3688477"/>
            <a:chOff x="4975214" y="2724144"/>
            <a:chExt cx="3827779" cy="2569845"/>
          </a:xfrm>
        </p:grpSpPr>
        <p:sp>
          <p:nvSpPr>
            <p:cNvPr id="57" name="object 57"/>
            <p:cNvSpPr/>
            <p:nvPr/>
          </p:nvSpPr>
          <p:spPr>
            <a:xfrm>
              <a:off x="4987914" y="3190868"/>
              <a:ext cx="557530" cy="728980"/>
            </a:xfrm>
            <a:custGeom>
              <a:avLst/>
              <a:gdLst/>
              <a:ahLst/>
              <a:cxnLst/>
              <a:rect l="l" t="t" r="r" b="b"/>
              <a:pathLst>
                <a:path w="557529" h="728979">
                  <a:moveTo>
                    <a:pt x="278599" y="728673"/>
                  </a:moveTo>
                  <a:lnTo>
                    <a:pt x="278599" y="546498"/>
                  </a:lnTo>
                  <a:lnTo>
                    <a:pt x="0" y="546498"/>
                  </a:lnTo>
                  <a:lnTo>
                    <a:pt x="0" y="182174"/>
                  </a:lnTo>
                  <a:lnTo>
                    <a:pt x="278599" y="182174"/>
                  </a:lnTo>
                  <a:lnTo>
                    <a:pt x="278599" y="0"/>
                  </a:lnTo>
                  <a:lnTo>
                    <a:pt x="557223" y="364324"/>
                  </a:lnTo>
                  <a:lnTo>
                    <a:pt x="278599" y="728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987914" y="3190868"/>
              <a:ext cx="557530" cy="728980"/>
            </a:xfrm>
            <a:custGeom>
              <a:avLst/>
              <a:gdLst/>
              <a:ahLst/>
              <a:cxnLst/>
              <a:rect l="l" t="t" r="r" b="b"/>
              <a:pathLst>
                <a:path w="557529" h="728979">
                  <a:moveTo>
                    <a:pt x="0" y="182174"/>
                  </a:moveTo>
                  <a:lnTo>
                    <a:pt x="278599" y="182174"/>
                  </a:lnTo>
                  <a:lnTo>
                    <a:pt x="278599" y="0"/>
                  </a:lnTo>
                  <a:lnTo>
                    <a:pt x="557223" y="364324"/>
                  </a:lnTo>
                  <a:lnTo>
                    <a:pt x="278599" y="728673"/>
                  </a:lnTo>
                  <a:lnTo>
                    <a:pt x="278599" y="546498"/>
                  </a:lnTo>
                  <a:lnTo>
                    <a:pt x="0" y="546498"/>
                  </a:lnTo>
                  <a:lnTo>
                    <a:pt x="0" y="18217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73934" y="3419468"/>
              <a:ext cx="557530" cy="728980"/>
            </a:xfrm>
            <a:custGeom>
              <a:avLst/>
              <a:gdLst/>
              <a:ahLst/>
              <a:cxnLst/>
              <a:rect l="l" t="t" r="r" b="b"/>
              <a:pathLst>
                <a:path w="557529" h="728979">
                  <a:moveTo>
                    <a:pt x="278599" y="728673"/>
                  </a:moveTo>
                  <a:lnTo>
                    <a:pt x="278599" y="546498"/>
                  </a:lnTo>
                  <a:lnTo>
                    <a:pt x="0" y="546498"/>
                  </a:lnTo>
                  <a:lnTo>
                    <a:pt x="0" y="182174"/>
                  </a:lnTo>
                  <a:lnTo>
                    <a:pt x="278599" y="182174"/>
                  </a:lnTo>
                  <a:lnTo>
                    <a:pt x="278599" y="0"/>
                  </a:lnTo>
                  <a:lnTo>
                    <a:pt x="557223" y="364324"/>
                  </a:lnTo>
                  <a:lnTo>
                    <a:pt x="278599" y="728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73934" y="3419468"/>
              <a:ext cx="557530" cy="728980"/>
            </a:xfrm>
            <a:custGeom>
              <a:avLst/>
              <a:gdLst/>
              <a:ahLst/>
              <a:cxnLst/>
              <a:rect l="l" t="t" r="r" b="b"/>
              <a:pathLst>
                <a:path w="557529" h="728979">
                  <a:moveTo>
                    <a:pt x="0" y="182174"/>
                  </a:moveTo>
                  <a:lnTo>
                    <a:pt x="278599" y="182174"/>
                  </a:lnTo>
                  <a:lnTo>
                    <a:pt x="278599" y="0"/>
                  </a:lnTo>
                  <a:lnTo>
                    <a:pt x="557223" y="364324"/>
                  </a:lnTo>
                  <a:lnTo>
                    <a:pt x="278599" y="728673"/>
                  </a:lnTo>
                  <a:lnTo>
                    <a:pt x="278599" y="546498"/>
                  </a:lnTo>
                  <a:lnTo>
                    <a:pt x="0" y="546498"/>
                  </a:lnTo>
                  <a:lnTo>
                    <a:pt x="0" y="18217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02288" y="2724144"/>
              <a:ext cx="3200393" cy="170189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62288" y="4505886"/>
              <a:ext cx="2985594" cy="78792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02288" y="4522865"/>
              <a:ext cx="2905569" cy="7079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577942" y="4074969"/>
            <a:ext cx="3181201" cy="64376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27660" marR="322580" indent="297815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latin typeface="Carlito"/>
                <a:cs typeface="Carlito"/>
              </a:rPr>
              <a:t>Fully Connected  Feedforward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network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312982" y="3189293"/>
            <a:ext cx="1858010" cy="754380"/>
            <a:chOff x="2312982" y="3189293"/>
            <a:chExt cx="1858010" cy="754380"/>
          </a:xfrm>
        </p:grpSpPr>
        <p:sp>
          <p:nvSpPr>
            <p:cNvPr id="66" name="object 66"/>
            <p:cNvSpPr/>
            <p:nvPr/>
          </p:nvSpPr>
          <p:spPr>
            <a:xfrm>
              <a:off x="2325682" y="3201993"/>
              <a:ext cx="1832610" cy="728980"/>
            </a:xfrm>
            <a:custGeom>
              <a:avLst/>
              <a:gdLst/>
              <a:ahLst/>
              <a:cxnLst/>
              <a:rect l="l" t="t" r="r" b="b"/>
              <a:pathLst>
                <a:path w="1832610" h="728979">
                  <a:moveTo>
                    <a:pt x="1467634" y="728648"/>
                  </a:moveTo>
                  <a:lnTo>
                    <a:pt x="1467634" y="546473"/>
                  </a:lnTo>
                  <a:lnTo>
                    <a:pt x="0" y="546473"/>
                  </a:lnTo>
                  <a:lnTo>
                    <a:pt x="0" y="182149"/>
                  </a:lnTo>
                  <a:lnTo>
                    <a:pt x="1467634" y="182149"/>
                  </a:lnTo>
                  <a:lnTo>
                    <a:pt x="1467634" y="0"/>
                  </a:lnTo>
                  <a:lnTo>
                    <a:pt x="1831983" y="364324"/>
                  </a:lnTo>
                  <a:lnTo>
                    <a:pt x="1467634" y="728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25682" y="3201993"/>
              <a:ext cx="1832610" cy="728980"/>
            </a:xfrm>
            <a:custGeom>
              <a:avLst/>
              <a:gdLst/>
              <a:ahLst/>
              <a:cxnLst/>
              <a:rect l="l" t="t" r="r" b="b"/>
              <a:pathLst>
                <a:path w="1832610" h="728979">
                  <a:moveTo>
                    <a:pt x="0" y="182149"/>
                  </a:moveTo>
                  <a:lnTo>
                    <a:pt x="1467634" y="182149"/>
                  </a:lnTo>
                  <a:lnTo>
                    <a:pt x="1467634" y="0"/>
                  </a:lnTo>
                  <a:lnTo>
                    <a:pt x="1831983" y="364324"/>
                  </a:lnTo>
                  <a:lnTo>
                    <a:pt x="1467634" y="728648"/>
                  </a:lnTo>
                  <a:lnTo>
                    <a:pt x="1467634" y="546473"/>
                  </a:lnTo>
                  <a:lnTo>
                    <a:pt x="0" y="546473"/>
                  </a:lnTo>
                  <a:lnTo>
                    <a:pt x="0" y="18214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13245"/>
            <a:ext cx="8686800" cy="12413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548130" marR="5080" indent="-1536065">
              <a:lnSpc>
                <a:spcPts val="4720"/>
              </a:lnSpc>
              <a:spcBef>
                <a:spcPts val="280"/>
              </a:spcBef>
            </a:pPr>
            <a:r>
              <a:rPr lang="en-IN" sz="3200" spc="5" dirty="0" smtClean="0">
                <a:latin typeface="Carlito"/>
                <a:cs typeface="Carlito"/>
              </a:rPr>
              <a:t>     </a:t>
            </a:r>
            <a:r>
              <a:rPr sz="3200" spc="5" dirty="0" smtClean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CNN </a:t>
            </a:r>
            <a:r>
              <a:rPr sz="3200" spc="-5" dirty="0">
                <a:latin typeface="Carlito"/>
                <a:cs typeface="Carlito"/>
              </a:rPr>
              <a:t>compresses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fully </a:t>
            </a:r>
            <a:r>
              <a:rPr sz="3200" spc="-10" dirty="0">
                <a:latin typeface="Carlito"/>
                <a:cs typeface="Carlito"/>
              </a:rPr>
              <a:t>connected  </a:t>
            </a:r>
            <a:r>
              <a:rPr lang="en-IN" sz="3200" spc="-10" dirty="0" smtClean="0">
                <a:latin typeface="Carlito"/>
                <a:cs typeface="Carlito"/>
              </a:rPr>
              <a:t/>
            </a:r>
            <a:br>
              <a:rPr lang="en-IN" sz="3200" spc="-10" dirty="0" smtClean="0">
                <a:latin typeface="Carlito"/>
                <a:cs typeface="Carlito"/>
              </a:rPr>
            </a:br>
            <a:r>
              <a:rPr sz="3200" dirty="0" smtClean="0">
                <a:latin typeface="Carlito"/>
                <a:cs typeface="Carlito"/>
              </a:rPr>
              <a:t>network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two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ways: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784854"/>
            <a:ext cx="5693410" cy="12998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Reducing </a:t>
            </a:r>
            <a:r>
              <a:rPr sz="2400" dirty="0">
                <a:latin typeface="Times New Roman"/>
                <a:cs typeface="Times New Roman"/>
              </a:rPr>
              <a:t>number 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connections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Shared weights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edges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Max </a:t>
            </a:r>
            <a:r>
              <a:rPr sz="2400" dirty="0">
                <a:latin typeface="Times New Roman"/>
                <a:cs typeface="Times New Roman"/>
              </a:rPr>
              <a:t>pooling further reduces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complexity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5547" y="223854"/>
            <a:ext cx="46210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Deep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Learning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114" y="1201925"/>
            <a:ext cx="831024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Deep learning </a:t>
            </a:r>
            <a:r>
              <a:rPr sz="2400" dirty="0">
                <a:latin typeface="Times New Roman"/>
                <a:cs typeface="Times New Roman"/>
              </a:rPr>
              <a:t>has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b="1" spc="-5" dirty="0">
                <a:latin typeface="Times New Roman"/>
                <a:cs typeface="Times New Roman"/>
              </a:rPr>
              <a:t>inbuilt </a:t>
            </a:r>
            <a:r>
              <a:rPr sz="2400" b="1" dirty="0">
                <a:latin typeface="Times New Roman"/>
                <a:cs typeface="Times New Roman"/>
              </a:rPr>
              <a:t>automatic multi </a:t>
            </a:r>
            <a:r>
              <a:rPr sz="2400" b="1" spc="-5" dirty="0">
                <a:latin typeface="Times New Roman"/>
                <a:cs typeface="Times New Roman"/>
              </a:rPr>
              <a:t>stage </a:t>
            </a:r>
            <a:r>
              <a:rPr sz="2400" b="1" spc="-10" dirty="0">
                <a:latin typeface="Times New Roman"/>
                <a:cs typeface="Times New Roman"/>
              </a:rPr>
              <a:t>feature  </a:t>
            </a:r>
            <a:r>
              <a:rPr sz="2400" b="1" spc="-5" dirty="0">
                <a:latin typeface="Times New Roman"/>
                <a:cs typeface="Times New Roman"/>
              </a:rPr>
              <a:t>learning </a:t>
            </a:r>
            <a:r>
              <a:rPr sz="2400" b="1" spc="-10" dirty="0">
                <a:latin typeface="Times New Roman"/>
                <a:cs typeface="Times New Roman"/>
              </a:rPr>
              <a:t>process </a:t>
            </a:r>
            <a:r>
              <a:rPr sz="2400" spc="-5" dirty="0">
                <a:latin typeface="Times New Roman"/>
                <a:cs typeface="Times New Roman"/>
              </a:rPr>
              <a:t>that learns </a:t>
            </a:r>
            <a:r>
              <a:rPr sz="2400" dirty="0">
                <a:latin typeface="Times New Roman"/>
                <a:cs typeface="Times New Roman"/>
              </a:rPr>
              <a:t>rich hierarchical representations (i.e.  features).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3572" y="2874244"/>
            <a:ext cx="995861" cy="695703"/>
          </a:xfrm>
          <a:prstGeom prst="rect">
            <a:avLst/>
          </a:prstGeom>
          <a:ln w="28574">
            <a:solidFill>
              <a:srgbClr val="B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0180" marR="123189" indent="-40640">
              <a:lnSpc>
                <a:spcPts val="1650"/>
              </a:lnSpc>
              <a:spcBef>
                <a:spcPts val="325"/>
              </a:spcBef>
            </a:pPr>
            <a:r>
              <a:rPr sz="1400" spc="-5" dirty="0">
                <a:latin typeface="Carlito"/>
                <a:cs typeface="Carlito"/>
              </a:rPr>
              <a:t>Low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Level  Features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6080" y="2874244"/>
            <a:ext cx="958588" cy="477695"/>
          </a:xfrm>
          <a:prstGeom prst="rect">
            <a:avLst/>
          </a:prstGeom>
          <a:ln w="28574">
            <a:solidFill>
              <a:srgbClr val="B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44145" marR="102870" indent="-35560">
              <a:lnSpc>
                <a:spcPts val="1650"/>
              </a:lnSpc>
              <a:spcBef>
                <a:spcPts val="325"/>
              </a:spcBef>
            </a:pPr>
            <a:r>
              <a:rPr sz="1400" spc="-5" dirty="0">
                <a:latin typeface="Carlito"/>
                <a:cs typeface="Carlito"/>
              </a:rPr>
              <a:t>Mid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Level  Features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399" y="2670744"/>
            <a:ext cx="1911350" cy="1190625"/>
            <a:chOff x="152399" y="2670744"/>
            <a:chExt cx="1911350" cy="1190625"/>
          </a:xfrm>
        </p:grpSpPr>
        <p:sp>
          <p:nvSpPr>
            <p:cNvPr id="7" name="object 7"/>
            <p:cNvSpPr/>
            <p:nvPr/>
          </p:nvSpPr>
          <p:spPr>
            <a:xfrm>
              <a:off x="1740341" y="3184631"/>
              <a:ext cx="323231" cy="122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99" y="2670744"/>
              <a:ext cx="1580884" cy="1190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061856" y="3182931"/>
            <a:ext cx="514350" cy="123189"/>
            <a:chOff x="3061856" y="3182931"/>
            <a:chExt cx="514350" cy="123189"/>
          </a:xfrm>
        </p:grpSpPr>
        <p:sp>
          <p:nvSpPr>
            <p:cNvPr id="10" name="object 10"/>
            <p:cNvSpPr/>
            <p:nvPr/>
          </p:nvSpPr>
          <p:spPr>
            <a:xfrm>
              <a:off x="3076143" y="3244393"/>
              <a:ext cx="356235" cy="1905"/>
            </a:xfrm>
            <a:custGeom>
              <a:avLst/>
              <a:gdLst/>
              <a:ahLst/>
              <a:cxnLst/>
              <a:rect l="l" t="t" r="r" b="b"/>
              <a:pathLst>
                <a:path w="356235" h="1905">
                  <a:moveTo>
                    <a:pt x="0" y="1724"/>
                  </a:moveTo>
                  <a:lnTo>
                    <a:pt x="355974" y="0"/>
                  </a:lnTo>
                </a:path>
              </a:pathLst>
            </a:custGeom>
            <a:ln w="28574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17605" y="3182931"/>
              <a:ext cx="158474" cy="122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900975" y="3178056"/>
            <a:ext cx="447040" cy="123189"/>
            <a:chOff x="5900975" y="3178056"/>
            <a:chExt cx="447040" cy="123189"/>
          </a:xfrm>
        </p:grpSpPr>
        <p:sp>
          <p:nvSpPr>
            <p:cNvPr id="13" name="object 13"/>
            <p:cNvSpPr/>
            <p:nvPr/>
          </p:nvSpPr>
          <p:spPr>
            <a:xfrm>
              <a:off x="5915262" y="3239543"/>
              <a:ext cx="288925" cy="1905"/>
            </a:xfrm>
            <a:custGeom>
              <a:avLst/>
              <a:gdLst/>
              <a:ahLst/>
              <a:cxnLst/>
              <a:rect l="l" t="t" r="r" b="b"/>
              <a:pathLst>
                <a:path w="288925" h="1905">
                  <a:moveTo>
                    <a:pt x="0" y="1649"/>
                  </a:moveTo>
                  <a:lnTo>
                    <a:pt x="288474" y="0"/>
                  </a:lnTo>
                </a:path>
              </a:pathLst>
            </a:custGeom>
            <a:ln w="28574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89174" y="3178056"/>
              <a:ext cx="158524" cy="122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62959" y="2853594"/>
            <a:ext cx="1345565" cy="739140"/>
          </a:xfrm>
          <a:prstGeom prst="rect">
            <a:avLst/>
          </a:prstGeom>
          <a:ln w="28574">
            <a:solidFill>
              <a:srgbClr val="B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66370" marR="160655" indent="241300">
              <a:lnSpc>
                <a:spcPts val="1650"/>
              </a:lnSpc>
              <a:spcBef>
                <a:spcPts val="325"/>
              </a:spcBef>
            </a:pPr>
            <a:r>
              <a:rPr sz="1400" b="1" spc="-5" dirty="0">
                <a:latin typeface="Carlito"/>
                <a:cs typeface="Carlito"/>
              </a:rPr>
              <a:t>Output  (e.g.</a:t>
            </a:r>
            <a:r>
              <a:rPr sz="1400" b="1" spc="-8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outdoor,</a:t>
            </a:r>
            <a:endParaRPr sz="1400">
              <a:latin typeface="Carlito"/>
              <a:cs typeface="Carlito"/>
            </a:endParaRPr>
          </a:p>
          <a:p>
            <a:pPr marL="400050">
              <a:lnSpc>
                <a:spcPts val="1600"/>
              </a:lnSpc>
            </a:pPr>
            <a:r>
              <a:rPr sz="1400" b="1" spc="-5" dirty="0">
                <a:latin typeface="Carlito"/>
                <a:cs typeface="Carlito"/>
              </a:rPr>
              <a:t>indoor)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8527" y="2874244"/>
            <a:ext cx="963914" cy="695703"/>
          </a:xfrm>
          <a:prstGeom prst="rect">
            <a:avLst/>
          </a:prstGeom>
          <a:ln w="28574">
            <a:solidFill>
              <a:srgbClr val="B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44145" marR="80645" indent="-57150">
              <a:lnSpc>
                <a:spcPts val="1650"/>
              </a:lnSpc>
              <a:spcBef>
                <a:spcPts val="325"/>
              </a:spcBef>
            </a:pPr>
            <a:r>
              <a:rPr sz="1400" spc="-5" dirty="0">
                <a:latin typeface="Carlito"/>
                <a:cs typeface="Carlito"/>
              </a:rPr>
              <a:t>High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Level  Features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19928" y="3163706"/>
            <a:ext cx="438784" cy="123189"/>
            <a:chOff x="4519928" y="3163706"/>
            <a:chExt cx="438784" cy="123189"/>
          </a:xfrm>
        </p:grpSpPr>
        <p:sp>
          <p:nvSpPr>
            <p:cNvPr id="18" name="object 18"/>
            <p:cNvSpPr/>
            <p:nvPr/>
          </p:nvSpPr>
          <p:spPr>
            <a:xfrm>
              <a:off x="4534215" y="3225193"/>
              <a:ext cx="280670" cy="3810"/>
            </a:xfrm>
            <a:custGeom>
              <a:avLst/>
              <a:gdLst/>
              <a:ahLst/>
              <a:cxnLst/>
              <a:rect l="l" t="t" r="r" b="b"/>
              <a:pathLst>
                <a:path w="280670" h="3810">
                  <a:moveTo>
                    <a:pt x="-14287" y="1849"/>
                  </a:moveTo>
                  <a:lnTo>
                    <a:pt x="294636" y="1849"/>
                  </a:lnTo>
                </a:path>
              </a:pathLst>
            </a:custGeom>
            <a:ln w="32274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99652" y="3163706"/>
              <a:ext cx="158874" cy="1229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71037" y="2981968"/>
            <a:ext cx="997172" cy="477695"/>
          </a:xfrm>
          <a:prstGeom prst="rect">
            <a:avLst/>
          </a:prstGeom>
          <a:ln w="28574">
            <a:solidFill>
              <a:srgbClr val="B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5255" marR="113664" indent="-15240">
              <a:lnSpc>
                <a:spcPts val="1650"/>
              </a:lnSpc>
              <a:spcBef>
                <a:spcPts val="325"/>
              </a:spcBef>
            </a:pPr>
            <a:r>
              <a:rPr sz="1400" spc="-5" dirty="0">
                <a:latin typeface="Carlito"/>
                <a:cs typeface="Carlito"/>
              </a:rPr>
              <a:t>Trainable  Classifier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88748" y="3180456"/>
            <a:ext cx="447040" cy="123189"/>
            <a:chOff x="7288748" y="3180456"/>
            <a:chExt cx="447040" cy="123189"/>
          </a:xfrm>
        </p:grpSpPr>
        <p:sp>
          <p:nvSpPr>
            <p:cNvPr id="22" name="object 22"/>
            <p:cNvSpPr/>
            <p:nvPr/>
          </p:nvSpPr>
          <p:spPr>
            <a:xfrm>
              <a:off x="7303035" y="3241943"/>
              <a:ext cx="288925" cy="1905"/>
            </a:xfrm>
            <a:custGeom>
              <a:avLst/>
              <a:gdLst/>
              <a:ahLst/>
              <a:cxnLst/>
              <a:rect l="l" t="t" r="r" b="b"/>
              <a:pathLst>
                <a:path w="288925" h="1905">
                  <a:moveTo>
                    <a:pt x="0" y="1649"/>
                  </a:moveTo>
                  <a:lnTo>
                    <a:pt x="288474" y="0"/>
                  </a:lnTo>
                </a:path>
              </a:pathLst>
            </a:custGeom>
            <a:ln w="28574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76947" y="3180456"/>
              <a:ext cx="158524" cy="122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349599" y="4073516"/>
            <a:ext cx="1520919" cy="2465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962544" y="4075791"/>
            <a:ext cx="1506855" cy="2463800"/>
            <a:chOff x="2962544" y="4075791"/>
            <a:chExt cx="1506855" cy="2463800"/>
          </a:xfrm>
        </p:grpSpPr>
        <p:sp>
          <p:nvSpPr>
            <p:cNvPr id="26" name="object 26"/>
            <p:cNvSpPr/>
            <p:nvPr/>
          </p:nvSpPr>
          <p:spPr>
            <a:xfrm>
              <a:off x="2973094" y="4075791"/>
              <a:ext cx="481554" cy="4733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84768" y="4075791"/>
              <a:ext cx="484773" cy="4682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91167" y="4075791"/>
              <a:ext cx="469769" cy="46754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62544" y="4575415"/>
              <a:ext cx="489254" cy="4689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9493" y="4575425"/>
              <a:ext cx="484773" cy="45921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99492" y="4570740"/>
              <a:ext cx="461444" cy="4736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2544" y="5079629"/>
              <a:ext cx="489254" cy="47230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79493" y="5072119"/>
              <a:ext cx="484773" cy="47981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74218" y="6061762"/>
              <a:ext cx="484773" cy="47727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62544" y="5577678"/>
              <a:ext cx="481554" cy="4723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4218" y="5570864"/>
              <a:ext cx="484773" cy="47157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99492" y="5066345"/>
              <a:ext cx="469748" cy="47981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99492" y="5567739"/>
              <a:ext cx="469748" cy="47469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2544" y="6061762"/>
              <a:ext cx="481554" cy="47727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99492" y="6057588"/>
              <a:ext cx="469748" cy="4814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570066" y="4040394"/>
            <a:ext cx="1664970" cy="2498725"/>
            <a:chOff x="4570066" y="4040394"/>
            <a:chExt cx="1664970" cy="2498725"/>
          </a:xfrm>
        </p:grpSpPr>
        <p:sp>
          <p:nvSpPr>
            <p:cNvPr id="42" name="object 42"/>
            <p:cNvSpPr/>
            <p:nvPr/>
          </p:nvSpPr>
          <p:spPr>
            <a:xfrm>
              <a:off x="4570066" y="4040394"/>
              <a:ext cx="532273" cy="47279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70066" y="4552010"/>
              <a:ext cx="532273" cy="4721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70066" y="5059992"/>
              <a:ext cx="532273" cy="47384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31414" y="4040394"/>
              <a:ext cx="543946" cy="47279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99563" y="4046144"/>
              <a:ext cx="535028" cy="4727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31414" y="4552010"/>
              <a:ext cx="538773" cy="47212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99563" y="4552010"/>
              <a:ext cx="535028" cy="47212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32864" y="5062654"/>
              <a:ext cx="537323" cy="47118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99563" y="5057864"/>
              <a:ext cx="535028" cy="47597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70066" y="5569463"/>
              <a:ext cx="532273" cy="47597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31414" y="5569463"/>
              <a:ext cx="538773" cy="47597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08863" y="5569463"/>
              <a:ext cx="525731" cy="47597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70066" y="6077187"/>
              <a:ext cx="537123" cy="4618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43014" y="6077187"/>
              <a:ext cx="527173" cy="46184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99563" y="6077187"/>
              <a:ext cx="529956" cy="46184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6336462" y="4066216"/>
            <a:ext cx="1817370" cy="2473325"/>
            <a:chOff x="6336462" y="4066216"/>
            <a:chExt cx="1817370" cy="2473325"/>
          </a:xfrm>
        </p:grpSpPr>
        <p:sp>
          <p:nvSpPr>
            <p:cNvPr id="58" name="object 58"/>
            <p:cNvSpPr/>
            <p:nvPr/>
          </p:nvSpPr>
          <p:spPr>
            <a:xfrm>
              <a:off x="6336462" y="5305516"/>
              <a:ext cx="891523" cy="60307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55810" y="4069291"/>
              <a:ext cx="885143" cy="58162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61860" y="4683133"/>
              <a:ext cx="891518" cy="59730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36462" y="4066216"/>
              <a:ext cx="891523" cy="58469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37937" y="4683130"/>
              <a:ext cx="890048" cy="586383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261860" y="5312766"/>
              <a:ext cx="879098" cy="59379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36462" y="5928788"/>
              <a:ext cx="891523" cy="610248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55810" y="5951363"/>
              <a:ext cx="897560" cy="587673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782" y="548207"/>
            <a:ext cx="5807075" cy="12293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565910" marR="5080" indent="-1553845">
              <a:lnSpc>
                <a:spcPts val="4720"/>
              </a:lnSpc>
              <a:spcBef>
                <a:spcPts val="280"/>
              </a:spcBef>
            </a:pPr>
            <a:r>
              <a:rPr sz="3950" spc="-60" dirty="0">
                <a:latin typeface="Times New Roman"/>
                <a:cs typeface="Times New Roman"/>
              </a:rPr>
              <a:t>LAYERS </a:t>
            </a:r>
            <a:r>
              <a:rPr sz="3950" dirty="0">
                <a:latin typeface="Times New Roman"/>
                <a:cs typeface="Times New Roman"/>
              </a:rPr>
              <a:t>USED </a:t>
            </a:r>
            <a:r>
              <a:rPr sz="3950" spc="-35" dirty="0">
                <a:latin typeface="Times New Roman"/>
                <a:cs typeface="Times New Roman"/>
              </a:rPr>
              <a:t>TO </a:t>
            </a:r>
            <a:r>
              <a:rPr sz="3950" spc="-5" dirty="0">
                <a:latin typeface="Times New Roman"/>
                <a:cs typeface="Times New Roman"/>
              </a:rPr>
              <a:t>BUILD  </a:t>
            </a:r>
            <a:r>
              <a:rPr sz="3950" dirty="0">
                <a:latin typeface="Times New Roman"/>
                <a:cs typeface="Times New Roman"/>
              </a:rPr>
              <a:t>CONVNETS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918204"/>
            <a:ext cx="7108190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simple ConvNet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layers.</a:t>
            </a:r>
            <a:endParaRPr sz="2400">
              <a:latin typeface="Times New Roman"/>
              <a:cs typeface="Times New Roman"/>
            </a:endParaRPr>
          </a:p>
          <a:p>
            <a:pPr marL="309880" marR="64769" indent="-297815">
              <a:lnSpc>
                <a:spcPct val="100499"/>
              </a:lnSpc>
              <a:spcBef>
                <a:spcPts val="23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Every layer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ConvNet transforms </a:t>
            </a:r>
            <a:r>
              <a:rPr sz="2400" dirty="0">
                <a:latin typeface="Times New Roman"/>
                <a:cs typeface="Times New Roman"/>
              </a:rPr>
              <a:t>one volume of  </a:t>
            </a:r>
            <a:r>
              <a:rPr sz="2400" spc="-5" dirty="0">
                <a:latin typeface="Times New Roman"/>
                <a:cs typeface="Times New Roman"/>
              </a:rPr>
              <a:t>activations to another through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differentiable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09880" marR="305435" indent="-297815">
              <a:lnSpc>
                <a:spcPct val="99700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Three main types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layers to </a:t>
            </a:r>
            <a:r>
              <a:rPr sz="2400" dirty="0">
                <a:latin typeface="Times New Roman"/>
                <a:cs typeface="Times New Roman"/>
              </a:rPr>
              <a:t>build </a:t>
            </a:r>
            <a:r>
              <a:rPr sz="2400" spc="-5" dirty="0">
                <a:latin typeface="Times New Roman"/>
                <a:cs typeface="Times New Roman"/>
              </a:rPr>
              <a:t>ConvNet  architectures: </a:t>
            </a:r>
            <a:r>
              <a:rPr sz="2400" b="1" spc="-5" dirty="0">
                <a:latin typeface="Times New Roman"/>
                <a:cs typeface="Times New Roman"/>
              </a:rPr>
              <a:t>Convolutional </a:t>
            </a:r>
            <a:r>
              <a:rPr sz="2400" b="1" dirty="0">
                <a:latin typeface="Times New Roman"/>
                <a:cs typeface="Times New Roman"/>
              </a:rPr>
              <a:t>Layer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Times New Roman"/>
                <a:cs typeface="Times New Roman"/>
              </a:rPr>
              <a:t>Pooling </a:t>
            </a:r>
            <a:r>
              <a:rPr sz="2400" b="1" dirty="0">
                <a:latin typeface="Times New Roman"/>
                <a:cs typeface="Times New Roman"/>
              </a:rPr>
              <a:t>Layer</a:t>
            </a:r>
            <a:r>
              <a:rPr sz="2400" dirty="0">
                <a:latin typeface="Times New Roman"/>
                <a:cs typeface="Times New Roman"/>
              </a:rPr>
              <a:t>,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b="1" spc="-5" dirty="0">
                <a:latin typeface="Times New Roman"/>
                <a:cs typeface="Times New Roman"/>
              </a:rPr>
              <a:t>Fully-Connected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Stack these layers to </a:t>
            </a:r>
            <a:r>
              <a:rPr sz="2400" dirty="0">
                <a:latin typeface="Times New Roman"/>
                <a:cs typeface="Times New Roman"/>
              </a:rPr>
              <a:t>form a full </a:t>
            </a:r>
            <a:r>
              <a:rPr sz="2400" spc="-5" dirty="0">
                <a:latin typeface="Times New Roman"/>
                <a:cs typeface="Times New Roman"/>
              </a:rPr>
              <a:t>ConvNet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architecture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1781" y="477710"/>
            <a:ext cx="33566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Deep</a:t>
            </a:r>
            <a:r>
              <a:rPr sz="3200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Learning</a:t>
            </a:r>
            <a:endParaRPr sz="32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613404"/>
            <a:ext cx="8009890" cy="41763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Deep learning models </a:t>
            </a:r>
            <a:r>
              <a:rPr sz="2400" dirty="0">
                <a:latin typeface="Times New Roman"/>
                <a:cs typeface="Times New Roman"/>
              </a:rPr>
              <a:t>high-level </a:t>
            </a:r>
            <a:r>
              <a:rPr sz="2400" spc="-5" dirty="0">
                <a:latin typeface="Times New Roman"/>
                <a:cs typeface="Times New Roman"/>
              </a:rPr>
              <a:t>abstractions </a:t>
            </a:r>
            <a:r>
              <a:rPr sz="2400" dirty="0">
                <a:latin typeface="Times New Roman"/>
                <a:cs typeface="Times New Roman"/>
              </a:rPr>
              <a:t>by using a deep  network </a:t>
            </a:r>
            <a:r>
              <a:rPr sz="2400" spc="-5" dirty="0">
                <a:latin typeface="Times New Roman"/>
                <a:cs typeface="Times New Roman"/>
              </a:rPr>
              <a:t>with multiple </a:t>
            </a:r>
            <a:r>
              <a:rPr sz="2400" dirty="0">
                <a:latin typeface="Times New Roman"/>
                <a:cs typeface="Times New Roman"/>
              </a:rPr>
              <a:t>processing </a:t>
            </a:r>
            <a:r>
              <a:rPr sz="2400" spc="-5" dirty="0">
                <a:latin typeface="Times New Roman"/>
                <a:cs typeface="Times New Roman"/>
              </a:rPr>
              <a:t>layers, composed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  linear and </a:t>
            </a:r>
            <a:r>
              <a:rPr sz="2400" dirty="0">
                <a:latin typeface="Times New Roman"/>
                <a:cs typeface="Times New Roman"/>
              </a:rPr>
              <a:t>non-linear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transformation.</a:t>
            </a:r>
            <a:endParaRPr sz="2400">
              <a:latin typeface="Times New Roman"/>
              <a:cs typeface="Times New Roman"/>
            </a:endParaRPr>
          </a:p>
          <a:p>
            <a:pPr marL="309880" marR="78105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09245" algn="l"/>
                <a:tab pos="310515" algn="l"/>
                <a:tab pos="328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term</a:t>
            </a:r>
            <a:r>
              <a:rPr sz="2400" dirty="0">
                <a:latin typeface="Times New Roman"/>
                <a:cs typeface="Times New Roman"/>
              </a:rPr>
              <a:t> deep </a:t>
            </a:r>
            <a:r>
              <a:rPr sz="2400" spc="-5" dirty="0">
                <a:latin typeface="Times New Roman"/>
                <a:cs typeface="Times New Roman"/>
              </a:rPr>
              <a:t>learning	</a:t>
            </a:r>
            <a:r>
              <a:rPr sz="2400" dirty="0">
                <a:latin typeface="Times New Roman"/>
                <a:cs typeface="Times New Roman"/>
              </a:rPr>
              <a:t>begins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gain popularity </a:t>
            </a: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paper  by </a:t>
            </a:r>
            <a:r>
              <a:rPr sz="2400" spc="-5" dirty="0">
                <a:latin typeface="Times New Roman"/>
                <a:cs typeface="Times New Roman"/>
              </a:rPr>
              <a:t>Hinton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2000</a:t>
            </a:r>
            <a:endParaRPr sz="2400">
              <a:latin typeface="Times New Roman"/>
              <a:cs typeface="Times New Roman"/>
            </a:endParaRPr>
          </a:p>
          <a:p>
            <a:pPr marL="309880" marR="1320165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Deep learning </a:t>
            </a:r>
            <a:r>
              <a:rPr sz="2400" dirty="0">
                <a:latin typeface="Times New Roman"/>
                <a:cs typeface="Times New Roman"/>
              </a:rPr>
              <a:t>based </a:t>
            </a:r>
            <a:r>
              <a:rPr sz="2400" spc="-5" dirty="0">
                <a:latin typeface="Times New Roman"/>
                <a:cs typeface="Times New Roman"/>
              </a:rPr>
              <a:t>models learn </a:t>
            </a:r>
            <a:r>
              <a:rPr sz="2400" dirty="0">
                <a:latin typeface="Times New Roman"/>
                <a:cs typeface="Times New Roman"/>
              </a:rPr>
              <a:t>representations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10" dirty="0">
                <a:latin typeface="Times New Roman"/>
                <a:cs typeface="Times New Roman"/>
              </a:rPr>
              <a:t>large-scale </a:t>
            </a:r>
            <a:r>
              <a:rPr sz="2400" dirty="0">
                <a:latin typeface="Times New Roman"/>
                <a:cs typeface="Times New Roman"/>
              </a:rPr>
              <a:t>unlabeled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09245" marR="795020" indent="-309245">
              <a:lnSpc>
                <a:spcPct val="117200"/>
              </a:lnSpc>
              <a:spcBef>
                <a:spcPts val="160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It replaces handcrafted features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spc="-10" dirty="0">
                <a:latin typeface="Times New Roman"/>
                <a:cs typeface="Times New Roman"/>
              </a:rPr>
              <a:t>efficient </a:t>
            </a:r>
            <a:r>
              <a:rPr sz="2400" spc="-5" dirty="0">
                <a:latin typeface="Times New Roman"/>
                <a:cs typeface="Times New Roman"/>
              </a:rPr>
              <a:t>algorithms  </a:t>
            </a:r>
            <a:r>
              <a:rPr sz="2400" dirty="0">
                <a:latin typeface="Times New Roman"/>
                <a:cs typeface="Times New Roman"/>
              </a:rPr>
              <a:t>for feature </a:t>
            </a:r>
            <a:r>
              <a:rPr sz="2400" spc="-5" dirty="0">
                <a:latin typeface="Times New Roman"/>
                <a:cs typeface="Times New Roman"/>
              </a:rPr>
              <a:t>learning and </a:t>
            </a:r>
            <a:r>
              <a:rPr sz="2400" dirty="0">
                <a:latin typeface="Times New Roman"/>
                <a:cs typeface="Times New Roman"/>
              </a:rPr>
              <a:t>hierarchical feature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extraction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920" y="477710"/>
            <a:ext cx="55264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Carlito"/>
                <a:cs typeface="Carlito"/>
              </a:rPr>
              <a:t>Activation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Functions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14496"/>
            <a:ext cx="3057518" cy="2152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9549" y="1727695"/>
            <a:ext cx="577088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62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Sigmoid </a:t>
            </a:r>
            <a:r>
              <a:rPr sz="2400" dirty="0">
                <a:latin typeface="Times New Roman"/>
                <a:cs typeface="Times New Roman"/>
              </a:rPr>
              <a:t>neurons </a:t>
            </a:r>
            <a:r>
              <a:rPr sz="2400" b="1" spc="-5" dirty="0">
                <a:solidFill>
                  <a:srgbClr val="BF4F4D"/>
                </a:solidFill>
                <a:latin typeface="Times New Roman"/>
                <a:cs typeface="Times New Roman"/>
              </a:rPr>
              <a:t>saturate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BF4F4D"/>
                </a:solidFill>
                <a:latin typeface="Times New Roman"/>
                <a:cs typeface="Times New Roman"/>
              </a:rPr>
              <a:t>kill</a:t>
            </a:r>
            <a:r>
              <a:rPr sz="2400" b="1" spc="-65" dirty="0">
                <a:solidFill>
                  <a:srgbClr val="BF4F4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BF4F4D"/>
                </a:solidFill>
                <a:latin typeface="Times New Roman"/>
                <a:cs typeface="Times New Roman"/>
              </a:rPr>
              <a:t>gradients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96215" marR="682625" indent="-196215">
              <a:lnSpc>
                <a:spcPts val="2850"/>
              </a:lnSpc>
              <a:buFont typeface="Arial"/>
              <a:buChar char="•"/>
              <a:tabLst>
                <a:tab pos="196215" algn="l"/>
              </a:tabLst>
            </a:pPr>
            <a:r>
              <a:rPr sz="2400" b="1" dirty="0">
                <a:solidFill>
                  <a:srgbClr val="BF4F4D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 </a:t>
            </a:r>
            <a:r>
              <a:rPr sz="2400" spc="-5" dirty="0">
                <a:latin typeface="Times New Roman"/>
                <a:cs typeface="Times New Roman"/>
              </a:rPr>
              <a:t>initial weights are too </a:t>
            </a:r>
            <a:r>
              <a:rPr sz="2400" spc="-15" dirty="0">
                <a:latin typeface="Times New Roman"/>
                <a:cs typeface="Times New Roman"/>
              </a:rPr>
              <a:t>large </a:t>
            </a:r>
            <a:r>
              <a:rPr sz="2400" spc="-5" dirty="0">
                <a:latin typeface="Times New Roman"/>
                <a:cs typeface="Times New Roman"/>
              </a:rPr>
              <a:t>then most  </a:t>
            </a:r>
            <a:r>
              <a:rPr sz="2400" dirty="0">
                <a:latin typeface="Times New Roman"/>
                <a:cs typeface="Times New Roman"/>
              </a:rPr>
              <a:t>neurons </a:t>
            </a:r>
            <a:r>
              <a:rPr sz="2400" spc="-5" dirty="0">
                <a:latin typeface="Times New Roman"/>
                <a:cs typeface="Times New Roman"/>
              </a:rPr>
              <a:t>would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saturate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214816"/>
            <a:ext cx="2993318" cy="2104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09549" y="4442333"/>
            <a:ext cx="476250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6215" algn="l"/>
              </a:tabLst>
            </a:pPr>
            <a:r>
              <a:rPr sz="2400" spc="-5" dirty="0">
                <a:latin typeface="Times New Roman"/>
                <a:cs typeface="Times New Roman"/>
              </a:rPr>
              <a:t>Like Sigmoid, </a:t>
            </a:r>
            <a:r>
              <a:rPr sz="2400" b="1" dirty="0">
                <a:latin typeface="Times New Roman"/>
                <a:cs typeface="Times New Roman"/>
              </a:rPr>
              <a:t>tanh </a:t>
            </a:r>
            <a:r>
              <a:rPr sz="2400" dirty="0">
                <a:latin typeface="Times New Roman"/>
                <a:cs typeface="Times New Roman"/>
              </a:rPr>
              <a:t>neurons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saturate.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119380" marR="234950" indent="-107314">
              <a:lnSpc>
                <a:spcPts val="2850"/>
              </a:lnSpc>
              <a:buFont typeface="Arial"/>
              <a:buChar char="•"/>
              <a:tabLst>
                <a:tab pos="196215" algn="l"/>
              </a:tabLst>
            </a:pPr>
            <a:r>
              <a:rPr sz="2400" spc="-5" dirty="0">
                <a:latin typeface="Times New Roman"/>
                <a:cs typeface="Times New Roman"/>
              </a:rPr>
              <a:t>Unlike Sigmoid, </a:t>
            </a:r>
            <a:r>
              <a:rPr sz="2400" b="1" dirty="0">
                <a:latin typeface="Times New Roman"/>
                <a:cs typeface="Times New Roman"/>
              </a:rPr>
              <a:t>tanh </a:t>
            </a:r>
            <a:r>
              <a:rPr sz="2400" dirty="0">
                <a:latin typeface="Times New Roman"/>
                <a:cs typeface="Times New Roman"/>
              </a:rPr>
              <a:t>neurons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zero  centered and scaled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sigmoid.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946" y="213245"/>
            <a:ext cx="5167054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Non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Linearity</a:t>
            </a:r>
            <a:r>
              <a:rPr sz="3200"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(ReLU)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756" y="1275889"/>
            <a:ext cx="44227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600" spc="-10" dirty="0">
                <a:latin typeface="Times New Roman"/>
                <a:cs typeface="Times New Roman"/>
              </a:rPr>
              <a:t>ReLU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 non-linear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022" y="5182467"/>
            <a:ext cx="442701" cy="416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5322" y="3645349"/>
            <a:ext cx="8334375" cy="19513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20395" marR="5080" indent="-29781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620395" algn="l"/>
                <a:tab pos="621030" algn="l"/>
                <a:tab pos="1814830" algn="l"/>
                <a:tab pos="2275840" algn="l"/>
                <a:tab pos="3411220" algn="l"/>
                <a:tab pos="4143375" algn="l"/>
                <a:tab pos="5468620" algn="l"/>
                <a:tab pos="6536055" algn="l"/>
                <a:tab pos="7099300" algn="l"/>
                <a:tab pos="7882890" algn="l"/>
              </a:tabLst>
            </a:pPr>
            <a:r>
              <a:rPr sz="2400" spc="-5" dirty="0">
                <a:latin typeface="Times New Roman"/>
                <a:cs typeface="Times New Roman"/>
              </a:rPr>
              <a:t>ReL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 i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5" dirty="0">
                <a:latin typeface="Times New Roman"/>
                <a:cs typeface="Times New Roman"/>
              </a:rPr>
              <a:t>elemen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5" dirty="0">
                <a:latin typeface="Times New Roman"/>
                <a:cs typeface="Times New Roman"/>
              </a:rPr>
              <a:t>wis</a:t>
            </a:r>
            <a:r>
              <a:rPr sz="2400" dirty="0">
                <a:latin typeface="Times New Roman"/>
                <a:cs typeface="Times New Roman"/>
              </a:rPr>
              <a:t>e	operation	</a:t>
            </a:r>
            <a:r>
              <a:rPr sz="2400" spc="-5" dirty="0">
                <a:latin typeface="Times New Roman"/>
                <a:cs typeface="Times New Roman"/>
              </a:rPr>
              <a:t>applie</a:t>
            </a:r>
            <a:r>
              <a:rPr sz="2400" dirty="0">
                <a:latin typeface="Times New Roman"/>
                <a:cs typeface="Times New Roman"/>
              </a:rPr>
              <a:t>d	per	pixel	</a:t>
            </a:r>
            <a:r>
              <a:rPr sz="2400" spc="-5" dirty="0">
                <a:latin typeface="Times New Roman"/>
                <a:cs typeface="Times New Roman"/>
              </a:rPr>
              <a:t>and  </a:t>
            </a:r>
            <a:r>
              <a:rPr sz="2400" dirty="0">
                <a:latin typeface="Times New Roman"/>
                <a:cs typeface="Times New Roman"/>
              </a:rPr>
              <a:t>replaces </a:t>
            </a: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negative pixel values </a:t>
            </a:r>
            <a:r>
              <a:rPr sz="2400" spc="-5" dirty="0">
                <a:latin typeface="Times New Roman"/>
                <a:cs typeface="Times New Roman"/>
              </a:rPr>
              <a:t>in the </a:t>
            </a:r>
            <a:r>
              <a:rPr sz="2400" dirty="0">
                <a:latin typeface="Times New Roman"/>
                <a:cs typeface="Times New Roman"/>
              </a:rPr>
              <a:t>feature </a:t>
            </a:r>
            <a:r>
              <a:rPr sz="2400" spc="-5" dirty="0">
                <a:latin typeface="Times New Roman"/>
                <a:cs typeface="Times New Roman"/>
              </a:rPr>
              <a:t>map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zero.</a:t>
            </a:r>
            <a:endParaRPr sz="2400">
              <a:latin typeface="Times New Roman"/>
              <a:cs typeface="Times New Roman"/>
            </a:endParaRPr>
          </a:p>
          <a:p>
            <a:pPr marL="620395" indent="-297815">
              <a:lnSpc>
                <a:spcPct val="100000"/>
              </a:lnSpc>
              <a:spcBef>
                <a:spcPts val="1695"/>
              </a:spcBef>
              <a:buFont typeface="Arial"/>
              <a:buChar char="•"/>
              <a:tabLst>
                <a:tab pos="620395" algn="l"/>
                <a:tab pos="621030" algn="l"/>
              </a:tabLst>
            </a:pPr>
            <a:r>
              <a:rPr sz="2400" spc="-15" dirty="0">
                <a:latin typeface="Times New Roman"/>
                <a:cs typeface="Times New Roman"/>
              </a:rPr>
              <a:t>Trains </a:t>
            </a:r>
            <a:r>
              <a:rPr sz="2400" spc="-5" dirty="0">
                <a:latin typeface="Times New Roman"/>
                <a:cs typeface="Times New Roman"/>
              </a:rPr>
              <a:t>much </a:t>
            </a:r>
            <a:r>
              <a:rPr sz="2400" dirty="0">
                <a:latin typeface="Times New Roman"/>
                <a:cs typeface="Times New Roman"/>
              </a:rPr>
              <a:t>faster due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linear, </a:t>
            </a:r>
            <a:r>
              <a:rPr sz="2400" dirty="0">
                <a:latin typeface="Times New Roman"/>
                <a:cs typeface="Times New Roman"/>
              </a:rPr>
              <a:t>nonsaturating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800" spc="1805" dirty="0">
                <a:latin typeface="Noto Mono"/>
                <a:cs typeface="Noto Mono"/>
              </a:rPr>
              <a:t>🙂</a:t>
            </a:r>
            <a:r>
              <a:rPr sz="2800" spc="-840" dirty="0">
                <a:latin typeface="Noto Mono"/>
                <a:cs typeface="Noto Mono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Prevents the </a:t>
            </a:r>
            <a:r>
              <a:rPr sz="2800" b="1" dirty="0">
                <a:latin typeface="Times New Roman"/>
                <a:cs typeface="Times New Roman"/>
              </a:rPr>
              <a:t>gradient vanishing </a:t>
            </a:r>
            <a:r>
              <a:rPr sz="2800" b="1" spc="-10" dirty="0">
                <a:latin typeface="Times New Roman"/>
                <a:cs typeface="Times New Roman"/>
              </a:rPr>
              <a:t>problem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476" y="1928798"/>
            <a:ext cx="5114909" cy="1790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40" y="1041405"/>
            <a:ext cx="5878044" cy="2405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1174" y="208184"/>
            <a:ext cx="40559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Overfitting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5312" y="4316498"/>
            <a:ext cx="3443604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Carlito"/>
                <a:cs typeface="Carlito"/>
              </a:rPr>
              <a:t>Learned hypothesis may </a:t>
            </a:r>
            <a:r>
              <a:rPr sz="1800" b="1" spc="-5" dirty="0">
                <a:solidFill>
                  <a:srgbClr val="BF4F4D"/>
                </a:solidFill>
                <a:latin typeface="Carlito"/>
                <a:cs typeface="Carlito"/>
              </a:rPr>
              <a:t>fit </a:t>
            </a:r>
            <a:r>
              <a:rPr sz="1800" spc="-5" dirty="0">
                <a:latin typeface="Carlito"/>
                <a:cs typeface="Carlito"/>
              </a:rPr>
              <a:t>the  training data very well, even  outliers (</a:t>
            </a:r>
            <a:r>
              <a:rPr sz="1800" b="1" spc="-5" dirty="0">
                <a:solidFill>
                  <a:srgbClr val="BF4F4D"/>
                </a:solidFill>
                <a:latin typeface="Carlito"/>
                <a:cs typeface="Carlito"/>
              </a:rPr>
              <a:t>noise</a:t>
            </a:r>
            <a:r>
              <a:rPr sz="1800" spc="-5" dirty="0">
                <a:latin typeface="Carlito"/>
                <a:cs typeface="Carlito"/>
              </a:rPr>
              <a:t>) but fail to </a:t>
            </a:r>
            <a:r>
              <a:rPr sz="1800" b="1" spc="-5" dirty="0">
                <a:solidFill>
                  <a:srgbClr val="BF4F4D"/>
                </a:solidFill>
                <a:latin typeface="Carlito"/>
                <a:cs typeface="Carlito"/>
              </a:rPr>
              <a:t>generalize  </a:t>
            </a:r>
            <a:r>
              <a:rPr sz="1800" spc="-5" dirty="0">
                <a:latin typeface="Carlito"/>
                <a:cs typeface="Carlito"/>
              </a:rPr>
              <a:t>to new examples (test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data)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899" y="3532240"/>
            <a:ext cx="3956042" cy="2799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5312" y="3548395"/>
            <a:ext cx="23234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  <a:hlinkClick r:id="rId4"/>
              </a:rPr>
              <a:t>http://wiki.bethanycrane.com/overfitting-of-data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924" y="6454447"/>
            <a:ext cx="330072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  <a:hlinkClick r:id="rId5"/>
              </a:rPr>
              <a:t>https://www.neuraldesigner.com/images/learning/selection_error.svg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024" y="477710"/>
            <a:ext cx="32670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Regularization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2972" y="1142982"/>
            <a:ext cx="6105512" cy="3267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24" y="4562872"/>
            <a:ext cx="882713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Dropout</a:t>
            </a:r>
            <a:endParaRPr sz="2400">
              <a:latin typeface="Times New Roman"/>
              <a:cs typeface="Times New Roman"/>
            </a:endParaRPr>
          </a:p>
          <a:p>
            <a:pPr marL="298450" indent="-240665">
              <a:lnSpc>
                <a:spcPts val="286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Randomly </a:t>
            </a:r>
            <a:r>
              <a:rPr sz="2400" dirty="0">
                <a:latin typeface="Times New Roman"/>
                <a:cs typeface="Times New Roman"/>
              </a:rPr>
              <a:t>drop units (along </a:t>
            </a:r>
            <a:r>
              <a:rPr sz="2400" spc="-5" dirty="0">
                <a:latin typeface="Times New Roman"/>
                <a:cs typeface="Times New Roman"/>
              </a:rPr>
              <a:t>with their connections)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training</a:t>
            </a:r>
            <a:endParaRPr sz="2400">
              <a:latin typeface="Times New Roman"/>
              <a:cs typeface="Times New Roman"/>
            </a:endParaRPr>
          </a:p>
          <a:p>
            <a:pPr marL="298450" indent="-240665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unit retained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fixed probability p, </a:t>
            </a:r>
            <a:r>
              <a:rPr sz="2400" spc="-5" dirty="0">
                <a:latin typeface="Times New Roman"/>
                <a:cs typeface="Times New Roman"/>
              </a:rPr>
              <a:t>independent </a:t>
            </a:r>
            <a:r>
              <a:rPr sz="2400" dirty="0">
                <a:latin typeface="Times New Roman"/>
                <a:cs typeface="Times New Roman"/>
              </a:rPr>
              <a:t>of other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endParaRPr sz="2400">
              <a:latin typeface="Times New Roman"/>
              <a:cs typeface="Times New Roman"/>
            </a:endParaRPr>
          </a:p>
          <a:p>
            <a:pPr marL="298450" indent="-240665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Hyper-parameter </a:t>
            </a:r>
            <a:r>
              <a:rPr sz="2400" dirty="0">
                <a:latin typeface="Times New Roman"/>
                <a:cs typeface="Times New Roman"/>
              </a:rPr>
              <a:t>p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chosen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(tuned)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770" y="477710"/>
            <a:ext cx="607001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BF4F4D"/>
                </a:solidFill>
                <a:latin typeface="Carlito"/>
                <a:cs typeface="Carlito"/>
              </a:rPr>
              <a:t>L2 </a:t>
            </a:r>
            <a:r>
              <a:rPr sz="3200" b="1" dirty="0">
                <a:solidFill>
                  <a:srgbClr val="BF4F4D"/>
                </a:solidFill>
                <a:latin typeface="Carlito"/>
                <a:cs typeface="Carlito"/>
              </a:rPr>
              <a:t>= </a:t>
            </a:r>
            <a:r>
              <a:rPr sz="3200" b="1" spc="-5" dirty="0">
                <a:solidFill>
                  <a:srgbClr val="BF4F4D"/>
                </a:solidFill>
                <a:latin typeface="Carlito"/>
                <a:cs typeface="Carlito"/>
              </a:rPr>
              <a:t>weight</a:t>
            </a:r>
            <a:r>
              <a:rPr sz="3200" b="1" spc="-110" dirty="0">
                <a:solidFill>
                  <a:srgbClr val="BF4F4D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BF4F4D"/>
                </a:solidFill>
                <a:latin typeface="Carlito"/>
                <a:cs typeface="Carlito"/>
              </a:rPr>
              <a:t>decay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4540" y="2000245"/>
            <a:ext cx="3533767" cy="781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24" y="1513383"/>
            <a:ext cx="8493760" cy="497395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98195" marR="324485" indent="-24066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798195" algn="l"/>
                <a:tab pos="798830" algn="l"/>
                <a:tab pos="6675755" algn="l"/>
              </a:tabLst>
            </a:pPr>
            <a:r>
              <a:rPr sz="2400" spc="-5" dirty="0">
                <a:latin typeface="Times New Roman"/>
                <a:cs typeface="Times New Roman"/>
              </a:rPr>
              <a:t>Regularization term that </a:t>
            </a:r>
            <a:r>
              <a:rPr sz="2400" dirty="0">
                <a:latin typeface="Times New Roman"/>
                <a:cs typeface="Times New Roman"/>
              </a:rPr>
              <a:t>penalizes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big </a:t>
            </a:r>
            <a:r>
              <a:rPr sz="2400" spc="-5" dirty="0">
                <a:latin typeface="Times New Roman"/>
                <a:cs typeface="Times New Roman"/>
              </a:rPr>
              <a:t>weights,	added to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objective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798195" marR="5080" indent="-240665">
              <a:lnSpc>
                <a:spcPct val="100499"/>
              </a:lnSpc>
              <a:buFont typeface="Arial"/>
              <a:buChar char="•"/>
              <a:tabLst>
                <a:tab pos="798195" algn="l"/>
                <a:tab pos="798830" algn="l"/>
              </a:tabLst>
            </a:pPr>
            <a:r>
              <a:rPr sz="2400" spc="-40" dirty="0">
                <a:latin typeface="Times New Roman"/>
                <a:cs typeface="Times New Roman"/>
              </a:rPr>
              <a:t>Weight </a:t>
            </a:r>
            <a:r>
              <a:rPr sz="2400" dirty="0">
                <a:latin typeface="Times New Roman"/>
                <a:cs typeface="Times New Roman"/>
              </a:rPr>
              <a:t>decay value determines how dominant regularization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during gradient</a:t>
            </a:r>
            <a:r>
              <a:rPr sz="2400" spc="-5" dirty="0">
                <a:latin typeface="Times New Roman"/>
                <a:cs typeface="Times New Roman"/>
              </a:rPr>
              <a:t> computation.</a:t>
            </a:r>
            <a:endParaRPr sz="2400">
              <a:latin typeface="Times New Roman"/>
              <a:cs typeface="Times New Roman"/>
            </a:endParaRPr>
          </a:p>
          <a:p>
            <a:pPr marL="798195" indent="-24066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798195" algn="l"/>
                <a:tab pos="798830" algn="l"/>
              </a:tabLst>
            </a:pPr>
            <a:r>
              <a:rPr sz="2400" spc="-5" dirty="0">
                <a:latin typeface="Times New Roman"/>
                <a:cs typeface="Times New Roman"/>
              </a:rPr>
              <a:t>Big weight </a:t>
            </a:r>
            <a:r>
              <a:rPr sz="2400" dirty="0">
                <a:latin typeface="Times New Roman"/>
                <a:cs typeface="Times New Roman"/>
              </a:rPr>
              <a:t>decay </a:t>
            </a:r>
            <a:r>
              <a:rPr sz="2400" spc="-10" dirty="0">
                <a:latin typeface="Times New Roman"/>
                <a:cs typeface="Times New Roman"/>
              </a:rPr>
              <a:t>coefficient </a:t>
            </a:r>
            <a:r>
              <a:rPr sz="2400" dirty="0">
                <a:latin typeface="Times New Roman"/>
                <a:cs typeface="Times New Roman"/>
              </a:rPr>
              <a:t>🡪 big penalty for big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weights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1520"/>
              </a:spcBef>
            </a:pPr>
            <a:r>
              <a:rPr sz="2400" b="1" spc="-5" dirty="0">
                <a:solidFill>
                  <a:srgbClr val="BF4F4D"/>
                </a:solidFill>
                <a:latin typeface="Times New Roman"/>
                <a:cs typeface="Times New Roman"/>
              </a:rPr>
              <a:t>Early-stopping</a:t>
            </a:r>
            <a:endParaRPr sz="2400">
              <a:latin typeface="Times New Roman"/>
              <a:cs typeface="Times New Roman"/>
            </a:endParaRPr>
          </a:p>
          <a:p>
            <a:pPr marL="298450" indent="-240665">
              <a:lnSpc>
                <a:spcPts val="286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validation </a:t>
            </a:r>
            <a:r>
              <a:rPr sz="2400" spc="-5" dirty="0">
                <a:latin typeface="Times New Roman"/>
                <a:cs typeface="Times New Roman"/>
              </a:rPr>
              <a:t>error to </a:t>
            </a:r>
            <a:r>
              <a:rPr sz="2400" dirty="0">
                <a:latin typeface="Times New Roman"/>
                <a:cs typeface="Times New Roman"/>
              </a:rPr>
              <a:t>decide </a:t>
            </a:r>
            <a:r>
              <a:rPr sz="2400" spc="-5" dirty="0">
                <a:latin typeface="Times New Roman"/>
                <a:cs typeface="Times New Roman"/>
              </a:rPr>
              <a:t>when to stop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training</a:t>
            </a:r>
            <a:endParaRPr sz="2400">
              <a:latin typeface="Times New Roman"/>
              <a:cs typeface="Times New Roman"/>
            </a:endParaRPr>
          </a:p>
          <a:p>
            <a:pPr marL="297815" marR="13335" indent="-297815">
              <a:lnSpc>
                <a:spcPts val="2850"/>
              </a:lnSpc>
              <a:spcBef>
                <a:spcPts val="15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/>
                <a:cs typeface="Times New Roman"/>
              </a:rPr>
              <a:t>Stop when monitored </a:t>
            </a:r>
            <a:r>
              <a:rPr sz="2400" dirty="0">
                <a:latin typeface="Times New Roman"/>
                <a:cs typeface="Times New Roman"/>
              </a:rPr>
              <a:t>quantity has not </a:t>
            </a:r>
            <a:r>
              <a:rPr sz="2400" spc="-5" dirty="0">
                <a:latin typeface="Times New Roman"/>
                <a:cs typeface="Times New Roman"/>
              </a:rPr>
              <a:t>improved after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subsequent  epochs</a:t>
            </a:r>
            <a:endParaRPr sz="2400">
              <a:latin typeface="Times New Roman"/>
              <a:cs typeface="Times New Roman"/>
            </a:endParaRPr>
          </a:p>
          <a:p>
            <a:pPr marL="298450" indent="-240665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is called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patience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999" y="0"/>
            <a:ext cx="6985332" cy="1252907"/>
          </a:xfrm>
          <a:prstGeom prst="rect">
            <a:avLst/>
          </a:prstGeom>
        </p:spPr>
        <p:txBody>
          <a:bodyPr vert="horz" wrap="square" lIns="0" tIns="321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lang="en-IN" sz="3200" spc="-5" dirty="0" smtClean="0">
                <a:solidFill>
                  <a:srgbClr val="C00000"/>
                </a:solidFill>
                <a:latin typeface="Carlito"/>
                <a:cs typeface="Carlito"/>
              </a:rPr>
              <a:t>        </a:t>
            </a:r>
            <a:r>
              <a:rPr sz="3200" spc="-5" dirty="0" smtClean="0">
                <a:solidFill>
                  <a:srgbClr val="C00000"/>
                </a:solidFill>
                <a:latin typeface="Carlito"/>
                <a:cs typeface="Carlito"/>
              </a:rPr>
              <a:t>Loss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functions </a:t>
            </a: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and</a:t>
            </a:r>
            <a:r>
              <a:rPr sz="3200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output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739264">
              <a:lnSpc>
                <a:spcPct val="100000"/>
              </a:lnSpc>
              <a:spcBef>
                <a:spcPts val="1015"/>
              </a:spcBef>
              <a:tabLst>
                <a:tab pos="4927600" algn="l"/>
              </a:tabLst>
            </a:pPr>
            <a:r>
              <a:rPr sz="3000" b="1" spc="-7" baseline="2777" dirty="0">
                <a:solidFill>
                  <a:srgbClr val="BF4F4D"/>
                </a:solidFill>
                <a:latin typeface="Carlito"/>
                <a:cs typeface="Carlito"/>
              </a:rPr>
              <a:t>Classification	</a:t>
            </a:r>
            <a:r>
              <a:rPr sz="2000" b="1" spc="-5" dirty="0">
                <a:solidFill>
                  <a:srgbClr val="BF4F4D"/>
                </a:solidFill>
                <a:latin typeface="Carlito"/>
                <a:cs typeface="Carlito"/>
              </a:rPr>
              <a:t>Regression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41389" y="1417172"/>
            <a:ext cx="129539" cy="5115560"/>
            <a:chOff x="5441389" y="1417172"/>
            <a:chExt cx="129539" cy="5115560"/>
          </a:xfrm>
        </p:grpSpPr>
        <p:sp>
          <p:nvSpPr>
            <p:cNvPr id="4" name="object 4"/>
            <p:cNvSpPr/>
            <p:nvPr/>
          </p:nvSpPr>
          <p:spPr>
            <a:xfrm>
              <a:off x="5441389" y="1417172"/>
              <a:ext cx="129440" cy="5115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00438" y="1453234"/>
              <a:ext cx="11430" cy="4997450"/>
            </a:xfrm>
            <a:custGeom>
              <a:avLst/>
              <a:gdLst/>
              <a:ahLst/>
              <a:cxnLst/>
              <a:rect l="l" t="t" r="r" b="b"/>
              <a:pathLst>
                <a:path w="11429" h="4997450">
                  <a:moveTo>
                    <a:pt x="11349" y="0"/>
                  </a:moveTo>
                  <a:lnTo>
                    <a:pt x="0" y="4997377"/>
                  </a:lnTo>
                </a:path>
              </a:pathLst>
            </a:custGeom>
            <a:ln w="38099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9120" y="1696834"/>
            <a:ext cx="12310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212121"/>
                </a:solidFill>
                <a:latin typeface="Carlito"/>
                <a:cs typeface="Carlito"/>
              </a:rPr>
              <a:t>Training  examples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7785" y="1739363"/>
            <a:ext cx="5239385" cy="5689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73050" marR="17780" indent="-248285">
              <a:lnSpc>
                <a:spcPts val="2120"/>
              </a:lnSpc>
              <a:spcBef>
                <a:spcPts val="200"/>
              </a:spcBef>
              <a:tabLst>
                <a:tab pos="4561205" algn="l"/>
              </a:tabLst>
            </a:pPr>
            <a:r>
              <a:rPr sz="2700" baseline="1543" dirty="0">
                <a:solidFill>
                  <a:srgbClr val="212121"/>
                </a:solidFill>
                <a:latin typeface="Carlito"/>
                <a:cs typeface="Carlito"/>
              </a:rPr>
              <a:t>R</a:t>
            </a:r>
            <a:r>
              <a:rPr sz="1800" baseline="34722" dirty="0">
                <a:solidFill>
                  <a:srgbClr val="212121"/>
                </a:solidFill>
                <a:latin typeface="Carlito"/>
                <a:cs typeface="Carlito"/>
              </a:rPr>
              <a:t>n  </a:t>
            </a:r>
            <a:r>
              <a:rPr sz="2700" baseline="1543" dirty="0">
                <a:solidFill>
                  <a:srgbClr val="212121"/>
                </a:solidFill>
                <a:latin typeface="Carlito"/>
                <a:cs typeface="Carlito"/>
              </a:rPr>
              <a:t>x </a:t>
            </a:r>
            <a:r>
              <a:rPr sz="2700" spc="-7" baseline="1543" dirty="0">
                <a:solidFill>
                  <a:srgbClr val="212121"/>
                </a:solidFill>
                <a:latin typeface="Carlito"/>
                <a:cs typeface="Carlito"/>
              </a:rPr>
              <a:t>{class_1,</a:t>
            </a:r>
            <a:r>
              <a:rPr sz="2700" spc="-209" baseline="1543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2700" spc="-7" baseline="1543" dirty="0">
                <a:solidFill>
                  <a:srgbClr val="212121"/>
                </a:solidFill>
                <a:latin typeface="Carlito"/>
                <a:cs typeface="Carlito"/>
              </a:rPr>
              <a:t>..., class_n}	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R</a:t>
            </a:r>
            <a:r>
              <a:rPr sz="1800" baseline="30092" dirty="0">
                <a:solidFill>
                  <a:srgbClr val="212121"/>
                </a:solidFill>
                <a:latin typeface="Carlito"/>
                <a:cs typeface="Carlito"/>
              </a:rPr>
              <a:t>n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x R</a:t>
            </a:r>
            <a:r>
              <a:rPr sz="1800" baseline="30092" dirty="0">
                <a:solidFill>
                  <a:srgbClr val="212121"/>
                </a:solidFill>
                <a:latin typeface="Carlito"/>
                <a:cs typeface="Carlito"/>
              </a:rPr>
              <a:t>m 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(one-hot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encoding)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120" y="2749411"/>
            <a:ext cx="1127252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212121"/>
                </a:solidFill>
                <a:latin typeface="Carlito"/>
                <a:cs typeface="Carlito"/>
              </a:rPr>
              <a:t>Output  Layer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2402" y="2685355"/>
            <a:ext cx="308800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56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Soft-max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rlito"/>
                <a:cs typeface="Carlito"/>
              </a:rPr>
              <a:t>[map </a:t>
            </a:r>
            <a:r>
              <a:rPr sz="1600" dirty="0">
                <a:solidFill>
                  <a:srgbClr val="212121"/>
                </a:solidFill>
                <a:latin typeface="Carlito"/>
                <a:cs typeface="Carlito"/>
              </a:rPr>
              <a:t>R</a:t>
            </a:r>
            <a:r>
              <a:rPr sz="1575" baseline="31746" dirty="0">
                <a:solidFill>
                  <a:srgbClr val="212121"/>
                </a:solidFill>
                <a:latin typeface="Carlito"/>
                <a:cs typeface="Carlito"/>
              </a:rPr>
              <a:t>n </a:t>
            </a:r>
            <a:r>
              <a:rPr sz="1600" spc="-5" dirty="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sz="1600" dirty="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212121"/>
                </a:solidFill>
                <a:latin typeface="Carlito"/>
                <a:cs typeface="Carlito"/>
              </a:rPr>
              <a:t>probability</a:t>
            </a:r>
            <a:r>
              <a:rPr sz="1600" spc="-7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rlito"/>
                <a:cs typeface="Carlito"/>
              </a:rPr>
              <a:t>distribution]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7405" y="2324220"/>
            <a:ext cx="15062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7175" marR="5080" indent="-24511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Linear</a:t>
            </a:r>
            <a:r>
              <a:rPr sz="1800" spc="-8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(Identity)  or</a:t>
            </a:r>
            <a:r>
              <a:rPr sz="1800" spc="-2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Sigmoid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846" y="4295620"/>
            <a:ext cx="99441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212121"/>
                </a:solidFill>
                <a:latin typeface="Carlito"/>
                <a:cs typeface="Carlito"/>
              </a:rPr>
              <a:t>Cost</a:t>
            </a:r>
            <a:r>
              <a:rPr sz="1800" b="1" spc="-9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Carlito"/>
                <a:cs typeface="Carlito"/>
              </a:rPr>
              <a:t>(loss)  function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6306" y="4471575"/>
            <a:ext cx="171329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Cross-entropy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1715" y="4471575"/>
            <a:ext cx="190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Mean Squared</a:t>
            </a:r>
            <a:r>
              <a:rPr sz="1800" spc="-8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Error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6940" y="3288993"/>
            <a:ext cx="2641594" cy="673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37404" y="3327092"/>
            <a:ext cx="2020795" cy="968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13730" y="3845472"/>
            <a:ext cx="429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f(x)=x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438" y="6271787"/>
            <a:ext cx="241986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List of loss</a:t>
            </a:r>
            <a:r>
              <a:rPr sz="1800" u="heavy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functions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2976" y="5140082"/>
            <a:ext cx="4557713" cy="605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6237" y="4871565"/>
            <a:ext cx="2038438" cy="5881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5887" y="5862438"/>
            <a:ext cx="1907946" cy="5881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03251" y="5538173"/>
            <a:ext cx="196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Mean Absolute</a:t>
            </a:r>
            <a:r>
              <a:rPr sz="1800" spc="-8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Error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681" y="513282"/>
            <a:ext cx="72021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30" dirty="0">
                <a:latin typeface="Times New Roman"/>
                <a:cs typeface="Times New Roman"/>
              </a:rPr>
              <a:t>How </a:t>
            </a:r>
            <a:r>
              <a:rPr sz="3950" spc="5" dirty="0">
                <a:latin typeface="Times New Roman"/>
                <a:cs typeface="Times New Roman"/>
              </a:rPr>
              <a:t>can we </a:t>
            </a:r>
            <a:r>
              <a:rPr sz="3950" spc="-25" dirty="0">
                <a:latin typeface="Times New Roman"/>
                <a:cs typeface="Times New Roman"/>
              </a:rPr>
              <a:t>Train </a:t>
            </a:r>
            <a:r>
              <a:rPr sz="3950" spc="5" dirty="0">
                <a:latin typeface="Times New Roman"/>
                <a:cs typeface="Times New Roman"/>
              </a:rPr>
              <a:t>Deep</a:t>
            </a:r>
            <a:r>
              <a:rPr sz="3950" spc="-65" dirty="0">
                <a:latin typeface="Times New Roman"/>
                <a:cs typeface="Times New Roman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Networks?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310" y="1727695"/>
            <a:ext cx="8031480" cy="41535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377825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Deep </a:t>
            </a:r>
            <a:r>
              <a:rPr sz="2400" dirty="0">
                <a:latin typeface="Times New Roman"/>
                <a:cs typeface="Times New Roman"/>
              </a:rPr>
              <a:t>networks not performing better </a:t>
            </a:r>
            <a:r>
              <a:rPr sz="2400" spc="-5" dirty="0">
                <a:latin typeface="Times New Roman"/>
                <a:cs typeface="Times New Roman"/>
              </a:rPr>
              <a:t>than shallow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  using </a:t>
            </a:r>
            <a:r>
              <a:rPr sz="2400" spc="-5" dirty="0">
                <a:latin typeface="Times New Roman"/>
                <a:cs typeface="Times New Roman"/>
              </a:rPr>
              <a:t>stochastic </a:t>
            </a:r>
            <a:r>
              <a:rPr sz="2400" dirty="0">
                <a:latin typeface="Times New Roman"/>
                <a:cs typeface="Times New Roman"/>
              </a:rPr>
              <a:t>gradient descent by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backpropagation.</a:t>
            </a:r>
            <a:endParaRPr sz="2400">
              <a:latin typeface="Times New Roman"/>
              <a:cs typeface="Times New Roman"/>
            </a:endParaRPr>
          </a:p>
          <a:p>
            <a:pPr marL="309880" marR="26034" indent="-297815" algn="just">
              <a:lnSpc>
                <a:spcPct val="100499"/>
              </a:lnSpc>
              <a:spcBef>
                <a:spcPts val="2145"/>
              </a:spcBef>
              <a:buFont typeface="Arial"/>
              <a:buChar char="•"/>
              <a:tabLst>
                <a:tab pos="310515" algn="l"/>
              </a:tabLst>
            </a:pP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layers in </a:t>
            </a:r>
            <a:r>
              <a:rPr sz="2400" dirty="0">
                <a:latin typeface="Times New Roman"/>
                <a:cs typeface="Times New Roman"/>
              </a:rPr>
              <a:t>deep network </a:t>
            </a:r>
            <a:r>
              <a:rPr sz="2400" spc="-5" dirty="0">
                <a:latin typeface="Times New Roman"/>
                <a:cs typeface="Times New Roman"/>
              </a:rPr>
              <a:t>are learning at </a:t>
            </a:r>
            <a:r>
              <a:rPr sz="2400" dirty="0">
                <a:latin typeface="Times New Roman"/>
                <a:cs typeface="Times New Roman"/>
              </a:rPr>
              <a:t>vastly </a:t>
            </a:r>
            <a:r>
              <a:rPr sz="2400" spc="-5" dirty="0">
                <a:latin typeface="Times New Roman"/>
                <a:cs typeface="Times New Roman"/>
              </a:rPr>
              <a:t>different  speeds.</a:t>
            </a:r>
            <a:endParaRPr sz="2400">
              <a:latin typeface="Times New Roman"/>
              <a:cs typeface="Times New Roman"/>
            </a:endParaRPr>
          </a:p>
          <a:p>
            <a:pPr marL="309880" marR="59690" indent="-297815" algn="just">
              <a:lnSpc>
                <a:spcPct val="100499"/>
              </a:lnSpc>
              <a:spcBef>
                <a:spcPts val="2235"/>
              </a:spcBef>
              <a:buFont typeface="Arial"/>
              <a:buChar char="•"/>
              <a:tabLst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later layers in the </a:t>
            </a:r>
            <a:r>
              <a:rPr sz="2400" dirty="0">
                <a:latin typeface="Times New Roman"/>
                <a:cs typeface="Times New Roman"/>
              </a:rPr>
              <a:t>network </a:t>
            </a:r>
            <a:r>
              <a:rPr sz="2400" spc="-5" dirty="0">
                <a:latin typeface="Times New Roman"/>
                <a:cs typeface="Times New Roman"/>
              </a:rPr>
              <a:t>are learning well, early layers  </a:t>
            </a:r>
            <a:r>
              <a:rPr sz="2400" dirty="0">
                <a:latin typeface="Times New Roman"/>
                <a:cs typeface="Times New Roman"/>
              </a:rPr>
              <a:t>often get </a:t>
            </a:r>
            <a:r>
              <a:rPr sz="2400" spc="-5" dirty="0">
                <a:latin typeface="Times New Roman"/>
                <a:cs typeface="Times New Roman"/>
              </a:rPr>
              <a:t>stuck </a:t>
            </a:r>
            <a:r>
              <a:rPr sz="2400" dirty="0">
                <a:latin typeface="Times New Roman"/>
                <a:cs typeface="Times New Roman"/>
              </a:rPr>
              <a:t>during </a:t>
            </a:r>
            <a:r>
              <a:rPr sz="2400" spc="-5" dirty="0">
                <a:latin typeface="Times New Roman"/>
                <a:cs typeface="Times New Roman"/>
              </a:rPr>
              <a:t>training, learning almost </a:t>
            </a:r>
            <a:r>
              <a:rPr sz="2400" dirty="0">
                <a:latin typeface="Times New Roman"/>
                <a:cs typeface="Times New Roman"/>
              </a:rPr>
              <a:t>nothing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 algn="just">
              <a:lnSpc>
                <a:spcPct val="99700"/>
              </a:lnSpc>
              <a:spcBef>
                <a:spcPts val="2110"/>
              </a:spcBef>
              <a:buFont typeface="Arial"/>
              <a:buChar char="•"/>
              <a:tabLst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There's an intrinsic instability associated to learning </a:t>
            </a:r>
            <a:r>
              <a:rPr sz="2400" dirty="0">
                <a:latin typeface="Times New Roman"/>
                <a:cs typeface="Times New Roman"/>
              </a:rPr>
              <a:t>by  gradient descent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deep, </a:t>
            </a:r>
            <a:r>
              <a:rPr sz="2400" spc="-5" dirty="0">
                <a:latin typeface="Times New Roman"/>
                <a:cs typeface="Times New Roman"/>
              </a:rPr>
              <a:t>many-layer </a:t>
            </a:r>
            <a:r>
              <a:rPr sz="2400" dirty="0">
                <a:latin typeface="Times New Roman"/>
                <a:cs typeface="Times New Roman"/>
              </a:rPr>
              <a:t>neural networks resulting  </a:t>
            </a:r>
            <a:r>
              <a:rPr sz="2400" spc="-5" dirty="0">
                <a:latin typeface="Times New Roman"/>
                <a:cs typeface="Times New Roman"/>
              </a:rPr>
              <a:t>stuck at </a:t>
            </a:r>
            <a:r>
              <a:rPr sz="2400" dirty="0">
                <a:latin typeface="Times New Roman"/>
                <a:cs typeface="Times New Roman"/>
              </a:rPr>
              <a:t>during </a:t>
            </a:r>
            <a:r>
              <a:rPr sz="2400" spc="-5" dirty="0">
                <a:latin typeface="Times New Roman"/>
                <a:cs typeface="Times New Roman"/>
              </a:rPr>
              <a:t>training either at the early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the later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layers.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206" y="477710"/>
            <a:ext cx="444059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Dataset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Shift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613404"/>
            <a:ext cx="7822565" cy="17532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13843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In real </a:t>
            </a:r>
            <a:r>
              <a:rPr sz="2400" spc="-5" dirty="0">
                <a:latin typeface="Times New Roman"/>
                <a:cs typeface="Times New Roman"/>
              </a:rPr>
              <a:t>world </a:t>
            </a:r>
            <a:r>
              <a:rPr sz="2400" dirty="0">
                <a:latin typeface="Times New Roman"/>
                <a:cs typeface="Times New Roman"/>
              </a:rPr>
              <a:t>problems, often </a:t>
            </a:r>
            <a:r>
              <a:rPr sz="2400" spc="-5" dirty="0">
                <a:latin typeface="Times New Roman"/>
                <a:cs typeface="Times New Roman"/>
              </a:rPr>
              <a:t>train and test </a:t>
            </a:r>
            <a:r>
              <a:rPr sz="2400" dirty="0">
                <a:latin typeface="Times New Roman"/>
                <a:cs typeface="Times New Roman"/>
              </a:rPr>
              <a:t>datasets have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 been generated by </a:t>
            </a:r>
            <a:r>
              <a:rPr sz="2400" spc="-5" dirty="0">
                <a:latin typeface="Times New Roman"/>
                <a:cs typeface="Times New Roman"/>
              </a:rPr>
              <a:t>the same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phenomenon has </a:t>
            </a:r>
            <a:r>
              <a:rPr sz="2400" spc="-5" dirty="0">
                <a:latin typeface="Times New Roman"/>
                <a:cs typeface="Times New Roman"/>
              </a:rPr>
              <a:t>an adversarial </a:t>
            </a:r>
            <a:r>
              <a:rPr sz="2400" spc="-10" dirty="0">
                <a:latin typeface="Times New Roman"/>
                <a:cs typeface="Times New Roman"/>
              </a:rPr>
              <a:t>effect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quality 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machine learning model, called </a:t>
            </a:r>
            <a:r>
              <a:rPr sz="2400" b="1" spc="-5" dirty="0">
                <a:latin typeface="Times New Roman"/>
                <a:cs typeface="Times New Roman"/>
              </a:rPr>
              <a:t>dataset shift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drift.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793" y="3786192"/>
            <a:ext cx="7153260" cy="1924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971" y="340383"/>
            <a:ext cx="419262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Covariate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Shift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310" y="1299061"/>
            <a:ext cx="723519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Covariate shift is the change in the </a:t>
            </a:r>
            <a:r>
              <a:rPr sz="2400" dirty="0">
                <a:latin typeface="Times New Roman"/>
                <a:cs typeface="Times New Roman"/>
              </a:rPr>
              <a:t>distribution of </a:t>
            </a:r>
            <a:r>
              <a:rPr sz="2400" spc="-5" dirty="0">
                <a:latin typeface="Times New Roman"/>
                <a:cs typeface="Times New Roman"/>
              </a:rPr>
              <a:t>the  covariates </a:t>
            </a:r>
            <a:r>
              <a:rPr sz="2400" spc="-20" dirty="0">
                <a:latin typeface="Times New Roman"/>
                <a:cs typeface="Times New Roman"/>
              </a:rPr>
              <a:t>specifically, </a:t>
            </a:r>
            <a:r>
              <a:rPr sz="2400" spc="-5" dirty="0">
                <a:latin typeface="Times New Roman"/>
                <a:cs typeface="Times New Roman"/>
              </a:rPr>
              <a:t>that is, the independent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04924" y="2219320"/>
            <a:ext cx="5781675" cy="4585335"/>
            <a:chOff x="1504924" y="2219320"/>
            <a:chExt cx="5781675" cy="4585335"/>
          </a:xfrm>
        </p:grpSpPr>
        <p:sp>
          <p:nvSpPr>
            <p:cNvPr id="5" name="object 5"/>
            <p:cNvSpPr/>
            <p:nvPr/>
          </p:nvSpPr>
          <p:spPr>
            <a:xfrm>
              <a:off x="3924292" y="2219320"/>
              <a:ext cx="2990843" cy="1523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4924" y="3786192"/>
              <a:ext cx="5781660" cy="30179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6925" y="477710"/>
            <a:ext cx="3320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Times New Roman"/>
                <a:cs typeface="Times New Roman"/>
              </a:rPr>
              <a:t>Covariate</a:t>
            </a:r>
            <a:r>
              <a:rPr sz="3200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shift</a:t>
            </a:r>
            <a:endParaRPr sz="32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648" y="1613404"/>
            <a:ext cx="8082280" cy="4182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31800" marR="1383665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431800" algn="l"/>
                <a:tab pos="432434" algn="l"/>
                <a:tab pos="1442085" algn="l"/>
                <a:tab pos="2634615" algn="l"/>
                <a:tab pos="5492115" algn="l"/>
              </a:tabLst>
            </a:pPr>
            <a:r>
              <a:rPr sz="2400" spc="-15" dirty="0">
                <a:latin typeface="Times New Roman"/>
                <a:cs typeface="Times New Roman"/>
              </a:rPr>
              <a:t>Mathematically, </a:t>
            </a:r>
            <a:r>
              <a:rPr sz="2400" spc="-5" dirty="0">
                <a:latin typeface="Times New Roman"/>
                <a:cs typeface="Times New Roman"/>
              </a:rPr>
              <a:t>covariate shift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	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baseline="-31250" dirty="0">
                <a:latin typeface="Times New Roman"/>
                <a:cs typeface="Times New Roman"/>
              </a:rPr>
              <a:t>train</a:t>
            </a:r>
            <a:r>
              <a:rPr sz="2400" dirty="0">
                <a:latin typeface="Times New Roman"/>
                <a:cs typeface="Times New Roman"/>
              </a:rPr>
              <a:t>(X)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≠ 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31250" dirty="0">
                <a:latin typeface="Times New Roman"/>
                <a:cs typeface="Times New Roman"/>
              </a:rPr>
              <a:t>test</a:t>
            </a:r>
            <a:r>
              <a:rPr sz="2400" spc="-5" dirty="0">
                <a:latin typeface="Times New Roman"/>
                <a:cs typeface="Times New Roman"/>
              </a:rPr>
              <a:t>(X)	where </a:t>
            </a:r>
            <a:r>
              <a:rPr sz="2400" dirty="0">
                <a:latin typeface="Times New Roman"/>
                <a:cs typeface="Times New Roman"/>
              </a:rPr>
              <a:t>X	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132080" marR="340360">
              <a:lnSpc>
                <a:spcPts val="2850"/>
              </a:lnSpc>
            </a:pPr>
            <a:r>
              <a:rPr sz="2400" spc="-45" dirty="0">
                <a:latin typeface="Times New Roman"/>
                <a:cs typeface="Times New Roman"/>
              </a:rPr>
              <a:t>Say, </a:t>
            </a:r>
            <a:r>
              <a:rPr sz="2400" spc="-5" dirty="0">
                <a:latin typeface="Times New Roman"/>
                <a:cs typeface="Times New Roman"/>
              </a:rPr>
              <a:t>an algorithm learned some </a:t>
            </a:r>
            <a:r>
              <a:rPr sz="2400" dirty="0">
                <a:latin typeface="Times New Roman"/>
                <a:cs typeface="Times New Roman"/>
              </a:rPr>
              <a:t>X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-5" dirty="0">
                <a:latin typeface="Times New Roman"/>
                <a:cs typeface="Times New Roman"/>
              </a:rPr>
              <a:t>mapping, </a:t>
            </a:r>
            <a:r>
              <a:rPr sz="2400" dirty="0">
                <a:latin typeface="Times New Roman"/>
                <a:cs typeface="Times New Roman"/>
              </a:rPr>
              <a:t>now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distribution of X </a:t>
            </a:r>
            <a:r>
              <a:rPr sz="2400" spc="-5" dirty="0">
                <a:latin typeface="Times New Roman"/>
                <a:cs typeface="Times New Roman"/>
              </a:rPr>
              <a:t>changes, so we might </a:t>
            </a:r>
            <a:r>
              <a:rPr sz="2400" dirty="0">
                <a:latin typeface="Times New Roman"/>
                <a:cs typeface="Times New Roman"/>
              </a:rPr>
              <a:t>need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retrain </a:t>
            </a:r>
            <a:r>
              <a:rPr sz="2400" spc="-5" dirty="0">
                <a:latin typeface="Times New Roman"/>
                <a:cs typeface="Times New Roman"/>
              </a:rPr>
              <a:t>the  learning algorithm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trying to align the </a:t>
            </a:r>
            <a:r>
              <a:rPr sz="2400" dirty="0">
                <a:latin typeface="Times New Roman"/>
                <a:cs typeface="Times New Roman"/>
              </a:rPr>
              <a:t>distribution of X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  the </a:t>
            </a:r>
            <a:r>
              <a:rPr sz="2400" dirty="0">
                <a:latin typeface="Times New Roman"/>
                <a:cs typeface="Times New Roman"/>
              </a:rPr>
              <a:t>distribution of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132080" marR="17780" indent="-107314">
              <a:lnSpc>
                <a:spcPts val="2850"/>
              </a:lnSpc>
              <a:buFont typeface="Arial"/>
              <a:buChar char="•"/>
              <a:tabLst>
                <a:tab pos="283845" algn="l"/>
                <a:tab pos="285115" algn="l"/>
              </a:tabLst>
            </a:pPr>
            <a:r>
              <a:rPr sz="2400" spc="-20" dirty="0">
                <a:latin typeface="Times New Roman"/>
                <a:cs typeface="Times New Roman"/>
              </a:rPr>
              <a:t>However,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notion of </a:t>
            </a:r>
            <a:r>
              <a:rPr sz="2400" spc="-5" dirty="0">
                <a:latin typeface="Times New Roman"/>
                <a:cs typeface="Times New Roman"/>
              </a:rPr>
              <a:t>covariate shift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extended </a:t>
            </a:r>
            <a:r>
              <a:rPr sz="2400" dirty="0">
                <a:latin typeface="Times New Roman"/>
                <a:cs typeface="Times New Roman"/>
              </a:rPr>
              <a:t>beyond  </a:t>
            </a:r>
            <a:r>
              <a:rPr sz="2400" spc="-5" dirty="0">
                <a:latin typeface="Times New Roman"/>
                <a:cs typeface="Times New Roman"/>
              </a:rPr>
              <a:t>the learning system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whole,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latin typeface="Times New Roman"/>
                <a:cs typeface="Times New Roman"/>
              </a:rPr>
              <a:t>to apply to its </a:t>
            </a:r>
            <a:r>
              <a:rPr sz="2400" dirty="0">
                <a:latin typeface="Times New Roman"/>
                <a:cs typeface="Times New Roman"/>
              </a:rPr>
              <a:t>parts, </a:t>
            </a:r>
            <a:r>
              <a:rPr sz="2400" spc="-5" dirty="0">
                <a:latin typeface="Times New Roman"/>
                <a:cs typeface="Times New Roman"/>
              </a:rPr>
              <a:t>such as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sub-network </a:t>
            </a:r>
            <a:r>
              <a:rPr sz="2400" dirty="0">
                <a:latin typeface="Times New Roman"/>
                <a:cs typeface="Times New Roman"/>
              </a:rPr>
              <a:t>or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745" y="461899"/>
            <a:ext cx="32975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Deep</a:t>
            </a:r>
            <a:r>
              <a:rPr sz="4400" spc="-7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Learning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98460" cy="455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As we </a:t>
            </a:r>
            <a:r>
              <a:rPr sz="2800" spc="-5" dirty="0">
                <a:latin typeface="Calibri"/>
                <a:cs typeface="Calibri"/>
              </a:rPr>
              <a:t>construct </a:t>
            </a:r>
            <a:r>
              <a:rPr sz="2800" dirty="0">
                <a:latin typeface="Calibri"/>
                <a:cs typeface="Calibri"/>
              </a:rPr>
              <a:t>larger </a:t>
            </a:r>
            <a:r>
              <a:rPr sz="2800" spc="-5" dirty="0">
                <a:latin typeface="Calibri"/>
                <a:cs typeface="Calibri"/>
              </a:rPr>
              <a:t>neural networks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7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data,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performance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continues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 increase.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generally different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dirty="0">
                <a:latin typeface="Calibri"/>
                <a:cs typeface="Calibri"/>
              </a:rPr>
              <a:t>machine </a:t>
            </a:r>
            <a:r>
              <a:rPr sz="2800" spc="-7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learning techniques that reach a </a:t>
            </a:r>
            <a:r>
              <a:rPr sz="2800" spc="-5" dirty="0">
                <a:latin typeface="Calibri"/>
                <a:cs typeface="Calibri"/>
              </a:rPr>
              <a:t>plateau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7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performance</a:t>
            </a:r>
            <a:r>
              <a:rPr sz="2800" spc="-5" dirty="0" smtClean="0">
                <a:latin typeface="Calibri"/>
                <a:cs typeface="Calibri"/>
              </a:rPr>
              <a:t>.</a:t>
            </a:r>
            <a:endParaRPr lang="en-IN" sz="2800" spc="-5" dirty="0" smtClean="0">
              <a:latin typeface="Calibri"/>
              <a:cs typeface="Calibri"/>
            </a:endParaRPr>
          </a:p>
          <a:p>
            <a:pPr marL="355600" marR="77470" indent="-342900" algn="just"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800" spc="-5" dirty="0">
                <a:cs typeface="Calibri"/>
              </a:rPr>
              <a:t>Deep </a:t>
            </a:r>
            <a:r>
              <a:rPr lang="en-IN" sz="2800" dirty="0">
                <a:cs typeface="Calibri"/>
              </a:rPr>
              <a:t>learning</a:t>
            </a:r>
            <a:r>
              <a:rPr lang="en-IN" sz="2800" spc="15" dirty="0">
                <a:cs typeface="Calibri"/>
              </a:rPr>
              <a:t> </a:t>
            </a:r>
            <a:r>
              <a:rPr lang="en-IN" sz="2800" dirty="0">
                <a:cs typeface="Calibri"/>
              </a:rPr>
              <a:t>involves </a:t>
            </a:r>
            <a:r>
              <a:rPr lang="en-IN" sz="2800" spc="-5" dirty="0">
                <a:cs typeface="Calibri"/>
              </a:rPr>
              <a:t>training</a:t>
            </a:r>
            <a:r>
              <a:rPr lang="en-IN" sz="2800" spc="25" dirty="0">
                <a:cs typeface="Calibri"/>
              </a:rPr>
              <a:t> </a:t>
            </a:r>
            <a:r>
              <a:rPr lang="en-IN" sz="2800" dirty="0">
                <a:cs typeface="Calibri"/>
              </a:rPr>
              <a:t>a</a:t>
            </a:r>
            <a:r>
              <a:rPr lang="en-IN" sz="2800" spc="5" dirty="0">
                <a:cs typeface="Calibri"/>
              </a:rPr>
              <a:t> </a:t>
            </a:r>
            <a:r>
              <a:rPr lang="en-IN" sz="2800" spc="-5" dirty="0">
                <a:cs typeface="Calibri"/>
              </a:rPr>
              <a:t>hierarchy</a:t>
            </a:r>
            <a:r>
              <a:rPr lang="en-IN" sz="2800" dirty="0">
                <a:cs typeface="Calibri"/>
              </a:rPr>
              <a:t> </a:t>
            </a:r>
            <a:r>
              <a:rPr lang="en-IN" sz="2800" spc="5" dirty="0">
                <a:cs typeface="Calibri"/>
              </a:rPr>
              <a:t>of </a:t>
            </a:r>
            <a:r>
              <a:rPr lang="en-IN" sz="2800" spc="-705" dirty="0">
                <a:cs typeface="Calibri"/>
              </a:rPr>
              <a:t> </a:t>
            </a:r>
            <a:r>
              <a:rPr lang="en-IN" sz="2800" spc="-5" dirty="0">
                <a:cs typeface="Calibri"/>
              </a:rPr>
              <a:t>feature</a:t>
            </a:r>
            <a:r>
              <a:rPr lang="en-IN" sz="2800" spc="-10" dirty="0">
                <a:cs typeface="Calibri"/>
              </a:rPr>
              <a:t> </a:t>
            </a:r>
            <a:r>
              <a:rPr lang="en-IN" sz="2800" spc="-5" dirty="0">
                <a:cs typeface="Calibri"/>
              </a:rPr>
              <a:t>detectors</a:t>
            </a:r>
            <a:r>
              <a:rPr lang="en-IN" sz="2800" spc="-10" dirty="0">
                <a:cs typeface="Calibri"/>
              </a:rPr>
              <a:t> </a:t>
            </a:r>
            <a:r>
              <a:rPr lang="en-IN" sz="2800" spc="-5" dirty="0">
                <a:cs typeface="Calibri"/>
              </a:rPr>
              <a:t>in</a:t>
            </a:r>
            <a:r>
              <a:rPr lang="en-IN" sz="2800" spc="5" dirty="0">
                <a:cs typeface="Calibri"/>
              </a:rPr>
              <a:t> </a:t>
            </a:r>
            <a:r>
              <a:rPr lang="en-IN" sz="2800" dirty="0">
                <a:cs typeface="Calibri"/>
              </a:rPr>
              <a:t>comparison</a:t>
            </a:r>
            <a:r>
              <a:rPr lang="en-IN" sz="2800" spc="5" dirty="0">
                <a:cs typeface="Calibri"/>
              </a:rPr>
              <a:t> </a:t>
            </a:r>
            <a:r>
              <a:rPr lang="en-IN" sz="2800" dirty="0">
                <a:cs typeface="Calibri"/>
              </a:rPr>
              <a:t>to</a:t>
            </a:r>
            <a:r>
              <a:rPr lang="en-IN" sz="2800" spc="-5" dirty="0">
                <a:cs typeface="Calibri"/>
              </a:rPr>
              <a:t> shallow </a:t>
            </a:r>
            <a:r>
              <a:rPr lang="en-IN" sz="2800" dirty="0">
                <a:cs typeface="Calibri"/>
              </a:rPr>
              <a:t> learning models which rely </a:t>
            </a:r>
            <a:r>
              <a:rPr lang="en-IN" sz="2800" spc="-5" dirty="0">
                <a:cs typeface="Calibri"/>
              </a:rPr>
              <a:t>on hand-crafted </a:t>
            </a:r>
            <a:r>
              <a:rPr lang="en-IN" sz="2800" dirty="0">
                <a:cs typeface="Calibri"/>
              </a:rPr>
              <a:t> </a:t>
            </a:r>
            <a:r>
              <a:rPr lang="en-IN" sz="2800" spc="-5" dirty="0">
                <a:cs typeface="Calibri"/>
              </a:rPr>
              <a:t>feature</a:t>
            </a:r>
            <a:r>
              <a:rPr lang="en-IN" sz="2800" spc="-10" dirty="0">
                <a:cs typeface="Calibri"/>
              </a:rPr>
              <a:t> </a:t>
            </a:r>
            <a:r>
              <a:rPr lang="en-IN" sz="2800" dirty="0">
                <a:cs typeface="Calibri"/>
              </a:rPr>
              <a:t>detectors.</a:t>
            </a:r>
            <a:r>
              <a:rPr lang="en-IN" sz="2800" baseline="25132" dirty="0">
                <a:cs typeface="Calibri"/>
              </a:rPr>
              <a:t>[6]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2929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772" y="477710"/>
            <a:ext cx="77362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7695" algn="l"/>
                <a:tab pos="6233160" algn="l"/>
              </a:tabLst>
            </a:pP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Stochasti</a:t>
            </a:r>
            <a:r>
              <a:rPr sz="3600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gradient</a:t>
            </a:r>
            <a:r>
              <a:rPr lang="en-IN" sz="36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descent(SGD</a:t>
            </a:r>
            <a:r>
              <a:rPr sz="3600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737911" y="3071798"/>
            <a:ext cx="2471346" cy="928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2035" y="1613404"/>
            <a:ext cx="8340090" cy="4130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3730" marR="50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633730" algn="l"/>
                <a:tab pos="634365" algn="l"/>
              </a:tabLst>
            </a:pPr>
            <a:r>
              <a:rPr sz="2400" spc="-5" dirty="0">
                <a:latin typeface="Times New Roman"/>
                <a:cs typeface="Times New Roman"/>
              </a:rPr>
              <a:t>Stochastic </a:t>
            </a:r>
            <a:r>
              <a:rPr sz="2400" dirty="0">
                <a:latin typeface="Times New Roman"/>
                <a:cs typeface="Times New Roman"/>
              </a:rPr>
              <a:t>gradient descent (SGD) has proved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spc="-10" dirty="0">
                <a:latin typeface="Times New Roman"/>
                <a:cs typeface="Times New Roman"/>
              </a:rPr>
              <a:t>effective </a:t>
            </a:r>
            <a:r>
              <a:rPr sz="2400" spc="-5" dirty="0">
                <a:latin typeface="Times New Roman"/>
                <a:cs typeface="Times New Roman"/>
              </a:rPr>
              <a:t>way 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training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  <a:p>
            <a:pPr marL="633730" marR="752475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633730" algn="l"/>
                <a:tab pos="634365" algn="l"/>
                <a:tab pos="4739005" algn="l"/>
              </a:tabLst>
            </a:pPr>
            <a:r>
              <a:rPr sz="2400" spc="-5" dirty="0">
                <a:latin typeface="Times New Roman"/>
                <a:cs typeface="Times New Roman"/>
              </a:rPr>
              <a:t>SGD </a:t>
            </a:r>
            <a:r>
              <a:rPr sz="2400" dirty="0">
                <a:latin typeface="Times New Roman"/>
                <a:cs typeface="Times New Roman"/>
              </a:rPr>
              <a:t>optimizes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parameters θ	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network, </a:t>
            </a:r>
            <a:r>
              <a:rPr sz="2400" spc="-5" dirty="0">
                <a:latin typeface="Times New Roman"/>
                <a:cs typeface="Times New Roman"/>
              </a:rPr>
              <a:t>so as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 minimize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loss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119380" marR="1015365" indent="-107314">
              <a:lnSpc>
                <a:spcPts val="2850"/>
              </a:lnSpc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400" spc="-3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SGD the training </a:t>
            </a:r>
            <a:r>
              <a:rPr sz="2400" dirty="0">
                <a:latin typeface="Times New Roman"/>
                <a:cs typeface="Times New Roman"/>
              </a:rPr>
              <a:t>proceeds </a:t>
            </a:r>
            <a:r>
              <a:rPr sz="2400" spc="-5" dirty="0">
                <a:latin typeface="Times New Roman"/>
                <a:cs typeface="Times New Roman"/>
              </a:rPr>
              <a:t>in steps and each step we  consider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mini </a:t>
            </a:r>
            <a:r>
              <a:rPr sz="2400" i="1" dirty="0">
                <a:latin typeface="Times New Roman"/>
                <a:cs typeface="Times New Roman"/>
              </a:rPr>
              <a:t>batch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m </a:t>
            </a:r>
            <a:r>
              <a:rPr sz="2400" spc="-5" dirty="0">
                <a:latin typeface="Times New Roman"/>
                <a:cs typeface="Times New Roman"/>
              </a:rPr>
              <a:t>&lt;&lt;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N.</a:t>
            </a:r>
            <a:endParaRPr sz="2400">
              <a:latin typeface="Times New Roman"/>
              <a:cs typeface="Times New Roman"/>
            </a:endParaRPr>
          </a:p>
          <a:p>
            <a:pPr marL="119380" marR="633095" indent="-107314">
              <a:lnSpc>
                <a:spcPts val="2850"/>
              </a:lnSpc>
              <a:spcBef>
                <a:spcPts val="1425"/>
              </a:spcBef>
              <a:buFont typeface="Arial"/>
              <a:buChar char="•"/>
              <a:tabLst>
                <a:tab pos="1905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mini </a:t>
            </a:r>
            <a:r>
              <a:rPr sz="2400" dirty="0">
                <a:latin typeface="Times New Roman"/>
                <a:cs typeface="Times New Roman"/>
              </a:rPr>
              <a:t>batch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-5" dirty="0">
                <a:latin typeface="Times New Roman"/>
                <a:cs typeface="Times New Roman"/>
              </a:rPr>
              <a:t>to approximate the </a:t>
            </a:r>
            <a:r>
              <a:rPr sz="2400" dirty="0">
                <a:latin typeface="Times New Roman"/>
                <a:cs typeface="Times New Roman"/>
              </a:rPr>
              <a:t>gradient 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loss  </a:t>
            </a:r>
            <a:r>
              <a:rPr sz="2400" dirty="0">
                <a:latin typeface="Times New Roman"/>
                <a:cs typeface="Times New Roman"/>
              </a:rPr>
              <a:t>function </a:t>
            </a:r>
            <a:r>
              <a:rPr sz="2400" spc="-50" dirty="0">
                <a:latin typeface="Times New Roman"/>
                <a:cs typeface="Times New Roman"/>
              </a:rPr>
              <a:t>w.r.t.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parameters by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6338" y="6000737"/>
            <a:ext cx="1451165" cy="857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916" y="477710"/>
            <a:ext cx="44145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Stochastic</a:t>
            </a:r>
            <a:r>
              <a:rPr sz="3200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Gradient</a:t>
            </a:r>
            <a:endParaRPr sz="32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6022" y="1554735"/>
            <a:ext cx="7771765" cy="429768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9245" marR="450215" indent="-297180">
              <a:lnSpc>
                <a:spcPts val="2320"/>
              </a:lnSpc>
              <a:spcBef>
                <a:spcPts val="645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latin typeface="Times New Roman"/>
                <a:cs typeface="Times New Roman"/>
              </a:rPr>
              <a:t>Stochastic </a:t>
            </a:r>
            <a:r>
              <a:rPr sz="2400" dirty="0">
                <a:latin typeface="Times New Roman"/>
                <a:cs typeface="Times New Roman"/>
              </a:rPr>
              <a:t>gradient </a:t>
            </a:r>
            <a:r>
              <a:rPr sz="2400" spc="-5" dirty="0">
                <a:latin typeface="Times New Roman"/>
                <a:cs typeface="Times New Roman"/>
              </a:rPr>
              <a:t>is simple and effective,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requires  </a:t>
            </a:r>
            <a:r>
              <a:rPr sz="2400" spc="-5" dirty="0">
                <a:latin typeface="Times New Roman"/>
                <a:cs typeface="Times New Roman"/>
              </a:rPr>
              <a:t>careful tuning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model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hyper-parameters.</a:t>
            </a:r>
            <a:endParaRPr sz="2400">
              <a:latin typeface="Times New Roman"/>
              <a:cs typeface="Times New Roman"/>
            </a:endParaRPr>
          </a:p>
          <a:p>
            <a:pPr marL="309245" marR="454659" indent="-297180">
              <a:lnSpc>
                <a:spcPct val="79700"/>
              </a:lnSpc>
              <a:spcBef>
                <a:spcPts val="1810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latin typeface="Times New Roman"/>
                <a:cs typeface="Times New Roman"/>
              </a:rPr>
              <a:t>Specifically the learning </a:t>
            </a:r>
            <a:r>
              <a:rPr sz="2400" dirty="0">
                <a:latin typeface="Times New Roman"/>
                <a:cs typeface="Times New Roman"/>
              </a:rPr>
              <a:t>rate </a:t>
            </a:r>
            <a:r>
              <a:rPr sz="2400" spc="-5" dirty="0">
                <a:latin typeface="Times New Roman"/>
                <a:cs typeface="Times New Roman"/>
              </a:rPr>
              <a:t>and the initial </a:t>
            </a:r>
            <a:r>
              <a:rPr sz="2400" dirty="0">
                <a:latin typeface="Times New Roman"/>
                <a:cs typeface="Times New Roman"/>
              </a:rPr>
              <a:t>values for </a:t>
            </a:r>
            <a:r>
              <a:rPr sz="2400" spc="-5" dirty="0">
                <a:latin typeface="Times New Roman"/>
                <a:cs typeface="Times New Roman"/>
              </a:rPr>
              <a:t>the  model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parameters.</a:t>
            </a:r>
            <a:endParaRPr sz="2400">
              <a:latin typeface="Times New Roman"/>
              <a:cs typeface="Times New Roman"/>
            </a:endParaRPr>
          </a:p>
          <a:p>
            <a:pPr marL="309245" marR="5080" indent="-297180">
              <a:lnSpc>
                <a:spcPct val="79700"/>
              </a:lnSpc>
              <a:spcBef>
                <a:spcPts val="1785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training is complicated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fact </a:t>
            </a:r>
            <a:r>
              <a:rPr sz="2400" spc="-5" dirty="0">
                <a:latin typeface="Times New Roman"/>
                <a:cs typeface="Times New Roman"/>
              </a:rPr>
              <a:t>that the inputs to each  layer are affected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parameters of </a:t>
            </a: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preceding </a:t>
            </a:r>
            <a:r>
              <a:rPr sz="2400" spc="-5" dirty="0">
                <a:latin typeface="Times New Roman"/>
                <a:cs typeface="Times New Roman"/>
              </a:rPr>
              <a:t>layers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95580" marR="1077595" indent="-183515">
              <a:lnSpc>
                <a:spcPts val="2770"/>
              </a:lnSpc>
              <a:spcBef>
                <a:spcPts val="1385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Small changes to the </a:t>
            </a:r>
            <a:r>
              <a:rPr sz="2400" dirty="0">
                <a:latin typeface="Times New Roman"/>
                <a:cs typeface="Times New Roman"/>
              </a:rPr>
              <a:t>network parameters </a:t>
            </a:r>
            <a:r>
              <a:rPr sz="2400" spc="-5" dirty="0">
                <a:latin typeface="Times New Roman"/>
                <a:cs typeface="Times New Roman"/>
              </a:rPr>
              <a:t>amplify as  the </a:t>
            </a:r>
            <a:r>
              <a:rPr sz="2400" dirty="0">
                <a:latin typeface="Times New Roman"/>
                <a:cs typeface="Times New Roman"/>
              </a:rPr>
              <a:t>network becomes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deeper.</a:t>
            </a:r>
            <a:endParaRPr sz="2400">
              <a:latin typeface="Times New Roman"/>
              <a:cs typeface="Times New Roman"/>
            </a:endParaRPr>
          </a:p>
          <a:p>
            <a:pPr marL="309245" marR="31750" indent="-297180">
              <a:lnSpc>
                <a:spcPct val="80200"/>
              </a:lnSpc>
              <a:spcBef>
                <a:spcPts val="1820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change in the </a:t>
            </a:r>
            <a:r>
              <a:rPr sz="2400" dirty="0">
                <a:latin typeface="Times New Roman"/>
                <a:cs typeface="Times New Roman"/>
              </a:rPr>
              <a:t>distributions of </a:t>
            </a:r>
            <a:r>
              <a:rPr sz="2400" spc="-5" dirty="0">
                <a:latin typeface="Times New Roman"/>
                <a:cs typeface="Times New Roman"/>
              </a:rPr>
              <a:t>layers’ inputs creates  </a:t>
            </a:r>
            <a:r>
              <a:rPr sz="2400" dirty="0">
                <a:latin typeface="Times New Roman"/>
                <a:cs typeface="Times New Roman"/>
              </a:rPr>
              <a:t>problem because </a:t>
            </a:r>
            <a:r>
              <a:rPr sz="2400" spc="-5" dirty="0">
                <a:latin typeface="Times New Roman"/>
                <a:cs typeface="Times New Roman"/>
              </a:rPr>
              <a:t>the layers </a:t>
            </a:r>
            <a:r>
              <a:rPr sz="2400" dirty="0">
                <a:latin typeface="Times New Roman"/>
                <a:cs typeface="Times New Roman"/>
              </a:rPr>
              <a:t>need </a:t>
            </a:r>
            <a:r>
              <a:rPr sz="2400" spc="-5" dirty="0">
                <a:latin typeface="Times New Roman"/>
                <a:cs typeface="Times New Roman"/>
              </a:rPr>
              <a:t>to continuously adapt to the 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372" y="870438"/>
            <a:ext cx="8021955" cy="4906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73380" marR="685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72745" algn="l"/>
                <a:tab pos="374015" algn="l"/>
              </a:tabLst>
            </a:pPr>
            <a:r>
              <a:rPr sz="2400" dirty="0">
                <a:latin typeface="Times New Roman"/>
                <a:cs typeface="Times New Roman"/>
              </a:rPr>
              <a:t>A network </a:t>
            </a:r>
            <a:r>
              <a:rPr sz="2400" spc="-5" dirty="0">
                <a:latin typeface="Times New Roman"/>
                <a:cs typeface="Times New Roman"/>
              </a:rPr>
              <a:t>computing </a:t>
            </a:r>
            <a:r>
              <a:rPr sz="2400" dirty="0">
                <a:latin typeface="Times New Roman"/>
                <a:cs typeface="Times New Roman"/>
              </a:rPr>
              <a:t>ℓ = </a:t>
            </a:r>
            <a:r>
              <a:rPr sz="2400" spc="-5" dirty="0">
                <a:latin typeface="Times New Roman"/>
                <a:cs typeface="Times New Roman"/>
              </a:rPr>
              <a:t>F2(F1(u,Θ</a:t>
            </a:r>
            <a:r>
              <a:rPr sz="2400" spc="-7" baseline="-3125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), Θ</a:t>
            </a:r>
            <a:r>
              <a:rPr sz="2400" spc="-7" baseline="-31250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) where F1 and F2  are arbitrary transformations, and the </a:t>
            </a:r>
            <a:r>
              <a:rPr sz="2400" dirty="0">
                <a:latin typeface="Times New Roman"/>
                <a:cs typeface="Times New Roman"/>
              </a:rPr>
              <a:t>parameters </a:t>
            </a:r>
            <a:r>
              <a:rPr sz="2400" spc="40" dirty="0">
                <a:latin typeface="Times New Roman"/>
                <a:cs typeface="Times New Roman"/>
              </a:rPr>
              <a:t>Θ</a:t>
            </a:r>
            <a:r>
              <a:rPr sz="2400" spc="60" baseline="-31250" dirty="0">
                <a:latin typeface="Times New Roman"/>
                <a:cs typeface="Times New Roman"/>
              </a:rPr>
              <a:t>1</a:t>
            </a:r>
            <a:r>
              <a:rPr sz="2400" spc="40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Θ</a:t>
            </a:r>
            <a:r>
              <a:rPr sz="2400" baseline="-31250" dirty="0">
                <a:latin typeface="Times New Roman"/>
                <a:cs typeface="Times New Roman"/>
              </a:rPr>
              <a:t>2 </a:t>
            </a:r>
            <a:r>
              <a:rPr sz="2400" spc="-5" dirty="0">
                <a:latin typeface="Times New Roman"/>
                <a:cs typeface="Times New Roman"/>
              </a:rPr>
              <a:t>are to 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learned so as to minimize the loss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ℓ.</a:t>
            </a:r>
            <a:endParaRPr sz="2400">
              <a:latin typeface="Times New Roman"/>
              <a:cs typeface="Times New Roman"/>
            </a:endParaRPr>
          </a:p>
          <a:p>
            <a:pPr marL="373380" marR="233045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448945" algn="l"/>
                <a:tab pos="450215" algn="l"/>
                <a:tab pos="350901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Learning </a:t>
            </a:r>
            <a:r>
              <a:rPr sz="2400" spc="15" dirty="0">
                <a:latin typeface="Times New Roman"/>
                <a:cs typeface="Times New Roman"/>
              </a:rPr>
              <a:t>Θ</a:t>
            </a:r>
            <a:r>
              <a:rPr sz="2400" spc="22" baseline="-31250" dirty="0">
                <a:latin typeface="Times New Roman"/>
                <a:cs typeface="Times New Roman"/>
              </a:rPr>
              <a:t>2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viewed </a:t>
            </a:r>
            <a:r>
              <a:rPr sz="2400" spc="-5" dirty="0">
                <a:latin typeface="Times New Roman"/>
                <a:cs typeface="Times New Roman"/>
              </a:rPr>
              <a:t>as if the inputs </a:t>
            </a:r>
            <a:r>
              <a:rPr sz="2400" dirty="0">
                <a:latin typeface="Times New Roman"/>
                <a:cs typeface="Times New Roman"/>
              </a:rPr>
              <a:t>x = </a:t>
            </a:r>
            <a:r>
              <a:rPr sz="2400" spc="-5" dirty="0">
                <a:latin typeface="Times New Roman"/>
                <a:cs typeface="Times New Roman"/>
              </a:rPr>
              <a:t>F1(u, </a:t>
            </a:r>
            <a:r>
              <a:rPr sz="2400" spc="20" dirty="0">
                <a:latin typeface="Times New Roman"/>
                <a:cs typeface="Times New Roman"/>
              </a:rPr>
              <a:t>Θ</a:t>
            </a:r>
            <a:r>
              <a:rPr sz="2400" spc="30" baseline="-31250" dirty="0">
                <a:latin typeface="Times New Roman"/>
                <a:cs typeface="Times New Roman"/>
              </a:rPr>
              <a:t>1</a:t>
            </a:r>
            <a:r>
              <a:rPr sz="2400" spc="20" dirty="0">
                <a:latin typeface="Times New Roman"/>
                <a:cs typeface="Times New Roman"/>
              </a:rPr>
              <a:t>) </a:t>
            </a:r>
            <a:r>
              <a:rPr sz="2400" spc="-5" dirty="0">
                <a:latin typeface="Times New Roman"/>
                <a:cs typeface="Times New Roman"/>
              </a:rPr>
              <a:t>are  </a:t>
            </a:r>
            <a:r>
              <a:rPr sz="2400" dirty="0">
                <a:latin typeface="Times New Roman"/>
                <a:cs typeface="Times New Roman"/>
              </a:rPr>
              <a:t>fed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sub-network	</a:t>
            </a:r>
            <a:r>
              <a:rPr sz="2400" dirty="0">
                <a:latin typeface="Times New Roman"/>
                <a:cs typeface="Times New Roman"/>
              </a:rPr>
              <a:t>ℓ = </a:t>
            </a:r>
            <a:r>
              <a:rPr sz="2400" spc="-5" dirty="0">
                <a:latin typeface="Times New Roman"/>
                <a:cs typeface="Times New Roman"/>
              </a:rPr>
              <a:t>F2(x,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Θ</a:t>
            </a:r>
            <a:r>
              <a:rPr sz="2400" spc="7" baseline="-31250" dirty="0">
                <a:latin typeface="Times New Roman"/>
                <a:cs typeface="Times New Roman"/>
              </a:rPr>
              <a:t>2</a:t>
            </a:r>
            <a:r>
              <a:rPr sz="2400" spc="5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373380" indent="-29781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372745" algn="l"/>
                <a:tab pos="374015" algn="l"/>
              </a:tabLst>
            </a:pPr>
            <a:r>
              <a:rPr sz="2400" dirty="0">
                <a:latin typeface="Times New Roman"/>
                <a:cs typeface="Times New Roman"/>
              </a:rPr>
              <a:t>A gradient descent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</a:t>
            </a:r>
            <a:endParaRPr sz="2400">
              <a:latin typeface="Times New Roman"/>
              <a:cs typeface="Times New Roman"/>
            </a:endParaRPr>
          </a:p>
          <a:p>
            <a:pPr marL="373380" marR="31750" indent="-114300">
              <a:lnSpc>
                <a:spcPct val="100499"/>
              </a:lnSpc>
              <a:spcBef>
                <a:spcPts val="480"/>
              </a:spcBef>
            </a:pPr>
            <a:r>
              <a:rPr sz="2400" dirty="0">
                <a:latin typeface="Times New Roman"/>
                <a:cs typeface="Times New Roman"/>
              </a:rPr>
              <a:t>for batch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dirty="0">
                <a:latin typeface="Times New Roman"/>
                <a:cs typeface="Times New Roman"/>
              </a:rPr>
              <a:t>m </a:t>
            </a:r>
            <a:r>
              <a:rPr sz="2400" spc="-5" dirty="0">
                <a:latin typeface="Times New Roman"/>
                <a:cs typeface="Times New Roman"/>
              </a:rPr>
              <a:t>and learning </a:t>
            </a:r>
            <a:r>
              <a:rPr sz="2400" dirty="0">
                <a:latin typeface="Times New Roman"/>
                <a:cs typeface="Times New Roman"/>
              </a:rPr>
              <a:t>rate α </a:t>
            </a:r>
            <a:r>
              <a:rPr sz="2400" spc="-5" dirty="0">
                <a:latin typeface="Times New Roman"/>
                <a:cs typeface="Times New Roman"/>
              </a:rPr>
              <a:t>is exactly equivalent 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5" dirty="0">
                <a:latin typeface="Times New Roman"/>
                <a:cs typeface="Times New Roman"/>
              </a:rPr>
              <a:t>stand-alone </a:t>
            </a:r>
            <a:r>
              <a:rPr sz="2400" dirty="0">
                <a:latin typeface="Times New Roman"/>
                <a:cs typeface="Times New Roman"/>
              </a:rPr>
              <a:t>network </a:t>
            </a:r>
            <a:r>
              <a:rPr sz="2400" spc="-5" dirty="0">
                <a:latin typeface="Times New Roman"/>
                <a:cs typeface="Times New Roman"/>
              </a:rPr>
              <a:t>F2 with input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x.</a:t>
            </a:r>
            <a:endParaRPr sz="2400">
              <a:latin typeface="Times New Roman"/>
              <a:cs typeface="Times New Roman"/>
            </a:endParaRPr>
          </a:p>
          <a:p>
            <a:pPr marL="373380" marR="18415" indent="-297815">
              <a:lnSpc>
                <a:spcPct val="99700"/>
              </a:lnSpc>
              <a:spcBef>
                <a:spcPts val="2110"/>
              </a:spcBef>
              <a:buFont typeface="Arial"/>
              <a:buChar char="•"/>
              <a:tabLst>
                <a:tab pos="372745" algn="l"/>
                <a:tab pos="3740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Therefore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training more efficiently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having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  </a:t>
            </a:r>
            <a:r>
              <a:rPr sz="2400" dirty="0">
                <a:latin typeface="Times New Roman"/>
                <a:cs typeface="Times New Roman"/>
              </a:rPr>
              <a:t>distribution between </a:t>
            </a:r>
            <a:r>
              <a:rPr sz="2400" spc="-5" dirty="0">
                <a:latin typeface="Times New Roman"/>
                <a:cs typeface="Times New Roman"/>
              </a:rPr>
              <a:t>the training and test </a:t>
            </a:r>
            <a:r>
              <a:rPr sz="2400" dirty="0">
                <a:latin typeface="Times New Roman"/>
                <a:cs typeface="Times New Roman"/>
              </a:rPr>
              <a:t>data – </a:t>
            </a:r>
            <a:r>
              <a:rPr sz="2400" spc="-5" dirty="0">
                <a:latin typeface="Times New Roman"/>
                <a:cs typeface="Times New Roman"/>
              </a:rPr>
              <a:t>apply to  training the sub-network 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well.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3366" y="3000368"/>
            <a:ext cx="2695569" cy="790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303" y="290228"/>
            <a:ext cx="47644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>
                <a:latin typeface="Times New Roman"/>
                <a:cs typeface="Times New Roman"/>
              </a:rPr>
              <a:t>Internal Covariate</a:t>
            </a:r>
            <a:r>
              <a:rPr sz="3950" spc="-45" dirty="0">
                <a:latin typeface="Times New Roman"/>
                <a:cs typeface="Times New Roman"/>
              </a:rPr>
              <a:t> </a:t>
            </a:r>
            <a:r>
              <a:rPr sz="3950" spc="-5" dirty="0">
                <a:latin typeface="Times New Roman"/>
                <a:cs typeface="Times New Roman"/>
              </a:rPr>
              <a:t>Shift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498" y="1270146"/>
            <a:ext cx="7955280" cy="402844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16230" marR="5080" indent="-297815">
              <a:lnSpc>
                <a:spcPts val="2550"/>
              </a:lnSpc>
              <a:spcBef>
                <a:spcPts val="439"/>
              </a:spcBef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2350" spc="5" dirty="0">
                <a:latin typeface="Times New Roman"/>
                <a:cs typeface="Times New Roman"/>
              </a:rPr>
              <a:t>Fixed </a:t>
            </a:r>
            <a:r>
              <a:rPr sz="2350" spc="10" dirty="0">
                <a:latin typeface="Times New Roman"/>
                <a:cs typeface="Times New Roman"/>
              </a:rPr>
              <a:t>distribution of </a:t>
            </a:r>
            <a:r>
              <a:rPr sz="2350" spc="5" dirty="0">
                <a:latin typeface="Times New Roman"/>
                <a:cs typeface="Times New Roman"/>
              </a:rPr>
              <a:t>inputs to </a:t>
            </a:r>
            <a:r>
              <a:rPr sz="2350" spc="10" dirty="0">
                <a:latin typeface="Times New Roman"/>
                <a:cs typeface="Times New Roman"/>
              </a:rPr>
              <a:t>a </a:t>
            </a:r>
            <a:r>
              <a:rPr sz="2350" spc="5" dirty="0">
                <a:latin typeface="Times New Roman"/>
                <a:cs typeface="Times New Roman"/>
              </a:rPr>
              <a:t>sub-network </a:t>
            </a:r>
            <a:r>
              <a:rPr sz="2350" spc="10" dirty="0">
                <a:latin typeface="Times New Roman"/>
                <a:cs typeface="Times New Roman"/>
              </a:rPr>
              <a:t>would have  positive </a:t>
            </a:r>
            <a:r>
              <a:rPr sz="2350" spc="5" dirty="0">
                <a:latin typeface="Times New Roman"/>
                <a:cs typeface="Times New Roman"/>
              </a:rPr>
              <a:t>consequences </a:t>
            </a:r>
            <a:r>
              <a:rPr sz="2350" spc="10" dirty="0">
                <a:latin typeface="Times New Roman"/>
                <a:cs typeface="Times New Roman"/>
              </a:rPr>
              <a:t>for </a:t>
            </a:r>
            <a:r>
              <a:rPr sz="2350" spc="5" dirty="0">
                <a:latin typeface="Times New Roman"/>
                <a:cs typeface="Times New Roman"/>
              </a:rPr>
              <a:t>the layers </a:t>
            </a:r>
            <a:r>
              <a:rPr sz="2350" i="1" spc="10" dirty="0">
                <a:latin typeface="Times New Roman"/>
                <a:cs typeface="Times New Roman"/>
              </a:rPr>
              <a:t>outside </a:t>
            </a:r>
            <a:r>
              <a:rPr sz="2350" i="1" spc="5" dirty="0">
                <a:latin typeface="Times New Roman"/>
                <a:cs typeface="Times New Roman"/>
              </a:rPr>
              <a:t>the subnetwork, </a:t>
            </a:r>
            <a:r>
              <a:rPr sz="2350" spc="5" dirty="0">
                <a:latin typeface="Times New Roman"/>
                <a:cs typeface="Times New Roman"/>
              </a:rPr>
              <a:t>as  well.</a:t>
            </a:r>
            <a:endParaRPr sz="2350">
              <a:latin typeface="Times New Roman"/>
              <a:cs typeface="Times New Roman"/>
            </a:endParaRPr>
          </a:p>
          <a:p>
            <a:pPr marL="316230" marR="49530" indent="-300990">
              <a:lnSpc>
                <a:spcPts val="2410"/>
              </a:lnSpc>
              <a:spcBef>
                <a:spcPts val="1680"/>
              </a:spcBef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2200" dirty="0">
                <a:latin typeface="Times New Roman"/>
                <a:cs typeface="Times New Roman"/>
              </a:rPr>
              <a:t>The change in the distributions of </a:t>
            </a:r>
            <a:r>
              <a:rPr sz="2200" spc="-5" dirty="0">
                <a:latin typeface="Times New Roman"/>
                <a:cs typeface="Times New Roman"/>
              </a:rPr>
              <a:t>internal </a:t>
            </a:r>
            <a:r>
              <a:rPr sz="2200" dirty="0">
                <a:latin typeface="Times New Roman"/>
                <a:cs typeface="Times New Roman"/>
              </a:rPr>
              <a:t>nodes of a deep network,  in the course of </a:t>
            </a:r>
            <a:r>
              <a:rPr sz="2200" spc="-5" dirty="0">
                <a:latin typeface="Times New Roman"/>
                <a:cs typeface="Times New Roman"/>
              </a:rPr>
              <a:t>training, called </a:t>
            </a:r>
            <a:r>
              <a:rPr sz="2200" i="1" dirty="0">
                <a:latin typeface="Times New Roman"/>
                <a:cs typeface="Times New Roman"/>
              </a:rPr>
              <a:t>Internal Covariate</a:t>
            </a:r>
            <a:r>
              <a:rPr sz="2200" i="1" spc="7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Shift.</a:t>
            </a:r>
            <a:endParaRPr sz="2200">
              <a:latin typeface="Times New Roman"/>
              <a:cs typeface="Times New Roman"/>
            </a:endParaRPr>
          </a:p>
          <a:p>
            <a:pPr marL="316230" indent="-30099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2200" spc="-5" dirty="0">
                <a:latin typeface="Times New Roman"/>
                <a:cs typeface="Times New Roman"/>
              </a:rPr>
              <a:t>Eliminating </a:t>
            </a: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offers </a:t>
            </a:r>
            <a:r>
              <a:rPr sz="2200" dirty="0">
                <a:latin typeface="Times New Roman"/>
                <a:cs typeface="Times New Roman"/>
              </a:rPr>
              <a:t>a promise of faster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training.</a:t>
            </a:r>
            <a:endParaRPr sz="2200">
              <a:latin typeface="Times New Roman"/>
              <a:cs typeface="Times New Roman"/>
            </a:endParaRPr>
          </a:p>
          <a:p>
            <a:pPr marL="316230" marR="297180" indent="-300990">
              <a:lnSpc>
                <a:spcPts val="2410"/>
              </a:lnSpc>
              <a:spcBef>
                <a:spcPts val="1905"/>
              </a:spcBef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2200" spc="5" dirty="0">
                <a:latin typeface="Times New Roman"/>
                <a:cs typeface="Times New Roman"/>
              </a:rPr>
              <a:t>A new </a:t>
            </a:r>
            <a:r>
              <a:rPr sz="2200" dirty="0">
                <a:latin typeface="Times New Roman"/>
                <a:cs typeface="Times New Roman"/>
              </a:rPr>
              <a:t>mechanism, </a:t>
            </a:r>
            <a:r>
              <a:rPr sz="2200" spc="-5" dirty="0">
                <a:latin typeface="Times New Roman"/>
                <a:cs typeface="Times New Roman"/>
              </a:rPr>
              <a:t>call </a:t>
            </a:r>
            <a:r>
              <a:rPr sz="2200" dirty="0">
                <a:latin typeface="Times New Roman"/>
                <a:cs typeface="Times New Roman"/>
              </a:rPr>
              <a:t>Batch </a:t>
            </a:r>
            <a:r>
              <a:rPr sz="2200" spc="-5" dirty="0">
                <a:latin typeface="Times New Roman"/>
                <a:cs typeface="Times New Roman"/>
              </a:rPr>
              <a:t>Normalization </a:t>
            </a:r>
            <a:r>
              <a:rPr sz="2200" dirty="0">
                <a:latin typeface="Times New Roman"/>
                <a:cs typeface="Times New Roman"/>
              </a:rPr>
              <a:t>reduces </a:t>
            </a:r>
            <a:r>
              <a:rPr sz="2200" spc="-5" dirty="0">
                <a:latin typeface="Times New Roman"/>
                <a:cs typeface="Times New Roman"/>
              </a:rPr>
              <a:t>internal  covariate shift, </a:t>
            </a:r>
            <a:r>
              <a:rPr sz="2200" dirty="0">
                <a:latin typeface="Times New Roman"/>
                <a:cs typeface="Times New Roman"/>
              </a:rPr>
              <a:t>which </a:t>
            </a:r>
            <a:r>
              <a:rPr sz="2200" spc="-5" dirty="0">
                <a:latin typeface="Times New Roman"/>
                <a:cs typeface="Times New Roman"/>
              </a:rPr>
              <a:t>accelerates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training </a:t>
            </a:r>
            <a:r>
              <a:rPr sz="2200" dirty="0">
                <a:latin typeface="Times New Roman"/>
                <a:cs typeface="Times New Roman"/>
              </a:rPr>
              <a:t>of deep neural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nets.</a:t>
            </a:r>
            <a:endParaRPr sz="2200">
              <a:latin typeface="Times New Roman"/>
              <a:cs typeface="Times New Roman"/>
            </a:endParaRPr>
          </a:p>
          <a:p>
            <a:pPr marL="316230" marR="467995" indent="-304165">
              <a:lnSpc>
                <a:spcPts val="2220"/>
              </a:lnSpc>
              <a:spcBef>
                <a:spcPts val="1825"/>
              </a:spcBef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2000" spc="15" dirty="0">
                <a:latin typeface="Times New Roman"/>
                <a:cs typeface="Times New Roman"/>
              </a:rPr>
              <a:t>The goal of </a:t>
            </a:r>
            <a:r>
              <a:rPr sz="2000" spc="10" dirty="0">
                <a:latin typeface="Times New Roman"/>
                <a:cs typeface="Times New Roman"/>
              </a:rPr>
              <a:t>Batch Normalization is to achieve </a:t>
            </a:r>
            <a:r>
              <a:rPr sz="2000" spc="15" dirty="0">
                <a:latin typeface="Times New Roman"/>
                <a:cs typeface="Times New Roman"/>
              </a:rPr>
              <a:t>a </a:t>
            </a:r>
            <a:r>
              <a:rPr sz="2000" spc="10" dirty="0">
                <a:latin typeface="Times New Roman"/>
                <a:cs typeface="Times New Roman"/>
              </a:rPr>
              <a:t>stable </a:t>
            </a:r>
            <a:r>
              <a:rPr sz="2000" spc="15" dirty="0">
                <a:latin typeface="Times New Roman"/>
                <a:cs typeface="Times New Roman"/>
              </a:rPr>
              <a:t>distribution of  </a:t>
            </a:r>
            <a:r>
              <a:rPr sz="2000" spc="10" dirty="0">
                <a:latin typeface="Times New Roman"/>
                <a:cs typeface="Times New Roman"/>
              </a:rPr>
              <a:t>activation </a:t>
            </a:r>
            <a:r>
              <a:rPr sz="2000" spc="15" dirty="0">
                <a:latin typeface="Times New Roman"/>
                <a:cs typeface="Times New Roman"/>
              </a:rPr>
              <a:t>values </a:t>
            </a:r>
            <a:r>
              <a:rPr sz="2000" spc="10" dirty="0">
                <a:latin typeface="Times New Roman"/>
                <a:cs typeface="Times New Roman"/>
              </a:rPr>
              <a:t>throughout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training.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375" y="477710"/>
            <a:ext cx="4689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Times New Roman"/>
                <a:cs typeface="Times New Roman"/>
              </a:rPr>
              <a:t>Batch</a:t>
            </a:r>
            <a:r>
              <a:rPr sz="4400" spc="-9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Normalization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756" y="1612388"/>
            <a:ext cx="7797800" cy="34328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05435" marR="238760" indent="-293370">
              <a:lnSpc>
                <a:spcPct val="101000"/>
              </a:lnSpc>
              <a:spcBef>
                <a:spcPts val="65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We </a:t>
            </a:r>
            <a:r>
              <a:rPr sz="2600" dirty="0">
                <a:latin typeface="Times New Roman"/>
                <a:cs typeface="Times New Roman"/>
              </a:rPr>
              <a:t>normalize </a:t>
            </a:r>
            <a:r>
              <a:rPr sz="2600" spc="-5" dirty="0">
                <a:latin typeface="Times New Roman"/>
                <a:cs typeface="Times New Roman"/>
              </a:rPr>
              <a:t>the input layer when </a:t>
            </a:r>
            <a:r>
              <a:rPr sz="2600" dirty="0">
                <a:latin typeface="Times New Roman"/>
                <a:cs typeface="Times New Roman"/>
              </a:rPr>
              <a:t>feature have values  </a:t>
            </a:r>
            <a:r>
              <a:rPr sz="2600" spc="-5" dirty="0">
                <a:latin typeface="Times New Roman"/>
                <a:cs typeface="Times New Roman"/>
              </a:rPr>
              <a:t>wide spread and it speed </a:t>
            </a:r>
            <a:r>
              <a:rPr sz="2600" dirty="0">
                <a:latin typeface="Times New Roman"/>
                <a:cs typeface="Times New Roman"/>
              </a:rPr>
              <a:t>up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learning.</a:t>
            </a:r>
            <a:endParaRPr sz="2600">
              <a:latin typeface="Times New Roman"/>
              <a:cs typeface="Times New Roman"/>
            </a:endParaRPr>
          </a:p>
          <a:p>
            <a:pPr marL="305435" marR="5080" indent="-293370">
              <a:lnSpc>
                <a:spcPct val="101000"/>
              </a:lnSpc>
              <a:spcBef>
                <a:spcPts val="2170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We </a:t>
            </a:r>
            <a:r>
              <a:rPr sz="2600" dirty="0">
                <a:latin typeface="Times New Roman"/>
                <a:cs typeface="Times New Roman"/>
              </a:rPr>
              <a:t>do </a:t>
            </a:r>
            <a:r>
              <a:rPr sz="2600" spc="-5" dirty="0">
                <a:latin typeface="Times New Roman"/>
                <a:cs typeface="Times New Roman"/>
              </a:rPr>
              <a:t>the same thing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values </a:t>
            </a:r>
            <a:r>
              <a:rPr sz="2600" spc="-5" dirty="0">
                <a:latin typeface="Times New Roman"/>
                <a:cs typeface="Times New Roman"/>
              </a:rPr>
              <a:t>in the </a:t>
            </a:r>
            <a:r>
              <a:rPr sz="2600" dirty="0">
                <a:latin typeface="Times New Roman"/>
                <a:cs typeface="Times New Roman"/>
              </a:rPr>
              <a:t>hidden </a:t>
            </a:r>
            <a:r>
              <a:rPr sz="2600" spc="-5" dirty="0">
                <a:latin typeface="Times New Roman"/>
                <a:cs typeface="Times New Roman"/>
              </a:rPr>
              <a:t>layers,  and </a:t>
            </a:r>
            <a:r>
              <a:rPr sz="2600" dirty="0">
                <a:latin typeface="Times New Roman"/>
                <a:cs typeface="Times New Roman"/>
              </a:rPr>
              <a:t>get 10 </a:t>
            </a:r>
            <a:r>
              <a:rPr sz="2600" spc="-5" dirty="0">
                <a:latin typeface="Times New Roman"/>
                <a:cs typeface="Times New Roman"/>
              </a:rPr>
              <a:t>times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5" dirty="0">
                <a:latin typeface="Times New Roman"/>
                <a:cs typeface="Times New Roman"/>
              </a:rPr>
              <a:t>more improvement in the training  speed.</a:t>
            </a:r>
            <a:endParaRPr sz="2600">
              <a:latin typeface="Times New Roman"/>
              <a:cs typeface="Times New Roman"/>
            </a:endParaRPr>
          </a:p>
          <a:p>
            <a:pPr marL="305435" marR="8890" indent="-290195">
              <a:lnSpc>
                <a:spcPts val="3340"/>
              </a:lnSpc>
              <a:spcBef>
                <a:spcPts val="2360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800" spc="-5" dirty="0">
                <a:latin typeface="Times New Roman"/>
                <a:cs typeface="Times New Roman"/>
              </a:rPr>
              <a:t>Batch </a:t>
            </a:r>
            <a:r>
              <a:rPr sz="2800" dirty="0">
                <a:latin typeface="Times New Roman"/>
                <a:cs typeface="Times New Roman"/>
              </a:rPr>
              <a:t>normalization reduces </a:t>
            </a:r>
            <a:r>
              <a:rPr sz="2800" spc="-5" dirty="0">
                <a:latin typeface="Times New Roman"/>
                <a:cs typeface="Times New Roman"/>
              </a:rPr>
              <a:t>the amount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 </a:t>
            </a:r>
            <a:r>
              <a:rPr sz="2800" dirty="0">
                <a:latin typeface="Times New Roman"/>
                <a:cs typeface="Times New Roman"/>
              </a:rPr>
              <a:t>hidden unit values </a:t>
            </a:r>
            <a:r>
              <a:rPr sz="2800" spc="-5" dirty="0">
                <a:latin typeface="Times New Roman"/>
                <a:cs typeface="Times New Roman"/>
              </a:rPr>
              <a:t>shift around </a:t>
            </a:r>
            <a:r>
              <a:rPr sz="2800" dirty="0">
                <a:latin typeface="Times New Roman"/>
                <a:cs typeface="Times New Roman"/>
              </a:rPr>
              <a:t>(covariance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shift).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467" y="508317"/>
            <a:ext cx="42659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Times New Roman"/>
                <a:cs typeface="Times New Roman"/>
              </a:rPr>
              <a:t>Batch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Normalization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612388"/>
            <a:ext cx="8027670" cy="32118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09880" marR="207645" indent="-293370">
              <a:lnSpc>
                <a:spcPct val="101000"/>
              </a:lnSpc>
              <a:spcBef>
                <a:spcPts val="6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distribution of </a:t>
            </a:r>
            <a:r>
              <a:rPr sz="2600" spc="-5" dirty="0">
                <a:latin typeface="Times New Roman"/>
                <a:cs typeface="Times New Roman"/>
              </a:rPr>
              <a:t>each </a:t>
            </a:r>
            <a:r>
              <a:rPr sz="2600" spc="-15" dirty="0">
                <a:latin typeface="Times New Roman"/>
                <a:cs typeface="Times New Roman"/>
              </a:rPr>
              <a:t>layer’s </a:t>
            </a:r>
            <a:r>
              <a:rPr sz="2600" spc="-5" dirty="0">
                <a:latin typeface="Times New Roman"/>
                <a:cs typeface="Times New Roman"/>
              </a:rPr>
              <a:t>inputs changes </a:t>
            </a:r>
            <a:r>
              <a:rPr sz="2600" dirty="0">
                <a:latin typeface="Times New Roman"/>
                <a:cs typeface="Times New Roman"/>
              </a:rPr>
              <a:t>during  </a:t>
            </a:r>
            <a:r>
              <a:rPr sz="2600" spc="-5" dirty="0">
                <a:latin typeface="Times New Roman"/>
                <a:cs typeface="Times New Roman"/>
              </a:rPr>
              <a:t>training, as the </a:t>
            </a:r>
            <a:r>
              <a:rPr sz="2600" dirty="0">
                <a:latin typeface="Times New Roman"/>
                <a:cs typeface="Times New Roman"/>
              </a:rPr>
              <a:t>parameters of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previous </a:t>
            </a:r>
            <a:r>
              <a:rPr sz="2600" spc="-5" dirty="0">
                <a:latin typeface="Times New Roman"/>
                <a:cs typeface="Times New Roman"/>
              </a:rPr>
              <a:t>layers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change.</a:t>
            </a:r>
            <a:endParaRPr sz="2600">
              <a:latin typeface="Times New Roman"/>
              <a:cs typeface="Times New Roman"/>
            </a:endParaRPr>
          </a:p>
          <a:p>
            <a:pPr marL="309880" marR="5080" indent="-297815" algn="just">
              <a:lnSpc>
                <a:spcPct val="99700"/>
              </a:lnSpc>
              <a:spcBef>
                <a:spcPts val="2330"/>
              </a:spcBef>
              <a:buFont typeface="Arial"/>
              <a:buChar char="•"/>
              <a:tabLst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In a neural network, batch normalization </a:t>
            </a:r>
            <a:r>
              <a:rPr sz="2400" spc="-5" dirty="0">
                <a:latin typeface="Times New Roman"/>
                <a:cs typeface="Times New Roman"/>
              </a:rPr>
              <a:t>is achieved through </a:t>
            </a:r>
            <a:r>
              <a:rPr sz="2400" dirty="0">
                <a:latin typeface="Times New Roman"/>
                <a:cs typeface="Times New Roman"/>
              </a:rPr>
              <a:t>a  normalization </a:t>
            </a:r>
            <a:r>
              <a:rPr sz="2400" spc="-5" dirty="0">
                <a:latin typeface="Times New Roman"/>
                <a:cs typeface="Times New Roman"/>
              </a:rPr>
              <a:t>step that </a:t>
            </a:r>
            <a:r>
              <a:rPr sz="2400" dirty="0">
                <a:latin typeface="Times New Roman"/>
                <a:cs typeface="Times New Roman"/>
              </a:rPr>
              <a:t>fixes </a:t>
            </a:r>
            <a:r>
              <a:rPr sz="2400" spc="-5" dirty="0">
                <a:latin typeface="Times New Roman"/>
                <a:cs typeface="Times New Roman"/>
              </a:rPr>
              <a:t>the means and </a:t>
            </a:r>
            <a:r>
              <a:rPr sz="2400" dirty="0">
                <a:latin typeface="Times New Roman"/>
                <a:cs typeface="Times New Roman"/>
              </a:rPr>
              <a:t>variances of </a:t>
            </a:r>
            <a:r>
              <a:rPr sz="2400" spc="-5" dirty="0">
                <a:latin typeface="Times New Roman"/>
                <a:cs typeface="Times New Roman"/>
              </a:rPr>
              <a:t>each  layer's inputs. Zero means,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variances.</a:t>
            </a:r>
            <a:endParaRPr sz="2400">
              <a:latin typeface="Times New Roman"/>
              <a:cs typeface="Times New Roman"/>
            </a:endParaRPr>
          </a:p>
          <a:p>
            <a:pPr marL="309880" marR="37465" indent="-297815" algn="just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79095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network becomes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robust </a:t>
            </a:r>
            <a:r>
              <a:rPr sz="2400" spc="-5" dirty="0">
                <a:latin typeface="Times New Roman"/>
                <a:cs typeface="Times New Roman"/>
              </a:rPr>
              <a:t>to different initialization  schemes and learning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375" y="477710"/>
            <a:ext cx="4689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Times New Roman"/>
                <a:cs typeface="Times New Roman"/>
              </a:rPr>
              <a:t>Batch</a:t>
            </a:r>
            <a:r>
              <a:rPr sz="4400" spc="-9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Normalization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613404"/>
            <a:ext cx="8016875" cy="4201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95885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Batch </a:t>
            </a:r>
            <a:r>
              <a:rPr sz="2400" dirty="0">
                <a:latin typeface="Times New Roman"/>
                <a:cs typeface="Times New Roman"/>
              </a:rPr>
              <a:t>normalization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technique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training </a:t>
            </a:r>
            <a:r>
              <a:rPr sz="2400" dirty="0">
                <a:latin typeface="Times New Roman"/>
                <a:cs typeface="Times New Roman"/>
              </a:rPr>
              <a:t>very deep  neural networks </a:t>
            </a:r>
            <a:r>
              <a:rPr sz="2400" spc="-5" dirty="0">
                <a:latin typeface="Times New Roman"/>
                <a:cs typeface="Times New Roman"/>
              </a:rPr>
              <a:t>that standardizes the inputs 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layer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each  mini-batch.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99500"/>
              </a:lnSpc>
              <a:spcBef>
                <a:spcPts val="202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Standardizing the activations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prior </a:t>
            </a:r>
            <a:r>
              <a:rPr sz="2400" spc="-5" dirty="0">
                <a:latin typeface="Times New Roman"/>
                <a:cs typeface="Times New Roman"/>
              </a:rPr>
              <a:t>layer means that  assumptions the subsequent layer makes about the spread and  </a:t>
            </a:r>
            <a:r>
              <a:rPr sz="2400" dirty="0">
                <a:latin typeface="Times New Roman"/>
                <a:cs typeface="Times New Roman"/>
              </a:rPr>
              <a:t>distribution of </a:t>
            </a:r>
            <a:r>
              <a:rPr sz="2400" spc="-5" dirty="0">
                <a:latin typeface="Times New Roman"/>
                <a:cs typeface="Times New Roman"/>
              </a:rPr>
              <a:t>inputs </a:t>
            </a:r>
            <a:r>
              <a:rPr sz="2400" dirty="0">
                <a:latin typeface="Times New Roman"/>
                <a:cs typeface="Times New Roman"/>
              </a:rPr>
              <a:t>during </a:t>
            </a:r>
            <a:r>
              <a:rPr sz="2400" spc="-5" dirty="0">
                <a:latin typeface="Times New Roman"/>
                <a:cs typeface="Times New Roman"/>
              </a:rPr>
              <a:t>the weight </a:t>
            </a:r>
            <a:r>
              <a:rPr sz="2400" dirty="0">
                <a:latin typeface="Times New Roman"/>
                <a:cs typeface="Times New Roman"/>
              </a:rPr>
              <a:t>update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change,  at least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dramatically.</a:t>
            </a:r>
            <a:endParaRPr sz="2400">
              <a:latin typeface="Times New Roman"/>
              <a:cs typeface="Times New Roman"/>
            </a:endParaRPr>
          </a:p>
          <a:p>
            <a:pPr marL="309880" marR="217804" indent="-297815">
              <a:lnSpc>
                <a:spcPct val="99700"/>
              </a:lnSpc>
              <a:spcBef>
                <a:spcPts val="210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has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effect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stabilizing the learning </a:t>
            </a:r>
            <a:r>
              <a:rPr sz="2400" dirty="0">
                <a:latin typeface="Times New Roman"/>
                <a:cs typeface="Times New Roman"/>
              </a:rPr>
              <a:t>process </a:t>
            </a:r>
            <a:r>
              <a:rPr sz="2400" spc="-5" dirty="0">
                <a:latin typeface="Times New Roman"/>
                <a:cs typeface="Times New Roman"/>
              </a:rPr>
              <a:t>and  </a:t>
            </a:r>
            <a:r>
              <a:rPr sz="2400" dirty="0">
                <a:latin typeface="Times New Roman"/>
                <a:cs typeface="Times New Roman"/>
              </a:rPr>
              <a:t>dramatically reducing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number of </a:t>
            </a:r>
            <a:r>
              <a:rPr sz="2400" spc="-5" dirty="0">
                <a:latin typeface="Times New Roman"/>
                <a:cs typeface="Times New Roman"/>
              </a:rPr>
              <a:t>training epochs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  </a:t>
            </a:r>
            <a:r>
              <a:rPr sz="2400" spc="-5" dirty="0">
                <a:latin typeface="Times New Roman"/>
                <a:cs typeface="Times New Roman"/>
              </a:rPr>
              <a:t>to train </a:t>
            </a:r>
            <a:r>
              <a:rPr sz="2400" dirty="0">
                <a:latin typeface="Times New Roman"/>
                <a:cs typeface="Times New Roman"/>
              </a:rPr>
              <a:t>deep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827" y="477710"/>
            <a:ext cx="451117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Implementation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584143"/>
            <a:ext cx="7882890" cy="41535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09880" marR="5080" indent="-297815">
              <a:lnSpc>
                <a:spcPts val="2620"/>
              </a:lnSpc>
              <a:spcBef>
                <a:spcPts val="4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During training the mean and standard </a:t>
            </a:r>
            <a:r>
              <a:rPr sz="2400" dirty="0">
                <a:latin typeface="Times New Roman"/>
                <a:cs typeface="Times New Roman"/>
              </a:rPr>
              <a:t>deviation of </a:t>
            </a:r>
            <a:r>
              <a:rPr sz="2400" spc="-5" dirty="0">
                <a:latin typeface="Times New Roman"/>
                <a:cs typeface="Times New Roman"/>
              </a:rPr>
              <a:t>each input  </a:t>
            </a:r>
            <a:r>
              <a:rPr sz="2400" dirty="0">
                <a:latin typeface="Times New Roman"/>
                <a:cs typeface="Times New Roman"/>
              </a:rPr>
              <a:t>variable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layer is calculated </a:t>
            </a:r>
            <a:r>
              <a:rPr sz="2400" dirty="0">
                <a:latin typeface="Times New Roman"/>
                <a:cs typeface="Times New Roman"/>
              </a:rPr>
              <a:t>per </a:t>
            </a:r>
            <a:r>
              <a:rPr sz="2400" spc="-5" dirty="0">
                <a:latin typeface="Times New Roman"/>
                <a:cs typeface="Times New Roman"/>
              </a:rPr>
              <a:t>mini-batch and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-5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perform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standardization.</a:t>
            </a:r>
            <a:endParaRPr sz="2400">
              <a:latin typeface="Times New Roman"/>
              <a:cs typeface="Times New Roman"/>
            </a:endParaRPr>
          </a:p>
          <a:p>
            <a:pPr marL="309880" marR="204470" indent="-297815">
              <a:lnSpc>
                <a:spcPts val="2590"/>
              </a:lnSpc>
              <a:spcBef>
                <a:spcPts val="202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Allow the layer to learn two </a:t>
            </a:r>
            <a:r>
              <a:rPr sz="2400" dirty="0">
                <a:latin typeface="Times New Roman"/>
                <a:cs typeface="Times New Roman"/>
              </a:rPr>
              <a:t>new parameters, namely a new  </a:t>
            </a:r>
            <a:r>
              <a:rPr sz="2400" spc="-5" dirty="0">
                <a:latin typeface="Times New Roman"/>
                <a:cs typeface="Times New Roman"/>
              </a:rPr>
              <a:t>mean and standard </a:t>
            </a:r>
            <a:r>
              <a:rPr sz="2400" dirty="0">
                <a:latin typeface="Times New Roman"/>
                <a:cs typeface="Times New Roman"/>
              </a:rPr>
              <a:t>deviation, </a:t>
            </a:r>
            <a:r>
              <a:rPr sz="2400" spc="-5" dirty="0">
                <a:latin typeface="Times New Roman"/>
                <a:cs typeface="Times New Roman"/>
              </a:rPr>
              <a:t>Beta and Gamma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respectively.</a:t>
            </a:r>
            <a:endParaRPr sz="2400">
              <a:latin typeface="Times New Roman"/>
              <a:cs typeface="Times New Roman"/>
            </a:endParaRPr>
          </a:p>
          <a:p>
            <a:pPr marL="309880" marR="1475740" indent="-297815">
              <a:lnSpc>
                <a:spcPts val="2590"/>
              </a:lnSpc>
              <a:spcBef>
                <a:spcPts val="2020"/>
              </a:spcBef>
              <a:buFont typeface="Arial"/>
              <a:buChar char="•"/>
              <a:tabLst>
                <a:tab pos="385445" algn="l"/>
                <a:tab pos="38671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allows the automatic scaling and shifting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 standardized 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inputs.</a:t>
            </a:r>
            <a:endParaRPr sz="2400">
              <a:latin typeface="Times New Roman"/>
              <a:cs typeface="Times New Roman"/>
            </a:endParaRPr>
          </a:p>
          <a:p>
            <a:pPr marL="309880" marR="335280" indent="-297815">
              <a:lnSpc>
                <a:spcPct val="90600"/>
              </a:lnSpc>
              <a:spcBef>
                <a:spcPts val="211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These </a:t>
            </a:r>
            <a:r>
              <a:rPr sz="2400" dirty="0">
                <a:latin typeface="Times New Roman"/>
                <a:cs typeface="Times New Roman"/>
              </a:rPr>
              <a:t>parameters </a:t>
            </a:r>
            <a:r>
              <a:rPr sz="2400" spc="-5" dirty="0">
                <a:latin typeface="Times New Roman"/>
                <a:cs typeface="Times New Roman"/>
              </a:rPr>
              <a:t>are learned along with the </a:t>
            </a:r>
            <a:r>
              <a:rPr sz="2400" dirty="0">
                <a:latin typeface="Times New Roman"/>
                <a:cs typeface="Times New Roman"/>
              </a:rPr>
              <a:t>original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  </a:t>
            </a:r>
            <a:r>
              <a:rPr sz="2400" dirty="0">
                <a:latin typeface="Times New Roman"/>
                <a:cs typeface="Times New Roman"/>
              </a:rPr>
              <a:t>parameters,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part of </a:t>
            </a:r>
            <a:r>
              <a:rPr sz="2400" spc="-5" dirty="0">
                <a:latin typeface="Times New Roman"/>
                <a:cs typeface="Times New Roman"/>
              </a:rPr>
              <a:t>the training </a:t>
            </a:r>
            <a:r>
              <a:rPr sz="2400" dirty="0">
                <a:latin typeface="Times New Roman"/>
                <a:cs typeface="Times New Roman"/>
              </a:rPr>
              <a:t>process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restore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representation power 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827" y="477710"/>
            <a:ext cx="443497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Implementation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613404"/>
            <a:ext cx="7847330" cy="34772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348615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Batch </a:t>
            </a:r>
            <a:r>
              <a:rPr sz="2400" dirty="0">
                <a:latin typeface="Times New Roman"/>
                <a:cs typeface="Times New Roman"/>
              </a:rPr>
              <a:t>normalization </a:t>
            </a:r>
            <a:r>
              <a:rPr sz="2400" spc="-5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used on </a:t>
            </a:r>
            <a:r>
              <a:rPr sz="2400" spc="-5" dirty="0">
                <a:latin typeface="Times New Roman"/>
                <a:cs typeface="Times New Roman"/>
              </a:rPr>
              <a:t>the inputs to the layer  </a:t>
            </a:r>
            <a:r>
              <a:rPr sz="2400" dirty="0">
                <a:latin typeface="Times New Roman"/>
                <a:cs typeface="Times New Roman"/>
              </a:rPr>
              <a:t>before or </a:t>
            </a:r>
            <a:r>
              <a:rPr sz="2400" spc="-5" dirty="0">
                <a:latin typeface="Times New Roman"/>
                <a:cs typeface="Times New Roman"/>
              </a:rPr>
              <a:t>after the activation </a:t>
            </a:r>
            <a:r>
              <a:rPr sz="2400" dirty="0">
                <a:latin typeface="Times New Roman"/>
                <a:cs typeface="Times New Roman"/>
              </a:rPr>
              <a:t>function </a:t>
            </a:r>
            <a:r>
              <a:rPr sz="2400" spc="-5" dirty="0">
                <a:latin typeface="Times New Roman"/>
                <a:cs typeface="Times New Roman"/>
              </a:rPr>
              <a:t>in the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99700"/>
              </a:lnSpc>
              <a:spcBef>
                <a:spcPts val="2014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more appropriate </a:t>
            </a:r>
            <a:r>
              <a:rPr sz="2400" b="1" dirty="0">
                <a:latin typeface="Times New Roman"/>
                <a:cs typeface="Times New Roman"/>
              </a:rPr>
              <a:t>after </a:t>
            </a:r>
            <a:r>
              <a:rPr sz="2400" spc="-5" dirty="0">
                <a:latin typeface="Times New Roman"/>
                <a:cs typeface="Times New Roman"/>
              </a:rPr>
              <a:t>the activation </a:t>
            </a:r>
            <a:r>
              <a:rPr sz="2400" dirty="0">
                <a:latin typeface="Times New Roman"/>
                <a:cs typeface="Times New Roman"/>
              </a:rPr>
              <a:t>function </a:t>
            </a:r>
            <a:r>
              <a:rPr sz="2400" spc="-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for  </a:t>
            </a:r>
            <a:r>
              <a:rPr sz="2400" spc="-5" dirty="0">
                <a:latin typeface="Times New Roman"/>
                <a:cs typeface="Times New Roman"/>
              </a:rPr>
              <a:t>s-shaped </a:t>
            </a:r>
            <a:r>
              <a:rPr sz="2400" dirty="0">
                <a:latin typeface="Times New Roman"/>
                <a:cs typeface="Times New Roman"/>
              </a:rPr>
              <a:t>functions </a:t>
            </a:r>
            <a:r>
              <a:rPr sz="2400" spc="-5" dirty="0">
                <a:latin typeface="Times New Roman"/>
                <a:cs typeface="Times New Roman"/>
              </a:rPr>
              <a:t>like the </a:t>
            </a:r>
            <a:r>
              <a:rPr sz="2400" dirty="0">
                <a:latin typeface="Times New Roman"/>
                <a:cs typeface="Times New Roman"/>
              </a:rPr>
              <a:t>hyperbolic </a:t>
            </a:r>
            <a:r>
              <a:rPr sz="2400" spc="-5" dirty="0">
                <a:latin typeface="Times New Roman"/>
                <a:cs typeface="Times New Roman"/>
              </a:rPr>
              <a:t>tangent and logistic 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309880" marR="134620" indent="-297815">
              <a:lnSpc>
                <a:spcPct val="99700"/>
              </a:lnSpc>
              <a:spcBef>
                <a:spcPts val="211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appropriate </a:t>
            </a:r>
            <a:r>
              <a:rPr sz="2400" b="1" spc="-15" dirty="0">
                <a:latin typeface="Times New Roman"/>
                <a:cs typeface="Times New Roman"/>
              </a:rPr>
              <a:t>before </a:t>
            </a:r>
            <a:r>
              <a:rPr sz="2400" spc="-5" dirty="0">
                <a:latin typeface="Times New Roman"/>
                <a:cs typeface="Times New Roman"/>
              </a:rPr>
              <a:t>the activation </a:t>
            </a:r>
            <a:r>
              <a:rPr sz="2400" dirty="0">
                <a:latin typeface="Times New Roman"/>
                <a:cs typeface="Times New Roman"/>
              </a:rPr>
              <a:t>function for  </a:t>
            </a:r>
            <a:r>
              <a:rPr sz="2400" spc="-5" dirty="0">
                <a:latin typeface="Times New Roman"/>
                <a:cs typeface="Times New Roman"/>
              </a:rPr>
              <a:t>activations that may </a:t>
            </a:r>
            <a:r>
              <a:rPr sz="2400" dirty="0">
                <a:latin typeface="Times New Roman"/>
                <a:cs typeface="Times New Roman"/>
              </a:rPr>
              <a:t>result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non-Gaussian distributions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like  the </a:t>
            </a:r>
            <a:r>
              <a:rPr sz="2400" dirty="0">
                <a:latin typeface="Times New Roman"/>
                <a:cs typeface="Times New Roman"/>
              </a:rPr>
              <a:t>rectified </a:t>
            </a:r>
            <a:r>
              <a:rPr sz="2400" spc="-5" dirty="0">
                <a:latin typeface="Times New Roman"/>
                <a:cs typeface="Times New Roman"/>
              </a:rPr>
              <a:t>linear activation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378" y="477710"/>
            <a:ext cx="22206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Carlito"/>
                <a:cs typeface="Carlito"/>
              </a:rPr>
              <a:t>Issues</a:t>
            </a:r>
            <a:endParaRPr sz="3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613404"/>
            <a:ext cx="7944484" cy="41668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 mean and standard </a:t>
            </a:r>
            <a:r>
              <a:rPr sz="2400" dirty="0">
                <a:latin typeface="Times New Roman"/>
                <a:cs typeface="Times New Roman"/>
              </a:rPr>
              <a:t>deviations for </a:t>
            </a:r>
            <a:r>
              <a:rPr sz="2400" spc="-5" dirty="0">
                <a:latin typeface="Times New Roman"/>
                <a:cs typeface="Times New Roman"/>
              </a:rPr>
              <a:t>each input </a:t>
            </a:r>
            <a:r>
              <a:rPr sz="2400" dirty="0">
                <a:latin typeface="Times New Roman"/>
                <a:cs typeface="Times New Roman"/>
              </a:rPr>
              <a:t>feature </a:t>
            </a:r>
            <a:r>
              <a:rPr sz="2400" spc="-5" dirty="0">
                <a:latin typeface="Times New Roman"/>
                <a:cs typeface="Times New Roman"/>
              </a:rPr>
              <a:t>are  calculated </a:t>
            </a:r>
            <a:r>
              <a:rPr sz="2400" dirty="0">
                <a:latin typeface="Times New Roman"/>
                <a:cs typeface="Times New Roman"/>
              </a:rPr>
              <a:t>over </a:t>
            </a:r>
            <a:r>
              <a:rPr sz="2400" spc="-5" dirty="0">
                <a:latin typeface="Times New Roman"/>
                <a:cs typeface="Times New Roman"/>
              </a:rPr>
              <a:t>the mini-batch instead then the </a:t>
            </a:r>
            <a:r>
              <a:rPr sz="2400" dirty="0">
                <a:latin typeface="Times New Roman"/>
                <a:cs typeface="Times New Roman"/>
              </a:rPr>
              <a:t>batch </a:t>
            </a:r>
            <a:r>
              <a:rPr sz="2400" spc="-5" dirty="0">
                <a:latin typeface="Times New Roman"/>
                <a:cs typeface="Times New Roman"/>
              </a:rPr>
              <a:t>size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must 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sufficiently </a:t>
            </a:r>
            <a:r>
              <a:rPr sz="2400" dirty="0">
                <a:latin typeface="Times New Roman"/>
                <a:cs typeface="Times New Roman"/>
              </a:rPr>
              <a:t>representative 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range of </a:t>
            </a: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variable.</a:t>
            </a:r>
            <a:endParaRPr sz="2400">
              <a:latin typeface="Times New Roman"/>
              <a:cs typeface="Times New Roman"/>
            </a:endParaRPr>
          </a:p>
          <a:p>
            <a:pPr marL="309880" marR="198120" indent="-297815">
              <a:lnSpc>
                <a:spcPct val="99700"/>
              </a:lnSpc>
              <a:spcBef>
                <a:spcPts val="2014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In a batch-normalized </a:t>
            </a:r>
            <a:r>
              <a:rPr sz="2400" spc="-5" dirty="0">
                <a:latin typeface="Times New Roman"/>
                <a:cs typeface="Times New Roman"/>
              </a:rPr>
              <a:t>model, we </a:t>
            </a:r>
            <a:r>
              <a:rPr sz="2400" dirty="0">
                <a:latin typeface="Times New Roman"/>
                <a:cs typeface="Times New Roman"/>
              </a:rPr>
              <a:t>have been </a:t>
            </a:r>
            <a:r>
              <a:rPr sz="2400" spc="-5" dirty="0">
                <a:latin typeface="Times New Roman"/>
                <a:cs typeface="Times New Roman"/>
              </a:rPr>
              <a:t>able to achieve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training speedup </a:t>
            </a:r>
            <a:r>
              <a:rPr sz="2400" dirty="0">
                <a:latin typeface="Times New Roman"/>
                <a:cs typeface="Times New Roman"/>
              </a:rPr>
              <a:t>from higher </a:t>
            </a:r>
            <a:r>
              <a:rPr sz="2400" spc="-5" dirty="0">
                <a:latin typeface="Times New Roman"/>
                <a:cs typeface="Times New Roman"/>
              </a:rPr>
              <a:t>learning </a:t>
            </a:r>
            <a:r>
              <a:rPr sz="2400" dirty="0">
                <a:latin typeface="Times New Roman"/>
                <a:cs typeface="Times New Roman"/>
              </a:rPr>
              <a:t>rates,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ill side  </a:t>
            </a:r>
            <a:r>
              <a:rPr sz="2400" spc="-10" dirty="0">
                <a:latin typeface="Times New Roman"/>
                <a:cs typeface="Times New Roman"/>
              </a:rPr>
              <a:t>effects.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09880" marR="520700" indent="-297815">
              <a:lnSpc>
                <a:spcPct val="100499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Batch </a:t>
            </a:r>
            <a:r>
              <a:rPr sz="2400" dirty="0">
                <a:latin typeface="Times New Roman"/>
                <a:cs typeface="Times New Roman"/>
              </a:rPr>
              <a:t>normalization </a:t>
            </a:r>
            <a:r>
              <a:rPr sz="2400" spc="-5" dirty="0">
                <a:latin typeface="Times New Roman"/>
                <a:cs typeface="Times New Roman"/>
              </a:rPr>
              <a:t>can make training </a:t>
            </a:r>
            <a:r>
              <a:rPr sz="2400" dirty="0">
                <a:latin typeface="Times New Roman"/>
                <a:cs typeface="Times New Roman"/>
              </a:rPr>
              <a:t>deep networks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less  sensitive to the choice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weight initialization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225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Section </a:t>
            </a:r>
            <a:r>
              <a:rPr sz="2400" dirty="0">
                <a:latin typeface="Times New Roman"/>
                <a:cs typeface="Times New Roman"/>
              </a:rPr>
              <a:t>– 8.7.1 </a:t>
            </a:r>
            <a:r>
              <a:rPr sz="2400" spc="-5" dirty="0">
                <a:latin typeface="Times New Roman"/>
                <a:cs typeface="Times New Roman"/>
              </a:rPr>
              <a:t>Batch Normalization,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Deep Learning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2016.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1781" y="477710"/>
            <a:ext cx="3356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Deep</a:t>
            </a:r>
            <a:r>
              <a:rPr sz="4400" spc="-9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Learning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514" y="1584143"/>
            <a:ext cx="7984490" cy="41249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19380" marR="188595" indent="-107314">
              <a:lnSpc>
                <a:spcPts val="2620"/>
              </a:lnSpc>
              <a:spcBef>
                <a:spcPts val="400"/>
              </a:spcBef>
              <a:buFont typeface="Arial"/>
              <a:buChar char="•"/>
              <a:tabLst>
                <a:tab pos="1905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first </a:t>
            </a:r>
            <a:r>
              <a:rPr sz="2400" spc="-5" dirty="0">
                <a:latin typeface="Times New Roman"/>
                <a:cs typeface="Times New Roman"/>
              </a:rPr>
              <a:t>layer learns </a:t>
            </a:r>
            <a:r>
              <a:rPr sz="2400" dirty="0">
                <a:latin typeface="Times New Roman"/>
                <a:cs typeface="Times New Roman"/>
              </a:rPr>
              <a:t>primitive features, occur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often,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like  an edge in an image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the tiniest </a:t>
            </a:r>
            <a:r>
              <a:rPr sz="2400" dirty="0">
                <a:latin typeface="Times New Roman"/>
                <a:cs typeface="Times New Roman"/>
              </a:rPr>
              <a:t>unit of </a:t>
            </a:r>
            <a:r>
              <a:rPr sz="2400" spc="-5" dirty="0">
                <a:latin typeface="Times New Roman"/>
                <a:cs typeface="Times New Roman"/>
              </a:rPr>
              <a:t>speech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sound.</a:t>
            </a:r>
            <a:endParaRPr sz="2400" dirty="0">
              <a:latin typeface="Times New Roman"/>
              <a:cs typeface="Times New Roman"/>
            </a:endParaRPr>
          </a:p>
          <a:p>
            <a:pPr marL="119380" marR="5080" indent="-107314">
              <a:lnSpc>
                <a:spcPts val="2620"/>
              </a:lnSpc>
              <a:spcBef>
                <a:spcPts val="1960"/>
              </a:spcBef>
              <a:buFont typeface="Arial"/>
              <a:buChar char="•"/>
              <a:tabLst>
                <a:tab pos="196215" algn="l"/>
              </a:tabLst>
            </a:pPr>
            <a:r>
              <a:rPr sz="2400" spc="-5" dirty="0">
                <a:latin typeface="Times New Roman"/>
                <a:cs typeface="Times New Roman"/>
              </a:rPr>
              <a:t>Once that layer learns the </a:t>
            </a:r>
            <a:r>
              <a:rPr sz="2400" dirty="0">
                <a:latin typeface="Times New Roman"/>
                <a:cs typeface="Times New Roman"/>
              </a:rPr>
              <a:t>features, </a:t>
            </a:r>
            <a:r>
              <a:rPr sz="2400" spc="-5" dirty="0">
                <a:latin typeface="Times New Roman"/>
                <a:cs typeface="Times New Roman"/>
              </a:rPr>
              <a:t>they are </a:t>
            </a:r>
            <a:r>
              <a:rPr sz="2400" dirty="0">
                <a:latin typeface="Times New Roman"/>
                <a:cs typeface="Times New Roman"/>
              </a:rPr>
              <a:t>fed </a:t>
            </a:r>
            <a:r>
              <a:rPr sz="2400" spc="-5" dirty="0">
                <a:latin typeface="Times New Roman"/>
                <a:cs typeface="Times New Roman"/>
              </a:rPr>
              <a:t>to the </a:t>
            </a:r>
            <a:r>
              <a:rPr sz="2400" dirty="0">
                <a:latin typeface="Times New Roman"/>
                <a:cs typeface="Times New Roman"/>
              </a:rPr>
              <a:t>next </a:t>
            </a:r>
            <a:r>
              <a:rPr sz="2400" spc="-5" dirty="0">
                <a:latin typeface="Times New Roman"/>
                <a:cs typeface="Times New Roman"/>
              </a:rPr>
              <a:t>layer  to learn complex </a:t>
            </a:r>
            <a:r>
              <a:rPr sz="2400" dirty="0">
                <a:latin typeface="Times New Roman"/>
                <a:cs typeface="Times New Roman"/>
              </a:rPr>
              <a:t>features, </a:t>
            </a:r>
            <a:r>
              <a:rPr sz="2400" spc="-5" dirty="0">
                <a:latin typeface="Times New Roman"/>
                <a:cs typeface="Times New Roman"/>
              </a:rPr>
              <a:t>like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corner </a:t>
            </a:r>
            <a:r>
              <a:rPr sz="2400" dirty="0">
                <a:latin typeface="Times New Roman"/>
                <a:cs typeface="Times New Roman"/>
              </a:rPr>
              <a:t>or a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speech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sounds.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20650" marR="527685" indent="-120650">
              <a:lnSpc>
                <a:spcPts val="2620"/>
              </a:lnSpc>
              <a:spcBef>
                <a:spcPts val="5"/>
              </a:spcBef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process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repeated </a:t>
            </a:r>
            <a:r>
              <a:rPr sz="2400" spc="-5" dirty="0">
                <a:latin typeface="Times New Roman"/>
                <a:cs typeface="Times New Roman"/>
              </a:rPr>
              <a:t>in successive layers </a:t>
            </a:r>
            <a:r>
              <a:rPr sz="2400" dirty="0">
                <a:latin typeface="Times New Roman"/>
                <a:cs typeface="Times New Roman"/>
              </a:rPr>
              <a:t>until </a:t>
            </a:r>
            <a:r>
              <a:rPr sz="2400" spc="-5" dirty="0">
                <a:latin typeface="Times New Roman"/>
                <a:cs typeface="Times New Roman"/>
              </a:rPr>
              <a:t>the system  can </a:t>
            </a:r>
            <a:r>
              <a:rPr sz="2400" dirty="0">
                <a:latin typeface="Times New Roman"/>
                <a:cs typeface="Times New Roman"/>
              </a:rPr>
              <a:t>reliably recognize phonemes 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objects.</a:t>
            </a:r>
          </a:p>
          <a:p>
            <a:pPr marL="119380" marR="193040" indent="-107314">
              <a:lnSpc>
                <a:spcPts val="2620"/>
              </a:lnSpc>
              <a:spcBef>
                <a:spcPts val="1510"/>
              </a:spcBef>
              <a:buFont typeface="Arial"/>
              <a:buChar char="•"/>
              <a:tabLst>
                <a:tab pos="196215" algn="l"/>
              </a:tabLst>
            </a:pPr>
            <a:r>
              <a:rPr sz="2400" spc="-5" dirty="0">
                <a:latin typeface="Times New Roman"/>
                <a:cs typeface="Times New Roman"/>
              </a:rPr>
              <a:t>Drivers </a:t>
            </a:r>
            <a:r>
              <a:rPr sz="2400" dirty="0">
                <a:latin typeface="Times New Roman"/>
                <a:cs typeface="Times New Roman"/>
              </a:rPr>
              <a:t>behind deep </a:t>
            </a:r>
            <a:r>
              <a:rPr sz="2400" spc="-5" dirty="0">
                <a:latin typeface="Times New Roman"/>
                <a:cs typeface="Times New Roman"/>
              </a:rPr>
              <a:t>learning: </a:t>
            </a:r>
            <a:r>
              <a:rPr sz="2400" dirty="0">
                <a:latin typeface="Times New Roman"/>
                <a:cs typeface="Times New Roman"/>
              </a:rPr>
              <a:t>huge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unstructured 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complex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increases </a:t>
            </a:r>
            <a:r>
              <a:rPr sz="2400" dirty="0">
                <a:latin typeface="Times New Roman"/>
                <a:cs typeface="Times New Roman"/>
              </a:rPr>
              <a:t>performance </a:t>
            </a:r>
            <a:r>
              <a:rPr sz="2400" spc="-5" dirty="0">
                <a:latin typeface="Times New Roman"/>
                <a:cs typeface="Times New Roman"/>
              </a:rPr>
              <a:t>with the size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  network.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38" y="325947"/>
            <a:ext cx="6486525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Batch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normalization -</a:t>
            </a:r>
            <a:r>
              <a:rPr sz="32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342" y="1587425"/>
            <a:ext cx="7738109" cy="40678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13055" marR="299085" indent="-300990">
              <a:lnSpc>
                <a:spcPts val="2400"/>
              </a:lnSpc>
              <a:spcBef>
                <a:spcPts val="390"/>
              </a:spcBef>
              <a:buFont typeface="Arial"/>
              <a:buChar char="•"/>
              <a:tabLst>
                <a:tab pos="383540" algn="l"/>
                <a:tab pos="384175" algn="l"/>
              </a:tabLst>
            </a:pPr>
            <a:r>
              <a:rPr dirty="0"/>
              <a:t>	</a:t>
            </a:r>
            <a:r>
              <a:rPr sz="2200" dirty="0">
                <a:latin typeface="Times New Roman"/>
                <a:cs typeface="Times New Roman"/>
              </a:rPr>
              <a:t>Batch normalization allows each layer of a network to learn </a:t>
            </a:r>
            <a:r>
              <a:rPr sz="2200" spc="5" dirty="0">
                <a:latin typeface="Times New Roman"/>
                <a:cs typeface="Times New Roman"/>
              </a:rPr>
              <a:t>by  </a:t>
            </a:r>
            <a:r>
              <a:rPr sz="2200" spc="-5" dirty="0">
                <a:latin typeface="Times New Roman"/>
                <a:cs typeface="Times New Roman"/>
              </a:rPr>
              <a:t>itself, independently </a:t>
            </a:r>
            <a:r>
              <a:rPr sz="2200" dirty="0">
                <a:latin typeface="Times New Roman"/>
                <a:cs typeface="Times New Roman"/>
              </a:rPr>
              <a:t>of other </a:t>
            </a:r>
            <a:r>
              <a:rPr sz="2200" spc="-5" dirty="0">
                <a:latin typeface="Times New Roman"/>
                <a:cs typeface="Times New Roman"/>
              </a:rPr>
              <a:t>layers.</a:t>
            </a:r>
            <a:endParaRPr sz="2200">
              <a:latin typeface="Times New Roman"/>
              <a:cs typeface="Times New Roman"/>
            </a:endParaRPr>
          </a:p>
          <a:p>
            <a:pPr marL="313055" marR="19685" indent="-300990">
              <a:lnSpc>
                <a:spcPts val="2410"/>
              </a:lnSpc>
              <a:spcBef>
                <a:spcPts val="1710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Use higher </a:t>
            </a:r>
            <a:r>
              <a:rPr sz="2200" spc="-5" dirty="0">
                <a:latin typeface="Times New Roman"/>
                <a:cs typeface="Times New Roman"/>
              </a:rPr>
              <a:t>learning </a:t>
            </a:r>
            <a:r>
              <a:rPr sz="2200" dirty="0">
                <a:latin typeface="Times New Roman"/>
                <a:cs typeface="Times New Roman"/>
              </a:rPr>
              <a:t>rates because batch normalization makes </a:t>
            </a:r>
            <a:r>
              <a:rPr sz="2200" spc="-5" dirty="0">
                <a:latin typeface="Times New Roman"/>
                <a:cs typeface="Times New Roman"/>
              </a:rPr>
              <a:t>sure 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20" dirty="0">
                <a:latin typeface="Times New Roman"/>
                <a:cs typeface="Times New Roman"/>
              </a:rPr>
              <a:t>there’s </a:t>
            </a:r>
            <a:r>
              <a:rPr sz="2200" spc="5" dirty="0">
                <a:latin typeface="Times New Roman"/>
                <a:cs typeface="Times New Roman"/>
              </a:rPr>
              <a:t>no </a:t>
            </a:r>
            <a:r>
              <a:rPr sz="2200" spc="-5" dirty="0">
                <a:latin typeface="Times New Roman"/>
                <a:cs typeface="Times New Roman"/>
              </a:rPr>
              <a:t>activation </a:t>
            </a:r>
            <a:r>
              <a:rPr sz="2200" spc="-25" dirty="0">
                <a:latin typeface="Times New Roman"/>
                <a:cs typeface="Times New Roman"/>
              </a:rPr>
              <a:t>that’s </a:t>
            </a:r>
            <a:r>
              <a:rPr sz="2200" dirty="0">
                <a:latin typeface="Times New Roman"/>
                <a:cs typeface="Times New Roman"/>
              </a:rPr>
              <a:t>gone really high or really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low.</a:t>
            </a:r>
            <a:endParaRPr sz="2200">
              <a:latin typeface="Times New Roman"/>
              <a:cs typeface="Times New Roman"/>
            </a:endParaRPr>
          </a:p>
          <a:p>
            <a:pPr marL="313055" indent="-300990">
              <a:lnSpc>
                <a:spcPct val="100000"/>
              </a:lnSpc>
              <a:spcBef>
                <a:spcPts val="1655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Times New Roman"/>
                <a:cs typeface="Times New Roman"/>
              </a:rPr>
              <a:t>It reduces overfitting because it has a </a:t>
            </a:r>
            <a:r>
              <a:rPr sz="2200" spc="-5" dirty="0">
                <a:latin typeface="Times New Roman"/>
                <a:cs typeface="Times New Roman"/>
              </a:rPr>
              <a:t>slight </a:t>
            </a:r>
            <a:r>
              <a:rPr sz="2200" dirty="0">
                <a:latin typeface="Times New Roman"/>
                <a:cs typeface="Times New Roman"/>
              </a:rPr>
              <a:t>regularization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effects.</a:t>
            </a:r>
            <a:endParaRPr sz="2200">
              <a:latin typeface="Times New Roman"/>
              <a:cs typeface="Times New Roman"/>
            </a:endParaRPr>
          </a:p>
          <a:p>
            <a:pPr marL="313055" marR="625475" indent="-300990">
              <a:lnSpc>
                <a:spcPts val="2410"/>
              </a:lnSpc>
              <a:spcBef>
                <a:spcPts val="1980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Times New Roman"/>
                <a:cs typeface="Times New Roman"/>
              </a:rPr>
              <a:t>Similar </a:t>
            </a:r>
            <a:r>
              <a:rPr sz="2200" dirty="0">
                <a:latin typeface="Times New Roman"/>
                <a:cs typeface="Times New Roman"/>
              </a:rPr>
              <a:t>to dropout, it adds some noise to each hidden </a:t>
            </a:r>
            <a:r>
              <a:rPr sz="2200" spc="-10" dirty="0">
                <a:latin typeface="Times New Roman"/>
                <a:cs typeface="Times New Roman"/>
              </a:rPr>
              <a:t>layer’s  </a:t>
            </a:r>
            <a:r>
              <a:rPr sz="2200" spc="-5" dirty="0">
                <a:latin typeface="Times New Roman"/>
                <a:cs typeface="Times New Roman"/>
              </a:rPr>
              <a:t>activations.</a:t>
            </a:r>
            <a:endParaRPr sz="2200">
              <a:latin typeface="Times New Roman"/>
              <a:cs typeface="Times New Roman"/>
            </a:endParaRPr>
          </a:p>
          <a:p>
            <a:pPr marL="313055" marR="5080" indent="-300990">
              <a:lnSpc>
                <a:spcPct val="91100"/>
              </a:lnSpc>
              <a:spcBef>
                <a:spcPts val="1895"/>
              </a:spcBef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Therefore, </a:t>
            </a:r>
            <a:r>
              <a:rPr sz="2200" dirty="0">
                <a:latin typeface="Times New Roman"/>
                <a:cs typeface="Times New Roman"/>
              </a:rPr>
              <a:t>if we use batch normalization, we will use less dropout  or </a:t>
            </a:r>
            <a:r>
              <a:rPr sz="2200" spc="5" dirty="0">
                <a:latin typeface="Times New Roman"/>
                <a:cs typeface="Times New Roman"/>
              </a:rPr>
              <a:t>no </a:t>
            </a:r>
            <a:r>
              <a:rPr sz="2200" dirty="0">
                <a:latin typeface="Times New Roman"/>
                <a:cs typeface="Times New Roman"/>
              </a:rPr>
              <a:t>drop out which is a </a:t>
            </a:r>
            <a:r>
              <a:rPr sz="2200" spc="5" dirty="0">
                <a:latin typeface="Times New Roman"/>
                <a:cs typeface="Times New Roman"/>
              </a:rPr>
              <a:t>good </a:t>
            </a:r>
            <a:r>
              <a:rPr sz="2200" dirty="0">
                <a:latin typeface="Times New Roman"/>
                <a:cs typeface="Times New Roman"/>
              </a:rPr>
              <a:t>thing because we are not going </a:t>
            </a:r>
            <a:r>
              <a:rPr sz="2200" spc="-5" dirty="0">
                <a:latin typeface="Times New Roman"/>
                <a:cs typeface="Times New Roman"/>
              </a:rPr>
              <a:t>to  </a:t>
            </a:r>
            <a:r>
              <a:rPr sz="2200" dirty="0">
                <a:latin typeface="Times New Roman"/>
                <a:cs typeface="Times New Roman"/>
              </a:rPr>
              <a:t>lose a lot 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information.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13245"/>
            <a:ext cx="4952999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CNN</a:t>
            </a:r>
            <a:r>
              <a:rPr sz="3200" spc="-8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756" y="1612388"/>
            <a:ext cx="7609205" cy="4185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05435" marR="236854" indent="-293370">
              <a:lnSpc>
                <a:spcPct val="101000"/>
              </a:lnSpc>
              <a:spcBef>
                <a:spcPts val="65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 motivation </a:t>
            </a:r>
            <a:r>
              <a:rPr sz="2600" dirty="0">
                <a:latin typeface="Times New Roman"/>
                <a:cs typeface="Times New Roman"/>
              </a:rPr>
              <a:t>of using fully </a:t>
            </a:r>
            <a:r>
              <a:rPr sz="2600" spc="-5" dirty="0">
                <a:latin typeface="Times New Roman"/>
                <a:cs typeface="Times New Roman"/>
              </a:rPr>
              <a:t>connected </a:t>
            </a:r>
            <a:r>
              <a:rPr sz="2600" dirty="0">
                <a:latin typeface="Times New Roman"/>
                <a:cs typeface="Times New Roman"/>
              </a:rPr>
              <a:t>networks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  </a:t>
            </a:r>
            <a:r>
              <a:rPr sz="2600" spc="-5" dirty="0">
                <a:latin typeface="Times New Roman"/>
                <a:cs typeface="Times New Roman"/>
              </a:rPr>
              <a:t>image analysis with </a:t>
            </a:r>
            <a:r>
              <a:rPr sz="2600" dirty="0">
                <a:latin typeface="Times New Roman"/>
                <a:cs typeface="Times New Roman"/>
              </a:rPr>
              <a:t>following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benefits: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06070" indent="-293370">
              <a:lnSpc>
                <a:spcPct val="100000"/>
              </a:lnSpc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600" spc="-5" dirty="0">
                <a:latin typeface="Times New Roman"/>
                <a:cs typeface="Times New Roman"/>
              </a:rPr>
              <a:t>Fewer </a:t>
            </a:r>
            <a:r>
              <a:rPr sz="2600" dirty="0">
                <a:latin typeface="Times New Roman"/>
                <a:cs typeface="Times New Roman"/>
              </a:rPr>
              <a:t>parameters (weights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biases)</a:t>
            </a:r>
            <a:endParaRPr sz="2600">
              <a:latin typeface="Times New Roman"/>
              <a:cs typeface="Times New Roman"/>
            </a:endParaRPr>
          </a:p>
          <a:p>
            <a:pPr marL="306070" indent="-29337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600" dirty="0">
                <a:latin typeface="Times New Roman"/>
                <a:cs typeface="Times New Roman"/>
              </a:rPr>
              <a:t>Invariant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object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translation</a:t>
            </a:r>
            <a:endParaRPr sz="2600">
              <a:latin typeface="Times New Roman"/>
              <a:cs typeface="Times New Roman"/>
            </a:endParaRPr>
          </a:p>
          <a:p>
            <a:pPr marL="306070" indent="-29337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600" spc="-10" dirty="0">
                <a:latin typeface="Times New Roman"/>
                <a:cs typeface="Times New Roman"/>
              </a:rPr>
              <a:t>Capable </a:t>
            </a:r>
            <a:r>
              <a:rPr sz="2600" dirty="0">
                <a:latin typeface="Times New Roman"/>
                <a:cs typeface="Times New Roman"/>
              </a:rPr>
              <a:t>of generalizing </a:t>
            </a:r>
            <a:r>
              <a:rPr sz="2600" spc="-5" dirty="0">
                <a:latin typeface="Times New Roman"/>
                <a:cs typeface="Times New Roman"/>
              </a:rPr>
              <a:t>and learning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features.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05435" marR="5080" indent="-290195">
              <a:lnSpc>
                <a:spcPts val="3340"/>
              </a:lnSpc>
              <a:spcBef>
                <a:spcPts val="1880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800" spc="-10" dirty="0">
                <a:latin typeface="Times New Roman"/>
                <a:cs typeface="Times New Roman"/>
              </a:rPr>
              <a:t>Convolutional </a:t>
            </a:r>
            <a:r>
              <a:rPr sz="2800" spc="-5" dirty="0">
                <a:latin typeface="Times New Roman"/>
                <a:cs typeface="Times New Roman"/>
              </a:rPr>
              <a:t>layers are </a:t>
            </a:r>
            <a:r>
              <a:rPr sz="2800" dirty="0">
                <a:latin typeface="Times New Roman"/>
                <a:cs typeface="Times New Roman"/>
              </a:rPr>
              <a:t>formed by </a:t>
            </a:r>
            <a:r>
              <a:rPr sz="2800" b="1" dirty="0">
                <a:latin typeface="Times New Roman"/>
                <a:cs typeface="Times New Roman"/>
              </a:rPr>
              <a:t>filters, </a:t>
            </a:r>
            <a:r>
              <a:rPr sz="2800" b="1" spc="-10" dirty="0">
                <a:latin typeface="Times New Roman"/>
                <a:cs typeface="Times New Roman"/>
              </a:rPr>
              <a:t>feature  </a:t>
            </a:r>
            <a:r>
              <a:rPr sz="2800" b="1" dirty="0">
                <a:latin typeface="Times New Roman"/>
                <a:cs typeface="Times New Roman"/>
              </a:rPr>
              <a:t>maps, and activation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functions.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71547"/>
            <a:ext cx="9143981" cy="4929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8360" y="529188"/>
            <a:ext cx="7283228" cy="4023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3057" y="5013832"/>
            <a:ext cx="7877175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1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determine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number of output </a:t>
            </a:r>
            <a:r>
              <a:rPr sz="2400" spc="-5" dirty="0">
                <a:latin typeface="Times New Roman"/>
                <a:cs typeface="Times New Roman"/>
              </a:rPr>
              <a:t>layers </a:t>
            </a:r>
            <a:r>
              <a:rPr sz="2400" dirty="0">
                <a:latin typeface="Times New Roman"/>
                <a:cs typeface="Times New Roman"/>
              </a:rPr>
              <a:t>of a given  </a:t>
            </a:r>
            <a:r>
              <a:rPr sz="2400" spc="-5" dirty="0">
                <a:latin typeface="Times New Roman"/>
                <a:cs typeface="Times New Roman"/>
              </a:rPr>
              <a:t>convolutional </a:t>
            </a:r>
            <a:r>
              <a:rPr sz="2400" dirty="0">
                <a:latin typeface="Times New Roman"/>
                <a:cs typeface="Times New Roman"/>
              </a:rPr>
              <a:t>block using number of </a:t>
            </a:r>
            <a:r>
              <a:rPr sz="2400" spc="-5" dirty="0">
                <a:latin typeface="Times New Roman"/>
                <a:cs typeface="Times New Roman"/>
              </a:rPr>
              <a:t>layers in the input is </a:t>
            </a:r>
            <a:r>
              <a:rPr sz="2400" i="1" spc="-585" dirty="0">
                <a:latin typeface="Times New Roman"/>
                <a:cs typeface="Times New Roman"/>
              </a:rPr>
              <a:t>nᵢ</a:t>
            </a:r>
            <a:r>
              <a:rPr sz="2400" spc="-585" dirty="0">
                <a:latin typeface="Times New Roman"/>
                <a:cs typeface="Times New Roman"/>
              </a:rPr>
              <a:t>, </a:t>
            </a:r>
            <a:r>
              <a:rPr sz="2400" spc="-10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number of filters </a:t>
            </a:r>
            <a:r>
              <a:rPr sz="2400" spc="-5" dirty="0">
                <a:latin typeface="Times New Roman"/>
                <a:cs typeface="Times New Roman"/>
              </a:rPr>
              <a:t>in that stage,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the size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stride, 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and the  </a:t>
            </a:r>
            <a:r>
              <a:rPr sz="2400" dirty="0">
                <a:latin typeface="Times New Roman"/>
                <a:cs typeface="Times New Roman"/>
              </a:rPr>
              <a:t>pixel dimension of </a:t>
            </a:r>
            <a:r>
              <a:rPr sz="2400" spc="-5" dirty="0">
                <a:latin typeface="Times New Roman"/>
                <a:cs typeface="Times New Roman"/>
              </a:rPr>
              <a:t>the image,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(assuming </a:t>
            </a:r>
            <a:r>
              <a:rPr sz="2400" spc="-5" dirty="0">
                <a:latin typeface="Times New Roman"/>
                <a:cs typeface="Times New Roman"/>
              </a:rPr>
              <a:t>it 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square)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7710"/>
            <a:ext cx="6172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Layers </a:t>
            </a: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and</a:t>
            </a:r>
            <a:r>
              <a:rPr sz="3200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Features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36550" algn="l"/>
                <a:tab pos="337820" algn="l"/>
              </a:tabLst>
            </a:pPr>
            <a:r>
              <a:rPr sz="2400" spc="-5" dirty="0"/>
              <a:t>Pooling layers are </a:t>
            </a:r>
            <a:r>
              <a:rPr sz="2400" dirty="0"/>
              <a:t>used </a:t>
            </a:r>
            <a:r>
              <a:rPr sz="2400" spc="-5" dirty="0"/>
              <a:t>to </a:t>
            </a:r>
            <a:r>
              <a:rPr sz="2400" dirty="0"/>
              <a:t>reduce</a:t>
            </a:r>
            <a:r>
              <a:rPr sz="2400" spc="-15" dirty="0"/>
              <a:t> </a:t>
            </a:r>
            <a:r>
              <a:rPr sz="2400" dirty="0"/>
              <a:t>overfitting.</a:t>
            </a:r>
            <a:endParaRPr sz="2400"/>
          </a:p>
          <a:p>
            <a:pPr marL="336550" marR="508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36550" algn="l"/>
                <a:tab pos="337820" algn="l"/>
                <a:tab pos="1116965" algn="l"/>
                <a:tab pos="2484755" algn="l"/>
                <a:tab pos="3345815" algn="l"/>
                <a:tab pos="3853179" algn="l"/>
                <a:tab pos="4549140" algn="l"/>
                <a:tab pos="4921885" algn="l"/>
                <a:tab pos="5531485" algn="l"/>
                <a:tab pos="6513830" algn="l"/>
                <a:tab pos="7089140" algn="l"/>
              </a:tabLst>
            </a:pPr>
            <a:r>
              <a:rPr sz="2400" spc="-5" dirty="0"/>
              <a:t>Full</a:t>
            </a:r>
            <a:r>
              <a:rPr sz="2400" dirty="0"/>
              <a:t>y	</a:t>
            </a:r>
            <a:r>
              <a:rPr sz="2400" spc="-5" dirty="0"/>
              <a:t>connecte</a:t>
            </a:r>
            <a:r>
              <a:rPr sz="2400" dirty="0"/>
              <a:t>d	</a:t>
            </a:r>
            <a:r>
              <a:rPr sz="2400" spc="-5" dirty="0"/>
              <a:t>layer</a:t>
            </a:r>
            <a:r>
              <a:rPr sz="2400" dirty="0"/>
              <a:t>s	</a:t>
            </a:r>
            <a:r>
              <a:rPr sz="2400" spc="-5" dirty="0"/>
              <a:t>ar</a:t>
            </a:r>
            <a:r>
              <a:rPr sz="2400" dirty="0"/>
              <a:t>e	used	</a:t>
            </a:r>
            <a:r>
              <a:rPr sz="2400" spc="-5" dirty="0"/>
              <a:t>t</a:t>
            </a:r>
            <a:r>
              <a:rPr sz="2400" dirty="0"/>
              <a:t>o	</a:t>
            </a:r>
            <a:r>
              <a:rPr sz="2400" spc="-5" dirty="0"/>
              <a:t>mi</a:t>
            </a:r>
            <a:r>
              <a:rPr sz="2400" dirty="0"/>
              <a:t>x	</a:t>
            </a:r>
            <a:r>
              <a:rPr sz="2400" spc="-5" dirty="0"/>
              <a:t>spacia</a:t>
            </a:r>
            <a:r>
              <a:rPr sz="2400" dirty="0"/>
              <a:t>l	</a:t>
            </a:r>
            <a:r>
              <a:rPr sz="2400" spc="-5" dirty="0"/>
              <a:t>an</a:t>
            </a:r>
            <a:r>
              <a:rPr sz="2400" dirty="0"/>
              <a:t>d	</a:t>
            </a:r>
            <a:r>
              <a:rPr sz="2400" spc="-5" dirty="0"/>
              <a:t>channel  </a:t>
            </a:r>
            <a:r>
              <a:rPr sz="2400" dirty="0"/>
              <a:t>features</a:t>
            </a:r>
            <a:r>
              <a:rPr sz="2400" spc="-5" dirty="0"/>
              <a:t> </a:t>
            </a:r>
            <a:r>
              <a:rPr sz="2400" spc="-20" dirty="0"/>
              <a:t>together.</a:t>
            </a:r>
            <a:endParaRPr sz="2400"/>
          </a:p>
          <a:p>
            <a:pPr marL="26670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50"/>
          </a:p>
          <a:p>
            <a:pPr marL="336550" marR="8255" indent="-297815">
              <a:lnSpc>
                <a:spcPct val="100499"/>
              </a:lnSpc>
              <a:buFont typeface="Arial"/>
              <a:buChar char="•"/>
              <a:tabLst>
                <a:tab pos="336550" algn="l"/>
                <a:tab pos="337820" algn="l"/>
                <a:tab pos="1107440" algn="l"/>
                <a:tab pos="1525270" algn="l"/>
                <a:tab pos="2059939" algn="l"/>
                <a:tab pos="2815590" algn="l"/>
                <a:tab pos="3703954" algn="l"/>
                <a:tab pos="5334635" algn="l"/>
                <a:tab pos="5734685" algn="l"/>
                <a:tab pos="6269355" algn="l"/>
                <a:tab pos="7174865" algn="l"/>
                <a:tab pos="7894320" algn="l"/>
              </a:tabLst>
            </a:pPr>
            <a:r>
              <a:rPr sz="2400" spc="-5" dirty="0"/>
              <a:t>Eac</a:t>
            </a:r>
            <a:r>
              <a:rPr sz="2400" dirty="0"/>
              <a:t>h	of	</a:t>
            </a:r>
            <a:r>
              <a:rPr sz="2400" spc="-5" dirty="0"/>
              <a:t>th</a:t>
            </a:r>
            <a:r>
              <a:rPr sz="2400" dirty="0"/>
              <a:t>e	filter	</a:t>
            </a:r>
            <a:r>
              <a:rPr sz="2400" spc="-5" dirty="0"/>
              <a:t>layer</a:t>
            </a:r>
            <a:r>
              <a:rPr sz="2400" dirty="0"/>
              <a:t>s	</a:t>
            </a:r>
            <a:r>
              <a:rPr sz="2400" spc="-5" dirty="0"/>
              <a:t>correspond</a:t>
            </a:r>
            <a:r>
              <a:rPr sz="2400" dirty="0"/>
              <a:t>s	</a:t>
            </a:r>
            <a:r>
              <a:rPr sz="2400" spc="-5" dirty="0"/>
              <a:t>t</a:t>
            </a:r>
            <a:r>
              <a:rPr sz="2400" dirty="0"/>
              <a:t>o	</a:t>
            </a:r>
            <a:r>
              <a:rPr sz="2400" spc="-5" dirty="0"/>
              <a:t>th</a:t>
            </a:r>
            <a:r>
              <a:rPr sz="2400" dirty="0"/>
              <a:t>e	</a:t>
            </a:r>
            <a:r>
              <a:rPr sz="2400" spc="-5" dirty="0"/>
              <a:t>imag</a:t>
            </a:r>
            <a:r>
              <a:rPr sz="2400" dirty="0"/>
              <a:t>e	</a:t>
            </a:r>
            <a:r>
              <a:rPr sz="2400" spc="-5" dirty="0"/>
              <a:t>afte</a:t>
            </a:r>
            <a:r>
              <a:rPr sz="2400" dirty="0"/>
              <a:t>r	a  feature </a:t>
            </a:r>
            <a:r>
              <a:rPr sz="2400" spc="-5" dirty="0"/>
              <a:t>map </a:t>
            </a:r>
            <a:r>
              <a:rPr sz="2400" dirty="0"/>
              <a:t>has been drawn </a:t>
            </a:r>
            <a:r>
              <a:rPr sz="2400" spc="-5" dirty="0"/>
              <a:t>across the</a:t>
            </a:r>
            <a:r>
              <a:rPr sz="2400" spc="-25" dirty="0"/>
              <a:t> </a:t>
            </a:r>
            <a:r>
              <a:rPr sz="2400" spc="-5" dirty="0"/>
              <a:t>image.</a:t>
            </a:r>
            <a:endParaRPr sz="2400"/>
          </a:p>
          <a:p>
            <a:pPr marL="412750" indent="-37401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r>
              <a:rPr sz="2400" spc="-5" dirty="0"/>
              <a:t>which is </a:t>
            </a:r>
            <a:r>
              <a:rPr sz="2400" dirty="0"/>
              <a:t>how features </a:t>
            </a:r>
            <a:r>
              <a:rPr sz="2400" spc="-5" dirty="0"/>
              <a:t>are</a:t>
            </a:r>
            <a:r>
              <a:rPr sz="2400" spc="-15" dirty="0"/>
              <a:t> </a:t>
            </a:r>
            <a:r>
              <a:rPr sz="2400" spc="-5" dirty="0"/>
              <a:t>extracted.</a:t>
            </a:r>
            <a:endParaRPr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477710"/>
            <a:ext cx="2971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Carlito"/>
                <a:cs typeface="Carlito"/>
              </a:rPr>
              <a:t>Weights</a:t>
            </a:r>
            <a:endParaRPr sz="3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613404"/>
            <a:ext cx="7913370" cy="39154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important to </a:t>
            </a:r>
            <a:r>
              <a:rPr sz="2400" dirty="0">
                <a:latin typeface="Times New Roman"/>
                <a:cs typeface="Times New Roman"/>
              </a:rPr>
              <a:t>know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number of </a:t>
            </a:r>
            <a:r>
              <a:rPr sz="2400" spc="-5" dirty="0">
                <a:latin typeface="Times New Roman"/>
                <a:cs typeface="Times New Roman"/>
              </a:rPr>
              <a:t>input and </a:t>
            </a:r>
            <a:r>
              <a:rPr sz="2400" dirty="0">
                <a:latin typeface="Times New Roman"/>
                <a:cs typeface="Times New Roman"/>
              </a:rPr>
              <a:t>output </a:t>
            </a:r>
            <a:r>
              <a:rPr sz="2400" spc="-5" dirty="0">
                <a:latin typeface="Times New Roman"/>
                <a:cs typeface="Times New Roman"/>
              </a:rPr>
              <a:t>layers  as this </a:t>
            </a:r>
            <a:r>
              <a:rPr sz="2400" dirty="0">
                <a:latin typeface="Times New Roman"/>
                <a:cs typeface="Times New Roman"/>
              </a:rPr>
              <a:t>determines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number of </a:t>
            </a:r>
            <a:r>
              <a:rPr sz="2400" spc="-5" dirty="0">
                <a:latin typeface="Times New Roman"/>
                <a:cs typeface="Times New Roman"/>
              </a:rPr>
              <a:t>weights and </a:t>
            </a:r>
            <a:r>
              <a:rPr sz="2400" dirty="0">
                <a:latin typeface="Times New Roman"/>
                <a:cs typeface="Times New Roman"/>
              </a:rPr>
              <a:t>biases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  </a:t>
            </a:r>
            <a:r>
              <a:rPr sz="2400" dirty="0">
                <a:latin typeface="Times New Roman"/>
                <a:cs typeface="Times New Roman"/>
              </a:rPr>
              <a:t>up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parameters 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09880" marR="537845" indent="-297815">
              <a:lnSpc>
                <a:spcPct val="100499"/>
              </a:lnSpc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more </a:t>
            </a:r>
            <a:r>
              <a:rPr sz="2400" dirty="0">
                <a:latin typeface="Times New Roman"/>
                <a:cs typeface="Times New Roman"/>
              </a:rPr>
              <a:t>parameters </a:t>
            </a:r>
            <a:r>
              <a:rPr sz="2400" spc="-5" dirty="0">
                <a:latin typeface="Times New Roman"/>
                <a:cs typeface="Times New Roman"/>
              </a:rPr>
              <a:t>in the </a:t>
            </a:r>
            <a:r>
              <a:rPr sz="2400" dirty="0">
                <a:latin typeface="Times New Roman"/>
                <a:cs typeface="Times New Roman"/>
              </a:rPr>
              <a:t>network, </a:t>
            </a:r>
            <a:r>
              <a:rPr sz="2400" spc="-5" dirty="0">
                <a:latin typeface="Times New Roman"/>
                <a:cs typeface="Times New Roman"/>
              </a:rPr>
              <a:t>the more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parameters  need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trained which </a:t>
            </a:r>
            <a:r>
              <a:rPr sz="2400" dirty="0">
                <a:latin typeface="Times New Roman"/>
                <a:cs typeface="Times New Roman"/>
              </a:rPr>
              <a:t>results </a:t>
            </a:r>
            <a:r>
              <a:rPr sz="2400" spc="-5" dirty="0">
                <a:latin typeface="Times New Roman"/>
                <a:cs typeface="Times New Roman"/>
              </a:rPr>
              <a:t>in longer training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09880" marR="107950" indent="-297815">
              <a:lnSpc>
                <a:spcPct val="99700"/>
              </a:lnSpc>
              <a:spcBef>
                <a:spcPts val="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15" dirty="0">
                <a:latin typeface="Times New Roman"/>
                <a:cs typeface="Times New Roman"/>
              </a:rPr>
              <a:t>Training </a:t>
            </a:r>
            <a:r>
              <a:rPr sz="2400" spc="-5" dirty="0">
                <a:latin typeface="Times New Roman"/>
                <a:cs typeface="Times New Roman"/>
              </a:rPr>
              <a:t>time is </a:t>
            </a:r>
            <a:r>
              <a:rPr sz="2400" dirty="0">
                <a:latin typeface="Times New Roman"/>
                <a:cs typeface="Times New Roman"/>
              </a:rPr>
              <a:t>very </a:t>
            </a:r>
            <a:r>
              <a:rPr sz="2400" spc="-5" dirty="0">
                <a:latin typeface="Times New Roman"/>
                <a:cs typeface="Times New Roman"/>
              </a:rPr>
              <a:t>important </a:t>
            </a:r>
            <a:r>
              <a:rPr sz="2400" dirty="0">
                <a:latin typeface="Times New Roman"/>
                <a:cs typeface="Times New Roman"/>
              </a:rPr>
              <a:t>for deep </a:t>
            </a:r>
            <a:r>
              <a:rPr sz="2400" spc="-5" dirty="0">
                <a:latin typeface="Times New Roman"/>
                <a:cs typeface="Times New Roman"/>
              </a:rPr>
              <a:t>learning as it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limiting </a:t>
            </a:r>
            <a:r>
              <a:rPr sz="2400" dirty="0">
                <a:latin typeface="Times New Roman"/>
                <a:cs typeface="Times New Roman"/>
              </a:rPr>
              <a:t>factor unless you have </a:t>
            </a:r>
            <a:r>
              <a:rPr sz="2400" spc="-5" dirty="0">
                <a:latin typeface="Times New Roman"/>
                <a:cs typeface="Times New Roman"/>
              </a:rPr>
              <a:t>access to </a:t>
            </a:r>
            <a:r>
              <a:rPr sz="2400" dirty="0">
                <a:latin typeface="Times New Roman"/>
                <a:cs typeface="Times New Roman"/>
              </a:rPr>
              <a:t>powerful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computing  </a:t>
            </a:r>
            <a:r>
              <a:rPr sz="2400" dirty="0">
                <a:latin typeface="Times New Roman"/>
                <a:cs typeface="Times New Roman"/>
              </a:rPr>
              <a:t>resources </a:t>
            </a:r>
            <a:r>
              <a:rPr sz="2400" spc="-5" dirty="0">
                <a:latin typeface="Times New Roman"/>
                <a:cs typeface="Times New Roman"/>
              </a:rPr>
              <a:t>such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computing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cluster.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19" y="357164"/>
            <a:ext cx="8229583" cy="2617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1620" y="3085014"/>
            <a:ext cx="7923530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indent="-364490">
              <a:lnSpc>
                <a:spcPts val="2865"/>
              </a:lnSpc>
              <a:spcBef>
                <a:spcPts val="100"/>
              </a:spcBef>
              <a:buAutoNum type="romanLcParenBoth"/>
              <a:tabLst>
                <a:tab pos="377190" algn="l"/>
              </a:tabLst>
            </a:pPr>
            <a:r>
              <a:rPr sz="2400" dirty="0">
                <a:latin typeface="Times New Roman"/>
                <a:cs typeface="Times New Roman"/>
              </a:rPr>
              <a:t>250 </a:t>
            </a:r>
            <a:r>
              <a:rPr sz="2400" spc="-5" dirty="0">
                <a:latin typeface="Times New Roman"/>
                <a:cs typeface="Times New Roman"/>
              </a:rPr>
              <a:t>weights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convolutional </a:t>
            </a:r>
            <a:r>
              <a:rPr sz="2400" dirty="0">
                <a:latin typeface="Times New Roman"/>
                <a:cs typeface="Times New Roman"/>
              </a:rPr>
              <a:t>filter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10 bias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terms.</a:t>
            </a:r>
            <a:endParaRPr sz="2400">
              <a:latin typeface="Times New Roman"/>
              <a:cs typeface="Times New Roman"/>
            </a:endParaRPr>
          </a:p>
          <a:p>
            <a:pPr marL="12700" marR="165100">
              <a:lnSpc>
                <a:spcPts val="2850"/>
              </a:lnSpc>
              <a:spcBef>
                <a:spcPts val="105"/>
              </a:spcBef>
              <a:buAutoNum type="romanLcParenBoth"/>
              <a:tabLst>
                <a:tab pos="461645" algn="l"/>
              </a:tabLst>
            </a:pPr>
            <a:r>
              <a:rPr sz="2400" dirty="0">
                <a:latin typeface="Times New Roman"/>
                <a:cs typeface="Times New Roman"/>
              </a:rPr>
              <a:t>13 × 13 × 10 = 1,690 output </a:t>
            </a:r>
            <a:r>
              <a:rPr sz="2400" spc="-5" dirty="0">
                <a:latin typeface="Times New Roman"/>
                <a:cs typeface="Times New Roman"/>
              </a:rPr>
              <a:t>elements after 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max-pooling  </a:t>
            </a:r>
            <a:r>
              <a:rPr sz="2400" spc="-30" dirty="0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  <a:p>
            <a:pPr marL="12700" marR="70485">
              <a:lnSpc>
                <a:spcPts val="2850"/>
              </a:lnSpc>
              <a:buAutoNum type="romanLcParenBoth"/>
              <a:tabLst>
                <a:tab pos="546100" algn="l"/>
              </a:tabLst>
            </a:pPr>
            <a:r>
              <a:rPr sz="2400" dirty="0">
                <a:latin typeface="Times New Roman"/>
                <a:cs typeface="Times New Roman"/>
              </a:rPr>
              <a:t>200 node fully </a:t>
            </a:r>
            <a:r>
              <a:rPr sz="2400" spc="-5" dirty="0">
                <a:latin typeface="Times New Roman"/>
                <a:cs typeface="Times New Roman"/>
              </a:rPr>
              <a:t>connected </a:t>
            </a:r>
            <a:r>
              <a:rPr sz="2400" spc="-20" dirty="0">
                <a:latin typeface="Times New Roman"/>
                <a:cs typeface="Times New Roman"/>
              </a:rPr>
              <a:t>layer,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results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total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  690 × 200 = 338, 000 </a:t>
            </a:r>
            <a:r>
              <a:rPr sz="2400" spc="-5" dirty="0">
                <a:latin typeface="Times New Roman"/>
                <a:cs typeface="Times New Roman"/>
              </a:rPr>
              <a:t>weights and </a:t>
            </a:r>
            <a:r>
              <a:rPr sz="2400" dirty="0">
                <a:latin typeface="Times New Roman"/>
                <a:cs typeface="Times New Roman"/>
              </a:rPr>
              <a:t>200 bias </a:t>
            </a:r>
            <a:r>
              <a:rPr sz="2400" spc="-5" dirty="0">
                <a:latin typeface="Times New Roman"/>
                <a:cs typeface="Times New Roman"/>
              </a:rPr>
              <a:t>terms in the </a:t>
            </a:r>
            <a:r>
              <a:rPr sz="2400" dirty="0">
                <a:latin typeface="Times New Roman"/>
                <a:cs typeface="Times New Roman"/>
              </a:rPr>
              <a:t>fully  </a:t>
            </a:r>
            <a:r>
              <a:rPr sz="2400" spc="-5" dirty="0">
                <a:latin typeface="Times New Roman"/>
                <a:cs typeface="Times New Roman"/>
              </a:rPr>
              <a:t>connected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  <a:buAutoNum type="romanLcParenBoth"/>
              <a:tabLst>
                <a:tab pos="529590" algn="l"/>
              </a:tabLst>
            </a:pPr>
            <a:r>
              <a:rPr sz="2400" dirty="0">
                <a:latin typeface="Times New Roman"/>
                <a:cs typeface="Times New Roman"/>
              </a:rPr>
              <a:t>338,460 parameters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trained in the </a:t>
            </a:r>
            <a:r>
              <a:rPr sz="2400" dirty="0">
                <a:latin typeface="Times New Roman"/>
                <a:cs typeface="Times New Roman"/>
              </a:rPr>
              <a:t>network. </a:t>
            </a:r>
            <a:r>
              <a:rPr sz="2400" spc="-5" dirty="0">
                <a:latin typeface="Times New Roman"/>
                <a:cs typeface="Times New Roman"/>
              </a:rPr>
              <a:t>Majority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the trained </a:t>
            </a:r>
            <a:r>
              <a:rPr sz="2400" dirty="0">
                <a:latin typeface="Times New Roman"/>
                <a:cs typeface="Times New Roman"/>
              </a:rPr>
              <a:t>parameters occur </a:t>
            </a:r>
            <a:r>
              <a:rPr sz="2400" spc="-5" dirty="0">
                <a:latin typeface="Times New Roman"/>
                <a:cs typeface="Times New Roman"/>
              </a:rPr>
              <a:t>at the </a:t>
            </a:r>
            <a:r>
              <a:rPr sz="2400" dirty="0">
                <a:latin typeface="Times New Roman"/>
                <a:cs typeface="Times New Roman"/>
              </a:rPr>
              <a:t>fully </a:t>
            </a:r>
            <a:r>
              <a:rPr sz="2400" spc="-5" dirty="0">
                <a:latin typeface="Times New Roman"/>
                <a:cs typeface="Times New Roman"/>
              </a:rPr>
              <a:t>connected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456" y="477710"/>
            <a:ext cx="618377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Layer </a:t>
            </a:r>
            <a:r>
              <a:rPr sz="3200" spc="-10" dirty="0">
                <a:solidFill>
                  <a:srgbClr val="C00000"/>
                </a:solidFill>
                <a:latin typeface="Carlito"/>
                <a:cs typeface="Carlito"/>
              </a:rPr>
              <a:t>wise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Complexity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613404"/>
            <a:ext cx="764032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 CNN layer learns </a:t>
            </a:r>
            <a:r>
              <a:rPr sz="2400" dirty="0">
                <a:latin typeface="Times New Roman"/>
                <a:cs typeface="Times New Roman"/>
              </a:rPr>
              <a:t>filters of </a:t>
            </a:r>
            <a:r>
              <a:rPr sz="2400" spc="-5" dirty="0">
                <a:latin typeface="Times New Roman"/>
                <a:cs typeface="Times New Roman"/>
              </a:rPr>
              <a:t>increasing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complexity.</a:t>
            </a:r>
            <a:endParaRPr sz="2400">
              <a:latin typeface="Times New Roman"/>
              <a:cs typeface="Times New Roman"/>
            </a:endParaRPr>
          </a:p>
          <a:p>
            <a:pPr marL="309880" marR="230504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first </a:t>
            </a:r>
            <a:r>
              <a:rPr sz="2400" spc="-5" dirty="0">
                <a:latin typeface="Times New Roman"/>
                <a:cs typeface="Times New Roman"/>
              </a:rPr>
              <a:t>layers learn </a:t>
            </a:r>
            <a:r>
              <a:rPr sz="2400" dirty="0">
                <a:latin typeface="Times New Roman"/>
                <a:cs typeface="Times New Roman"/>
              </a:rPr>
              <a:t>basic feature detection filters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 edges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corners.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middle layers learn </a:t>
            </a:r>
            <a:r>
              <a:rPr sz="2400" dirty="0">
                <a:latin typeface="Times New Roman"/>
                <a:cs typeface="Times New Roman"/>
              </a:rPr>
              <a:t>filters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detect parts of objects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—  for faces, </a:t>
            </a:r>
            <a:r>
              <a:rPr sz="2400" spc="-5" dirty="0">
                <a:latin typeface="Times New Roman"/>
                <a:cs typeface="Times New Roman"/>
              </a:rPr>
              <a:t>they might learn to </a:t>
            </a:r>
            <a:r>
              <a:rPr sz="2400" dirty="0">
                <a:latin typeface="Times New Roman"/>
                <a:cs typeface="Times New Roman"/>
              </a:rPr>
              <a:t>respond </a:t>
            </a:r>
            <a:r>
              <a:rPr sz="2400" spc="-5" dirty="0">
                <a:latin typeface="Times New Roman"/>
                <a:cs typeface="Times New Roman"/>
              </a:rPr>
              <a:t>to eyes 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noses.</a:t>
            </a:r>
            <a:endParaRPr sz="2400">
              <a:latin typeface="Times New Roman"/>
              <a:cs typeface="Times New Roman"/>
            </a:endParaRPr>
          </a:p>
          <a:p>
            <a:pPr marL="309880" marR="445134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last layers </a:t>
            </a:r>
            <a:r>
              <a:rPr sz="2400" dirty="0">
                <a:latin typeface="Times New Roman"/>
                <a:cs typeface="Times New Roman"/>
              </a:rPr>
              <a:t>have higher representations: </a:t>
            </a:r>
            <a:r>
              <a:rPr sz="2400" spc="-5" dirty="0">
                <a:latin typeface="Times New Roman"/>
                <a:cs typeface="Times New Roman"/>
              </a:rPr>
              <a:t>they learn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recognize full objects, </a:t>
            </a:r>
            <a:r>
              <a:rPr sz="2400" spc="-5" dirty="0">
                <a:latin typeface="Times New Roman"/>
                <a:cs typeface="Times New Roman"/>
              </a:rPr>
              <a:t>in different shapes 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156" y="642923"/>
            <a:ext cx="8467700" cy="4619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0182" y="5585340"/>
            <a:ext cx="777557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Times New Roman"/>
                <a:cs typeface="Times New Roman"/>
              </a:rPr>
              <a:t>Feature maps showing increasing </a:t>
            </a:r>
            <a:r>
              <a:rPr sz="2400" dirty="0">
                <a:latin typeface="Times New Roman"/>
                <a:cs typeface="Times New Roman"/>
              </a:rPr>
              <a:t>resolution of features </a:t>
            </a:r>
            <a:r>
              <a:rPr sz="2400" spc="-5" dirty="0">
                <a:latin typeface="Times New Roman"/>
                <a:cs typeface="Times New Roman"/>
              </a:rPr>
              <a:t>through  different convolutional layers </a:t>
            </a:r>
            <a:r>
              <a:rPr sz="2400" dirty="0">
                <a:latin typeface="Times New Roman"/>
                <a:cs typeface="Times New Roman"/>
              </a:rPr>
              <a:t>of a neural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17" y="213245"/>
            <a:ext cx="5976783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Transposed</a:t>
            </a:r>
            <a:r>
              <a:rPr sz="3200" spc="-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Convolution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156186"/>
            <a:ext cx="7861300" cy="21151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64516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Upsampling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convolution step, it is called transposed  convolution </a:t>
            </a:r>
            <a:r>
              <a:rPr sz="2400" dirty="0">
                <a:latin typeface="Times New Roman"/>
                <a:cs typeface="Times New Roman"/>
              </a:rPr>
              <a:t>or fractional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striding.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typical convolutional layer with </a:t>
            </a:r>
            <a:r>
              <a:rPr sz="2400" dirty="0">
                <a:latin typeface="Times New Roman"/>
                <a:cs typeface="Times New Roman"/>
              </a:rPr>
              <a:t>no padding, </a:t>
            </a:r>
            <a:r>
              <a:rPr sz="2400" spc="-5" dirty="0">
                <a:latin typeface="Times New Roman"/>
                <a:cs typeface="Times New Roman"/>
              </a:rPr>
              <a:t>acting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an  image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dirty="0">
                <a:latin typeface="Times New Roman"/>
                <a:cs typeface="Times New Roman"/>
              </a:rPr>
              <a:t>5 × 5. </a:t>
            </a:r>
            <a:r>
              <a:rPr sz="2400" spc="-5" dirty="0">
                <a:latin typeface="Times New Roman"/>
                <a:cs typeface="Times New Roman"/>
              </a:rPr>
              <a:t>After the convolution, we end </a:t>
            </a:r>
            <a:r>
              <a:rPr sz="2400" dirty="0">
                <a:latin typeface="Times New Roman"/>
                <a:cs typeface="Times New Roman"/>
              </a:rPr>
              <a:t>up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09880">
              <a:lnSpc>
                <a:spcPts val="2850"/>
              </a:lnSpc>
            </a:pPr>
            <a:r>
              <a:rPr sz="2400" dirty="0">
                <a:latin typeface="Times New Roman"/>
                <a:cs typeface="Times New Roman"/>
              </a:rPr>
              <a:t>× 3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4412" y="3214693"/>
            <a:ext cx="6500836" cy="3357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594" y="381000"/>
            <a:ext cx="8715406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4" y="656125"/>
            <a:ext cx="786701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815" algn="just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convolutional layer with </a:t>
            </a:r>
            <a:r>
              <a:rPr sz="2400" dirty="0">
                <a:latin typeface="Times New Roman"/>
                <a:cs typeface="Times New Roman"/>
              </a:rPr>
              <a:t>a padding of 1.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original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  is </a:t>
            </a:r>
            <a:r>
              <a:rPr sz="2400" dirty="0">
                <a:latin typeface="Times New Roman"/>
                <a:cs typeface="Times New Roman"/>
              </a:rPr>
              <a:t>5 × 5, </a:t>
            </a:r>
            <a:r>
              <a:rPr sz="2400" spc="-5" dirty="0">
                <a:latin typeface="Times New Roman"/>
                <a:cs typeface="Times New Roman"/>
              </a:rPr>
              <a:t>and the </a:t>
            </a:r>
            <a:r>
              <a:rPr sz="2400" dirty="0">
                <a:latin typeface="Times New Roman"/>
                <a:cs typeface="Times New Roman"/>
              </a:rPr>
              <a:t>output </a:t>
            </a:r>
            <a:r>
              <a:rPr sz="2400" spc="-5" dirty="0">
                <a:latin typeface="Times New Roman"/>
                <a:cs typeface="Times New Roman"/>
              </a:rPr>
              <a:t>image after the convolution is also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×  5.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4412" y="1785921"/>
            <a:ext cx="6667486" cy="3848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914" y="513248"/>
            <a:ext cx="7402830" cy="15436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A padding of 2, original </a:t>
            </a:r>
            <a:r>
              <a:rPr sz="2400" spc="-5" dirty="0">
                <a:latin typeface="Times New Roman"/>
                <a:cs typeface="Times New Roman"/>
              </a:rPr>
              <a:t>image </a:t>
            </a:r>
            <a:r>
              <a:rPr sz="2400" dirty="0">
                <a:latin typeface="Times New Roman"/>
                <a:cs typeface="Times New Roman"/>
              </a:rPr>
              <a:t>3× 3, </a:t>
            </a:r>
            <a:r>
              <a:rPr sz="2400" spc="-5" dirty="0">
                <a:latin typeface="Times New Roman"/>
                <a:cs typeface="Times New Roman"/>
              </a:rPr>
              <a:t>and the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  after convolution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5X5</a:t>
            </a:r>
            <a:endParaRPr sz="2400">
              <a:latin typeface="Times New Roman"/>
              <a:cs typeface="Times New Roman"/>
            </a:endParaRPr>
          </a:p>
          <a:p>
            <a:pPr marL="309880" marR="39370" indent="-297815">
              <a:lnSpc>
                <a:spcPct val="100499"/>
              </a:lnSpc>
              <a:spcBef>
                <a:spcPts val="34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development of a variational </a:t>
            </a:r>
            <a:r>
              <a:rPr sz="2400" spc="-15" dirty="0">
                <a:latin typeface="Times New Roman"/>
                <a:cs typeface="Times New Roman"/>
              </a:rPr>
              <a:t>autoencoder, </a:t>
            </a:r>
            <a:r>
              <a:rPr sz="2400" spc="-5" dirty="0">
                <a:latin typeface="Times New Roman"/>
                <a:cs typeface="Times New Roman"/>
              </a:rPr>
              <a:t>these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 implemented </a:t>
            </a:r>
            <a:r>
              <a:rPr sz="2400" dirty="0">
                <a:latin typeface="Times New Roman"/>
                <a:cs typeface="Times New Roman"/>
              </a:rPr>
              <a:t>using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upsampling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3039" y="2285995"/>
            <a:ext cx="6667486" cy="4571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440" y="477710"/>
            <a:ext cx="60195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Deep Neural</a:t>
            </a:r>
            <a:r>
              <a:rPr sz="32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Networks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613404"/>
            <a:ext cx="7607934" cy="17532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4737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Classical CNNs </a:t>
            </a:r>
            <a:r>
              <a:rPr sz="2400" dirty="0">
                <a:latin typeface="Times New Roman"/>
                <a:cs typeface="Times New Roman"/>
              </a:rPr>
              <a:t>do not perform </a:t>
            </a:r>
            <a:r>
              <a:rPr sz="2400" spc="-5" dirty="0">
                <a:latin typeface="Times New Roman"/>
                <a:cs typeface="Times New Roman"/>
              </a:rPr>
              <a:t>well as the </a:t>
            </a:r>
            <a:r>
              <a:rPr sz="2400" dirty="0">
                <a:latin typeface="Times New Roman"/>
                <a:cs typeface="Times New Roman"/>
              </a:rPr>
              <a:t>depth 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network grows past a </a:t>
            </a:r>
            <a:r>
              <a:rPr sz="2400" spc="-5" dirty="0">
                <a:latin typeface="Times New Roman"/>
                <a:cs typeface="Times New Roman"/>
              </a:rPr>
              <a:t>certain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threshold.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maximum threshold </a:t>
            </a:r>
            <a:r>
              <a:rPr sz="2400" dirty="0">
                <a:latin typeface="Times New Roman"/>
                <a:cs typeface="Times New Roman"/>
              </a:rPr>
              <a:t>for depth </a:t>
            </a:r>
            <a:r>
              <a:rPr sz="2400" spc="-5" dirty="0">
                <a:latin typeface="Times New Roman"/>
                <a:cs typeface="Times New Roman"/>
              </a:rPr>
              <a:t>with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traditional  CNN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0162" y="3857617"/>
            <a:ext cx="5505438" cy="26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140" y="477710"/>
            <a:ext cx="5393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Times New Roman"/>
                <a:cs typeface="Times New Roman"/>
              </a:rPr>
              <a:t>The Residual Block</a:t>
            </a:r>
            <a:r>
              <a:rPr sz="3200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NN</a:t>
            </a:r>
            <a:endParaRPr sz="32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14" y="1613404"/>
            <a:ext cx="7847965" cy="24771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353060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failure 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56-layer </a:t>
            </a:r>
            <a:r>
              <a:rPr sz="2400" spc="-5" dirty="0">
                <a:latin typeface="Times New Roman"/>
                <a:cs typeface="Times New Roman"/>
              </a:rPr>
              <a:t>CNN could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optimization  function, parameter </a:t>
            </a:r>
            <a:r>
              <a:rPr sz="2400" spc="-5" dirty="0">
                <a:latin typeface="Times New Roman"/>
                <a:cs typeface="Times New Roman"/>
              </a:rPr>
              <a:t>initialization, </a:t>
            </a:r>
            <a:r>
              <a:rPr sz="2400" dirty="0">
                <a:latin typeface="Times New Roman"/>
                <a:cs typeface="Times New Roman"/>
              </a:rPr>
              <a:t>or vanishing/exploding  gradient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  <a:p>
            <a:pPr marL="309880" marR="5080" indent="-297815">
              <a:lnSpc>
                <a:spcPct val="100499"/>
              </a:lnSpc>
              <a:spcBef>
                <a:spcPts val="199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problem of </a:t>
            </a:r>
            <a:r>
              <a:rPr sz="2400" spc="-5" dirty="0">
                <a:latin typeface="Times New Roman"/>
                <a:cs typeface="Times New Roman"/>
              </a:rPr>
              <a:t>training </a:t>
            </a:r>
            <a:r>
              <a:rPr sz="2400" dirty="0">
                <a:latin typeface="Times New Roman"/>
                <a:cs typeface="Times New Roman"/>
              </a:rPr>
              <a:t>very deep networks has been  </a:t>
            </a:r>
            <a:r>
              <a:rPr sz="2400" spc="-5" dirty="0">
                <a:latin typeface="Times New Roman"/>
                <a:cs typeface="Times New Roman"/>
              </a:rPr>
              <a:t>alleviated with the introduction </a:t>
            </a:r>
            <a:r>
              <a:rPr sz="2400" dirty="0">
                <a:latin typeface="Times New Roman"/>
                <a:cs typeface="Times New Roman"/>
              </a:rPr>
              <a:t>of a new neural network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  <a:p>
            <a:pPr marL="309880">
              <a:lnSpc>
                <a:spcPts val="2850"/>
              </a:lnSpc>
            </a:pPr>
            <a:r>
              <a:rPr sz="2400" dirty="0">
                <a:latin typeface="Times New Roman"/>
                <a:cs typeface="Times New Roman"/>
              </a:rPr>
              <a:t>— </a:t>
            </a:r>
            <a:r>
              <a:rPr sz="2400" b="1" spc="-5" dirty="0">
                <a:latin typeface="Times New Roman"/>
                <a:cs typeface="Times New Roman"/>
              </a:rPr>
              <a:t>The Residual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Block.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8116" y="4143366"/>
            <a:ext cx="3590917" cy="2152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334" y="513282"/>
            <a:ext cx="8243066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Skip Connection </a:t>
            </a:r>
            <a:r>
              <a:rPr sz="3200" spc="5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Identity</a:t>
            </a:r>
            <a:r>
              <a:rPr sz="3200" spc="-114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102" y="1587425"/>
            <a:ext cx="8001000" cy="26295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16230" marR="245110" indent="-300990">
              <a:lnSpc>
                <a:spcPts val="2400"/>
              </a:lnSpc>
              <a:spcBef>
                <a:spcPts val="390"/>
              </a:spcBef>
              <a:buFont typeface="Arial"/>
              <a:buChar char="•"/>
              <a:tabLst>
                <a:tab pos="316230" algn="l"/>
                <a:tab pos="316865" algn="l"/>
              </a:tabLst>
            </a:pPr>
            <a:r>
              <a:rPr sz="2200" dirty="0">
                <a:latin typeface="Times New Roman"/>
                <a:cs typeface="Times New Roman"/>
              </a:rPr>
              <a:t>Identity mapping does not have any parameters and is there to </a:t>
            </a:r>
            <a:r>
              <a:rPr sz="2200" spc="-5" dirty="0">
                <a:latin typeface="Times New Roman"/>
                <a:cs typeface="Times New Roman"/>
              </a:rPr>
              <a:t>add  </a:t>
            </a:r>
            <a:r>
              <a:rPr sz="2200" dirty="0">
                <a:latin typeface="Times New Roman"/>
                <a:cs typeface="Times New Roman"/>
              </a:rPr>
              <a:t>the output from the previous layer to the layer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ahead.</a:t>
            </a:r>
            <a:endParaRPr sz="2200">
              <a:latin typeface="Times New Roman"/>
              <a:cs typeface="Times New Roman"/>
            </a:endParaRPr>
          </a:p>
          <a:p>
            <a:pPr marL="316230" marR="237490" indent="-300990" algn="just">
              <a:lnSpc>
                <a:spcPct val="91100"/>
              </a:lnSpc>
              <a:spcBef>
                <a:spcPts val="1670"/>
              </a:spcBef>
              <a:buFont typeface="Arial"/>
              <a:buChar char="•"/>
              <a:tabLst>
                <a:tab pos="316865" algn="l"/>
              </a:tabLst>
            </a:pPr>
            <a:r>
              <a:rPr sz="2200" spc="-15" dirty="0">
                <a:latin typeface="Times New Roman"/>
                <a:cs typeface="Times New Roman"/>
              </a:rPr>
              <a:t>However, </a:t>
            </a:r>
            <a:r>
              <a:rPr sz="2200" spc="5" dirty="0">
                <a:latin typeface="Times New Roman"/>
                <a:cs typeface="Times New Roman"/>
              </a:rPr>
              <a:t>x </a:t>
            </a:r>
            <a:r>
              <a:rPr sz="2200" dirty="0">
                <a:latin typeface="Times New Roman"/>
                <a:cs typeface="Times New Roman"/>
              </a:rPr>
              <a:t>and F(x) will not have the same dimension, because a  </a:t>
            </a:r>
            <a:r>
              <a:rPr sz="2200" spc="-5" dirty="0">
                <a:latin typeface="Times New Roman"/>
                <a:cs typeface="Times New Roman"/>
              </a:rPr>
              <a:t>convolution </a:t>
            </a:r>
            <a:r>
              <a:rPr sz="2200" dirty="0">
                <a:latin typeface="Times New Roman"/>
                <a:cs typeface="Times New Roman"/>
              </a:rPr>
              <a:t>operation </a:t>
            </a:r>
            <a:r>
              <a:rPr sz="2200" spc="-5" dirty="0">
                <a:latin typeface="Times New Roman"/>
                <a:cs typeface="Times New Roman"/>
              </a:rPr>
              <a:t>typically shrinks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spatial </a:t>
            </a:r>
            <a:r>
              <a:rPr sz="2200" dirty="0">
                <a:latin typeface="Times New Roman"/>
                <a:cs typeface="Times New Roman"/>
              </a:rPr>
              <a:t>resolution of </a:t>
            </a:r>
            <a:r>
              <a:rPr sz="2200" spc="-5" dirty="0">
                <a:latin typeface="Times New Roman"/>
                <a:cs typeface="Times New Roman"/>
              </a:rPr>
              <a:t>an  image.</a:t>
            </a:r>
            <a:endParaRPr sz="2200">
              <a:latin typeface="Times New Roman"/>
              <a:cs typeface="Times New Roman"/>
            </a:endParaRPr>
          </a:p>
          <a:p>
            <a:pPr marL="316230" marR="5080" indent="-304165">
              <a:lnSpc>
                <a:spcPts val="2410"/>
              </a:lnSpc>
              <a:spcBef>
                <a:spcPts val="1750"/>
              </a:spcBef>
              <a:buSzPct val="90909"/>
              <a:buFont typeface="Arial"/>
              <a:buChar char="•"/>
              <a:tabLst>
                <a:tab pos="511175" algn="l"/>
                <a:tab pos="511809" algn="l"/>
              </a:tabLst>
            </a:pPr>
            <a:r>
              <a:rPr dirty="0"/>
              <a:t>	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identity </a:t>
            </a:r>
            <a:r>
              <a:rPr sz="2200" dirty="0">
                <a:latin typeface="Times New Roman"/>
                <a:cs typeface="Times New Roman"/>
              </a:rPr>
              <a:t>mapping is </a:t>
            </a:r>
            <a:r>
              <a:rPr sz="2200" spc="-5" dirty="0">
                <a:latin typeface="Times New Roman"/>
                <a:cs typeface="Times New Roman"/>
              </a:rPr>
              <a:t>multiplied </a:t>
            </a:r>
            <a:r>
              <a:rPr sz="2200" spc="5" dirty="0">
                <a:latin typeface="Times New Roman"/>
                <a:cs typeface="Times New Roman"/>
              </a:rPr>
              <a:t>by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linear </a:t>
            </a:r>
            <a:r>
              <a:rPr sz="2200" dirty="0">
                <a:latin typeface="Times New Roman"/>
                <a:cs typeface="Times New Roman"/>
              </a:rPr>
              <a:t>projection </a:t>
            </a:r>
            <a:r>
              <a:rPr sz="2200" spc="5" dirty="0">
                <a:latin typeface="Times New Roman"/>
                <a:cs typeface="Times New Roman"/>
              </a:rPr>
              <a:t>W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the  </a:t>
            </a:r>
            <a:r>
              <a:rPr sz="2200" dirty="0">
                <a:latin typeface="Times New Roman"/>
                <a:cs typeface="Times New Roman"/>
              </a:rPr>
              <a:t>input </a:t>
            </a:r>
            <a:r>
              <a:rPr sz="2200" spc="5" dirty="0">
                <a:latin typeface="Times New Roman"/>
                <a:cs typeface="Times New Roman"/>
              </a:rPr>
              <a:t>x </a:t>
            </a:r>
            <a:r>
              <a:rPr sz="2200" dirty="0">
                <a:latin typeface="Times New Roman"/>
                <a:cs typeface="Times New Roman"/>
              </a:rPr>
              <a:t>and F(x) to be combined as input to the next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layer.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102" y="5271197"/>
            <a:ext cx="6838950" cy="9963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40"/>
              </a:spcBef>
            </a:pPr>
            <a:r>
              <a:rPr sz="2000" spc="1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373380">
              <a:lnSpc>
                <a:spcPts val="2600"/>
              </a:lnSpc>
            </a:pPr>
            <a:r>
              <a:rPr sz="2400" spc="-5" dirty="0">
                <a:latin typeface="Times New Roman"/>
                <a:cs typeface="Times New Roman"/>
              </a:rPr>
              <a:t>Ws term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implemented with </a:t>
            </a:r>
            <a:r>
              <a:rPr sz="2400" dirty="0">
                <a:latin typeface="Times New Roman"/>
                <a:cs typeface="Times New Roman"/>
              </a:rPr>
              <a:t>1×1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convolutions,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ts val="2865"/>
              </a:lnSpc>
            </a:pPr>
            <a:r>
              <a:rPr sz="2400" spc="-5" dirty="0">
                <a:latin typeface="Times New Roman"/>
                <a:cs typeface="Times New Roman"/>
              </a:rPr>
              <a:t>introducing additional </a:t>
            </a:r>
            <a:r>
              <a:rPr sz="2400" dirty="0">
                <a:latin typeface="Times New Roman"/>
                <a:cs typeface="Times New Roman"/>
              </a:rPr>
              <a:t>parameters </a:t>
            </a:r>
            <a:r>
              <a:rPr sz="2400" spc="-5" dirty="0">
                <a:latin typeface="Times New Roman"/>
                <a:cs typeface="Times New Roman"/>
              </a:rPr>
              <a:t>to 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8383" y="4546790"/>
            <a:ext cx="2773461" cy="617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28600"/>
            <a:ext cx="5179586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Residual</a:t>
            </a:r>
            <a:r>
              <a:rPr sz="3200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299061"/>
            <a:ext cx="7207884" cy="1023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Carlito"/>
                <a:cs typeface="Carlito"/>
              </a:rPr>
              <a:t>The main idea behind this network is the residual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block.</a:t>
            </a:r>
            <a:endParaRPr sz="2400">
              <a:latin typeface="Carlito"/>
              <a:cs typeface="Carlito"/>
            </a:endParaRPr>
          </a:p>
          <a:p>
            <a:pPr marL="378460" indent="-36639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400" spc="-5" dirty="0">
                <a:latin typeface="Carlito"/>
                <a:cs typeface="Carlito"/>
              </a:rPr>
              <a:t>The network can contain 100 layers or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more.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786044"/>
            <a:ext cx="9143981" cy="942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143366"/>
            <a:ext cx="9143981" cy="2285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2923"/>
            <a:ext cx="9143981" cy="4000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4910" y="4716767"/>
            <a:ext cx="7802245" cy="20485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9380" marR="608330" indent="-107314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190500" algn="l"/>
              </a:tabLst>
            </a:pPr>
            <a:r>
              <a:rPr sz="2400" spc="-3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this extra connection, </a:t>
            </a:r>
            <a:r>
              <a:rPr sz="2400" dirty="0">
                <a:latin typeface="Times New Roman"/>
                <a:cs typeface="Times New Roman"/>
              </a:rPr>
              <a:t>gradients </a:t>
            </a:r>
            <a:r>
              <a:rPr sz="2400" spc="-5" dirty="0">
                <a:latin typeface="Times New Roman"/>
                <a:cs typeface="Times New Roman"/>
              </a:rPr>
              <a:t>can travel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backward 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easily.</a:t>
            </a:r>
            <a:endParaRPr sz="2400">
              <a:latin typeface="Times New Roman"/>
              <a:cs typeface="Times New Roman"/>
            </a:endParaRPr>
          </a:p>
          <a:p>
            <a:pPr marL="119380" marR="5080" indent="-107314">
              <a:lnSpc>
                <a:spcPts val="2850"/>
              </a:lnSpc>
              <a:spcBef>
                <a:spcPts val="1650"/>
              </a:spcBef>
              <a:buFont typeface="Arial"/>
              <a:buChar char="•"/>
              <a:tabLst>
                <a:tab pos="196215" algn="l"/>
              </a:tabLst>
            </a:pPr>
            <a:r>
              <a:rPr sz="2400" dirty="0">
                <a:latin typeface="Times New Roman"/>
                <a:cs typeface="Times New Roman"/>
              </a:rPr>
              <a:t>It becomes a flexible block </a:t>
            </a:r>
            <a:r>
              <a:rPr sz="2400" spc="-5" dirty="0">
                <a:latin typeface="Times New Roman"/>
                <a:cs typeface="Times New Roman"/>
              </a:rPr>
              <a:t>that can expand the capacity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network, or </a:t>
            </a:r>
            <a:r>
              <a:rPr sz="2400" spc="-5" dirty="0">
                <a:latin typeface="Times New Roman"/>
                <a:cs typeface="Times New Roman"/>
              </a:rPr>
              <a:t>simply transform into an identity </a:t>
            </a:r>
            <a:r>
              <a:rPr sz="2400" dirty="0">
                <a:latin typeface="Times New Roman"/>
                <a:cs typeface="Times New Roman"/>
              </a:rPr>
              <a:t>function </a:t>
            </a:r>
            <a:r>
              <a:rPr sz="2400" spc="-5" dirty="0">
                <a:latin typeface="Times New Roman"/>
                <a:cs typeface="Times New Roman"/>
              </a:rPr>
              <a:t>that  would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10" dirty="0">
                <a:latin typeface="Times New Roman"/>
                <a:cs typeface="Times New Roman"/>
              </a:rPr>
              <a:t>affect</a:t>
            </a:r>
            <a:r>
              <a:rPr sz="2400" spc="-5" dirty="0">
                <a:latin typeface="Times New Roman"/>
                <a:cs typeface="Times New Roman"/>
              </a:rPr>
              <a:t> training.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3972" y="1653376"/>
            <a:ext cx="6496036" cy="4419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334" y="213245"/>
            <a:ext cx="6957695" cy="12293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550670" marR="5080" indent="-1538605">
              <a:lnSpc>
                <a:spcPts val="4720"/>
              </a:lnSpc>
              <a:spcBef>
                <a:spcPts val="280"/>
              </a:spcBef>
            </a:pPr>
            <a:r>
              <a:rPr sz="3200" spc="5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residual </a:t>
            </a: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network stacks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residual  </a:t>
            </a:r>
            <a:r>
              <a:rPr sz="3200" dirty="0">
                <a:solidFill>
                  <a:srgbClr val="C00000"/>
                </a:solidFill>
                <a:latin typeface="Carlito"/>
                <a:cs typeface="Carlito"/>
              </a:rPr>
              <a:t>blocks</a:t>
            </a:r>
            <a:r>
              <a:rPr sz="3200" spc="-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sequentially</a:t>
            </a:r>
            <a:endParaRPr sz="3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594" y="2143115"/>
            <a:ext cx="8229583" cy="144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910" y="4370896"/>
            <a:ext cx="735203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9380" marR="5080" indent="-107314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1905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idea is to allow the </a:t>
            </a:r>
            <a:r>
              <a:rPr sz="2400" dirty="0">
                <a:latin typeface="Times New Roman"/>
                <a:cs typeface="Times New Roman"/>
              </a:rPr>
              <a:t>network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become deeper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without  increasing the training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complexity.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" y="2246070"/>
            <a:ext cx="8229583" cy="3234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533" y="461899"/>
            <a:ext cx="3652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Neural</a:t>
            </a:r>
            <a:r>
              <a:rPr sz="4400" spc="-7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Network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528318"/>
            <a:ext cx="8163560" cy="459330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68300" marR="27305" indent="-342900">
              <a:lnSpc>
                <a:spcPct val="80300"/>
              </a:lnSpc>
              <a:spcBef>
                <a:spcPts val="810"/>
              </a:spcBef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800" spc="5" dirty="0">
                <a:latin typeface="Calibri"/>
                <a:cs typeface="Calibri"/>
              </a:rPr>
              <a:t>A neural network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a massively </a:t>
            </a:r>
            <a:r>
              <a:rPr sz="2800" dirty="0">
                <a:latin typeface="Calibri"/>
                <a:cs typeface="Calibri"/>
              </a:rPr>
              <a:t>parallel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distributed processor </a:t>
            </a:r>
            <a:r>
              <a:rPr sz="2800" spc="5" dirty="0">
                <a:latin typeface="Calibri"/>
                <a:cs typeface="Calibri"/>
              </a:rPr>
              <a:t>made up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5" dirty="0">
                <a:latin typeface="Calibri"/>
                <a:cs typeface="Calibri"/>
              </a:rPr>
              <a:t>simple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units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natural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propensity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 </a:t>
            </a:r>
            <a:r>
              <a:rPr sz="2800" spc="-6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storing </a:t>
            </a:r>
            <a:r>
              <a:rPr sz="2800" spc="5" dirty="0">
                <a:latin typeface="Calibri"/>
                <a:cs typeface="Calibri"/>
              </a:rPr>
              <a:t>experiential knowledge and making </a:t>
            </a:r>
            <a:r>
              <a:rPr sz="2800" dirty="0">
                <a:latin typeface="Calibri"/>
                <a:cs typeface="Calibri"/>
              </a:rPr>
              <a:t>it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available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 </a:t>
            </a:r>
            <a:r>
              <a:rPr sz="2800" spc="5" dirty="0">
                <a:latin typeface="Calibri"/>
                <a:cs typeface="Calibri"/>
              </a:rPr>
              <a:t>use.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aseline="25641" dirty="0">
                <a:latin typeface="Calibri"/>
                <a:cs typeface="Calibri"/>
              </a:rPr>
              <a:t>[2</a:t>
            </a:r>
            <a:r>
              <a:rPr sz="2800" baseline="25641" dirty="0" smtClean="0">
                <a:latin typeface="Calibri"/>
                <a:cs typeface="Calibri"/>
              </a:rPr>
              <a:t>]</a:t>
            </a:r>
            <a:endParaRPr lang="en-IN" sz="2800" baseline="25641" dirty="0" smtClean="0">
              <a:latin typeface="Calibri"/>
              <a:cs typeface="Calibri"/>
            </a:endParaRPr>
          </a:p>
          <a:p>
            <a:pPr marL="368300" marR="27305" indent="-342900">
              <a:lnSpc>
                <a:spcPct val="80300"/>
              </a:lnSpc>
              <a:spcBef>
                <a:spcPts val="810"/>
              </a:spcBef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endParaRPr sz="2800" baseline="25641" dirty="0">
              <a:latin typeface="Calibri"/>
              <a:cs typeface="Calibri"/>
            </a:endParaRPr>
          </a:p>
          <a:p>
            <a:pPr marL="368300" indent="-342900">
              <a:lnSpc>
                <a:spcPts val="3390"/>
              </a:lnSpc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resembles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brain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 smtClean="0">
                <a:latin typeface="Calibri"/>
                <a:cs typeface="Calibri"/>
              </a:rPr>
              <a:t>respects</a:t>
            </a:r>
            <a:endParaRPr sz="2800" dirty="0">
              <a:latin typeface="Calibri"/>
              <a:cs typeface="Calibri"/>
            </a:endParaRPr>
          </a:p>
          <a:p>
            <a:pPr marL="368300" marR="17780" indent="-342900">
              <a:lnSpc>
                <a:spcPts val="2840"/>
              </a:lnSpc>
              <a:spcBef>
                <a:spcPts val="625"/>
              </a:spcBef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800" spc="5" dirty="0">
                <a:latin typeface="Calibri"/>
                <a:cs typeface="Calibri"/>
              </a:rPr>
              <a:t>1.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Knowledge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acquired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 </a:t>
            </a:r>
            <a:r>
              <a:rPr sz="2800" spc="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its </a:t>
            </a:r>
            <a:r>
              <a:rPr sz="2800" spc="-65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environment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through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learning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dirty="0" smtClean="0">
                <a:latin typeface="Calibri"/>
                <a:cs typeface="Calibri"/>
              </a:rPr>
              <a:t>.</a:t>
            </a:r>
            <a:endParaRPr lang="en-IN" sz="2800" dirty="0" smtClean="0">
              <a:latin typeface="Calibri"/>
              <a:cs typeface="Calibri"/>
            </a:endParaRPr>
          </a:p>
          <a:p>
            <a:pPr marL="368300" marR="17780" indent="-342900">
              <a:lnSpc>
                <a:spcPts val="2840"/>
              </a:lnSpc>
              <a:spcBef>
                <a:spcPts val="625"/>
              </a:spcBef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368300" marR="179705" indent="-342900">
              <a:lnSpc>
                <a:spcPct val="80400"/>
              </a:lnSpc>
              <a:spcBef>
                <a:spcPts val="625"/>
              </a:spcBef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800" spc="5" dirty="0">
                <a:latin typeface="Calibri"/>
                <a:cs typeface="Calibri"/>
              </a:rPr>
              <a:t>2. Interneuron connection </a:t>
            </a:r>
            <a:r>
              <a:rPr sz="2800" dirty="0">
                <a:latin typeface="Calibri"/>
                <a:cs typeface="Calibri"/>
              </a:rPr>
              <a:t>strengths, </a:t>
            </a:r>
            <a:r>
              <a:rPr sz="2800" spc="5" dirty="0">
                <a:latin typeface="Calibri"/>
                <a:cs typeface="Calibri"/>
              </a:rPr>
              <a:t>known as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synaptic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weights,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are used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store</a:t>
            </a:r>
            <a:r>
              <a:rPr sz="2800" spc="5" dirty="0">
                <a:latin typeface="Calibri"/>
                <a:cs typeface="Calibri"/>
              </a:rPr>
              <a:t> 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acquired </a:t>
            </a:r>
            <a:r>
              <a:rPr sz="2800" spc="-65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knowledge.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0998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110" y="477710"/>
            <a:ext cx="3149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rlito"/>
                <a:cs typeface="Carlito"/>
              </a:rPr>
              <a:t>Reference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35915" marR="247650" indent="-293370">
              <a:lnSpc>
                <a:spcPct val="101000"/>
              </a:lnSpc>
              <a:spcBef>
                <a:spcPts val="65"/>
              </a:spcBef>
              <a:buFont typeface="Arial"/>
              <a:buChar char="•"/>
              <a:tabLst>
                <a:tab pos="336550" algn="l"/>
                <a:tab pos="337185" algn="l"/>
              </a:tabLst>
            </a:pPr>
            <a:r>
              <a:rPr spc="-5" dirty="0"/>
              <a:t>Kaiming He, et al. in their </a:t>
            </a:r>
            <a:r>
              <a:rPr dirty="0"/>
              <a:t>2015 paper </a:t>
            </a:r>
            <a:r>
              <a:rPr spc="-5" dirty="0"/>
              <a:t>titled </a:t>
            </a:r>
            <a:r>
              <a:rPr spc="10" dirty="0"/>
              <a:t>“</a:t>
            </a:r>
            <a:r>
              <a:rPr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Deep  </a:t>
            </a:r>
            <a:r>
              <a:rPr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Residual </a:t>
            </a:r>
            <a:r>
              <a:rPr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Learning </a:t>
            </a:r>
            <a:r>
              <a:rPr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for Image Recognition</a:t>
            </a:r>
            <a:r>
              <a:rPr dirty="0"/>
              <a:t>” used batch  normalization </a:t>
            </a:r>
            <a:r>
              <a:rPr spc="-5" dirty="0"/>
              <a:t>after the convolutional layers in their</a:t>
            </a:r>
            <a:r>
              <a:rPr spc="-75" dirty="0"/>
              <a:t> </a:t>
            </a:r>
            <a:r>
              <a:rPr dirty="0"/>
              <a:t>very  deep </a:t>
            </a:r>
            <a:r>
              <a:rPr spc="-5" dirty="0"/>
              <a:t>model </a:t>
            </a:r>
            <a:r>
              <a:rPr dirty="0"/>
              <a:t>referred </a:t>
            </a:r>
            <a:r>
              <a:rPr spc="-5" dirty="0"/>
              <a:t>to as </a:t>
            </a:r>
            <a:r>
              <a:rPr spc="-10" dirty="0"/>
              <a:t>ResNet </a:t>
            </a:r>
            <a:r>
              <a:rPr spc="-5" dirty="0"/>
              <a:t>and achieve</a:t>
            </a:r>
            <a:r>
              <a:rPr spc="-35" dirty="0"/>
              <a:t> </a:t>
            </a:r>
            <a:r>
              <a:rPr spc="-5" dirty="0"/>
              <a:t>then</a:t>
            </a:r>
          </a:p>
          <a:p>
            <a:pPr marL="335915" marR="5080">
              <a:lnSpc>
                <a:spcPts val="3150"/>
              </a:lnSpc>
              <a:spcBef>
                <a:spcPts val="110"/>
              </a:spcBef>
            </a:pPr>
            <a:r>
              <a:rPr spc="-5" dirty="0"/>
              <a:t>state-of-the-art </a:t>
            </a:r>
            <a:r>
              <a:rPr dirty="0"/>
              <a:t>results on </a:t>
            </a:r>
            <a:r>
              <a:rPr spc="-5" dirty="0"/>
              <a:t>the </a:t>
            </a:r>
            <a:r>
              <a:rPr dirty="0"/>
              <a:t>ImageNet dataset, a </a:t>
            </a:r>
            <a:r>
              <a:rPr spc="-5" dirty="0"/>
              <a:t>standard  </a:t>
            </a:r>
            <a:r>
              <a:rPr dirty="0"/>
              <a:t>photo </a:t>
            </a:r>
            <a:r>
              <a:rPr spc="-5" dirty="0"/>
              <a:t>classification</a:t>
            </a:r>
            <a:r>
              <a:rPr spc="-10" dirty="0"/>
              <a:t> </a:t>
            </a:r>
            <a:r>
              <a:rPr spc="-5" dirty="0"/>
              <a:t>task.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3860</Words>
  <Application>Microsoft Office PowerPoint</Application>
  <PresentationFormat>On-screen Show (4:3)</PresentationFormat>
  <Paragraphs>982</Paragraphs>
  <Slides>90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Office Theme</vt:lpstr>
      <vt:lpstr>PowerPoint Presentation</vt:lpstr>
      <vt:lpstr>Handwritten Sequence</vt:lpstr>
      <vt:lpstr>Why Deep Learning</vt:lpstr>
      <vt:lpstr>Performance Vs. Sample Size</vt:lpstr>
      <vt:lpstr>Deep Learning</vt:lpstr>
      <vt:lpstr>Deep Learning</vt:lpstr>
      <vt:lpstr>Deep Learning</vt:lpstr>
      <vt:lpstr>PowerPoint Presentation</vt:lpstr>
      <vt:lpstr>Neural Network</vt:lpstr>
      <vt:lpstr>Nonlinear Model of a Neuron</vt:lpstr>
      <vt:lpstr>Activation Function (Threshold)</vt:lpstr>
      <vt:lpstr>Activation Function (Sigmoid)</vt:lpstr>
      <vt:lpstr>Human Nervous System [2]</vt:lpstr>
      <vt:lpstr>Human Brain[2]</vt:lpstr>
      <vt:lpstr>Feed forward Neural Networks</vt:lpstr>
      <vt:lpstr>Feed-forward Network</vt:lpstr>
      <vt:lpstr>Feed Forward Neural Network</vt:lpstr>
      <vt:lpstr>PowerPoint Presentation</vt:lpstr>
      <vt:lpstr>Convolution Neural Network</vt:lpstr>
      <vt:lpstr>PowerPoint Presentation</vt:lpstr>
      <vt:lpstr>Local Receptive field</vt:lpstr>
      <vt:lpstr>Hidden Layer</vt:lpstr>
      <vt:lpstr>PowerPoint Presentation</vt:lpstr>
      <vt:lpstr>Learning an image:</vt:lpstr>
      <vt:lpstr>Same pattern appears in different places:  They can be compressed! What about training a lot of such “small” detectors  and each detector must “move around”.</vt:lpstr>
      <vt:lpstr>A convolutional layer</vt:lpstr>
      <vt:lpstr>Convolution</vt:lpstr>
      <vt:lpstr>1 -1 -1</vt:lpstr>
      <vt:lpstr>Convolution</vt:lpstr>
      <vt:lpstr>1 -1 -1</vt:lpstr>
      <vt:lpstr>Convolution</vt:lpstr>
      <vt:lpstr>Color image: RGB 3 channels</vt:lpstr>
      <vt:lpstr>PowerPoint Presentation</vt:lpstr>
      <vt:lpstr>Convolution v.s. Fully Connected</vt:lpstr>
      <vt:lpstr>Convolution and Shallow NN</vt:lpstr>
      <vt:lpstr>So what does change?</vt:lpstr>
      <vt:lpstr>Convolutional Neural Network</vt:lpstr>
      <vt:lpstr>PowerPoint Presentation</vt:lpstr>
      <vt:lpstr>Why Pooling</vt:lpstr>
      <vt:lpstr>Max Pooling</vt:lpstr>
      <vt:lpstr>Max Pooling</vt:lpstr>
      <vt:lpstr>The whole CNN</vt:lpstr>
      <vt:lpstr>The whole CNN</vt:lpstr>
      <vt:lpstr>Fully Connected Layer of CNN</vt:lpstr>
      <vt:lpstr>The whole CNN</vt:lpstr>
      <vt:lpstr>Flattening</vt:lpstr>
      <vt:lpstr>     A CNN compresses a fully connected   network in two ways:</vt:lpstr>
      <vt:lpstr>Deep Learning</vt:lpstr>
      <vt:lpstr>LAYERS USED TO BUILD  CONVNETS</vt:lpstr>
      <vt:lpstr>Activation Functions</vt:lpstr>
      <vt:lpstr>Non Linearity (ReLU)</vt:lpstr>
      <vt:lpstr>Overfitting</vt:lpstr>
      <vt:lpstr>Regularization</vt:lpstr>
      <vt:lpstr>L2 = weight decay</vt:lpstr>
      <vt:lpstr>        Loss functions and output Classification Regression</vt:lpstr>
      <vt:lpstr>How can we Train Deep Networks?</vt:lpstr>
      <vt:lpstr>Dataset Shift</vt:lpstr>
      <vt:lpstr>Covariate Shift</vt:lpstr>
      <vt:lpstr>Covariate shift</vt:lpstr>
      <vt:lpstr>Stochastic gradient descent(SGD)</vt:lpstr>
      <vt:lpstr>Stochastic Gradient</vt:lpstr>
      <vt:lpstr>PowerPoint Presentation</vt:lpstr>
      <vt:lpstr>Internal Covariate Shift</vt:lpstr>
      <vt:lpstr>Batch Normalization</vt:lpstr>
      <vt:lpstr>Batch Normalization</vt:lpstr>
      <vt:lpstr>Batch Normalization</vt:lpstr>
      <vt:lpstr>Implementation</vt:lpstr>
      <vt:lpstr>Implementation</vt:lpstr>
      <vt:lpstr>Issues</vt:lpstr>
      <vt:lpstr>Batch normalization - Summary</vt:lpstr>
      <vt:lpstr>CNN REVIEW</vt:lpstr>
      <vt:lpstr>PowerPoint Presentation</vt:lpstr>
      <vt:lpstr>PowerPoint Presentation</vt:lpstr>
      <vt:lpstr>Layers and Features</vt:lpstr>
      <vt:lpstr>Weights</vt:lpstr>
      <vt:lpstr>PowerPoint Presentation</vt:lpstr>
      <vt:lpstr>Layer wise Complexity</vt:lpstr>
      <vt:lpstr>PowerPoint Presentation</vt:lpstr>
      <vt:lpstr>Transposed Convolution</vt:lpstr>
      <vt:lpstr>PowerPoint Presentation</vt:lpstr>
      <vt:lpstr>PowerPoint Presentation</vt:lpstr>
      <vt:lpstr>Deep Neural Networks</vt:lpstr>
      <vt:lpstr>The Residual Block NN</vt:lpstr>
      <vt:lpstr>Skip Connection and Identity mapping</vt:lpstr>
      <vt:lpstr>Residual Networks</vt:lpstr>
      <vt:lpstr>PowerPoint Presentation</vt:lpstr>
      <vt:lpstr>PowerPoint Presentation</vt:lpstr>
      <vt:lpstr>A residual network stacks residual  blocks sequentially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CST</cp:lastModifiedBy>
  <cp:revision>72</cp:revision>
  <dcterms:created xsi:type="dcterms:W3CDTF">2021-10-09T03:19:15Z</dcterms:created>
  <dcterms:modified xsi:type="dcterms:W3CDTF">2021-10-18T17:00:42Z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2021-10-09T00:00:00Z</vt:filetime>
  </property>
</Properties>
</file>