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0110" y="438645"/>
            <a:ext cx="5243779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909" y="1613408"/>
            <a:ext cx="8016181" cy="202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ecs.ac.in/index.p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blog/autoencoders-tutorial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arxiv.org/pdf/1601.00670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812" y="1117015"/>
            <a:ext cx="3962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Calibri"/>
                <a:cs typeface="Calibri"/>
              </a:rPr>
              <a:t>AUTOENCODER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87" y="2214549"/>
            <a:ext cx="2438399" cy="21264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579" y="477710"/>
            <a:ext cx="2908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Autoencoder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79" y="1500174"/>
            <a:ext cx="3867870" cy="33352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215" y="1873618"/>
            <a:ext cx="8087995" cy="4184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19600" marR="42545" indent="-80645">
              <a:lnSpc>
                <a:spcPct val="100699"/>
              </a:lnSpc>
              <a:spcBef>
                <a:spcPts val="85"/>
              </a:spcBef>
              <a:buFont typeface="Arial"/>
              <a:buChar char="•"/>
              <a:tabLst>
                <a:tab pos="4477385" algn="l"/>
              </a:tabLst>
            </a:pP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n×n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latent </a:t>
            </a:r>
            <a:r>
              <a:rPr sz="1800" dirty="0">
                <a:latin typeface="Times New Roman"/>
                <a:cs typeface="Times New Roman"/>
              </a:rPr>
              <a:t>space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×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419600" marR="752475" indent="-80645">
              <a:lnSpc>
                <a:spcPct val="100699"/>
              </a:lnSpc>
              <a:buFont typeface="Arial"/>
              <a:buChar char="•"/>
              <a:tabLst>
                <a:tab pos="4471670" algn="l"/>
              </a:tabLst>
            </a:pPr>
            <a:r>
              <a:rPr sz="1800" dirty="0">
                <a:latin typeface="Times New Roman"/>
                <a:cs typeface="Times New Roman"/>
              </a:rPr>
              <a:t>Latent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sufficient</a:t>
            </a:r>
            <a:r>
              <a:rPr sz="1800" spc="-25" dirty="0">
                <a:latin typeface="Times New Roman"/>
                <a:cs typeface="Times New Roman"/>
              </a:rPr>
              <a:t> to </a:t>
            </a:r>
            <a:r>
              <a:rPr sz="1800" dirty="0">
                <a:latin typeface="Times New Roman"/>
                <a:cs typeface="Times New Roman"/>
              </a:rPr>
              <a:t>reproduce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419600" marR="17780" indent="-80645">
              <a:lnSpc>
                <a:spcPct val="100699"/>
              </a:lnSpc>
              <a:buFont typeface="Arial"/>
              <a:buChar char="•"/>
              <a:tabLst>
                <a:tab pos="4534535" algn="l"/>
              </a:tabLst>
            </a:pP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captures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sufficient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approximate reconstruction.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86080" indent="-309245">
              <a:lnSpc>
                <a:spcPts val="2865"/>
              </a:lnSpc>
              <a:buSzPct val="75000"/>
              <a:buFont typeface="Arial"/>
              <a:buChar char="•"/>
              <a:tabLst>
                <a:tab pos="385445" algn="l"/>
                <a:tab pos="3867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15" baseline="-31250" dirty="0">
                <a:latin typeface="Times New Roman"/>
                <a:cs typeface="Times New Roman"/>
              </a:rPr>
              <a:t>W,b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≈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57480" marR="427990" indent="-107314">
              <a:lnSpc>
                <a:spcPts val="2850"/>
              </a:lnSpc>
              <a:spcBef>
                <a:spcPts val="105"/>
              </a:spcBef>
              <a:buFont typeface="Arial"/>
              <a:buChar char="•"/>
              <a:tabLst>
                <a:tab pos="292735" algn="l"/>
                <a:tab pos="293370" algn="l"/>
                <a:tab pos="7448550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approximation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output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273" y="1600200"/>
            <a:ext cx="6563109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60" y="477710"/>
            <a:ext cx="2681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Bottlenecks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7815" y="1613408"/>
            <a:ext cx="8054340" cy="34772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7980" marR="14668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random—say,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270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comes</a:t>
            </a:r>
            <a:r>
              <a:rPr sz="2400" spc="-20" dirty="0">
                <a:latin typeface="Times New Roman"/>
                <a:cs typeface="Times New Roman"/>
              </a:rPr>
              <a:t> from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IID Gaussian independent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10" dirty="0">
                <a:latin typeface="Times New Roman"/>
                <a:cs typeface="Times New Roman"/>
              </a:rPr>
              <a:t>features—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compression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0" dirty="0">
                <a:latin typeface="Times New Roman"/>
                <a:cs typeface="Times New Roman"/>
              </a:rPr>
              <a:t> difficult.</a:t>
            </a:r>
            <a:endParaRPr sz="2400">
              <a:latin typeface="Times New Roman"/>
              <a:cs typeface="Times New Roman"/>
            </a:endParaRPr>
          </a:p>
          <a:p>
            <a:pPr marL="347980" marR="30480" indent="-297815" algn="just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discover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correlations.</a:t>
            </a:r>
            <a:endParaRPr sz="2400">
              <a:latin typeface="Times New Roman"/>
              <a:cs typeface="Times New Roman"/>
            </a:endParaRPr>
          </a:p>
          <a:p>
            <a:pPr marL="347980" marR="866140" indent="-297815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low-</a:t>
            </a:r>
            <a:r>
              <a:rPr sz="2400" dirty="0">
                <a:latin typeface="Times New Roman"/>
                <a:cs typeface="Times New Roman"/>
              </a:rPr>
              <a:t>dimensional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PCA’s.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009" y="477710"/>
            <a:ext cx="6400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7275" algn="l"/>
              </a:tabLst>
            </a:pPr>
            <a:r>
              <a:rPr sz="4400" spc="-10" dirty="0"/>
              <a:t>Autoencoders:</a:t>
            </a:r>
            <a:r>
              <a:rPr sz="4400" dirty="0"/>
              <a:t>	</a:t>
            </a:r>
            <a:r>
              <a:rPr sz="4400" spc="-1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800100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  <a:tab pos="2837180" algn="l"/>
              </a:tabLst>
            </a:pPr>
            <a:r>
              <a:rPr sz="2400" dirty="0">
                <a:latin typeface="Times New Roman"/>
                <a:cs typeface="Times New Roman"/>
              </a:rPr>
              <a:t>Image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colorization:</a:t>
            </a:r>
            <a:r>
              <a:rPr sz="2400" dirty="0">
                <a:latin typeface="Times New Roman"/>
                <a:cs typeface="Times New Roman"/>
              </a:rPr>
              <a:t>	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produce </a:t>
            </a:r>
            <a:r>
              <a:rPr sz="2400" dirty="0">
                <a:latin typeface="Times New Roman"/>
                <a:cs typeface="Times New Roman"/>
              </a:rPr>
              <a:t>color</a:t>
            </a:r>
            <a:r>
              <a:rPr sz="2400" spc="-10" dirty="0">
                <a:latin typeface="Times New Roman"/>
                <a:cs typeface="Times New Roman"/>
              </a:rPr>
              <a:t> images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928937"/>
            <a:ext cx="6705599" cy="25731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675" y="6552450"/>
            <a:ext cx="3359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https:</a:t>
            </a:r>
            <a:r>
              <a:rPr sz="1200" spc="-10" dirty="0">
                <a:latin typeface="Calibri"/>
                <a:cs typeface="Calibri"/>
                <a:hlinkClick r:id="rId3"/>
              </a:rPr>
              <a:t>//w</a:t>
            </a:r>
            <a:r>
              <a:rPr sz="1200" spc="-10" dirty="0">
                <a:latin typeface="Calibri"/>
                <a:cs typeface="Calibri"/>
              </a:rPr>
              <a:t>ww</a:t>
            </a:r>
            <a:r>
              <a:rPr sz="1200" spc="-10" dirty="0">
                <a:latin typeface="Calibri"/>
                <a:cs typeface="Calibri"/>
                <a:hlinkClick r:id="rId3"/>
              </a:rPr>
              <a:t>.edureka.co/blog/autoencoders-tutorial/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10"/>
              </a:spcBef>
            </a:pPr>
            <a:r>
              <a:rPr dirty="0"/>
              <a:t>Denoising</a:t>
            </a:r>
            <a:r>
              <a:rPr spc="-45" dirty="0"/>
              <a:t> </a:t>
            </a:r>
            <a:r>
              <a:rPr spc="-10" dirty="0"/>
              <a:t>Autoencoders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0" y="1613408"/>
            <a:ext cx="7943850" cy="41154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211454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Keeping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learn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intelligent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noise-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09880" marR="509905" indent="-297815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can’t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output,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denoising</a:t>
            </a:r>
            <a:r>
              <a:rPr sz="2400" i="1" spc="-10" dirty="0">
                <a:latin typeface="Times New Roman"/>
                <a:cs typeface="Times New Roman"/>
              </a:rPr>
              <a:t> autoencoder.</a:t>
            </a:r>
            <a:endParaRPr sz="2400">
              <a:latin typeface="Times New Roman"/>
              <a:cs typeface="Times New Roman"/>
            </a:endParaRPr>
          </a:p>
          <a:p>
            <a:pPr marL="309880" marR="511809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Gaussian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noisy</a:t>
            </a:r>
            <a:r>
              <a:rPr sz="2400" spc="-20" dirty="0">
                <a:latin typeface="Times New Roman"/>
                <a:cs typeface="Times New Roman"/>
              </a:rPr>
              <a:t> data </a:t>
            </a:r>
            <a:r>
              <a:rPr sz="2400" dirty="0">
                <a:latin typeface="Times New Roman"/>
                <a:cs typeface="Times New Roman"/>
              </a:rPr>
              <a:t>becomes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autoencoder.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830" y="477710"/>
            <a:ext cx="5356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Denoising</a:t>
            </a:r>
            <a:r>
              <a:rPr sz="4400" spc="-55" dirty="0"/>
              <a:t> </a:t>
            </a:r>
            <a:r>
              <a:rPr sz="4400" spc="-10" dirty="0"/>
              <a:t>Autoencoder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13" y="1714487"/>
            <a:ext cx="6629398" cy="2962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472" y="4908118"/>
            <a:ext cx="7833995" cy="14732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89865" indent="-177800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doesn’t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all.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515"/>
              </a:spcBef>
              <a:buFont typeface="Arial"/>
              <a:buChar char="•"/>
              <a:tabLst>
                <a:tab pos="120650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regenerate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noise-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original image.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255" y="795589"/>
            <a:ext cx="7259441" cy="5199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397" y="477710"/>
            <a:ext cx="5519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Denoising</a:t>
            </a:r>
            <a:r>
              <a:rPr sz="4400" spc="-45" dirty="0"/>
              <a:t> </a:t>
            </a:r>
            <a:r>
              <a:rPr sz="4400" spc="-10" dirty="0"/>
              <a:t>autoencoders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888605" cy="15436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60769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Denoising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can’t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relationship.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34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Intuitively,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denoising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neighborhood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675" y="6552450"/>
            <a:ext cx="4429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https://ift6266h17.files.wordpress.com/2017/03/14_autoencoders.pdf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13" y="3500437"/>
            <a:ext cx="5389535" cy="26139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62" y="642912"/>
            <a:ext cx="6667499" cy="58912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932" y="477710"/>
            <a:ext cx="4624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Sparse</a:t>
            </a:r>
            <a:r>
              <a:rPr sz="4400" spc="-35" dirty="0"/>
              <a:t> </a:t>
            </a:r>
            <a:r>
              <a:rPr sz="4400" spc="-10" dirty="0"/>
              <a:t>Autoencoder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5115" y="1613408"/>
            <a:ext cx="7921625" cy="37534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60680" marR="30797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Sparse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automatically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learns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unlabeled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60680" indent="-297815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15" baseline="-31250" dirty="0">
                <a:latin typeface="Times New Roman"/>
                <a:cs typeface="Times New Roman"/>
              </a:rPr>
              <a:t>W,b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≈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0680" marR="397510" indent="-297815">
              <a:lnSpc>
                <a:spcPct val="100499"/>
              </a:lnSpc>
              <a:spcBef>
                <a:spcPts val="213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approximation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identity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ˆ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  <a:p>
            <a:pPr marL="360680" marR="17780" indent="-297815" algn="just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interesting</a:t>
            </a:r>
            <a:r>
              <a:rPr sz="2400" spc="-10" dirty="0">
                <a:latin typeface="Times New Roman"/>
                <a:cs typeface="Times New Roman"/>
              </a:rPr>
              <a:t> structure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7867" y="477710"/>
            <a:ext cx="3126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Autoencoders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896" y="1613408"/>
            <a:ext cx="7712709" cy="41154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Autoencoders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(AE)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feedforward</a:t>
            </a:r>
            <a:r>
              <a:rPr sz="2400" spc="-10" dirty="0">
                <a:latin typeface="Times New Roman"/>
                <a:cs typeface="Times New Roman"/>
              </a:rPr>
              <a:t> neural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output.</a:t>
            </a:r>
            <a:endParaRPr sz="2400">
              <a:latin typeface="Times New Roman"/>
              <a:cs typeface="Times New Roman"/>
            </a:endParaRPr>
          </a:p>
          <a:p>
            <a:pPr marL="309880" marR="392430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lower-</a:t>
            </a:r>
            <a:r>
              <a:rPr sz="2400" dirty="0">
                <a:latin typeface="Times New Roman"/>
                <a:cs typeface="Times New Roman"/>
              </a:rPr>
              <a:t>dimensional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code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i="1" spc="-10" dirty="0">
                <a:latin typeface="Times New Roman"/>
                <a:cs typeface="Times New Roman"/>
              </a:rPr>
              <a:t>representation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reconstruct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this </a:t>
            </a:r>
            <a:r>
              <a:rPr sz="2400" i="1" spc="-10" dirty="0">
                <a:latin typeface="Times New Roman"/>
                <a:cs typeface="Times New Roman"/>
              </a:rPr>
              <a:t>representation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09880" marR="199390" indent="-297815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“summary”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“compression”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latent-</a:t>
            </a:r>
            <a:r>
              <a:rPr sz="2400" i="1" dirty="0">
                <a:latin typeface="Times New Roman"/>
                <a:cs typeface="Times New Roman"/>
              </a:rPr>
              <a:t>space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309880" marR="6350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  <a:tab pos="5901055" algn="l"/>
              </a:tabLst>
            </a:pPr>
            <a:r>
              <a:rPr sz="2400" dirty="0">
                <a:latin typeface="Times New Roman"/>
                <a:cs typeface="Times New Roman"/>
              </a:rPr>
              <a:t>AEs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1986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Hinton</a:t>
            </a:r>
            <a:r>
              <a:rPr sz="2400" dirty="0">
                <a:latin typeface="Times New Roman"/>
                <a:cs typeface="Times New Roman"/>
              </a:rPr>
              <a:t>	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backpropagation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unlabelled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888" y="477710"/>
            <a:ext cx="4321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835" algn="l"/>
              </a:tabLst>
            </a:pPr>
            <a:r>
              <a:rPr sz="4400" spc="-10" dirty="0">
                <a:latin typeface="Times New Roman"/>
                <a:cs typeface="Times New Roman"/>
              </a:rPr>
              <a:t>Sparsity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Constraint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584147"/>
            <a:ext cx="7806055" cy="41344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508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(perhaps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even </a:t>
            </a:r>
            <a:r>
              <a:rPr sz="2400" dirty="0">
                <a:latin typeface="Times New Roman"/>
                <a:cs typeface="Times New Roman"/>
              </a:rPr>
              <a:t>greater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pixels),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discover </a:t>
            </a:r>
            <a:r>
              <a:rPr sz="2400" dirty="0">
                <a:latin typeface="Times New Roman"/>
                <a:cs typeface="Times New Roman"/>
              </a:rPr>
              <a:t>interesting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166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Impose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sparsity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  <a:p>
            <a:pPr marL="309880" marR="172720" indent="-297815">
              <a:lnSpc>
                <a:spcPct val="90600"/>
              </a:lnSpc>
              <a:spcBef>
                <a:spcPts val="196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“active”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“firing”)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“inactive”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output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309880" marR="10795" indent="-297815">
              <a:lnSpc>
                <a:spcPts val="2590"/>
              </a:lnSpc>
              <a:spcBef>
                <a:spcPts val="20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inactive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9479" y="213245"/>
            <a:ext cx="43611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Sparse</a:t>
            </a:r>
            <a:r>
              <a:rPr spc="-35" dirty="0"/>
              <a:t> </a:t>
            </a:r>
            <a:r>
              <a:rPr spc="-10" dirty="0"/>
              <a:t>Autoencoders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347" y="1341246"/>
            <a:ext cx="8047355" cy="41535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35280" marR="9271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penalizing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activations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encouraged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activate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35280" marR="683260" indent="-297815">
              <a:lnSpc>
                <a:spcPct val="90600"/>
              </a:lnSpc>
              <a:spcBef>
                <a:spcPts val="1939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combination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demands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discover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35280" marR="225425" indent="-297815">
              <a:lnSpc>
                <a:spcPts val="2590"/>
              </a:lnSpc>
              <a:spcBef>
                <a:spcPts val="2200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335280" marR="30480" indent="-297815">
              <a:lnSpc>
                <a:spcPts val="2590"/>
              </a:lnSpc>
              <a:spcBef>
                <a:spcPts val="2020"/>
              </a:spcBef>
              <a:buFont typeface="Arial"/>
              <a:buChar char="•"/>
              <a:tabLst>
                <a:tab pos="334645" algn="l"/>
                <a:tab pos="335915" algn="l"/>
                <a:tab pos="681355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aseline="31250" dirty="0">
                <a:latin typeface="Times New Roman"/>
                <a:cs typeface="Times New Roman"/>
              </a:rPr>
              <a:t>(2)</a:t>
            </a:r>
            <a:r>
              <a:rPr sz="2400" spc="-2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(i.e. </a:t>
            </a:r>
            <a:r>
              <a:rPr sz="2400" spc="-65" dirty="0">
                <a:latin typeface="Times New Roman"/>
                <a:cs typeface="Times New Roman"/>
              </a:rPr>
              <a:t>2</a:t>
            </a:r>
            <a:r>
              <a:rPr sz="2400" spc="-97" baseline="31250" dirty="0">
                <a:latin typeface="Times New Roman"/>
                <a:cs typeface="Times New Roman"/>
              </a:rPr>
              <a:t>n</a:t>
            </a:r>
            <a:r>
              <a:rPr sz="2400" i="1" spc="-97" baseline="59027" dirty="0">
                <a:latin typeface="Calibri"/>
                <a:cs typeface="Calibri"/>
              </a:rPr>
              <a:t>j</a:t>
            </a:r>
            <a:r>
              <a:rPr sz="2400" spc="-97" baseline="31250" dirty="0">
                <a:latin typeface="Times New Roman"/>
                <a:cs typeface="Times New Roman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autoencoder.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221" y="477710"/>
            <a:ext cx="4225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835" algn="l"/>
              </a:tabLst>
            </a:pPr>
            <a:r>
              <a:rPr sz="4400" spc="-10" dirty="0">
                <a:latin typeface="Times New Roman"/>
                <a:cs typeface="Times New Roman"/>
              </a:rPr>
              <a:t>Sparsity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parameter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219" y="1415795"/>
            <a:ext cx="8090534" cy="4742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0045" marR="241300" indent="-300990">
              <a:lnSpc>
                <a:spcPts val="2400"/>
              </a:lnSpc>
              <a:spcBef>
                <a:spcPts val="4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average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activation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hidden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(averaged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over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training set).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869950" marR="55880" indent="-869950">
              <a:lnSpc>
                <a:spcPct val="106800"/>
              </a:lnSpc>
              <a:spcBef>
                <a:spcPts val="1630"/>
              </a:spcBef>
              <a:buSzPct val="91666"/>
              <a:buFont typeface="Arial"/>
              <a:buChar char="•"/>
              <a:tabLst>
                <a:tab pos="869950" algn="l"/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denotes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0045" marR="233045" indent="-297180">
              <a:lnSpc>
                <a:spcPts val="2590"/>
              </a:lnSpc>
              <a:spcBef>
                <a:spcPts val="19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(approximately)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enforce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ρˆ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i="1" spc="277" baseline="-312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 ρ</a:t>
            </a:r>
            <a:endParaRPr sz="2400">
              <a:latin typeface="Times New Roman"/>
              <a:cs typeface="Times New Roman"/>
            </a:endParaRPr>
          </a:p>
          <a:p>
            <a:pPr marL="360045" marR="254000" indent="-297180">
              <a:lnSpc>
                <a:spcPts val="2590"/>
              </a:lnSpc>
              <a:spcBef>
                <a:spcPts val="19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ρ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sparsity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parameter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close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ρ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0.05),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supplied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user.</a:t>
            </a:r>
            <a:endParaRPr sz="2400">
              <a:latin typeface="Times New Roman"/>
              <a:cs typeface="Times New Roman"/>
            </a:endParaRPr>
          </a:p>
          <a:p>
            <a:pPr marL="360045" marR="342265" indent="-297180">
              <a:lnSpc>
                <a:spcPts val="2590"/>
              </a:lnSpc>
              <a:spcBef>
                <a:spcPts val="209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0.05 </a:t>
            </a:r>
            <a:r>
              <a:rPr sz="2400" spc="-10" dirty="0">
                <a:latin typeface="Times New Roman"/>
                <a:cs typeface="Times New Roman"/>
              </a:rPr>
              <a:t>(say).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37" y="1857362"/>
            <a:ext cx="2276474" cy="771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20" y="2500312"/>
            <a:ext cx="1000131" cy="7524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352" y="477710"/>
            <a:ext cx="294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Sparsity</a:t>
            </a:r>
            <a:r>
              <a:rPr sz="4400" spc="-45" dirty="0"/>
              <a:t> </a:t>
            </a:r>
            <a:r>
              <a:rPr sz="4400" spc="-20" dirty="0"/>
              <a:t>Cost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0" y="1613408"/>
            <a:ext cx="7917815" cy="21094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2844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a2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i="1" spc="-25" dirty="0">
                <a:latin typeface="Times New Roman"/>
                <a:cs typeface="Times New Roman"/>
              </a:rPr>
              <a:t>m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neuron.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037" y="4429131"/>
            <a:ext cx="4848224" cy="12858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470" y="477710"/>
            <a:ext cx="3037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Penalty</a:t>
            </a:r>
            <a:r>
              <a:rPr sz="4400" spc="-30" dirty="0"/>
              <a:t> </a:t>
            </a:r>
            <a:r>
              <a:rPr sz="4400" spc="-20" dirty="0"/>
              <a:t>Term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5117" y="1412684"/>
            <a:ext cx="8082280" cy="4429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60680" marR="486409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unit’s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mostly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360680" marR="43180" indent="-297815">
              <a:lnSpc>
                <a:spcPct val="90600"/>
              </a:lnSpc>
              <a:spcBef>
                <a:spcPts val="194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optimization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penalizes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ˆρ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i="1" spc="270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deviating</a:t>
            </a:r>
            <a:r>
              <a:rPr sz="2400" spc="-10" dirty="0">
                <a:latin typeface="Times New Roman"/>
                <a:cs typeface="Times New Roman"/>
              </a:rPr>
              <a:t> significantly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ρ.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60680" indent="-297815">
              <a:lnSpc>
                <a:spcPts val="2735"/>
              </a:lnSpc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baseline="-31250" dirty="0">
                <a:latin typeface="Times New Roman"/>
                <a:cs typeface="Times New Roman"/>
              </a:rPr>
              <a:t>2</a:t>
            </a:r>
            <a:r>
              <a:rPr sz="2400" spc="25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60680">
              <a:lnSpc>
                <a:spcPts val="2735"/>
              </a:lnSpc>
            </a:pPr>
            <a:r>
              <a:rPr sz="2400" i="1" dirty="0">
                <a:latin typeface="Times New Roman"/>
                <a:cs typeface="Times New Roman"/>
              </a:rPr>
              <a:t>sigmoid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60680" marR="243204" indent="-297815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tanh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inactive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37" y="3143250"/>
            <a:ext cx="3419474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9630" y="477710"/>
            <a:ext cx="286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5625" algn="l"/>
              </a:tabLst>
            </a:pPr>
            <a:r>
              <a:rPr sz="4400" spc="-10" dirty="0">
                <a:latin typeface="Times New Roman"/>
                <a:cs typeface="Times New Roman"/>
              </a:rPr>
              <a:t>Penalty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20" dirty="0">
                <a:latin typeface="Times New Roman"/>
                <a:cs typeface="Times New Roman"/>
              </a:rPr>
              <a:t>term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3786196"/>
            <a:ext cx="3470002" cy="2400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9325" y="1285862"/>
            <a:ext cx="1371599" cy="857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5849" y="2071674"/>
            <a:ext cx="4229099" cy="628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920" y="1370507"/>
            <a:ext cx="8508365" cy="508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Penalty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K-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divergence: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67665" marR="1122680" indent="-297815">
              <a:lnSpc>
                <a:spcPct val="100499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KL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divergence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Bernoulli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mean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ρ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Bernoulli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ˆρj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668395" marR="68580">
              <a:lnSpc>
                <a:spcPts val="2850"/>
              </a:lnSpc>
              <a:spcBef>
                <a:spcPts val="2090"/>
              </a:spcBef>
            </a:pPr>
            <a:r>
              <a:rPr sz="2400" spc="-10" dirty="0">
                <a:latin typeface="Times New Roman"/>
                <a:cs typeface="Times New Roman"/>
              </a:rPr>
              <a:t>KL-</a:t>
            </a:r>
            <a:r>
              <a:rPr sz="2400" dirty="0">
                <a:latin typeface="Times New Roman"/>
                <a:cs typeface="Times New Roman"/>
              </a:rPr>
              <a:t>divergence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-25" dirty="0">
                <a:latin typeface="Times New Roman"/>
                <a:cs typeface="Times New Roman"/>
              </a:rPr>
              <a:t> to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ˆρ</a:t>
            </a:r>
            <a:r>
              <a:rPr sz="2400" baseline="-31250" dirty="0">
                <a:latin typeface="Times New Roman"/>
                <a:cs typeface="Times New Roman"/>
              </a:rPr>
              <a:t>j</a:t>
            </a:r>
            <a:r>
              <a:rPr sz="2400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ρ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ˆρ</a:t>
            </a:r>
            <a:r>
              <a:rPr sz="2400" spc="-37" baseline="-3125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approaches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3668395">
              <a:lnSpc>
                <a:spcPts val="2745"/>
              </a:lnSpc>
            </a:pP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minimizing</a:t>
            </a:r>
            <a:endParaRPr sz="2400">
              <a:latin typeface="Times New Roman"/>
              <a:cs typeface="Times New Roman"/>
            </a:endParaRPr>
          </a:p>
          <a:p>
            <a:pPr marL="3668395" marR="76200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causing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ˆρ</a:t>
            </a:r>
            <a:r>
              <a:rPr sz="2400" baseline="-31250" dirty="0">
                <a:latin typeface="Times New Roman"/>
                <a:cs typeface="Times New Roman"/>
              </a:rPr>
              <a:t>j</a:t>
            </a:r>
            <a:r>
              <a:rPr sz="2400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ρ.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1839"/>
              </a:lnSpc>
            </a:pPr>
            <a:r>
              <a:rPr sz="1800" spc="-10" dirty="0">
                <a:latin typeface="Times New Roman"/>
                <a:cs typeface="Times New Roman"/>
              </a:rPr>
              <a:t>Say,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ρ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0.2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242" y="213245"/>
            <a:ext cx="49974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L1</a:t>
            </a:r>
            <a:r>
              <a:rPr spc="-50" dirty="0"/>
              <a:t> </a:t>
            </a:r>
            <a:r>
              <a:rPr dirty="0"/>
              <a:t>Regularization</a:t>
            </a:r>
            <a:r>
              <a:rPr spc="-30" dirty="0"/>
              <a:t> </a:t>
            </a:r>
            <a:r>
              <a:rPr spc="-10" dirty="0"/>
              <a:t>Sparse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04" y="1272920"/>
            <a:ext cx="8018780" cy="43643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3055" marR="657860" indent="-300990">
              <a:lnSpc>
                <a:spcPts val="2400"/>
              </a:lnSpc>
              <a:spcBef>
                <a:spcPts val="400"/>
              </a:spcBef>
              <a:buFont typeface="Arial"/>
              <a:buChar char="•"/>
              <a:tabLst>
                <a:tab pos="313055" algn="l"/>
                <a:tab pos="313690" algn="l"/>
                <a:tab pos="1524635" algn="l"/>
              </a:tabLst>
            </a:pP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two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construct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sparsity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penalty: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L1 </a:t>
            </a:r>
            <a:r>
              <a:rPr sz="2200" b="1" dirty="0">
                <a:latin typeface="Times New Roman"/>
                <a:cs typeface="Times New Roman"/>
              </a:rPr>
              <a:t>regularization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KL-divergence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13055" marR="1354455" indent="-300990">
              <a:lnSpc>
                <a:spcPts val="2410"/>
              </a:lnSpc>
              <a:spcBef>
                <a:spcPts val="186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L1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regularization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“absolute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magnitude”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coefficients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penalty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term.</a:t>
            </a:r>
            <a:endParaRPr sz="2200">
              <a:latin typeface="Times New Roman"/>
              <a:cs typeface="Times New Roman"/>
            </a:endParaRPr>
          </a:p>
          <a:p>
            <a:pPr marL="313055" indent="-300990">
              <a:lnSpc>
                <a:spcPct val="100000"/>
              </a:lnSpc>
              <a:spcBef>
                <a:spcPts val="158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L1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regularization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tends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shrink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penalty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coefficient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-10" dirty="0">
                <a:latin typeface="Times New Roman"/>
                <a:cs typeface="Times New Roman"/>
              </a:rPr>
              <a:t> zero.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3055" marR="5080" indent="-300990">
              <a:lnSpc>
                <a:spcPct val="91000"/>
              </a:lnSpc>
              <a:spcBef>
                <a:spcPts val="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L1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regularization,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gradient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either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-1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except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when </a:t>
            </a:r>
            <a:r>
              <a:rPr sz="2200" dirty="0">
                <a:latin typeface="Times New Roman"/>
                <a:cs typeface="Times New Roman"/>
              </a:rPr>
              <a:t>w=0,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means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L1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regularization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always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move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 </a:t>
            </a:r>
            <a:r>
              <a:rPr sz="2200" dirty="0">
                <a:latin typeface="Times New Roman"/>
                <a:cs typeface="Times New Roman"/>
              </a:rPr>
              <a:t>towards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zero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 </a:t>
            </a:r>
            <a:r>
              <a:rPr sz="2200" b="1" dirty="0">
                <a:latin typeface="Times New Roman"/>
                <a:cs typeface="Times New Roman"/>
              </a:rPr>
              <a:t>same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step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size </a:t>
            </a:r>
            <a:r>
              <a:rPr sz="2200" dirty="0">
                <a:latin typeface="Times New Roman"/>
                <a:cs typeface="Times New Roman"/>
              </a:rPr>
              <a:t>(1 or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-1)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regardless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w.</a:t>
            </a:r>
            <a:endParaRPr sz="2200">
              <a:latin typeface="Times New Roman"/>
              <a:cs typeface="Times New Roman"/>
            </a:endParaRPr>
          </a:p>
          <a:p>
            <a:pPr marL="313055" marR="248285" indent="-300990">
              <a:lnSpc>
                <a:spcPts val="2410"/>
              </a:lnSpc>
              <a:spcBef>
                <a:spcPts val="47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w=0,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gradient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becomes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zero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update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made </a:t>
            </a:r>
            <a:r>
              <a:rPr sz="2200" spc="-10" dirty="0">
                <a:latin typeface="Times New Roman"/>
                <a:cs typeface="Times New Roman"/>
              </a:rPr>
              <a:t>anymore.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299" y="1857362"/>
            <a:ext cx="6476999" cy="2095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8920" y="4143882"/>
            <a:ext cx="7727950" cy="16236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229235" algn="ctr">
              <a:lnSpc>
                <a:spcPts val="900"/>
              </a:lnSpc>
              <a:spcBef>
                <a:spcPts val="200"/>
              </a:spcBef>
            </a:pPr>
            <a:r>
              <a:rPr sz="2400" i="1" dirty="0">
                <a:latin typeface="Calibri"/>
                <a:cs typeface="Calibri"/>
              </a:rPr>
              <a:t>J</a:t>
            </a:r>
            <a:r>
              <a:rPr sz="2400" i="1" baseline="-31250" dirty="0">
                <a:latin typeface="Calibri"/>
                <a:cs typeface="Calibri"/>
              </a:rPr>
              <a:t>sparse</a:t>
            </a:r>
            <a:r>
              <a:rPr sz="2400" i="1" spc="262" baseline="-312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=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J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+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L1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+ </a:t>
            </a:r>
            <a:r>
              <a:rPr sz="2400" i="1" dirty="0">
                <a:latin typeface="Arial"/>
                <a:cs typeface="Arial"/>
              </a:rPr>
              <a:t>λ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∑</a:t>
            </a:r>
            <a:r>
              <a:rPr sz="2400" i="1" baseline="-31250" dirty="0">
                <a:latin typeface="Calibri"/>
                <a:cs typeface="Calibri"/>
              </a:rPr>
              <a:t>i</a:t>
            </a:r>
            <a:r>
              <a:rPr sz="2400" i="1" spc="262" baseline="-312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|a</a:t>
            </a:r>
            <a:r>
              <a:rPr sz="2400" i="1" baseline="-31250" dirty="0">
                <a:latin typeface="Calibri"/>
                <a:cs typeface="Calibri"/>
              </a:rPr>
              <a:t>i</a:t>
            </a:r>
            <a:r>
              <a:rPr sz="2400" i="1" spc="270" baseline="-31250" dirty="0">
                <a:latin typeface="Calibri"/>
                <a:cs typeface="Calibri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|</a:t>
            </a:r>
            <a:endParaRPr sz="2400">
              <a:latin typeface="Calibri"/>
              <a:cs typeface="Calibri"/>
            </a:endParaRPr>
          </a:p>
          <a:p>
            <a:pPr marR="2377440" algn="r">
              <a:lnSpc>
                <a:spcPts val="919"/>
              </a:lnSpc>
            </a:pPr>
            <a:r>
              <a:rPr sz="1600" i="1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5400" marR="17780">
              <a:lnSpc>
                <a:spcPts val="2850"/>
              </a:lnSpc>
              <a:spcBef>
                <a:spcPts val="114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penalizes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absolute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vector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activations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 </a:t>
            </a:r>
            <a:r>
              <a:rPr sz="2400" i="1" spc="-2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846" y="477710"/>
            <a:ext cx="6514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Cost</a:t>
            </a:r>
            <a:r>
              <a:rPr sz="4400" spc="-35" dirty="0"/>
              <a:t> </a:t>
            </a:r>
            <a:r>
              <a:rPr sz="4400" dirty="0"/>
              <a:t>function:</a:t>
            </a:r>
            <a:r>
              <a:rPr sz="4400" spc="-25" dirty="0"/>
              <a:t> </a:t>
            </a:r>
            <a:r>
              <a:rPr sz="4400" dirty="0"/>
              <a:t>KL</a:t>
            </a:r>
            <a:r>
              <a:rPr sz="4400" spc="-25" dirty="0"/>
              <a:t> </a:t>
            </a:r>
            <a:r>
              <a:rPr sz="4400" spc="-10" dirty="0"/>
              <a:t>Divergence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9200" y="2363284"/>
            <a:ext cx="7582534" cy="327342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347980" indent="-297815">
              <a:lnSpc>
                <a:spcPct val="100000"/>
              </a:lnSpc>
              <a:spcBef>
                <a:spcPts val="179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β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sparsity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penalty</a:t>
            </a:r>
            <a:r>
              <a:rPr sz="2400" spc="-10" dirty="0">
                <a:latin typeface="Times New Roman"/>
                <a:cs typeface="Times New Roman"/>
              </a:rPr>
              <a:t> term.</a:t>
            </a:r>
            <a:endParaRPr sz="2400">
              <a:latin typeface="Times New Roman"/>
              <a:cs typeface="Times New Roman"/>
            </a:endParaRPr>
          </a:p>
          <a:p>
            <a:pPr marL="347980" indent="-297815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ρˆ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i="1" spc="25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347980" marR="592455" indent="-297815">
              <a:lnSpc>
                <a:spcPts val="2590"/>
              </a:lnSpc>
              <a:spcBef>
                <a:spcPts val="202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backpropagation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compute,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47980" indent="-297815">
              <a:lnSpc>
                <a:spcPct val="100000"/>
              </a:lnSpc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compute: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287" y="1500174"/>
            <a:ext cx="5143538" cy="1285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37" y="4214817"/>
            <a:ext cx="3505199" cy="9666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0375" y="5286388"/>
            <a:ext cx="6105524" cy="8526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066" y="477710"/>
            <a:ext cx="4665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Gradient</a:t>
            </a:r>
            <a:r>
              <a:rPr sz="4400" spc="-45" dirty="0"/>
              <a:t> </a:t>
            </a:r>
            <a:r>
              <a:rPr sz="4400" spc="-10" dirty="0"/>
              <a:t>Calculation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0515" y="1613408"/>
            <a:ext cx="7745730" cy="21151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5280" marR="304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ρˆ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555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examples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set,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backpropagation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example.</a:t>
            </a:r>
            <a:endParaRPr sz="2400">
              <a:latin typeface="Times New Roman"/>
              <a:cs typeface="Times New Roman"/>
            </a:endParaRPr>
          </a:p>
          <a:p>
            <a:pPr marL="335280" marR="19558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precomputed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perform </a:t>
            </a:r>
            <a:r>
              <a:rPr sz="2400" dirty="0">
                <a:latin typeface="Times New Roman"/>
                <a:cs typeface="Times New Roman"/>
              </a:rPr>
              <a:t>backpropagation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0" dirty="0">
                <a:latin typeface="Times New Roman"/>
                <a:cs typeface="Times New Roman"/>
              </a:rPr>
              <a:t> examples.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49" y="3786187"/>
            <a:ext cx="5105399" cy="1066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8745" y="4932210"/>
            <a:ext cx="8655050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single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weight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value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single</a:t>
            </a:r>
            <a:r>
              <a:rPr sz="2400" i="1" spc="-10" dirty="0">
                <a:latin typeface="Times New Roman"/>
                <a:cs typeface="Times New Roman"/>
              </a:rPr>
              <a:t> training </a:t>
            </a:r>
            <a:r>
              <a:rPr sz="2400" i="1" dirty="0">
                <a:latin typeface="Times New Roman"/>
                <a:cs typeface="Times New Roman"/>
              </a:rPr>
              <a:t>example.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matrix.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resulting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summed.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579" y="477710"/>
            <a:ext cx="2908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Autoencoder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761605" cy="34772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and </a:t>
            </a:r>
            <a:r>
              <a:rPr sz="2400" spc="-10" dirty="0">
                <a:latin typeface="Times New Roman"/>
                <a:cs typeface="Times New Roman"/>
              </a:rPr>
              <a:t>decoder.</a:t>
            </a:r>
            <a:endParaRPr sz="2400">
              <a:latin typeface="Times New Roman"/>
              <a:cs typeface="Times New Roman"/>
            </a:endParaRPr>
          </a:p>
          <a:p>
            <a:pPr marL="309880" marR="340995" indent="-297815">
              <a:lnSpc>
                <a:spcPct val="99500"/>
              </a:lnSpc>
              <a:spcBef>
                <a:spcPts val="202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reconstruction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squared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cross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entropy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reconstructed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309880" marR="62801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Autoencoders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dimensionality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(or </a:t>
            </a:r>
            <a:r>
              <a:rPr sz="2400" spc="-10" dirty="0">
                <a:latin typeface="Times New Roman"/>
                <a:cs typeface="Times New Roman"/>
              </a:rPr>
              <a:t>compression)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714" y="477710"/>
            <a:ext cx="2896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Visualization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21310" marR="27305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21310" algn="l"/>
                <a:tab pos="322580" algn="l"/>
              </a:tabLst>
            </a:pPr>
            <a:r>
              <a:rPr dirty="0"/>
              <a:t>Having</a:t>
            </a:r>
            <a:r>
              <a:rPr spc="-25" dirty="0"/>
              <a:t> </a:t>
            </a:r>
            <a:r>
              <a:rPr dirty="0"/>
              <a:t>trained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(sparse)</a:t>
            </a:r>
            <a:r>
              <a:rPr spc="-25" dirty="0"/>
              <a:t> </a:t>
            </a:r>
            <a:r>
              <a:rPr dirty="0"/>
              <a:t>autoencoder,</a:t>
            </a:r>
            <a:r>
              <a:rPr spc="-20" dirty="0"/>
              <a:t> </a:t>
            </a:r>
            <a:r>
              <a:rPr dirty="0"/>
              <a:t>we</a:t>
            </a:r>
            <a:r>
              <a:rPr spc="-30" dirty="0"/>
              <a:t> </a:t>
            </a:r>
            <a:r>
              <a:rPr dirty="0"/>
              <a:t>would</a:t>
            </a:r>
            <a:r>
              <a:rPr spc="-20" dirty="0"/>
              <a:t> </a:t>
            </a:r>
            <a:r>
              <a:rPr dirty="0"/>
              <a:t>now</a:t>
            </a:r>
            <a:r>
              <a:rPr spc="-25" dirty="0"/>
              <a:t> </a:t>
            </a:r>
            <a:r>
              <a:rPr dirty="0"/>
              <a:t>like</a:t>
            </a:r>
            <a:r>
              <a:rPr spc="-25" dirty="0"/>
              <a:t> to </a:t>
            </a:r>
            <a:r>
              <a:rPr dirty="0"/>
              <a:t>visualize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function</a:t>
            </a:r>
            <a:r>
              <a:rPr spc="-10" dirty="0"/>
              <a:t> </a:t>
            </a:r>
            <a:r>
              <a:rPr dirty="0"/>
              <a:t>learned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algorithm.</a:t>
            </a:r>
          </a:p>
          <a:p>
            <a:pPr marL="321310" indent="-297815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21310" algn="l"/>
                <a:tab pos="322580" algn="l"/>
              </a:tabLst>
            </a:pPr>
            <a:r>
              <a:rPr dirty="0"/>
              <a:t>Consider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training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autoencoder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10×10</a:t>
            </a:r>
            <a:r>
              <a:rPr spc="-10" dirty="0"/>
              <a:t> images.</a:t>
            </a:r>
          </a:p>
          <a:p>
            <a:pPr marL="321310" indent="-297815">
              <a:lnSpc>
                <a:spcPct val="100000"/>
              </a:lnSpc>
              <a:spcBef>
                <a:spcPts val="2145"/>
              </a:spcBef>
              <a:buFont typeface="Arial"/>
              <a:buChar char="•"/>
              <a:tabLst>
                <a:tab pos="321310" algn="l"/>
                <a:tab pos="322580" algn="l"/>
              </a:tabLst>
            </a:pPr>
            <a:r>
              <a:rPr dirty="0"/>
              <a:t>Each</a:t>
            </a:r>
            <a:r>
              <a:rPr spc="-20" dirty="0"/>
              <a:t> </a:t>
            </a:r>
            <a:r>
              <a:rPr dirty="0"/>
              <a:t>hidden</a:t>
            </a:r>
            <a:r>
              <a:rPr spc="-10" dirty="0"/>
              <a:t> </a:t>
            </a:r>
            <a:r>
              <a:rPr dirty="0"/>
              <a:t>unit</a:t>
            </a:r>
            <a:r>
              <a:rPr spc="5" dirty="0"/>
              <a:t> 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/>
              <a:t>computes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function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input: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162" y="3786192"/>
            <a:ext cx="2643200" cy="10001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0183" y="5013845"/>
            <a:ext cx="811085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(say),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images—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unit.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0" dirty="0">
                <a:latin typeface="Times New Roman"/>
                <a:cs typeface="Times New Roman"/>
              </a:rPr>
              <a:t> images.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5714"/>
            <a:ext cx="7715250" cy="1355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Each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square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shows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(norm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bounded)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input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image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</a:pP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maximally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actives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one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100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hidden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units.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Different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hidden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units </a:t>
            </a:r>
            <a:r>
              <a:rPr sz="2150" dirty="0">
                <a:latin typeface="Times New Roman"/>
                <a:cs typeface="Times New Roman"/>
              </a:rPr>
              <a:t>have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learned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detect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edges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at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different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positions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orientations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image.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474" y="1571613"/>
            <a:ext cx="5810249" cy="497682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205" y="477710"/>
            <a:ext cx="5589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Variational</a:t>
            </a:r>
            <a:r>
              <a:rPr sz="4400" spc="-50" dirty="0"/>
              <a:t> </a:t>
            </a:r>
            <a:r>
              <a:rPr sz="4400" spc="-10" dirty="0"/>
              <a:t>Autoencoder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2507" y="1614322"/>
            <a:ext cx="7969250" cy="38595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3055" marR="109220" indent="-300990">
              <a:lnSpc>
                <a:spcPct val="102299"/>
              </a:lnSpc>
              <a:spcBef>
                <a:spcPts val="6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basic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idea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behind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variational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autoencoder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instead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mapping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fixed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vector,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mapped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distribution.</a:t>
            </a:r>
            <a:endParaRPr sz="2200">
              <a:latin typeface="Times New Roman"/>
              <a:cs typeface="Times New Roman"/>
            </a:endParaRPr>
          </a:p>
          <a:p>
            <a:pPr marL="313055" marR="5080" indent="-300990">
              <a:lnSpc>
                <a:spcPct val="101000"/>
              </a:lnSpc>
              <a:spcBef>
                <a:spcPts val="205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Thus,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rather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building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encoder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single</a:t>
            </a:r>
            <a:r>
              <a:rPr sz="2200" spc="-10" dirty="0">
                <a:latin typeface="Times New Roman"/>
                <a:cs typeface="Times New Roman"/>
              </a:rPr>
              <a:t> value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describe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latent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we'll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formulate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encoder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describe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probability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latent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attribute.</a:t>
            </a:r>
            <a:endParaRPr sz="2200">
              <a:latin typeface="Times New Roman"/>
              <a:cs typeface="Times New Roman"/>
            </a:endParaRPr>
          </a:p>
          <a:p>
            <a:pPr marL="313055" indent="-300990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Represent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latent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range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possible</a:t>
            </a:r>
            <a:r>
              <a:rPr sz="2200" spc="-10" dirty="0">
                <a:latin typeface="Times New Roman"/>
                <a:cs typeface="Times New Roman"/>
              </a:rPr>
              <a:t> values.</a:t>
            </a:r>
            <a:endParaRPr sz="2200">
              <a:latin typeface="Times New Roman"/>
              <a:cs typeface="Times New Roman"/>
            </a:endParaRPr>
          </a:p>
          <a:p>
            <a:pPr marL="313055" marR="244475" indent="-300990">
              <a:lnSpc>
                <a:spcPct val="101000"/>
              </a:lnSpc>
              <a:spcBef>
                <a:spcPts val="206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decoding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latent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state,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we'll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randomly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sample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from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latent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generate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vector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our </a:t>
            </a:r>
            <a:r>
              <a:rPr sz="2200" dirty="0">
                <a:latin typeface="Times New Roman"/>
                <a:cs typeface="Times New Roman"/>
              </a:rPr>
              <a:t>decoder</a:t>
            </a:r>
            <a:r>
              <a:rPr sz="2200" spc="-10" dirty="0">
                <a:latin typeface="Times New Roman"/>
                <a:cs typeface="Times New Roman"/>
              </a:rPr>
              <a:t> model.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382" y="1661465"/>
            <a:ext cx="6003985" cy="41660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494" y="1600200"/>
            <a:ext cx="5914013" cy="40755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418" y="477710"/>
            <a:ext cx="4782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varitational</a:t>
            </a:r>
            <a:r>
              <a:rPr sz="44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4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inference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584147"/>
            <a:ext cx="7053580" cy="16389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508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generates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  <a:p>
            <a:pPr marL="309880" marR="772160" indent="-297815">
              <a:lnSpc>
                <a:spcPts val="2590"/>
              </a:lnSpc>
              <a:spcBef>
                <a:spcPts val="20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p(z|x).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915" y="4397832"/>
            <a:ext cx="7335520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p(x)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difficult.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P(x)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∫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p(x|z)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p(z)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dz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varitational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inference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estimate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8724" y="3500432"/>
            <a:ext cx="2857525" cy="78581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722" y="728484"/>
            <a:ext cx="7957820" cy="5088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3855" indent="-30162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dirty="0">
                <a:latin typeface="Times New Roman"/>
                <a:cs typeface="Times New Roman"/>
              </a:rPr>
              <a:t>Let's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approximate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p(</a:t>
            </a:r>
            <a:r>
              <a:rPr sz="2200" i="1" dirty="0">
                <a:latin typeface="Times New Roman"/>
                <a:cs typeface="Times New Roman"/>
              </a:rPr>
              <a:t>z</a:t>
            </a:r>
            <a:r>
              <a:rPr sz="2200" dirty="0">
                <a:latin typeface="Times New Roman"/>
                <a:cs typeface="Times New Roman"/>
              </a:rPr>
              <a:t>|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another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</a:t>
            </a:r>
            <a:r>
              <a:rPr sz="2200" spc="-10" dirty="0">
                <a:latin typeface="Times New Roman"/>
                <a:cs typeface="Times New Roman"/>
              </a:rPr>
              <a:t> q(z|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363855" indent="-301625">
              <a:lnSpc>
                <a:spcPct val="100000"/>
              </a:lnSpc>
              <a:spcBef>
                <a:spcPts val="2075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dirty="0">
                <a:latin typeface="Times New Roman"/>
                <a:cs typeface="Times New Roman"/>
              </a:rPr>
              <a:t>Define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parameters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q(z|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such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very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similar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p(z|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363855" marR="137795" indent="-30099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dirty="0">
                <a:latin typeface="Times New Roman"/>
                <a:cs typeface="Times New Roman"/>
              </a:rPr>
              <a:t>KL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divergence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measure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probability distributions.</a:t>
            </a:r>
            <a:endParaRPr sz="2200">
              <a:latin typeface="Times New Roman"/>
              <a:cs typeface="Times New Roman"/>
            </a:endParaRPr>
          </a:p>
          <a:p>
            <a:pPr marL="363855" indent="-301625">
              <a:lnSpc>
                <a:spcPts val="2635"/>
              </a:lnSpc>
              <a:spcBef>
                <a:spcPts val="2070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spc="-50" dirty="0">
                <a:latin typeface="Times New Roman"/>
                <a:cs typeface="Times New Roman"/>
              </a:rPr>
              <a:t>We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wanted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minimize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KL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divergence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(min[KL(q(z|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||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p(z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|</a:t>
            </a:r>
            <a:endParaRPr sz="2200">
              <a:latin typeface="Times New Roman"/>
              <a:cs typeface="Times New Roman"/>
            </a:endParaRPr>
          </a:p>
          <a:p>
            <a:pPr marL="363855">
              <a:lnSpc>
                <a:spcPts val="2635"/>
              </a:lnSpc>
            </a:pP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)])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10" dirty="0">
                <a:latin typeface="Times New Roman"/>
                <a:cs typeface="Times New Roman"/>
              </a:rPr>
              <a:t> distributions.</a:t>
            </a:r>
            <a:endParaRPr sz="2200">
              <a:latin typeface="Times New Roman"/>
              <a:cs typeface="Times New Roman"/>
            </a:endParaRPr>
          </a:p>
          <a:p>
            <a:pPr marL="363855" indent="-300990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minimize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above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expression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maximizing</a:t>
            </a:r>
            <a:endParaRPr sz="2200">
              <a:latin typeface="Times New Roman"/>
              <a:cs typeface="Times New Roman"/>
            </a:endParaRPr>
          </a:p>
          <a:p>
            <a:pPr marL="363855" indent="-30099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175" baseline="-32567" dirty="0">
                <a:latin typeface="Times New Roman"/>
                <a:cs typeface="Times New Roman"/>
              </a:rPr>
              <a:t>q(z|x)</a:t>
            </a:r>
            <a:r>
              <a:rPr sz="2175" spc="142" baseline="-32567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log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p(x|z)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KL(q(z|x) || </a:t>
            </a:r>
            <a:r>
              <a:rPr sz="2200" spc="-10" dirty="0">
                <a:latin typeface="Times New Roman"/>
                <a:cs typeface="Times New Roman"/>
              </a:rPr>
              <a:t>p(z|x)</a:t>
            </a:r>
            <a:endParaRPr sz="2200">
              <a:latin typeface="Times New Roman"/>
              <a:cs typeface="Times New Roman"/>
            </a:endParaRPr>
          </a:p>
          <a:p>
            <a:pPr marL="363855" marR="68580" indent="-300990">
              <a:lnSpc>
                <a:spcPct val="101000"/>
              </a:lnSpc>
              <a:spcBef>
                <a:spcPts val="2060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first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term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represents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reconstruction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likelihood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second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term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ensures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learned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similar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true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1016940"/>
            <a:ext cx="777113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81940">
              <a:lnSpc>
                <a:spcPct val="1061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401320" algn="l"/>
                <a:tab pos="40195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(ie.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latent </a:t>
            </a:r>
            <a:r>
              <a:rPr sz="2400" dirty="0">
                <a:latin typeface="Times New Roman"/>
                <a:cs typeface="Times New Roman"/>
              </a:rPr>
              <a:t>state)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observation.</a:t>
            </a:r>
            <a:endParaRPr sz="2400">
              <a:latin typeface="Times New Roman"/>
              <a:cs typeface="Times New Roman"/>
            </a:endParaRPr>
          </a:p>
          <a:p>
            <a:pPr marL="309880" marR="433705" indent="-297815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mapping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decoder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mapping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09" y="3357562"/>
            <a:ext cx="7267573" cy="29432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3" y="584682"/>
            <a:ext cx="7987030" cy="2477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29337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we're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 </a:t>
            </a:r>
            <a:r>
              <a:rPr sz="2400" i="1" dirty="0">
                <a:latin typeface="Times New Roman"/>
                <a:cs typeface="Times New Roman"/>
              </a:rPr>
              <a:t>smooth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0" dirty="0">
                <a:latin typeface="Times New Roman"/>
                <a:cs typeface="Times New Roman"/>
              </a:rPr>
              <a:t> data.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inspect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latent </a:t>
            </a:r>
            <a:r>
              <a:rPr sz="2400" dirty="0">
                <a:latin typeface="Times New Roman"/>
                <a:cs typeface="Times New Roman"/>
              </a:rPr>
              <a:t>dimensions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8" y="3500443"/>
            <a:ext cx="8153399" cy="271463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703" y="2555492"/>
            <a:ext cx="7301564" cy="2891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595" y="1810166"/>
            <a:ext cx="7350372" cy="4075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7867" y="477710"/>
            <a:ext cx="3126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Autoencoders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2000237"/>
            <a:ext cx="6667499" cy="2143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745" y="4159630"/>
            <a:ext cx="8128634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Latent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performs: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encoding,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decoding,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</a:t>
            </a:r>
            <a:r>
              <a:rPr sz="2400" spc="-10" dirty="0">
                <a:latin typeface="Times New Roman"/>
                <a:cs typeface="Times New Roman"/>
              </a:rPr>
              <a:t> function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target.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12" y="477710"/>
            <a:ext cx="2007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Property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57820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compression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 marL="309880" marR="34290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exactly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degraded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Compression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technique.</a:t>
            </a:r>
            <a:endParaRPr sz="2400">
              <a:latin typeface="Times New Roman"/>
              <a:cs typeface="Times New Roman"/>
            </a:endParaRPr>
          </a:p>
          <a:p>
            <a:pPr marL="309880" marR="610870" indent="-297815">
              <a:lnSpc>
                <a:spcPct val="100499"/>
              </a:lnSpc>
              <a:spcBef>
                <a:spcPts val="213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Autoencoders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unsupervised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don’t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explicit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decoder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fully-</a:t>
            </a:r>
            <a:r>
              <a:rPr sz="2400" dirty="0">
                <a:latin typeface="Times New Roman"/>
                <a:cs typeface="Times New Roman"/>
              </a:rPr>
              <a:t>connected </a:t>
            </a:r>
            <a:r>
              <a:rPr sz="2400" spc="-10" dirty="0">
                <a:latin typeface="Times New Roman"/>
                <a:cs typeface="Times New Roman"/>
              </a:rPr>
              <a:t>feedforward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0482" y="285724"/>
            <a:ext cx="7963534" cy="5358130"/>
            <a:chOff x="1180482" y="285724"/>
            <a:chExt cx="7963534" cy="5358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638" y="285724"/>
              <a:ext cx="6175092" cy="39004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482" y="4214814"/>
              <a:ext cx="2557711" cy="1428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375" y="4143375"/>
              <a:ext cx="5000624" cy="13573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56229" y="5886777"/>
            <a:ext cx="4083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20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658" y="5670877"/>
            <a:ext cx="529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where,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’</a:t>
            </a:r>
            <a:r>
              <a:rPr sz="2400" spc="27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reconstruction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344" y="6032827"/>
            <a:ext cx="575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6215" algn="l"/>
                <a:tab pos="567690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m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10" dirty="0">
                <a:latin typeface="Times New Roman"/>
                <a:cs typeface="Times New Roman"/>
              </a:rPr>
              <a:t> samples.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480" y="47771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Error</a:t>
            </a:r>
            <a:r>
              <a:rPr sz="4400" spc="-25" dirty="0"/>
              <a:t> </a:t>
            </a:r>
            <a:r>
              <a:rPr sz="4400" spc="-10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8029575" cy="375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model.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2105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implemented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sigmoid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softmax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function,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then </a:t>
            </a:r>
            <a:r>
              <a:rPr sz="2400" dirty="0">
                <a:latin typeface="Times New Roman"/>
                <a:cs typeface="Times New Roman"/>
              </a:rPr>
              <a:t>CEE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MSE.</a:t>
            </a:r>
            <a:endParaRPr sz="2400">
              <a:latin typeface="Times New Roman"/>
              <a:cs typeface="Times New Roman"/>
            </a:endParaRPr>
          </a:p>
          <a:p>
            <a:pPr marL="309880" marR="29209" indent="-297815" algn="just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Similarly,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target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normally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preferred.</a:t>
            </a:r>
            <a:endParaRPr sz="2400">
              <a:latin typeface="Times New Roman"/>
              <a:cs typeface="Times New Roman"/>
            </a:endParaRPr>
          </a:p>
          <a:p>
            <a:pPr marL="309880" marR="5715" indent="-297815" algn="just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Optimization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descent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minimize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reconstruction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609" y="477710"/>
            <a:ext cx="3651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Hyperparameter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0" y="1584147"/>
            <a:ext cx="8030845" cy="40678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508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09245" algn="l"/>
                <a:tab pos="310515" algn="l"/>
                <a:tab pos="992505" algn="l"/>
                <a:tab pos="2132330" algn="l"/>
                <a:tab pos="2595245" algn="l"/>
                <a:tab pos="3515360" algn="l"/>
                <a:tab pos="3961765" algn="l"/>
                <a:tab pos="4542790" algn="l"/>
                <a:tab pos="5327015" algn="l"/>
                <a:tab pos="6144895" algn="l"/>
                <a:tab pos="7030720" algn="l"/>
                <a:tab pos="7814309" algn="l"/>
              </a:tabLst>
            </a:pP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nodes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layer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size)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hyperparameter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autoencoder.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autoencoder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like.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ts val="2590"/>
              </a:lnSpc>
              <a:spcBef>
                <a:spcPts val="20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subsequent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decoder.</a:t>
            </a:r>
            <a:endParaRPr sz="2400">
              <a:latin typeface="Times New Roman"/>
              <a:cs typeface="Times New Roman"/>
            </a:endParaRPr>
          </a:p>
          <a:p>
            <a:pPr marL="309880" marR="7620" indent="-297815">
              <a:lnSpc>
                <a:spcPts val="2590"/>
              </a:lnSpc>
              <a:spcBef>
                <a:spcPts val="2020"/>
              </a:spcBef>
              <a:buFont typeface="Arial"/>
              <a:buChar char="•"/>
              <a:tabLst>
                <a:tab pos="309245" algn="l"/>
                <a:tab pos="310515" algn="l"/>
                <a:tab pos="925830" algn="l"/>
                <a:tab pos="2033270" algn="l"/>
                <a:tab pos="2379345" algn="l"/>
                <a:tab pos="3807460" algn="l"/>
                <a:tab pos="4187190" algn="l"/>
                <a:tab pos="4702175" algn="l"/>
                <a:tab pos="5809615" algn="l"/>
                <a:tab pos="6189345" algn="l"/>
                <a:tab pos="7009130" algn="l"/>
                <a:tab pos="7406005" algn="l"/>
              </a:tabLst>
            </a:pP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decoder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symmetric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encoder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terms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layer structure.</a:t>
            </a:r>
            <a:endParaRPr sz="2400">
              <a:latin typeface="Times New Roman"/>
              <a:cs typeface="Times New Roman"/>
            </a:endParaRPr>
          </a:p>
          <a:p>
            <a:pPr marL="309880" marR="1303020" indent="-297815">
              <a:lnSpc>
                <a:spcPts val="2590"/>
              </a:lnSpc>
              <a:spcBef>
                <a:spcPts val="217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Autoencoders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via </a:t>
            </a:r>
            <a:r>
              <a:rPr sz="2400" spc="-10" dirty="0">
                <a:latin typeface="Times New Roman"/>
                <a:cs typeface="Times New Roman"/>
              </a:rPr>
              <a:t>backpropagation.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1795</Words>
  <Application>Microsoft Office PowerPoint</Application>
  <PresentationFormat>On-screen Show (4:3)</PresentationFormat>
  <Paragraphs>162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AUTOENCODER</vt:lpstr>
      <vt:lpstr>Autoencoders</vt:lpstr>
      <vt:lpstr>Autoencoder</vt:lpstr>
      <vt:lpstr>PowerPoint Presentation</vt:lpstr>
      <vt:lpstr>Autoencoders</vt:lpstr>
      <vt:lpstr>Property</vt:lpstr>
      <vt:lpstr>PowerPoint Presentation</vt:lpstr>
      <vt:lpstr>Error Function</vt:lpstr>
      <vt:lpstr>Hyperparameter</vt:lpstr>
      <vt:lpstr>Autoencoder</vt:lpstr>
      <vt:lpstr>PowerPoint Presentation</vt:lpstr>
      <vt:lpstr>Bottlenecks</vt:lpstr>
      <vt:lpstr>Autoencoders: Applications</vt:lpstr>
      <vt:lpstr>Denoising Autoencoders</vt:lpstr>
      <vt:lpstr>Denoising Autoencoder</vt:lpstr>
      <vt:lpstr>PowerPoint Presentation</vt:lpstr>
      <vt:lpstr>Denoising autoencoders</vt:lpstr>
      <vt:lpstr>PowerPoint Presentation</vt:lpstr>
      <vt:lpstr>Sparse Autoencoder</vt:lpstr>
      <vt:lpstr>Sparsity Constraint</vt:lpstr>
      <vt:lpstr>Sparse Autoencoders</vt:lpstr>
      <vt:lpstr>Sparsity parameter</vt:lpstr>
      <vt:lpstr>Sparsity Cost</vt:lpstr>
      <vt:lpstr>Penalty Term</vt:lpstr>
      <vt:lpstr>Penalty term</vt:lpstr>
      <vt:lpstr>L1 Regularization Sparse</vt:lpstr>
      <vt:lpstr>PowerPoint Presentation</vt:lpstr>
      <vt:lpstr>Cost function: KL Divergence</vt:lpstr>
      <vt:lpstr>Gradient Calculation</vt:lpstr>
      <vt:lpstr>Visualization</vt:lpstr>
      <vt:lpstr>PowerPoint Presentation</vt:lpstr>
      <vt:lpstr>Variational Autoencoder</vt:lpstr>
      <vt:lpstr>PowerPoint Presentation</vt:lpstr>
      <vt:lpstr>PowerPoint Presentation</vt:lpstr>
      <vt:lpstr>varitational inference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cp:lastModifiedBy>pp</cp:lastModifiedBy>
  <cp:revision>1</cp:revision>
  <dcterms:created xsi:type="dcterms:W3CDTF">2022-11-15T12:05:50Z</dcterms:created>
  <dcterms:modified xsi:type="dcterms:W3CDTF">2022-11-15T12:07:26Z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Google</vt:lpwstr>
  </property>
  <property fmtid="{D5CDD505-2E9C-101B-9397-08002B2CF9AE}" pid="4" name="LastSaved">
    <vt:filetime>2022-11-15T00:00:00Z</vt:filetime>
  </property>
</Properties>
</file>