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17A4ECF5-0EFE-4156-9058-2F58C709BC75}"/>
    <pc:docChg chg="modSld">
      <pc:chgData name="Abhiroop Mukherjee" userId="5fbc6062963ca2c0" providerId="LiveId" clId="{17A4ECF5-0EFE-4156-9058-2F58C709BC75}" dt="2022-09-24T08:28:04.192" v="0" actId="255"/>
      <pc:docMkLst>
        <pc:docMk/>
      </pc:docMkLst>
      <pc:sldChg chg="modSp mod">
        <pc:chgData name="Abhiroop Mukherjee" userId="5fbc6062963ca2c0" providerId="LiveId" clId="{17A4ECF5-0EFE-4156-9058-2F58C709BC75}" dt="2022-09-24T08:28:04.192" v="0" actId="255"/>
        <pc:sldMkLst>
          <pc:docMk/>
          <pc:sldMk cId="3263401250" sldId="281"/>
        </pc:sldMkLst>
        <pc:spChg chg="mod">
          <ac:chgData name="Abhiroop Mukherjee" userId="5fbc6062963ca2c0" providerId="LiveId" clId="{17A4ECF5-0EFE-4156-9058-2F58C709BC75}" dt="2022-09-24T08:28:04.192" v="0" actId="255"/>
          <ac:spMkLst>
            <pc:docMk/>
            <pc:sldMk cId="3263401250" sldId="28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ABDC80-E27A-4633-BC0E-25CF3416C401}" type="slidenum">
              <a:rPr lang="en-IN" smtClean="0"/>
              <a:t>‹#›</a:t>
            </a:fld>
            <a:endParaRPr lang="en-IN"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ABDC80-E27A-4633-BC0E-25CF3416C40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ABDC80-E27A-4633-BC0E-25CF3416C40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ABDC80-E27A-4633-BC0E-25CF3416C401}" type="slidenum">
              <a:rPr lang="en-IN" smtClean="0"/>
              <a:t>‹#›</a:t>
            </a:fld>
            <a:endParaRPr lang="en-IN"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143000" y="731520"/>
            <a:ext cx="64008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CABDC80-E27A-4633-BC0E-25CF3416C401}"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ABDC80-E27A-4633-BC0E-25CF3416C401}" type="slidenum">
              <a:rPr lang="en-IN" smtClean="0"/>
              <a:t>‹#›</a:t>
            </a:fld>
            <a:endParaRPr lang="en-IN" dirty="0"/>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142999" y="731519"/>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731520"/>
            <a:ext cx="3346704"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CABDC80-E27A-4633-BC0E-25CF3416C401}" type="slidenum">
              <a:rPr lang="en-IN" smtClean="0"/>
              <a:t>‹#›</a:t>
            </a:fld>
            <a:endParaRPr lang="en-IN"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CABDC80-E27A-4633-BC0E-25CF3416C40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CABDC80-E27A-4633-BC0E-25CF3416C40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ABDC80-E27A-4633-BC0E-25CF3416C40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637B15-1A1F-4947-8685-BC1B64C5CB7E}" type="datetimeFigureOut">
              <a:rPr lang="en-IN" smtClean="0"/>
              <a:t>24-09-2022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CABDC80-E27A-4633-BC0E-25CF3416C401}" type="slidenum">
              <a:rPr lang="en-IN" smtClean="0"/>
              <a:t>‹#›</a:t>
            </a:fld>
            <a:endParaRPr lang="en-IN"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A637B15-1A1F-4947-8685-BC1B64C5CB7E}" type="datetimeFigureOut">
              <a:rPr lang="en-IN" smtClean="0"/>
              <a:t>24-09-2022</a:t>
            </a:fld>
            <a:endParaRPr lang="en-IN"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CABDC80-E27A-4633-BC0E-25CF3416C40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86" y="188640"/>
            <a:ext cx="8743828"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ubtitle 2"/>
          <p:cNvSpPr>
            <a:spLocks noGrp="1"/>
          </p:cNvSpPr>
          <p:nvPr>
            <p:ph type="subTitle" idx="1"/>
          </p:nvPr>
        </p:nvSpPr>
        <p:spPr>
          <a:xfrm>
            <a:off x="2663788" y="5517232"/>
            <a:ext cx="3816424" cy="1080120"/>
          </a:xfrm>
          <a:solidFill>
            <a:schemeClr val="bg1">
              <a:lumMod val="50000"/>
            </a:schemeClr>
          </a:solidFill>
        </p:spPr>
        <p:txBody>
          <a:bodyPr>
            <a:normAutofit/>
          </a:bodyPr>
          <a:lstStyle/>
          <a:p>
            <a:pPr algn="ctr"/>
            <a:r>
              <a:rPr lang="en-US" b="1" dirty="0">
                <a:solidFill>
                  <a:srgbClr val="FFFF00"/>
                </a:solidFill>
              </a:rPr>
              <a:t>Dr. </a:t>
            </a:r>
            <a:r>
              <a:rPr lang="en-US" b="1" dirty="0" err="1">
                <a:solidFill>
                  <a:srgbClr val="FFFF00"/>
                </a:solidFill>
              </a:rPr>
              <a:t>Satarupa</a:t>
            </a:r>
            <a:r>
              <a:rPr lang="en-US" b="1" dirty="0">
                <a:solidFill>
                  <a:srgbClr val="FFFF00"/>
                </a:solidFill>
              </a:rPr>
              <a:t> </a:t>
            </a:r>
            <a:r>
              <a:rPr lang="en-US" b="1" dirty="0" err="1">
                <a:solidFill>
                  <a:srgbClr val="FFFF00"/>
                </a:solidFill>
              </a:rPr>
              <a:t>Roychowdhury</a:t>
            </a:r>
            <a:endParaRPr lang="en-US" b="1" dirty="0">
              <a:solidFill>
                <a:srgbClr val="FFFF00"/>
              </a:solidFill>
            </a:endParaRPr>
          </a:p>
          <a:p>
            <a:pPr algn="ctr"/>
            <a:r>
              <a:rPr lang="en-US" b="1" dirty="0">
                <a:solidFill>
                  <a:srgbClr val="FFFF00"/>
                </a:solidFill>
              </a:rPr>
              <a:t>SOMS, IIESTS</a:t>
            </a:r>
            <a:endParaRPr lang="en-IN" b="1" dirty="0">
              <a:solidFill>
                <a:srgbClr val="FFFF00"/>
              </a:solidFill>
            </a:endParaRPr>
          </a:p>
        </p:txBody>
      </p:sp>
    </p:spTree>
    <p:extLst>
      <p:ext uri="{BB962C8B-B14F-4D97-AF65-F5344CB8AC3E}">
        <p14:creationId xmlns:p14="http://schemas.microsoft.com/office/powerpoint/2010/main" val="1433373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496943" cy="1143000"/>
          </a:xfrm>
        </p:spPr>
        <p:txBody>
          <a:bodyPr/>
          <a:lstStyle/>
          <a:p>
            <a:r>
              <a:rPr lang="en-US" dirty="0"/>
              <a:t>CONCEPT OF MANAGEMENT</a:t>
            </a:r>
            <a:endParaRPr lang="en-IN" dirty="0"/>
          </a:p>
        </p:txBody>
      </p:sp>
      <p:sp>
        <p:nvSpPr>
          <p:cNvPr id="3" name="Content Placeholder 2"/>
          <p:cNvSpPr>
            <a:spLocks noGrp="1"/>
          </p:cNvSpPr>
          <p:nvPr>
            <p:ph sz="quarter" idx="13"/>
          </p:nvPr>
        </p:nvSpPr>
        <p:spPr>
          <a:xfrm>
            <a:off x="323528" y="1340768"/>
            <a:ext cx="8496944" cy="3474720"/>
          </a:xfrm>
        </p:spPr>
        <p:txBody>
          <a:bodyPr>
            <a:noAutofit/>
          </a:bodyPr>
          <a:lstStyle/>
          <a:p>
            <a:pPr algn="just"/>
            <a:r>
              <a:rPr lang="en-US" sz="3200" dirty="0"/>
              <a:t>Management is a very popular term and has been used extensively for all types of activities and mainly for taking charge of different activities in any enterprise.</a:t>
            </a:r>
          </a:p>
          <a:p>
            <a:pPr algn="just"/>
            <a:r>
              <a:rPr lang="en-US" sz="3200" dirty="0"/>
              <a:t>Management, has therefore, been defined as a </a:t>
            </a:r>
            <a:r>
              <a:rPr lang="en-US" sz="3200" b="1" dirty="0">
                <a:solidFill>
                  <a:srgbClr val="FF0000"/>
                </a:solidFill>
              </a:rPr>
              <a:t>process</a:t>
            </a:r>
            <a:r>
              <a:rPr lang="en-US" sz="3200" dirty="0"/>
              <a:t> of getting things done with the aim of achieving goals </a:t>
            </a:r>
            <a:r>
              <a:rPr lang="en-US" sz="3200" b="1" dirty="0">
                <a:solidFill>
                  <a:srgbClr val="FF0000"/>
                </a:solidFill>
              </a:rPr>
              <a:t>effectively</a:t>
            </a:r>
            <a:r>
              <a:rPr lang="en-US" sz="3200" dirty="0"/>
              <a:t> and </a:t>
            </a:r>
            <a:r>
              <a:rPr lang="en-US" sz="3200" b="1" dirty="0">
                <a:solidFill>
                  <a:srgbClr val="FF0000"/>
                </a:solidFill>
              </a:rPr>
              <a:t>efficiently</a:t>
            </a:r>
            <a:r>
              <a:rPr lang="en-US" sz="3200" dirty="0"/>
              <a:t>. </a:t>
            </a:r>
            <a:endParaRPr lang="en-IN" sz="3200" dirty="0"/>
          </a:p>
        </p:txBody>
      </p:sp>
    </p:spTree>
    <p:extLst>
      <p:ext uri="{BB962C8B-B14F-4D97-AF65-F5344CB8AC3E}">
        <p14:creationId xmlns:p14="http://schemas.microsoft.com/office/powerpoint/2010/main" val="134518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969"/>
            <a:ext cx="9143999" cy="1143000"/>
          </a:xfrm>
        </p:spPr>
        <p:txBody>
          <a:bodyPr/>
          <a:lstStyle/>
          <a:p>
            <a:r>
              <a:rPr lang="en-US" dirty="0"/>
              <a:t>FEATURES/ CHARACHTERISTICS</a:t>
            </a:r>
            <a:endParaRPr lang="en-IN" dirty="0"/>
          </a:p>
        </p:txBody>
      </p:sp>
      <p:sp>
        <p:nvSpPr>
          <p:cNvPr id="3" name="Content Placeholder 2"/>
          <p:cNvSpPr>
            <a:spLocks noGrp="1"/>
          </p:cNvSpPr>
          <p:nvPr>
            <p:ph sz="quarter" idx="13"/>
          </p:nvPr>
        </p:nvSpPr>
        <p:spPr>
          <a:xfrm>
            <a:off x="155575" y="1124744"/>
            <a:ext cx="8808913" cy="5616624"/>
          </a:xfrm>
        </p:spPr>
        <p:txBody>
          <a:bodyPr>
            <a:normAutofit/>
          </a:bodyPr>
          <a:lstStyle/>
          <a:p>
            <a:pPr marL="45720" indent="0">
              <a:buNone/>
            </a:pPr>
            <a:r>
              <a:rPr lang="en-US" sz="2400" b="1" dirty="0"/>
              <a:t>1. Management is a goal-oriented process</a:t>
            </a:r>
            <a:r>
              <a:rPr lang="en-US" sz="2400" dirty="0"/>
              <a:t>: </a:t>
            </a:r>
          </a:p>
          <a:p>
            <a:pPr marL="45720" indent="0" algn="just">
              <a:buNone/>
            </a:pPr>
            <a:r>
              <a:rPr lang="en-US" dirty="0"/>
              <a:t>An </a:t>
            </a:r>
            <a:r>
              <a:rPr lang="en-US" dirty="0" err="1"/>
              <a:t>organisation</a:t>
            </a:r>
            <a:r>
              <a:rPr lang="en-US" dirty="0"/>
              <a:t> has a set of basic goals which are the basic reason for its existence. These should be simple and clearly stated. Different </a:t>
            </a:r>
            <a:r>
              <a:rPr lang="en-US" dirty="0" err="1"/>
              <a:t>organisations</a:t>
            </a:r>
            <a:r>
              <a:rPr lang="en-US" dirty="0"/>
              <a:t> have different goals. For example, the goal of a retail store may be to increase sales, but the goal of The Spastics Society of India is to impart education to children with special needs. Management unites the efforts of different individuals in the </a:t>
            </a:r>
            <a:r>
              <a:rPr lang="en-US" dirty="0" err="1"/>
              <a:t>organisation</a:t>
            </a:r>
            <a:r>
              <a:rPr lang="en-US" dirty="0"/>
              <a:t> towards achieving these goals.</a:t>
            </a:r>
          </a:p>
          <a:p>
            <a:pPr marL="45720" indent="0" algn="just">
              <a:buNone/>
            </a:pPr>
            <a:r>
              <a:rPr lang="en-US" sz="2400" b="1" dirty="0"/>
              <a:t>2. Management is all pervasive: </a:t>
            </a:r>
          </a:p>
          <a:p>
            <a:pPr marL="45720" indent="0" algn="just">
              <a:buNone/>
            </a:pPr>
            <a:r>
              <a:rPr lang="en-US" dirty="0"/>
              <a:t>The activities involved in managing an enterprise are common to all </a:t>
            </a:r>
            <a:r>
              <a:rPr lang="en-US" dirty="0" err="1"/>
              <a:t>organisations</a:t>
            </a:r>
            <a:r>
              <a:rPr lang="en-US" dirty="0"/>
              <a:t> whether economic, social or political. A petrol pump needs to be managed as much as a hospital or a school. What managers do in India, the USA, Germany or Japan is the same. How they do it may be quite different. This difference is due to the differences in culture, tradition and history.</a:t>
            </a:r>
            <a:endParaRPr lang="en-IN" dirty="0"/>
          </a:p>
        </p:txBody>
      </p:sp>
      <p:sp>
        <p:nvSpPr>
          <p:cNvPr id="4" name="AutoShape 2" descr="What is Management? Definition, Features, Functions, and Principl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7337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404664"/>
            <a:ext cx="8784976" cy="6336704"/>
          </a:xfrm>
        </p:spPr>
        <p:txBody>
          <a:bodyPr>
            <a:normAutofit/>
          </a:bodyPr>
          <a:lstStyle/>
          <a:p>
            <a:pPr marL="45720" indent="0">
              <a:buNone/>
            </a:pPr>
            <a:r>
              <a:rPr lang="en-US" sz="2400" b="1" dirty="0"/>
              <a:t>3. Management is multidimensional: </a:t>
            </a:r>
          </a:p>
          <a:p>
            <a:pPr marL="45720" indent="0">
              <a:buNone/>
            </a:pPr>
            <a:r>
              <a:rPr lang="en-US" dirty="0"/>
              <a:t>Management is a complex activity that has three main dimensions. These are: </a:t>
            </a:r>
          </a:p>
          <a:p>
            <a:pPr marL="822960" lvl="1" indent="-457200" algn="just">
              <a:buAutoNum type="alphaLcParenBoth"/>
            </a:pPr>
            <a:r>
              <a:rPr lang="en-US" dirty="0"/>
              <a:t>Management of work: All </a:t>
            </a:r>
            <a:r>
              <a:rPr lang="en-US" dirty="0" err="1"/>
              <a:t>organisations</a:t>
            </a:r>
            <a:r>
              <a:rPr lang="en-US" dirty="0"/>
              <a:t> exist for the performance of some work. In a factory, a product is manufactured, in a garment store a customer’s need is satisfied and in a hospital a patient is treated. Management translates this work in terms of goals to be achieved and assigns the means to achieve it. This is done in terms of problems to be solved, decisions to be made, plans to be established, budgets to be prepared, responsibilities to be assigned and authority to be delegated.</a:t>
            </a:r>
          </a:p>
          <a:p>
            <a:pPr marL="822960" lvl="1" indent="-457200" algn="just">
              <a:buAutoNum type="alphaLcParenBoth"/>
            </a:pPr>
            <a:r>
              <a:rPr lang="en-US" dirty="0"/>
              <a:t>Management of people: Human resources or people are an </a:t>
            </a:r>
            <a:r>
              <a:rPr lang="en-US" dirty="0" err="1"/>
              <a:t>organisation’s</a:t>
            </a:r>
            <a:r>
              <a:rPr lang="en-US" dirty="0"/>
              <a:t> greatest asset. Managing people has two dimensions(i) it implies dealing with employees as individuals with diverse needs and behavior; (ii) it also means dealing with individuals as a group of people. The task of management is to make people work towards achieving the </a:t>
            </a:r>
            <a:r>
              <a:rPr lang="en-US" dirty="0" err="1"/>
              <a:t>organisation’s</a:t>
            </a:r>
            <a:r>
              <a:rPr lang="en-US" dirty="0"/>
              <a:t> goals, by making their strengths effective and their weaknesses irrelevant.</a:t>
            </a:r>
          </a:p>
          <a:p>
            <a:pPr marL="822960" lvl="1" indent="-457200">
              <a:buAutoNum type="alphaLcParenBoth"/>
            </a:pPr>
            <a:endParaRPr lang="en-US" dirty="0"/>
          </a:p>
          <a:p>
            <a:pPr marL="45720" indent="0">
              <a:buNone/>
            </a:pPr>
            <a:endParaRPr lang="en-IN" dirty="0"/>
          </a:p>
        </p:txBody>
      </p:sp>
    </p:spTree>
    <p:extLst>
      <p:ext uri="{BB962C8B-B14F-4D97-AF65-F5344CB8AC3E}">
        <p14:creationId xmlns:p14="http://schemas.microsoft.com/office/powerpoint/2010/main" val="2735845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260648"/>
            <a:ext cx="8784976" cy="6480720"/>
          </a:xfrm>
        </p:spPr>
        <p:txBody>
          <a:bodyPr>
            <a:normAutofit fontScale="92500" lnSpcReduction="10000"/>
          </a:bodyPr>
          <a:lstStyle/>
          <a:p>
            <a:pPr marL="640080" lvl="2" indent="0" algn="just">
              <a:buNone/>
            </a:pPr>
            <a:r>
              <a:rPr lang="en-US" sz="2000" dirty="0">
                <a:solidFill>
                  <a:srgbClr val="FF0000"/>
                </a:solidFill>
              </a:rPr>
              <a:t>(c) </a:t>
            </a:r>
            <a:r>
              <a:rPr lang="en-US" sz="2000" dirty="0"/>
              <a:t>Management of operations: No matter what the </a:t>
            </a:r>
            <a:r>
              <a:rPr lang="en-US" sz="2000" dirty="0" err="1"/>
              <a:t>organisation</a:t>
            </a:r>
            <a:r>
              <a:rPr lang="en-US" sz="2000" dirty="0"/>
              <a:t>, it has some basic product or service to provide in order to survive. This requires a production process which entails the flow of input material and the technology for transforming this input into the desired output for consumption. This is interlinked with both the management of work and the management of people.</a:t>
            </a:r>
            <a:endParaRPr lang="en-IN" sz="2000" dirty="0"/>
          </a:p>
          <a:p>
            <a:pPr marL="95250" lvl="2" indent="0" algn="just">
              <a:buNone/>
            </a:pPr>
            <a:endParaRPr lang="en-US" sz="2000" dirty="0"/>
          </a:p>
          <a:p>
            <a:pPr marL="95250" lvl="2" indent="0" algn="just">
              <a:buNone/>
            </a:pPr>
            <a:r>
              <a:rPr lang="en-US" sz="2400" b="1" dirty="0"/>
              <a:t>4. Management is a continuous process: </a:t>
            </a:r>
          </a:p>
          <a:p>
            <a:pPr marL="95250" lvl="2" indent="0" algn="just">
              <a:buNone/>
            </a:pPr>
            <a:r>
              <a:rPr lang="en-US" sz="2400" dirty="0"/>
              <a:t>The process of management is a series of continuous, composite, but separate functions (planning, </a:t>
            </a:r>
            <a:r>
              <a:rPr lang="en-US" sz="2400" dirty="0" err="1"/>
              <a:t>organising</a:t>
            </a:r>
            <a:r>
              <a:rPr lang="en-US" sz="2400" dirty="0"/>
              <a:t>, directing, staffing and controlling). These functions are simultaneously performed by all managers all the time. </a:t>
            </a:r>
          </a:p>
          <a:p>
            <a:pPr marL="95250" lvl="2" indent="0" algn="just">
              <a:buNone/>
            </a:pPr>
            <a:r>
              <a:rPr lang="en-US" sz="2400" b="1" dirty="0"/>
              <a:t>5. Management is a group activity:</a:t>
            </a:r>
          </a:p>
          <a:p>
            <a:pPr marL="95250" lvl="2" indent="0" algn="just">
              <a:buNone/>
            </a:pPr>
            <a:r>
              <a:rPr lang="en-US" sz="2400" dirty="0"/>
              <a:t> An </a:t>
            </a:r>
            <a:r>
              <a:rPr lang="en-US" sz="2400" dirty="0" err="1"/>
              <a:t>organisation</a:t>
            </a:r>
            <a:r>
              <a:rPr lang="en-US" sz="2400" dirty="0"/>
              <a:t> is a collection of diverse individuals with different needs. Every member of the group has a different purpose for joining the </a:t>
            </a:r>
            <a:r>
              <a:rPr lang="en-US" sz="2400" dirty="0" err="1"/>
              <a:t>organisation</a:t>
            </a:r>
            <a:r>
              <a:rPr lang="en-US" sz="2400" dirty="0"/>
              <a:t> but as members of the </a:t>
            </a:r>
            <a:r>
              <a:rPr lang="en-US" sz="2400" dirty="0" err="1"/>
              <a:t>organisation</a:t>
            </a:r>
            <a:r>
              <a:rPr lang="en-US" sz="2400" dirty="0"/>
              <a:t> they work towards fulfilling the common </a:t>
            </a:r>
            <a:r>
              <a:rPr lang="en-US" sz="2400" dirty="0" err="1"/>
              <a:t>organisational</a:t>
            </a:r>
            <a:r>
              <a:rPr lang="en-US" sz="2400" dirty="0"/>
              <a:t> goal. This requires team work and coordination of individual effort in a common direction. </a:t>
            </a:r>
          </a:p>
        </p:txBody>
      </p:sp>
    </p:spTree>
    <p:extLst>
      <p:ext uri="{BB962C8B-B14F-4D97-AF65-F5344CB8AC3E}">
        <p14:creationId xmlns:p14="http://schemas.microsoft.com/office/powerpoint/2010/main" val="2946530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548680"/>
            <a:ext cx="8928992" cy="6192688"/>
          </a:xfrm>
        </p:spPr>
        <p:txBody>
          <a:bodyPr/>
          <a:lstStyle/>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784976"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a:xfrm>
            <a:off x="323528" y="188640"/>
            <a:ext cx="1656184" cy="100811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p:cNvSpPr/>
          <p:nvPr/>
        </p:nvSpPr>
        <p:spPr>
          <a:xfrm>
            <a:off x="179512" y="692696"/>
            <a:ext cx="576064" cy="136815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67724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476672"/>
            <a:ext cx="8928992" cy="3729568"/>
          </a:xfrm>
        </p:spPr>
        <p:txBody>
          <a:bodyPr/>
          <a:lstStyle/>
          <a:p>
            <a:pPr marL="45720" indent="0" algn="just">
              <a:buNone/>
            </a:pPr>
            <a:r>
              <a:rPr lang="en-US" dirty="0"/>
              <a:t>6</a:t>
            </a:r>
            <a:r>
              <a:rPr lang="en-US" b="1" dirty="0"/>
              <a:t>. Management is a dynamic function: </a:t>
            </a:r>
          </a:p>
          <a:p>
            <a:pPr marL="45720" indent="0" algn="just">
              <a:buNone/>
            </a:pPr>
            <a:r>
              <a:rPr lang="en-US" dirty="0"/>
              <a:t>Management is a dynamic function and has to adapt itself to the changing environment. An </a:t>
            </a:r>
            <a:r>
              <a:rPr lang="en-US" dirty="0" err="1"/>
              <a:t>organisation</a:t>
            </a:r>
            <a:r>
              <a:rPr lang="en-US" dirty="0"/>
              <a:t> interacts with its external environment which consists of various social, economic and political factors.</a:t>
            </a:r>
          </a:p>
          <a:p>
            <a:pPr marL="45720" indent="0" algn="just">
              <a:buNone/>
            </a:pPr>
            <a:r>
              <a:rPr lang="en-US" b="1" dirty="0"/>
              <a:t>7. Management is an intangible force: </a:t>
            </a:r>
          </a:p>
          <a:p>
            <a:pPr marL="45720" indent="0" algn="just">
              <a:buNone/>
            </a:pPr>
            <a:r>
              <a:rPr lang="en-US" dirty="0"/>
              <a:t>Management is an intangible force that cannot be seen but its presence can be felt in the way the </a:t>
            </a:r>
            <a:r>
              <a:rPr lang="en-US" dirty="0" err="1"/>
              <a:t>organisation</a:t>
            </a:r>
            <a:r>
              <a:rPr lang="en-US" dirty="0"/>
              <a:t> functions. </a:t>
            </a:r>
          </a:p>
          <a:p>
            <a:pPr marL="45720" indent="0" algn="just">
              <a:buNone/>
            </a:pPr>
            <a:endParaRPr lang="en-IN" dirty="0"/>
          </a:p>
        </p:txBody>
      </p:sp>
    </p:spTree>
    <p:extLst>
      <p:ext uri="{BB962C8B-B14F-4D97-AF65-F5344CB8AC3E}">
        <p14:creationId xmlns:p14="http://schemas.microsoft.com/office/powerpoint/2010/main" val="98234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01" y="188640"/>
            <a:ext cx="8856983" cy="1143000"/>
          </a:xfrm>
        </p:spPr>
        <p:txBody>
          <a:bodyPr/>
          <a:lstStyle/>
          <a:p>
            <a:r>
              <a:rPr lang="en-US" dirty="0"/>
              <a:t>OBJECTIVES OF MANAGEMENT</a:t>
            </a:r>
            <a:endParaRPr lang="en-IN" dirty="0"/>
          </a:p>
        </p:txBody>
      </p:sp>
      <p:sp>
        <p:nvSpPr>
          <p:cNvPr id="3" name="Content Placeholder 2"/>
          <p:cNvSpPr>
            <a:spLocks noGrp="1"/>
          </p:cNvSpPr>
          <p:nvPr>
            <p:ph sz="quarter" idx="13"/>
          </p:nvPr>
        </p:nvSpPr>
        <p:spPr>
          <a:xfrm>
            <a:off x="107504" y="1124744"/>
            <a:ext cx="8856984" cy="5544616"/>
          </a:xfrm>
        </p:spPr>
        <p:txBody>
          <a:bodyPr>
            <a:normAutofit/>
          </a:bodyPr>
          <a:lstStyle/>
          <a:p>
            <a:pPr marL="45720" indent="0" algn="just">
              <a:buNone/>
            </a:pPr>
            <a:r>
              <a:rPr lang="en-US" sz="2400" dirty="0"/>
              <a:t>Management seeks to achieve certain objectives which are the desired result of any activity. They must be derived from the basic purpose of the business. In any </a:t>
            </a:r>
            <a:r>
              <a:rPr lang="en-US" sz="2400" dirty="0" err="1"/>
              <a:t>organisation</a:t>
            </a:r>
            <a:r>
              <a:rPr lang="en-US" sz="2400" dirty="0"/>
              <a:t> there are different objectives and management has to achieve all objectives in an effective and efficient manner. Objectives can be classified into </a:t>
            </a:r>
            <a:r>
              <a:rPr lang="en-US" sz="2400" b="1" dirty="0" err="1">
                <a:solidFill>
                  <a:srgbClr val="FF0000"/>
                </a:solidFill>
              </a:rPr>
              <a:t>organisational</a:t>
            </a:r>
            <a:r>
              <a:rPr lang="en-US" sz="2400" b="1" dirty="0">
                <a:solidFill>
                  <a:srgbClr val="FF0000"/>
                </a:solidFill>
              </a:rPr>
              <a:t> objectives</a:t>
            </a:r>
            <a:r>
              <a:rPr lang="en-US" sz="2400" dirty="0"/>
              <a:t>, </a:t>
            </a:r>
            <a:r>
              <a:rPr lang="en-US" sz="2400" b="1" dirty="0">
                <a:solidFill>
                  <a:srgbClr val="FF0000"/>
                </a:solidFill>
              </a:rPr>
              <a:t>social objectives </a:t>
            </a:r>
            <a:r>
              <a:rPr lang="en-US" sz="2400" dirty="0"/>
              <a:t>and </a:t>
            </a:r>
            <a:r>
              <a:rPr lang="en-US" sz="2400" b="1" dirty="0">
                <a:solidFill>
                  <a:srgbClr val="FF0000"/>
                </a:solidFill>
              </a:rPr>
              <a:t>personal or individual objectives</a:t>
            </a:r>
            <a:r>
              <a:rPr lang="en-US" sz="2400" dirty="0"/>
              <a:t>.</a:t>
            </a:r>
          </a:p>
          <a:p>
            <a:pPr marL="45720" indent="0" algn="just">
              <a:buNone/>
            </a:pPr>
            <a:r>
              <a:rPr lang="en-US" sz="2400" dirty="0"/>
              <a:t>The main objective of any </a:t>
            </a:r>
            <a:r>
              <a:rPr lang="en-US" sz="2400" dirty="0" err="1"/>
              <a:t>organisation</a:t>
            </a:r>
            <a:r>
              <a:rPr lang="en-US" sz="2400" dirty="0"/>
              <a:t> should be to </a:t>
            </a:r>
            <a:r>
              <a:rPr lang="en-US" sz="2400" dirty="0" err="1"/>
              <a:t>utilise</a:t>
            </a:r>
            <a:r>
              <a:rPr lang="en-US" sz="2400" dirty="0"/>
              <a:t> human and material resources to the maximum possible advantage, i.e., to fulfill the economic objectives of a business. These are </a:t>
            </a:r>
            <a:r>
              <a:rPr lang="en-US" sz="2400" b="1" dirty="0">
                <a:solidFill>
                  <a:srgbClr val="7030A0"/>
                </a:solidFill>
              </a:rPr>
              <a:t>survival</a:t>
            </a:r>
            <a:r>
              <a:rPr lang="en-US" sz="2400" dirty="0"/>
              <a:t>, </a:t>
            </a:r>
            <a:r>
              <a:rPr lang="en-US" sz="2400" b="1" dirty="0">
                <a:solidFill>
                  <a:srgbClr val="7030A0"/>
                </a:solidFill>
              </a:rPr>
              <a:t>profit</a:t>
            </a:r>
            <a:r>
              <a:rPr lang="en-US" sz="2400" dirty="0">
                <a:solidFill>
                  <a:srgbClr val="7030A0"/>
                </a:solidFill>
              </a:rPr>
              <a:t> </a:t>
            </a:r>
            <a:r>
              <a:rPr lang="en-US" sz="2400" dirty="0"/>
              <a:t>and </a:t>
            </a:r>
            <a:r>
              <a:rPr lang="en-US" sz="2400" b="1" dirty="0">
                <a:solidFill>
                  <a:srgbClr val="7030A0"/>
                </a:solidFill>
              </a:rPr>
              <a:t>growth</a:t>
            </a:r>
            <a:r>
              <a:rPr lang="en-US" sz="2400" dirty="0"/>
              <a:t>. </a:t>
            </a:r>
            <a:endParaRPr lang="en-IN" sz="2400" dirty="0"/>
          </a:p>
        </p:txBody>
      </p:sp>
    </p:spTree>
    <p:extLst>
      <p:ext uri="{BB962C8B-B14F-4D97-AF65-F5344CB8AC3E}">
        <p14:creationId xmlns:p14="http://schemas.microsoft.com/office/powerpoint/2010/main" val="878022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59" cy="1143000"/>
          </a:xfrm>
        </p:spPr>
        <p:txBody>
          <a:bodyPr/>
          <a:lstStyle/>
          <a:p>
            <a:r>
              <a:rPr lang="en-US" dirty="0"/>
              <a:t>SCOPE OF MANAGEMENT</a:t>
            </a:r>
            <a:endParaRPr lang="en-IN"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79512" y="1341438"/>
            <a:ext cx="8784976" cy="532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524328" y="1412776"/>
            <a:ext cx="136815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0813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404664"/>
            <a:ext cx="8784976" cy="6336704"/>
          </a:xfrm>
        </p:spPr>
        <p:txBody>
          <a:bodyPr>
            <a:normAutofit lnSpcReduction="10000"/>
          </a:bodyPr>
          <a:lstStyle/>
          <a:p>
            <a:pPr algn="just" fontAlgn="base"/>
            <a:r>
              <a:rPr lang="en-US" dirty="0">
                <a:solidFill>
                  <a:srgbClr val="000000"/>
                </a:solidFill>
                <a:latin typeface="arial"/>
              </a:rPr>
              <a:t>The scope of management is not only limited to the implementation or formulation of policies,  but the use of physical and human resources also comes under management. Management scope is very wide as it includes policy-making, planning, </a:t>
            </a:r>
            <a:r>
              <a:rPr lang="en-US" dirty="0" err="1">
                <a:solidFill>
                  <a:srgbClr val="000000"/>
                </a:solidFill>
                <a:latin typeface="arial"/>
              </a:rPr>
              <a:t>organising</a:t>
            </a:r>
            <a:r>
              <a:rPr lang="en-US" dirty="0">
                <a:solidFill>
                  <a:srgbClr val="000000"/>
                </a:solidFill>
                <a:latin typeface="arial"/>
              </a:rPr>
              <a:t>, policy implementation, use of physical and human resources etc.</a:t>
            </a:r>
          </a:p>
          <a:p>
            <a:pPr marL="45720" indent="0" algn="just" fontAlgn="base">
              <a:buNone/>
            </a:pPr>
            <a:endParaRPr lang="en-US" dirty="0">
              <a:solidFill>
                <a:srgbClr val="000000"/>
              </a:solidFill>
              <a:latin typeface="arial"/>
            </a:endParaRPr>
          </a:p>
          <a:p>
            <a:pPr algn="just" fontAlgn="base"/>
            <a:r>
              <a:rPr lang="en-US" b="1" dirty="0">
                <a:solidFill>
                  <a:srgbClr val="444444"/>
                </a:solidFill>
                <a:latin typeface="arial"/>
              </a:rPr>
              <a:t>According to Taylor – </a:t>
            </a:r>
            <a:r>
              <a:rPr lang="en-US" dirty="0">
                <a:solidFill>
                  <a:srgbClr val="000000"/>
                </a:solidFill>
                <a:latin typeface="arial"/>
              </a:rPr>
              <a:t>“The basic principles of scientific management apply to all human activities, from the simplest individual tasks to the great corporations.” </a:t>
            </a:r>
          </a:p>
          <a:p>
            <a:pPr marL="45720" indent="0" algn="just" fontAlgn="base">
              <a:buNone/>
            </a:pPr>
            <a:endParaRPr lang="en-US" dirty="0">
              <a:solidFill>
                <a:srgbClr val="000000"/>
              </a:solidFill>
              <a:latin typeface="arial"/>
            </a:endParaRPr>
          </a:p>
          <a:p>
            <a:pPr algn="just" fontAlgn="base"/>
            <a:r>
              <a:rPr lang="en-US" b="1" dirty="0">
                <a:solidFill>
                  <a:srgbClr val="444444"/>
                </a:solidFill>
                <a:latin typeface="arial"/>
              </a:rPr>
              <a:t>According to</a:t>
            </a:r>
            <a:r>
              <a:rPr lang="en-US" dirty="0">
                <a:solidFill>
                  <a:srgbClr val="000000"/>
                </a:solidFill>
                <a:latin typeface="arial"/>
              </a:rPr>
              <a:t> </a:t>
            </a:r>
            <a:r>
              <a:rPr lang="en-US" b="1" dirty="0">
                <a:solidFill>
                  <a:srgbClr val="444444"/>
                </a:solidFill>
                <a:latin typeface="arial"/>
              </a:rPr>
              <a:t>Henry </a:t>
            </a:r>
            <a:r>
              <a:rPr lang="en-US" b="1" dirty="0" err="1">
                <a:solidFill>
                  <a:srgbClr val="444444"/>
                </a:solidFill>
                <a:latin typeface="arial"/>
              </a:rPr>
              <a:t>Fayol</a:t>
            </a:r>
            <a:r>
              <a:rPr lang="en-US" dirty="0">
                <a:solidFill>
                  <a:srgbClr val="000000"/>
                </a:solidFill>
                <a:latin typeface="arial"/>
              </a:rPr>
              <a:t> </a:t>
            </a:r>
            <a:r>
              <a:rPr lang="en-US" b="1" dirty="0">
                <a:solidFill>
                  <a:srgbClr val="444444"/>
                </a:solidFill>
                <a:latin typeface="arial"/>
              </a:rPr>
              <a:t>– </a:t>
            </a:r>
            <a:r>
              <a:rPr lang="en-US" dirty="0">
                <a:solidFill>
                  <a:srgbClr val="000000"/>
                </a:solidFill>
                <a:latin typeface="arial"/>
              </a:rPr>
              <a:t>“Management is a universal science which is equally applicable to all places of industry, politics, commerce, war religion, and public welfare.” etc.</a:t>
            </a:r>
          </a:p>
          <a:p>
            <a:pPr marL="45720" indent="0" algn="just" fontAlgn="base">
              <a:buNone/>
            </a:pPr>
            <a:endParaRPr lang="en-US" dirty="0">
              <a:solidFill>
                <a:srgbClr val="000000"/>
              </a:solidFill>
              <a:latin typeface="arial"/>
            </a:endParaRPr>
          </a:p>
          <a:p>
            <a:pPr marL="45720" indent="0" algn="just" fontAlgn="base">
              <a:buNone/>
            </a:pPr>
            <a:r>
              <a:rPr lang="en-US" dirty="0">
                <a:solidFill>
                  <a:srgbClr val="000000"/>
                </a:solidFill>
                <a:latin typeface="arial"/>
              </a:rPr>
              <a:t>Thus, management is a universal term and its scope is very wide, therefore no limit can be fixed for managerial activities because to bind them to one limit will have to narrow their scope.</a:t>
            </a:r>
          </a:p>
          <a:p>
            <a:endParaRPr lang="en-IN" dirty="0"/>
          </a:p>
        </p:txBody>
      </p:sp>
    </p:spTree>
    <p:extLst>
      <p:ext uri="{BB962C8B-B14F-4D97-AF65-F5344CB8AC3E}">
        <p14:creationId xmlns:p14="http://schemas.microsoft.com/office/powerpoint/2010/main" val="3730073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404664"/>
            <a:ext cx="8784976" cy="6336704"/>
          </a:xfrm>
        </p:spPr>
        <p:txBody>
          <a:bodyPr>
            <a:normAutofit fontScale="70000" lnSpcReduction="20000"/>
          </a:bodyPr>
          <a:lstStyle/>
          <a:p>
            <a:pPr>
              <a:lnSpc>
                <a:spcPct val="115000"/>
              </a:lnSpc>
              <a:spcAft>
                <a:spcPts val="1000"/>
              </a:spcAft>
            </a:pPr>
            <a:r>
              <a:rPr lang="en-IN" sz="2400" b="1" dirty="0">
                <a:latin typeface="Calibri"/>
                <a:ea typeface="Calibri"/>
                <a:cs typeface="Times New Roman"/>
              </a:rPr>
              <a:t>(1) Functional Areas of Management:</a:t>
            </a:r>
            <a:endParaRPr lang="en-IN" sz="2400" dirty="0">
              <a:latin typeface="Calibri"/>
              <a:ea typeface="Calibri"/>
              <a:cs typeface="Times New Roman"/>
            </a:endParaRPr>
          </a:p>
          <a:p>
            <a:pPr>
              <a:lnSpc>
                <a:spcPct val="115000"/>
              </a:lnSpc>
              <a:spcAft>
                <a:spcPts val="1000"/>
              </a:spcAft>
            </a:pPr>
            <a:r>
              <a:rPr lang="en-IN" sz="2400" dirty="0">
                <a:latin typeface="Calibri"/>
                <a:ea typeface="Calibri"/>
                <a:cs typeface="Times New Roman"/>
              </a:rPr>
              <a:t>A committee of the Ministry of Education of England (Committee on Education for Management) in its report has divided business management into 9 categories which are known as functional areas of management.</a:t>
            </a:r>
          </a:p>
          <a:p>
            <a:pPr marL="45720" indent="0">
              <a:lnSpc>
                <a:spcPct val="115000"/>
              </a:lnSpc>
              <a:spcAft>
                <a:spcPts val="1000"/>
              </a:spcAft>
              <a:buNone/>
            </a:pPr>
            <a:r>
              <a:rPr lang="en-IN" sz="2400" dirty="0">
                <a:latin typeface="Calibri"/>
                <a:ea typeface="Calibri"/>
                <a:cs typeface="Times New Roman"/>
              </a:rPr>
              <a:t>These are as follows:</a:t>
            </a:r>
          </a:p>
          <a:p>
            <a:pPr>
              <a:lnSpc>
                <a:spcPct val="115000"/>
              </a:lnSpc>
              <a:spcAft>
                <a:spcPts val="1000"/>
              </a:spcAft>
            </a:pPr>
            <a:r>
              <a:rPr lang="en-IN" sz="2400" b="1" dirty="0">
                <a:latin typeface="Calibri"/>
                <a:ea typeface="Calibri"/>
                <a:cs typeface="Times New Roman"/>
              </a:rPr>
              <a:t>(i) Production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Under this branch of management, the quantity of production, management of material of production, designing, production-planning, work-analysis, quality control, what is to be produced and when to get it done, etc.</a:t>
            </a:r>
          </a:p>
          <a:p>
            <a:pPr>
              <a:lnSpc>
                <a:spcPct val="115000"/>
              </a:lnSpc>
              <a:spcAft>
                <a:spcPts val="1000"/>
              </a:spcAft>
            </a:pPr>
            <a:r>
              <a:rPr lang="en-IN" sz="2400" b="1" dirty="0">
                <a:latin typeface="Calibri"/>
                <a:ea typeface="Calibri"/>
                <a:cs typeface="Times New Roman"/>
              </a:rPr>
              <a:t>(ii) Financial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Under this, the work of making financial estimates, financial planning, finding out various sources of finance and collecting finance and making the best use of finance possible, financial control, etc.</a:t>
            </a:r>
          </a:p>
          <a:p>
            <a:pPr>
              <a:lnSpc>
                <a:spcPct val="115000"/>
              </a:lnSpc>
              <a:spcAft>
                <a:spcPts val="1000"/>
              </a:spcAft>
            </a:pPr>
            <a:r>
              <a:rPr lang="en-IN" sz="2400" b="1" dirty="0">
                <a:latin typeface="Calibri"/>
                <a:ea typeface="Calibri"/>
                <a:cs typeface="Times New Roman"/>
              </a:rPr>
              <a:t>(iii) Personal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This branch of management includes recruitment, selection, training, job evaluation, merit-marking, labour welfare, promotion, reduction, retirement, transfer, social security, prevention of accidents, improvement in working conditions, settlement of disputes, industrial Improvement of relations, remuneration, etc. includes works in its field.</a:t>
            </a:r>
          </a:p>
          <a:p>
            <a:endParaRPr lang="en-IN" dirty="0"/>
          </a:p>
        </p:txBody>
      </p:sp>
    </p:spTree>
    <p:extLst>
      <p:ext uri="{BB962C8B-B14F-4D97-AF65-F5344CB8AC3E}">
        <p14:creationId xmlns:p14="http://schemas.microsoft.com/office/powerpoint/2010/main" val="72027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73" y="404664"/>
            <a:ext cx="9040254"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478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260648"/>
            <a:ext cx="8784976" cy="6480720"/>
          </a:xfrm>
        </p:spPr>
        <p:txBody>
          <a:bodyPr>
            <a:normAutofit fontScale="62500" lnSpcReduction="20000"/>
          </a:bodyPr>
          <a:lstStyle/>
          <a:p>
            <a:pPr>
              <a:lnSpc>
                <a:spcPct val="115000"/>
              </a:lnSpc>
              <a:spcAft>
                <a:spcPts val="1000"/>
              </a:spcAft>
            </a:pPr>
            <a:r>
              <a:rPr lang="en-IN" sz="2400" b="1" dirty="0">
                <a:latin typeface="Calibri"/>
                <a:ea typeface="Calibri"/>
                <a:cs typeface="Times New Roman"/>
              </a:rPr>
              <a:t>(iv) Marketing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Marketing management is the organizational discipline which focuses on the practical application of marketing orientation, techniques and methods inside enterprises and organizations and on the management of a firm's marketing resources and activities.</a:t>
            </a:r>
          </a:p>
          <a:p>
            <a:pPr>
              <a:lnSpc>
                <a:spcPct val="115000"/>
              </a:lnSpc>
              <a:spcAft>
                <a:spcPts val="1000"/>
              </a:spcAft>
            </a:pPr>
            <a:r>
              <a:rPr lang="en-IN" sz="2400" b="1" dirty="0">
                <a:latin typeface="Calibri"/>
                <a:ea typeface="Calibri"/>
                <a:cs typeface="Times New Roman"/>
              </a:rPr>
              <a:t> (v) Sales &amp; Distribution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It is also called marketing management. Under this, sales advertisement of goods, sales promotion, market research, establishment and operation of sales branches, selection of distribution-chains, sales-power-management, pricing of the commodity, internal market and export arrangements, etc.</a:t>
            </a:r>
          </a:p>
          <a:p>
            <a:pPr>
              <a:lnSpc>
                <a:spcPct val="115000"/>
              </a:lnSpc>
              <a:spcAft>
                <a:spcPts val="1000"/>
              </a:spcAft>
            </a:pPr>
            <a:r>
              <a:rPr lang="en-IN" sz="2400" b="1" dirty="0">
                <a:latin typeface="Calibri"/>
                <a:ea typeface="Calibri"/>
                <a:cs typeface="Times New Roman"/>
              </a:rPr>
              <a:t>(vi) Logistics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Apart from this, packing of goods, setting up of Ware Housing and choosing different modes of transport like rail, road, air, water, etc. This branch of management is concerned with transporting goods and people from one place to another at a low cost and in less time.</a:t>
            </a:r>
          </a:p>
          <a:p>
            <a:pPr>
              <a:lnSpc>
                <a:spcPct val="115000"/>
              </a:lnSpc>
              <a:spcAft>
                <a:spcPts val="1000"/>
              </a:spcAft>
            </a:pPr>
            <a:r>
              <a:rPr lang="en-IN" sz="2400" b="1" dirty="0">
                <a:latin typeface="Calibri"/>
                <a:ea typeface="Calibri"/>
                <a:cs typeface="Times New Roman"/>
              </a:rPr>
              <a:t>(vii) Purchase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Under this, asking for tender from the suppliers of goods, ordering goods, purchasing goods, maintenance of goods and material control, etc.</a:t>
            </a:r>
          </a:p>
          <a:p>
            <a:pPr>
              <a:lnSpc>
                <a:spcPct val="115000"/>
              </a:lnSpc>
              <a:spcAft>
                <a:spcPts val="1000"/>
              </a:spcAft>
            </a:pPr>
            <a:r>
              <a:rPr lang="en-IN" sz="2400" b="1" dirty="0">
                <a:latin typeface="Calibri"/>
                <a:ea typeface="Calibri"/>
                <a:cs typeface="Times New Roman"/>
              </a:rPr>
              <a:t>(viii) Installation or Maintenance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Under this, the maintenance and proper care of buildings, plants, machines, and other equipment come.</a:t>
            </a:r>
          </a:p>
          <a:p>
            <a:pPr>
              <a:lnSpc>
                <a:spcPct val="115000"/>
              </a:lnSpc>
              <a:spcAft>
                <a:spcPts val="1000"/>
              </a:spcAft>
            </a:pPr>
            <a:r>
              <a:rPr lang="en-IN" sz="2400" b="1" dirty="0">
                <a:latin typeface="Calibri"/>
                <a:ea typeface="Calibri"/>
                <a:cs typeface="Times New Roman"/>
              </a:rPr>
              <a:t>(ix) Office Management:</a:t>
            </a:r>
            <a:endParaRPr lang="en-IN" sz="2400" dirty="0">
              <a:latin typeface="Calibri"/>
              <a:ea typeface="Calibri"/>
              <a:cs typeface="Times New Roman"/>
            </a:endParaRPr>
          </a:p>
          <a:p>
            <a:pPr marL="45720" indent="0">
              <a:lnSpc>
                <a:spcPct val="115000"/>
              </a:lnSpc>
              <a:spcAft>
                <a:spcPts val="1000"/>
              </a:spcAft>
              <a:buNone/>
            </a:pPr>
            <a:r>
              <a:rPr lang="en-IN" sz="2400" dirty="0">
                <a:latin typeface="Calibri"/>
                <a:ea typeface="Calibri"/>
                <a:cs typeface="Times New Roman"/>
              </a:rPr>
              <a:t>Under this, correspondence, receiving and dispatching information, maintaining the contact chain within the organization, taking care of forms and documents, keeping records, etc.</a:t>
            </a:r>
          </a:p>
          <a:p>
            <a:endParaRPr lang="en-IN" dirty="0"/>
          </a:p>
        </p:txBody>
      </p:sp>
    </p:spTree>
    <p:extLst>
      <p:ext uri="{BB962C8B-B14F-4D97-AF65-F5344CB8AC3E}">
        <p14:creationId xmlns:p14="http://schemas.microsoft.com/office/powerpoint/2010/main" val="2525816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43000"/>
          </a:xfrm>
        </p:spPr>
        <p:txBody>
          <a:bodyPr/>
          <a:lstStyle/>
          <a:p>
            <a:pPr algn="ctr"/>
            <a:r>
              <a:rPr lang="en-US" dirty="0"/>
              <a:t>Management as an Art: What is art?</a:t>
            </a:r>
            <a:endParaRPr lang="en-IN" dirty="0"/>
          </a:p>
        </p:txBody>
      </p:sp>
      <p:sp>
        <p:nvSpPr>
          <p:cNvPr id="3" name="Content Placeholder 2"/>
          <p:cNvSpPr>
            <a:spLocks noGrp="1"/>
          </p:cNvSpPr>
          <p:nvPr>
            <p:ph sz="quarter" idx="13"/>
          </p:nvPr>
        </p:nvSpPr>
        <p:spPr>
          <a:xfrm>
            <a:off x="179512" y="1772816"/>
            <a:ext cx="8784976" cy="4968552"/>
          </a:xfrm>
        </p:spPr>
        <p:txBody>
          <a:bodyPr>
            <a:normAutofit lnSpcReduction="10000"/>
          </a:bodyPr>
          <a:lstStyle/>
          <a:p>
            <a:pPr algn="just"/>
            <a:r>
              <a:rPr lang="en-US" sz="2400" b="1" dirty="0"/>
              <a:t>Art</a:t>
            </a:r>
            <a:r>
              <a:rPr lang="en-US" sz="2400" dirty="0"/>
              <a:t> is the skillful and personal application of existing knowledge to achieve desired results. It can be acquired through study, observation and experience. Since art is concerned with personal application of knowledge some kind of ingenuity and creativity is required to practice the basic principles learnt. The basic features of an art are as follows:</a:t>
            </a:r>
          </a:p>
          <a:p>
            <a:pPr lvl="1" algn="just"/>
            <a:r>
              <a:rPr lang="en-US" dirty="0"/>
              <a:t>(i) Existence of theoretical knowledge: Art presupposes the existence of certain theoretical knowledge. Experts in their respective areas have derived certain basic principles which are applicable to a particular form of art. For example, literature on dancing, public speaking, acting or music is widely </a:t>
            </a:r>
            <a:r>
              <a:rPr lang="en-US" dirty="0" err="1"/>
              <a:t>recognised</a:t>
            </a:r>
            <a:r>
              <a:rPr lang="en-US" dirty="0"/>
              <a:t>. </a:t>
            </a:r>
          </a:p>
          <a:p>
            <a:pPr lvl="1" algn="just"/>
            <a:r>
              <a:rPr lang="en-US" dirty="0"/>
              <a:t>(ii) </a:t>
            </a:r>
            <a:r>
              <a:rPr lang="en-US" dirty="0" err="1"/>
              <a:t>Personalised</a:t>
            </a:r>
            <a:r>
              <a:rPr lang="en-US" dirty="0"/>
              <a:t> application: The use of this basic knowledge varies from individual to individual. Art, therefore, is a very </a:t>
            </a:r>
            <a:r>
              <a:rPr lang="en-US" dirty="0" err="1"/>
              <a:t>personalised</a:t>
            </a:r>
            <a:r>
              <a:rPr lang="en-US" dirty="0"/>
              <a:t> concept. For example, two dancers, two speakers, two actors, or two writers will always differ in demonstrating their art.</a:t>
            </a:r>
            <a:endParaRPr lang="en-IN" dirty="0"/>
          </a:p>
        </p:txBody>
      </p:sp>
    </p:spTree>
    <p:extLst>
      <p:ext uri="{BB962C8B-B14F-4D97-AF65-F5344CB8AC3E}">
        <p14:creationId xmlns:p14="http://schemas.microsoft.com/office/powerpoint/2010/main" val="2025119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620688"/>
            <a:ext cx="8784976" cy="6048672"/>
          </a:xfrm>
        </p:spPr>
        <p:txBody>
          <a:bodyPr/>
          <a:lstStyle/>
          <a:p>
            <a:pPr lvl="1"/>
            <a:r>
              <a:rPr lang="en-US" dirty="0"/>
              <a:t>(iii) Based on practice and creativity: All art is practical. Art involves the creative practice of existing theoretical knowledge. We know that all music is based on seven basic notes. However, what makes the composition of a musician unique or different is his use of these notes in a creative manner that is entirely his own interpretation.</a:t>
            </a:r>
          </a:p>
          <a:p>
            <a:pPr marL="85725" lvl="1" indent="0">
              <a:buNone/>
            </a:pPr>
            <a:endParaRPr lang="en-US" dirty="0"/>
          </a:p>
          <a:p>
            <a:pPr marL="85725" lvl="1" indent="0">
              <a:buNone/>
            </a:pPr>
            <a:endParaRPr lang="en-US" dirty="0"/>
          </a:p>
          <a:p>
            <a:pPr lvl="0" algn="just">
              <a:buClr>
                <a:srgbClr val="F14124">
                  <a:lumMod val="75000"/>
                </a:srgbClr>
              </a:buClr>
            </a:pPr>
            <a:r>
              <a:rPr lang="en-US" sz="2400" dirty="0">
                <a:solidFill>
                  <a:prstClr val="black">
                    <a:lumMod val="75000"/>
                    <a:lumOff val="25000"/>
                  </a:prstClr>
                </a:solidFill>
              </a:rPr>
              <a:t>Management can be said to be an art since it satisfies the following criteria: </a:t>
            </a:r>
          </a:p>
          <a:p>
            <a:pPr marL="560070" lvl="0" indent="-514350" algn="just">
              <a:buClr>
                <a:srgbClr val="F14124">
                  <a:lumMod val="75000"/>
                </a:srgbClr>
              </a:buClr>
              <a:buFont typeface="Georgia" pitchFamily="18" charset="0"/>
              <a:buAutoNum type="romanLcParenBoth"/>
            </a:pPr>
            <a:r>
              <a:rPr lang="en-US" sz="2400" dirty="0">
                <a:solidFill>
                  <a:prstClr val="black">
                    <a:lumMod val="75000"/>
                    <a:lumOff val="25000"/>
                  </a:prstClr>
                </a:solidFill>
              </a:rPr>
              <a:t>A successful manager practices the art of management in the day-to-day job of managing an enterprise based on study, observation and experience. There is a lot of literature available in various areas of management like marketing, finance and human resources which the manager has to </a:t>
            </a:r>
            <a:r>
              <a:rPr lang="en-US" sz="2400" dirty="0" err="1">
                <a:solidFill>
                  <a:prstClr val="black">
                    <a:lumMod val="75000"/>
                    <a:lumOff val="25000"/>
                  </a:prstClr>
                </a:solidFill>
              </a:rPr>
              <a:t>specialise</a:t>
            </a:r>
            <a:r>
              <a:rPr lang="en-US" sz="2400" dirty="0">
                <a:solidFill>
                  <a:prstClr val="black">
                    <a:lumMod val="75000"/>
                    <a:lumOff val="25000"/>
                  </a:prstClr>
                </a:solidFill>
              </a:rPr>
              <a:t> in. There is existence of theoretical knowledge. </a:t>
            </a:r>
          </a:p>
          <a:p>
            <a:pPr marL="85725" lvl="1" indent="0">
              <a:buNone/>
            </a:pPr>
            <a:endParaRPr lang="en-US" dirty="0"/>
          </a:p>
        </p:txBody>
      </p:sp>
    </p:spTree>
    <p:extLst>
      <p:ext uri="{BB962C8B-B14F-4D97-AF65-F5344CB8AC3E}">
        <p14:creationId xmlns:p14="http://schemas.microsoft.com/office/powerpoint/2010/main" val="4263510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188640"/>
            <a:ext cx="8784976" cy="6552728"/>
          </a:xfrm>
        </p:spPr>
        <p:txBody>
          <a:bodyPr>
            <a:normAutofit/>
          </a:bodyPr>
          <a:lstStyle/>
          <a:p>
            <a:pPr marL="560070" indent="-514350" algn="just">
              <a:buAutoNum type="romanLcParenBoth"/>
            </a:pPr>
            <a:r>
              <a:rPr lang="en-US" sz="2400" dirty="0"/>
              <a:t>There are various theories of management, as propounded by many management thinkers, which prescribe certain universal principles. A manager applies these scientific methods and body of knowledge to a given situation, an issue or a problem, in his own unique manner. A good manager works through a combination of practice, creativity, imagination, initiative and innovation. A manager achieves perfection after long practice. Students of management also apply these principles differently depending on how creative they are. </a:t>
            </a:r>
          </a:p>
          <a:p>
            <a:pPr marL="560070" indent="-514350" algn="just">
              <a:buAutoNum type="romanLcParenBoth"/>
            </a:pPr>
            <a:r>
              <a:rPr lang="en-US" sz="2400" dirty="0"/>
              <a:t>A manager applies this acquired knowledge in a </a:t>
            </a:r>
            <a:r>
              <a:rPr lang="en-US" sz="2400" dirty="0" err="1"/>
              <a:t>personalised</a:t>
            </a:r>
            <a:r>
              <a:rPr lang="en-US" sz="2400" dirty="0"/>
              <a:t> and skillful manner in the light of the realities of a given situation. He is involved in the activities of the </a:t>
            </a:r>
            <a:r>
              <a:rPr lang="en-US" sz="2400" dirty="0" err="1"/>
              <a:t>organisation</a:t>
            </a:r>
            <a:r>
              <a:rPr lang="en-US" sz="2400" dirty="0"/>
              <a:t>, studies critical situations and formulates his own theories for use in a given situation. This gives rise to different styles of management.</a:t>
            </a:r>
            <a:endParaRPr lang="en-IN" sz="2400" dirty="0"/>
          </a:p>
        </p:txBody>
      </p:sp>
    </p:spTree>
    <p:extLst>
      <p:ext uri="{BB962C8B-B14F-4D97-AF65-F5344CB8AC3E}">
        <p14:creationId xmlns:p14="http://schemas.microsoft.com/office/powerpoint/2010/main" val="780143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476672"/>
            <a:ext cx="8784976" cy="5184576"/>
          </a:xfrm>
        </p:spPr>
        <p:txBody>
          <a:bodyPr>
            <a:normAutofit fontScale="92500" lnSpcReduction="10000"/>
          </a:bodyPr>
          <a:lstStyle/>
          <a:p>
            <a:pPr algn="just"/>
            <a:r>
              <a:rPr lang="en-US" sz="2400" dirty="0"/>
              <a:t>Management as a Science:</a:t>
            </a:r>
          </a:p>
          <a:p>
            <a:pPr marL="45720" indent="0" algn="just">
              <a:buNone/>
            </a:pPr>
            <a:r>
              <a:rPr lang="en-US" sz="2400" b="1" dirty="0"/>
              <a:t>Science</a:t>
            </a:r>
            <a:r>
              <a:rPr lang="en-US" sz="2400" dirty="0"/>
              <a:t> is a </a:t>
            </a:r>
            <a:r>
              <a:rPr lang="en-US" sz="2400" dirty="0" err="1"/>
              <a:t>systematised</a:t>
            </a:r>
            <a:r>
              <a:rPr lang="en-US" sz="2400" dirty="0"/>
              <a:t> body of knowledge that explains certain general truths or the operation of general laws. The basic features of science are as follows:</a:t>
            </a:r>
          </a:p>
          <a:p>
            <a:pPr marL="560070" indent="-514350" algn="just">
              <a:buAutoNum type="romanLcParenBoth"/>
            </a:pPr>
            <a:r>
              <a:rPr lang="en-US" sz="2400" dirty="0" err="1"/>
              <a:t>Systematised</a:t>
            </a:r>
            <a:r>
              <a:rPr lang="en-US" sz="2400" dirty="0"/>
              <a:t> body of knowledge: Science is a systematic body of knowledge. Its principles are based on a cause and effect relationship. For example, the phenomenon of an apple falling from a tree towards the ground is explained by the law of gravity. </a:t>
            </a:r>
          </a:p>
          <a:p>
            <a:pPr marL="560070" indent="-514350" algn="just">
              <a:buAutoNum type="romanLcParenBoth"/>
            </a:pPr>
            <a:r>
              <a:rPr lang="en-US" sz="2400" dirty="0"/>
              <a:t>Principles based on experimentation: Scientific principles are first developed through observation and then tested through repeated experimentation under controlled conditions. </a:t>
            </a:r>
          </a:p>
          <a:p>
            <a:pPr marL="560070" indent="-514350" algn="just">
              <a:buAutoNum type="romanLcParenBoth"/>
            </a:pPr>
            <a:r>
              <a:rPr lang="en-US" sz="2400" dirty="0"/>
              <a:t>Universal validity: Scientific principles have universal validity and application.</a:t>
            </a:r>
            <a:endParaRPr lang="en-IN" sz="2400" dirty="0"/>
          </a:p>
        </p:txBody>
      </p:sp>
    </p:spTree>
    <p:extLst>
      <p:ext uri="{BB962C8B-B14F-4D97-AF65-F5344CB8AC3E}">
        <p14:creationId xmlns:p14="http://schemas.microsoft.com/office/powerpoint/2010/main" val="1825005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332656"/>
            <a:ext cx="8784976" cy="6408712"/>
          </a:xfrm>
        </p:spPr>
        <p:txBody>
          <a:bodyPr>
            <a:normAutofit/>
          </a:bodyPr>
          <a:lstStyle/>
          <a:p>
            <a:r>
              <a:rPr lang="en-US" dirty="0"/>
              <a:t>Based on the above features, we can say that management has some characteristics of science. </a:t>
            </a:r>
          </a:p>
          <a:p>
            <a:pPr marL="560070" indent="-514350" algn="just">
              <a:buAutoNum type="romanLcParenBoth"/>
            </a:pPr>
            <a:r>
              <a:rPr lang="en-US" dirty="0"/>
              <a:t>Management has a </a:t>
            </a:r>
            <a:r>
              <a:rPr lang="en-US" dirty="0" err="1"/>
              <a:t>systematised</a:t>
            </a:r>
            <a:r>
              <a:rPr lang="en-US" dirty="0"/>
              <a:t> body of knowledge. It has its own theory and principles that have developed over a period of time, but it also draws on other disciplines such as Economics, Sociology, Psychology and Mathematics. Like all other </a:t>
            </a:r>
            <a:r>
              <a:rPr lang="en-US" dirty="0" err="1"/>
              <a:t>organised</a:t>
            </a:r>
            <a:r>
              <a:rPr lang="en-US" dirty="0"/>
              <a:t> activity, management has its own vocabulary of terms and concepts.</a:t>
            </a:r>
          </a:p>
          <a:p>
            <a:pPr marL="560070" indent="-514350" algn="just">
              <a:buAutoNum type="romanLcParenBoth"/>
            </a:pPr>
            <a:r>
              <a:rPr lang="en-US" dirty="0"/>
              <a:t>The principles of management have evolved over a period of time based on repeated experimentation and observation in different types of </a:t>
            </a:r>
            <a:r>
              <a:rPr lang="en-US" dirty="0" err="1"/>
              <a:t>organisations</a:t>
            </a:r>
            <a:r>
              <a:rPr lang="en-US" dirty="0"/>
              <a:t>. However, since management deals with human beings and human </a:t>
            </a:r>
            <a:r>
              <a:rPr lang="en-US" dirty="0" err="1"/>
              <a:t>behaviour</a:t>
            </a:r>
            <a:r>
              <a:rPr lang="en-US" dirty="0"/>
              <a:t>, the outcomes of these experiments are not capable of being accurately predicted or replicated. Therefore, management can be called an inexact science.</a:t>
            </a:r>
            <a:endParaRPr lang="en-IN" dirty="0"/>
          </a:p>
        </p:txBody>
      </p:sp>
    </p:spTree>
    <p:extLst>
      <p:ext uri="{BB962C8B-B14F-4D97-AF65-F5344CB8AC3E}">
        <p14:creationId xmlns:p14="http://schemas.microsoft.com/office/powerpoint/2010/main" val="418938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856983" cy="1143000"/>
          </a:xfrm>
        </p:spPr>
        <p:txBody>
          <a:bodyPr/>
          <a:lstStyle/>
          <a:p>
            <a:pPr algn="ctr"/>
            <a:r>
              <a:rPr lang="en-US" dirty="0"/>
              <a:t>MANAGEMENT AS A PROFESSION</a:t>
            </a:r>
            <a:endParaRPr lang="en-IN" dirty="0"/>
          </a:p>
        </p:txBody>
      </p:sp>
      <p:sp>
        <p:nvSpPr>
          <p:cNvPr id="3" name="Content Placeholder 2"/>
          <p:cNvSpPr>
            <a:spLocks noGrp="1"/>
          </p:cNvSpPr>
          <p:nvPr>
            <p:ph sz="quarter" idx="13"/>
          </p:nvPr>
        </p:nvSpPr>
        <p:spPr>
          <a:xfrm>
            <a:off x="179512" y="1772816"/>
            <a:ext cx="8856984" cy="4968552"/>
          </a:xfrm>
        </p:spPr>
        <p:txBody>
          <a:bodyPr>
            <a:noAutofit/>
          </a:bodyPr>
          <a:lstStyle/>
          <a:p>
            <a:r>
              <a:rPr lang="en-US" sz="2000" dirty="0"/>
              <a:t>A profession has the following characteristics: </a:t>
            </a:r>
          </a:p>
          <a:p>
            <a:r>
              <a:rPr lang="en-US" sz="2000" dirty="0"/>
              <a:t>(i) Well-defined body of knowledge: All professions are based on a well-defined body of knowledge that can be acquired through instruction. </a:t>
            </a:r>
          </a:p>
          <a:p>
            <a:r>
              <a:rPr lang="en-US" sz="2000" dirty="0"/>
              <a:t>(ii) Restricted entry: The entry to a profession is restricted through an examination or through acquiring an educational degree. For example, to become a chartered accountant in India a candidate has to clear a specified examination conducted by the Institute of Chartered Accountants of India. </a:t>
            </a:r>
          </a:p>
          <a:p>
            <a:r>
              <a:rPr lang="en-US" sz="2000" dirty="0"/>
              <a:t>(iii) Professional association: All professions are affiliated to a professional association which regulates entry, grants certificate of practice and formulates and enforces a code of conduct. To be able to practice in India lawyers have to become members of the Bar Council which regulates and controls their activities. </a:t>
            </a:r>
            <a:endParaRPr lang="en-IN" sz="2000" dirty="0"/>
          </a:p>
        </p:txBody>
      </p:sp>
    </p:spTree>
    <p:extLst>
      <p:ext uri="{BB962C8B-B14F-4D97-AF65-F5344CB8AC3E}">
        <p14:creationId xmlns:p14="http://schemas.microsoft.com/office/powerpoint/2010/main" val="3263401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260648"/>
            <a:ext cx="8856984" cy="3834760"/>
          </a:xfrm>
        </p:spPr>
        <p:txBody>
          <a:bodyPr/>
          <a:lstStyle/>
          <a:p>
            <a:pPr lvl="0">
              <a:buClr>
                <a:srgbClr val="F14124">
                  <a:lumMod val="75000"/>
                </a:srgbClr>
              </a:buClr>
            </a:pPr>
            <a:r>
              <a:rPr lang="en-US" sz="2400" dirty="0">
                <a:solidFill>
                  <a:prstClr val="black">
                    <a:lumMod val="75000"/>
                    <a:lumOff val="25000"/>
                  </a:prstClr>
                </a:solidFill>
              </a:rPr>
              <a:t>(iv) Ethical code of conduct: All professions are bound by a code of conduct which guides the </a:t>
            </a:r>
            <a:r>
              <a:rPr lang="en-US" sz="2400" dirty="0" err="1">
                <a:solidFill>
                  <a:prstClr val="black">
                    <a:lumMod val="75000"/>
                    <a:lumOff val="25000"/>
                  </a:prstClr>
                </a:solidFill>
              </a:rPr>
              <a:t>behaviour</a:t>
            </a:r>
            <a:r>
              <a:rPr lang="en-US" sz="2400" dirty="0">
                <a:solidFill>
                  <a:prstClr val="black">
                    <a:lumMod val="75000"/>
                    <a:lumOff val="25000"/>
                  </a:prstClr>
                </a:solidFill>
              </a:rPr>
              <a:t> of its members. All doctors, for example, take the oath of ethical practice at the time they enter the profession. </a:t>
            </a:r>
          </a:p>
          <a:p>
            <a:pPr lvl="0">
              <a:buClr>
                <a:srgbClr val="F14124">
                  <a:lumMod val="75000"/>
                </a:srgbClr>
              </a:buClr>
            </a:pPr>
            <a:r>
              <a:rPr lang="en-US" sz="2400" dirty="0">
                <a:solidFill>
                  <a:prstClr val="black">
                    <a:lumMod val="75000"/>
                    <a:lumOff val="25000"/>
                  </a:prstClr>
                </a:solidFill>
              </a:rPr>
              <a:t>(v) Service motive: The basic motive of a profession is to serve their client’s interests by rendering dedicated and committed service. The task of a lawyer is to ensure that his client gets justice.</a:t>
            </a:r>
            <a:endParaRPr lang="en-IN" sz="2400" dirty="0">
              <a:solidFill>
                <a:prstClr val="black">
                  <a:lumMod val="75000"/>
                  <a:lumOff val="25000"/>
                </a:prstClr>
              </a:solidFill>
            </a:endParaRPr>
          </a:p>
          <a:p>
            <a:endParaRPr lang="en-IN" dirty="0"/>
          </a:p>
        </p:txBody>
      </p:sp>
    </p:spTree>
    <p:extLst>
      <p:ext uri="{BB962C8B-B14F-4D97-AF65-F5344CB8AC3E}">
        <p14:creationId xmlns:p14="http://schemas.microsoft.com/office/powerpoint/2010/main" val="856303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7504" y="260648"/>
            <a:ext cx="8856984" cy="6408712"/>
          </a:xfrm>
        </p:spPr>
        <p:txBody>
          <a:bodyPr>
            <a:normAutofit lnSpcReduction="10000"/>
          </a:bodyPr>
          <a:lstStyle/>
          <a:p>
            <a:pPr algn="just"/>
            <a:r>
              <a:rPr lang="en-US" dirty="0"/>
              <a:t>Management does not meet the exact criteria of a profession. However, it does have some of the features of a profession: </a:t>
            </a:r>
          </a:p>
          <a:p>
            <a:pPr marL="560070" indent="-514350" algn="just">
              <a:buAutoNum type="romanLcParenBoth"/>
            </a:pPr>
            <a:r>
              <a:rPr lang="en-US" dirty="0"/>
              <a:t>All over the world there is marked growth in management as a discipline. It is based on a systematic body of knowledge comprising well-defined principles based on a variety of business situations. This knowledge can be acquired at different colleges and professional institutes and through a number of books and journals.</a:t>
            </a:r>
          </a:p>
          <a:p>
            <a:pPr marL="560070" indent="-514350" algn="just">
              <a:buAutoNum type="romanLcParenBoth"/>
            </a:pPr>
            <a:r>
              <a:rPr lang="en-US" dirty="0"/>
              <a:t>There is no restriction on anyone being designated or appointed as manager in any business enterprise. Anyone can be called a manager irrespective of the educational qualifications possessed. Unlike professions such as medicine or law which require a practicing doctor or lawyer to possess valid degrees, nowhere in the world is it mandatory for a manager to possess any such specific degree. But professional knowledge and training is considered to be a desirable qualification, since there is greater demand for those who possess degrees or diplomas from reputed institutions. Therefore, as such the second criterion has not been strictly met.</a:t>
            </a:r>
            <a:endParaRPr lang="en-IN" dirty="0"/>
          </a:p>
        </p:txBody>
      </p:sp>
    </p:spTree>
    <p:extLst>
      <p:ext uri="{BB962C8B-B14F-4D97-AF65-F5344CB8AC3E}">
        <p14:creationId xmlns:p14="http://schemas.microsoft.com/office/powerpoint/2010/main" val="360497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79512" y="332656"/>
            <a:ext cx="8784976" cy="6336704"/>
          </a:xfrm>
        </p:spPr>
        <p:txBody>
          <a:bodyPr/>
          <a:lstStyle/>
          <a:p>
            <a:pPr marL="560070" indent="-514350" algn="just">
              <a:buFont typeface="+mj-lt"/>
              <a:buAutoNum type="romanLcPeriod" startAt="3"/>
            </a:pPr>
            <a:r>
              <a:rPr lang="en-US" dirty="0"/>
              <a:t>There are several associations </a:t>
            </a:r>
            <a:r>
              <a:rPr lang="en-US"/>
              <a:t>of practicing </a:t>
            </a:r>
            <a:r>
              <a:rPr lang="en-US" dirty="0"/>
              <a:t>managers in India, like the AIMA (All India Management Association) that has laid down a code of conduct to regulate the activities of their members. There is, however, no compulsion for managers to be members of such an association nor does it have any statutory backing. </a:t>
            </a:r>
          </a:p>
          <a:p>
            <a:pPr marL="560070" indent="-514350" algn="just">
              <a:buFont typeface="+mj-lt"/>
              <a:buAutoNum type="romanLcPeriod" startAt="3"/>
            </a:pPr>
            <a:r>
              <a:rPr lang="en-US" dirty="0"/>
              <a:t>The basic purpose of management is to help the </a:t>
            </a:r>
            <a:r>
              <a:rPr lang="en-US" dirty="0" err="1"/>
              <a:t>organisation</a:t>
            </a:r>
            <a:r>
              <a:rPr lang="en-US" dirty="0"/>
              <a:t> achieve its stated goal. This may be profit </a:t>
            </a:r>
            <a:r>
              <a:rPr lang="en-US" dirty="0" err="1"/>
              <a:t>maximisation</a:t>
            </a:r>
            <a:r>
              <a:rPr lang="en-US" dirty="0"/>
              <a:t> for a business enterprise and service for a hospital. However, profit </a:t>
            </a:r>
            <a:r>
              <a:rPr lang="en-US" dirty="0" err="1"/>
              <a:t>maximisation</a:t>
            </a:r>
            <a:r>
              <a:rPr lang="en-US" dirty="0"/>
              <a:t> as the objective of management does not hold true and is fast changing. Therefore, if an </a:t>
            </a:r>
            <a:r>
              <a:rPr lang="en-US" dirty="0" err="1"/>
              <a:t>organisation</a:t>
            </a:r>
            <a:r>
              <a:rPr lang="en-US" dirty="0"/>
              <a:t> has a good management team that is efficient and effective it automatically serves society by providing good quality products at reasonable prices.</a:t>
            </a:r>
            <a:endParaRPr lang="en-IN" dirty="0"/>
          </a:p>
        </p:txBody>
      </p:sp>
    </p:spTree>
    <p:extLst>
      <p:ext uri="{BB962C8B-B14F-4D97-AF65-F5344CB8AC3E}">
        <p14:creationId xmlns:p14="http://schemas.microsoft.com/office/powerpoint/2010/main" val="352099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248"/>
            <a:ext cx="9144000" cy="605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077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5" cy="1143000"/>
          </a:xfrm>
        </p:spPr>
        <p:txBody>
          <a:bodyPr/>
          <a:lstStyle/>
          <a:p>
            <a:pPr algn="ctr"/>
            <a:r>
              <a:rPr lang="en-US" dirty="0"/>
              <a:t>Importance of Management</a:t>
            </a:r>
            <a:endParaRPr lang="en-IN" dirty="0"/>
          </a:p>
        </p:txBody>
      </p:sp>
      <p:sp>
        <p:nvSpPr>
          <p:cNvPr id="3" name="Content Placeholder 2"/>
          <p:cNvSpPr>
            <a:spLocks noGrp="1"/>
          </p:cNvSpPr>
          <p:nvPr>
            <p:ph sz="quarter" idx="13"/>
          </p:nvPr>
        </p:nvSpPr>
        <p:spPr>
          <a:xfrm>
            <a:off x="251520" y="1196752"/>
            <a:ext cx="8712968" cy="5661248"/>
          </a:xfrm>
        </p:spPr>
        <p:txBody>
          <a:bodyPr>
            <a:normAutofit fontScale="92500"/>
          </a:bodyPr>
          <a:lstStyle/>
          <a:p>
            <a:pPr marL="45720" indent="0" algn="just">
              <a:buNone/>
            </a:pPr>
            <a:r>
              <a:rPr lang="en-US" dirty="0"/>
              <a:t>Having understood that management is a universal activity that is integral to any </a:t>
            </a:r>
            <a:r>
              <a:rPr lang="en-US" dirty="0" err="1"/>
              <a:t>organisation</a:t>
            </a:r>
            <a:r>
              <a:rPr lang="en-US" dirty="0"/>
              <a:t> we now examine some of the reasons that have made management so important: </a:t>
            </a:r>
          </a:p>
          <a:p>
            <a:pPr algn="just"/>
            <a:r>
              <a:rPr lang="en-US" dirty="0"/>
              <a:t>(i) Management helps in achieving </a:t>
            </a:r>
            <a:r>
              <a:rPr lang="en-US" dirty="0">
                <a:solidFill>
                  <a:srgbClr val="FF0000"/>
                </a:solidFill>
              </a:rPr>
              <a:t>group goals</a:t>
            </a:r>
            <a:r>
              <a:rPr lang="en-US" dirty="0"/>
              <a:t>: Management is required not for itself </a:t>
            </a:r>
            <a:r>
              <a:rPr lang="en-US" dirty="0" err="1"/>
              <a:t>butfor</a:t>
            </a:r>
            <a:r>
              <a:rPr lang="en-US" dirty="0"/>
              <a:t> achieving the goals of the </a:t>
            </a:r>
            <a:r>
              <a:rPr lang="en-US" dirty="0" err="1"/>
              <a:t>organisation</a:t>
            </a:r>
            <a:r>
              <a:rPr lang="en-US" dirty="0"/>
              <a:t>. The task of a manager is to give a common direction to the individual effort in achieving the overall goal of the </a:t>
            </a:r>
            <a:r>
              <a:rPr lang="en-US" dirty="0" err="1"/>
              <a:t>organisation</a:t>
            </a:r>
            <a:r>
              <a:rPr lang="en-US" dirty="0"/>
              <a:t>. </a:t>
            </a:r>
          </a:p>
          <a:p>
            <a:pPr algn="just"/>
            <a:r>
              <a:rPr lang="en-US" dirty="0"/>
              <a:t>(ii) Management increases </a:t>
            </a:r>
            <a:r>
              <a:rPr lang="en-US" dirty="0">
                <a:solidFill>
                  <a:srgbClr val="FF0000"/>
                </a:solidFill>
              </a:rPr>
              <a:t>efficiency</a:t>
            </a:r>
            <a:r>
              <a:rPr lang="en-US" dirty="0"/>
              <a:t>: The aim of a manager is to reduce costs and increase productivity through better planning, </a:t>
            </a:r>
            <a:r>
              <a:rPr lang="en-US" dirty="0" err="1"/>
              <a:t>organising</a:t>
            </a:r>
            <a:r>
              <a:rPr lang="en-US" dirty="0"/>
              <a:t>, directing, staffing and controlling the activities of the </a:t>
            </a:r>
            <a:r>
              <a:rPr lang="en-US" dirty="0" err="1"/>
              <a:t>organisation</a:t>
            </a:r>
            <a:r>
              <a:rPr lang="en-US" dirty="0"/>
              <a:t>. </a:t>
            </a:r>
          </a:p>
          <a:p>
            <a:pPr algn="just"/>
            <a:r>
              <a:rPr lang="en-US" dirty="0"/>
              <a:t>(iii) Management creates a </a:t>
            </a:r>
            <a:r>
              <a:rPr lang="en-US" dirty="0">
                <a:solidFill>
                  <a:srgbClr val="FF0000"/>
                </a:solidFill>
              </a:rPr>
              <a:t>dynamic </a:t>
            </a:r>
            <a:r>
              <a:rPr lang="en-US" dirty="0" err="1">
                <a:solidFill>
                  <a:srgbClr val="FF0000"/>
                </a:solidFill>
              </a:rPr>
              <a:t>organisation</a:t>
            </a:r>
            <a:r>
              <a:rPr lang="en-US" dirty="0"/>
              <a:t>: All </a:t>
            </a:r>
            <a:r>
              <a:rPr lang="en-US" dirty="0" err="1"/>
              <a:t>organisations</a:t>
            </a:r>
            <a:r>
              <a:rPr lang="en-US" dirty="0"/>
              <a:t> have to function in an environment which is constantly changing. It is generally seen that individuals in an </a:t>
            </a:r>
            <a:r>
              <a:rPr lang="en-US" dirty="0" err="1"/>
              <a:t>organisation</a:t>
            </a:r>
            <a:r>
              <a:rPr lang="en-US" dirty="0"/>
              <a:t> resist change as it often means moving from a familiar, secure environment into a newer and more challenging one. Management helps people adapt to these changes so that the </a:t>
            </a:r>
            <a:r>
              <a:rPr lang="en-US" dirty="0" err="1"/>
              <a:t>organisation</a:t>
            </a:r>
            <a:r>
              <a:rPr lang="en-US" dirty="0"/>
              <a:t> is able to maintain its competitive edge. </a:t>
            </a:r>
            <a:endParaRPr lang="en-IN" dirty="0"/>
          </a:p>
        </p:txBody>
      </p:sp>
    </p:spTree>
    <p:extLst>
      <p:ext uri="{BB962C8B-B14F-4D97-AF65-F5344CB8AC3E}">
        <p14:creationId xmlns:p14="http://schemas.microsoft.com/office/powerpoint/2010/main" val="1077176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332656"/>
            <a:ext cx="8640960" cy="5616624"/>
          </a:xfrm>
        </p:spPr>
        <p:txBody>
          <a:bodyPr>
            <a:normAutofit/>
          </a:bodyPr>
          <a:lstStyle/>
          <a:p>
            <a:pPr algn="just"/>
            <a:r>
              <a:rPr lang="en-US" dirty="0"/>
              <a:t>(iv) Management helps in achieving personal objectives: A manager motivates and leads his team in such a manner that individual members are able to achieve personal goals while contributing to the overall </a:t>
            </a:r>
            <a:r>
              <a:rPr lang="en-US" dirty="0" err="1"/>
              <a:t>organisational</a:t>
            </a:r>
            <a:r>
              <a:rPr lang="en-US" dirty="0"/>
              <a:t> objective. Through motivation and leadership the management helps individuals to develop team spirit, cooperation and commitment to group success. </a:t>
            </a:r>
          </a:p>
          <a:p>
            <a:pPr algn="just"/>
            <a:r>
              <a:rPr lang="en-US" dirty="0"/>
              <a:t>(v) Management helps in the development of society: An </a:t>
            </a:r>
            <a:r>
              <a:rPr lang="en-US" dirty="0" err="1"/>
              <a:t>organisation</a:t>
            </a:r>
            <a:r>
              <a:rPr lang="en-US" dirty="0"/>
              <a:t> has multiple objectives to serve the purpose of the different groups that constitute it. In the process of fulfilling all these, management helps in the development of the </a:t>
            </a:r>
            <a:r>
              <a:rPr lang="en-US" dirty="0" err="1"/>
              <a:t>organisation</a:t>
            </a:r>
            <a:r>
              <a:rPr lang="en-US" dirty="0"/>
              <a:t> and through that it helps in the development of society. It helps to provide good quality products and services, creates employment opportunities, adopts new techno-logy for the greater good of the people and leads the path towards growth and development.</a:t>
            </a:r>
            <a:endParaRPr lang="en-IN" dirty="0"/>
          </a:p>
        </p:txBody>
      </p:sp>
    </p:spTree>
    <p:extLst>
      <p:ext uri="{BB962C8B-B14F-4D97-AF65-F5344CB8AC3E}">
        <p14:creationId xmlns:p14="http://schemas.microsoft.com/office/powerpoint/2010/main" val="3833947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496943" cy="1143000"/>
          </a:xfrm>
        </p:spPr>
        <p:txBody>
          <a:bodyPr/>
          <a:lstStyle/>
          <a:p>
            <a:pPr algn="ctr"/>
            <a:r>
              <a:rPr lang="en-US" dirty="0"/>
              <a:t>Levels of Management </a:t>
            </a:r>
            <a:endParaRPr lang="en-IN" dirty="0"/>
          </a:p>
        </p:txBody>
      </p:sp>
      <p:sp>
        <p:nvSpPr>
          <p:cNvPr id="3" name="Content Placeholder 2"/>
          <p:cNvSpPr>
            <a:spLocks noGrp="1"/>
          </p:cNvSpPr>
          <p:nvPr>
            <p:ph sz="quarter" idx="13"/>
          </p:nvPr>
        </p:nvSpPr>
        <p:spPr>
          <a:xfrm>
            <a:off x="251520" y="1340768"/>
            <a:ext cx="8784976" cy="5256584"/>
          </a:xfrm>
        </p:spPr>
        <p:txBody>
          <a:bodyPr>
            <a:normAutofit/>
          </a:bodyPr>
          <a:lstStyle/>
          <a:p>
            <a:pPr algn="just"/>
            <a:r>
              <a:rPr lang="en-US" dirty="0"/>
              <a:t>Management is a universal term used for certain functions performed by individuals in an enterprise who are bound together in a hierarchy of relationships. </a:t>
            </a:r>
          </a:p>
          <a:p>
            <a:pPr algn="just"/>
            <a:r>
              <a:rPr lang="en-US" dirty="0"/>
              <a:t>Every individual in the hierarchy is responsible for successful completion of a particular task. To be able to fulfill that responsibility he is assigned a certain amount of authority or the right to take a decision. </a:t>
            </a:r>
          </a:p>
          <a:p>
            <a:pPr algn="just"/>
            <a:r>
              <a:rPr lang="en-US" dirty="0"/>
              <a:t>This authority-responsibility relationship binds individuals as superiors and subordinates and gives rise to different levels in an </a:t>
            </a:r>
            <a:r>
              <a:rPr lang="en-US" dirty="0" err="1"/>
              <a:t>organisation</a:t>
            </a:r>
            <a:r>
              <a:rPr lang="en-US" dirty="0"/>
              <a:t>. Generally speaking there are three levels in the hierarchy of an </a:t>
            </a:r>
            <a:r>
              <a:rPr lang="en-US" dirty="0" err="1"/>
              <a:t>organisation</a:t>
            </a:r>
            <a:r>
              <a:rPr lang="en-US" dirty="0"/>
              <a:t>.</a:t>
            </a:r>
            <a:endParaRPr lang="en-IN" dirty="0"/>
          </a:p>
        </p:txBody>
      </p:sp>
    </p:spTree>
    <p:extLst>
      <p:ext uri="{BB962C8B-B14F-4D97-AF65-F5344CB8AC3E}">
        <p14:creationId xmlns:p14="http://schemas.microsoft.com/office/powerpoint/2010/main" val="3746766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sp>
        <p:nvSpPr>
          <p:cNvPr id="4" name="AutoShape 2" descr="Levels of Management - Top, Middle and Low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75" y="692696"/>
            <a:ext cx="8656513"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383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352928" cy="1143000"/>
          </a:xfrm>
        </p:spPr>
        <p:txBody>
          <a:bodyPr/>
          <a:lstStyle/>
          <a:p>
            <a:pPr marL="0" indent="0" algn="l">
              <a:buNone/>
            </a:pPr>
            <a:r>
              <a:rPr lang="en-US" dirty="0"/>
              <a:t>1. Top Management</a:t>
            </a:r>
            <a:endParaRPr lang="en-IN" dirty="0"/>
          </a:p>
        </p:txBody>
      </p:sp>
      <p:sp>
        <p:nvSpPr>
          <p:cNvPr id="3" name="Content Placeholder 2"/>
          <p:cNvSpPr>
            <a:spLocks noGrp="1"/>
          </p:cNvSpPr>
          <p:nvPr>
            <p:ph sz="quarter" idx="13"/>
          </p:nvPr>
        </p:nvSpPr>
        <p:spPr>
          <a:xfrm>
            <a:off x="323528" y="1124744"/>
            <a:ext cx="8496944" cy="5544616"/>
          </a:xfrm>
        </p:spPr>
        <p:txBody>
          <a:bodyPr>
            <a:normAutofit fontScale="92500"/>
          </a:bodyPr>
          <a:lstStyle/>
          <a:p>
            <a:pPr algn="just"/>
            <a:r>
              <a:rPr lang="en-US" dirty="0"/>
              <a:t>They consist of the senior-most executives of the </a:t>
            </a:r>
            <a:r>
              <a:rPr lang="en-US" dirty="0" err="1"/>
              <a:t>organisation</a:t>
            </a:r>
            <a:r>
              <a:rPr lang="en-US" dirty="0"/>
              <a:t> by whatever name they are called. They are usually referred to as the chairman, the chief executive officer, chief operating officer, president and vice-president. </a:t>
            </a:r>
          </a:p>
          <a:p>
            <a:pPr algn="just"/>
            <a:r>
              <a:rPr lang="en-US" dirty="0"/>
              <a:t>Top management is a team consisting of managers from different functional levels, heading finance, marketing etc. For example chief finance officer, vice president (marketing). Their basic task is to integrate diverse elements and coordinate the activities of different departments according to the overall objectives of the </a:t>
            </a:r>
            <a:r>
              <a:rPr lang="en-US" dirty="0" err="1"/>
              <a:t>organisation</a:t>
            </a:r>
            <a:r>
              <a:rPr lang="en-US" dirty="0"/>
              <a:t>. </a:t>
            </a:r>
          </a:p>
          <a:p>
            <a:pPr algn="just"/>
            <a:r>
              <a:rPr lang="en-US" dirty="0"/>
              <a:t>These top level managers are responsible for the welfare and survival of the </a:t>
            </a:r>
            <a:r>
              <a:rPr lang="en-US" dirty="0" err="1"/>
              <a:t>organisation</a:t>
            </a:r>
            <a:r>
              <a:rPr lang="en-US" dirty="0"/>
              <a:t>. They </a:t>
            </a:r>
            <a:r>
              <a:rPr lang="en-US" dirty="0" err="1"/>
              <a:t>analyse</a:t>
            </a:r>
            <a:r>
              <a:rPr lang="en-US" dirty="0"/>
              <a:t> the business environment and its implications for the survival of the firm. They formulate overall </a:t>
            </a:r>
            <a:r>
              <a:rPr lang="en-US" dirty="0" err="1"/>
              <a:t>organisational</a:t>
            </a:r>
            <a:r>
              <a:rPr lang="en-US" dirty="0"/>
              <a:t> goals and strategies for their achievement. They are responsible for all the activities of the business and for its impact on society. The job of the top manager is complex and stressful, demanding long hours and commitment to the </a:t>
            </a:r>
            <a:r>
              <a:rPr lang="en-US" dirty="0" err="1"/>
              <a:t>organisation</a:t>
            </a:r>
            <a:r>
              <a:rPr lang="en-US" dirty="0"/>
              <a:t>. </a:t>
            </a:r>
            <a:endParaRPr lang="en-IN" dirty="0"/>
          </a:p>
        </p:txBody>
      </p:sp>
    </p:spTree>
    <p:extLst>
      <p:ext uri="{BB962C8B-B14F-4D97-AF65-F5344CB8AC3E}">
        <p14:creationId xmlns:p14="http://schemas.microsoft.com/office/powerpoint/2010/main" val="2333226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8064896" cy="1143000"/>
          </a:xfrm>
        </p:spPr>
        <p:txBody>
          <a:bodyPr/>
          <a:lstStyle/>
          <a:p>
            <a:pPr marL="0" indent="0" algn="l">
              <a:buNone/>
            </a:pPr>
            <a:r>
              <a:rPr lang="en-US" dirty="0"/>
              <a:t>2. Middle Management</a:t>
            </a:r>
            <a:endParaRPr lang="en-IN" dirty="0"/>
          </a:p>
        </p:txBody>
      </p:sp>
      <p:sp>
        <p:nvSpPr>
          <p:cNvPr id="3" name="Content Placeholder 2"/>
          <p:cNvSpPr>
            <a:spLocks noGrp="1"/>
          </p:cNvSpPr>
          <p:nvPr>
            <p:ph sz="quarter" idx="13"/>
          </p:nvPr>
        </p:nvSpPr>
        <p:spPr>
          <a:xfrm>
            <a:off x="323528" y="1124744"/>
            <a:ext cx="8496944" cy="5616624"/>
          </a:xfrm>
        </p:spPr>
        <p:txBody>
          <a:bodyPr>
            <a:normAutofit fontScale="92500" lnSpcReduction="10000"/>
          </a:bodyPr>
          <a:lstStyle/>
          <a:p>
            <a:pPr algn="just"/>
            <a:r>
              <a:rPr lang="en-US" dirty="0"/>
              <a:t>Middle Management is the link between top and lower level managers. They are subordinate to top managers and superior to the first line managers. </a:t>
            </a:r>
          </a:p>
          <a:p>
            <a:pPr algn="just"/>
            <a:r>
              <a:rPr lang="en-US" dirty="0"/>
              <a:t>They are usually known as division heads, for example production manager. </a:t>
            </a:r>
          </a:p>
          <a:p>
            <a:pPr algn="just"/>
            <a:r>
              <a:rPr lang="en-US" dirty="0"/>
              <a:t>Middle management is responsible for implementing and controlling plans and strategies developed by top management. At the same time they are responsible for all the activities of first line managers. </a:t>
            </a:r>
          </a:p>
          <a:p>
            <a:pPr algn="just"/>
            <a:r>
              <a:rPr lang="en-US" dirty="0"/>
              <a:t>Their main task is to carry out the plans formulated by the top managers. For this they need to: </a:t>
            </a:r>
          </a:p>
          <a:p>
            <a:pPr lvl="1" algn="just"/>
            <a:r>
              <a:rPr lang="en-US" dirty="0"/>
              <a:t>(i) interpret the policies framed by top management, </a:t>
            </a:r>
          </a:p>
          <a:p>
            <a:pPr lvl="1" algn="just"/>
            <a:r>
              <a:rPr lang="en-US" dirty="0"/>
              <a:t>(ii) ensure that their department has the necessary personnel, </a:t>
            </a:r>
          </a:p>
          <a:p>
            <a:pPr lvl="1" algn="just"/>
            <a:r>
              <a:rPr lang="en-US" dirty="0"/>
              <a:t>(iii) assign necessary duties and responsibilities to them, </a:t>
            </a:r>
          </a:p>
          <a:p>
            <a:pPr lvl="1" algn="just"/>
            <a:r>
              <a:rPr lang="en-US" dirty="0"/>
              <a:t>(iv) motivate them to achieve desired objectives, and </a:t>
            </a:r>
          </a:p>
          <a:p>
            <a:pPr lvl="1" algn="just"/>
            <a:r>
              <a:rPr lang="en-US" dirty="0"/>
              <a:t>(v) cooperate with other departments for smooth functioning of </a:t>
            </a:r>
            <a:r>
              <a:rPr lang="en-US" dirty="0" err="1"/>
              <a:t>theorganisation</a:t>
            </a:r>
            <a:r>
              <a:rPr lang="en-US" dirty="0"/>
              <a:t>. At the same time they are responsible for all the activities of first line managers. </a:t>
            </a:r>
            <a:endParaRPr lang="en-IN" dirty="0"/>
          </a:p>
        </p:txBody>
      </p:sp>
    </p:spTree>
    <p:extLst>
      <p:ext uri="{BB962C8B-B14F-4D97-AF65-F5344CB8AC3E}">
        <p14:creationId xmlns:p14="http://schemas.microsoft.com/office/powerpoint/2010/main" val="3318888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80919" cy="1143000"/>
          </a:xfrm>
        </p:spPr>
        <p:txBody>
          <a:bodyPr/>
          <a:lstStyle/>
          <a:p>
            <a:pPr marL="0" indent="0" algn="l">
              <a:buNone/>
            </a:pPr>
            <a:r>
              <a:rPr lang="en-US" dirty="0"/>
              <a:t>3. Supervisory or Operational Management</a:t>
            </a:r>
            <a:endParaRPr lang="en-IN" dirty="0"/>
          </a:p>
        </p:txBody>
      </p:sp>
      <p:sp>
        <p:nvSpPr>
          <p:cNvPr id="3" name="Content Placeholder 2"/>
          <p:cNvSpPr>
            <a:spLocks noGrp="1"/>
          </p:cNvSpPr>
          <p:nvPr>
            <p:ph sz="quarter" idx="13"/>
          </p:nvPr>
        </p:nvSpPr>
        <p:spPr>
          <a:xfrm>
            <a:off x="179512" y="1916832"/>
            <a:ext cx="8784976" cy="3546728"/>
          </a:xfrm>
        </p:spPr>
        <p:txBody>
          <a:bodyPr>
            <a:normAutofit fontScale="92500" lnSpcReduction="20000"/>
          </a:bodyPr>
          <a:lstStyle/>
          <a:p>
            <a:pPr algn="just"/>
            <a:r>
              <a:rPr lang="en-US" dirty="0"/>
              <a:t>Supervisory or Operational Management: Foremen and supervisors comprise the lower level in the hierarchy of the </a:t>
            </a:r>
            <a:r>
              <a:rPr lang="en-US" dirty="0" err="1"/>
              <a:t>organisation</a:t>
            </a:r>
            <a:r>
              <a:rPr lang="en-US" dirty="0"/>
              <a:t>. Supervisors directly oversee the efforts of the workforce. Their authority and responsibility is limited according to the plans drawn by the top management. </a:t>
            </a:r>
          </a:p>
          <a:p>
            <a:pPr algn="just"/>
            <a:r>
              <a:rPr lang="en-US" dirty="0"/>
              <a:t>Supervisory management plays a very important role in the </a:t>
            </a:r>
            <a:r>
              <a:rPr lang="en-US" dirty="0" err="1"/>
              <a:t>organisation</a:t>
            </a:r>
            <a:r>
              <a:rPr lang="en-US" dirty="0"/>
              <a:t> since they interact with the actual work force and pass on instructions of the middle management to the workers. Through their efforts quality of output is maintained, wastage of materials is </a:t>
            </a:r>
            <a:r>
              <a:rPr lang="en-US" dirty="0" err="1"/>
              <a:t>minimised</a:t>
            </a:r>
            <a:r>
              <a:rPr lang="en-US" dirty="0"/>
              <a:t> and safety standards are maintained. </a:t>
            </a:r>
          </a:p>
          <a:p>
            <a:pPr algn="just"/>
            <a:r>
              <a:rPr lang="en-US" dirty="0"/>
              <a:t>The quality of workmanship and the quantity of output depends on the hard work, discipline and loyalty of the workers.</a:t>
            </a:r>
            <a:endParaRPr lang="en-IN" dirty="0"/>
          </a:p>
        </p:txBody>
      </p:sp>
    </p:spTree>
    <p:extLst>
      <p:ext uri="{BB962C8B-B14F-4D97-AF65-F5344CB8AC3E}">
        <p14:creationId xmlns:p14="http://schemas.microsoft.com/office/powerpoint/2010/main" val="2128881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80919" cy="1143000"/>
          </a:xfrm>
        </p:spPr>
        <p:txBody>
          <a:bodyPr/>
          <a:lstStyle/>
          <a:p>
            <a:pPr algn="ctr"/>
            <a:r>
              <a:rPr lang="en-US" dirty="0"/>
              <a:t>Functions of Management </a:t>
            </a:r>
            <a:endParaRPr lang="en-IN" dirty="0"/>
          </a:p>
        </p:txBody>
      </p:sp>
      <p:sp>
        <p:nvSpPr>
          <p:cNvPr id="3" name="Content Placeholder 2"/>
          <p:cNvSpPr>
            <a:spLocks noGrp="1"/>
          </p:cNvSpPr>
          <p:nvPr>
            <p:ph sz="quarter" idx="13"/>
          </p:nvPr>
        </p:nvSpPr>
        <p:spPr>
          <a:xfrm>
            <a:off x="251520" y="1340768"/>
            <a:ext cx="8640960" cy="5400600"/>
          </a:xfrm>
        </p:spPr>
        <p:txBody>
          <a:bodyPr>
            <a:normAutofit fontScale="85000" lnSpcReduction="20000"/>
          </a:bodyPr>
          <a:lstStyle/>
          <a:p>
            <a:pPr algn="just"/>
            <a:r>
              <a:rPr lang="en-US" dirty="0"/>
              <a:t>Management is described as the process of </a:t>
            </a:r>
            <a:r>
              <a:rPr lang="en-US" dirty="0">
                <a:solidFill>
                  <a:srgbClr val="FF0000"/>
                </a:solidFill>
              </a:rPr>
              <a:t>planning</a:t>
            </a:r>
            <a:r>
              <a:rPr lang="en-US" dirty="0"/>
              <a:t>, </a:t>
            </a:r>
            <a:r>
              <a:rPr lang="en-US" dirty="0" err="1">
                <a:solidFill>
                  <a:srgbClr val="FF0000"/>
                </a:solidFill>
              </a:rPr>
              <a:t>organising</a:t>
            </a:r>
            <a:r>
              <a:rPr lang="en-US" dirty="0"/>
              <a:t>, </a:t>
            </a:r>
            <a:r>
              <a:rPr lang="en-US" dirty="0">
                <a:solidFill>
                  <a:srgbClr val="FF0000"/>
                </a:solidFill>
              </a:rPr>
              <a:t>directing</a:t>
            </a:r>
            <a:r>
              <a:rPr lang="en-US" dirty="0"/>
              <a:t> and </a:t>
            </a:r>
            <a:r>
              <a:rPr lang="en-US" dirty="0">
                <a:solidFill>
                  <a:srgbClr val="FF0000"/>
                </a:solidFill>
              </a:rPr>
              <a:t>controlling</a:t>
            </a:r>
            <a:r>
              <a:rPr lang="en-US" dirty="0"/>
              <a:t> the efforts of </a:t>
            </a:r>
            <a:r>
              <a:rPr lang="en-US" dirty="0" err="1"/>
              <a:t>organisational</a:t>
            </a:r>
            <a:r>
              <a:rPr lang="en-US" dirty="0"/>
              <a:t> members and of using </a:t>
            </a:r>
            <a:r>
              <a:rPr lang="en-US" dirty="0" err="1"/>
              <a:t>organisational</a:t>
            </a:r>
            <a:r>
              <a:rPr lang="en-US" dirty="0"/>
              <a:t> resources to achieve specific goals. </a:t>
            </a:r>
          </a:p>
          <a:p>
            <a:pPr algn="just"/>
            <a:r>
              <a:rPr lang="en-US" b="1" dirty="0">
                <a:solidFill>
                  <a:srgbClr val="FF0000"/>
                </a:solidFill>
              </a:rPr>
              <a:t>Planning </a:t>
            </a:r>
            <a:r>
              <a:rPr lang="en-US" dirty="0"/>
              <a:t>is the function of determining in advance what is to be done and who is to do it. This implies setting goals in advance and developing a way of achieving them efficiently and effectively. Planning cannot prevent problems, but it can predict them and prepare contingency plans to deal with them if and when they occur. </a:t>
            </a:r>
          </a:p>
          <a:p>
            <a:pPr algn="just"/>
            <a:r>
              <a:rPr lang="en-US" b="1" dirty="0">
                <a:solidFill>
                  <a:srgbClr val="FF0000"/>
                </a:solidFill>
              </a:rPr>
              <a:t>Organizing</a:t>
            </a:r>
            <a:r>
              <a:rPr lang="en-US" dirty="0"/>
              <a:t> is the management function of assigning duties, grouping tasks, establishing authority and allocating resources required to carry out a specific plan. Once a specific plan has been established for the accomplishment of an </a:t>
            </a:r>
            <a:r>
              <a:rPr lang="en-US" dirty="0" err="1"/>
              <a:t>organisational</a:t>
            </a:r>
            <a:r>
              <a:rPr lang="en-US" dirty="0"/>
              <a:t> goal, the </a:t>
            </a:r>
            <a:r>
              <a:rPr lang="en-US" dirty="0" err="1"/>
              <a:t>organising</a:t>
            </a:r>
            <a:r>
              <a:rPr lang="en-US" dirty="0"/>
              <a:t> function examines the activities and resources required to implement the plan. It determines what activities and resources are required. It decides who will do a particular task, where it will be done, and when it will be done. </a:t>
            </a:r>
            <a:r>
              <a:rPr lang="en-US" dirty="0" err="1"/>
              <a:t>Organising</a:t>
            </a:r>
            <a:r>
              <a:rPr lang="en-US" dirty="0"/>
              <a:t> involves the grouping of the required tasks into manageable departments or work units and the establishment of authority and reporting relationships within the </a:t>
            </a:r>
            <a:r>
              <a:rPr lang="en-US" dirty="0" err="1"/>
              <a:t>organisational</a:t>
            </a:r>
            <a:r>
              <a:rPr lang="en-US" dirty="0"/>
              <a:t> hierarchy. Proper </a:t>
            </a:r>
            <a:r>
              <a:rPr lang="en-US" dirty="0" err="1"/>
              <a:t>organisational</a:t>
            </a:r>
            <a:r>
              <a:rPr lang="en-US" dirty="0"/>
              <a:t> techniques help in the accomplishment of work and promote both the efficiency of operations and the effectiveness of results. Different kinds of business require different structures according to the nature of work.</a:t>
            </a:r>
            <a:endParaRPr lang="en-IN" dirty="0"/>
          </a:p>
        </p:txBody>
      </p:sp>
    </p:spTree>
    <p:extLst>
      <p:ext uri="{BB962C8B-B14F-4D97-AF65-F5344CB8AC3E}">
        <p14:creationId xmlns:p14="http://schemas.microsoft.com/office/powerpoint/2010/main" val="1981786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23528" y="731520"/>
            <a:ext cx="8496944" cy="5865832"/>
          </a:xfrm>
        </p:spPr>
        <p:txBody>
          <a:bodyPr>
            <a:normAutofit fontScale="92500"/>
          </a:bodyPr>
          <a:lstStyle/>
          <a:p>
            <a:pPr algn="just"/>
            <a:r>
              <a:rPr lang="en-US" b="1" dirty="0">
                <a:solidFill>
                  <a:srgbClr val="FF0000"/>
                </a:solidFill>
              </a:rPr>
              <a:t>Staffing</a:t>
            </a:r>
            <a:r>
              <a:rPr lang="en-US" dirty="0"/>
              <a:t> simply stated, is finding the right people for the right job. A very important aspect of management is to make sure that the right people with the right qualifications are available at the right places and times to accomplish the goals of the </a:t>
            </a:r>
            <a:r>
              <a:rPr lang="en-US" dirty="0" err="1"/>
              <a:t>organisation</a:t>
            </a:r>
            <a:r>
              <a:rPr lang="en-US" dirty="0"/>
              <a:t>. This is also known as the human resource function and it involves activities such as recruitment, selection, placement and training of personnel. Infosys Technologies which develops software needs systems analysts and programmers. </a:t>
            </a:r>
          </a:p>
          <a:p>
            <a:r>
              <a:rPr lang="en-US" b="1" dirty="0">
                <a:solidFill>
                  <a:srgbClr val="FF0000"/>
                </a:solidFill>
              </a:rPr>
              <a:t>Directing</a:t>
            </a:r>
            <a:r>
              <a:rPr lang="en-US" dirty="0"/>
              <a:t> involves leading, influencing and motivating employees to perform the tasks assigned to them. This requires establishing an atmosphere that encourages employees to do their best. Motivation and leadership are two key components of direction. Directing also involves communicating effectively as well as supervising employees at work. Motivating workers means simply creating an environment that makes them want to work. Leadership is influencing others to do what the leader wants them to do. A good manager directs through praise and criticism in such a way that it brings out the best in the employee.</a:t>
            </a:r>
            <a:endParaRPr lang="en-IN" dirty="0"/>
          </a:p>
        </p:txBody>
      </p:sp>
    </p:spTree>
    <p:extLst>
      <p:ext uri="{BB962C8B-B14F-4D97-AF65-F5344CB8AC3E}">
        <p14:creationId xmlns:p14="http://schemas.microsoft.com/office/powerpoint/2010/main" val="676977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476672"/>
            <a:ext cx="8568952" cy="3744416"/>
          </a:xfrm>
        </p:spPr>
        <p:txBody>
          <a:bodyPr/>
          <a:lstStyle/>
          <a:p>
            <a:pPr algn="just"/>
            <a:r>
              <a:rPr lang="en-US" dirty="0"/>
              <a:t>Controlling is the management function of monitoring </a:t>
            </a:r>
            <a:r>
              <a:rPr lang="en-US" dirty="0" err="1"/>
              <a:t>organisational</a:t>
            </a:r>
            <a:r>
              <a:rPr lang="en-US" dirty="0"/>
              <a:t> performance towards the attainment of </a:t>
            </a:r>
            <a:r>
              <a:rPr lang="en-US" dirty="0" err="1"/>
              <a:t>organisational</a:t>
            </a:r>
            <a:r>
              <a:rPr lang="en-US" dirty="0"/>
              <a:t> goals. The task of controlling involves establishing standards of performance, measuring current performance, comparing this with established standards and taking corrective action where any deviation is found. Here management must determine what activities and outputs are critical to success, how and where they can be measured and who should have the authority to take corrective action.</a:t>
            </a:r>
            <a:endParaRPr lang="en-IN" dirty="0"/>
          </a:p>
        </p:txBody>
      </p:sp>
    </p:spTree>
    <p:extLst>
      <p:ext uri="{BB962C8B-B14F-4D97-AF65-F5344CB8AC3E}">
        <p14:creationId xmlns:p14="http://schemas.microsoft.com/office/powerpoint/2010/main" val="426835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1113"/>
            <a:ext cx="9144000" cy="593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453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144000" cy="5976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4919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48680"/>
            <a:ext cx="835292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572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8424936"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30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42493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8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14313"/>
            <a:ext cx="8640960" cy="642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60530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4040</Words>
  <Application>Microsoft Office PowerPoint</Application>
  <PresentationFormat>On-screen Show (4:3)</PresentationFormat>
  <Paragraphs>123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Georgia</vt:lpstr>
      <vt:lpstr>Trebuchet MS</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CONCEPT OF MANAGEMENT</vt:lpstr>
      <vt:lpstr>FEATURES/ CHARACHTERISTICS</vt:lpstr>
      <vt:lpstr>PowerPoint Presentation</vt:lpstr>
      <vt:lpstr>PowerPoint Presentation</vt:lpstr>
      <vt:lpstr>PowerPoint Presentation</vt:lpstr>
      <vt:lpstr>PowerPoint Presentation</vt:lpstr>
      <vt:lpstr>OBJECTIVES OF MANAGEMENT</vt:lpstr>
      <vt:lpstr>SCOPE OF MANAGEMENT</vt:lpstr>
      <vt:lpstr>PowerPoint Presentation</vt:lpstr>
      <vt:lpstr>PowerPoint Presentation</vt:lpstr>
      <vt:lpstr>PowerPoint Presentation</vt:lpstr>
      <vt:lpstr>Management as an Art: What is art?</vt:lpstr>
      <vt:lpstr>PowerPoint Presentation</vt:lpstr>
      <vt:lpstr>PowerPoint Presentation</vt:lpstr>
      <vt:lpstr>PowerPoint Presentation</vt:lpstr>
      <vt:lpstr>PowerPoint Presentation</vt:lpstr>
      <vt:lpstr>MANAGEMENT AS A PROFESSION</vt:lpstr>
      <vt:lpstr>PowerPoint Presentation</vt:lpstr>
      <vt:lpstr>PowerPoint Presentation</vt:lpstr>
      <vt:lpstr>PowerPoint Presentation</vt:lpstr>
      <vt:lpstr>Importance of Management</vt:lpstr>
      <vt:lpstr>PowerPoint Presentation</vt:lpstr>
      <vt:lpstr>Levels of Management </vt:lpstr>
      <vt:lpstr>PowerPoint Presentation</vt:lpstr>
      <vt:lpstr>1. Top Management</vt:lpstr>
      <vt:lpstr>2. Middle Management</vt:lpstr>
      <vt:lpstr>3. Supervisory or Operational Management</vt:lpstr>
      <vt:lpstr>Functions of Management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Abhiroop Mukherjee</cp:lastModifiedBy>
  <cp:revision>1</cp:revision>
  <dcterms:modified xsi:type="dcterms:W3CDTF">2022-09-24T08:28:14Z</dcterms:modified>
</cp:coreProperties>
</file>