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0" d="100"/>
          <a:sy n="80" d="100"/>
        </p:scale>
        <p:origin x="2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D9182-E07F-43A9-AB8A-169AF32EAE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101CD5B-B11A-4644-8F1E-381DC9F8FB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DAF7EA-B807-4F97-A0FE-D592ED966FAF}"/>
              </a:ext>
            </a:extLst>
          </p:cNvPr>
          <p:cNvSpPr>
            <a:spLocks noGrp="1"/>
          </p:cNvSpPr>
          <p:nvPr>
            <p:ph type="dt" sz="half" idx="10"/>
          </p:nvPr>
        </p:nvSpPr>
        <p:spPr/>
        <p:txBody>
          <a:bodyPr/>
          <a:lstStyle/>
          <a:p>
            <a:fld id="{6D963E63-0C94-4C1C-8FFC-81444A144528}" type="datetimeFigureOut">
              <a:rPr lang="en-IN" smtClean="0"/>
              <a:t>12-02-2025</a:t>
            </a:fld>
            <a:endParaRPr lang="en-IN"/>
          </a:p>
        </p:txBody>
      </p:sp>
      <p:sp>
        <p:nvSpPr>
          <p:cNvPr id="5" name="Footer Placeholder 4">
            <a:extLst>
              <a:ext uri="{FF2B5EF4-FFF2-40B4-BE49-F238E27FC236}">
                <a16:creationId xmlns:a16="http://schemas.microsoft.com/office/drawing/2014/main" id="{8C18A295-6070-4099-B716-EA3A2A9564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77B895-CCB6-4387-9E9B-7EE83EE587A7}"/>
              </a:ext>
            </a:extLst>
          </p:cNvPr>
          <p:cNvSpPr>
            <a:spLocks noGrp="1"/>
          </p:cNvSpPr>
          <p:nvPr>
            <p:ph type="sldNum" sz="quarter" idx="12"/>
          </p:nvPr>
        </p:nvSpPr>
        <p:spPr/>
        <p:txBody>
          <a:bodyPr/>
          <a:lstStyle/>
          <a:p>
            <a:fld id="{3A9FA40E-2E3A-4C3C-822A-1F877823D48E}" type="slidenum">
              <a:rPr lang="en-IN" smtClean="0"/>
              <a:t>‹#›</a:t>
            </a:fld>
            <a:endParaRPr lang="en-IN"/>
          </a:p>
        </p:txBody>
      </p:sp>
    </p:spTree>
    <p:extLst>
      <p:ext uri="{BB962C8B-B14F-4D97-AF65-F5344CB8AC3E}">
        <p14:creationId xmlns:p14="http://schemas.microsoft.com/office/powerpoint/2010/main" val="376544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B017A-37E4-4206-8A67-11E76D0111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5BDB3E-D995-444A-8FFF-891A4BC6F8B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49DCAC-5609-4305-BE76-F740730A6649}"/>
              </a:ext>
            </a:extLst>
          </p:cNvPr>
          <p:cNvSpPr>
            <a:spLocks noGrp="1"/>
          </p:cNvSpPr>
          <p:nvPr>
            <p:ph type="dt" sz="half" idx="10"/>
          </p:nvPr>
        </p:nvSpPr>
        <p:spPr/>
        <p:txBody>
          <a:bodyPr/>
          <a:lstStyle/>
          <a:p>
            <a:fld id="{6D963E63-0C94-4C1C-8FFC-81444A144528}" type="datetimeFigureOut">
              <a:rPr lang="en-IN" smtClean="0"/>
              <a:t>12-02-2025</a:t>
            </a:fld>
            <a:endParaRPr lang="en-IN"/>
          </a:p>
        </p:txBody>
      </p:sp>
      <p:sp>
        <p:nvSpPr>
          <p:cNvPr id="5" name="Footer Placeholder 4">
            <a:extLst>
              <a:ext uri="{FF2B5EF4-FFF2-40B4-BE49-F238E27FC236}">
                <a16:creationId xmlns:a16="http://schemas.microsoft.com/office/drawing/2014/main" id="{77E4E6E6-5B91-461A-9CBF-5133775ECC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229849-6294-4B33-8BB1-1F740F27C622}"/>
              </a:ext>
            </a:extLst>
          </p:cNvPr>
          <p:cNvSpPr>
            <a:spLocks noGrp="1"/>
          </p:cNvSpPr>
          <p:nvPr>
            <p:ph type="sldNum" sz="quarter" idx="12"/>
          </p:nvPr>
        </p:nvSpPr>
        <p:spPr/>
        <p:txBody>
          <a:bodyPr/>
          <a:lstStyle/>
          <a:p>
            <a:fld id="{3A9FA40E-2E3A-4C3C-822A-1F877823D48E}" type="slidenum">
              <a:rPr lang="en-IN" smtClean="0"/>
              <a:t>‹#›</a:t>
            </a:fld>
            <a:endParaRPr lang="en-IN"/>
          </a:p>
        </p:txBody>
      </p:sp>
    </p:spTree>
    <p:extLst>
      <p:ext uri="{BB962C8B-B14F-4D97-AF65-F5344CB8AC3E}">
        <p14:creationId xmlns:p14="http://schemas.microsoft.com/office/powerpoint/2010/main" val="480420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94B95E-F2B3-4935-8B21-9581B2ECB2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966FCC-63C9-4CD6-A9ED-5426C2404A3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142B27-6C43-4026-8597-ABF133F1115F}"/>
              </a:ext>
            </a:extLst>
          </p:cNvPr>
          <p:cNvSpPr>
            <a:spLocks noGrp="1"/>
          </p:cNvSpPr>
          <p:nvPr>
            <p:ph type="dt" sz="half" idx="10"/>
          </p:nvPr>
        </p:nvSpPr>
        <p:spPr/>
        <p:txBody>
          <a:bodyPr/>
          <a:lstStyle/>
          <a:p>
            <a:fld id="{6D963E63-0C94-4C1C-8FFC-81444A144528}" type="datetimeFigureOut">
              <a:rPr lang="en-IN" smtClean="0"/>
              <a:t>12-02-2025</a:t>
            </a:fld>
            <a:endParaRPr lang="en-IN"/>
          </a:p>
        </p:txBody>
      </p:sp>
      <p:sp>
        <p:nvSpPr>
          <p:cNvPr id="5" name="Footer Placeholder 4">
            <a:extLst>
              <a:ext uri="{FF2B5EF4-FFF2-40B4-BE49-F238E27FC236}">
                <a16:creationId xmlns:a16="http://schemas.microsoft.com/office/drawing/2014/main" id="{974F9F84-2DAA-4ED7-AFCF-6952F20E06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05F2EA-B91B-4505-803F-43B384FF4485}"/>
              </a:ext>
            </a:extLst>
          </p:cNvPr>
          <p:cNvSpPr>
            <a:spLocks noGrp="1"/>
          </p:cNvSpPr>
          <p:nvPr>
            <p:ph type="sldNum" sz="quarter" idx="12"/>
          </p:nvPr>
        </p:nvSpPr>
        <p:spPr/>
        <p:txBody>
          <a:bodyPr/>
          <a:lstStyle/>
          <a:p>
            <a:fld id="{3A9FA40E-2E3A-4C3C-822A-1F877823D48E}" type="slidenum">
              <a:rPr lang="en-IN" smtClean="0"/>
              <a:t>‹#›</a:t>
            </a:fld>
            <a:endParaRPr lang="en-IN"/>
          </a:p>
        </p:txBody>
      </p:sp>
    </p:spTree>
    <p:extLst>
      <p:ext uri="{BB962C8B-B14F-4D97-AF65-F5344CB8AC3E}">
        <p14:creationId xmlns:p14="http://schemas.microsoft.com/office/powerpoint/2010/main" val="2226025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F023A-60D4-4886-B6A4-FB6462E1B6A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A2929F-C29A-443D-98AD-BD794C87B71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01239F-0D36-4F23-84F2-154BF4BAED68}"/>
              </a:ext>
            </a:extLst>
          </p:cNvPr>
          <p:cNvSpPr>
            <a:spLocks noGrp="1"/>
          </p:cNvSpPr>
          <p:nvPr>
            <p:ph type="dt" sz="half" idx="10"/>
          </p:nvPr>
        </p:nvSpPr>
        <p:spPr/>
        <p:txBody>
          <a:bodyPr/>
          <a:lstStyle/>
          <a:p>
            <a:fld id="{6D963E63-0C94-4C1C-8FFC-81444A144528}" type="datetimeFigureOut">
              <a:rPr lang="en-IN" smtClean="0"/>
              <a:t>12-02-2025</a:t>
            </a:fld>
            <a:endParaRPr lang="en-IN"/>
          </a:p>
        </p:txBody>
      </p:sp>
      <p:sp>
        <p:nvSpPr>
          <p:cNvPr id="5" name="Footer Placeholder 4">
            <a:extLst>
              <a:ext uri="{FF2B5EF4-FFF2-40B4-BE49-F238E27FC236}">
                <a16:creationId xmlns:a16="http://schemas.microsoft.com/office/drawing/2014/main" id="{E7F8242F-CAB3-4D09-B975-EFF37ECD3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BE8F26-E5D1-4E54-80AC-5DAA48EEA0F2}"/>
              </a:ext>
            </a:extLst>
          </p:cNvPr>
          <p:cNvSpPr>
            <a:spLocks noGrp="1"/>
          </p:cNvSpPr>
          <p:nvPr>
            <p:ph type="sldNum" sz="quarter" idx="12"/>
          </p:nvPr>
        </p:nvSpPr>
        <p:spPr/>
        <p:txBody>
          <a:bodyPr/>
          <a:lstStyle/>
          <a:p>
            <a:fld id="{3A9FA40E-2E3A-4C3C-822A-1F877823D48E}" type="slidenum">
              <a:rPr lang="en-IN" smtClean="0"/>
              <a:t>‹#›</a:t>
            </a:fld>
            <a:endParaRPr lang="en-IN"/>
          </a:p>
        </p:txBody>
      </p:sp>
    </p:spTree>
    <p:extLst>
      <p:ext uri="{BB962C8B-B14F-4D97-AF65-F5344CB8AC3E}">
        <p14:creationId xmlns:p14="http://schemas.microsoft.com/office/powerpoint/2010/main" val="212398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E1BD7-F5C3-463C-873F-A1CF24D44D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30B3221-25C8-417C-98F3-A927B416BB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AF6C774-8E1A-45E4-895E-DD835C77396F}"/>
              </a:ext>
            </a:extLst>
          </p:cNvPr>
          <p:cNvSpPr>
            <a:spLocks noGrp="1"/>
          </p:cNvSpPr>
          <p:nvPr>
            <p:ph type="dt" sz="half" idx="10"/>
          </p:nvPr>
        </p:nvSpPr>
        <p:spPr/>
        <p:txBody>
          <a:bodyPr/>
          <a:lstStyle/>
          <a:p>
            <a:fld id="{6D963E63-0C94-4C1C-8FFC-81444A144528}" type="datetimeFigureOut">
              <a:rPr lang="en-IN" smtClean="0"/>
              <a:t>12-02-2025</a:t>
            </a:fld>
            <a:endParaRPr lang="en-IN"/>
          </a:p>
        </p:txBody>
      </p:sp>
      <p:sp>
        <p:nvSpPr>
          <p:cNvPr id="5" name="Footer Placeholder 4">
            <a:extLst>
              <a:ext uri="{FF2B5EF4-FFF2-40B4-BE49-F238E27FC236}">
                <a16:creationId xmlns:a16="http://schemas.microsoft.com/office/drawing/2014/main" id="{B1F25481-8C0A-4384-ACB4-092C912AD2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E0ADAE-5309-463E-B293-9874A708A0B7}"/>
              </a:ext>
            </a:extLst>
          </p:cNvPr>
          <p:cNvSpPr>
            <a:spLocks noGrp="1"/>
          </p:cNvSpPr>
          <p:nvPr>
            <p:ph type="sldNum" sz="quarter" idx="12"/>
          </p:nvPr>
        </p:nvSpPr>
        <p:spPr/>
        <p:txBody>
          <a:bodyPr/>
          <a:lstStyle/>
          <a:p>
            <a:fld id="{3A9FA40E-2E3A-4C3C-822A-1F877823D48E}" type="slidenum">
              <a:rPr lang="en-IN" smtClean="0"/>
              <a:t>‹#›</a:t>
            </a:fld>
            <a:endParaRPr lang="en-IN"/>
          </a:p>
        </p:txBody>
      </p:sp>
    </p:spTree>
    <p:extLst>
      <p:ext uri="{BB962C8B-B14F-4D97-AF65-F5344CB8AC3E}">
        <p14:creationId xmlns:p14="http://schemas.microsoft.com/office/powerpoint/2010/main" val="1270467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B3935-43CD-427E-96F5-16D11FD286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A1E80C0-65C7-4316-828D-2FC6D845BF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CC2311-CC05-4221-A500-273B1A60DAF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3EC430-ACD6-41A9-BE03-B7D265CC9568}"/>
              </a:ext>
            </a:extLst>
          </p:cNvPr>
          <p:cNvSpPr>
            <a:spLocks noGrp="1"/>
          </p:cNvSpPr>
          <p:nvPr>
            <p:ph type="dt" sz="half" idx="10"/>
          </p:nvPr>
        </p:nvSpPr>
        <p:spPr/>
        <p:txBody>
          <a:bodyPr/>
          <a:lstStyle/>
          <a:p>
            <a:fld id="{6D963E63-0C94-4C1C-8FFC-81444A144528}" type="datetimeFigureOut">
              <a:rPr lang="en-IN" smtClean="0"/>
              <a:t>12-02-2025</a:t>
            </a:fld>
            <a:endParaRPr lang="en-IN"/>
          </a:p>
        </p:txBody>
      </p:sp>
      <p:sp>
        <p:nvSpPr>
          <p:cNvPr id="6" name="Footer Placeholder 5">
            <a:extLst>
              <a:ext uri="{FF2B5EF4-FFF2-40B4-BE49-F238E27FC236}">
                <a16:creationId xmlns:a16="http://schemas.microsoft.com/office/drawing/2014/main" id="{D81C1D2C-476D-41F8-945C-F0AAA98216D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8ACF56-9F53-44D1-8848-9388D0090D81}"/>
              </a:ext>
            </a:extLst>
          </p:cNvPr>
          <p:cNvSpPr>
            <a:spLocks noGrp="1"/>
          </p:cNvSpPr>
          <p:nvPr>
            <p:ph type="sldNum" sz="quarter" idx="12"/>
          </p:nvPr>
        </p:nvSpPr>
        <p:spPr/>
        <p:txBody>
          <a:bodyPr/>
          <a:lstStyle/>
          <a:p>
            <a:fld id="{3A9FA40E-2E3A-4C3C-822A-1F877823D48E}" type="slidenum">
              <a:rPr lang="en-IN" smtClean="0"/>
              <a:t>‹#›</a:t>
            </a:fld>
            <a:endParaRPr lang="en-IN"/>
          </a:p>
        </p:txBody>
      </p:sp>
    </p:spTree>
    <p:extLst>
      <p:ext uri="{BB962C8B-B14F-4D97-AF65-F5344CB8AC3E}">
        <p14:creationId xmlns:p14="http://schemas.microsoft.com/office/powerpoint/2010/main" val="1657210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17C3B-17F2-4633-B154-B11FC6B9D7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6F91DB-73F5-432A-8EA7-476FA75E0C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352E2A-6728-48F7-AD1F-7E619DBA281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33115D-1BBF-472D-A8A2-906A15AE53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3F21A95-4142-461E-8A28-5DA07665A95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56B5157-D8FA-463F-93AC-37FE5EE28E6C}"/>
              </a:ext>
            </a:extLst>
          </p:cNvPr>
          <p:cNvSpPr>
            <a:spLocks noGrp="1"/>
          </p:cNvSpPr>
          <p:nvPr>
            <p:ph type="dt" sz="half" idx="10"/>
          </p:nvPr>
        </p:nvSpPr>
        <p:spPr/>
        <p:txBody>
          <a:bodyPr/>
          <a:lstStyle/>
          <a:p>
            <a:fld id="{6D963E63-0C94-4C1C-8FFC-81444A144528}" type="datetimeFigureOut">
              <a:rPr lang="en-IN" smtClean="0"/>
              <a:t>12-02-2025</a:t>
            </a:fld>
            <a:endParaRPr lang="en-IN"/>
          </a:p>
        </p:txBody>
      </p:sp>
      <p:sp>
        <p:nvSpPr>
          <p:cNvPr id="8" name="Footer Placeholder 7">
            <a:extLst>
              <a:ext uri="{FF2B5EF4-FFF2-40B4-BE49-F238E27FC236}">
                <a16:creationId xmlns:a16="http://schemas.microsoft.com/office/drawing/2014/main" id="{195B0803-EE08-48FE-97DA-24694B8A0F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B8E1736-12BF-4864-992B-094CF4B7CC3C}"/>
              </a:ext>
            </a:extLst>
          </p:cNvPr>
          <p:cNvSpPr>
            <a:spLocks noGrp="1"/>
          </p:cNvSpPr>
          <p:nvPr>
            <p:ph type="sldNum" sz="quarter" idx="12"/>
          </p:nvPr>
        </p:nvSpPr>
        <p:spPr/>
        <p:txBody>
          <a:bodyPr/>
          <a:lstStyle/>
          <a:p>
            <a:fld id="{3A9FA40E-2E3A-4C3C-822A-1F877823D48E}" type="slidenum">
              <a:rPr lang="en-IN" smtClean="0"/>
              <a:t>‹#›</a:t>
            </a:fld>
            <a:endParaRPr lang="en-IN"/>
          </a:p>
        </p:txBody>
      </p:sp>
    </p:spTree>
    <p:extLst>
      <p:ext uri="{BB962C8B-B14F-4D97-AF65-F5344CB8AC3E}">
        <p14:creationId xmlns:p14="http://schemas.microsoft.com/office/powerpoint/2010/main" val="1728433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B3AEA-0862-4CA2-B388-2A163879AD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F6A9A0-E46C-4192-8232-7997F738EE49}"/>
              </a:ext>
            </a:extLst>
          </p:cNvPr>
          <p:cNvSpPr>
            <a:spLocks noGrp="1"/>
          </p:cNvSpPr>
          <p:nvPr>
            <p:ph type="dt" sz="half" idx="10"/>
          </p:nvPr>
        </p:nvSpPr>
        <p:spPr/>
        <p:txBody>
          <a:bodyPr/>
          <a:lstStyle/>
          <a:p>
            <a:fld id="{6D963E63-0C94-4C1C-8FFC-81444A144528}" type="datetimeFigureOut">
              <a:rPr lang="en-IN" smtClean="0"/>
              <a:t>12-02-2025</a:t>
            </a:fld>
            <a:endParaRPr lang="en-IN"/>
          </a:p>
        </p:txBody>
      </p:sp>
      <p:sp>
        <p:nvSpPr>
          <p:cNvPr id="4" name="Footer Placeholder 3">
            <a:extLst>
              <a:ext uri="{FF2B5EF4-FFF2-40B4-BE49-F238E27FC236}">
                <a16:creationId xmlns:a16="http://schemas.microsoft.com/office/drawing/2014/main" id="{8540301D-C778-4359-BF01-55CFEA797E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0D5641D-8849-4BB4-8CE7-9411B7C90505}"/>
              </a:ext>
            </a:extLst>
          </p:cNvPr>
          <p:cNvSpPr>
            <a:spLocks noGrp="1"/>
          </p:cNvSpPr>
          <p:nvPr>
            <p:ph type="sldNum" sz="quarter" idx="12"/>
          </p:nvPr>
        </p:nvSpPr>
        <p:spPr/>
        <p:txBody>
          <a:bodyPr/>
          <a:lstStyle/>
          <a:p>
            <a:fld id="{3A9FA40E-2E3A-4C3C-822A-1F877823D48E}" type="slidenum">
              <a:rPr lang="en-IN" smtClean="0"/>
              <a:t>‹#›</a:t>
            </a:fld>
            <a:endParaRPr lang="en-IN"/>
          </a:p>
        </p:txBody>
      </p:sp>
    </p:spTree>
    <p:extLst>
      <p:ext uri="{BB962C8B-B14F-4D97-AF65-F5344CB8AC3E}">
        <p14:creationId xmlns:p14="http://schemas.microsoft.com/office/powerpoint/2010/main" val="1960606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2FA67C-3CDF-49D2-A8F1-D03532A37D74}"/>
              </a:ext>
            </a:extLst>
          </p:cNvPr>
          <p:cNvSpPr>
            <a:spLocks noGrp="1"/>
          </p:cNvSpPr>
          <p:nvPr>
            <p:ph type="dt" sz="half" idx="10"/>
          </p:nvPr>
        </p:nvSpPr>
        <p:spPr/>
        <p:txBody>
          <a:bodyPr/>
          <a:lstStyle/>
          <a:p>
            <a:fld id="{6D963E63-0C94-4C1C-8FFC-81444A144528}" type="datetimeFigureOut">
              <a:rPr lang="en-IN" smtClean="0"/>
              <a:t>12-02-2025</a:t>
            </a:fld>
            <a:endParaRPr lang="en-IN"/>
          </a:p>
        </p:txBody>
      </p:sp>
      <p:sp>
        <p:nvSpPr>
          <p:cNvPr id="3" name="Footer Placeholder 2">
            <a:extLst>
              <a:ext uri="{FF2B5EF4-FFF2-40B4-BE49-F238E27FC236}">
                <a16:creationId xmlns:a16="http://schemas.microsoft.com/office/drawing/2014/main" id="{B858A758-31DB-4F93-88B0-A3D72947DE6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6D91A10-6CE4-456A-9FED-CB821E6612B5}"/>
              </a:ext>
            </a:extLst>
          </p:cNvPr>
          <p:cNvSpPr>
            <a:spLocks noGrp="1"/>
          </p:cNvSpPr>
          <p:nvPr>
            <p:ph type="sldNum" sz="quarter" idx="12"/>
          </p:nvPr>
        </p:nvSpPr>
        <p:spPr/>
        <p:txBody>
          <a:bodyPr/>
          <a:lstStyle/>
          <a:p>
            <a:fld id="{3A9FA40E-2E3A-4C3C-822A-1F877823D48E}" type="slidenum">
              <a:rPr lang="en-IN" smtClean="0"/>
              <a:t>‹#›</a:t>
            </a:fld>
            <a:endParaRPr lang="en-IN"/>
          </a:p>
        </p:txBody>
      </p:sp>
    </p:spTree>
    <p:extLst>
      <p:ext uri="{BB962C8B-B14F-4D97-AF65-F5344CB8AC3E}">
        <p14:creationId xmlns:p14="http://schemas.microsoft.com/office/powerpoint/2010/main" val="1773841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F7495-7535-4E53-8982-5E85D3975E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AC54F39-7E17-44D8-990B-D9C98F3CA3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3733FE6-4D4A-43AF-BAD6-F4491812A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58C3A4C-8635-4569-96C8-306F567A4C07}"/>
              </a:ext>
            </a:extLst>
          </p:cNvPr>
          <p:cNvSpPr>
            <a:spLocks noGrp="1"/>
          </p:cNvSpPr>
          <p:nvPr>
            <p:ph type="dt" sz="half" idx="10"/>
          </p:nvPr>
        </p:nvSpPr>
        <p:spPr/>
        <p:txBody>
          <a:bodyPr/>
          <a:lstStyle/>
          <a:p>
            <a:fld id="{6D963E63-0C94-4C1C-8FFC-81444A144528}" type="datetimeFigureOut">
              <a:rPr lang="en-IN" smtClean="0"/>
              <a:t>12-02-2025</a:t>
            </a:fld>
            <a:endParaRPr lang="en-IN"/>
          </a:p>
        </p:txBody>
      </p:sp>
      <p:sp>
        <p:nvSpPr>
          <p:cNvPr id="6" name="Footer Placeholder 5">
            <a:extLst>
              <a:ext uri="{FF2B5EF4-FFF2-40B4-BE49-F238E27FC236}">
                <a16:creationId xmlns:a16="http://schemas.microsoft.com/office/drawing/2014/main" id="{4ED5620F-A51D-4C24-9886-E10BB6C1CC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222B74-54F5-4E10-9723-A8EE624672A9}"/>
              </a:ext>
            </a:extLst>
          </p:cNvPr>
          <p:cNvSpPr>
            <a:spLocks noGrp="1"/>
          </p:cNvSpPr>
          <p:nvPr>
            <p:ph type="sldNum" sz="quarter" idx="12"/>
          </p:nvPr>
        </p:nvSpPr>
        <p:spPr/>
        <p:txBody>
          <a:bodyPr/>
          <a:lstStyle/>
          <a:p>
            <a:fld id="{3A9FA40E-2E3A-4C3C-822A-1F877823D48E}" type="slidenum">
              <a:rPr lang="en-IN" smtClean="0"/>
              <a:t>‹#›</a:t>
            </a:fld>
            <a:endParaRPr lang="en-IN"/>
          </a:p>
        </p:txBody>
      </p:sp>
    </p:spTree>
    <p:extLst>
      <p:ext uri="{BB962C8B-B14F-4D97-AF65-F5344CB8AC3E}">
        <p14:creationId xmlns:p14="http://schemas.microsoft.com/office/powerpoint/2010/main" val="3684596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1D361-E2BA-4FD1-BCD3-9D17CDACA8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9D8485-2F8E-41D5-90E1-5149C5543A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5A8E32-0E0B-42D9-A783-8D3478EFBE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06B8F75-3B9E-45B1-AC98-5EF522EACEEA}"/>
              </a:ext>
            </a:extLst>
          </p:cNvPr>
          <p:cNvSpPr>
            <a:spLocks noGrp="1"/>
          </p:cNvSpPr>
          <p:nvPr>
            <p:ph type="dt" sz="half" idx="10"/>
          </p:nvPr>
        </p:nvSpPr>
        <p:spPr/>
        <p:txBody>
          <a:bodyPr/>
          <a:lstStyle/>
          <a:p>
            <a:fld id="{6D963E63-0C94-4C1C-8FFC-81444A144528}" type="datetimeFigureOut">
              <a:rPr lang="en-IN" smtClean="0"/>
              <a:t>12-02-2025</a:t>
            </a:fld>
            <a:endParaRPr lang="en-IN"/>
          </a:p>
        </p:txBody>
      </p:sp>
      <p:sp>
        <p:nvSpPr>
          <p:cNvPr id="6" name="Footer Placeholder 5">
            <a:extLst>
              <a:ext uri="{FF2B5EF4-FFF2-40B4-BE49-F238E27FC236}">
                <a16:creationId xmlns:a16="http://schemas.microsoft.com/office/drawing/2014/main" id="{BF38F9CB-5EB5-430C-A0CD-F9B1F6C41E3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782E04-48E5-4CE1-B9C3-D9D0E8E3988F}"/>
              </a:ext>
            </a:extLst>
          </p:cNvPr>
          <p:cNvSpPr>
            <a:spLocks noGrp="1"/>
          </p:cNvSpPr>
          <p:nvPr>
            <p:ph type="sldNum" sz="quarter" idx="12"/>
          </p:nvPr>
        </p:nvSpPr>
        <p:spPr/>
        <p:txBody>
          <a:bodyPr/>
          <a:lstStyle/>
          <a:p>
            <a:fld id="{3A9FA40E-2E3A-4C3C-822A-1F877823D48E}" type="slidenum">
              <a:rPr lang="en-IN" smtClean="0"/>
              <a:t>‹#›</a:t>
            </a:fld>
            <a:endParaRPr lang="en-IN"/>
          </a:p>
        </p:txBody>
      </p:sp>
    </p:spTree>
    <p:extLst>
      <p:ext uri="{BB962C8B-B14F-4D97-AF65-F5344CB8AC3E}">
        <p14:creationId xmlns:p14="http://schemas.microsoft.com/office/powerpoint/2010/main" val="3961696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6B76D3-B954-44A9-855E-3F9EE799F7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A1A26F-BFD9-40C1-8334-BD1EC0516D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0BD7B9-2595-4B6A-958E-E8DF97AF58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963E63-0C94-4C1C-8FFC-81444A144528}" type="datetimeFigureOut">
              <a:rPr lang="en-IN" smtClean="0"/>
              <a:t>12-02-2025</a:t>
            </a:fld>
            <a:endParaRPr lang="en-IN"/>
          </a:p>
        </p:txBody>
      </p:sp>
      <p:sp>
        <p:nvSpPr>
          <p:cNvPr id="5" name="Footer Placeholder 4">
            <a:extLst>
              <a:ext uri="{FF2B5EF4-FFF2-40B4-BE49-F238E27FC236}">
                <a16:creationId xmlns:a16="http://schemas.microsoft.com/office/drawing/2014/main" id="{A69D62B4-FFF3-4C07-9BC8-13E4F2A34C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282BFA-4D26-4B9F-9B29-0E3F0B517F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FA40E-2E3A-4C3C-822A-1F877823D48E}" type="slidenum">
              <a:rPr lang="en-IN" smtClean="0"/>
              <a:t>‹#›</a:t>
            </a:fld>
            <a:endParaRPr lang="en-IN"/>
          </a:p>
        </p:txBody>
      </p:sp>
    </p:spTree>
    <p:extLst>
      <p:ext uri="{BB962C8B-B14F-4D97-AF65-F5344CB8AC3E}">
        <p14:creationId xmlns:p14="http://schemas.microsoft.com/office/powerpoint/2010/main" val="3537162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DFA8A-0A38-4DE2-B190-AF38C1DE34B7}"/>
              </a:ext>
            </a:extLst>
          </p:cNvPr>
          <p:cNvSpPr>
            <a:spLocks noGrp="1"/>
          </p:cNvSpPr>
          <p:nvPr>
            <p:ph type="title"/>
          </p:nvPr>
        </p:nvSpPr>
        <p:spPr>
          <a:xfrm>
            <a:off x="1179095" y="2490537"/>
            <a:ext cx="10174705" cy="1058779"/>
          </a:xfrm>
        </p:spPr>
        <p:txBody>
          <a:bodyPr/>
          <a:lstStyle/>
          <a:p>
            <a:r>
              <a:rPr lang="en-GB" dirty="0">
                <a:latin typeface="Times New Roman" panose="02020603050405020304" pitchFamily="18" charset="0"/>
                <a:cs typeface="Times New Roman" panose="02020603050405020304" pitchFamily="18" charset="0"/>
              </a:rPr>
              <a:t>       Advance Fuel Anti-</a:t>
            </a:r>
            <a:r>
              <a:rPr lang="en-GB" dirty="0" err="1">
                <a:latin typeface="Times New Roman" panose="02020603050405020304" pitchFamily="18" charset="0"/>
                <a:cs typeface="Times New Roman" panose="02020603050405020304" pitchFamily="18" charset="0"/>
              </a:rPr>
              <a:t>thefting</a:t>
            </a:r>
            <a:r>
              <a:rPr lang="en-GB" dirty="0">
                <a:latin typeface="Times New Roman" panose="02020603050405020304" pitchFamily="18" charset="0"/>
                <a:cs typeface="Times New Roman" panose="02020603050405020304" pitchFamily="18" charset="0"/>
              </a:rPr>
              <a:t> System </a:t>
            </a:r>
            <a:endParaRPr lang="en-IN" dirty="0"/>
          </a:p>
        </p:txBody>
      </p:sp>
    </p:spTree>
    <p:extLst>
      <p:ext uri="{BB962C8B-B14F-4D97-AF65-F5344CB8AC3E}">
        <p14:creationId xmlns:p14="http://schemas.microsoft.com/office/powerpoint/2010/main" val="40410658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50C08-C27A-4134-8FB4-F441FA256ADD}"/>
              </a:ext>
            </a:extLst>
          </p:cNvPr>
          <p:cNvSpPr>
            <a:spLocks noGrp="1"/>
          </p:cNvSpPr>
          <p:nvPr>
            <p:ph type="ctrTitle"/>
          </p:nvPr>
        </p:nvSpPr>
        <p:spPr>
          <a:xfrm>
            <a:off x="1524000" y="938789"/>
            <a:ext cx="9144000" cy="889686"/>
          </a:xfrm>
        </p:spPr>
        <p:txBody>
          <a:bodyPr>
            <a:normAutofit/>
          </a:bodyPr>
          <a:lstStyle/>
          <a:p>
            <a:r>
              <a:rPr lang="en-GB" sz="4400" dirty="0">
                <a:latin typeface="Times New Roman" panose="02020603050405020304" pitchFamily="18" charset="0"/>
                <a:cs typeface="Times New Roman" panose="02020603050405020304" pitchFamily="18" charset="0"/>
              </a:rPr>
              <a:t>Abstract</a:t>
            </a:r>
            <a:endParaRPr lang="en-IN"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5EF16F73-4F49-47E8-9429-E89E4214048B}"/>
              </a:ext>
            </a:extLst>
          </p:cNvPr>
          <p:cNvSpPr>
            <a:spLocks noGrp="1"/>
          </p:cNvSpPr>
          <p:nvPr>
            <p:ph type="subTitle" idx="1"/>
          </p:nvPr>
        </p:nvSpPr>
        <p:spPr>
          <a:xfrm>
            <a:off x="998621" y="2100649"/>
            <a:ext cx="10347158" cy="4420467"/>
          </a:xfrm>
        </p:spPr>
        <p:txBody>
          <a:bodyPr/>
          <a:lstStyle/>
          <a:p>
            <a:pPr algn="just">
              <a:lnSpc>
                <a:spcPct val="150000"/>
              </a:lnSpc>
            </a:pPr>
            <a:r>
              <a:rPr lang="en-GB" dirty="0">
                <a:latin typeface="Times New Roman" panose="02020603050405020304" pitchFamily="18" charset="0"/>
                <a:cs typeface="Times New Roman" panose="02020603050405020304" pitchFamily="18" charset="0"/>
              </a:rPr>
              <a:t>The Advance Fuel Anti-</a:t>
            </a:r>
            <a:r>
              <a:rPr lang="en-GB" dirty="0" err="1">
                <a:latin typeface="Times New Roman" panose="02020603050405020304" pitchFamily="18" charset="0"/>
                <a:cs typeface="Times New Roman" panose="02020603050405020304" pitchFamily="18" charset="0"/>
              </a:rPr>
              <a:t>thefting</a:t>
            </a:r>
            <a:r>
              <a:rPr lang="en-GB" dirty="0">
                <a:latin typeface="Times New Roman" panose="02020603050405020304" pitchFamily="18" charset="0"/>
                <a:cs typeface="Times New Roman" panose="02020603050405020304" pitchFamily="18" charset="0"/>
              </a:rPr>
              <a:t> System is designed to address the growing problem of fuel theft in vehicles, particularly for commercial and private vehicles. Fuel theft has become a significant issue, resulting in financial losses and safety risks for vehicle owners. This system employs embedded technology to monitor and control fuel levels, using sensors, RFID, and real-time communication protocols to prevent unauthorized access to fuel tanks. The system includes a integrated with an embedded microcontroller, which communicates with the vehicle's onboard system and alerts the owner in case of any suspicious activity.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042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7364B-845B-4F3F-BD89-F8C0C8372707}"/>
              </a:ext>
            </a:extLst>
          </p:cNvPr>
          <p:cNvSpPr>
            <a:spLocks noGrp="1"/>
          </p:cNvSpPr>
          <p:nvPr>
            <p:ph type="title"/>
          </p:nvPr>
        </p:nvSpPr>
        <p:spPr>
          <a:xfrm>
            <a:off x="838200" y="794083"/>
            <a:ext cx="10515600" cy="1335505"/>
          </a:xfrm>
        </p:spPr>
        <p:txBody>
          <a:bodyPr/>
          <a:lstStyle/>
          <a:p>
            <a:r>
              <a:rPr lang="en-GB" dirty="0"/>
              <a:t>                        </a:t>
            </a:r>
            <a:r>
              <a:rPr lang="en-GB" dirty="0">
                <a:latin typeface="Times New Roman" panose="02020603050405020304" pitchFamily="18" charset="0"/>
                <a:cs typeface="Times New Roman" panose="02020603050405020304" pitchFamily="18" charset="0"/>
              </a:rPr>
              <a:t>Problem Statement</a:t>
            </a:r>
            <a:r>
              <a:rPr lang="en-GB" dirty="0"/>
              <a:t>                   </a:t>
            </a:r>
            <a:endParaRPr lang="en-IN" dirty="0"/>
          </a:p>
        </p:txBody>
      </p:sp>
      <p:sp>
        <p:nvSpPr>
          <p:cNvPr id="3" name="Content Placeholder 2">
            <a:extLst>
              <a:ext uri="{FF2B5EF4-FFF2-40B4-BE49-F238E27FC236}">
                <a16:creationId xmlns:a16="http://schemas.microsoft.com/office/drawing/2014/main" id="{E01034A8-676E-40F5-B10E-028FFF42FE1F}"/>
              </a:ext>
            </a:extLst>
          </p:cNvPr>
          <p:cNvSpPr>
            <a:spLocks noGrp="1"/>
          </p:cNvSpPr>
          <p:nvPr>
            <p:ph idx="1"/>
          </p:nvPr>
        </p:nvSpPr>
        <p:spPr>
          <a:xfrm>
            <a:off x="998838" y="2129588"/>
            <a:ext cx="10515600" cy="3934329"/>
          </a:xfrm>
        </p:spPr>
        <p:txBody>
          <a:bodyPr>
            <a:normAutofit/>
          </a:bodyPr>
          <a:lstStyle/>
          <a:p>
            <a:pPr marL="0" indent="0">
              <a:lnSpc>
                <a:spcPct val="150000"/>
              </a:lnSpc>
              <a:buNone/>
            </a:pPr>
            <a:r>
              <a:rPr lang="en-GB" sz="2400" dirty="0">
                <a:latin typeface="Times New Roman" panose="02020603050405020304" pitchFamily="18" charset="0"/>
                <a:cs typeface="Times New Roman" panose="02020603050405020304" pitchFamily="18" charset="0"/>
              </a:rPr>
              <a:t>Fuel theft from vehicles is a common problem that impacts vehicle owners financially and can lead to safety hazards. The challenge lies in developing a real-time, reliable, and cost-effective solution to prevent such thefts using embedded systems technology . The major challenges include the integration of sensors and controllers with existing vehicle infrastructure, ensuring the accuracy of fuel monitoring, real-time detection, and preventing false alarms while maintaining the system's affordability and ease of use.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8999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25329-3839-484F-90C8-E76006258D7F}"/>
              </a:ext>
            </a:extLst>
          </p:cNvPr>
          <p:cNvSpPr>
            <a:spLocks noGrp="1"/>
          </p:cNvSpPr>
          <p:nvPr>
            <p:ph type="title"/>
          </p:nvPr>
        </p:nvSpPr>
        <p:spPr/>
        <p:txBody>
          <a:bodyPr/>
          <a:lstStyle/>
          <a:p>
            <a:r>
              <a:rPr lang="en-GB" dirty="0"/>
              <a:t>                     </a:t>
            </a:r>
            <a:r>
              <a:rPr lang="en-GB" dirty="0">
                <a:latin typeface="Times New Roman" panose="02020603050405020304" pitchFamily="18" charset="0"/>
                <a:cs typeface="Times New Roman" panose="02020603050405020304" pitchFamily="18" charset="0"/>
              </a:rPr>
              <a:t>Existing 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5BFE92-36A3-4003-9742-269280465B08}"/>
              </a:ext>
            </a:extLst>
          </p:cNvPr>
          <p:cNvSpPr>
            <a:spLocks noGrp="1"/>
          </p:cNvSpPr>
          <p:nvPr>
            <p:ph idx="1"/>
          </p:nvPr>
        </p:nvSpPr>
        <p:spPr>
          <a:xfrm>
            <a:off x="838200" y="2174789"/>
            <a:ext cx="10515600" cy="4002174"/>
          </a:xfrm>
        </p:spPr>
        <p:txBody>
          <a:bodyPr>
            <a:normAutofit/>
          </a:bodyPr>
          <a:lstStyle/>
          <a:p>
            <a:pPr marL="0" indent="0">
              <a:lnSpc>
                <a:spcPct val="150000"/>
              </a:lnSpc>
              <a:buNone/>
            </a:pPr>
            <a:r>
              <a:rPr lang="en-GB" sz="2400" dirty="0">
                <a:latin typeface="Times New Roman" panose="02020603050405020304" pitchFamily="18" charset="0"/>
                <a:cs typeface="Times New Roman" panose="02020603050405020304" pitchFamily="18" charset="0"/>
              </a:rPr>
              <a:t>Existing fuel theft prevention methods include mechanical locks, basic electronic sensors, and GSM-based systems that notify vehicle owners of fuel status via SMS. This technology is also used for authentication of authorized access to fuel tanks. However, these systems often lack real-time monitoring, automatic theft detection, and proactive shutdown features. While they may alert owners of suspicious activity, they fail to provide comprehensive, automated protection, leaving gaps in security and increasing the risk of fuel theft.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5961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0EE4-8332-4DA5-878B-5C12003DA39D}"/>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          Novelty of Proposed Method</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D1F15D-BD5B-421E-AD67-F177B9A5E87E}"/>
              </a:ext>
            </a:extLst>
          </p:cNvPr>
          <p:cNvSpPr>
            <a:spLocks noGrp="1"/>
          </p:cNvSpPr>
          <p:nvPr>
            <p:ph idx="1"/>
          </p:nvPr>
        </p:nvSpPr>
        <p:spPr/>
        <p:txBody>
          <a:bodyPr>
            <a:normAutofit/>
          </a:bodyPr>
          <a:lstStyle/>
          <a:p>
            <a:pPr marL="0" indent="0">
              <a:lnSpc>
                <a:spcPct val="150000"/>
              </a:lnSpc>
              <a:buNone/>
            </a:pPr>
            <a:r>
              <a:rPr lang="en-GB" sz="2400" dirty="0">
                <a:latin typeface="Times New Roman" panose="02020603050405020304" pitchFamily="18" charset="0"/>
                <a:cs typeface="Times New Roman" panose="02020603050405020304" pitchFamily="18" charset="0"/>
              </a:rPr>
              <a:t>The proposed system introduces an advanced fuel antitheft solution using embedded microcontrollers and real-time monitoring. It enables automatic shutdown of the fuel supply upon detecting unauthorized access, provides real-time alerts to vehicle owners, and integrates seamlessly with existing vehicle infrastructure. This innovative, cost-effective approach enhances security and prevents fuel theft efficiently.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041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899A8-3EFD-47E1-B92A-0F364005F1D0}"/>
              </a:ext>
            </a:extLst>
          </p:cNvPr>
          <p:cNvSpPr>
            <a:spLocks noGrp="1"/>
          </p:cNvSpPr>
          <p:nvPr>
            <p:ph type="title"/>
          </p:nvPr>
        </p:nvSpPr>
        <p:spPr/>
        <p:txBody>
          <a:bodyPr/>
          <a:lstStyle/>
          <a:p>
            <a:r>
              <a:rPr lang="en-GB" dirty="0"/>
              <a:t>                    </a:t>
            </a:r>
            <a:r>
              <a:rPr lang="en-GB" dirty="0">
                <a:latin typeface="Times New Roman" panose="02020603050405020304" pitchFamily="18" charset="0"/>
                <a:cs typeface="Times New Roman" panose="02020603050405020304" pitchFamily="18" charset="0"/>
              </a:rPr>
              <a:t>Proposed Methodology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11D340-BBDB-4D4B-B186-DCAED7ECE9EB}"/>
              </a:ext>
            </a:extLst>
          </p:cNvPr>
          <p:cNvSpPr>
            <a:spLocks noGrp="1"/>
          </p:cNvSpPr>
          <p:nvPr>
            <p:ph idx="1"/>
          </p:nvPr>
        </p:nvSpPr>
        <p:spPr/>
        <p:txBody>
          <a:bodyPr>
            <a:normAutofit/>
          </a:bodyPr>
          <a:lstStyle/>
          <a:p>
            <a:pPr marL="0" indent="0">
              <a:lnSpc>
                <a:spcPct val="150000"/>
              </a:lnSpc>
              <a:buNone/>
            </a:pPr>
            <a:r>
              <a:rPr lang="en-GB" sz="2400" dirty="0">
                <a:latin typeface="Times New Roman" panose="02020603050405020304" pitchFamily="18" charset="0"/>
                <a:cs typeface="Times New Roman" panose="02020603050405020304" pitchFamily="18" charset="0"/>
              </a:rPr>
              <a:t>The proposed methodology  for real-time fuel access authentication, embedded microcontrollers for continuous monitoring, and sensors to detect unauthorized fuel tampering. The system automatically shuts down the fuel supply upon suspicious activity, sending immediate alerts to the vehicle owner. It combines hardware and software for an efficient, automated, and cost-effective solution.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1961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CBC89-B112-44C9-B3C3-D19645ADC993}"/>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                  Implementation Results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CC7C4C2-3E21-4165-97F0-BEE702E5DCBB}"/>
              </a:ext>
            </a:extLst>
          </p:cNvPr>
          <p:cNvSpPr>
            <a:spLocks noGrp="1"/>
          </p:cNvSpPr>
          <p:nvPr>
            <p:ph idx="1"/>
          </p:nvPr>
        </p:nvSpPr>
        <p:spPr/>
        <p:txBody>
          <a:bodyPr/>
          <a:lstStyle/>
          <a:p>
            <a:pPr marL="0" indent="0">
              <a:lnSpc>
                <a:spcPct val="150000"/>
              </a:lnSpc>
              <a:buNone/>
            </a:pPr>
            <a:r>
              <a:rPr lang="en-GB" sz="2400" dirty="0">
                <a:latin typeface="Times New Roman" panose="02020603050405020304" pitchFamily="18" charset="0"/>
                <a:cs typeface="Times New Roman" panose="02020603050405020304" pitchFamily="18" charset="0"/>
              </a:rPr>
              <a:t>The implementation of the Advanced Fuel </a:t>
            </a:r>
            <a:r>
              <a:rPr lang="en-GB" sz="2400" dirty="0" err="1">
                <a:latin typeface="Times New Roman" panose="02020603050405020304" pitchFamily="18" charset="0"/>
                <a:cs typeface="Times New Roman" panose="02020603050405020304" pitchFamily="18" charset="0"/>
              </a:rPr>
              <a:t>Antithefting</a:t>
            </a:r>
            <a:r>
              <a:rPr lang="en-GB" sz="2400" dirty="0">
                <a:latin typeface="Times New Roman" panose="02020603050405020304" pitchFamily="18" charset="0"/>
                <a:cs typeface="Times New Roman" panose="02020603050405020304" pitchFamily="18" charset="0"/>
              </a:rPr>
              <a:t> System implies the embedded microcontroller-based monitoring, and real-time tampering detection. Upon detecting unauthorized fuel access, the system triggers an automatic fuel shutdown and sends instant alerts to the vehicle owner. Test results demonstrate enhanced fuel security, reduced theft incidents, and seamless integration with existing vehicle systems, offering an efficient, cost-effective solution for vehicle fuel protection</a:t>
            </a:r>
            <a:r>
              <a:rPr lang="en-GB" dirty="0"/>
              <a:t>.</a:t>
            </a:r>
            <a:endParaRPr lang="en-IN" dirty="0"/>
          </a:p>
        </p:txBody>
      </p:sp>
    </p:spTree>
    <p:extLst>
      <p:ext uri="{BB962C8B-B14F-4D97-AF65-F5344CB8AC3E}">
        <p14:creationId xmlns:p14="http://schemas.microsoft.com/office/powerpoint/2010/main" val="33842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3FAA9-0D13-445C-9CB4-316AC8BEEE84}"/>
              </a:ext>
            </a:extLst>
          </p:cNvPr>
          <p:cNvSpPr>
            <a:spLocks noGrp="1"/>
          </p:cNvSpPr>
          <p:nvPr>
            <p:ph type="ctrTitle"/>
          </p:nvPr>
        </p:nvSpPr>
        <p:spPr>
          <a:xfrm>
            <a:off x="1524000" y="1122363"/>
            <a:ext cx="9144000" cy="923005"/>
          </a:xfrm>
        </p:spPr>
        <p:txBody>
          <a:bodyPr>
            <a:normAutofit/>
          </a:bodyPr>
          <a:lstStyle/>
          <a:p>
            <a:r>
              <a:rPr lang="en-GB" sz="4400" dirty="0">
                <a:latin typeface="Times New Roman" panose="02020603050405020304" pitchFamily="18" charset="0"/>
                <a:cs typeface="Times New Roman" panose="02020603050405020304" pitchFamily="18" charset="0"/>
              </a:rPr>
              <a:t>References</a:t>
            </a:r>
            <a:endParaRPr lang="en-IN" sz="4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0B0B722-712E-40DE-8001-494D9EE526F8}"/>
              </a:ext>
            </a:extLst>
          </p:cNvPr>
          <p:cNvSpPr>
            <a:spLocks noGrp="1" noChangeArrowheads="1"/>
          </p:cNvSpPr>
          <p:nvPr>
            <p:ph type="subTitle" idx="1"/>
          </p:nvPr>
        </p:nvSpPr>
        <p:spPr bwMode="auto">
          <a:xfrm>
            <a:off x="1524000" y="2790390"/>
            <a:ext cx="1038791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Smith, J., &amp; Brown, R. (2023).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RFID-based vehicle security systems:</a:t>
            </a:r>
          </a:p>
          <a:p>
            <a:pPr marR="0" lvl="0" algn="l" defTabSz="914400" rtl="0" eaLnBrk="0" fontAlgn="base" latinLnBrk="0" hangingPunct="0">
              <a:lnSpc>
                <a:spcPct val="100000"/>
              </a:lnSpc>
              <a:spcBef>
                <a:spcPct val="0"/>
              </a:spcBef>
              <a:spcAft>
                <a:spcPct val="0"/>
              </a:spcAft>
              <a:buClrTx/>
              <a:buSzTx/>
              <a:tabLst/>
            </a:pPr>
            <a:r>
              <a:rPr lang="en-US" altLang="en-US" i="1" dirty="0">
                <a:latin typeface="Times New Roman" panose="02020603050405020304" pitchFamily="18" charset="0"/>
                <a:cs typeface="Times New Roman" panose="02020603050405020304" pitchFamily="18" charset="0"/>
              </a:rPr>
              <a:t>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review</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International Journal of Embedded Systems, 45(2), 123-135.</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altLang="en-US"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Patel, A., &amp; Sharma, S. (2022). </a:t>
            </a:r>
            <a:r>
              <a:rPr kumimoji="0" lang="en-US" altLang="en-US"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and implementation of real-time fuel monitoring systems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Journal of Automotive Technology, 38(4), 567-580. </a:t>
            </a:r>
          </a:p>
        </p:txBody>
      </p:sp>
    </p:spTree>
    <p:extLst>
      <p:ext uri="{BB962C8B-B14F-4D97-AF65-F5344CB8AC3E}">
        <p14:creationId xmlns:p14="http://schemas.microsoft.com/office/powerpoint/2010/main" val="2607885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544</Words>
  <Application>Microsoft Office PowerPoint</Application>
  <PresentationFormat>Widescreen</PresentationFormat>
  <Paragraphs>20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       Advance Fuel Anti-thefting System </vt:lpstr>
      <vt:lpstr>Abstract</vt:lpstr>
      <vt:lpstr>                        Problem Statement                   </vt:lpstr>
      <vt:lpstr>                     Existing Methodology</vt:lpstr>
      <vt:lpstr>          Novelty of Proposed Method</vt:lpstr>
      <vt:lpstr>                    Proposed Methodology</vt:lpstr>
      <vt:lpstr>                  Implementation Results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Title                                                                                                                                                                            2. Abstract                                                                                                                                                                            3. Problem Statement                                                                                                                                             4. Existing Methodology                                                                                                                 5.Novelty of Proposed Method                                                                                                              6.Proposed Methodology                                                                                                                              7. Implementation Results    8. References</dc:title>
  <dc:creator>HP</dc:creator>
  <cp:lastModifiedBy>HP</cp:lastModifiedBy>
  <cp:revision>7</cp:revision>
  <dcterms:created xsi:type="dcterms:W3CDTF">2025-02-11T10:22:30Z</dcterms:created>
  <dcterms:modified xsi:type="dcterms:W3CDTF">2025-02-12T03:26:55Z</dcterms:modified>
</cp:coreProperties>
</file>