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21"/>
  </p:notesMasterIdLst>
  <p:handoutMasterIdLst>
    <p:handoutMasterId r:id="rId22"/>
  </p:handoutMasterIdLst>
  <p:sldIdLst>
    <p:sldId id="470" r:id="rId2"/>
    <p:sldId id="258" r:id="rId3"/>
    <p:sldId id="485" r:id="rId4"/>
    <p:sldId id="471" r:id="rId5"/>
    <p:sldId id="478" r:id="rId6"/>
    <p:sldId id="476" r:id="rId7"/>
    <p:sldId id="348" r:id="rId8"/>
    <p:sldId id="457" r:id="rId9"/>
    <p:sldId id="479" r:id="rId10"/>
    <p:sldId id="482" r:id="rId11"/>
    <p:sldId id="480" r:id="rId12"/>
    <p:sldId id="481" r:id="rId13"/>
    <p:sldId id="486" r:id="rId14"/>
    <p:sldId id="487" r:id="rId15"/>
    <p:sldId id="483" r:id="rId16"/>
    <p:sldId id="490" r:id="rId17"/>
    <p:sldId id="484" r:id="rId18"/>
    <p:sldId id="488" r:id="rId19"/>
    <p:sldId id="489" r:id="rId20"/>
  </p:sldIdLst>
  <p:sldSz cx="9144000" cy="5143500" type="screen16x9"/>
  <p:notesSz cx="6797675" cy="9926638"/>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a:srgbClr val="0000CC"/>
    <a:srgbClr val="A50021"/>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974" y="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9/3/2025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9/3/2025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a:t>
            </a:fld>
            <a:endParaRPr lang="en-US" altLang="en-US"/>
          </a:p>
        </p:txBody>
      </p:sp>
    </p:spTree>
    <p:extLst>
      <p:ext uri="{BB962C8B-B14F-4D97-AF65-F5344CB8AC3E}">
        <p14:creationId xmlns:p14="http://schemas.microsoft.com/office/powerpoint/2010/main" val="1863525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10</a:t>
            </a:fld>
            <a:endParaRPr lang="en-US" altLang="en-US"/>
          </a:p>
        </p:txBody>
      </p:sp>
    </p:spTree>
    <p:extLst>
      <p:ext uri="{BB962C8B-B14F-4D97-AF65-F5344CB8AC3E}">
        <p14:creationId xmlns:p14="http://schemas.microsoft.com/office/powerpoint/2010/main" val="3830947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12</a:t>
            </a:fld>
            <a:endParaRPr lang="en-US" altLang="en-US"/>
          </a:p>
        </p:txBody>
      </p:sp>
    </p:spTree>
    <p:extLst>
      <p:ext uri="{BB962C8B-B14F-4D97-AF65-F5344CB8AC3E}">
        <p14:creationId xmlns:p14="http://schemas.microsoft.com/office/powerpoint/2010/main" val="1220043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14</a:t>
            </a:fld>
            <a:endParaRPr lang="en-US" altLang="en-US"/>
          </a:p>
        </p:txBody>
      </p:sp>
    </p:spTree>
    <p:extLst>
      <p:ext uri="{BB962C8B-B14F-4D97-AF65-F5344CB8AC3E}">
        <p14:creationId xmlns:p14="http://schemas.microsoft.com/office/powerpoint/2010/main" val="1551589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16</a:t>
            </a:fld>
            <a:endParaRPr lang="en-US" altLang="en-US"/>
          </a:p>
        </p:txBody>
      </p:sp>
    </p:spTree>
    <p:extLst>
      <p:ext uri="{BB962C8B-B14F-4D97-AF65-F5344CB8AC3E}">
        <p14:creationId xmlns:p14="http://schemas.microsoft.com/office/powerpoint/2010/main" val="95219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17</a:t>
            </a:fld>
            <a:endParaRPr lang="en-US" altLang="en-US"/>
          </a:p>
        </p:txBody>
      </p:sp>
    </p:spTree>
    <p:extLst>
      <p:ext uri="{BB962C8B-B14F-4D97-AF65-F5344CB8AC3E}">
        <p14:creationId xmlns:p14="http://schemas.microsoft.com/office/powerpoint/2010/main" val="2815802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extLst>
      <p:ext uri="{BB962C8B-B14F-4D97-AF65-F5344CB8AC3E}">
        <p14:creationId xmlns:p14="http://schemas.microsoft.com/office/powerpoint/2010/main" val="2303183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3</a:t>
            </a:fld>
            <a:endParaRPr lang="en-US" altLang="en-US"/>
          </a:p>
        </p:txBody>
      </p:sp>
    </p:spTree>
    <p:extLst>
      <p:ext uri="{BB962C8B-B14F-4D97-AF65-F5344CB8AC3E}">
        <p14:creationId xmlns:p14="http://schemas.microsoft.com/office/powerpoint/2010/main" val="303379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4</a:t>
            </a:fld>
            <a:endParaRPr lang="en-US" altLang="en-US"/>
          </a:p>
        </p:txBody>
      </p:sp>
    </p:spTree>
    <p:extLst>
      <p:ext uri="{BB962C8B-B14F-4D97-AF65-F5344CB8AC3E}">
        <p14:creationId xmlns:p14="http://schemas.microsoft.com/office/powerpoint/2010/main" val="211627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5</a:t>
            </a:fld>
            <a:endParaRPr lang="en-US" altLang="en-US"/>
          </a:p>
        </p:txBody>
      </p:sp>
    </p:spTree>
    <p:extLst>
      <p:ext uri="{BB962C8B-B14F-4D97-AF65-F5344CB8AC3E}">
        <p14:creationId xmlns:p14="http://schemas.microsoft.com/office/powerpoint/2010/main" val="219124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2D8CC3F-ADB2-4AF7-880C-111F7E6C7FE6}" type="slidenum">
              <a:rPr lang="en-US" altLang="en-US" smtClean="0"/>
              <a:pPr>
                <a:defRPr/>
              </a:pPr>
              <a:t>6</a:t>
            </a:fld>
            <a:endParaRPr lang="en-US" altLang="en-US"/>
          </a:p>
        </p:txBody>
      </p:sp>
    </p:spTree>
    <p:extLst>
      <p:ext uri="{BB962C8B-B14F-4D97-AF65-F5344CB8AC3E}">
        <p14:creationId xmlns:p14="http://schemas.microsoft.com/office/powerpoint/2010/main" val="3083822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7</a:t>
            </a:fld>
            <a:endParaRPr lang="en-US" altLang="en-US"/>
          </a:p>
        </p:txBody>
      </p:sp>
    </p:spTree>
    <p:extLst>
      <p:ext uri="{BB962C8B-B14F-4D97-AF65-F5344CB8AC3E}">
        <p14:creationId xmlns:p14="http://schemas.microsoft.com/office/powerpoint/2010/main" val="22419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8</a:t>
            </a:fld>
            <a:endParaRPr lang="en-US" altLang="en-US"/>
          </a:p>
        </p:txBody>
      </p:sp>
    </p:spTree>
    <p:extLst>
      <p:ext uri="{BB962C8B-B14F-4D97-AF65-F5344CB8AC3E}">
        <p14:creationId xmlns:p14="http://schemas.microsoft.com/office/powerpoint/2010/main" val="153054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9</a:t>
            </a:fld>
            <a:endParaRPr lang="en-US" altLang="en-US"/>
          </a:p>
        </p:txBody>
      </p:sp>
    </p:spTree>
    <p:extLst>
      <p:ext uri="{BB962C8B-B14F-4D97-AF65-F5344CB8AC3E}">
        <p14:creationId xmlns:p14="http://schemas.microsoft.com/office/powerpoint/2010/main" val="1905219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38512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3846513"/>
            <a:ext cx="9144000" cy="33337"/>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ctrTitle"/>
          </p:nvPr>
        </p:nvSpPr>
        <p:spPr>
          <a:xfrm>
            <a:off x="685800" y="2516886"/>
            <a:ext cx="8077200" cy="1255014"/>
          </a:xfrm>
        </p:spPr>
        <p:txBody>
          <a:bodyPr tIns="0" bIns="0" anchor="t"/>
          <a:lstStyle>
            <a:lvl1pPr algn="l">
              <a:defRPr sz="4700" b="1"/>
            </a:lvl1pPr>
            <a:extLst/>
          </a:lstStyle>
          <a:p>
            <a:r>
              <a:rPr lang="en-US"/>
              <a:t>Click to edit Master title style</a:t>
            </a:r>
          </a:p>
        </p:txBody>
      </p:sp>
      <p:sp>
        <p:nvSpPr>
          <p:cNvPr id="3" name="Subtitle 2"/>
          <p:cNvSpPr>
            <a:spLocks noGrp="1"/>
          </p:cNvSpPr>
          <p:nvPr>
            <p:ph type="subTitle" idx="1"/>
          </p:nvPr>
        </p:nvSpPr>
        <p:spPr>
          <a:xfrm>
            <a:off x="685800" y="1371600"/>
            <a:ext cx="8077200" cy="1124712"/>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lang="en-US"/>
              <a:t>Click to edit Master subtitle style</a:t>
            </a:r>
          </a:p>
        </p:txBody>
      </p:sp>
      <p:sp>
        <p:nvSpPr>
          <p:cNvPr id="6" name="Date Placeholder 3"/>
          <p:cNvSpPr>
            <a:spLocks noGrp="1"/>
          </p:cNvSpPr>
          <p:nvPr>
            <p:ph type="dt" sz="half" idx="10"/>
          </p:nvPr>
        </p:nvSpPr>
        <p:spPr/>
        <p:txBody>
          <a:bodyPr/>
          <a:lstStyle>
            <a:lvl1pPr>
              <a:defRPr/>
            </a:lvl1pPr>
          </a:lstStyle>
          <a:p>
            <a:pPr>
              <a:defRPr/>
            </a:pPr>
            <a:fld id="{A0098F1B-732B-4B15-AFB8-71C8E10A67EF}" type="datetime3">
              <a:rPr lang="en-US" smtClean="0"/>
              <a:pPr>
                <a:defRPr/>
              </a:pPr>
              <a:t>3 September 2025</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C0A8E10E-36D1-42AB-939C-34BEB33CD9E4}"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724B062-6228-41C2-ABDD-D7148789000D}" type="datetime3">
              <a:rPr lang="en-US" smtClean="0"/>
              <a:pPr>
                <a:defRPr/>
              </a:pPr>
              <a:t>3 September 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A0C11DA-FA02-4E33-93FC-C378FAF95FBA}"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invGray">
          <a:xfrm>
            <a:off x="6599238" y="0"/>
            <a:ext cx="46037" cy="51435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ltGray">
          <a:xfrm>
            <a:off x="6648450" y="0"/>
            <a:ext cx="2514600" cy="51435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Vertical Title 1"/>
          <p:cNvSpPr>
            <a:spLocks noGrp="1"/>
          </p:cNvSpPr>
          <p:nvPr>
            <p:ph type="title" orient="vert"/>
          </p:nvPr>
        </p:nvSpPr>
        <p:spPr>
          <a:xfrm>
            <a:off x="6781800" y="205980"/>
            <a:ext cx="19050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fld id="{84C56A4E-C062-4A3C-A7D1-75769F469492}" type="datetime3">
              <a:rPr lang="en-US" smtClean="0"/>
              <a:pPr>
                <a:defRPr/>
              </a:pPr>
              <a:t>3 September 2025</a:t>
            </a:fld>
            <a:endParaRPr lang="en-US" dirty="0"/>
          </a:p>
        </p:txBody>
      </p:sp>
      <p:sp>
        <p:nvSpPr>
          <p:cNvPr id="7" name="Footer Placeholder 4"/>
          <p:cNvSpPr>
            <a:spLocks noGrp="1"/>
          </p:cNvSpPr>
          <p:nvPr>
            <p:ph type="ftr" sz="quarter" idx="11"/>
          </p:nvPr>
        </p:nvSpPr>
        <p:spPr>
          <a:xfrm>
            <a:off x="2640013" y="4783138"/>
            <a:ext cx="3836987" cy="273050"/>
          </a:xfrm>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lvl1pPr>
          </a:lstStyle>
          <a:p>
            <a:pPr>
              <a:defRPr/>
            </a:pPr>
            <a:fld id="{B1E085C4-C07B-4C80-B337-90438D59D3C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6006545-E01F-4999-8435-D98DCEF39518}" type="datetime3">
              <a:rPr lang="en-US" smtClean="0"/>
              <a:pPr>
                <a:defRPr/>
              </a:pPr>
              <a:t>3 September 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14ABD8-B1EB-4C07-9937-C8C4E38BDF00}"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bwMode="ltGray">
          <a:xfrm>
            <a:off x="0" y="0"/>
            <a:ext cx="9144000" cy="19526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5" name="Rectangle 4"/>
          <p:cNvSpPr/>
          <p:nvPr/>
        </p:nvSpPr>
        <p:spPr bwMode="invGray">
          <a:xfrm>
            <a:off x="0" y="1952625"/>
            <a:ext cx="9144000" cy="3333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749808" y="89154"/>
            <a:ext cx="8013192" cy="1227582"/>
          </a:xfrm>
        </p:spPr>
        <p:txBody>
          <a:bodyPr tIns="0" rIns="91440" bIns="0" anchor="b"/>
          <a:lstStyle>
            <a:lvl1pPr algn="l">
              <a:defRPr sz="4700" b="1" cap="none" baseline="0"/>
            </a:lvl1pPr>
            <a:extLst/>
          </a:lstStyle>
          <a:p>
            <a:r>
              <a:rPr lang="en-US"/>
              <a:t>Click to edit Master title style</a:t>
            </a:r>
          </a:p>
        </p:txBody>
      </p:sp>
      <p:sp>
        <p:nvSpPr>
          <p:cNvPr id="3" name="Text Placeholder 2"/>
          <p:cNvSpPr>
            <a:spLocks noGrp="1"/>
          </p:cNvSpPr>
          <p:nvPr>
            <p:ph type="body" idx="1"/>
          </p:nvPr>
        </p:nvSpPr>
        <p:spPr>
          <a:xfrm>
            <a:off x="740664" y="1371600"/>
            <a:ext cx="8022336" cy="514350"/>
          </a:xfrm>
        </p:spPr>
        <p:txBody>
          <a:bodyPr lIns="146304" tIns="0" rIns="45720" bIns="0"/>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fld id="{E6564B89-5B64-4722-B4EE-2C1A1CA3E7C2}" type="datetime3">
              <a:rPr lang="en-US" smtClean="0"/>
              <a:pPr>
                <a:defRPr/>
              </a:pPr>
              <a:t>3 September 2025</a:t>
            </a:fld>
            <a:endParaRPr lang="en-US" dirty="0"/>
          </a:p>
        </p:txBody>
      </p:sp>
      <p:sp>
        <p:nvSpPr>
          <p:cNvPr id="7"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8" name="Slide Number Placeholder 5"/>
          <p:cNvSpPr>
            <a:spLocks noGrp="1"/>
          </p:cNvSpPr>
          <p:nvPr>
            <p:ph type="sldNum" sz="quarter" idx="12"/>
          </p:nvPr>
        </p:nvSpPr>
        <p:spPr/>
        <p:txBody>
          <a:bodyPr/>
          <a:lstStyle>
            <a:lvl1pPr>
              <a:defRPr smtClean="0">
                <a:solidFill>
                  <a:srgbClr val="FFFFFF"/>
                </a:solidFill>
              </a:defRPr>
            </a:lvl1pPr>
          </a:lstStyle>
          <a:p>
            <a:pPr>
              <a:defRPr/>
            </a:pPr>
            <a:fld id="{BEE0AD74-942B-45F6-8EEE-203197083F56}" type="slidenum">
              <a:rPr lang="en-US" altLang="en-US"/>
              <a:pPr>
                <a:defRPr/>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0452"/>
            <a:ext cx="4038600" cy="3467862"/>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0452"/>
            <a:ext cx="4038600" cy="3467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84AB397-A81A-4931-B8F2-9CA8F945AB0F}" type="datetime3">
              <a:rPr lang="en-US" smtClean="0"/>
              <a:pPr>
                <a:defRPr/>
              </a:pPr>
              <a:t>3 September 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B554FDC-F986-4516-81A3-5CBC9634E9C1}"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1274241"/>
            <a:ext cx="4040188"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4" name="Content Placeholder 3"/>
          <p:cNvSpPr>
            <a:spLocks noGrp="1"/>
          </p:cNvSpPr>
          <p:nvPr>
            <p:ph sz="half" idx="2"/>
          </p:nvPr>
        </p:nvSpPr>
        <p:spPr>
          <a:xfrm>
            <a:off x="457200" y="1837134"/>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4241"/>
            <a:ext cx="4041775" cy="536516"/>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a:r>
              <a:rPr lang="en-US"/>
              <a:t>Click to edit Master text styles</a:t>
            </a:r>
          </a:p>
        </p:txBody>
      </p:sp>
      <p:sp>
        <p:nvSpPr>
          <p:cNvPr id="6" name="Content Placeholder 5"/>
          <p:cNvSpPr>
            <a:spLocks noGrp="1"/>
          </p:cNvSpPr>
          <p:nvPr>
            <p:ph sz="quarter" idx="4"/>
          </p:nvPr>
        </p:nvSpPr>
        <p:spPr>
          <a:xfrm>
            <a:off x="4645026" y="1837134"/>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C0F3814-7D68-41F9-8E1F-730F476A46FC}" type="datetime3">
              <a:rPr lang="en-US" smtClean="0"/>
              <a:pPr>
                <a:defRPr/>
              </a:pPr>
              <a:t>3 September 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2A63921-D0A8-45BD-ADF0-24CC5F135FEC}"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E02CD6-32A7-40FD-A976-CDC217CE51EF}" type="datetime3">
              <a:rPr lang="en-US" smtClean="0"/>
              <a:pPr>
                <a:defRPr/>
              </a:pPr>
              <a:t>3 September 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4CE540F1-D866-4735-9E65-A1952EADD02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AE7E594E-F475-41AD-BB75-6D6605CEE27F}" type="datetime3">
              <a:rPr lang="en-US" smtClean="0"/>
              <a:pPr>
                <a:defRPr/>
              </a:pPr>
              <a:t>3 September 2025</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4" name="Slide Number Placeholder 3"/>
          <p:cNvSpPr>
            <a:spLocks noGrp="1"/>
          </p:cNvSpPr>
          <p:nvPr>
            <p:ph type="sldNum" sz="quarter" idx="12"/>
          </p:nvPr>
        </p:nvSpPr>
        <p:spPr/>
        <p:txBody>
          <a:bodyPr/>
          <a:lstStyle>
            <a:lvl1pPr>
              <a:defRPr smtClean="0"/>
            </a:lvl1pPr>
          </a:lstStyle>
          <a:p>
            <a:pPr>
              <a:defRPr/>
            </a:pPr>
            <a:fld id="{2571F5BB-190B-45BA-B754-2541F8CA6F46}"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1090613"/>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7838" y="114300"/>
            <a:ext cx="2523744" cy="733806"/>
          </a:xfrm>
        </p:spPr>
        <p:txBody>
          <a:bodyPr lIns="73152" bIns="0" anchor="b">
            <a:sp3d prstMaterial="matte"/>
          </a:bodyPr>
          <a:lstStyle>
            <a:lvl1pPr algn="l">
              <a:defRPr sz="2000" b="0"/>
            </a:lvl1pPr>
            <a:extLst/>
          </a:lstStyle>
          <a:p>
            <a:r>
              <a:rPr lang="en-US"/>
              <a:t>Click to edit Master title style</a:t>
            </a:r>
          </a:p>
        </p:txBody>
      </p:sp>
      <p:sp>
        <p:nvSpPr>
          <p:cNvPr id="3" name="Content Placeholder 2"/>
          <p:cNvSpPr>
            <a:spLocks noGrp="1"/>
          </p:cNvSpPr>
          <p:nvPr>
            <p:ph idx="1"/>
          </p:nvPr>
        </p:nvSpPr>
        <p:spPr>
          <a:xfrm>
            <a:off x="3019378" y="1307350"/>
            <a:ext cx="5920641" cy="34191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7838" y="1297514"/>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p:txBody>
          <a:bodyPr/>
          <a:lstStyle>
            <a:lvl1pPr>
              <a:defRPr/>
            </a:lvl1pPr>
          </a:lstStyle>
          <a:p>
            <a:pPr>
              <a:defRPr/>
            </a:pPr>
            <a:fld id="{91E2B4D4-B6E2-47FD-85E2-7D101084715D}" type="datetime3">
              <a:rPr lang="en-US" smtClean="0"/>
              <a:pPr>
                <a:defRPr/>
              </a:pPr>
              <a:t>3 September 2025</a:t>
            </a:fld>
            <a:endParaRPr lang="en-US" dirty="0"/>
          </a:p>
        </p:txBody>
      </p:sp>
      <p:sp>
        <p:nvSpPr>
          <p:cNvPr id="8" name="Footer Placeholder 5"/>
          <p:cNvSpPr>
            <a:spLocks noGrp="1"/>
          </p:cNvSpPr>
          <p:nvPr>
            <p:ph type="ftr" sz="quarter" idx="11"/>
          </p:nvPr>
        </p:nvSpPr>
        <p:spPr/>
        <p:txBody>
          <a:bodyPr/>
          <a:lstStyle>
            <a:lvl1pPr>
              <a:defRPr/>
            </a:lvl1pPr>
          </a:lstStyle>
          <a:p>
            <a:pPr>
              <a:defRPr/>
            </a:pPr>
            <a:r>
              <a:rPr lang="en-IN"/>
              <a:t>0  th REVIEW PRESENTATION </a:t>
            </a:r>
            <a:endParaRPr lang="en-US" dirty="0"/>
          </a:p>
        </p:txBody>
      </p:sp>
      <p:sp>
        <p:nvSpPr>
          <p:cNvPr id="9" name="Slide Number Placeholder 6"/>
          <p:cNvSpPr>
            <a:spLocks noGrp="1"/>
          </p:cNvSpPr>
          <p:nvPr>
            <p:ph type="sldNum" sz="quarter" idx="12"/>
          </p:nvPr>
        </p:nvSpPr>
        <p:spPr/>
        <p:txBody>
          <a:bodyPr/>
          <a:lstStyle>
            <a:lvl1pPr>
              <a:defRPr smtClean="0"/>
            </a:lvl1pPr>
          </a:lstStyle>
          <a:p>
            <a:pPr>
              <a:defRPr/>
            </a:pPr>
            <a:fld id="{4B3D1EAA-7E8D-49EA-BCBB-3C5BA424400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solidFill>
        <a:effectLst/>
      </p:bgPr>
    </p:bg>
    <p:spTree>
      <p:nvGrpSpPr>
        <p:cNvPr id="1" name=""/>
        <p:cNvGrpSpPr/>
        <p:nvPr/>
      </p:nvGrpSpPr>
      <p:grpSpPr>
        <a:xfrm>
          <a:off x="0" y="0"/>
          <a:ext cx="0" cy="0"/>
          <a:chOff x="0" y="0"/>
          <a:chExt cx="0" cy="0"/>
        </a:xfrm>
      </p:grpSpPr>
      <p:sp>
        <p:nvSpPr>
          <p:cNvPr id="5" name="Rectangle 4"/>
          <p:cNvSpPr/>
          <p:nvPr/>
        </p:nvSpPr>
        <p:spPr>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ectangle 5"/>
          <p:cNvSpPr/>
          <p:nvPr/>
        </p:nvSpPr>
        <p:spPr bwMode="invGray">
          <a:xfrm>
            <a:off x="2855913" y="0"/>
            <a:ext cx="46037" cy="51435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64592" y="116586"/>
            <a:ext cx="2525150" cy="733806"/>
          </a:xfrm>
        </p:spPr>
        <p:txBody>
          <a:bodyPr lIns="73152" bIns="0" anchor="b">
            <a:sp3d prstMaterial="matte"/>
          </a:bodyPr>
          <a:lstStyle>
            <a:lvl1pPr algn="l">
              <a:defRPr sz="2000" b="0"/>
            </a:lvl1pPr>
            <a:extLst/>
          </a:lstStyle>
          <a:p>
            <a:r>
              <a:rPr lang="en-US"/>
              <a:t>Click to edit Master title style</a:t>
            </a:r>
          </a:p>
        </p:txBody>
      </p:sp>
      <p:sp>
        <p:nvSpPr>
          <p:cNvPr id="3" name="Picture Placeholder 2"/>
          <p:cNvSpPr>
            <a:spLocks noGrp="1"/>
          </p:cNvSpPr>
          <p:nvPr>
            <p:ph type="pic" idx="1"/>
          </p:nvPr>
        </p:nvSpPr>
        <p:spPr>
          <a:xfrm>
            <a:off x="2903806" y="1113606"/>
            <a:ext cx="6247397" cy="4029894"/>
          </a:xfrm>
          <a:solidFill>
            <a:schemeClr val="bg2">
              <a:shade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pPr lvl="0"/>
            <a:r>
              <a:rPr lang="en-US" noProof="0"/>
              <a:t>Click icon to add picture</a:t>
            </a:r>
            <a:endParaRPr lang="en-US" noProof="0" dirty="0"/>
          </a:p>
        </p:txBody>
      </p:sp>
      <p:sp>
        <p:nvSpPr>
          <p:cNvPr id="4" name="Text Placeholder 3"/>
          <p:cNvSpPr>
            <a:spLocks noGrp="1"/>
          </p:cNvSpPr>
          <p:nvPr>
            <p:ph type="body" sz="half" idx="2"/>
          </p:nvPr>
        </p:nvSpPr>
        <p:spPr>
          <a:xfrm>
            <a:off x="164592" y="1296162"/>
            <a:ext cx="2468880" cy="342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a:r>
              <a:rPr lang="en-US"/>
              <a:t>Click to edit Master text styles</a:t>
            </a:r>
          </a:p>
        </p:txBody>
      </p:sp>
      <p:sp>
        <p:nvSpPr>
          <p:cNvPr id="7" name="Date Placeholder 4"/>
          <p:cNvSpPr>
            <a:spLocks noGrp="1"/>
          </p:cNvSpPr>
          <p:nvPr>
            <p:ph type="dt" sz="half" idx="10"/>
          </p:nvPr>
        </p:nvSpPr>
        <p:spPr>
          <a:xfrm>
            <a:off x="165100" y="877888"/>
            <a:ext cx="2522538" cy="150812"/>
          </a:xfrm>
        </p:spPr>
        <p:txBody>
          <a:bodyPr/>
          <a:lstStyle>
            <a:lvl1pPr>
              <a:defRPr/>
            </a:lvl1pPr>
          </a:lstStyle>
          <a:p>
            <a:pPr>
              <a:defRPr/>
            </a:pPr>
            <a:fld id="{22C41680-3D9B-4FE7-ADBA-79948EF16D96}" type="datetime3">
              <a:rPr lang="en-US" smtClean="0"/>
              <a:pPr>
                <a:defRPr/>
              </a:pPr>
              <a:t>3 September 2025</a:t>
            </a:fld>
            <a:endParaRPr lang="en-US" dirty="0"/>
          </a:p>
        </p:txBody>
      </p:sp>
      <p:sp>
        <p:nvSpPr>
          <p:cNvPr id="8" name="Footer Placeholder 5"/>
          <p:cNvSpPr>
            <a:spLocks noGrp="1"/>
          </p:cNvSpPr>
          <p:nvPr>
            <p:ph type="ftr" sz="quarter" idx="11"/>
          </p:nvPr>
        </p:nvSpPr>
        <p:spPr>
          <a:xfrm>
            <a:off x="3035300" y="877888"/>
            <a:ext cx="5194300" cy="150812"/>
          </a:xfrm>
        </p:spPr>
        <p:txBody>
          <a:bodyPr/>
          <a:lstStyle>
            <a:lvl1pPr>
              <a:defRPr>
                <a:solidFill>
                  <a:schemeClr val="bg1">
                    <a:shade val="50000"/>
                  </a:schemeClr>
                </a:solidFill>
              </a:defRPr>
            </a:lvl1pPr>
          </a:lstStyle>
          <a:p>
            <a:pPr>
              <a:defRPr/>
            </a:pPr>
            <a:r>
              <a:rPr lang="en-IN"/>
              <a:t>0  th REVIEW PRESENTATION </a:t>
            </a:r>
            <a:endParaRPr lang="en-US" dirty="0"/>
          </a:p>
        </p:txBody>
      </p:sp>
      <p:sp>
        <p:nvSpPr>
          <p:cNvPr id="9" name="Slide Number Placeholder 6"/>
          <p:cNvSpPr>
            <a:spLocks noGrp="1"/>
          </p:cNvSpPr>
          <p:nvPr>
            <p:ph type="sldNum" sz="quarter" idx="12"/>
          </p:nvPr>
        </p:nvSpPr>
        <p:spPr>
          <a:xfrm>
            <a:off x="8339138" y="877888"/>
            <a:ext cx="733425" cy="150812"/>
          </a:xfrm>
        </p:spPr>
        <p:txBody>
          <a:bodyPr/>
          <a:lstStyle>
            <a:lvl1pPr>
              <a:defRPr smtClean="0"/>
            </a:lvl1pPr>
          </a:lstStyle>
          <a:p>
            <a:pPr>
              <a:defRPr/>
            </a:pPr>
            <a:fld id="{7B93E55C-A662-4067-BE20-A4D82E579A38}" type="slidenum">
              <a:rPr lang="en-US" altLang="en-US"/>
              <a:pPr>
                <a:defRPr/>
              </a:pPr>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bwMode="invGray">
          <a:xfrm>
            <a:off x="0" y="1076325"/>
            <a:ext cx="9144000" cy="34925"/>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Rectangle 6"/>
          <p:cNvSpPr/>
          <p:nvPr/>
        </p:nvSpPr>
        <p:spPr bwMode="ltGray">
          <a:xfrm>
            <a:off x="0" y="0"/>
            <a:ext cx="9144000" cy="107473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p:cNvSpPr>
            <a:spLocks noGrp="1"/>
          </p:cNvSpPr>
          <p:nvPr>
            <p:ph type="title"/>
          </p:nvPr>
        </p:nvSpPr>
        <p:spPr>
          <a:xfrm>
            <a:off x="457200" y="114300"/>
            <a:ext cx="8229600" cy="938213"/>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lang="en-US"/>
              <a:t>Click to edit Master title style</a:t>
            </a:r>
          </a:p>
        </p:txBody>
      </p:sp>
      <p:sp>
        <p:nvSpPr>
          <p:cNvPr id="1029" name="Text Placeholder 2"/>
          <p:cNvSpPr>
            <a:spLocks noGrp="1"/>
          </p:cNvSpPr>
          <p:nvPr>
            <p:ph type="body" idx="1"/>
          </p:nvPr>
        </p:nvSpPr>
        <p:spPr bwMode="auto">
          <a:xfrm>
            <a:off x="457200" y="1331913"/>
            <a:ext cx="8229600" cy="3468687"/>
          </a:xfrm>
          <a:prstGeom prst="rect">
            <a:avLst/>
          </a:prstGeom>
          <a:noFill/>
          <a:ln w="9525">
            <a:noFill/>
            <a:miter lim="800000"/>
            <a:headEnd/>
            <a:tailEnd/>
          </a:ln>
        </p:spPr>
        <p:txBody>
          <a:bodyPr vert="horz" wrap="square" lIns="54864" tIns="9144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4857750"/>
            <a:ext cx="2133600" cy="206375"/>
          </a:xfrm>
          <a:prstGeom prst="rect">
            <a:avLst/>
          </a:prstGeom>
        </p:spPr>
        <p:txBody>
          <a:bodyPr vert="horz" lIns="109728"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fld id="{53602E61-5DE4-483D-89FA-8265F0642731}" type="datetime3">
              <a:rPr lang="en-US" smtClean="0"/>
              <a:pPr>
                <a:defRPr/>
              </a:pPr>
              <a:t>3 September 2025</a:t>
            </a:fld>
            <a:endParaRPr lang="en-US" dirty="0"/>
          </a:p>
        </p:txBody>
      </p:sp>
      <p:sp>
        <p:nvSpPr>
          <p:cNvPr id="5" name="Footer Placeholder 4"/>
          <p:cNvSpPr>
            <a:spLocks noGrp="1"/>
          </p:cNvSpPr>
          <p:nvPr>
            <p:ph type="ftr" sz="quarter" idx="3"/>
          </p:nvPr>
        </p:nvSpPr>
        <p:spPr>
          <a:xfrm>
            <a:off x="2640013" y="4857750"/>
            <a:ext cx="5508625" cy="206375"/>
          </a:xfrm>
          <a:prstGeom prst="rect">
            <a:avLst/>
          </a:prstGeom>
        </p:spPr>
        <p:txBody>
          <a:bodyPr vert="horz" lIns="45720" rIns="45720" bIns="0" rtlCol="0" anchor="b"/>
          <a:lstStyle>
            <a:lvl1pPr algn="l" eaLnBrk="1" latinLnBrk="0" hangingPunct="1">
              <a:defRPr kumimoji="0" sz="1200">
                <a:solidFill>
                  <a:schemeClr val="tx1">
                    <a:tint val="95000"/>
                  </a:schemeClr>
                </a:solidFill>
                <a:latin typeface="Arial" charset="0"/>
                <a:cs typeface="Arial" charset="0"/>
              </a:defRPr>
            </a:lvl1pPr>
            <a:extLst/>
          </a:lstStyle>
          <a:p>
            <a:pPr>
              <a:defRPr/>
            </a:pPr>
            <a:r>
              <a:rPr lang="en-IN"/>
              <a:t>0  th REVIEW PRESENTATION </a:t>
            </a:r>
            <a:endParaRPr lang="en-US" dirty="0"/>
          </a:p>
        </p:txBody>
      </p:sp>
      <p:sp>
        <p:nvSpPr>
          <p:cNvPr id="6" name="Slide Number Placeholder 5"/>
          <p:cNvSpPr>
            <a:spLocks noGrp="1"/>
          </p:cNvSpPr>
          <p:nvPr>
            <p:ph type="sldNum" sz="quarter" idx="4"/>
          </p:nvPr>
        </p:nvSpPr>
        <p:spPr>
          <a:xfrm>
            <a:off x="8204200" y="4857750"/>
            <a:ext cx="733425" cy="206375"/>
          </a:xfrm>
          <a:prstGeom prst="rect">
            <a:avLst/>
          </a:prstGeom>
        </p:spPr>
        <p:txBody>
          <a:bodyPr vert="horz" wrap="square" lIns="91440" tIns="45720" rIns="91440" bIns="0" numCol="1" anchor="b" anchorCtr="0" compatLnSpc="1">
            <a:prstTxWarp prst="textNoShape">
              <a:avLst/>
            </a:prstTxWarp>
          </a:bodyPr>
          <a:lstStyle>
            <a:lvl1pPr algn="r" eaLnBrk="1" hangingPunct="1">
              <a:defRPr sz="1200" smtClean="0">
                <a:solidFill>
                  <a:srgbClr val="3F3F3F"/>
                </a:solidFill>
              </a:defRPr>
            </a:lvl1pPr>
          </a:lstStyle>
          <a:p>
            <a:pPr>
              <a:defRPr/>
            </a:pPr>
            <a:fld id="{D78D2778-B29C-49DB-A26C-44F5760A33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016" r:id="rId1"/>
    <p:sldLayoutId id="2147484011" r:id="rId2"/>
    <p:sldLayoutId id="2147484017" r:id="rId3"/>
    <p:sldLayoutId id="2147484012" r:id="rId4"/>
    <p:sldLayoutId id="2147484013" r:id="rId5"/>
    <p:sldLayoutId id="2147484014" r:id="rId6"/>
    <p:sldLayoutId id="2147484018" r:id="rId7"/>
    <p:sldLayoutId id="2147484019" r:id="rId8"/>
    <p:sldLayoutId id="2147484020" r:id="rId9"/>
    <p:sldLayoutId id="2147484015" r:id="rId10"/>
    <p:sldLayoutId id="2147484021" r:id="rId11"/>
  </p:sldLayoutIdLst>
  <p:hf hdr="0" dt="0"/>
  <p:txStyles>
    <p:titleStyle>
      <a:lvl1pPr algn="l" rtl="0" eaLnBrk="0" fontAlgn="base" hangingPunct="0">
        <a:spcBef>
          <a:spcPct val="0"/>
        </a:spcBef>
        <a:spcAft>
          <a:spcPct val="0"/>
        </a:spcAft>
        <a:defRPr sz="4500" b="1" kern="1200">
          <a:solidFill>
            <a:srgbClr val="FFC800"/>
          </a:solidFill>
          <a:latin typeface="+mj-lt"/>
          <a:ea typeface="+mj-ea"/>
          <a:cs typeface="+mj-cs"/>
        </a:defRPr>
      </a:lvl1pPr>
      <a:lvl2pPr algn="l" rtl="0" eaLnBrk="0" fontAlgn="base" hangingPunct="0">
        <a:spcBef>
          <a:spcPct val="0"/>
        </a:spcBef>
        <a:spcAft>
          <a:spcPct val="0"/>
        </a:spcAft>
        <a:defRPr sz="4500" b="1">
          <a:solidFill>
            <a:srgbClr val="FFC800"/>
          </a:solidFill>
          <a:latin typeface="Corbel" pitchFamily="34" charset="0"/>
        </a:defRPr>
      </a:lvl2pPr>
      <a:lvl3pPr algn="l" rtl="0" eaLnBrk="0" fontAlgn="base" hangingPunct="0">
        <a:spcBef>
          <a:spcPct val="0"/>
        </a:spcBef>
        <a:spcAft>
          <a:spcPct val="0"/>
        </a:spcAft>
        <a:defRPr sz="4500" b="1">
          <a:solidFill>
            <a:srgbClr val="FFC800"/>
          </a:solidFill>
          <a:latin typeface="Corbel" pitchFamily="34" charset="0"/>
        </a:defRPr>
      </a:lvl3pPr>
      <a:lvl4pPr algn="l" rtl="0" eaLnBrk="0" fontAlgn="base" hangingPunct="0">
        <a:spcBef>
          <a:spcPct val="0"/>
        </a:spcBef>
        <a:spcAft>
          <a:spcPct val="0"/>
        </a:spcAft>
        <a:defRPr sz="4500" b="1">
          <a:solidFill>
            <a:srgbClr val="FFC800"/>
          </a:solidFill>
          <a:latin typeface="Corbel" pitchFamily="34" charset="0"/>
        </a:defRPr>
      </a:lvl4pPr>
      <a:lvl5pPr algn="l" rtl="0" eaLnBrk="0" fontAlgn="base" hangingPunct="0">
        <a:spcBef>
          <a:spcPct val="0"/>
        </a:spcBef>
        <a:spcAft>
          <a:spcPct val="0"/>
        </a:spcAft>
        <a:defRPr sz="4500" b="1">
          <a:solidFill>
            <a:srgbClr val="FFC800"/>
          </a:solidFill>
          <a:latin typeface="Corbel" pitchFamily="34" charset="0"/>
        </a:defRPr>
      </a:lvl5pPr>
      <a:lvl6pPr marL="457200" algn="l" rtl="0" fontAlgn="base">
        <a:spcBef>
          <a:spcPct val="0"/>
        </a:spcBef>
        <a:spcAft>
          <a:spcPct val="0"/>
        </a:spcAft>
        <a:defRPr sz="4500" b="1">
          <a:solidFill>
            <a:srgbClr val="FFC800"/>
          </a:solidFill>
          <a:latin typeface="Corbel" pitchFamily="34" charset="0"/>
        </a:defRPr>
      </a:lvl6pPr>
      <a:lvl7pPr marL="914400" algn="l" rtl="0" fontAlgn="base">
        <a:spcBef>
          <a:spcPct val="0"/>
        </a:spcBef>
        <a:spcAft>
          <a:spcPct val="0"/>
        </a:spcAft>
        <a:defRPr sz="4500" b="1">
          <a:solidFill>
            <a:srgbClr val="FFC800"/>
          </a:solidFill>
          <a:latin typeface="Corbel" pitchFamily="34" charset="0"/>
        </a:defRPr>
      </a:lvl7pPr>
      <a:lvl8pPr marL="1371600" algn="l" rtl="0" fontAlgn="base">
        <a:spcBef>
          <a:spcPct val="0"/>
        </a:spcBef>
        <a:spcAft>
          <a:spcPct val="0"/>
        </a:spcAft>
        <a:defRPr sz="4500" b="1">
          <a:solidFill>
            <a:srgbClr val="FFC800"/>
          </a:solidFill>
          <a:latin typeface="Corbel" pitchFamily="34" charset="0"/>
        </a:defRPr>
      </a:lvl8pPr>
      <a:lvl9pPr marL="1828800" algn="l" rtl="0" fontAlgn="base">
        <a:spcBef>
          <a:spcPct val="0"/>
        </a:spcBef>
        <a:spcAft>
          <a:spcPct val="0"/>
        </a:spcAft>
        <a:defRPr sz="4500" b="1">
          <a:solidFill>
            <a:srgbClr val="FFC800"/>
          </a:solidFill>
          <a:latin typeface="Corbel" pitchFamily="34" charset="0"/>
        </a:defRPr>
      </a:lvl9pPr>
      <a:extLst/>
    </p:titleStyle>
    <p:bodyStyle>
      <a:lvl1pPr marL="438150" indent="-319088" algn="l" rtl="0" eaLnBrk="0" fontAlgn="base" hangingPunct="0">
        <a:spcBef>
          <a:spcPct val="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730250" indent="-273050" algn="l" rtl="0" eaLnBrk="0" fontAlgn="base" hangingPunct="0">
        <a:spcBef>
          <a:spcPct val="20000"/>
        </a:spcBef>
        <a:spcAft>
          <a:spcPct val="0"/>
        </a:spcAft>
        <a:buClr>
          <a:schemeClr val="accent2"/>
        </a:buClr>
        <a:buSzPct val="90000"/>
        <a:buFont typeface="Wingdings" pitchFamily="2" charset="2"/>
        <a:buChar char=""/>
        <a:defRPr sz="2800" kern="1200">
          <a:solidFill>
            <a:schemeClr val="tx1"/>
          </a:solidFill>
          <a:latin typeface="+mn-lt"/>
          <a:ea typeface="+mn-ea"/>
          <a:cs typeface="+mn-cs"/>
        </a:defRPr>
      </a:lvl2pPr>
      <a:lvl3pPr marL="995363" indent="-228600" algn="l" rtl="0" eaLnBrk="0" fontAlgn="base" hangingPunct="0">
        <a:spcBef>
          <a:spcPct val="20000"/>
        </a:spcBef>
        <a:spcAft>
          <a:spcPct val="0"/>
        </a:spcAft>
        <a:buClr>
          <a:srgbClr val="E66C7D"/>
        </a:buClr>
        <a:buFont typeface="Arial" charset="0"/>
        <a:buChar char="▪"/>
        <a:defRPr sz="2400" kern="1200">
          <a:solidFill>
            <a:schemeClr val="tx1"/>
          </a:solidFill>
          <a:latin typeface="+mn-lt"/>
          <a:ea typeface="+mn-ea"/>
          <a:cs typeface="+mn-cs"/>
        </a:defRPr>
      </a:lvl3pPr>
      <a:lvl4pPr marL="1216025" indent="-182563" algn="l" rtl="0" eaLnBrk="0" fontAlgn="base" hangingPunct="0">
        <a:spcBef>
          <a:spcPct val="20000"/>
        </a:spcBef>
        <a:spcAft>
          <a:spcPct val="0"/>
        </a:spcAft>
        <a:buClr>
          <a:srgbClr val="6BB76D"/>
        </a:buClr>
        <a:buFont typeface="Arial" charset="0"/>
        <a:buChar char="▪"/>
        <a:defRPr sz="2000" kern="1200">
          <a:solidFill>
            <a:schemeClr val="tx1"/>
          </a:solidFill>
          <a:latin typeface="+mn-lt"/>
          <a:ea typeface="+mn-ea"/>
          <a:cs typeface="+mn-cs"/>
        </a:defRPr>
      </a:lvl4pPr>
      <a:lvl5pPr marL="1425575" indent="-182563" algn="l" rtl="0" eaLnBrk="0" fontAlgn="base" hangingPunct="0">
        <a:spcBef>
          <a:spcPct val="20000"/>
        </a:spcBef>
        <a:spcAft>
          <a:spcPct val="0"/>
        </a:spcAft>
        <a:buClr>
          <a:srgbClr val="E88651"/>
        </a:buClr>
        <a:buFont typeface="Wingdings 3" pitchFamily="18" charset="2"/>
        <a:buChar char=""/>
        <a:defRPr lang="en-US" sz="2000" kern="120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defRPr/>
            </a:pPr>
            <a:r>
              <a:rPr lang="en-IN" sz="3600" dirty="0">
                <a:latin typeface="Times New Roman" panose="02020603050405020304" pitchFamily="18" charset="0"/>
                <a:cs typeface="Times New Roman" panose="02020603050405020304" pitchFamily="18" charset="0"/>
              </a:rPr>
              <a:t>M.KUMARASAMY COLLEGE OF ENGINEERING ,  KARUR.</a:t>
            </a:r>
          </a:p>
        </p:txBody>
      </p:sp>
      <p:sp>
        <p:nvSpPr>
          <p:cNvPr id="5" name="Footer Placeholder 4"/>
          <p:cNvSpPr>
            <a:spLocks noGrp="1"/>
          </p:cNvSpPr>
          <p:nvPr>
            <p:ph type="ftr" sz="quarter" idx="11"/>
          </p:nvPr>
        </p:nvSpPr>
        <p:spPr>
          <a:xfrm>
            <a:off x="838200" y="1147763"/>
            <a:ext cx="7685964" cy="1981200"/>
          </a:xfrm>
        </p:spPr>
        <p:txBody>
          <a:bodyPr/>
          <a:lstStyle/>
          <a:p>
            <a:pPr algn="ctr">
              <a:defRPr/>
            </a:pPr>
            <a:endParaRPr lang="en-IN" sz="2500" b="1" dirty="0">
              <a:latin typeface="Times New Roman" panose="02020603050405020304" pitchFamily="18" charset="0"/>
              <a:cs typeface="Times New Roman" panose="02020603050405020304" pitchFamily="18" charset="0"/>
            </a:endParaRPr>
          </a:p>
          <a:p>
            <a:pPr algn="ctr">
              <a:defRPr/>
            </a:pPr>
            <a:r>
              <a:rPr lang="en-US" sz="2500" b="1" dirty="0">
                <a:latin typeface="Times New Roman" panose="02020603050405020304" pitchFamily="18" charset="0"/>
                <a:cs typeface="Times New Roman" panose="02020603050405020304" pitchFamily="18" charset="0"/>
              </a:rPr>
              <a:t>Department of Electronics and Communication Engineering</a:t>
            </a:r>
            <a:endParaRPr lang="en-IN" sz="2500" b="1" dirty="0">
              <a:latin typeface="Times New Roman" panose="02020603050405020304" pitchFamily="18" charset="0"/>
              <a:cs typeface="Times New Roman" panose="02020603050405020304" pitchFamily="18" charset="0"/>
            </a:endParaRPr>
          </a:p>
          <a:p>
            <a:pPr algn="ctr">
              <a:defRPr/>
            </a:pPr>
            <a:r>
              <a:rPr lang="en-IN" sz="2500" b="1" dirty="0">
                <a:latin typeface="Times New Roman" panose="02020603050405020304" pitchFamily="18" charset="0"/>
                <a:cs typeface="Times New Roman" panose="02020603050405020304" pitchFamily="18" charset="0"/>
              </a:rPr>
              <a:t>EGB1221-DATABASE MANAGEMENT SYSTEM  </a:t>
            </a:r>
          </a:p>
          <a:p>
            <a:pPr algn="ctr">
              <a:defRPr/>
            </a:pPr>
            <a:r>
              <a:rPr lang="en-IN" sz="2500" b="1" dirty="0">
                <a:latin typeface="Times New Roman" panose="02020603050405020304" pitchFamily="18" charset="0"/>
                <a:cs typeface="Times New Roman" panose="02020603050405020304" pitchFamily="18" charset="0"/>
              </a:rPr>
              <a:t>IV Semester (2023-2027 Batch)</a:t>
            </a:r>
          </a:p>
          <a:p>
            <a:pPr algn="ctr">
              <a:defRPr/>
            </a:pPr>
            <a:r>
              <a:rPr lang="en-IN" sz="2500" b="1" u="sng" dirty="0">
                <a:latin typeface="Times New Roman" panose="02020603050405020304" pitchFamily="18" charset="0"/>
                <a:cs typeface="Times New Roman" panose="02020603050405020304" pitchFamily="18" charset="0"/>
              </a:rPr>
              <a:t>FINAL REVIEW PRESENTATION </a:t>
            </a:r>
            <a:endParaRPr lang="en-US" sz="2500" b="1" u="sng" dirty="0">
              <a:latin typeface="Times New Roman" panose="02020603050405020304" pitchFamily="18" charset="0"/>
              <a:cs typeface="Times New Roman" panose="02020603050405020304" pitchFamily="18" charset="0"/>
            </a:endParaRPr>
          </a:p>
        </p:txBody>
      </p:sp>
      <p:sp>
        <p:nvSpPr>
          <p:cNvPr id="6" name="TextBox 6"/>
          <p:cNvSpPr txBox="1">
            <a:spLocks noChangeArrowheads="1"/>
          </p:cNvSpPr>
          <p:nvPr/>
        </p:nvSpPr>
        <p:spPr bwMode="auto">
          <a:xfrm flipH="1">
            <a:off x="609600" y="3486150"/>
            <a:ext cx="8295564" cy="830997"/>
          </a:xfrm>
          <a:prstGeom prst="rect">
            <a:avLst/>
          </a:prstGeom>
          <a:noFill/>
          <a:ln w="9525">
            <a:noFill/>
            <a:miter lim="800000"/>
            <a:headEnd/>
            <a:tailEnd/>
          </a:ln>
        </p:spPr>
        <p:txBody>
          <a:bodyPr wrap="square">
            <a:spAutoFit/>
          </a:bodyPr>
          <a:lstStyle/>
          <a:p>
            <a:pPr lvl="0" algn="just">
              <a:spcBef>
                <a:spcPts val="0"/>
              </a:spcBef>
              <a:spcAft>
                <a:spcPts val="0"/>
              </a:spcAft>
            </a:pPr>
            <a:r>
              <a:rPr lang="en-US" sz="2400" b="1" dirty="0">
                <a:latin typeface="Times New Roman" panose="02020603050405020304" pitchFamily="18" charset="0"/>
                <a:ea typeface="Arial"/>
                <a:cs typeface="Times New Roman" panose="02020603050405020304" pitchFamily="18" charset="0"/>
                <a:sym typeface="Arial"/>
              </a:rPr>
              <a:t>Register Number	: 927623BEC095,927623BEC117</a:t>
            </a:r>
          </a:p>
          <a:p>
            <a:pPr lvl="0" algn="just">
              <a:spcBef>
                <a:spcPts val="0"/>
              </a:spcBef>
              <a:spcAft>
                <a:spcPts val="0"/>
              </a:spcAft>
            </a:pPr>
            <a:r>
              <a:rPr lang="en-US" sz="2400" b="1" dirty="0">
                <a:latin typeface="Times New Roman" panose="02020603050405020304" pitchFamily="18" charset="0"/>
                <a:ea typeface="Arial"/>
                <a:cs typeface="Times New Roman" panose="02020603050405020304" pitchFamily="18" charset="0"/>
                <a:sym typeface="Arial"/>
              </a:rPr>
              <a:t>Name			: JOYAL AUGUSTIN 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5FC2A-3DBE-C485-7C6C-6A53FD86A6A8}"/>
              </a:ext>
            </a:extLst>
          </p:cNvPr>
          <p:cNvSpPr>
            <a:spLocks noGrp="1"/>
          </p:cNvSpPr>
          <p:nvPr>
            <p:ph type="title"/>
          </p:nvPr>
        </p:nvSpPr>
        <p:spPr/>
        <p:txBody>
          <a:bodyPr>
            <a:normAutofit fontScale="90000"/>
          </a:bodyPr>
          <a:lstStyle/>
          <a:p>
            <a:r>
              <a:rPr lang="en-US" altLang="en-US" dirty="0">
                <a:solidFill>
                  <a:srgbClr val="FFC000"/>
                </a:solidFill>
                <a:latin typeface="Times New Roman" panose="02020603050405020304" pitchFamily="18" charset="0"/>
                <a:cs typeface="Times New Roman" panose="02020603050405020304" pitchFamily="18" charset="0"/>
              </a:rPr>
              <a:t>Architecture Diagram Explanation</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7FAC72C-F26B-029A-C89F-82133D159EB4}"/>
              </a:ext>
            </a:extLst>
          </p:cNvPr>
          <p:cNvSpPr>
            <a:spLocks noGrp="1"/>
          </p:cNvSpPr>
          <p:nvPr>
            <p:ph type="ftr" sz="quarter" idx="11"/>
          </p:nvPr>
        </p:nvSpPr>
        <p:spPr>
          <a:xfrm>
            <a:off x="2941554" y="4820539"/>
            <a:ext cx="5508625" cy="206375"/>
          </a:xfrm>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D9906C39-8093-428D-C894-31F42CAE698F}"/>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7" name="Rectangle 2">
            <a:extLst>
              <a:ext uri="{FF2B5EF4-FFF2-40B4-BE49-F238E27FC236}">
                <a16:creationId xmlns:a16="http://schemas.microsoft.com/office/drawing/2014/main" id="{93636D1C-EC68-08CE-5C6D-308F7523C043}"/>
              </a:ext>
            </a:extLst>
          </p:cNvPr>
          <p:cNvSpPr>
            <a:spLocks noGrp="1" noChangeArrowheads="1"/>
          </p:cNvSpPr>
          <p:nvPr>
            <p:ph idx="1"/>
          </p:nvPr>
        </p:nvSpPr>
        <p:spPr bwMode="auto">
          <a:xfrm>
            <a:off x="127000" y="1459671"/>
            <a:ext cx="833120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MySQL Database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42963" lvl="2" indent="-285750" algn="just">
              <a:spcBef>
                <a:spcPct val="0"/>
              </a:spcBef>
              <a:buClr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destination for all the input data.</a:t>
            </a:r>
          </a:p>
          <a:p>
            <a:pPr marL="842963" lvl="2" indent="-285750" algn="just">
              <a:spcBef>
                <a:spcPct val="0"/>
              </a:spcBef>
              <a:buClr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Tables include:</a:t>
            </a:r>
          </a:p>
          <a:p>
            <a:pPr marL="1228725" lvl="3" indent="-285750" algn="just">
              <a:spcBef>
                <a:spcPct val="0"/>
              </a:spcBef>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medicine, customer, supplier, purchase, and sales</a:t>
            </a:r>
          </a:p>
          <a:p>
            <a:pPr marL="1228725" lvl="3" indent="-285750" algn="just">
              <a:spcBef>
                <a:spcPct val="0"/>
              </a:spcBef>
              <a:buClrTx/>
              <a:buFont typeface="Arial" panose="020B0604020202020204" pitchFamily="34" charset="0"/>
              <a:buChar char="•"/>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data is stored in a structured and retrievable format for later use (reporting, queries, inventory management,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1616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747046"/>
          </a:xfrm>
        </p:spPr>
        <p:txBody>
          <a:bodyPr>
            <a:normAutofit fontScale="90000"/>
          </a:bodyPr>
          <a:lstStyle/>
          <a:p>
            <a:r>
              <a:rPr lang="en-US" dirty="0">
                <a:latin typeface="Times New Roman" panose="02020603050405020304" pitchFamily="18" charset="0"/>
                <a:cs typeface="Times New Roman" panose="02020603050405020304" pitchFamily="18" charset="0"/>
              </a:rPr>
              <a:t>Schema Diagram</a:t>
            </a:r>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9" name="Rectangle 8">
            <a:extLst>
              <a:ext uri="{FF2B5EF4-FFF2-40B4-BE49-F238E27FC236}">
                <a16:creationId xmlns:a16="http://schemas.microsoft.com/office/drawing/2014/main" id="{0269AC56-D249-8C45-0C7B-6F9D66EFAEDA}"/>
              </a:ext>
            </a:extLst>
          </p:cNvPr>
          <p:cNvSpPr/>
          <p:nvPr/>
        </p:nvSpPr>
        <p:spPr>
          <a:xfrm>
            <a:off x="533400" y="1162050"/>
            <a:ext cx="1676400" cy="1028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100" b="1" dirty="0">
                <a:latin typeface="Times New Roman" panose="02020603050405020304" pitchFamily="18" charset="0"/>
                <a:cs typeface="Times New Roman" panose="02020603050405020304" pitchFamily="18" charset="0"/>
              </a:rPr>
              <a:t>MEDICINES</a:t>
            </a:r>
          </a:p>
          <a:p>
            <a:r>
              <a:rPr lang="en-US" sz="1100" dirty="0">
                <a:latin typeface="Times New Roman" panose="02020603050405020304" pitchFamily="18" charset="0"/>
                <a:cs typeface="Times New Roman" panose="02020603050405020304" pitchFamily="18" charset="0"/>
              </a:rPr>
              <a:t>Medicine id</a:t>
            </a:r>
          </a:p>
          <a:p>
            <a:r>
              <a:rPr lang="en-US" sz="1100" dirty="0" err="1">
                <a:latin typeface="Times New Roman" panose="02020603050405020304" pitchFamily="18" charset="0"/>
                <a:cs typeface="Times New Roman" panose="02020603050405020304" pitchFamily="18" charset="0"/>
              </a:rPr>
              <a:t>Madicine</a:t>
            </a:r>
            <a:r>
              <a:rPr lang="en-US" sz="1100" dirty="0">
                <a:latin typeface="Times New Roman" panose="02020603050405020304" pitchFamily="18" charset="0"/>
                <a:cs typeface="Times New Roman" panose="02020603050405020304" pitchFamily="18" charset="0"/>
              </a:rPr>
              <a:t> name</a:t>
            </a:r>
          </a:p>
          <a:p>
            <a:r>
              <a:rPr lang="en-US" sz="1100" dirty="0">
                <a:latin typeface="Times New Roman" panose="02020603050405020304" pitchFamily="18" charset="0"/>
                <a:cs typeface="Times New Roman" panose="02020603050405020304" pitchFamily="18" charset="0"/>
              </a:rPr>
              <a:t>Manufacturer</a:t>
            </a:r>
          </a:p>
          <a:p>
            <a:r>
              <a:rPr lang="en-US" sz="1100" dirty="0" err="1">
                <a:latin typeface="Times New Roman" panose="02020603050405020304" pitchFamily="18" charset="0"/>
                <a:cs typeface="Times New Roman" panose="02020603050405020304" pitchFamily="18" charset="0"/>
              </a:rPr>
              <a:t>Expiery</a:t>
            </a:r>
            <a:r>
              <a:rPr lang="en-US" sz="1100" dirty="0">
                <a:latin typeface="Times New Roman" panose="02020603050405020304" pitchFamily="18" charset="0"/>
                <a:cs typeface="Times New Roman" panose="02020603050405020304" pitchFamily="18" charset="0"/>
              </a:rPr>
              <a:t> date</a:t>
            </a:r>
            <a:endParaRPr lang="en-IN" sz="11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882B9F0-0703-7C2B-BA12-1692CFA8B32F}"/>
              </a:ext>
            </a:extLst>
          </p:cNvPr>
          <p:cNvSpPr/>
          <p:nvPr/>
        </p:nvSpPr>
        <p:spPr>
          <a:xfrm>
            <a:off x="533399" y="2528637"/>
            <a:ext cx="1684421" cy="10287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050" b="1" dirty="0">
                <a:latin typeface="Times New Roman" panose="02020603050405020304" pitchFamily="18" charset="0"/>
                <a:cs typeface="Times New Roman" panose="02020603050405020304" pitchFamily="18" charset="0"/>
              </a:rPr>
              <a:t>CUSTOMERS</a:t>
            </a:r>
          </a:p>
          <a:p>
            <a:r>
              <a:rPr lang="en-US" sz="1050" dirty="0" err="1">
                <a:latin typeface="Times New Roman" panose="02020603050405020304" pitchFamily="18" charset="0"/>
                <a:cs typeface="Times New Roman" panose="02020603050405020304" pitchFamily="18" charset="0"/>
              </a:rPr>
              <a:t>CustomerID</a:t>
            </a:r>
            <a:endParaRPr lang="en-US" sz="1050" dirty="0">
              <a:latin typeface="Times New Roman" panose="02020603050405020304" pitchFamily="18" charset="0"/>
              <a:cs typeface="Times New Roman" panose="02020603050405020304" pitchFamily="18" charset="0"/>
            </a:endParaRPr>
          </a:p>
          <a:p>
            <a:r>
              <a:rPr lang="en-US" sz="1050" dirty="0" err="1">
                <a:latin typeface="Times New Roman" panose="02020603050405020304" pitchFamily="18" charset="0"/>
                <a:cs typeface="Times New Roman" panose="02020603050405020304" pitchFamily="18" charset="0"/>
              </a:rPr>
              <a:t>CustomerName</a:t>
            </a:r>
            <a:endParaRPr lang="en-US" sz="1050" dirty="0">
              <a:latin typeface="Times New Roman" panose="02020603050405020304" pitchFamily="18" charset="0"/>
              <a:cs typeface="Times New Roman" panose="02020603050405020304" pitchFamily="18" charset="0"/>
            </a:endParaRPr>
          </a:p>
          <a:p>
            <a:r>
              <a:rPr lang="en-US" sz="1050" dirty="0" err="1">
                <a:latin typeface="Times New Roman" panose="02020603050405020304" pitchFamily="18" charset="0"/>
                <a:cs typeface="Times New Roman" panose="02020603050405020304" pitchFamily="18" charset="0"/>
              </a:rPr>
              <a:t>CustomerNumber</a:t>
            </a:r>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Address</a:t>
            </a:r>
            <a:endParaRPr lang="en-IN" sz="105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32CD2F7-DDC0-E345-F9D0-61DB2445F96B}"/>
              </a:ext>
            </a:extLst>
          </p:cNvPr>
          <p:cNvSpPr/>
          <p:nvPr/>
        </p:nvSpPr>
        <p:spPr>
          <a:xfrm>
            <a:off x="533400" y="3864142"/>
            <a:ext cx="1676400" cy="9056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050" b="1" dirty="0">
                <a:latin typeface="Times New Roman" panose="02020603050405020304" pitchFamily="18" charset="0"/>
                <a:cs typeface="Times New Roman" panose="02020603050405020304" pitchFamily="18" charset="0"/>
              </a:rPr>
              <a:t>SUPPILIER</a:t>
            </a:r>
          </a:p>
          <a:p>
            <a:endParaRPr lang="en-US" sz="1050" b="1" dirty="0">
              <a:latin typeface="Times New Roman" panose="02020603050405020304" pitchFamily="18" charset="0"/>
              <a:cs typeface="Times New Roman" panose="02020603050405020304" pitchFamily="18" charset="0"/>
            </a:endParaRPr>
          </a:p>
          <a:p>
            <a:pPr>
              <a:lnSpc>
                <a:spcPct val="150000"/>
              </a:lnSpc>
            </a:pPr>
            <a:r>
              <a:rPr lang="en-US" sz="1050" dirty="0">
                <a:latin typeface="Times New Roman" panose="02020603050405020304" pitchFamily="18" charset="0"/>
                <a:cs typeface="Times New Roman" panose="02020603050405020304" pitchFamily="18" charset="0"/>
              </a:rPr>
              <a:t>Supplier IDRS</a:t>
            </a:r>
            <a:br>
              <a:rPr lang="en-US" sz="1050" dirty="0">
                <a:latin typeface="Times New Roman" panose="02020603050405020304" pitchFamily="18" charset="0"/>
                <a:cs typeface="Times New Roman" panose="02020603050405020304" pitchFamily="18" charset="0"/>
              </a:rPr>
            </a:br>
            <a:r>
              <a:rPr lang="en-US" sz="1050" dirty="0" err="1">
                <a:latin typeface="Times New Roman" panose="02020603050405020304" pitchFamily="18" charset="0"/>
                <a:cs typeface="Times New Roman" panose="02020603050405020304" pitchFamily="18" charset="0"/>
              </a:rPr>
              <a:t>ContactNumber</a:t>
            </a:r>
            <a:endParaRPr lang="en-IN" sz="105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4167399-C367-1869-1E67-39DF958B65F0}"/>
              </a:ext>
            </a:extLst>
          </p:cNvPr>
          <p:cNvSpPr/>
          <p:nvPr/>
        </p:nvSpPr>
        <p:spPr>
          <a:xfrm>
            <a:off x="6196263" y="1255740"/>
            <a:ext cx="2032000" cy="137160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050" b="1" dirty="0">
                <a:latin typeface="Times New Roman" panose="02020603050405020304" pitchFamily="18" charset="0"/>
                <a:cs typeface="Times New Roman" panose="02020603050405020304" pitchFamily="18" charset="0"/>
              </a:rPr>
              <a:t>PURCHASE</a:t>
            </a:r>
          </a:p>
          <a:p>
            <a:pPr>
              <a:lnSpc>
                <a:spcPct val="150000"/>
              </a:lnSpc>
            </a:pPr>
            <a:r>
              <a:rPr lang="en-US" sz="1050" dirty="0" err="1">
                <a:latin typeface="Times New Roman" panose="02020603050405020304" pitchFamily="18" charset="0"/>
                <a:cs typeface="Times New Roman" panose="02020603050405020304" pitchFamily="18" charset="0"/>
              </a:rPr>
              <a:t>PurchaseID</a:t>
            </a:r>
            <a:endParaRPr lang="en-US" sz="1050" dirty="0">
              <a:latin typeface="Times New Roman" panose="02020603050405020304" pitchFamily="18" charset="0"/>
              <a:cs typeface="Times New Roman" panose="02020603050405020304" pitchFamily="18" charset="0"/>
            </a:endParaRPr>
          </a:p>
          <a:p>
            <a:pPr>
              <a:lnSpc>
                <a:spcPct val="150000"/>
              </a:lnSpc>
            </a:pPr>
            <a:r>
              <a:rPr lang="en-US" sz="1050" dirty="0" err="1">
                <a:latin typeface="Times New Roman" panose="02020603050405020304" pitchFamily="18" charset="0"/>
                <a:cs typeface="Times New Roman" panose="02020603050405020304" pitchFamily="18" charset="0"/>
              </a:rPr>
              <a:t>supplierID</a:t>
            </a:r>
            <a:endParaRPr lang="en-US" sz="1050" dirty="0">
              <a:latin typeface="Times New Roman" panose="02020603050405020304" pitchFamily="18" charset="0"/>
              <a:cs typeface="Times New Roman" panose="02020603050405020304" pitchFamily="18" charset="0"/>
            </a:endParaRPr>
          </a:p>
          <a:p>
            <a:pPr>
              <a:lnSpc>
                <a:spcPct val="150000"/>
              </a:lnSpc>
            </a:pPr>
            <a:r>
              <a:rPr lang="en-US" sz="1050" dirty="0" err="1">
                <a:latin typeface="Times New Roman" panose="02020603050405020304" pitchFamily="18" charset="0"/>
                <a:cs typeface="Times New Roman" panose="02020603050405020304" pitchFamily="18" charset="0"/>
              </a:rPr>
              <a:t>MEDICINEid</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PURCHASEDATE</a:t>
            </a:r>
          </a:p>
          <a:p>
            <a:pPr>
              <a:lnSpc>
                <a:spcPct val="150000"/>
              </a:lnSpc>
            </a:pPr>
            <a:r>
              <a:rPr lang="en-US" sz="1050" dirty="0">
                <a:latin typeface="Times New Roman" panose="02020603050405020304" pitchFamily="18" charset="0"/>
                <a:cs typeface="Times New Roman" panose="02020603050405020304" pitchFamily="18" charset="0"/>
              </a:rPr>
              <a:t>Total cost</a:t>
            </a:r>
            <a:endParaRPr lang="en-IN" sz="105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A535C63-5713-2F78-7225-7BEF18325788}"/>
              </a:ext>
            </a:extLst>
          </p:cNvPr>
          <p:cNvSpPr/>
          <p:nvPr/>
        </p:nvSpPr>
        <p:spPr>
          <a:xfrm>
            <a:off x="6172200" y="3705230"/>
            <a:ext cx="2032000" cy="11342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050" b="1" dirty="0">
                <a:latin typeface="Times New Roman" panose="02020603050405020304" pitchFamily="18" charset="0"/>
                <a:cs typeface="Times New Roman" panose="02020603050405020304" pitchFamily="18" charset="0"/>
              </a:rPr>
              <a:t>Sales</a:t>
            </a:r>
          </a:p>
          <a:p>
            <a:r>
              <a:rPr lang="en-US" sz="1050" dirty="0" err="1">
                <a:latin typeface="Times New Roman" panose="02020603050405020304" pitchFamily="18" charset="0"/>
                <a:cs typeface="Times New Roman" panose="02020603050405020304" pitchFamily="18" charset="0"/>
              </a:rPr>
              <a:t>Salesid</a:t>
            </a:r>
            <a:endParaRPr lang="en-US" sz="1050" dirty="0">
              <a:latin typeface="Times New Roman" panose="02020603050405020304" pitchFamily="18" charset="0"/>
              <a:cs typeface="Times New Roman" panose="02020603050405020304" pitchFamily="18" charset="0"/>
            </a:endParaRPr>
          </a:p>
          <a:p>
            <a:r>
              <a:rPr lang="en-US" sz="1050" dirty="0" err="1">
                <a:latin typeface="Times New Roman" panose="02020603050405020304" pitchFamily="18" charset="0"/>
                <a:cs typeface="Times New Roman" panose="02020603050405020304" pitchFamily="18" charset="0"/>
              </a:rPr>
              <a:t>Medichineid</a:t>
            </a:r>
            <a:endParaRPr lang="en-US" sz="1050" dirty="0">
              <a:latin typeface="Times New Roman" panose="02020603050405020304" pitchFamily="18" charset="0"/>
              <a:cs typeface="Times New Roman" panose="02020603050405020304" pitchFamily="18" charset="0"/>
            </a:endParaRPr>
          </a:p>
          <a:p>
            <a:r>
              <a:rPr lang="en-US" sz="1050" dirty="0" err="1">
                <a:latin typeface="Times New Roman" panose="02020603050405020304" pitchFamily="18" charset="0"/>
                <a:cs typeface="Times New Roman" panose="02020603050405020304" pitchFamily="18" charset="0"/>
              </a:rPr>
              <a:t>Customerid</a:t>
            </a:r>
            <a:endParaRPr lang="en-US" sz="1050" dirty="0">
              <a:latin typeface="Times New Roman" panose="02020603050405020304" pitchFamily="18" charset="0"/>
              <a:cs typeface="Times New Roman" panose="02020603050405020304" pitchFamily="18" charset="0"/>
            </a:endParaRPr>
          </a:p>
          <a:p>
            <a:r>
              <a:rPr lang="en-US" sz="1050" dirty="0" err="1">
                <a:latin typeface="Times New Roman" panose="02020603050405020304" pitchFamily="18" charset="0"/>
                <a:cs typeface="Times New Roman" panose="02020603050405020304" pitchFamily="18" charset="0"/>
              </a:rPr>
              <a:t>Saledate</a:t>
            </a:r>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Quantity</a:t>
            </a:r>
          </a:p>
          <a:p>
            <a:r>
              <a:rPr lang="en-US" sz="1050" dirty="0" err="1">
                <a:latin typeface="Times New Roman" panose="02020603050405020304" pitchFamily="18" charset="0"/>
                <a:cs typeface="Times New Roman" panose="02020603050405020304" pitchFamily="18" charset="0"/>
              </a:rPr>
              <a:t>Totala</a:t>
            </a:r>
            <a:r>
              <a:rPr lang="en-US" sz="1050" dirty="0">
                <a:latin typeface="Times New Roman" panose="02020603050405020304" pitchFamily="18" charset="0"/>
                <a:cs typeface="Times New Roman" panose="02020603050405020304" pitchFamily="18" charset="0"/>
              </a:rPr>
              <a:t> amount</a:t>
            </a:r>
            <a:endParaRPr lang="en-IN" sz="1050" dirty="0">
              <a:latin typeface="Times New Roman" panose="02020603050405020304" pitchFamily="18" charset="0"/>
              <a:cs typeface="Times New Roman" panose="02020603050405020304" pitchFamily="18" charset="0"/>
            </a:endParaRPr>
          </a:p>
        </p:txBody>
      </p:sp>
      <p:sp>
        <p:nvSpPr>
          <p:cNvPr id="14" name="Hexagon 13">
            <a:extLst>
              <a:ext uri="{FF2B5EF4-FFF2-40B4-BE49-F238E27FC236}">
                <a16:creationId xmlns:a16="http://schemas.microsoft.com/office/drawing/2014/main" id="{168D4533-FA83-FDB9-0E0C-FD9222557BC7}"/>
              </a:ext>
            </a:extLst>
          </p:cNvPr>
          <p:cNvSpPr/>
          <p:nvPr/>
        </p:nvSpPr>
        <p:spPr>
          <a:xfrm>
            <a:off x="3274595" y="3819530"/>
            <a:ext cx="1905000" cy="905636"/>
          </a:xfrm>
          <a:prstGeom prst="hexago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err="1">
                <a:latin typeface="Times New Roman" panose="02020603050405020304" pitchFamily="18" charset="0"/>
                <a:cs typeface="Times New Roman" panose="02020603050405020304" pitchFamily="18" charset="0"/>
              </a:rPr>
              <a:t>Pharamacy</a:t>
            </a:r>
            <a:r>
              <a:rPr lang="en-US" b="1" dirty="0">
                <a:latin typeface="Times New Roman" panose="02020603050405020304" pitchFamily="18" charset="0"/>
                <a:cs typeface="Times New Roman" panose="02020603050405020304" pitchFamily="18" charset="0"/>
              </a:rPr>
              <a:t> data base</a:t>
            </a:r>
            <a:endParaRPr lang="en-IN" b="1" dirty="0">
              <a:latin typeface="Times New Roman" panose="02020603050405020304" pitchFamily="18" charset="0"/>
              <a:cs typeface="Times New Roman" panose="02020603050405020304" pitchFamily="18" charset="0"/>
            </a:endParaRPr>
          </a:p>
        </p:txBody>
      </p:sp>
      <p:cxnSp>
        <p:nvCxnSpPr>
          <p:cNvPr id="18" name="Straight Arrow Connector 17">
            <a:extLst>
              <a:ext uri="{FF2B5EF4-FFF2-40B4-BE49-F238E27FC236}">
                <a16:creationId xmlns:a16="http://schemas.microsoft.com/office/drawing/2014/main" id="{F64ED202-01AC-CC4B-3428-A1B5583BF657}"/>
              </a:ext>
            </a:extLst>
          </p:cNvPr>
          <p:cNvCxnSpPr>
            <a:cxnSpLocks/>
          </p:cNvCxnSpPr>
          <p:nvPr/>
        </p:nvCxnSpPr>
        <p:spPr>
          <a:xfrm>
            <a:off x="4227095" y="1685357"/>
            <a:ext cx="0" cy="21341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98B2358-1865-F90A-F31A-B1B86E2E07EE}"/>
              </a:ext>
            </a:extLst>
          </p:cNvPr>
          <p:cNvCxnSpPr>
            <a:cxnSpLocks/>
            <a:endCxn id="14" idx="3"/>
          </p:cNvCxnSpPr>
          <p:nvPr/>
        </p:nvCxnSpPr>
        <p:spPr>
          <a:xfrm>
            <a:off x="2217820" y="4272348"/>
            <a:ext cx="10567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CAC7920-B355-4093-C0D7-1E609848362D}"/>
              </a:ext>
            </a:extLst>
          </p:cNvPr>
          <p:cNvCxnSpPr>
            <a:cxnSpLocks/>
            <a:stCxn id="13" idx="1"/>
            <a:endCxn id="14" idx="0"/>
          </p:cNvCxnSpPr>
          <p:nvPr/>
        </p:nvCxnSpPr>
        <p:spPr>
          <a:xfrm flipH="1">
            <a:off x="5179595" y="4272348"/>
            <a:ext cx="99260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B59D00F-EE58-48D8-5606-D3FB09F7CD5E}"/>
              </a:ext>
            </a:extLst>
          </p:cNvPr>
          <p:cNvCxnSpPr>
            <a:cxnSpLocks/>
            <a:stCxn id="9" idx="3"/>
          </p:cNvCxnSpPr>
          <p:nvPr/>
        </p:nvCxnSpPr>
        <p:spPr>
          <a:xfrm>
            <a:off x="2209800" y="1676400"/>
            <a:ext cx="2017295" cy="8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4B8A5D-136D-086D-34C5-56CB07471E5B}"/>
              </a:ext>
            </a:extLst>
          </p:cNvPr>
          <p:cNvCxnSpPr>
            <a:cxnSpLocks/>
            <a:stCxn id="10" idx="3"/>
          </p:cNvCxnSpPr>
          <p:nvPr/>
        </p:nvCxnSpPr>
        <p:spPr>
          <a:xfrm>
            <a:off x="2217820" y="3042987"/>
            <a:ext cx="20092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44D2A1F-BB07-6AF6-EB74-0A8C0FFBDB43}"/>
              </a:ext>
            </a:extLst>
          </p:cNvPr>
          <p:cNvCxnSpPr>
            <a:cxnSpLocks/>
            <a:stCxn id="12" idx="1"/>
          </p:cNvCxnSpPr>
          <p:nvPr/>
        </p:nvCxnSpPr>
        <p:spPr>
          <a:xfrm flipH="1">
            <a:off x="4227095" y="1941540"/>
            <a:ext cx="19691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1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64">
            <a:extLst>
              <a:ext uri="{FF2B5EF4-FFF2-40B4-BE49-F238E27FC236}">
                <a16:creationId xmlns:a16="http://schemas.microsoft.com/office/drawing/2014/main" id="{6C8FE0ED-0EC9-0649-DC9A-8E8E9526021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ER DIAGRAM</a:t>
            </a:r>
            <a:endParaRPr lang="en-IN" dirty="0">
              <a:latin typeface="Times New Roman" panose="02020603050405020304" pitchFamily="18" charset="0"/>
              <a:cs typeface="Times New Roman" panose="02020603050405020304" pitchFamily="18" charset="0"/>
            </a:endParaRPr>
          </a:p>
        </p:txBody>
      </p:sp>
      <p:pic>
        <p:nvPicPr>
          <p:cNvPr id="67" name="Picture 66">
            <a:extLst>
              <a:ext uri="{FF2B5EF4-FFF2-40B4-BE49-F238E27FC236}">
                <a16:creationId xmlns:a16="http://schemas.microsoft.com/office/drawing/2014/main" id="{1B5339B7-6E0B-74D0-BF2D-522C95447CBA}"/>
              </a:ext>
            </a:extLst>
          </p:cNvPr>
          <p:cNvPicPr>
            <a:picLocks noChangeAspect="1"/>
          </p:cNvPicPr>
          <p:nvPr/>
        </p:nvPicPr>
        <p:blipFill>
          <a:blip r:embed="rId3"/>
          <a:stretch>
            <a:fillRect/>
          </a:stretch>
        </p:blipFill>
        <p:spPr>
          <a:xfrm>
            <a:off x="0" y="1200151"/>
            <a:ext cx="9144000" cy="3943350"/>
          </a:xfrm>
          <a:prstGeom prst="rect">
            <a:avLst/>
          </a:prstGeom>
        </p:spPr>
      </p:pic>
    </p:spTree>
    <p:extLst>
      <p:ext uri="{BB962C8B-B14F-4D97-AF65-F5344CB8AC3E}">
        <p14:creationId xmlns:p14="http://schemas.microsoft.com/office/powerpoint/2010/main" val="3329104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2562-625F-3963-3286-EDD4B35DDA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Software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847CA3-9F65-BDF4-6CAD-6ED26C0F79DC}"/>
              </a:ext>
            </a:extLst>
          </p:cNvPr>
          <p:cNvSpPr>
            <a:spLocks noGrp="1"/>
          </p:cNvSpPr>
          <p:nvPr>
            <p:ph idx="1"/>
          </p:nvPr>
        </p:nvSpPr>
        <p:spPr/>
        <p:txBody>
          <a:bodyPr/>
          <a:lstStyle/>
          <a:p>
            <a:pPr marL="119062" indent="0" algn="just">
              <a:lnSpc>
                <a:spcPct val="150000"/>
              </a:lnSpc>
              <a:buNone/>
            </a:pPr>
            <a:r>
              <a:rPr lang="en-US" sz="1800" dirty="0">
                <a:latin typeface="Times New Roman" panose="02020603050405020304" pitchFamily="18" charset="0"/>
                <a:cs typeface="Times New Roman" panose="02020603050405020304" pitchFamily="18" charset="0"/>
              </a:rPr>
              <a:t>	The Pharmacy Management System is a software application designed to efficiently manage the operations of a pharmacy using a database management system. It enables pharmacy staff to automate and streamline tasks such as medicine inventory tracking, sales processing, customer management, and supplier </a:t>
            </a:r>
            <a:r>
              <a:rPr lang="en-US" sz="1800" dirty="0" err="1">
                <a:latin typeface="Times New Roman" panose="02020603050405020304" pitchFamily="18" charset="0"/>
                <a:cs typeface="Times New Roman" panose="02020603050405020304" pitchFamily="18" charset="0"/>
              </a:rPr>
              <a:t>coordination.The</a:t>
            </a:r>
            <a:r>
              <a:rPr lang="en-US" sz="1800" dirty="0">
                <a:latin typeface="Times New Roman" panose="02020603050405020304" pitchFamily="18" charset="0"/>
                <a:cs typeface="Times New Roman" panose="02020603050405020304" pitchFamily="18" charset="0"/>
              </a:rPr>
              <a:t> system utilizes a relational DBMS (e.g., MySQL, PostgreSQL, Oracle) to store and retrieve data related to medicines, customers, prescriptions, purchases, and billing. It ensures data consistency, security, and integrity through structured schemas and constraints.</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E66AD37-88E8-9798-1731-5948D8169526}"/>
              </a:ext>
            </a:extLst>
          </p:cNvPr>
          <p:cNvSpPr>
            <a:spLocks noGrp="1"/>
          </p:cNvSpPr>
          <p:nvPr>
            <p:ph type="ftr" sz="quarter" idx="11"/>
          </p:nvPr>
        </p:nvSpPr>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D82BD546-8BF7-BA35-21D4-FDD0370C1153}"/>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Tree>
    <p:extLst>
      <p:ext uri="{BB962C8B-B14F-4D97-AF65-F5344CB8AC3E}">
        <p14:creationId xmlns:p14="http://schemas.microsoft.com/office/powerpoint/2010/main" val="233652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26A4B-7677-4A06-93E4-38AE2F48C48A}"/>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Results &amp; Discussion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F3942B-D057-DAB1-E8A4-C21218CCC8E6}"/>
              </a:ext>
            </a:extLst>
          </p:cNvPr>
          <p:cNvSpPr>
            <a:spLocks noGrp="1"/>
          </p:cNvSpPr>
          <p:nvPr>
            <p:ph idx="1"/>
          </p:nvPr>
        </p:nvSpPr>
        <p:spPr/>
        <p:txBody>
          <a:bodyPr/>
          <a:lstStyle/>
          <a:p>
            <a:pPr marL="119062" indent="0" algn="just">
              <a:lnSpc>
                <a:spcPct val="150000"/>
              </a:lnSpc>
              <a:buNone/>
            </a:pPr>
            <a:r>
              <a:rPr lang="en-IN" sz="1800" dirty="0">
                <a:effectLst/>
                <a:latin typeface="Times New Roman" panose="02020603050405020304" pitchFamily="18" charset="0"/>
                <a:ea typeface="Times New Roman" panose="02020603050405020304" pitchFamily="18" charset="0"/>
              </a:rPr>
              <a:t>	The Pharmacy Database Management System was developed and tested in a simulated environment to assess its functionality and efficiency. The implementation resulted in significant improvements in day-to-day operations. Prescription entry and retrieval time was reduced by approximately 40%, enabling faster service to customers. Inventory mismatches were nearly eliminated due to automated stock level updates and expiry tracking mechanisms. Users found the interface intuitive and appreciated the ability to generate on-demand reports for decision-making. </a:t>
            </a:r>
            <a:endParaRPr lang="en-IN" dirty="0"/>
          </a:p>
        </p:txBody>
      </p:sp>
      <p:sp>
        <p:nvSpPr>
          <p:cNvPr id="4" name="Footer Placeholder 3">
            <a:extLst>
              <a:ext uri="{FF2B5EF4-FFF2-40B4-BE49-F238E27FC236}">
                <a16:creationId xmlns:a16="http://schemas.microsoft.com/office/drawing/2014/main" id="{F2EFB8CA-F692-A391-90BD-8E754623159D}"/>
              </a:ext>
            </a:extLst>
          </p:cNvPr>
          <p:cNvSpPr>
            <a:spLocks noGrp="1"/>
          </p:cNvSpPr>
          <p:nvPr>
            <p:ph type="ftr" sz="quarter" idx="11"/>
          </p:nvPr>
        </p:nvSpPr>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17275F53-B7B6-FDA4-FB8F-4A28BA0EE33A}"/>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spTree>
    <p:extLst>
      <p:ext uri="{BB962C8B-B14F-4D97-AF65-F5344CB8AC3E}">
        <p14:creationId xmlns:p14="http://schemas.microsoft.com/office/powerpoint/2010/main" val="2914451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C52D1-C6A1-4F17-7270-80A208A21DCE}"/>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FRONTEND</a:t>
            </a:r>
            <a:endParaRPr lang="en-IN" sz="4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2E8A838-61D7-A86E-769D-782447E25323}"/>
              </a:ext>
            </a:extLst>
          </p:cNvPr>
          <p:cNvPicPr>
            <a:picLocks noGrp="1" noChangeAspect="1"/>
          </p:cNvPicPr>
          <p:nvPr>
            <p:ph idx="1"/>
          </p:nvPr>
        </p:nvPicPr>
        <p:blipFill>
          <a:blip r:embed="rId2"/>
          <a:stretch>
            <a:fillRect/>
          </a:stretch>
        </p:blipFill>
        <p:spPr>
          <a:xfrm>
            <a:off x="395037" y="1504950"/>
            <a:ext cx="8153400" cy="1524000"/>
          </a:xfrm>
        </p:spPr>
      </p:pic>
      <p:sp>
        <p:nvSpPr>
          <p:cNvPr id="4" name="Footer Placeholder 3">
            <a:extLst>
              <a:ext uri="{FF2B5EF4-FFF2-40B4-BE49-F238E27FC236}">
                <a16:creationId xmlns:a16="http://schemas.microsoft.com/office/drawing/2014/main" id="{40E9AD69-C280-7904-9D88-2AE844388EF5}"/>
              </a:ext>
            </a:extLst>
          </p:cNvPr>
          <p:cNvSpPr>
            <a:spLocks noGrp="1"/>
          </p:cNvSpPr>
          <p:nvPr>
            <p:ph type="ftr" sz="quarter" idx="11"/>
          </p:nvPr>
        </p:nvSpPr>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C6F4986B-CDD9-8979-14B0-66E5EB7D3B80}"/>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6" name="TextBox 5">
            <a:extLst>
              <a:ext uri="{FF2B5EF4-FFF2-40B4-BE49-F238E27FC236}">
                <a16:creationId xmlns:a16="http://schemas.microsoft.com/office/drawing/2014/main" id="{A5B1EE5A-6F6A-0C5A-A63F-14D9B91700EE}"/>
              </a:ext>
            </a:extLst>
          </p:cNvPr>
          <p:cNvSpPr txBox="1"/>
          <p:nvPr/>
        </p:nvSpPr>
        <p:spPr>
          <a:xfrm>
            <a:off x="417095" y="1140636"/>
            <a:ext cx="4604084" cy="458074"/>
          </a:xfrm>
          <a:prstGeom prst="rect">
            <a:avLst/>
          </a:prstGeom>
          <a:noFill/>
        </p:spPr>
        <p:txBody>
          <a:bodyPr wrap="square">
            <a:spAutoFit/>
          </a:bodyPr>
          <a:lstStyle/>
          <a:p>
            <a:pPr>
              <a:lnSpc>
                <a:spcPct val="150000"/>
              </a:lnSpc>
            </a:pPr>
            <a:r>
              <a:rPr lang="en-US" sz="1800" b="1" dirty="0">
                <a:effectLst/>
                <a:latin typeface="Times New Roman" panose="02020603050405020304" pitchFamily="18" charset="0"/>
                <a:ea typeface="Times New Roman" panose="02020603050405020304" pitchFamily="18" charset="0"/>
              </a:rPr>
              <a:t>Medicine Entry</a:t>
            </a:r>
            <a:endParaRPr lang="en-IN" sz="12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6602F7DE-0207-99A4-BABB-55E92CC3854D}"/>
              </a:ext>
            </a:extLst>
          </p:cNvPr>
          <p:cNvSpPr txBox="1"/>
          <p:nvPr/>
        </p:nvSpPr>
        <p:spPr>
          <a:xfrm>
            <a:off x="417095" y="3156443"/>
            <a:ext cx="9757611" cy="1487587"/>
          </a:xfrm>
          <a:prstGeom prst="rect">
            <a:avLst/>
          </a:prstGeom>
          <a:noFill/>
        </p:spPr>
        <p:txBody>
          <a:bodyPr wrap="square">
            <a:spAutoFit/>
          </a:bodyPr>
          <a:lstStyle/>
          <a:p>
            <a:pPr marR="68580" algn="just">
              <a:spcBef>
                <a:spcPts val="355"/>
              </a:spcBef>
              <a:buNone/>
            </a:pPr>
            <a:r>
              <a:rPr lang="en-US" sz="1400" b="1" dirty="0">
                <a:effectLst/>
                <a:latin typeface="Times New Roman" panose="02020603050405020304" pitchFamily="18" charset="0"/>
                <a:ea typeface="Times New Roman" panose="02020603050405020304" pitchFamily="18" charset="0"/>
              </a:rPr>
              <a:t>EXPLINATION</a:t>
            </a:r>
            <a:endParaRPr lang="en-IN" sz="1100" dirty="0">
              <a:effectLst/>
              <a:latin typeface="Times New Roman" panose="02020603050405020304" pitchFamily="18" charset="0"/>
              <a:ea typeface="Times New Roman" panose="02020603050405020304" pitchFamily="18" charset="0"/>
            </a:endParaRPr>
          </a:p>
          <a:p>
            <a:pPr marL="342900" marR="68580" lvl="0" indent="-342900" algn="just">
              <a:spcBef>
                <a:spcPts val="355"/>
              </a:spcBef>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Medicine ID</a:t>
            </a:r>
            <a:endParaRPr lang="en-IN" sz="1100" dirty="0">
              <a:effectLst/>
              <a:latin typeface="Times New Roman" panose="02020603050405020304" pitchFamily="18" charset="0"/>
              <a:ea typeface="Times New Roman" panose="02020603050405020304" pitchFamily="18" charset="0"/>
            </a:endParaRPr>
          </a:p>
          <a:p>
            <a:pPr marL="742950" marR="68580" lvl="1" indent="-285750" algn="just">
              <a:spcBef>
                <a:spcPts val="355"/>
              </a:spcBef>
              <a:buFont typeface="Wingdings" panose="05000000000000000000" pitchFamily="2" charset="2"/>
              <a:buChar char=""/>
            </a:pPr>
            <a:r>
              <a:rPr lang="en-IN" sz="1200" dirty="0">
                <a:effectLst/>
                <a:latin typeface="Times New Roman" panose="02020603050405020304" pitchFamily="18" charset="0"/>
                <a:ea typeface="Times New Roman" panose="02020603050405020304" pitchFamily="18" charset="0"/>
              </a:rPr>
              <a:t>A unique identifier for each medicine.</a:t>
            </a:r>
            <a:endParaRPr lang="en-IN" sz="1100" dirty="0">
              <a:effectLst/>
              <a:latin typeface="Times New Roman" panose="02020603050405020304" pitchFamily="18" charset="0"/>
              <a:ea typeface="Times New Roman" panose="02020603050405020304" pitchFamily="18" charset="0"/>
            </a:endParaRPr>
          </a:p>
          <a:p>
            <a:pPr marL="742950" marR="68580" lvl="1" indent="-285750" algn="just">
              <a:spcBef>
                <a:spcPts val="355"/>
              </a:spcBef>
              <a:buFont typeface="Wingdings" panose="05000000000000000000" pitchFamily="2" charset="2"/>
              <a:buChar char=""/>
            </a:pPr>
            <a:r>
              <a:rPr lang="en-IN" sz="1200" dirty="0">
                <a:effectLst/>
                <a:latin typeface="Times New Roman" panose="02020603050405020304" pitchFamily="18" charset="0"/>
                <a:ea typeface="Times New Roman" panose="02020603050405020304" pitchFamily="18" charset="0"/>
              </a:rPr>
              <a:t>Could be auto-generated or entered manually to ensure no duplicates.</a:t>
            </a:r>
            <a:endParaRPr lang="en-IN" sz="1100" dirty="0">
              <a:effectLst/>
              <a:latin typeface="Times New Roman" panose="02020603050405020304" pitchFamily="18" charset="0"/>
              <a:ea typeface="Times New Roman" panose="02020603050405020304" pitchFamily="18" charset="0"/>
            </a:endParaRPr>
          </a:p>
          <a:p>
            <a:pPr marL="342900" marR="68580" lvl="0" indent="-342900" algn="just">
              <a:spcBef>
                <a:spcPts val="355"/>
              </a:spcBef>
              <a:buFont typeface="+mj-lt"/>
              <a:buAutoNum type="arabicPeriod"/>
              <a:tabLst>
                <a:tab pos="457200" algn="l"/>
              </a:tabLst>
            </a:pPr>
            <a:r>
              <a:rPr lang="en-IN" sz="1200" b="1" dirty="0">
                <a:effectLst/>
                <a:latin typeface="Times New Roman" panose="02020603050405020304" pitchFamily="18" charset="0"/>
                <a:ea typeface="Times New Roman" panose="02020603050405020304" pitchFamily="18" charset="0"/>
              </a:rPr>
              <a:t>Medicine Name</a:t>
            </a:r>
            <a:endParaRPr lang="en-IN" sz="1100" dirty="0">
              <a:effectLst/>
              <a:latin typeface="Times New Roman" panose="02020603050405020304" pitchFamily="18" charset="0"/>
              <a:ea typeface="Times New Roman" panose="02020603050405020304" pitchFamily="18" charset="0"/>
            </a:endParaRPr>
          </a:p>
          <a:p>
            <a:pPr marL="742950" marR="68580" lvl="1" indent="-285750" algn="just">
              <a:spcBef>
                <a:spcPts val="355"/>
              </a:spcBef>
              <a:buFont typeface="Wingdings" panose="05000000000000000000" pitchFamily="2" charset="2"/>
              <a:buChar char=""/>
            </a:pPr>
            <a:r>
              <a:rPr lang="en-IN" sz="1200" dirty="0">
                <a:effectLst/>
                <a:latin typeface="Times New Roman" panose="02020603050405020304" pitchFamily="18" charset="0"/>
                <a:ea typeface="Times New Roman" panose="02020603050405020304" pitchFamily="18" charset="0"/>
              </a:rPr>
              <a:t>The name of the medicine (e.g., Paracetamol, Amoxicillin).</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77242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9DE6-05B9-1A77-B1D6-6ADC919B3E21}"/>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FRONTEND</a:t>
            </a:r>
            <a:endParaRPr lang="en-IN" sz="4400" dirty="0"/>
          </a:p>
        </p:txBody>
      </p:sp>
      <p:sp>
        <p:nvSpPr>
          <p:cNvPr id="4" name="Footer Placeholder 3">
            <a:extLst>
              <a:ext uri="{FF2B5EF4-FFF2-40B4-BE49-F238E27FC236}">
                <a16:creationId xmlns:a16="http://schemas.microsoft.com/office/drawing/2014/main" id="{F0C34733-F6EF-28C4-347F-9672205E7DE5}"/>
              </a:ext>
            </a:extLst>
          </p:cNvPr>
          <p:cNvSpPr>
            <a:spLocks noGrp="1"/>
          </p:cNvSpPr>
          <p:nvPr>
            <p:ph type="ftr" sz="quarter" idx="11"/>
          </p:nvPr>
        </p:nvSpPr>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DD83FB33-EF81-FF0B-F091-B3D8574CB39C}"/>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pic>
        <p:nvPicPr>
          <p:cNvPr id="6" name="Content Placeholder 5">
            <a:extLst>
              <a:ext uri="{FF2B5EF4-FFF2-40B4-BE49-F238E27FC236}">
                <a16:creationId xmlns:a16="http://schemas.microsoft.com/office/drawing/2014/main" id="{8B80890A-C812-86D1-5703-D90CCD9EE3EA}"/>
              </a:ext>
            </a:extLst>
          </p:cNvPr>
          <p:cNvPicPr>
            <a:picLocks noGrp="1" noChangeAspect="1"/>
          </p:cNvPicPr>
          <p:nvPr>
            <p:ph idx="1"/>
          </p:nvPr>
        </p:nvPicPr>
        <p:blipFill>
          <a:blip r:embed="rId3"/>
          <a:stretch>
            <a:fillRect/>
          </a:stretch>
        </p:blipFill>
        <p:spPr>
          <a:xfrm>
            <a:off x="365375" y="1508277"/>
            <a:ext cx="8229600" cy="2001850"/>
          </a:xfrm>
          <a:prstGeom prst="rect">
            <a:avLst/>
          </a:prstGeom>
        </p:spPr>
      </p:pic>
      <p:sp>
        <p:nvSpPr>
          <p:cNvPr id="8" name="TextBox 7">
            <a:extLst>
              <a:ext uri="{FF2B5EF4-FFF2-40B4-BE49-F238E27FC236}">
                <a16:creationId xmlns:a16="http://schemas.microsoft.com/office/drawing/2014/main" id="{4E588719-5646-FB90-03F4-2753F3C39C63}"/>
              </a:ext>
            </a:extLst>
          </p:cNvPr>
          <p:cNvSpPr txBox="1"/>
          <p:nvPr/>
        </p:nvSpPr>
        <p:spPr>
          <a:xfrm>
            <a:off x="337971" y="1050203"/>
            <a:ext cx="4604084" cy="458074"/>
          </a:xfrm>
          <a:prstGeom prst="rect">
            <a:avLst/>
          </a:prstGeom>
          <a:noFill/>
        </p:spPr>
        <p:txBody>
          <a:bodyPr wrap="square">
            <a:spAutoFit/>
          </a:bodyPr>
          <a:lstStyle/>
          <a:p>
            <a:pPr marR="68580" algn="just">
              <a:lnSpc>
                <a:spcPct val="150000"/>
              </a:lnSpc>
              <a:spcBef>
                <a:spcPts val="355"/>
              </a:spcBef>
            </a:pPr>
            <a:r>
              <a:rPr lang="en-IN" sz="1800" b="1" dirty="0">
                <a:effectLst/>
                <a:latin typeface="Times New Roman" panose="02020603050405020304" pitchFamily="18" charset="0"/>
                <a:ea typeface="Times New Roman" panose="02020603050405020304" pitchFamily="18" charset="0"/>
              </a:rPr>
              <a:t>Purchase Entry</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B692379A-6C19-3358-D7A9-09064116F932}"/>
              </a:ext>
            </a:extLst>
          </p:cNvPr>
          <p:cNvSpPr txBox="1"/>
          <p:nvPr/>
        </p:nvSpPr>
        <p:spPr>
          <a:xfrm>
            <a:off x="581109" y="3669089"/>
            <a:ext cx="8137775" cy="1015663"/>
          </a:xfrm>
          <a:prstGeom prst="rect">
            <a:avLst/>
          </a:prstGeom>
          <a:noFill/>
        </p:spPr>
        <p:txBody>
          <a:bodyPr wrap="square">
            <a:spAutoFit/>
          </a:bodyPr>
          <a:lstStyle/>
          <a:p>
            <a:pPr marR="68580" algn="just">
              <a:spcBef>
                <a:spcPts val="355"/>
              </a:spcBef>
              <a:buNone/>
            </a:pPr>
            <a:r>
              <a:rPr lang="en-US" sz="1400" b="1" dirty="0">
                <a:effectLst/>
                <a:latin typeface="Times New Roman" panose="02020603050405020304" pitchFamily="18" charset="0"/>
                <a:ea typeface="Times New Roman" panose="02020603050405020304" pitchFamily="18" charset="0"/>
              </a:rPr>
              <a:t>EXPLINATION</a:t>
            </a:r>
            <a:endParaRPr lang="en-IN" sz="1100" dirty="0">
              <a:effectLst/>
              <a:latin typeface="Times New Roman" panose="02020603050405020304" pitchFamily="18" charset="0"/>
              <a:ea typeface="Times New Roman" panose="02020603050405020304" pitchFamily="18" charset="0"/>
            </a:endParaRPr>
          </a:p>
          <a:p>
            <a:pPr marR="68580" lvl="0" algn="just">
              <a:spcBef>
                <a:spcPts val="355"/>
              </a:spcBef>
              <a:tabLst>
                <a:tab pos="457200" algn="l"/>
              </a:tabLst>
            </a:pPr>
            <a:r>
              <a:rPr lang="en-IN" sz="1200" b="1" dirty="0">
                <a:effectLst/>
                <a:latin typeface="Times New Roman" panose="02020603050405020304" pitchFamily="18" charset="0"/>
                <a:ea typeface="Times New Roman" panose="02020603050405020304" pitchFamily="18" charset="0"/>
              </a:rPr>
              <a:t>Purchase ID</a:t>
            </a:r>
            <a:endParaRPr lang="en-IN" sz="1100" dirty="0">
              <a:effectLst/>
              <a:latin typeface="Times New Roman" panose="02020603050405020304" pitchFamily="18" charset="0"/>
              <a:ea typeface="Times New Roman" panose="02020603050405020304" pitchFamily="18" charset="0"/>
            </a:endParaRPr>
          </a:p>
          <a:p>
            <a:pPr marL="742950" marR="68580" lvl="1" indent="-285750" algn="just">
              <a:spcBef>
                <a:spcPts val="355"/>
              </a:spcBef>
              <a:buFont typeface="Wingdings" panose="05000000000000000000" pitchFamily="2" charset="2"/>
              <a:buChar char=""/>
            </a:pPr>
            <a:r>
              <a:rPr lang="en-IN" sz="1200" dirty="0">
                <a:effectLst/>
                <a:latin typeface="Times New Roman" panose="02020603050405020304" pitchFamily="18" charset="0"/>
                <a:ea typeface="Times New Roman" panose="02020603050405020304" pitchFamily="18" charset="0"/>
              </a:rPr>
              <a:t>A unique identifier for the purchase transaction.</a:t>
            </a:r>
            <a:endParaRPr lang="en-IN" sz="1100" dirty="0">
              <a:effectLst/>
              <a:latin typeface="Times New Roman" panose="02020603050405020304" pitchFamily="18" charset="0"/>
              <a:ea typeface="Times New Roman" panose="02020603050405020304" pitchFamily="18" charset="0"/>
            </a:endParaRPr>
          </a:p>
          <a:p>
            <a:pPr marL="742950" marR="68580" lvl="1" indent="-285750" algn="just">
              <a:spcBef>
                <a:spcPts val="355"/>
              </a:spcBef>
              <a:buFont typeface="Wingdings" panose="05000000000000000000" pitchFamily="2" charset="2"/>
              <a:buChar char=""/>
            </a:pPr>
            <a:r>
              <a:rPr lang="en-IN" sz="1200" dirty="0">
                <a:effectLst/>
                <a:latin typeface="Times New Roman" panose="02020603050405020304" pitchFamily="18" charset="0"/>
                <a:ea typeface="Times New Roman" panose="02020603050405020304" pitchFamily="18" charset="0"/>
              </a:rPr>
              <a:t>Helps distinguish between multiple purchase entries.</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30086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18DC-2CE9-EA73-8528-25A5A88E6E2D}"/>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FRONTEND</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F2ACCA8-C346-3433-589B-6BDE03FCBB61}"/>
              </a:ext>
            </a:extLst>
          </p:cNvPr>
          <p:cNvPicPr>
            <a:picLocks noGrp="1" noChangeAspect="1"/>
          </p:cNvPicPr>
          <p:nvPr>
            <p:ph idx="1"/>
          </p:nvPr>
        </p:nvPicPr>
        <p:blipFill>
          <a:blip r:embed="rId3"/>
          <a:stretch>
            <a:fillRect/>
          </a:stretch>
        </p:blipFill>
        <p:spPr>
          <a:xfrm>
            <a:off x="216568" y="1457737"/>
            <a:ext cx="8229600" cy="1523999"/>
          </a:xfrm>
        </p:spPr>
      </p:pic>
      <p:sp>
        <p:nvSpPr>
          <p:cNvPr id="4" name="Footer Placeholder 3">
            <a:extLst>
              <a:ext uri="{FF2B5EF4-FFF2-40B4-BE49-F238E27FC236}">
                <a16:creationId xmlns:a16="http://schemas.microsoft.com/office/drawing/2014/main" id="{08071932-65F8-4A6B-8420-09B6C8AB9D51}"/>
              </a:ext>
            </a:extLst>
          </p:cNvPr>
          <p:cNvSpPr>
            <a:spLocks noGrp="1"/>
          </p:cNvSpPr>
          <p:nvPr>
            <p:ph type="ftr" sz="quarter" idx="11"/>
          </p:nvPr>
        </p:nvSpPr>
        <p:spPr>
          <a:xfrm>
            <a:off x="2683543" y="4893118"/>
            <a:ext cx="5508625" cy="206375"/>
          </a:xfrm>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BC6102D1-82D2-E79C-54EC-E4C1D5592F42}"/>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pic>
        <p:nvPicPr>
          <p:cNvPr id="9" name="Picture 8">
            <a:extLst>
              <a:ext uri="{FF2B5EF4-FFF2-40B4-BE49-F238E27FC236}">
                <a16:creationId xmlns:a16="http://schemas.microsoft.com/office/drawing/2014/main" id="{D063A3FC-C072-13B8-6ECB-7897F33157B8}"/>
              </a:ext>
            </a:extLst>
          </p:cNvPr>
          <p:cNvPicPr>
            <a:picLocks noChangeAspect="1"/>
          </p:cNvPicPr>
          <p:nvPr/>
        </p:nvPicPr>
        <p:blipFill>
          <a:blip r:embed="rId4"/>
          <a:stretch>
            <a:fillRect/>
          </a:stretch>
        </p:blipFill>
        <p:spPr>
          <a:xfrm>
            <a:off x="252663" y="3369119"/>
            <a:ext cx="8129337" cy="1523999"/>
          </a:xfrm>
          <a:prstGeom prst="rect">
            <a:avLst/>
          </a:prstGeom>
        </p:spPr>
      </p:pic>
      <p:sp>
        <p:nvSpPr>
          <p:cNvPr id="6" name="TextBox 5">
            <a:extLst>
              <a:ext uri="{FF2B5EF4-FFF2-40B4-BE49-F238E27FC236}">
                <a16:creationId xmlns:a16="http://schemas.microsoft.com/office/drawing/2014/main" id="{95171ED5-8F79-7D55-F4CD-B66BB806A847}"/>
              </a:ext>
            </a:extLst>
          </p:cNvPr>
          <p:cNvSpPr txBox="1"/>
          <p:nvPr/>
        </p:nvSpPr>
        <p:spPr>
          <a:xfrm>
            <a:off x="76200" y="1027226"/>
            <a:ext cx="4604084" cy="458074"/>
          </a:xfrm>
          <a:prstGeom prst="rect">
            <a:avLst/>
          </a:prstGeom>
          <a:noFill/>
        </p:spPr>
        <p:txBody>
          <a:bodyPr wrap="square">
            <a:spAutoFit/>
          </a:bodyPr>
          <a:lstStyle/>
          <a:p>
            <a:pPr marR="68580">
              <a:lnSpc>
                <a:spcPct val="150000"/>
              </a:lnSpc>
              <a:spcBef>
                <a:spcPts val="355"/>
              </a:spcBef>
            </a:pPr>
            <a:r>
              <a:rPr lang="en-US" sz="1800" b="1" dirty="0">
                <a:effectLst/>
                <a:latin typeface="Times New Roman" panose="02020603050405020304" pitchFamily="18" charset="0"/>
                <a:ea typeface="Times New Roman" panose="02020603050405020304" pitchFamily="18" charset="0"/>
              </a:rPr>
              <a:t>Customer Entry</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F990A2BE-3C76-EEE4-3F34-A8B522372FC8}"/>
              </a:ext>
            </a:extLst>
          </p:cNvPr>
          <p:cNvSpPr txBox="1"/>
          <p:nvPr/>
        </p:nvSpPr>
        <p:spPr>
          <a:xfrm>
            <a:off x="224589" y="2925267"/>
            <a:ext cx="4604084" cy="458074"/>
          </a:xfrm>
          <a:prstGeom prst="rect">
            <a:avLst/>
          </a:prstGeom>
          <a:noFill/>
        </p:spPr>
        <p:txBody>
          <a:bodyPr wrap="square">
            <a:spAutoFit/>
          </a:bodyPr>
          <a:lstStyle/>
          <a:p>
            <a:pPr marR="68580" algn="just">
              <a:lnSpc>
                <a:spcPct val="150000"/>
              </a:lnSpc>
              <a:spcBef>
                <a:spcPts val="355"/>
              </a:spcBef>
            </a:pPr>
            <a:r>
              <a:rPr lang="en-IN" sz="1800" b="1" dirty="0">
                <a:effectLst/>
                <a:latin typeface="Times New Roman" panose="02020603050405020304" pitchFamily="18" charset="0"/>
                <a:ea typeface="Times New Roman" panose="02020603050405020304" pitchFamily="18" charset="0"/>
              </a:rPr>
              <a:t>Sales Entry</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26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C327F-9711-84E2-CDA7-BF55C356C779}"/>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258252-5145-6F64-B312-9C4B47CC7FCF}"/>
              </a:ext>
            </a:extLst>
          </p:cNvPr>
          <p:cNvSpPr>
            <a:spLocks noGrp="1"/>
          </p:cNvSpPr>
          <p:nvPr>
            <p:ph idx="1"/>
          </p:nvPr>
        </p:nvSpPr>
        <p:spPr>
          <a:xfrm>
            <a:off x="228600" y="1259694"/>
            <a:ext cx="8229600" cy="3468687"/>
          </a:xfrm>
        </p:spPr>
        <p:txBody>
          <a:bodyPr/>
          <a:lstStyle/>
          <a:p>
            <a:pPr indent="457200" algn="just">
              <a:lnSpc>
                <a:spcPct val="150000"/>
              </a:lnSpc>
              <a:buNone/>
            </a:pPr>
            <a:r>
              <a:rPr lang="en-US" sz="1800" dirty="0">
                <a:effectLst/>
                <a:latin typeface="Times New Roman" panose="02020603050405020304" pitchFamily="18" charset="0"/>
                <a:ea typeface="Times New Roman" panose="02020603050405020304" pitchFamily="18" charset="0"/>
              </a:rPr>
              <a:t>The Pharmacy Management System is a comprehensive solution designed to streamline and automate the core operations of a pharmacy, including medicine inventory, customer management, sales tracking, and purchase handling. Through structured data entry forms such as Medicine Entry, Customer Entry, Sales Entry, and Purchase Entry the system ensures accurate record-keeping and efficient workflow. By linking each module with unique identifiers and relational data, it enhances data consistency, traceability, and accountability. </a:t>
            </a:r>
            <a:endParaRPr lang="en-IN" sz="1800" dirty="0">
              <a:effectLst/>
              <a:latin typeface="Times New Roman" panose="02020603050405020304" pitchFamily="18" charset="0"/>
              <a:ea typeface="Times New Roman" panose="02020603050405020304" pitchFamily="18" charset="0"/>
            </a:endParaRPr>
          </a:p>
          <a:p>
            <a:pPr marL="119062" indent="0">
              <a:buNone/>
            </a:pPr>
            <a:endParaRPr lang="en-IN" dirty="0"/>
          </a:p>
        </p:txBody>
      </p:sp>
      <p:sp>
        <p:nvSpPr>
          <p:cNvPr id="4" name="Footer Placeholder 3">
            <a:extLst>
              <a:ext uri="{FF2B5EF4-FFF2-40B4-BE49-F238E27FC236}">
                <a16:creationId xmlns:a16="http://schemas.microsoft.com/office/drawing/2014/main" id="{7ADCCAE2-4C5C-61FF-42A6-21D1B231EFE8}"/>
              </a:ext>
            </a:extLst>
          </p:cNvPr>
          <p:cNvSpPr>
            <a:spLocks noGrp="1"/>
          </p:cNvSpPr>
          <p:nvPr>
            <p:ph type="ftr" sz="quarter" idx="11"/>
          </p:nvPr>
        </p:nvSpPr>
        <p:spPr>
          <a:xfrm>
            <a:off x="2727659" y="4734996"/>
            <a:ext cx="5508625" cy="206375"/>
          </a:xfrm>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9D4E39B5-E485-747B-8542-89EEEB7DC668}"/>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Tree>
    <p:extLst>
      <p:ext uri="{BB962C8B-B14F-4D97-AF65-F5344CB8AC3E}">
        <p14:creationId xmlns:p14="http://schemas.microsoft.com/office/powerpoint/2010/main" val="3795889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30F1-20EE-5050-463B-719724191784}"/>
              </a:ext>
            </a:extLst>
          </p:cNvPr>
          <p:cNvSpPr>
            <a:spLocks noGrp="1"/>
          </p:cNvSpPr>
          <p:nvPr>
            <p:ph type="title"/>
          </p:nvPr>
        </p:nvSpPr>
        <p:spPr/>
        <p:txBody>
          <a:bodyPr>
            <a:normAutofit/>
          </a:bodyPr>
          <a:lstStyle/>
          <a:p>
            <a:r>
              <a:rPr lang="en-US" sz="4400" dirty="0">
                <a:latin typeface="Times New Roman" panose="02020603050405020304" pitchFamily="18" charset="0"/>
                <a:cs typeface="Times New Roman" panose="02020603050405020304" pitchFamily="18" charset="0"/>
              </a:rPr>
              <a:t>Reference</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AE8DA-68B2-366A-AE80-956BEA2AA417}"/>
              </a:ext>
            </a:extLst>
          </p:cNvPr>
          <p:cNvSpPr>
            <a:spLocks noGrp="1"/>
          </p:cNvSpPr>
          <p:nvPr>
            <p:ph idx="1"/>
          </p:nvPr>
        </p:nvSpPr>
        <p:spPr/>
        <p:txBody>
          <a:bodyPr/>
          <a:lstStyle/>
          <a:p>
            <a:pPr marL="342900" marR="6858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Arial" panose="020B0604020202020204" pitchFamily="34" charset="0"/>
              </a:rPr>
              <a:t>Coronel, C., &amp; Morris, S. (2023). Database Systems: Design, Implementation, &amp; Management. 14th Edition, Cengage Learning.</a:t>
            </a:r>
            <a:endParaRPr lang="en-IN" sz="1800" dirty="0">
              <a:effectLst/>
              <a:latin typeface="Times New Roman" panose="02020603050405020304" pitchFamily="18" charset="0"/>
              <a:ea typeface="Times New Roman" panose="02020603050405020304" pitchFamily="18" charset="0"/>
            </a:endParaRPr>
          </a:p>
          <a:p>
            <a:pPr marL="342900" marR="6858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Arial" panose="020B0604020202020204" pitchFamily="34" charset="0"/>
              </a:rPr>
              <a:t>Elmasri, R., &amp; Navathe, S. B. (2020). Fundamentals of Database Systems. 7th Edition, Pearson.</a:t>
            </a:r>
            <a:endParaRPr lang="en-IN" sz="1800" dirty="0">
              <a:effectLst/>
              <a:latin typeface="Times New Roman" panose="02020603050405020304" pitchFamily="18" charset="0"/>
              <a:ea typeface="Times New Roman" panose="02020603050405020304" pitchFamily="18" charset="0"/>
            </a:endParaRPr>
          </a:p>
          <a:p>
            <a:pPr marL="342900" marR="6858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Arial" panose="020B0604020202020204" pitchFamily="34" charset="0"/>
              </a:rPr>
              <a:t>Connolly, T., &amp; Begg, C. (2020). Database Systems: A Practical Approach to Design, Implementation, and Management. 7th Edition, Pearson.</a:t>
            </a:r>
            <a:endParaRPr lang="en-IN" sz="1800" dirty="0">
              <a:effectLst/>
              <a:latin typeface="Times New Roman" panose="02020603050405020304" pitchFamily="18" charset="0"/>
              <a:ea typeface="Times New Roman" panose="02020603050405020304" pitchFamily="18" charset="0"/>
            </a:endParaRPr>
          </a:p>
          <a:p>
            <a:pPr marL="342900" marR="68580" lvl="0" indent="-342900" algn="just">
              <a:lnSpc>
                <a:spcPct val="150000"/>
              </a:lnSpc>
              <a:buFont typeface="+mj-lt"/>
              <a:buAutoNum type="arabicPeriod"/>
              <a:tabLst>
                <a:tab pos="457200" algn="l"/>
              </a:tabLst>
            </a:pPr>
            <a:r>
              <a:rPr lang="en-IN" sz="1800" dirty="0">
                <a:effectLst/>
                <a:latin typeface="Times New Roman" panose="02020603050405020304" pitchFamily="18" charset="0"/>
                <a:ea typeface="Arial" panose="020B0604020202020204" pitchFamily="34" charset="0"/>
              </a:rPr>
              <a:t>Ramakrishnan, R., &amp; Gehrke, J. (2022). Database Management Systems. 4th Edition, McGraw Hill.</a:t>
            </a:r>
            <a:endParaRPr lang="en-IN" sz="18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4C8E3737-725F-4F62-B87D-B319EFEC4D45}"/>
              </a:ext>
            </a:extLst>
          </p:cNvPr>
          <p:cNvSpPr>
            <a:spLocks noGrp="1"/>
          </p:cNvSpPr>
          <p:nvPr>
            <p:ph type="ftr" sz="quarter" idx="11"/>
          </p:nvPr>
        </p:nvSpPr>
        <p:spPr/>
        <p:txBody>
          <a:bodyPr/>
          <a:lstStyle/>
          <a:p>
            <a:pPr>
              <a:defRPr/>
            </a:pPr>
            <a:r>
              <a:rPr lang="en-IN" dirty="0"/>
              <a:t>FINAL REVIEW PRESENTATION </a:t>
            </a:r>
            <a:endParaRPr lang="en-US" dirty="0"/>
          </a:p>
        </p:txBody>
      </p:sp>
      <p:sp>
        <p:nvSpPr>
          <p:cNvPr id="5" name="Slide Number Placeholder 4">
            <a:extLst>
              <a:ext uri="{FF2B5EF4-FFF2-40B4-BE49-F238E27FC236}">
                <a16:creationId xmlns:a16="http://schemas.microsoft.com/office/drawing/2014/main" id="{B019CE12-063D-0776-6C3A-6F56BAFF905C}"/>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Tree>
    <p:extLst>
      <p:ext uri="{BB962C8B-B14F-4D97-AF65-F5344CB8AC3E}">
        <p14:creationId xmlns:p14="http://schemas.microsoft.com/office/powerpoint/2010/main" val="277206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0"/>
            <a:ext cx="9144000" cy="1428750"/>
          </a:xfrm>
        </p:spPr>
        <p:txBody>
          <a:bodyPr>
            <a:noAutofit/>
          </a:bodyPr>
          <a:lstStyle/>
          <a:p>
            <a:pPr algn="ctr"/>
            <a:r>
              <a:rPr lang="en-US" sz="4400" dirty="0">
                <a:latin typeface="Times New Roman" pitchFamily="18" charset="0"/>
                <a:cs typeface="Times New Roman" pitchFamily="18" charset="0"/>
              </a:rPr>
              <a:t>TITLE OF THE PROJECT </a:t>
            </a:r>
            <a:endParaRPr lang="en-US" sz="4400" dirty="0">
              <a:solidFill>
                <a:schemeClr val="accent1">
                  <a:satMod val="150000"/>
                </a:schemeClr>
              </a:solidFill>
              <a:latin typeface="Times New Roman" pitchFamily="18" charset="0"/>
              <a:cs typeface="Times New Roman" pitchFamily="18" charset="0"/>
            </a:endParaRPr>
          </a:p>
        </p:txBody>
      </p:sp>
      <p:sp>
        <p:nvSpPr>
          <p:cNvPr id="9220" name="TextBox 4"/>
          <p:cNvSpPr txBox="1">
            <a:spLocks noChangeArrowheads="1"/>
          </p:cNvSpPr>
          <p:nvPr/>
        </p:nvSpPr>
        <p:spPr bwMode="auto">
          <a:xfrm>
            <a:off x="685800" y="1375345"/>
            <a:ext cx="7772400" cy="2308324"/>
          </a:xfrm>
          <a:prstGeom prst="rect">
            <a:avLst/>
          </a:prstGeom>
          <a:noFill/>
          <a:ln w="9525">
            <a:noFill/>
            <a:miter lim="800000"/>
            <a:headEnd/>
            <a:tailEnd/>
          </a:ln>
        </p:spPr>
        <p:txBody>
          <a:bodyPr wrap="square">
            <a:spAutoFit/>
          </a:bodyPr>
          <a:lstStyle/>
          <a:p>
            <a:pPr marL="0" indent="0" algn="ctr">
              <a:buNone/>
            </a:pPr>
            <a:endParaRPr lang="en-US" sz="4400" dirty="0">
              <a:latin typeface="Times New Roman" panose="02020603050405020304" charset="0"/>
              <a:cs typeface="Times New Roman" panose="02020603050405020304" charset="0"/>
            </a:endParaRPr>
          </a:p>
          <a:p>
            <a:pPr marL="0" indent="0" algn="ctr">
              <a:buNone/>
            </a:pPr>
            <a:endParaRPr lang="en-IN" sz="2000" dirty="0">
              <a:latin typeface="Times New Roman" panose="02020603050405020304" pitchFamily="18" charset="0"/>
              <a:cs typeface="Times New Roman" panose="02020603050405020304" pitchFamily="18" charset="0"/>
            </a:endParaRPr>
          </a:p>
          <a:p>
            <a:pPr marL="0" indent="0" algn="ctr">
              <a:buNone/>
            </a:pPr>
            <a:r>
              <a:rPr lang="en-IN" sz="4000" dirty="0">
                <a:latin typeface="Times New Roman" panose="02020603050405020304" pitchFamily="18" charset="0"/>
                <a:cs typeface="Times New Roman" panose="02020603050405020304" pitchFamily="18" charset="0"/>
              </a:rPr>
              <a:t>PHARMACY DATABASE MANAGEMENT SYSTEM</a:t>
            </a:r>
            <a:endParaRPr lang="en-US"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6A806-98F2-11EF-9B66-8F2892B4470E}"/>
              </a:ext>
            </a:extLst>
          </p:cNvPr>
          <p:cNvSpPr>
            <a:spLocks noGrp="1"/>
          </p:cNvSpPr>
          <p:nvPr>
            <p:ph type="title"/>
          </p:nvPr>
        </p:nvSpPr>
        <p:spPr/>
        <p:txBody>
          <a:bodyPr>
            <a:normAutofit/>
          </a:bodyPr>
          <a:lstStyle/>
          <a:p>
            <a:r>
              <a:rPr lang="en-US" sz="4400" dirty="0">
                <a:solidFill>
                  <a:schemeClr val="accent1">
                    <a:satMod val="150000"/>
                  </a:schemeClr>
                </a:solidFill>
                <a:latin typeface="Times New Roman" panose="02020603050405020304" pitchFamily="18" charset="0"/>
                <a:cs typeface="Times New Roman" panose="02020603050405020304" pitchFamily="18" charset="0"/>
              </a:rPr>
              <a:t>Abstract</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6D585F-5ADC-7225-AE21-D4BE6FADAF69}"/>
              </a:ext>
            </a:extLst>
          </p:cNvPr>
          <p:cNvSpPr>
            <a:spLocks noGrp="1"/>
          </p:cNvSpPr>
          <p:nvPr>
            <p:ph sz="half" idx="1"/>
          </p:nvPr>
        </p:nvSpPr>
        <p:spPr>
          <a:xfrm>
            <a:off x="457200" y="1384300"/>
            <a:ext cx="8153400" cy="3576637"/>
          </a:xfrm>
        </p:spPr>
        <p:txBody>
          <a:bodyPr/>
          <a:lstStyle/>
          <a:p>
            <a:pPr marL="119062" indent="0" algn="just">
              <a:lnSpc>
                <a:spcPct val="150000"/>
              </a:lnSpc>
              <a:buNone/>
            </a:pPr>
            <a:r>
              <a:rPr lang="en-US" sz="1800" dirty="0">
                <a:solidFill>
                  <a:srgbClr val="000000"/>
                </a:solidFill>
                <a:effectLst/>
                <a:latin typeface="Times New Roman" panose="02020603050405020304" pitchFamily="18" charset="0"/>
                <a:ea typeface="Times New Roman" panose="02020603050405020304" pitchFamily="18" charset="0"/>
              </a:rPr>
              <a:t>	The Pharmacy Database Management System (PDMS) project is designed to automate and optimize various pharmacy functions, including inventory control, prescription handling, sales processing, and reporting. Traditional manual processes in pharmacies often lead to inefficiencies, stock mismanagement, and human error, which this system aims to eliminate through digital transformation. The system leverages a relational database model, ensuring structured storage, data integrity, and secure access to critical information.</a:t>
            </a:r>
            <a:r>
              <a:rPr lang="en-US" sz="1800" dirty="0">
                <a:effectLst/>
                <a:latin typeface="Times New Roman" panose="02020603050405020304" pitchFamily="18" charset="0"/>
                <a:ea typeface="Times New Roman" panose="02020603050405020304" pitchFamily="18" charset="0"/>
              </a:rPr>
              <a:t> </a:t>
            </a:r>
            <a:endParaRPr lang="en-IN" dirty="0"/>
          </a:p>
        </p:txBody>
      </p:sp>
      <p:sp>
        <p:nvSpPr>
          <p:cNvPr id="5" name="Footer Placeholder 4">
            <a:extLst>
              <a:ext uri="{FF2B5EF4-FFF2-40B4-BE49-F238E27FC236}">
                <a16:creationId xmlns:a16="http://schemas.microsoft.com/office/drawing/2014/main" id="{30F933C0-7615-A8D1-4F2C-25A8A1173B3C}"/>
              </a:ext>
            </a:extLst>
          </p:cNvPr>
          <p:cNvSpPr>
            <a:spLocks noGrp="1"/>
          </p:cNvSpPr>
          <p:nvPr>
            <p:ph type="ftr" sz="quarter" idx="11"/>
          </p:nvPr>
        </p:nvSpPr>
        <p:spPr>
          <a:xfrm>
            <a:off x="3138070" y="4822658"/>
            <a:ext cx="5508625" cy="206375"/>
          </a:xfrm>
        </p:spPr>
        <p:txBody>
          <a:bodyPr/>
          <a:lstStyle/>
          <a:p>
            <a:pPr>
              <a:defRPr/>
            </a:pPr>
            <a:r>
              <a:rPr lang="en-IN" dirty="0"/>
              <a:t> FINAL REVIEW PRESENTATION </a:t>
            </a:r>
            <a:endParaRPr lang="en-US" dirty="0"/>
          </a:p>
        </p:txBody>
      </p:sp>
      <p:sp>
        <p:nvSpPr>
          <p:cNvPr id="6" name="Slide Number Placeholder 5">
            <a:extLst>
              <a:ext uri="{FF2B5EF4-FFF2-40B4-BE49-F238E27FC236}">
                <a16:creationId xmlns:a16="http://schemas.microsoft.com/office/drawing/2014/main" id="{4C38E083-385B-F61F-71F3-5F21F9159228}"/>
              </a:ext>
            </a:extLst>
          </p:cNvPr>
          <p:cNvSpPr>
            <a:spLocks noGrp="1"/>
          </p:cNvSpPr>
          <p:nvPr>
            <p:ph type="sldNum" sz="quarter" idx="12"/>
          </p:nvPr>
        </p:nvSpPr>
        <p:spPr/>
        <p:txBody>
          <a:bodyPr/>
          <a:lstStyle/>
          <a:p>
            <a:pPr>
              <a:defRPr/>
            </a:pPr>
            <a:fld id="{DB554FDC-F986-4516-81A3-5CBC9634E9C1}" type="slidenum">
              <a:rPr lang="en-US" altLang="en-US" smtClean="0"/>
              <a:pPr>
                <a:defRPr/>
              </a:pPr>
              <a:t>3</a:t>
            </a:fld>
            <a:endParaRPr lang="en-US" altLang="en-US"/>
          </a:p>
        </p:txBody>
      </p:sp>
    </p:spTree>
    <p:extLst>
      <p:ext uri="{BB962C8B-B14F-4D97-AF65-F5344CB8AC3E}">
        <p14:creationId xmlns:p14="http://schemas.microsoft.com/office/powerpoint/2010/main" val="4185862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Times New Roman" panose="02020603050405020304" pitchFamily="18" charset="0"/>
                <a:cs typeface="Times New Roman" panose="02020603050405020304" pitchFamily="18" charset="0"/>
              </a:rPr>
              <a:t>Literature Review</a:t>
            </a:r>
          </a:p>
        </p:txBody>
      </p:sp>
      <p:graphicFrame>
        <p:nvGraphicFramePr>
          <p:cNvPr id="6" name="Table 5"/>
          <p:cNvGraphicFramePr>
            <a:graphicFrameLocks noGrp="1"/>
          </p:cNvGraphicFramePr>
          <p:nvPr>
            <p:extLst>
              <p:ext uri="{D42A27DB-BD31-4B8C-83A1-F6EECF244321}">
                <p14:modId xmlns:p14="http://schemas.microsoft.com/office/powerpoint/2010/main" val="1714394838"/>
              </p:ext>
            </p:extLst>
          </p:nvPr>
        </p:nvGraphicFramePr>
        <p:xfrm>
          <a:off x="152400" y="1276349"/>
          <a:ext cx="8839200" cy="3797387"/>
        </p:xfrm>
        <a:graphic>
          <a:graphicData uri="http://schemas.openxmlformats.org/drawingml/2006/table">
            <a:tbl>
              <a:tblPr firstRow="1" bandRow="1">
                <a:tableStyleId>{5DA37D80-6434-44D0-A028-1B22A696006F}</a:tableStyleId>
              </a:tblPr>
              <a:tblGrid>
                <a:gridCol w="640885">
                  <a:extLst>
                    <a:ext uri="{9D8B030D-6E8A-4147-A177-3AD203B41FA5}">
                      <a16:colId xmlns:a16="http://schemas.microsoft.com/office/drawing/2014/main" val="20000"/>
                    </a:ext>
                  </a:extLst>
                </a:gridCol>
                <a:gridCol w="1357969">
                  <a:extLst>
                    <a:ext uri="{9D8B030D-6E8A-4147-A177-3AD203B41FA5}">
                      <a16:colId xmlns:a16="http://schemas.microsoft.com/office/drawing/2014/main" val="20001"/>
                    </a:ext>
                  </a:extLst>
                </a:gridCol>
                <a:gridCol w="1952081">
                  <a:extLst>
                    <a:ext uri="{9D8B030D-6E8A-4147-A177-3AD203B41FA5}">
                      <a16:colId xmlns:a16="http://schemas.microsoft.com/office/drawing/2014/main" val="20002"/>
                    </a:ext>
                  </a:extLst>
                </a:gridCol>
                <a:gridCol w="3021057">
                  <a:extLst>
                    <a:ext uri="{9D8B030D-6E8A-4147-A177-3AD203B41FA5}">
                      <a16:colId xmlns:a16="http://schemas.microsoft.com/office/drawing/2014/main" val="20003"/>
                    </a:ext>
                  </a:extLst>
                </a:gridCol>
                <a:gridCol w="1867208">
                  <a:extLst>
                    <a:ext uri="{9D8B030D-6E8A-4147-A177-3AD203B41FA5}">
                      <a16:colId xmlns:a16="http://schemas.microsoft.com/office/drawing/2014/main" val="20004"/>
                    </a:ext>
                  </a:extLst>
                </a:gridCol>
              </a:tblGrid>
              <a:tr h="757444">
                <a:tc>
                  <a:txBody>
                    <a:bodyPr/>
                    <a:lstStyle/>
                    <a:p>
                      <a:pPr algn="ctr"/>
                      <a:r>
                        <a:rPr lang="en-US" sz="1600" dirty="0">
                          <a:latin typeface="Times New Roman" panose="02020603050405020304" pitchFamily="18" charset="0"/>
                          <a:cs typeface="Times New Roman" panose="02020603050405020304" pitchFamily="18" charset="0"/>
                        </a:rPr>
                        <a:t>Year</a:t>
                      </a:r>
                    </a:p>
                  </a:txBody>
                  <a:tcPr marT="45719" marB="4571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Authors</a:t>
                      </a: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Title of the Paper </a:t>
                      </a: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Algorithm/</a:t>
                      </a:r>
                    </a:p>
                    <a:p>
                      <a:pPr algn="ctr"/>
                      <a:r>
                        <a:rPr lang="en-US" sz="1600" dirty="0">
                          <a:latin typeface="Times New Roman" panose="02020603050405020304" pitchFamily="18" charset="0"/>
                          <a:cs typeface="Times New Roman" panose="02020603050405020304" pitchFamily="18" charset="0"/>
                        </a:rPr>
                        <a:t>Methodologies/</a:t>
                      </a:r>
                      <a:r>
                        <a:rPr lang="en-US" sz="1600" baseline="0" dirty="0">
                          <a:latin typeface="Times New Roman" panose="02020603050405020304" pitchFamily="18" charset="0"/>
                          <a:cs typeface="Times New Roman" panose="02020603050405020304" pitchFamily="18" charset="0"/>
                        </a:rPr>
                        <a:t> Techniques</a:t>
                      </a:r>
                      <a:endParaRPr lang="en-US" sz="1600" dirty="0">
                        <a:latin typeface="Times New Roman" panose="02020603050405020304" pitchFamily="18" charset="0"/>
                        <a:cs typeface="Times New Roman" panose="02020603050405020304" pitchFamily="18" charset="0"/>
                      </a:endParaRPr>
                    </a:p>
                  </a:txBody>
                  <a:tcPr marT="45719" marB="45719" anchor="ctr"/>
                </a:tc>
                <a:tc>
                  <a:txBody>
                    <a:bodyPr/>
                    <a:lstStyle/>
                    <a:p>
                      <a:pPr algn="ctr"/>
                      <a:r>
                        <a:rPr lang="en-US" sz="1600" dirty="0">
                          <a:latin typeface="Times New Roman" panose="02020603050405020304" pitchFamily="18" charset="0"/>
                          <a:cs typeface="Times New Roman" panose="02020603050405020304" pitchFamily="18" charset="0"/>
                        </a:rPr>
                        <a:t>Findings</a:t>
                      </a:r>
                    </a:p>
                  </a:txBody>
                  <a:tcPr marT="45719" marB="45719" anchor="ctr"/>
                </a:tc>
                <a:extLst>
                  <a:ext uri="{0D108BD9-81ED-4DB2-BD59-A6C34878D82A}">
                    <a16:rowId xmlns:a16="http://schemas.microsoft.com/office/drawing/2014/main" val="10000"/>
                  </a:ext>
                </a:extLst>
              </a:tr>
              <a:tr h="1668345">
                <a:tc>
                  <a:txBody>
                    <a:bodyPr/>
                    <a:lstStyle/>
                    <a:p>
                      <a:pPr algn="ctr"/>
                      <a:r>
                        <a:rPr lang="en-US" sz="1400" dirty="0">
                          <a:latin typeface="Times New Roman" panose="02020603050405020304" pitchFamily="18" charset="0"/>
                          <a:cs typeface="Times New Roman" panose="02020603050405020304" pitchFamily="18" charset="0"/>
                        </a:rPr>
                        <a:t>2020</a:t>
                      </a:r>
                    </a:p>
                  </a:txBody>
                  <a:tcPr marT="45719" marB="45719" anchor="ctr"/>
                </a:tc>
                <a:tc>
                  <a:txBody>
                    <a:bodyPr/>
                    <a:lstStyle/>
                    <a:p>
                      <a:pPr algn="ctr"/>
                      <a:r>
                        <a:rPr lang="en-IN" sz="1400" b="0" i="0" dirty="0">
                          <a:solidFill>
                            <a:srgbClr val="0D0D0D"/>
                          </a:solidFill>
                          <a:effectLst/>
                          <a:latin typeface="Times New Roman" panose="02020603050405020304" pitchFamily="18" charset="0"/>
                          <a:cs typeface="Times New Roman" panose="02020603050405020304" pitchFamily="18" charset="0"/>
                        </a:rPr>
                        <a:t>Kumar &amp; Patel </a:t>
                      </a:r>
                      <a:endParaRPr lang="en-US" sz="1400" dirty="0">
                        <a:latin typeface="Times New Roman" pitchFamily="18" charset="0"/>
                        <a:cs typeface="Times New Roman"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dirty="0">
                          <a:effectLst/>
                          <a:latin typeface="Times New Roman" panose="02020603050405020304" pitchFamily="18" charset="0"/>
                          <a:cs typeface="Times New Roman" panose="02020603050405020304" pitchFamily="18" charset="0"/>
                        </a:rPr>
                        <a:t>Open Source Pharmacy Management Tools</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marT="45719" marB="45719" anchor="ctr"/>
                </a:tc>
                <a:tc>
                  <a:txBody>
                    <a:bodyPr/>
                    <a:lstStyle/>
                    <a:p>
                      <a:pPr algn="l"/>
                      <a:r>
                        <a:rPr lang="en-US" sz="1400" b="0" i="0" dirty="0">
                          <a:solidFill>
                            <a:srgbClr val="0D0D0D"/>
                          </a:solidFill>
                          <a:effectLst/>
                          <a:latin typeface="Times New Roman" panose="02020603050405020304" pitchFamily="18" charset="0"/>
                          <a:cs typeface="Times New Roman" panose="02020603050405020304" pitchFamily="18" charset="0"/>
                        </a:rPr>
                        <a:t>Demonstrates feasibility of your chosen technology for student-level projects.</a:t>
                      </a:r>
                      <a:endParaRPr lang="en-US" sz="1400" b="0" dirty="0">
                        <a:latin typeface="Times New Roman" pitchFamily="18" charset="0"/>
                        <a:cs typeface="Times New Roman" pitchFamily="18" charset="0"/>
                      </a:endParaRPr>
                    </a:p>
                  </a:txBody>
                  <a:tcPr marT="45719" marB="45719"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400" b="0" dirty="0">
                          <a:latin typeface="Times New Roman" panose="02020603050405020304" pitchFamily="18" charset="0"/>
                          <a:cs typeface="Times New Roman" panose="02020603050405020304" pitchFamily="18" charset="0"/>
                        </a:rPr>
                        <a:t>Manual Record-Keeping</a:t>
                      </a:r>
                    </a:p>
                    <a:p>
                      <a:pPr marL="285750" indent="-285750" algn="l">
                        <a:buFont typeface="Wingdings" panose="05000000000000000000" pitchFamily="2" charset="2"/>
                        <a:buChar char="Ø"/>
                      </a:pPr>
                      <a:r>
                        <a:rPr lang="en-IN" sz="1400" b="0" dirty="0">
                          <a:latin typeface="Times New Roman" panose="02020603050405020304" pitchFamily="18" charset="0"/>
                          <a:cs typeface="Times New Roman" panose="02020603050405020304" pitchFamily="18" charset="0"/>
                        </a:rPr>
                        <a:t>Poor Inventory Management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400" b="0" dirty="0">
                          <a:latin typeface="Times New Roman" panose="02020603050405020304" pitchFamily="18" charset="0"/>
                          <a:cs typeface="Times New Roman" panose="02020603050405020304" pitchFamily="18" charset="0"/>
                        </a:rPr>
                        <a:t>Prescription Handling Errors</a:t>
                      </a:r>
                    </a:p>
                    <a:p>
                      <a:pPr algn="l"/>
                      <a:endParaRPr lang="en-US" sz="1400" b="1" dirty="0">
                        <a:latin typeface="Times New Roman" pitchFamily="18" charset="0"/>
                        <a:cs typeface="Times New Roman" pitchFamily="18" charset="0"/>
                      </a:endParaRPr>
                    </a:p>
                  </a:txBody>
                  <a:tcPr marT="45719" marB="45719" anchor="ctr"/>
                </a:tc>
                <a:extLst>
                  <a:ext uri="{0D108BD9-81ED-4DB2-BD59-A6C34878D82A}">
                    <a16:rowId xmlns:a16="http://schemas.microsoft.com/office/drawing/2014/main" val="10001"/>
                  </a:ext>
                </a:extLst>
              </a:tr>
              <a:tr h="1324776">
                <a:tc>
                  <a:txBody>
                    <a:bodyPr/>
                    <a:lstStyle/>
                    <a:p>
                      <a:pPr algn="l"/>
                      <a:r>
                        <a:rPr lang="en-US" sz="1400" dirty="0">
                          <a:latin typeface="Times New Roman" panose="02020603050405020304" pitchFamily="18" charset="0"/>
                          <a:cs typeface="Times New Roman" panose="02020603050405020304" pitchFamily="18" charset="0"/>
                        </a:rPr>
                        <a:t>2021</a:t>
                      </a: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dirty="0">
                        <a:latin typeface="Times New Roman" pitchFamily="18" charset="0"/>
                        <a:cs typeface="Times New Roman" pitchFamily="18" charset="0"/>
                      </a:endParaRPr>
                    </a:p>
                    <a:p>
                      <a:pPr algn="l"/>
                      <a:r>
                        <a:rPr lang="en-IN" sz="1400" b="0" i="0" dirty="0">
                          <a:solidFill>
                            <a:srgbClr val="0D0D0D"/>
                          </a:solidFill>
                          <a:effectLst/>
                          <a:latin typeface="Times New Roman" panose="02020603050405020304" pitchFamily="18" charset="0"/>
                          <a:cs typeface="Times New Roman" panose="02020603050405020304" pitchFamily="18" charset="0"/>
                        </a:rPr>
                        <a:t>Singh &amp; Mehta</a:t>
                      </a:r>
                      <a:endParaRPr lang="en-US" sz="1400" dirty="0">
                        <a:latin typeface="Times New Roman" pitchFamily="18" charset="0"/>
                        <a:cs typeface="Times New Roman" pitchFamily="18" charset="0"/>
                      </a:endParaRPr>
                    </a:p>
                  </a:txBody>
                  <a:tcPr marT="45719" marB="45719" anchor="ctr"/>
                </a:tc>
                <a:tc>
                  <a:txBody>
                    <a:bodyPr/>
                    <a:lstStyle/>
                    <a:p>
                      <a:pPr algn="l"/>
                      <a:r>
                        <a:rPr lang="en-US" sz="1400" b="0" i="0" u="none" strike="noStrike" dirty="0">
                          <a:effectLst/>
                          <a:latin typeface="Times New Roman" panose="02020603050405020304" pitchFamily="18" charset="0"/>
                          <a:cs typeface="Times New Roman" panose="02020603050405020304" pitchFamily="18" charset="0"/>
                        </a:rPr>
                        <a:t>Security and Data Integrity in Databases</a:t>
                      </a:r>
                      <a:endParaRPr lang="en-US" sz="1400" b="1" dirty="0">
                        <a:latin typeface="Times New Roman" pitchFamily="18" charset="0"/>
                        <a:cs typeface="Times New Roman" pitchFamily="18" charset="0"/>
                      </a:endParaRPr>
                    </a:p>
                  </a:txBody>
                  <a:tcPr marT="45719" marB="4571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dirty="0">
                          <a:solidFill>
                            <a:srgbClr val="0D0D0D"/>
                          </a:solidFill>
                          <a:effectLst/>
                          <a:latin typeface="Times New Roman" panose="02020603050405020304" pitchFamily="18" charset="0"/>
                          <a:cs typeface="Times New Roman" panose="02020603050405020304" pitchFamily="18" charset="0"/>
                        </a:rPr>
                        <a:t>Highlights security importance for pharmacy records.</a:t>
                      </a:r>
                      <a:endParaRPr lang="en-US" sz="1400" dirty="0">
                        <a:latin typeface="Times New Roman" pitchFamily="18" charset="0"/>
                        <a:cs typeface="Times New Roman" pitchFamily="18" charset="0"/>
                      </a:endParaRPr>
                    </a:p>
                    <a:p>
                      <a:pPr algn="l"/>
                      <a:endParaRPr lang="en-US" sz="1400" dirty="0">
                        <a:latin typeface="Times New Roman" pitchFamily="18" charset="0"/>
                        <a:cs typeface="Times New Roman" pitchFamily="18" charset="0"/>
                      </a:endParaRPr>
                    </a:p>
                  </a:txBody>
                  <a:tcPr marT="45719" marB="45719" anchor="ctr"/>
                </a:tc>
                <a:tc>
                  <a:txBody>
                    <a:bodyPr/>
                    <a:lstStyle/>
                    <a:p>
                      <a:pPr marL="285750" indent="-285750" algn="l">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Unauthorized access</a:t>
                      </a:r>
                    </a:p>
                    <a:p>
                      <a:pPr marL="285750" indent="-285750" algn="l">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wrong medicine dispensing</a:t>
                      </a:r>
                    </a:p>
                    <a:p>
                      <a:pPr marL="285750" indent="-285750" algn="l">
                        <a:buFont typeface="Wingdings" panose="05000000000000000000" pitchFamily="2" charset="2"/>
                        <a:buChar char="Ø"/>
                      </a:pPr>
                      <a:r>
                        <a:rPr lang="en-IN" sz="1400" dirty="0">
                          <a:latin typeface="Times New Roman" panose="02020603050405020304" pitchFamily="18" charset="0"/>
                          <a:cs typeface="Times New Roman" panose="02020603050405020304" pitchFamily="18" charset="0"/>
                        </a:rPr>
                        <a:t>financial discrepancies</a:t>
                      </a:r>
                      <a:endParaRPr lang="en-US" sz="1400" b="0" dirty="0">
                        <a:latin typeface="Times New Roman" pitchFamily="18" charset="0"/>
                        <a:cs typeface="Times New Roman" pitchFamily="18" charset="0"/>
                      </a:endParaRPr>
                    </a:p>
                  </a:txBody>
                  <a:tcPr marT="45719" marB="45719"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65749-C5F4-9895-4C9B-E4E68E567F1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Problem(s) Identified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A0831C-84F2-DC6B-9A4F-2AA375EE18DA}"/>
              </a:ext>
            </a:extLst>
          </p:cNvPr>
          <p:cNvSpPr>
            <a:spLocks noGrp="1"/>
          </p:cNvSpPr>
          <p:nvPr>
            <p:ph idx="1"/>
          </p:nvPr>
        </p:nvSpPr>
        <p:spPr>
          <a:xfrm>
            <a:off x="228600" y="1200150"/>
            <a:ext cx="8839200" cy="3733800"/>
          </a:xfrm>
        </p:spPr>
        <p:txBody>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Manual Record-Keeping: Pharmacies using paper records face inefficiency,     errors, and difficulty in tracking inventory and sales.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Stock Mismanagement: Difficulty in monitoring drug stock levels leads to overstocking or stockouts.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Inaccurate Billing: Manual billing can lead to calculation errors and longer customer wait times.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Poor Expiry Management: It is difficult to track medicines nearing expiration, which can lead to potential losses or safety issues.</a:t>
            </a:r>
          </a:p>
        </p:txBody>
      </p:sp>
    </p:spTree>
    <p:extLst>
      <p:ext uri="{BB962C8B-B14F-4D97-AF65-F5344CB8AC3E}">
        <p14:creationId xmlns:p14="http://schemas.microsoft.com/office/powerpoint/2010/main" val="64057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defRPr/>
            </a:pPr>
            <a:r>
              <a:rPr lang="en-US" altLang="en-US" dirty="0">
                <a:solidFill>
                  <a:srgbClr val="FFC000"/>
                </a:solidFill>
                <a:latin typeface="Times New Roman" panose="02020603050405020304" pitchFamily="18" charset="0"/>
                <a:cs typeface="Times New Roman" panose="02020603050405020304" pitchFamily="18" charset="0"/>
              </a:rPr>
              <a:t>Proposed Solution</a:t>
            </a:r>
          </a:p>
        </p:txBody>
      </p:sp>
      <p:sp>
        <p:nvSpPr>
          <p:cNvPr id="18435" name="Rectangle 3"/>
          <p:cNvSpPr>
            <a:spLocks noGrp="1"/>
          </p:cNvSpPr>
          <p:nvPr>
            <p:ph type="body" idx="1"/>
          </p:nvPr>
        </p:nvSpPr>
        <p:spPr>
          <a:xfrm>
            <a:off x="533400" y="1200150"/>
            <a:ext cx="8153400" cy="3826764"/>
          </a:xfrm>
        </p:spPr>
        <p:txBody>
          <a:bodyPr/>
          <a:lstStyle/>
          <a:p>
            <a:pPr marL="119062" indent="0" algn="just">
              <a:buNone/>
            </a:pPr>
            <a:r>
              <a:rPr lang="en-US" altLang="en-US" sz="1800" dirty="0">
                <a:latin typeface="Times New Roman" panose="02020603050405020304" pitchFamily="18" charset="0"/>
                <a:cs typeface="Times New Roman" pitchFamily="18" charset="0"/>
              </a:rPr>
              <a:t>Design and implement a Pharmacy Database Management System that</a:t>
            </a:r>
          </a:p>
          <a:p>
            <a:pPr marL="119062" indent="0" algn="just">
              <a:buNone/>
            </a:pPr>
            <a:endParaRPr lang="en-US" altLang="en-US" sz="1400" dirty="0">
              <a:latin typeface="Times New Roman" panose="02020603050405020304" pitchFamily="18" charset="0"/>
              <a:cs typeface="Times New Roman"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itchFamily="18" charset="0"/>
              </a:rPr>
              <a:t>Stores structured data about medicines, suppliers, customers, employees, and transactions.</a:t>
            </a:r>
          </a:p>
          <a:p>
            <a:pPr algn="just">
              <a:buFont typeface="Wingdings" panose="05000000000000000000" pitchFamily="2" charset="2"/>
              <a:buChar char="Ø"/>
            </a:pPr>
            <a:endParaRPr lang="en-US" altLang="en-US" sz="1800" dirty="0">
              <a:latin typeface="Times New Roman" panose="02020603050405020304" pitchFamily="18" charset="0"/>
              <a:cs typeface="Times New Roman"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itchFamily="18" charset="0"/>
              </a:rPr>
              <a:t>Automatically updates stock with sales/purchases.</a:t>
            </a:r>
          </a:p>
          <a:p>
            <a:pPr algn="just">
              <a:buFont typeface="Wingdings" panose="05000000000000000000" pitchFamily="2" charset="2"/>
              <a:buChar char="Ø"/>
            </a:pPr>
            <a:endParaRPr lang="en-US" altLang="en-US" sz="1800" dirty="0">
              <a:latin typeface="Times New Roman" panose="02020603050405020304" pitchFamily="18" charset="0"/>
              <a:cs typeface="Times New Roman"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itchFamily="18" charset="0"/>
              </a:rPr>
              <a:t>Generates alerts for low stock or upcoming expirations.</a:t>
            </a:r>
          </a:p>
          <a:p>
            <a:pPr algn="just">
              <a:buFont typeface="Wingdings" panose="05000000000000000000" pitchFamily="2" charset="2"/>
              <a:buChar char="Ø"/>
            </a:pPr>
            <a:endParaRPr lang="en-US" altLang="en-US" sz="1800" dirty="0">
              <a:latin typeface="Times New Roman" panose="02020603050405020304" pitchFamily="18" charset="0"/>
              <a:cs typeface="Times New Roman"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itchFamily="18" charset="0"/>
              </a:rPr>
              <a:t>Facilitates secure login-based access for different roles (Admin, Pharmacist, Assistant).</a:t>
            </a:r>
          </a:p>
          <a:p>
            <a:pPr algn="just">
              <a:buFont typeface="Wingdings" panose="05000000000000000000" pitchFamily="2" charset="2"/>
              <a:buChar char="Ø"/>
            </a:pPr>
            <a:endParaRPr lang="en-US" altLang="en-US" sz="1800" dirty="0">
              <a:latin typeface="Times New Roman" panose="02020603050405020304" pitchFamily="18" charset="0"/>
              <a:cs typeface="Times New Roman" pitchFamily="18" charset="0"/>
            </a:endParaRPr>
          </a:p>
          <a:p>
            <a:pPr algn="just">
              <a:buFont typeface="Wingdings" panose="05000000000000000000" pitchFamily="2" charset="2"/>
              <a:buChar char="Ø"/>
            </a:pPr>
            <a:r>
              <a:rPr lang="en-US" altLang="en-US" sz="1800" dirty="0">
                <a:latin typeface="Times New Roman" panose="02020603050405020304" pitchFamily="18" charset="0"/>
                <a:cs typeface="Times New Roman" pitchFamily="18" charset="0"/>
              </a:rPr>
              <a:t>Provides user-friendly interfaces for querying and reporting.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Times New Roman" panose="02020603050405020304" pitchFamily="18" charset="0"/>
                <a:cs typeface="Times New Roman" panose="02020603050405020304" pitchFamily="18" charset="0"/>
              </a:rPr>
              <a:t>Objectives</a:t>
            </a:r>
          </a:p>
        </p:txBody>
      </p:sp>
      <p:sp>
        <p:nvSpPr>
          <p:cNvPr id="13315" name="Rectangle 3"/>
          <p:cNvSpPr>
            <a:spLocks noGrp="1"/>
          </p:cNvSpPr>
          <p:nvPr>
            <p:ph idx="1"/>
          </p:nvPr>
        </p:nvSpPr>
        <p:spPr/>
        <p:txBody>
          <a:bodyPr/>
          <a:lstStyle/>
          <a:p>
            <a:pPr marL="119062" indent="0" algn="just">
              <a:lnSpc>
                <a:spcPct val="200000"/>
              </a:lnSpc>
              <a:buNone/>
            </a:pPr>
            <a:r>
              <a:rPr lang="en-US" altLang="en-US" sz="2000" dirty="0">
                <a:latin typeface="Times New Roman" panose="02020603050405020304" pitchFamily="18" charset="0"/>
                <a:cs typeface="Times New Roman" panose="02020603050405020304" pitchFamily="18" charset="0"/>
              </a:rPr>
              <a:t>	To develop a system that stores and manages medicine inventory, supplier, customer, and billing data efficiently, and enables real-time tracking of stock levels and expiration dates. It enables streamlined billing and reduces customer service time. And to allow secure access to authorized personnel. To generate useful reports (stock status, sales reports, expiry alerts)</a:t>
            </a:r>
          </a:p>
        </p:txBody>
      </p:sp>
    </p:spTree>
    <p:extLst>
      <p:ext uri="{BB962C8B-B14F-4D97-AF65-F5344CB8AC3E}">
        <p14:creationId xmlns:p14="http://schemas.microsoft.com/office/powerpoint/2010/main" val="3629158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altLang="en-US" dirty="0">
                <a:solidFill>
                  <a:srgbClr val="FFC000"/>
                </a:solidFill>
                <a:latin typeface="Times New Roman" panose="02020603050405020304" pitchFamily="18" charset="0"/>
                <a:cs typeface="Times New Roman" panose="02020603050405020304" pitchFamily="18" charset="0"/>
              </a:rPr>
              <a:t>Architecture Diagram</a:t>
            </a:r>
          </a:p>
        </p:txBody>
      </p:sp>
      <p:sp>
        <p:nvSpPr>
          <p:cNvPr id="2" name="Rectangle 1">
            <a:extLst>
              <a:ext uri="{FF2B5EF4-FFF2-40B4-BE49-F238E27FC236}">
                <a16:creationId xmlns:a16="http://schemas.microsoft.com/office/drawing/2014/main" id="{DC348CD8-5D43-D4A3-637C-A93E01F3AEB4}"/>
              </a:ext>
            </a:extLst>
          </p:cNvPr>
          <p:cNvSpPr/>
          <p:nvPr/>
        </p:nvSpPr>
        <p:spPr>
          <a:xfrm>
            <a:off x="3124200" y="1187677"/>
            <a:ext cx="2133600" cy="564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 User Interface   </a:t>
            </a:r>
          </a:p>
          <a:p>
            <a:pPr marL="119062" indent="0" algn="just">
              <a:buNone/>
            </a:pPr>
            <a:r>
              <a:rPr lang="en-US" altLang="en-US" sz="1200" dirty="0">
                <a:solidFill>
                  <a:schemeClr val="tx1"/>
                </a:solidFill>
                <a:latin typeface="Times New Roman" pitchFamily="18" charset="0"/>
                <a:cs typeface="Times New Roman" pitchFamily="18" charset="0"/>
              </a:rPr>
              <a:t>(Web/App Interface)</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0E9BE65-6A3E-E927-AC40-FD45FFA57470}"/>
              </a:ext>
            </a:extLst>
          </p:cNvPr>
          <p:cNvSpPr/>
          <p:nvPr/>
        </p:nvSpPr>
        <p:spPr>
          <a:xfrm>
            <a:off x="3124200" y="2101299"/>
            <a:ext cx="2133600" cy="564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Backend PHP Scripts</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D2B3ADC-A37D-FF3C-56B6-50EDB24C3DEF}"/>
              </a:ext>
            </a:extLst>
          </p:cNvPr>
          <p:cNvSpPr/>
          <p:nvPr/>
        </p:nvSpPr>
        <p:spPr>
          <a:xfrm>
            <a:off x="769620" y="2876549"/>
            <a:ext cx="1399540" cy="3534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buNone/>
            </a:pPr>
            <a:r>
              <a:rPr lang="en-US" altLang="en-US" sz="1200" dirty="0">
                <a:solidFill>
                  <a:schemeClr val="tx1"/>
                </a:solidFill>
                <a:latin typeface="Times New Roman" pitchFamily="18" charset="0"/>
                <a:cs typeface="Times New Roman" pitchFamily="18" charset="0"/>
              </a:rPr>
              <a:t>Add </a:t>
            </a:r>
            <a:r>
              <a:rPr lang="en-US" altLang="en-US" sz="1200" dirty="0" err="1">
                <a:solidFill>
                  <a:schemeClr val="tx1"/>
                </a:solidFill>
                <a:latin typeface="Times New Roman" pitchFamily="18" charset="0"/>
                <a:cs typeface="Times New Roman" pitchFamily="18" charset="0"/>
              </a:rPr>
              <a:t>medicine.php</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D323DBA-84FC-E5EB-EA7E-9886E4260759}"/>
              </a:ext>
            </a:extLst>
          </p:cNvPr>
          <p:cNvSpPr/>
          <p:nvPr/>
        </p:nvSpPr>
        <p:spPr>
          <a:xfrm>
            <a:off x="6729729" y="3817774"/>
            <a:ext cx="1399540" cy="564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Add  </a:t>
            </a:r>
            <a:r>
              <a:rPr lang="en-US" altLang="en-US" sz="1200" dirty="0" err="1">
                <a:solidFill>
                  <a:schemeClr val="tx1"/>
                </a:solidFill>
                <a:latin typeface="Times New Roman" pitchFamily="18" charset="0"/>
                <a:cs typeface="Times New Roman" pitchFamily="18" charset="0"/>
              </a:rPr>
              <a:t>Sales.php</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41F72C0-B4EA-32ED-D810-EE6224A7E73D}"/>
              </a:ext>
            </a:extLst>
          </p:cNvPr>
          <p:cNvSpPr/>
          <p:nvPr/>
        </p:nvSpPr>
        <p:spPr>
          <a:xfrm>
            <a:off x="6705600" y="3002220"/>
            <a:ext cx="1399540" cy="564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Add </a:t>
            </a:r>
            <a:r>
              <a:rPr lang="en-US" altLang="en-US" sz="1200" dirty="0" err="1">
                <a:solidFill>
                  <a:schemeClr val="tx1"/>
                </a:solidFill>
                <a:latin typeface="Times New Roman" pitchFamily="18" charset="0"/>
                <a:cs typeface="Times New Roman" pitchFamily="18" charset="0"/>
              </a:rPr>
              <a:t>customer.php</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BB19F6EA-0F11-A591-A961-92CE1BB5A51F}"/>
              </a:ext>
            </a:extLst>
          </p:cNvPr>
          <p:cNvSpPr/>
          <p:nvPr/>
        </p:nvSpPr>
        <p:spPr>
          <a:xfrm>
            <a:off x="769620" y="4382106"/>
            <a:ext cx="1399540" cy="3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Add </a:t>
            </a:r>
            <a:r>
              <a:rPr lang="en-US" altLang="en-US" sz="1200" dirty="0" err="1">
                <a:solidFill>
                  <a:schemeClr val="tx1"/>
                </a:solidFill>
                <a:latin typeface="Times New Roman" pitchFamily="18" charset="0"/>
                <a:cs typeface="Times New Roman" pitchFamily="18" charset="0"/>
              </a:rPr>
              <a:t>purchase.php</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CE68724-5824-F462-119C-2C1C3BA8350B}"/>
              </a:ext>
            </a:extLst>
          </p:cNvPr>
          <p:cNvSpPr/>
          <p:nvPr/>
        </p:nvSpPr>
        <p:spPr>
          <a:xfrm>
            <a:off x="769620" y="3611568"/>
            <a:ext cx="1399540" cy="3889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19062" indent="0" algn="just">
              <a:buNone/>
            </a:pPr>
            <a:r>
              <a:rPr lang="en-US" altLang="en-US" sz="1200" dirty="0">
                <a:solidFill>
                  <a:schemeClr val="tx1"/>
                </a:solidFill>
                <a:latin typeface="Times New Roman" pitchFamily="18" charset="0"/>
                <a:cs typeface="Times New Roman" pitchFamily="18" charset="0"/>
              </a:rPr>
              <a:t>Add </a:t>
            </a:r>
            <a:r>
              <a:rPr lang="en-US" altLang="en-US" sz="1200" dirty="0" err="1">
                <a:solidFill>
                  <a:schemeClr val="tx1"/>
                </a:solidFill>
                <a:latin typeface="Times New Roman" pitchFamily="18" charset="0"/>
                <a:cs typeface="Times New Roman" pitchFamily="18" charset="0"/>
              </a:rPr>
              <a:t>supplier.php</a:t>
            </a: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10" name="Diamond 9">
            <a:extLst>
              <a:ext uri="{FF2B5EF4-FFF2-40B4-BE49-F238E27FC236}">
                <a16:creationId xmlns:a16="http://schemas.microsoft.com/office/drawing/2014/main" id="{594228A4-8ECB-9D34-7A5B-633525EEA9F3}"/>
              </a:ext>
            </a:extLst>
          </p:cNvPr>
          <p:cNvSpPr/>
          <p:nvPr/>
        </p:nvSpPr>
        <p:spPr>
          <a:xfrm>
            <a:off x="3273267" y="3811588"/>
            <a:ext cx="1835466" cy="1103894"/>
          </a:xfrm>
          <a:prstGeom prst="diamond">
            <a:avLst/>
          </a:prstGeom>
          <a:ln>
            <a:solidFill>
              <a:srgbClr val="663300"/>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050" dirty="0">
                <a:latin typeface="Times New Roman" panose="02020603050405020304" pitchFamily="18" charset="0"/>
                <a:cs typeface="Times New Roman" panose="02020603050405020304" pitchFamily="18" charset="0"/>
              </a:rPr>
              <a:t>My SQL DATABASE</a:t>
            </a:r>
            <a:endParaRPr lang="en-IN" sz="1050" dirty="0">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895F7ECC-FCFA-4ADB-591C-8D69446E6650}"/>
              </a:ext>
            </a:extLst>
          </p:cNvPr>
          <p:cNvCxnSpPr>
            <a:cxnSpLocks/>
            <a:stCxn id="2" idx="2"/>
            <a:endCxn id="3" idx="0"/>
          </p:cNvCxnSpPr>
          <p:nvPr/>
        </p:nvCxnSpPr>
        <p:spPr>
          <a:xfrm>
            <a:off x="4191000" y="1752009"/>
            <a:ext cx="0" cy="3492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AF16043-54D7-3F0F-C89F-4CB7FBB55E0C}"/>
              </a:ext>
            </a:extLst>
          </p:cNvPr>
          <p:cNvCxnSpPr>
            <a:cxnSpLocks/>
            <a:stCxn id="3" idx="2"/>
            <a:endCxn id="10" idx="0"/>
          </p:cNvCxnSpPr>
          <p:nvPr/>
        </p:nvCxnSpPr>
        <p:spPr>
          <a:xfrm>
            <a:off x="4191000" y="2665631"/>
            <a:ext cx="0" cy="11459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09DCB8-42A8-316D-123E-888EEA931C4E}"/>
              </a:ext>
            </a:extLst>
          </p:cNvPr>
          <p:cNvCxnSpPr>
            <a:cxnSpLocks/>
          </p:cNvCxnSpPr>
          <p:nvPr/>
        </p:nvCxnSpPr>
        <p:spPr>
          <a:xfrm>
            <a:off x="5105400" y="3258686"/>
            <a:ext cx="1600200" cy="324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6EA38D-94D4-1991-7D0E-68E9F65FF4C2}"/>
              </a:ext>
            </a:extLst>
          </p:cNvPr>
          <p:cNvCxnSpPr>
            <a:cxnSpLocks/>
          </p:cNvCxnSpPr>
          <p:nvPr/>
        </p:nvCxnSpPr>
        <p:spPr>
          <a:xfrm>
            <a:off x="4886643" y="4081706"/>
            <a:ext cx="1835466" cy="6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EE48542-9112-1F45-EC7B-6F5EC35C1247}"/>
              </a:ext>
            </a:extLst>
          </p:cNvPr>
          <p:cNvCxnSpPr>
            <a:cxnSpLocks/>
          </p:cNvCxnSpPr>
          <p:nvPr/>
        </p:nvCxnSpPr>
        <p:spPr>
          <a:xfrm>
            <a:off x="5105400" y="2665631"/>
            <a:ext cx="0" cy="6060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51D054-18BC-85C2-B8B4-CA2C0933AC64}"/>
              </a:ext>
            </a:extLst>
          </p:cNvPr>
          <p:cNvCxnSpPr>
            <a:cxnSpLocks/>
          </p:cNvCxnSpPr>
          <p:nvPr/>
        </p:nvCxnSpPr>
        <p:spPr>
          <a:xfrm>
            <a:off x="4886643" y="2659142"/>
            <a:ext cx="0" cy="14225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3933D49-E5C0-9478-DBD9-2FBD383E0C6B}"/>
              </a:ext>
            </a:extLst>
          </p:cNvPr>
          <p:cNvCxnSpPr>
            <a:cxnSpLocks/>
          </p:cNvCxnSpPr>
          <p:nvPr/>
        </p:nvCxnSpPr>
        <p:spPr>
          <a:xfrm>
            <a:off x="3175952" y="2659142"/>
            <a:ext cx="0" cy="19019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616C429-D1DE-716B-A683-BBADCEFA1102}"/>
              </a:ext>
            </a:extLst>
          </p:cNvPr>
          <p:cNvCxnSpPr>
            <a:cxnSpLocks/>
            <a:endCxn id="4" idx="3"/>
          </p:cNvCxnSpPr>
          <p:nvPr/>
        </p:nvCxnSpPr>
        <p:spPr>
          <a:xfrm flipH="1">
            <a:off x="2169160" y="3053256"/>
            <a:ext cx="1015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D5A8E3D-C432-CA3F-0E9D-28B2E1F539B5}"/>
              </a:ext>
            </a:extLst>
          </p:cNvPr>
          <p:cNvCxnSpPr>
            <a:cxnSpLocks/>
            <a:endCxn id="7" idx="3"/>
          </p:cNvCxnSpPr>
          <p:nvPr/>
        </p:nvCxnSpPr>
        <p:spPr>
          <a:xfrm flipH="1">
            <a:off x="2169160" y="4561106"/>
            <a:ext cx="10067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3E73AF5-6FDA-C837-37B1-23C781060DBC}"/>
              </a:ext>
            </a:extLst>
          </p:cNvPr>
          <p:cNvCxnSpPr>
            <a:cxnSpLocks/>
            <a:endCxn id="8" idx="3"/>
          </p:cNvCxnSpPr>
          <p:nvPr/>
        </p:nvCxnSpPr>
        <p:spPr>
          <a:xfrm flipH="1">
            <a:off x="2169160" y="3806034"/>
            <a:ext cx="10150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Autofit/>
          </a:bodyPr>
          <a:lstStyle/>
          <a:p>
            <a:pPr>
              <a:defRPr/>
            </a:pPr>
            <a:r>
              <a:rPr lang="en-US" altLang="en-US" sz="4000" dirty="0">
                <a:solidFill>
                  <a:srgbClr val="FFC000"/>
                </a:solidFill>
                <a:latin typeface="Times New Roman" panose="02020603050405020304" pitchFamily="18" charset="0"/>
                <a:cs typeface="Times New Roman" panose="02020603050405020304" pitchFamily="18" charset="0"/>
              </a:rPr>
              <a:t>Architecture Diagram Explanation</a:t>
            </a:r>
          </a:p>
        </p:txBody>
      </p:sp>
      <p:sp>
        <p:nvSpPr>
          <p:cNvPr id="21507" name="Rectangle 3"/>
          <p:cNvSpPr>
            <a:spLocks noGrp="1"/>
          </p:cNvSpPr>
          <p:nvPr>
            <p:ph type="body" idx="1"/>
          </p:nvPr>
        </p:nvSpPr>
        <p:spPr>
          <a:xfrm>
            <a:off x="609600" y="1047750"/>
            <a:ext cx="8229600" cy="3581400"/>
          </a:xfrm>
        </p:spPr>
        <p:txBody>
          <a:bodyPr/>
          <a:lstStyle/>
          <a:p>
            <a:pPr marL="119062" indent="0">
              <a:buNone/>
            </a:pPr>
            <a:endParaRPr lang="en-US" altLang="en-US" sz="2000" dirty="0">
              <a:solidFill>
                <a:srgbClr val="0000FF"/>
              </a:solidFill>
              <a:latin typeface="Times New Roman" pitchFamily="18" charset="0"/>
              <a:cs typeface="Times New Roman" pitchFamily="18" charset="0"/>
            </a:endParaRPr>
          </a:p>
          <a:p>
            <a:pPr marL="119062" indent="0">
              <a:buNone/>
            </a:pPr>
            <a:endParaRPr lang="en-US" altLang="en-US" sz="2000" dirty="0">
              <a:solidFill>
                <a:srgbClr val="0000FF"/>
              </a:solidFill>
              <a:latin typeface="Times New Roman" pitchFamily="18" charset="0"/>
              <a:cs typeface="Times New Roman" pitchFamily="18" charset="0"/>
            </a:endParaRPr>
          </a:p>
        </p:txBody>
      </p:sp>
      <p:sp>
        <p:nvSpPr>
          <p:cNvPr id="4" name="TextBox 3">
            <a:extLst>
              <a:ext uri="{FF2B5EF4-FFF2-40B4-BE49-F238E27FC236}">
                <a16:creationId xmlns:a16="http://schemas.microsoft.com/office/drawing/2014/main" id="{C9886F52-EBB1-EBF3-6594-FB87E6F7FFE7}"/>
              </a:ext>
            </a:extLst>
          </p:cNvPr>
          <p:cNvSpPr txBox="1"/>
          <p:nvPr/>
        </p:nvSpPr>
        <p:spPr>
          <a:xfrm>
            <a:off x="92242" y="1200150"/>
            <a:ext cx="8763000" cy="4062651"/>
          </a:xfrm>
          <a:prstGeom prst="rect">
            <a:avLst/>
          </a:prstGeom>
          <a:noFill/>
        </p:spPr>
        <p:txBody>
          <a:bodyPr wrap="square">
            <a:spAutoFit/>
          </a:bodyPr>
          <a:lstStyle/>
          <a:p>
            <a:pPr>
              <a:buNone/>
            </a:pPr>
            <a:r>
              <a:rPr lang="en-US" sz="1600" b="1" dirty="0">
                <a:latin typeface="Times New Roman" panose="02020603050405020304" pitchFamily="18" charset="0"/>
                <a:cs typeface="Times New Roman" panose="02020603050405020304" pitchFamily="18" charset="0"/>
              </a:rPr>
              <a:t>        1. User Interface (Front-End)</a:t>
            </a:r>
          </a:p>
          <a:p>
            <a:pPr lvl="2" algn="just"/>
            <a:r>
              <a:rPr lang="en-US" sz="1600" dirty="0">
                <a:latin typeface="Times New Roman" panose="02020603050405020304" pitchFamily="18" charset="0"/>
                <a:cs typeface="Times New Roman" panose="02020603050405020304" pitchFamily="18" charset="0"/>
              </a:rPr>
              <a:t>This is the web page users interact with (HTML forms).</a:t>
            </a:r>
          </a:p>
          <a:p>
            <a:pPr lvl="2" algn="just"/>
            <a:r>
              <a:rPr lang="en-US" sz="1600" dirty="0">
                <a:latin typeface="Times New Roman" panose="02020603050405020304" pitchFamily="18" charset="0"/>
                <a:cs typeface="Times New Roman" panose="02020603050405020304" pitchFamily="18" charset="0"/>
              </a:rPr>
              <a:t>It includes forms to input:</a:t>
            </a:r>
          </a:p>
          <a:p>
            <a:pPr marL="1657350" lvl="3"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Medicines</a:t>
            </a:r>
          </a:p>
          <a:p>
            <a:pPr marL="1657350" lvl="3"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Customers</a:t>
            </a:r>
          </a:p>
          <a:p>
            <a:pPr marL="1657350" lvl="3"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Suppliers</a:t>
            </a:r>
          </a:p>
          <a:p>
            <a:pPr marL="1657350" lvl="3"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Purchases</a:t>
            </a:r>
          </a:p>
          <a:p>
            <a:pPr marL="1657350" lvl="3"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Sales</a:t>
            </a:r>
          </a:p>
          <a:p>
            <a:pPr lvl="1"/>
            <a:r>
              <a:rPr lang="en-US" sz="1600" b="1" dirty="0">
                <a:latin typeface="Times New Roman" panose="02020603050405020304" pitchFamily="18" charset="0"/>
                <a:cs typeface="Times New Roman" panose="02020603050405020304" pitchFamily="18" charset="0"/>
              </a:rPr>
              <a:t>2. Backend PHP Scripts</a:t>
            </a:r>
          </a:p>
          <a:p>
            <a:pPr marL="742950" lvl="1"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Each operation has its own PHP script:</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add_medicine.php</a:t>
            </a:r>
            <a:r>
              <a:rPr lang="en-US" sz="1600" dirty="0">
                <a:latin typeface="Times New Roman" panose="02020603050405020304" pitchFamily="18" charset="0"/>
                <a:cs typeface="Times New Roman" panose="02020603050405020304" pitchFamily="18" charset="0"/>
              </a:rPr>
              <a:t> – Adds medicine records.</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add_customer.php</a:t>
            </a:r>
            <a:r>
              <a:rPr lang="en-US" sz="1600" dirty="0">
                <a:latin typeface="Times New Roman" panose="02020603050405020304" pitchFamily="18" charset="0"/>
                <a:cs typeface="Times New Roman" panose="02020603050405020304" pitchFamily="18" charset="0"/>
              </a:rPr>
              <a:t> – Adds customer records.</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add_supplier.php</a:t>
            </a:r>
            <a:r>
              <a:rPr lang="en-US" sz="1600" dirty="0">
                <a:latin typeface="Times New Roman" panose="02020603050405020304" pitchFamily="18" charset="0"/>
                <a:cs typeface="Times New Roman" panose="02020603050405020304" pitchFamily="18" charset="0"/>
              </a:rPr>
              <a:t> – Adds supplier information.</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add_purchase.php</a:t>
            </a:r>
            <a:r>
              <a:rPr lang="en-US" sz="1600" dirty="0">
                <a:latin typeface="Times New Roman" panose="02020603050405020304" pitchFamily="18" charset="0"/>
                <a:cs typeface="Times New Roman" panose="02020603050405020304" pitchFamily="18" charset="0"/>
              </a:rPr>
              <a:t> – Adds medicine purchase records.</a:t>
            </a:r>
          </a:p>
          <a:p>
            <a:pPr marL="742950" lvl="1" indent="-285750">
              <a:buFont typeface="Wingdings" panose="05000000000000000000" pitchFamily="2" charset="2"/>
              <a:buChar char="Ø"/>
            </a:pPr>
            <a:r>
              <a:rPr lang="en-US" sz="1600" dirty="0" err="1">
                <a:latin typeface="Times New Roman" panose="02020603050405020304" pitchFamily="18" charset="0"/>
                <a:cs typeface="Times New Roman" panose="02020603050405020304" pitchFamily="18" charset="0"/>
              </a:rPr>
              <a:t>add_sales.php</a:t>
            </a:r>
            <a:r>
              <a:rPr lang="en-US" sz="1600" dirty="0">
                <a:latin typeface="Times New Roman" panose="02020603050405020304" pitchFamily="18" charset="0"/>
                <a:cs typeface="Times New Roman" panose="02020603050405020304" pitchFamily="18" charset="0"/>
              </a:rPr>
              <a:t> – Records sales transactions.</a:t>
            </a:r>
          </a:p>
          <a:p>
            <a:pPr lvl="1"/>
            <a:endParaRPr lang="en-US" dirty="0"/>
          </a:p>
        </p:txBody>
      </p:sp>
    </p:spTree>
    <p:extLst>
      <p:ext uri="{BB962C8B-B14F-4D97-AF65-F5344CB8AC3E}">
        <p14:creationId xmlns:p14="http://schemas.microsoft.com/office/powerpoint/2010/main" val="10638403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ppt/theme/themeOverride2.xml><?xml version="1.0" encoding="utf-8"?>
<a:themeOverride xmlns:a="http://schemas.openxmlformats.org/drawingml/2006/main">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themeOverride>
</file>

<file path=docProps/app.xml><?xml version="1.0" encoding="utf-8"?>
<Properties xmlns="http://schemas.openxmlformats.org/officeDocument/2006/extended-properties" xmlns:vt="http://schemas.openxmlformats.org/officeDocument/2006/docPropsVTypes">
  <Template>Droplet</Template>
  <TotalTime>360</TotalTime>
  <Words>1129</Words>
  <Application>Microsoft Office PowerPoint</Application>
  <PresentationFormat>On-screen Show (16:9)</PresentationFormat>
  <Paragraphs>178</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Corbel</vt:lpstr>
      <vt:lpstr>Times New Roman</vt:lpstr>
      <vt:lpstr>Wingdings</vt:lpstr>
      <vt:lpstr>Wingdings 2</vt:lpstr>
      <vt:lpstr>Wingdings 3</vt:lpstr>
      <vt:lpstr>Module</vt:lpstr>
      <vt:lpstr>M.KUMARASAMY COLLEGE OF ENGINEERING ,  KARUR.</vt:lpstr>
      <vt:lpstr>TITLE OF THE PROJECT </vt:lpstr>
      <vt:lpstr>Abstract</vt:lpstr>
      <vt:lpstr>Literature Review</vt:lpstr>
      <vt:lpstr>Problem(s) Identified</vt:lpstr>
      <vt:lpstr>Proposed Solution</vt:lpstr>
      <vt:lpstr>Objectives</vt:lpstr>
      <vt:lpstr>Architecture Diagram</vt:lpstr>
      <vt:lpstr>Architecture Diagram Explanation</vt:lpstr>
      <vt:lpstr>Architecture Diagram Explanation</vt:lpstr>
      <vt:lpstr>Schema Diagram</vt:lpstr>
      <vt:lpstr>ER DIAGRAM</vt:lpstr>
      <vt:lpstr>Software Description</vt:lpstr>
      <vt:lpstr>Results &amp; Discussion</vt:lpstr>
      <vt:lpstr>FRONTEND</vt:lpstr>
      <vt:lpstr>FRONTEND</vt:lpstr>
      <vt:lpstr>FRONTEND</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Joyal Augustin</dc:creator>
  <cp:lastModifiedBy>Joyal Augustin</cp:lastModifiedBy>
  <cp:revision>20</cp:revision>
  <dcterms:modified xsi:type="dcterms:W3CDTF">2025-09-03T09:42:31Z</dcterms:modified>
</cp:coreProperties>
</file>