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9" r:id="rId11"/>
    <p:sldId id="270" r:id="rId12"/>
    <p:sldId id="271" r:id="rId13"/>
    <p:sldId id="261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9" autoAdjust="0"/>
  </p:normalViewPr>
  <p:slideViewPr>
    <p:cSldViewPr snapToGrid="0">
      <p:cViewPr varScale="1">
        <p:scale>
          <a:sx n="84" d="100"/>
          <a:sy n="84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3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44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7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04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1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1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91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6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1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8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3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0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3312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2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KEYWORD-BASED-RECOMMENDER-SYSTEM-FOR-ELECTRONIC-ON-Vaidya/9450928367ebf07a4469d8b558b6c27772064f0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(Continued..)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007158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316C3-DD64-A639-5D28-A6207E83E711}"/>
              </a:ext>
            </a:extLst>
          </p:cNvPr>
          <p:cNvSpPr txBox="1"/>
          <p:nvPr/>
        </p:nvSpPr>
        <p:spPr>
          <a:xfrm>
            <a:off x="3100251" y="1126914"/>
            <a:ext cx="357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6FB6A-5B52-A559-639E-F61E569D46A0}"/>
              </a:ext>
            </a:extLst>
          </p:cNvPr>
          <p:cNvSpPr txBox="1"/>
          <p:nvPr/>
        </p:nvSpPr>
        <p:spPr>
          <a:xfrm>
            <a:off x="576621" y="1976846"/>
            <a:ext cx="8007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Done using WEKA.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CfsSubsetEval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with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GreedyStepwise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was used for identifying the relevant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Selected features are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customer_id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gender,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job_title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job_industry_category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wealth_segment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tenure, postcode, state,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property_valuation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Age, past_3_years_bike_related_purchases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023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(Continued..)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007158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316C3-DD64-A639-5D28-A6207E83E711}"/>
              </a:ext>
            </a:extLst>
          </p:cNvPr>
          <p:cNvSpPr txBox="1"/>
          <p:nvPr/>
        </p:nvSpPr>
        <p:spPr>
          <a:xfrm>
            <a:off x="269966" y="945459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Open Sans"/>
              </a:rPr>
              <a:t>Vectorization and K-means algorithm to identify customer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19414-5777-B2A0-DA7D-A5F5CDE1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25" y="1451615"/>
            <a:ext cx="4469487" cy="342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A1D69-1CD8-DC03-E245-9FCF39C9B6D8}"/>
              </a:ext>
            </a:extLst>
          </p:cNvPr>
          <p:cNvSpPr txBox="1"/>
          <p:nvPr/>
        </p:nvSpPr>
        <p:spPr>
          <a:xfrm>
            <a:off x="205025" y="1767840"/>
            <a:ext cx="3975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Values are all vectorized based on distributions.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Fit K-means clustering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Using elbow method, the optimum number of clusters is found to be 3 based on which the marketing strategy has to be focussed.</a:t>
            </a:r>
          </a:p>
        </p:txBody>
      </p:sp>
    </p:spTree>
    <p:extLst>
      <p:ext uri="{BB962C8B-B14F-4D97-AF65-F5344CB8AC3E}">
        <p14:creationId xmlns:p14="http://schemas.microsoft.com/office/powerpoint/2010/main" val="33930221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(Continued..)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007158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83904-499C-2159-2196-29F3903232CA}"/>
              </a:ext>
            </a:extLst>
          </p:cNvPr>
          <p:cNvSpPr txBox="1"/>
          <p:nvPr/>
        </p:nvSpPr>
        <p:spPr>
          <a:xfrm>
            <a:off x="313509" y="1079863"/>
            <a:ext cx="4014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Open Sans"/>
              </a:rPr>
              <a:t>New customer classification with decision tree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7D4C0-2276-6566-1494-78E3DE98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71" y="1541417"/>
            <a:ext cx="3661777" cy="3266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38365-86F9-5768-5932-2EFB15E74E9C}"/>
              </a:ext>
            </a:extLst>
          </p:cNvPr>
          <p:cNvSpPr txBox="1"/>
          <p:nvPr/>
        </p:nvSpPr>
        <p:spPr>
          <a:xfrm>
            <a:off x="205024" y="1994263"/>
            <a:ext cx="4345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decision tree model was giving an accuracy of 70% for customer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Customers belonging to category 1 need to be focussed more and then followed by category 2 and category 3.</a:t>
            </a:r>
          </a:p>
        </p:txBody>
      </p:sp>
    </p:spTree>
    <p:extLst>
      <p:ext uri="{BB962C8B-B14F-4D97-AF65-F5344CB8AC3E}">
        <p14:creationId xmlns:p14="http://schemas.microsoft.com/office/powerpoint/2010/main" val="29101438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EF710-859A-2CD0-BE5B-00F6869DCCE5}"/>
              </a:ext>
            </a:extLst>
          </p:cNvPr>
          <p:cNvSpPr txBox="1"/>
          <p:nvPr/>
        </p:nvSpPr>
        <p:spPr>
          <a:xfrm>
            <a:off x="431074" y="1524000"/>
            <a:ext cx="828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key points in identifying critical customers for the organisation were the number of transactions and the total value of the items purchased by the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the predictions, category 1 	and category 2 were the most and the system suggests that category 1 customers will be making more value to the organisation.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Customers in category 3 are mostly whom we have many missing information or based on the model prediction they can make lesser value to the organisation compared to the other two categories.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52103-6ECD-90B7-7431-72CABB576EA7}"/>
              </a:ext>
            </a:extLst>
          </p:cNvPr>
          <p:cNvSpPr txBox="1"/>
          <p:nvPr/>
        </p:nvSpPr>
        <p:spPr>
          <a:xfrm>
            <a:off x="2822467" y="2217807"/>
            <a:ext cx="351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966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1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Objective:-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Identifying customers who can add most value to Sprocket Central Pty Ltd.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5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presentation entails a detailed plan regarding the development of a recommendation system which can potentially identify the most valued customers for the organisation.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 dirty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17E545E-C370-8DF0-7480-42C68508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17" y="2236225"/>
            <a:ext cx="3952068" cy="242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9384D-0DAE-8998-C554-F5CCF3174266}"/>
              </a:ext>
            </a:extLst>
          </p:cNvPr>
          <p:cNvSpPr txBox="1"/>
          <p:nvPr/>
        </p:nvSpPr>
        <p:spPr>
          <a:xfrm>
            <a:off x="7338447" y="4832175"/>
            <a:ext cx="274178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Source – Semantic Scholar (</a:t>
            </a:r>
            <a:r>
              <a:rPr kumimoji="0" lang="en-IN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  <a:hlinkClick r:id="rId3"/>
              </a:rPr>
              <a:t>Link</a:t>
            </a:r>
            <a:r>
              <a:rPr kumimoji="0" lang="en-IN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DD8D7-117B-CC83-5F18-920053B0CA5C}"/>
              </a:ext>
            </a:extLst>
          </p:cNvPr>
          <p:cNvSpPr txBox="1"/>
          <p:nvPr/>
        </p:nvSpPr>
        <p:spPr>
          <a:xfrm>
            <a:off x="1697065" y="1007390"/>
            <a:ext cx="6912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General steps followed before 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4F594-BB6C-6BC7-DF94-7BDC41678A7A}"/>
              </a:ext>
            </a:extLst>
          </p:cNvPr>
          <p:cNvSpPr txBox="1"/>
          <p:nvPr/>
        </p:nvSpPr>
        <p:spPr>
          <a:xfrm>
            <a:off x="581187" y="1573294"/>
            <a:ext cx="7749153" cy="3570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Analysed all the 3 datasets provided for missing values.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Made values in columns to be consistent.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Dropped some of the records with more missing values and imputed missing values in the customer demographic dataset for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job_title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 and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job_industry_category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 using the distribution patterns.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Drop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ped some of the irrelevant columns (which we have thought) that would be making mostly no contribution to the model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Calculation of Age and created Age category column in the customer de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mographic dataset.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Open Sans"/>
              </a:rPr>
              <a:t>All the datasets are merged together and we have ended with a final dataset with the size 18509*28.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 (Continued..)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01471-B1D1-EDDE-A176-CD5236D7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45" y="1152446"/>
            <a:ext cx="5308930" cy="2838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C54AF-870C-CE2A-69A3-F72289D88787}"/>
              </a:ext>
            </a:extLst>
          </p:cNvPr>
          <p:cNvSpPr txBox="1"/>
          <p:nvPr/>
        </p:nvSpPr>
        <p:spPr>
          <a:xfrm>
            <a:off x="71718" y="1228165"/>
            <a:ext cx="346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peaks are the seasons of major transactions and indicates the volume of sales are increasing across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Season of large number of transactions appear to occur in a quarterly fashion.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Transactions in months May, July, August and October constitutes 35% of the overall transactions across the year.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265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r>
              <a:rPr lang="en-I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(Continued..)</a:t>
            </a:r>
            <a:endParaRPr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77BF-2A48-F06C-0B2A-7458CB3E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24" y="1643607"/>
            <a:ext cx="5475058" cy="3067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DAE24-7B62-C14D-5B6F-107DA13C56EB}"/>
              </a:ext>
            </a:extLst>
          </p:cNvPr>
          <p:cNvSpPr txBox="1"/>
          <p:nvPr/>
        </p:nvSpPr>
        <p:spPr>
          <a:xfrm>
            <a:off x="104233" y="1869596"/>
            <a:ext cx="3200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graph appears to be following a normal distribution.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Customers making 4 to 7 transactions in a year are making more volume of sales to the organisation.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6F979-3C5E-9AF4-9957-FE9325EE7669}"/>
              </a:ext>
            </a:extLst>
          </p:cNvPr>
          <p:cNvSpPr txBox="1"/>
          <p:nvPr/>
        </p:nvSpPr>
        <p:spPr>
          <a:xfrm>
            <a:off x="1940186" y="1032011"/>
            <a:ext cx="509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Customers-Transactions Distribution Plot</a:t>
            </a:r>
          </a:p>
        </p:txBody>
      </p:sp>
    </p:spTree>
    <p:extLst>
      <p:ext uri="{BB962C8B-B14F-4D97-AF65-F5344CB8AC3E}">
        <p14:creationId xmlns:p14="http://schemas.microsoft.com/office/powerpoint/2010/main" val="29332424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r>
              <a:rPr lang="en-I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(Continued..)</a:t>
            </a:r>
            <a:endParaRPr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375F0-2092-3DDF-4B5C-56DB0ECD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764" y="1558834"/>
            <a:ext cx="5481861" cy="2849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1ACFC-62E6-AAF5-7182-E237BAADE7E9}"/>
              </a:ext>
            </a:extLst>
          </p:cNvPr>
          <p:cNvSpPr txBox="1"/>
          <p:nvPr/>
        </p:nvSpPr>
        <p:spPr>
          <a:xfrm>
            <a:off x="205025" y="1558834"/>
            <a:ext cx="2808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People between the age 35 and 54 make more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51.7% of the customers are from this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gender proportion doesn’t seem to cause much of a difference.</a:t>
            </a:r>
          </a:p>
        </p:txBody>
      </p:sp>
    </p:spTree>
    <p:extLst>
      <p:ext uri="{BB962C8B-B14F-4D97-AF65-F5344CB8AC3E}">
        <p14:creationId xmlns:p14="http://schemas.microsoft.com/office/powerpoint/2010/main" val="19777418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 (Continued..)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D316B-5A90-3F86-A37C-D4EF8C22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03" y="1278704"/>
            <a:ext cx="5869576" cy="3249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DFF0A-779D-E928-91EE-5423EECEC105}"/>
              </a:ext>
            </a:extLst>
          </p:cNvPr>
          <p:cNvSpPr txBox="1"/>
          <p:nvPr/>
        </p:nvSpPr>
        <p:spPr>
          <a:xfrm>
            <a:off x="121920" y="1166948"/>
            <a:ext cx="2708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65.6% of the transactions are medium-sized products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69.8% of transactions are in the medium product class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71.7% of purchases are part of the standard product line.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Solex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the most sought brand by customers.</a:t>
            </a:r>
          </a:p>
        </p:txBody>
      </p:sp>
    </p:spTree>
    <p:extLst>
      <p:ext uri="{BB962C8B-B14F-4D97-AF65-F5344CB8AC3E}">
        <p14:creationId xmlns:p14="http://schemas.microsoft.com/office/powerpoint/2010/main" val="522642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6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500" dirty="0"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522991" y="1011748"/>
            <a:ext cx="201566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007158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mbria" panose="02040503050406030204" pitchFamily="18" charset="0"/>
                <a:ea typeface="Cambria" panose="02040503050406030204" pitchFamily="18" charset="0"/>
              </a:rPr>
              <a:t>       Note: </a:t>
            </a:r>
            <a:r>
              <a:rPr b="0">
                <a:latin typeface="Cambria" panose="02040503050406030204" pitchFamily="18" charset="0"/>
                <a:ea typeface="Cambria" panose="02040503050406030204" pitchFamily="18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49068-E1F1-C65A-D83D-903A26E9DBD4}"/>
              </a:ext>
            </a:extLst>
          </p:cNvPr>
          <p:cNvSpPr txBox="1"/>
          <p:nvPr/>
        </p:nvSpPr>
        <p:spPr>
          <a:xfrm>
            <a:off x="539931" y="1942011"/>
            <a:ext cx="8064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Vectorization of the relevant features are done based on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Values are summed up for each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K-means clustering algorithm to categorize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Based on the number of transactions and amount spent the customer clusters are ranked.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Decision tree model is fitted for the existing data and accuracy in predicting the categories come to 70%.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classification model is used to categorize the new 1000 customers.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26895</TotalTime>
  <Words>1158</Words>
  <Application>Microsoft Office PowerPoint</Application>
  <PresentationFormat>On-screen Show (16:9)</PresentationFormat>
  <Paragraphs>78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Cambria</vt:lpstr>
      <vt:lpstr>Century Gothic</vt:lpstr>
      <vt:lpstr>Open Sans Extrabold</vt:lpstr>
      <vt:lpstr>Open Sans Light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Joyal Joy Madeckal</cp:lastModifiedBy>
  <cp:revision>6</cp:revision>
  <dcterms:modified xsi:type="dcterms:W3CDTF">2023-03-19T09:56:26Z</dcterms:modified>
</cp:coreProperties>
</file>