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Poppins"/>
      <p:regular r:id="rId19"/>
      <p:bold r:id="rId20"/>
      <p:italic r:id="rId21"/>
      <p:boldItalic r:id="rId22"/>
    </p:embeddedFont>
    <p:embeddedFont>
      <p:font typeface="Poppins SemiBold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Poppins-bold.fntdata"/><Relationship Id="rId22" Type="http://schemas.openxmlformats.org/officeDocument/2006/relationships/font" Target="fonts/Poppins-boldItalic.fntdata"/><Relationship Id="rId21" Type="http://schemas.openxmlformats.org/officeDocument/2006/relationships/font" Target="fonts/Poppins-italic.fntdata"/><Relationship Id="rId24" Type="http://schemas.openxmlformats.org/officeDocument/2006/relationships/font" Target="fonts/PoppinsSemiBold-bold.fntdata"/><Relationship Id="rId23" Type="http://schemas.openxmlformats.org/officeDocument/2006/relationships/font" Target="fonts/PoppinsSemiBold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PoppinsSemiBold-boldItalic.fntdata"/><Relationship Id="rId25" Type="http://schemas.openxmlformats.org/officeDocument/2006/relationships/font" Target="fonts/Poppins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font" Target="fonts/Poppins-regular.fntdata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6f6ff839d6_1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6f6ff839d6_1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7ca97de5_1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7ca97de5_1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f6ff839d6_1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f6ff839d6_1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c2b45ddef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c2b45dde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6b7ca97de5_1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6b7ca97de5_1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6c2a4025f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6c2a4025f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6f6ff839d6_1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6f6ff839d6_1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f6ff839d6_1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f6ff839d6_1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6b7ca97de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6b7ca97de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6b7ca97de5_1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6b7ca97de5_1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f6ff839d6_1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f6ff839d6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f6ff839d6_1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f6ff839d6_1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kaggle.com/code/joyalsusilan/cleaned-divvy-data-overview" TargetMode="External"/><Relationship Id="rId4" Type="http://schemas.openxmlformats.org/officeDocument/2006/relationships/hyperlink" Target="https://public.tableau.com/views/Divvy_Bikes_17529226015460/Dashboard2?:language=en-US&amp;:sid=&amp;:redirect=auth&amp;:display_count=n&amp;:origin=viz_share_link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Divvy Bike-Share Analysis Case Study</a:t>
            </a:r>
            <a:endParaRPr sz="54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3043775"/>
            <a:ext cx="8520600" cy="174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8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00">
                <a:latin typeface="Poppins SemiBold"/>
                <a:ea typeface="Poppins SemiBold"/>
                <a:cs typeface="Poppins SemiBold"/>
                <a:sym typeface="Poppins SemiBold"/>
              </a:rPr>
              <a:t>Converting Casual Riders into Annual Members</a:t>
            </a:r>
            <a:endParaRPr sz="11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00">
                <a:latin typeface="Poppins SemiBold"/>
                <a:ea typeface="Poppins SemiBold"/>
                <a:cs typeface="Poppins SemiBold"/>
                <a:sym typeface="Poppins SemiBold"/>
              </a:rPr>
              <a:t>Analyst</a:t>
            </a:r>
            <a:r>
              <a:rPr lang="en-GB" sz="1100">
                <a:latin typeface="Poppins SemiBold"/>
                <a:ea typeface="Poppins SemiBold"/>
                <a:cs typeface="Poppins SemiBold"/>
                <a:sym typeface="Poppins SemiBold"/>
              </a:rPr>
              <a:t>: </a:t>
            </a:r>
            <a:r>
              <a:rPr lang="en-GB" sz="1100">
                <a:latin typeface="Poppins"/>
                <a:ea typeface="Poppins"/>
                <a:cs typeface="Poppins"/>
                <a:sym typeface="Poppins"/>
              </a:rPr>
              <a:t>Joyal Susilan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1100"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00">
                <a:latin typeface="Poppins SemiBold"/>
                <a:ea typeface="Poppins SemiBold"/>
                <a:cs typeface="Poppins SemiBold"/>
                <a:sym typeface="Poppins SemiBold"/>
              </a:rPr>
              <a:t>Last Updated: </a:t>
            </a:r>
            <a:r>
              <a:rPr lang="en-GB" sz="1100">
                <a:latin typeface="Poppins"/>
                <a:ea typeface="Poppins"/>
                <a:cs typeface="Poppins"/>
                <a:sym typeface="Poppins"/>
              </a:rPr>
              <a:t>July 22th,2025</a:t>
            </a:r>
            <a:endParaRPr sz="11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31525" y="1064825"/>
            <a:ext cx="87600" cy="32379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title"/>
          </p:nvPr>
        </p:nvSpPr>
        <p:spPr>
          <a:xfrm>
            <a:off x="311700" y="197575"/>
            <a:ext cx="87093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 sz="33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Act: Recommendations</a:t>
            </a:r>
            <a:endParaRPr sz="332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2" name="Google Shape;122;p22"/>
          <p:cNvSpPr txBox="1"/>
          <p:nvPr>
            <p:ph idx="1" type="body"/>
          </p:nvPr>
        </p:nvSpPr>
        <p:spPr>
          <a:xfrm>
            <a:off x="311700" y="944400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Strategy #1: Weekend Loyalty Offers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Target 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casual riders on weekends</a:t>
            </a: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with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 “3-weekend pass = 1 free”</a:t>
            </a: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or discounted trial memberships</a:t>
            </a:r>
            <a:b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4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Promote through 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email, push notifications, </a:t>
            </a: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and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 in-app offers</a:t>
            </a:r>
            <a:endParaRPr sz="48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Strategy #2: Commute-Focused Membership Trials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Highlight benefits of annual memberships for 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weekday commuting</a:t>
            </a: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(e.g., cost savings, convenience)</a:t>
            </a:r>
            <a:b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4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Offer 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1-month free trials</a:t>
            </a: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to casual users during weekday campaigns</a:t>
            </a:r>
            <a:endParaRPr sz="4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Strategy #3: Location-Based Campaigns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Focus on marketing in top 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casual start stations</a:t>
            </a:r>
            <a:b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4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Use 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QR codes on docking stations</a:t>
            </a: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geo-targeted ads near tourist hubs</a:t>
            </a:r>
            <a:endParaRPr sz="48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48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Strategy #4: Duration-Based Membership Nudges</a:t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4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If a casual rider exceeds a certain ride time or frequency, trigger a </a:t>
            </a:r>
            <a:r>
              <a:rPr lang="en-GB" sz="4800">
                <a:latin typeface="Poppins SemiBold"/>
                <a:ea typeface="Poppins SemiBold"/>
                <a:cs typeface="Poppins SemiBold"/>
                <a:sym typeface="Poppins SemiBold"/>
              </a:rPr>
              <a:t>prompt suggesting membership benefits</a:t>
            </a:r>
            <a:endParaRPr sz="48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23" name="Google Shape;123;p22"/>
          <p:cNvSpPr/>
          <p:nvPr/>
        </p:nvSpPr>
        <p:spPr>
          <a:xfrm>
            <a:off x="122875" y="191975"/>
            <a:ext cx="843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92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Conclusions</a:t>
            </a:r>
            <a:endParaRPr sz="2920">
              <a:solidFill>
                <a:schemeClr val="dk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9" name="Google Shape;129;p23"/>
          <p:cNvSpPr txBox="1"/>
          <p:nvPr/>
        </p:nvSpPr>
        <p:spPr>
          <a:xfrm>
            <a:off x="495575" y="1437300"/>
            <a:ext cx="2566500" cy="341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This analysis reveals </a:t>
            </a:r>
            <a:r>
              <a:rPr lang="en-GB" sz="17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clear behavioral differences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between casual riders and subscribers, notably: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When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GB" sz="17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how long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they ride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Char char="●"/>
            </a:pPr>
            <a:r>
              <a:rPr lang="en-GB" sz="17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Where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they typically start their rides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0" name="Google Shape;130;p23"/>
          <p:cNvSpPr txBox="1"/>
          <p:nvPr/>
        </p:nvSpPr>
        <p:spPr>
          <a:xfrm>
            <a:off x="3314950" y="1387350"/>
            <a:ext cx="2794800" cy="35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These insights directly inform </a:t>
            </a:r>
            <a:r>
              <a:rPr lang="en-GB" sz="17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targeted marketing strategies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to convert casual riders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—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already aware and engaged—into profitable annual members. With the right messaging and campaigns, Cyclistic can significantly boost its membership base and long-term revenue.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1" name="Google Shape;131;p23"/>
          <p:cNvSpPr txBox="1"/>
          <p:nvPr/>
        </p:nvSpPr>
        <p:spPr>
          <a:xfrm>
            <a:off x="6434800" y="1377075"/>
            <a:ext cx="2313000" cy="37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*</a:t>
            </a:r>
            <a:r>
              <a:rPr lang="en-GB" sz="1700">
                <a:solidFill>
                  <a:schemeClr val="dk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Regular evaluation</a:t>
            </a:r>
            <a:r>
              <a:rPr lang="en-GB" sz="1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 is crucial to maintain the success of these strategies over time.</a:t>
            </a:r>
            <a:endParaRPr sz="1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">
                <a:solidFill>
                  <a:schemeClr val="dk2"/>
                </a:solidFill>
                <a:latin typeface="Poppins"/>
                <a:ea typeface="Poppins"/>
                <a:cs typeface="Poppins"/>
                <a:sym typeface="Poppins"/>
              </a:rPr>
              <a:t>* Without regular checks, strategies may fail. Keep updating to stay effective.</a:t>
            </a:r>
            <a:endParaRPr sz="700">
              <a:solidFill>
                <a:schemeClr val="dk2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32" name="Google Shape;132;p23"/>
          <p:cNvSpPr/>
          <p:nvPr/>
        </p:nvSpPr>
        <p:spPr>
          <a:xfrm>
            <a:off x="143275" y="298250"/>
            <a:ext cx="82200" cy="1009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311700" y="197575"/>
            <a:ext cx="8709300" cy="8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 sz="33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Appendix</a:t>
            </a:r>
            <a:endParaRPr sz="332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944400"/>
            <a:ext cx="8520600" cy="389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5423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 sz="5823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References &amp; Sources</a:t>
            </a:r>
            <a:endParaRPr sz="49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oppins SemiBold"/>
              <a:buChar char="●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Cleaned Dataset (by </a:t>
            </a:r>
            <a:r>
              <a:rPr lang="en-GB" sz="4400">
                <a:highlight>
                  <a:srgbClr val="FFFFFF"/>
                </a:highlight>
                <a:latin typeface="Poppins SemiBold"/>
                <a:ea typeface="Poppins SemiBold"/>
                <a:cs typeface="Poppins SemiBold"/>
                <a:sym typeface="Poppins SemiBold"/>
              </a:rPr>
              <a:t>Joyal susilan</a:t>
            </a: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): </a:t>
            </a: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[https://www.kaggle.com/datasets/joyalsusilan/divvy-bike-trips-q1-20192020]</a:t>
            </a:r>
            <a:endParaRPr sz="4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oppins SemiBold"/>
              <a:buChar char="●"/>
            </a:pPr>
            <a:r>
              <a:rPr lang="en-GB" sz="4500">
                <a:latin typeface="Poppins SemiBold"/>
                <a:ea typeface="Poppins SemiBold"/>
                <a:cs typeface="Poppins SemiBold"/>
                <a:sym typeface="Poppins SemiBold"/>
              </a:rPr>
              <a:t>Dataset Overview:</a:t>
            </a:r>
            <a:endParaRPr sz="45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[</a:t>
            </a:r>
            <a:r>
              <a:rPr lang="en-GB" sz="4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3"/>
              </a:rPr>
              <a:t>https://www.kaggle.com/code/joyalsusilan/cleaned-divvy-data-overview</a:t>
            </a:r>
            <a:r>
              <a:rPr lang="en-GB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]</a:t>
            </a:r>
            <a:endParaRPr sz="4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oppins"/>
              <a:buChar char="●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Original Data Source:</a:t>
            </a: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[https://divvybikes.com/system-data]</a:t>
            </a:r>
            <a:endParaRPr sz="4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0037" lvl="0" marL="457200" rtl="0" algn="l">
              <a:spcBef>
                <a:spcPts val="120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Poppins SemiBold"/>
              <a:buChar char="●"/>
            </a:pPr>
            <a:r>
              <a:rPr lang="en-GB" sz="4500">
                <a:latin typeface="Poppins SemiBold"/>
                <a:ea typeface="Poppins SemiBold"/>
                <a:cs typeface="Poppins SemiBold"/>
                <a:sym typeface="Poppins SemiBold"/>
              </a:rPr>
              <a:t>Data Visualization Dashboard: </a:t>
            </a:r>
            <a:endParaRPr sz="45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[</a:t>
            </a:r>
            <a:r>
              <a:rPr lang="en-GB" sz="4500" u="sng">
                <a:solidFill>
                  <a:schemeClr val="hlink"/>
                </a:solidFill>
                <a:latin typeface="Poppins"/>
                <a:ea typeface="Poppins"/>
                <a:cs typeface="Poppins"/>
                <a:sym typeface="Poppins"/>
                <a:hlinkClick r:id="rId4"/>
              </a:rPr>
              <a:t>https://public.tableau.com/views/Divvy_Bikes_17529226015460/Dashboard2?:language=en-US&amp;:sid=&amp;:redirect=auth&amp;:display_count=n&amp;:origin=viz_share_link</a:t>
            </a:r>
            <a:r>
              <a:rPr lang="en-GB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]</a:t>
            </a:r>
            <a:endParaRPr sz="4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en-GB" sz="45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Note:</a:t>
            </a:r>
            <a:r>
              <a:rPr i="1" lang="en-GB" sz="45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The dataset was cleaned and prepared by the Joyal Susilan using public data provided by the City of Chicago. The original data is freely available for public and educational use.</a:t>
            </a:r>
            <a:endParaRPr i="1" sz="45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7200"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139" name="Google Shape;139;p24"/>
          <p:cNvSpPr/>
          <p:nvPr/>
        </p:nvSpPr>
        <p:spPr>
          <a:xfrm>
            <a:off x="122875" y="191975"/>
            <a:ext cx="84300" cy="4691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5"/>
          <p:cNvSpPr/>
          <p:nvPr/>
        </p:nvSpPr>
        <p:spPr>
          <a:xfrm>
            <a:off x="0" y="3527650"/>
            <a:ext cx="9144000" cy="161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25"/>
          <p:cNvSpPr txBox="1"/>
          <p:nvPr/>
        </p:nvSpPr>
        <p:spPr>
          <a:xfrm>
            <a:off x="941800" y="1449100"/>
            <a:ext cx="7292400" cy="129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Thank You</a:t>
            </a:r>
            <a:endParaRPr sz="54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732775"/>
            <a:ext cx="85206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Table of contents:</a:t>
            </a:r>
            <a:endParaRPr sz="382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390400"/>
            <a:ext cx="7429500" cy="344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8300" lvl="0" marL="457200" rtl="0" algn="l">
              <a:spcBef>
                <a:spcPts val="1200"/>
              </a:spcBef>
              <a:spcAft>
                <a:spcPts val="0"/>
              </a:spcAft>
              <a:buClr>
                <a:srgbClr val="F1C232"/>
              </a:buClr>
              <a:buSzPts val="2200"/>
              <a:buFont typeface="Poppins SemiBold"/>
              <a:buChar char="●"/>
            </a:pPr>
            <a:r>
              <a:rPr lang="en-GB" sz="2200">
                <a:solidFill>
                  <a:srgbClr val="F1C232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Purpose Statement </a:t>
            </a:r>
            <a:endParaRPr sz="2200">
              <a:solidFill>
                <a:srgbClr val="F1C232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200"/>
              <a:buFont typeface="Poppins SemiBold"/>
              <a:buChar char="●"/>
            </a:pPr>
            <a:r>
              <a:rPr lang="en-GB" sz="22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Tell Your Story (with Data)</a:t>
            </a:r>
            <a:endParaRPr sz="2200">
              <a:solidFill>
                <a:schemeClr val="accent5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Font typeface="Poppins SemiBold"/>
              <a:buChar char="●"/>
            </a:pPr>
            <a:r>
              <a:rPr lang="en-GB" sz="2200">
                <a:latin typeface="Poppins SemiBold"/>
                <a:ea typeface="Poppins SemiBold"/>
                <a:cs typeface="Poppins SemiBold"/>
                <a:sym typeface="Poppins SemiBold"/>
              </a:rPr>
              <a:t>Marketing Strategy Recommendations</a:t>
            </a:r>
            <a:endParaRPr sz="22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Poppins SemiBold"/>
              <a:buChar char="●"/>
            </a:pPr>
            <a:r>
              <a:rPr lang="en-GB" sz="22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Conclusion &amp; </a:t>
            </a:r>
            <a:r>
              <a:rPr lang="en-GB" sz="22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Appendix</a:t>
            </a:r>
            <a:endParaRPr sz="2200">
              <a:solidFill>
                <a:schemeClr val="accent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3" name="Google Shape;63;p14"/>
          <p:cNvSpPr/>
          <p:nvPr/>
        </p:nvSpPr>
        <p:spPr>
          <a:xfrm>
            <a:off x="155000" y="685775"/>
            <a:ext cx="82200" cy="322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732775"/>
            <a:ext cx="85206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Objective</a:t>
            </a:r>
            <a:endParaRPr sz="382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1754425"/>
            <a:ext cx="85206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Maximize the number of </a:t>
            </a:r>
            <a:r>
              <a:rPr lang="en-GB" sz="22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annual memberships</a:t>
            </a:r>
            <a:r>
              <a:rPr lang="en-GB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by understanding how </a:t>
            </a:r>
            <a:r>
              <a:rPr lang="en-GB" sz="22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casual riders</a:t>
            </a:r>
            <a:r>
              <a:rPr lang="en-GB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and </a:t>
            </a:r>
            <a:r>
              <a:rPr lang="en-GB" sz="2200">
                <a:solidFill>
                  <a:schemeClr val="accent3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subscribers</a:t>
            </a:r>
            <a:r>
              <a:rPr lang="en-GB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use </a:t>
            </a:r>
            <a:r>
              <a:rPr lang="en-GB"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Divvy bikes</a:t>
            </a:r>
            <a:r>
              <a:rPr lang="en-GB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differently, and use those insights to design targeted</a:t>
            </a:r>
            <a:r>
              <a:rPr lang="en-GB" sz="220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 sz="22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marketing strategies</a:t>
            </a:r>
            <a:r>
              <a:rPr lang="en-GB" sz="2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that convert casual riders into loyal members.</a:t>
            </a:r>
            <a:endParaRPr sz="3300">
              <a:solidFill>
                <a:srgbClr val="4A86E8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0" name="Google Shape;70;p15"/>
          <p:cNvSpPr/>
          <p:nvPr/>
        </p:nvSpPr>
        <p:spPr>
          <a:xfrm>
            <a:off x="155000" y="685775"/>
            <a:ext cx="82200" cy="317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732775"/>
            <a:ext cx="85206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8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 sz="33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Prepare: Understanding the Data</a:t>
            </a:r>
            <a:endParaRPr sz="332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1754425"/>
            <a:ext cx="85206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Source: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Divvy Bike-Share system, publicly available from Chicago’s Open Data Portal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Data Range: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January to March (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Quarter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1) of both 2019 and 2020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latin typeface="Poppins SemiBold"/>
                <a:ea typeface="Poppins SemiBold"/>
                <a:cs typeface="Poppins SemiBold"/>
                <a:sym typeface="Poppins SemiBold"/>
              </a:rPr>
              <a:t>Records Used:</a:t>
            </a: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Approximately 700,000 plus cleaned ride records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Fields: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Ride ID, start/end time and start/end location and its ID, user type (</a:t>
            </a: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customer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casual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-GB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subscriber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= member),Ride length &amp; Day of week .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155000" y="685775"/>
            <a:ext cx="82200" cy="357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311700" y="732775"/>
            <a:ext cx="8709300" cy="7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7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</a:t>
            </a:r>
            <a:r>
              <a:rPr lang="en-GB" sz="332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Process: Cleaning and Organizing Data</a:t>
            </a:r>
            <a:endParaRPr sz="332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311700" y="1754425"/>
            <a:ext cx="8520600" cy="28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GB" sz="7200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Standardized</a:t>
            </a:r>
            <a:r>
              <a:rPr lang="en-GB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column names and formats across datasets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GB" sz="7200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Converted</a:t>
            </a:r>
            <a:r>
              <a:rPr lang="en-GB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timestamps to extract ride duration, day of week, and month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GB" sz="7200">
                <a:latin typeface="Poppins SemiBold"/>
                <a:ea typeface="Poppins SemiBold"/>
                <a:cs typeface="Poppins SemiBold"/>
                <a:sym typeface="Poppins SemiBold"/>
              </a:rPr>
              <a:t>Removed</a:t>
            </a:r>
            <a:r>
              <a:rPr lang="en-GB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nulls, duplicates, and extreme outliers like negative durations and duration more than a day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-GB" sz="72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Filtered </a:t>
            </a:r>
            <a:r>
              <a:rPr lang="en-GB" sz="72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dataset to focus on casual vs. subscriber usage trends</a:t>
            </a:r>
            <a:endParaRPr sz="72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4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84" name="Google Shape;84;p17"/>
          <p:cNvSpPr/>
          <p:nvPr/>
        </p:nvSpPr>
        <p:spPr>
          <a:xfrm>
            <a:off x="143275" y="685775"/>
            <a:ext cx="93900" cy="3264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8"/>
          <p:cNvSpPr txBox="1"/>
          <p:nvPr>
            <p:ph type="title"/>
          </p:nvPr>
        </p:nvSpPr>
        <p:spPr>
          <a:xfrm>
            <a:off x="265500" y="1233175"/>
            <a:ext cx="40452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4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User Ride Volume</a:t>
            </a:r>
            <a:endParaRPr sz="34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0" name="Google Shape;90;p18"/>
          <p:cNvSpPr txBox="1"/>
          <p:nvPr>
            <p:ph idx="1" type="subTitle"/>
          </p:nvPr>
        </p:nvSpPr>
        <p:spPr>
          <a:xfrm>
            <a:off x="265500" y="2036250"/>
            <a:ext cx="4045200" cy="26541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lang="en-GB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Subscribers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consistently take more rides than casual </a:t>
            </a:r>
            <a:r>
              <a:rPr lang="en-GB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customers</a:t>
            </a:r>
            <a:b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lang="en-GB">
                <a:solidFill>
                  <a:schemeClr val="accent4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Subscribers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show a slight dip in February (likely weather-related), with a moderate increase in March</a:t>
            </a:r>
            <a:b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1945" lvl="0" marL="457200" rtl="0" algn="l">
              <a:spcBef>
                <a:spcPts val="0"/>
              </a:spcBef>
              <a:spcAft>
                <a:spcPts val="0"/>
              </a:spcAft>
              <a:buSzPct val="100000"/>
              <a:buFont typeface="Poppins"/>
              <a:buChar char="●"/>
            </a:pPr>
            <a:r>
              <a:rPr lang="en-GB">
                <a:solidFill>
                  <a:schemeClr val="accent5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Customers</a:t>
            </a:r>
            <a:r>
              <a:rPr lang="en-GB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’ rides gradually increase from January to March, indicating seasonal leisure usage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8"/>
          <p:cNvSpPr/>
          <p:nvPr/>
        </p:nvSpPr>
        <p:spPr>
          <a:xfrm>
            <a:off x="112875" y="920650"/>
            <a:ext cx="93900" cy="361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8" title="Trip_Count_by_User_type.png"/>
          <p:cNvPicPr preferRelativeResize="0"/>
          <p:nvPr/>
        </p:nvPicPr>
        <p:blipFill rotWithShape="1">
          <a:blip r:embed="rId3">
            <a:alphaModFix/>
          </a:blip>
          <a:srcRect b="864" l="0" r="0" t="874"/>
          <a:stretch/>
        </p:blipFill>
        <p:spPr>
          <a:xfrm>
            <a:off x="4736225" y="1308200"/>
            <a:ext cx="4179300" cy="2313300"/>
          </a:xfrm>
          <a:prstGeom prst="roundRect">
            <a:avLst>
              <a:gd fmla="val 5017" name="adj"/>
            </a:avLst>
          </a:prstGeom>
          <a:noFill/>
          <a:ln>
            <a:noFill/>
          </a:ln>
          <a:effectLst>
            <a:outerShdw blurRad="342900" rotWithShape="0" algn="bl" dir="5400000" dist="9525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265500" y="1233175"/>
            <a:ext cx="40452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Average Ride Duration</a:t>
            </a:r>
            <a:endParaRPr sz="26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8" name="Google Shape;98;p19"/>
          <p:cNvSpPr txBox="1"/>
          <p:nvPr>
            <p:ph idx="1" type="subTitle"/>
          </p:nvPr>
        </p:nvSpPr>
        <p:spPr>
          <a:xfrm>
            <a:off x="265500" y="2036250"/>
            <a:ext cx="4045200" cy="26541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Poppins"/>
              <a:buChar char="●"/>
            </a:pPr>
            <a:r>
              <a:rPr lang="en-GB" sz="1450">
                <a:latin typeface="Poppins SemiBold"/>
                <a:ea typeface="Poppins SemiBold"/>
                <a:cs typeface="Poppins SemiBold"/>
                <a:sym typeface="Poppins SemiBold"/>
              </a:rPr>
              <a:t>Casual riders</a:t>
            </a:r>
            <a:r>
              <a:rPr b="1" lang="en-GB" sz="14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4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have a longer average ride duration than subscribers</a:t>
            </a:r>
            <a:endParaRPr sz="14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Poppins"/>
              <a:buChar char="●"/>
            </a:pPr>
            <a:r>
              <a:rPr lang="en-GB" sz="14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Suggests casual riders likely use bikes for</a:t>
            </a:r>
            <a:r>
              <a:rPr lang="en-GB" sz="1450">
                <a:latin typeface="Poppins"/>
                <a:ea typeface="Poppins"/>
                <a:cs typeface="Poppins"/>
                <a:sym typeface="Poppins"/>
              </a:rPr>
              <a:t> </a:t>
            </a:r>
            <a:r>
              <a:rPr lang="en-GB" sz="1450">
                <a:latin typeface="Poppins SemiBold"/>
                <a:ea typeface="Poppins SemiBold"/>
                <a:cs typeface="Poppins SemiBold"/>
                <a:sym typeface="Poppins SemiBold"/>
              </a:rPr>
              <a:t>leisure trips</a:t>
            </a:r>
            <a:br>
              <a:rPr b="1" lang="en-GB" sz="1450">
                <a:latin typeface="Poppins"/>
                <a:ea typeface="Poppins"/>
                <a:cs typeface="Poppins"/>
                <a:sym typeface="Poppins"/>
              </a:rPr>
            </a:br>
            <a:endParaRPr b="1" sz="1450">
              <a:latin typeface="Poppins"/>
              <a:ea typeface="Poppins"/>
              <a:cs typeface="Poppins"/>
              <a:sym typeface="Poppins"/>
            </a:endParaRPr>
          </a:p>
          <a:p>
            <a:pPr indent="-320675" lvl="0" marL="457200" rtl="0" algn="l">
              <a:spcBef>
                <a:spcPts val="0"/>
              </a:spcBef>
              <a:spcAft>
                <a:spcPts val="0"/>
              </a:spcAft>
              <a:buSzPts val="1450"/>
              <a:buFont typeface="Poppins"/>
              <a:buChar char="●"/>
            </a:pPr>
            <a:r>
              <a:rPr lang="en-GB" sz="14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Subscribers may be using them for </a:t>
            </a:r>
            <a:r>
              <a:rPr lang="en-GB" sz="1450">
                <a:latin typeface="Poppins SemiBold"/>
                <a:ea typeface="Poppins SemiBold"/>
                <a:cs typeface="Poppins SemiBold"/>
                <a:sym typeface="Poppins SemiBold"/>
              </a:rPr>
              <a:t>commuting</a:t>
            </a:r>
            <a:r>
              <a:rPr lang="en-GB" sz="1450">
                <a:latin typeface="Poppins"/>
                <a:ea typeface="Poppins"/>
                <a:cs typeface="Poppins"/>
                <a:sym typeface="Poppins"/>
              </a:rPr>
              <a:t>,</a:t>
            </a:r>
            <a:r>
              <a:rPr lang="en-GB" sz="145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hence shorter rides</a:t>
            </a:r>
            <a:endParaRPr sz="145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9"/>
          <p:cNvSpPr/>
          <p:nvPr/>
        </p:nvSpPr>
        <p:spPr>
          <a:xfrm>
            <a:off x="112875" y="920650"/>
            <a:ext cx="93900" cy="361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0" name="Google Shape;100;p19" title="Average_Ride_Durat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68950" y="379200"/>
            <a:ext cx="3043500" cy="4385100"/>
          </a:xfrm>
          <a:prstGeom prst="roundRect">
            <a:avLst>
              <a:gd fmla="val 5958" name="adj"/>
            </a:avLst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type="title"/>
          </p:nvPr>
        </p:nvSpPr>
        <p:spPr>
          <a:xfrm>
            <a:off x="265500" y="1233175"/>
            <a:ext cx="4045200" cy="75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6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Weekly Ride Patterns</a:t>
            </a:r>
            <a:endParaRPr sz="26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" name="Google Shape;106;p20"/>
          <p:cNvSpPr txBox="1"/>
          <p:nvPr>
            <p:ph idx="1" type="subTitle"/>
          </p:nvPr>
        </p:nvSpPr>
        <p:spPr>
          <a:xfrm>
            <a:off x="265500" y="2036250"/>
            <a:ext cx="4045200" cy="26541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-30702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GB" sz="2600">
                <a:latin typeface="Poppins SemiBold"/>
                <a:ea typeface="Poppins SemiBold"/>
                <a:cs typeface="Poppins SemiBold"/>
                <a:sym typeface="Poppins SemiBold"/>
              </a:rPr>
              <a:t>Casual Riders:</a:t>
            </a:r>
            <a:r>
              <a:rPr lang="en-GB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Peaks on weekends (Saturday &amp; Sunday)</a:t>
            </a:r>
            <a:br>
              <a:rPr lang="en-GB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70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GB" sz="2600">
                <a:latin typeface="Poppins SemiBold"/>
                <a:ea typeface="Poppins SemiBold"/>
                <a:cs typeface="Poppins SemiBold"/>
                <a:sym typeface="Poppins SemiBold"/>
              </a:rPr>
              <a:t>Subscribers:</a:t>
            </a:r>
            <a:r>
              <a:rPr lang="en-GB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Higher usage on weekdays (especially Tuesday), with a drop on weekends</a:t>
            </a:r>
            <a:br>
              <a:rPr lang="en-GB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</a:b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30702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oppins"/>
              <a:buChar char="●"/>
            </a:pPr>
            <a:r>
              <a:rPr lang="en-GB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Suggests </a:t>
            </a:r>
            <a:r>
              <a:rPr lang="en-GB" sz="2600">
                <a:latin typeface="Poppins SemiBold"/>
                <a:ea typeface="Poppins SemiBold"/>
                <a:cs typeface="Poppins SemiBold"/>
                <a:sym typeface="Poppins SemiBold"/>
              </a:rPr>
              <a:t>subscribers</a:t>
            </a:r>
            <a:r>
              <a:rPr lang="en-GB" sz="2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are mostly weekday commuters</a:t>
            </a:r>
            <a:endParaRPr sz="2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0"/>
          <p:cNvSpPr/>
          <p:nvPr/>
        </p:nvSpPr>
        <p:spPr>
          <a:xfrm>
            <a:off x="112875" y="920650"/>
            <a:ext cx="93900" cy="3616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8" name="Google Shape;108;p20" title="Rides_by_Day_of_Week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62150" y="1342175"/>
            <a:ext cx="4391400" cy="2459100"/>
          </a:xfrm>
          <a:prstGeom prst="roundRect">
            <a:avLst>
              <a:gd fmla="val 9164" name="adj"/>
            </a:avLst>
          </a:prstGeom>
          <a:noFill/>
          <a:ln>
            <a:noFill/>
          </a:ln>
          <a:effectLst>
            <a:outerShdw blurRad="34290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265500" y="647525"/>
            <a:ext cx="4045200" cy="622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1900">
                <a:solidFill>
                  <a:schemeClr val="accen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Top Stations by Customer Type</a:t>
            </a:r>
            <a:endParaRPr sz="1900">
              <a:solidFill>
                <a:schemeClr val="accen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14" name="Google Shape;114;p21"/>
          <p:cNvSpPr txBox="1"/>
          <p:nvPr>
            <p:ph idx="1" type="subTitle"/>
          </p:nvPr>
        </p:nvSpPr>
        <p:spPr>
          <a:xfrm>
            <a:off x="265500" y="1342175"/>
            <a:ext cx="4133700" cy="33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44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five start stations for casual riders (based on frequency):</a:t>
            </a:r>
            <a:endParaRPr sz="44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Poppins SemiBold"/>
              <a:buAutoNum type="arabicPeriod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Michigan Ave &amp; Washington St</a:t>
            </a:r>
            <a:b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 SemiBold"/>
              <a:buAutoNum type="arabicPeriod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Columbus Dr &amp; Randolph St</a:t>
            </a:r>
            <a:b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 SemiBold"/>
              <a:buAutoNum type="arabicPeriod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Clinton St &amp; Madison St</a:t>
            </a:r>
            <a:b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 SemiBold"/>
              <a:buAutoNum type="arabicPeriod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Canal St &amp; Adams St</a:t>
            </a:r>
            <a:b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 SemiBold"/>
              <a:buAutoNum type="arabicPeriod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Kingsbury St &amp; Kinzie St</a:t>
            </a:r>
            <a:b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 SemiBold"/>
              <a:buAutoNum type="arabicPeriod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Canal St &amp; Madison St</a:t>
            </a:r>
            <a:b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</a:b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Poppins SemiBold"/>
              <a:buAutoNum type="arabicPeriod"/>
            </a:pPr>
            <a:r>
              <a:rPr lang="en-GB" sz="4400">
                <a:latin typeface="Poppins SemiBold"/>
                <a:ea typeface="Poppins SemiBold"/>
                <a:cs typeface="Poppins SemiBold"/>
                <a:sym typeface="Poppins SemiBold"/>
              </a:rPr>
              <a:t>Clinton St &amp; Washington Blvd</a:t>
            </a:r>
            <a:endParaRPr sz="44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438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These are mostly </a:t>
            </a:r>
            <a:r>
              <a:rPr lang="en-GB" sz="4389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tourist-heavy or high-traffic areas</a:t>
            </a:r>
            <a:r>
              <a:rPr lang="en-GB" sz="4389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further confirming casual riders’ preference for popular or leisure routes.</a:t>
            </a:r>
            <a:endParaRPr sz="5889">
              <a:latin typeface="Poppins"/>
              <a:ea typeface="Poppins"/>
              <a:cs typeface="Poppins"/>
              <a:sym typeface="Poppins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44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89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5189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5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indent="0" lvl="0" marL="45720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1"/>
          <p:cNvSpPr/>
          <p:nvPr/>
        </p:nvSpPr>
        <p:spPr>
          <a:xfrm>
            <a:off x="122875" y="727550"/>
            <a:ext cx="83700" cy="4047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6" name="Google Shape;116;p21" title="Top_Start_Stations_by_User_typ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8250" y="736300"/>
            <a:ext cx="4351500" cy="3670800"/>
          </a:xfrm>
          <a:prstGeom prst="roundRect">
            <a:avLst>
              <a:gd fmla="val 2623" name="adj"/>
            </a:avLst>
          </a:prstGeom>
          <a:noFill/>
          <a:ln>
            <a:noFill/>
          </a:ln>
          <a:effectLst>
            <a:outerShdw blurRad="357188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