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13"/>
  </p:notesMasterIdLst>
  <p:sldIdLst>
    <p:sldId id="256" r:id="rId2"/>
    <p:sldId id="257" r:id="rId3"/>
    <p:sldId id="258" r:id="rId4"/>
    <p:sldId id="259" r:id="rId5"/>
    <p:sldId id="260" r:id="rId6"/>
    <p:sldId id="264" r:id="rId7"/>
    <p:sldId id="261" r:id="rId8"/>
    <p:sldId id="262" r:id="rId9"/>
    <p:sldId id="263" r:id="rId10"/>
    <p:sldId id="269" r:id="rId11"/>
    <p:sldId id="268" r:id="rId12"/>
  </p:sldIdLst>
  <p:sldSz cx="128016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666" y="72"/>
      </p:cViewPr>
      <p:guideLst>
        <p:guide orient="horz" pos="2160"/>
        <p:guide pos="403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02681E-B5E4-47A0-A196-203D87323001}" type="datetimeFigureOut">
              <a:rPr lang="en-US" smtClean="0"/>
              <a:pPr/>
              <a:t>2/21/2021</a:t>
            </a:fld>
            <a:endParaRPr lang="en-US"/>
          </a:p>
        </p:txBody>
      </p:sp>
      <p:sp>
        <p:nvSpPr>
          <p:cNvPr id="4" name="Slide Image Placeholder 3"/>
          <p:cNvSpPr>
            <a:spLocks noGrp="1" noRot="1" noChangeAspect="1"/>
          </p:cNvSpPr>
          <p:nvPr>
            <p:ph type="sldImg" idx="2"/>
          </p:nvPr>
        </p:nvSpPr>
        <p:spPr>
          <a:xfrm>
            <a:off x="228600" y="685800"/>
            <a:ext cx="64008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BCF204-1025-47CD-9012-1D0C7F3B55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8015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960120" y="3355848"/>
            <a:ext cx="1130808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960120" y="1828800"/>
            <a:ext cx="1130808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AB3E7B80-2D1C-4CE8-8AFC-0DC8C3928603}" type="datetime1">
              <a:rPr lang="en-US" smtClean="0"/>
              <a:pPr/>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3C79C-9F12-4FA9-A0BC-CA37E0307FC7}" type="slidenum">
              <a:rPr lang="en-US" smtClean="0"/>
              <a:pPr/>
              <a:t>‹#›</a:t>
            </a:fld>
            <a:endParaRPr lang="en-US"/>
          </a:p>
        </p:txBody>
      </p:sp>
      <p:sp>
        <p:nvSpPr>
          <p:cNvPr id="10" name="Rectangle 9"/>
          <p:cNvSpPr/>
          <p:nvPr/>
        </p:nvSpPr>
        <p:spPr bwMode="invGray">
          <a:xfrm>
            <a:off x="0" y="5128334"/>
            <a:ext cx="128016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E1F8E07-547A-4737-90EA-E388997BC521}" type="datetime1">
              <a:rPr lang="en-US" smtClean="0"/>
              <a:pPr/>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3C79C-9F12-4FA9-A0BC-CA37E0307FC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9238488" y="0"/>
            <a:ext cx="64008"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9306763" y="0"/>
            <a:ext cx="352044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9494520" y="274641"/>
            <a:ext cx="2667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40080" y="304801"/>
            <a:ext cx="842772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0349662-5477-420A-8DB8-10739AC989E8}" type="datetime1">
              <a:rPr lang="en-US" smtClean="0"/>
              <a:pPr/>
              <a:t>2/21/2021</a:t>
            </a:fld>
            <a:endParaRPr lang="en-US"/>
          </a:p>
        </p:txBody>
      </p:sp>
      <p:sp>
        <p:nvSpPr>
          <p:cNvPr id="5" name="Footer Placeholder 4"/>
          <p:cNvSpPr>
            <a:spLocks noGrp="1"/>
          </p:cNvSpPr>
          <p:nvPr>
            <p:ph type="ftr" sz="quarter" idx="11"/>
          </p:nvPr>
        </p:nvSpPr>
        <p:spPr>
          <a:xfrm>
            <a:off x="3696836" y="6377460"/>
            <a:ext cx="5370966" cy="365125"/>
          </a:xfrm>
        </p:spPr>
        <p:txBody>
          <a:bodyPr/>
          <a:lstStyle/>
          <a:p>
            <a:endParaRPr lang="en-US"/>
          </a:p>
        </p:txBody>
      </p:sp>
      <p:sp>
        <p:nvSpPr>
          <p:cNvPr id="6" name="Slide Number Placeholder 5"/>
          <p:cNvSpPr>
            <a:spLocks noGrp="1"/>
          </p:cNvSpPr>
          <p:nvPr>
            <p:ph type="sldNum" sz="quarter" idx="12"/>
          </p:nvPr>
        </p:nvSpPr>
        <p:spPr/>
        <p:txBody>
          <a:bodyPr/>
          <a:lstStyle/>
          <a:p>
            <a:fld id="{99E3C79C-9F12-4FA9-A0BC-CA37E0307FC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0080" y="155448"/>
            <a:ext cx="1152144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CA5C760-709E-40AA-BC43-88D9A9A4E0C3}" type="datetime1">
              <a:rPr lang="en-US" smtClean="0"/>
              <a:pPr/>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3C79C-9F12-4FA9-A0BC-CA37E0307FC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8016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128016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1049731" y="118872"/>
            <a:ext cx="11218469"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1036930" y="1828800"/>
            <a:ext cx="11231270"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D1BFAAB-57CC-43DC-B003-FAD15A809B64}" type="datetime1">
              <a:rPr lang="en-US" smtClean="0"/>
              <a:pPr/>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3C79C-9F12-4FA9-A0BC-CA37E0307FC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40080" y="1773936"/>
            <a:ext cx="565404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507480" y="1773936"/>
            <a:ext cx="565404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5BDEF74-EE56-4B7C-B88F-F17D36F1A500}" type="datetime1">
              <a:rPr lang="en-US" smtClean="0"/>
              <a:pPr/>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E3C79C-9F12-4FA9-A0BC-CA37E0307FC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640080" y="1698988"/>
            <a:ext cx="565626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640080" y="2449512"/>
            <a:ext cx="56562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6503036" y="1698988"/>
            <a:ext cx="565848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503036" y="2449512"/>
            <a:ext cx="565848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EA08E32-5D05-473B-A670-9EA0F6747FE2}" type="datetime1">
              <a:rPr lang="en-US" smtClean="0"/>
              <a:pPr/>
              <a:t>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E3C79C-9F12-4FA9-A0BC-CA37E0307FC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34F4067C-3E94-40B6-AD4C-BC9CF9775C67}" type="datetime1">
              <a:rPr lang="en-US" smtClean="0"/>
              <a:pPr/>
              <a:t>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E3C79C-9F12-4FA9-A0BC-CA37E0307FC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BB2EDE-5042-40FC-82E0-90BD547318E1}" type="datetime1">
              <a:rPr lang="en-US" smtClean="0"/>
              <a:pPr/>
              <a:t>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E3C79C-9F12-4FA9-A0BC-CA37E0307FC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4973" y="152400"/>
            <a:ext cx="3533242"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4227129" y="1743134"/>
            <a:ext cx="8288897"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234973" y="1730018"/>
            <a:ext cx="3456432"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01537A0-4752-44D6-A3D1-683283BB3FF6}" type="datetime1">
              <a:rPr lang="en-US" smtClean="0"/>
              <a:pPr/>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E3C79C-9F12-4FA9-A0BC-CA37E0307FC7}" type="slidenum">
              <a:rPr lang="en-US" smtClean="0"/>
              <a:pPr/>
              <a:t>‹#›</a:t>
            </a:fld>
            <a:endParaRPr lang="en-US"/>
          </a:p>
        </p:txBody>
      </p:sp>
      <p:sp>
        <p:nvSpPr>
          <p:cNvPr id="12" name="Rectangle 11"/>
          <p:cNvSpPr/>
          <p:nvPr/>
        </p:nvSpPr>
        <p:spPr bwMode="invGray">
          <a:xfrm>
            <a:off x="3998032" y="0"/>
            <a:ext cx="64008"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3998032" y="0"/>
            <a:ext cx="64008"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30429" y="155448"/>
            <a:ext cx="353521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4065328" y="1484808"/>
            <a:ext cx="8746356"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230429" y="1728216"/>
            <a:ext cx="3456432"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230429" y="1170432"/>
            <a:ext cx="3533242" cy="201168"/>
          </a:xfrm>
        </p:spPr>
        <p:txBody>
          <a:bodyPr/>
          <a:lstStyle/>
          <a:p>
            <a:fld id="{ACDAE1AF-B481-4FE5-B1D5-16324C75C039}" type="datetime1">
              <a:rPr lang="en-US" smtClean="0"/>
              <a:pPr/>
              <a:t>2/21/2021</a:t>
            </a:fld>
            <a:endParaRPr lang="en-US"/>
          </a:p>
        </p:txBody>
      </p:sp>
      <p:sp>
        <p:nvSpPr>
          <p:cNvPr id="11" name="Rectangle 10"/>
          <p:cNvSpPr/>
          <p:nvPr/>
        </p:nvSpPr>
        <p:spPr>
          <a:xfrm>
            <a:off x="3998032" y="0"/>
            <a:ext cx="64008"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3998032" y="0"/>
            <a:ext cx="64008"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4250131" y="1170432"/>
            <a:ext cx="7271309"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11675059" y="1170432"/>
            <a:ext cx="1027410" cy="201168"/>
          </a:xfrm>
        </p:spPr>
        <p:txBody>
          <a:bodyPr/>
          <a:lstStyle/>
          <a:p>
            <a:fld id="{99E3C79C-9F12-4FA9-A0BC-CA37E0307FC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8016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1" y="1"/>
            <a:ext cx="128015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640080" y="152400"/>
            <a:ext cx="1152144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640080" y="1775192"/>
            <a:ext cx="1152144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640080" y="6476999"/>
            <a:ext cx="298704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FBB9653E-2F5F-41B7-ADDC-7DAA8515F5B2}" type="datetime1">
              <a:rPr lang="en-US" smtClean="0"/>
              <a:pPr/>
              <a:t>2/21/2021</a:t>
            </a:fld>
            <a:endParaRPr lang="en-US"/>
          </a:p>
        </p:txBody>
      </p:sp>
      <p:sp>
        <p:nvSpPr>
          <p:cNvPr id="5" name="Footer Placeholder 4"/>
          <p:cNvSpPr>
            <a:spLocks noGrp="1"/>
          </p:cNvSpPr>
          <p:nvPr>
            <p:ph type="ftr" sz="quarter" idx="3"/>
          </p:nvPr>
        </p:nvSpPr>
        <p:spPr>
          <a:xfrm>
            <a:off x="3696835" y="6476999"/>
            <a:ext cx="7710807"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11486154" y="6476999"/>
            <a:ext cx="1027410"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9E3C79C-9F12-4FA9-A0BC-CA37E0307FC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0120" y="914402"/>
            <a:ext cx="10881360" cy="1470025"/>
          </a:xfrm>
        </p:spPr>
        <p:txBody>
          <a:bodyPr>
            <a:normAutofit/>
          </a:bodyPr>
          <a:lstStyle/>
          <a:p>
            <a:r>
              <a:rPr lang="en-US" sz="4000" dirty="0">
                <a:latin typeface="Times New Roman" pitchFamily="18" charset="0"/>
                <a:cs typeface="Times New Roman" pitchFamily="18" charset="0"/>
              </a:rPr>
              <a:t>Number recognition from given numbers image</a:t>
            </a:r>
          </a:p>
        </p:txBody>
      </p:sp>
      <p:sp>
        <p:nvSpPr>
          <p:cNvPr id="3" name="Subtitle 2"/>
          <p:cNvSpPr>
            <a:spLocks noGrp="1"/>
          </p:cNvSpPr>
          <p:nvPr>
            <p:ph type="subTitle" idx="1"/>
          </p:nvPr>
        </p:nvSpPr>
        <p:spPr>
          <a:xfrm>
            <a:off x="1219200" y="1676400"/>
            <a:ext cx="8961120" cy="2819400"/>
          </a:xfrm>
        </p:spPr>
        <p:txBody>
          <a:bodyPr>
            <a:normAutofit/>
          </a:bodyPr>
          <a:lstStyle/>
          <a:p>
            <a:pPr algn="l"/>
            <a:r>
              <a:rPr lang="en-US" sz="2800" dirty="0">
                <a:solidFill>
                  <a:schemeClr val="tx1"/>
                </a:solidFill>
                <a:latin typeface="Times New Roman" pitchFamily="18" charset="0"/>
                <a:cs typeface="Times New Roman" pitchFamily="18" charset="0"/>
              </a:rPr>
              <a:t>Presented by</a:t>
            </a:r>
          </a:p>
          <a:p>
            <a:pPr algn="l"/>
            <a:r>
              <a:rPr lang="en-US" sz="2800" dirty="0">
                <a:solidFill>
                  <a:schemeClr val="tx1"/>
                </a:solidFill>
                <a:latin typeface="Times New Roman" pitchFamily="18" charset="0"/>
                <a:cs typeface="Times New Roman" pitchFamily="18" charset="0"/>
              </a:rPr>
              <a:t>Name: </a:t>
            </a:r>
            <a:r>
              <a:rPr lang="en-US" sz="2800" dirty="0" err="1">
                <a:solidFill>
                  <a:schemeClr val="tx1"/>
                </a:solidFill>
                <a:latin typeface="Times New Roman" pitchFamily="18" charset="0"/>
                <a:cs typeface="Times New Roman" pitchFamily="18" charset="0"/>
              </a:rPr>
              <a:t>Joyanta</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Dutta</a:t>
            </a:r>
            <a:endParaRPr lang="en-US" sz="2800" dirty="0">
              <a:solidFill>
                <a:schemeClr val="tx1"/>
              </a:solidFill>
              <a:latin typeface="Times New Roman" pitchFamily="18" charset="0"/>
              <a:cs typeface="Times New Roman" pitchFamily="18" charset="0"/>
            </a:endParaRPr>
          </a:p>
          <a:p>
            <a:pPr algn="l"/>
            <a:r>
              <a:rPr lang="en-US" sz="2800" dirty="0">
                <a:solidFill>
                  <a:schemeClr val="tx1"/>
                </a:solidFill>
                <a:latin typeface="Times New Roman" pitchFamily="18" charset="0"/>
                <a:cs typeface="Times New Roman" pitchFamily="18" charset="0"/>
              </a:rPr>
              <a:t>ID: 1402710200740</a:t>
            </a:r>
          </a:p>
          <a:p>
            <a:pPr algn="l"/>
            <a:r>
              <a:rPr lang="en-US" sz="2800" dirty="0">
                <a:solidFill>
                  <a:schemeClr val="tx1"/>
                </a:solidFill>
                <a:latin typeface="Times New Roman" pitchFamily="18" charset="0"/>
                <a:cs typeface="Times New Roman" pitchFamily="18" charset="0"/>
              </a:rPr>
              <a:t>Batch: 27</a:t>
            </a:r>
            <a:r>
              <a:rPr lang="en-US" sz="2800" baseline="30000" dirty="0">
                <a:solidFill>
                  <a:schemeClr val="tx1"/>
                </a:solidFill>
                <a:latin typeface="Times New Roman" pitchFamily="18" charset="0"/>
                <a:cs typeface="Times New Roman" pitchFamily="18" charset="0"/>
              </a:rPr>
              <a:t>th</a:t>
            </a:r>
            <a:endParaRPr lang="en-US" sz="2800" dirty="0">
              <a:solidFill>
                <a:schemeClr val="tx1"/>
              </a:solidFill>
              <a:latin typeface="Times New Roman" pitchFamily="18" charset="0"/>
              <a:cs typeface="Times New Roman" pitchFamily="18" charset="0"/>
            </a:endParaRPr>
          </a:p>
          <a:p>
            <a:pPr algn="l"/>
            <a:r>
              <a:rPr lang="en-US" sz="2800" dirty="0">
                <a:solidFill>
                  <a:schemeClr val="tx1"/>
                </a:solidFill>
                <a:latin typeface="Times New Roman" pitchFamily="18" charset="0"/>
                <a:cs typeface="Times New Roman" pitchFamily="18" charset="0"/>
              </a:rPr>
              <a:t>Premier University, </a:t>
            </a:r>
            <a:r>
              <a:rPr lang="en-US" sz="2800" dirty="0" err="1">
                <a:solidFill>
                  <a:schemeClr val="tx1"/>
                </a:solidFill>
                <a:latin typeface="Times New Roman" pitchFamily="18" charset="0"/>
                <a:cs typeface="Times New Roman" pitchFamily="18" charset="0"/>
              </a:rPr>
              <a:t>Chattogram</a:t>
            </a:r>
            <a:endParaRPr lang="en-US" sz="28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iagram.PNG"/>
          <p:cNvPicPr>
            <a:picLocks noGrp="1" noChangeAspect="1"/>
          </p:cNvPicPr>
          <p:nvPr>
            <p:ph idx="1"/>
          </p:nvPr>
        </p:nvPicPr>
        <p:blipFill>
          <a:blip r:embed="rId2"/>
          <a:stretch>
            <a:fillRect/>
          </a:stretch>
        </p:blipFill>
        <p:spPr>
          <a:xfrm>
            <a:off x="3794534" y="2209799"/>
            <a:ext cx="5212532" cy="3657601"/>
          </a:xfrm>
        </p:spPr>
      </p:pic>
      <p:sp>
        <p:nvSpPr>
          <p:cNvPr id="5" name="Rectangle 4"/>
          <p:cNvSpPr/>
          <p:nvPr/>
        </p:nvSpPr>
        <p:spPr>
          <a:xfrm>
            <a:off x="838200" y="1371600"/>
            <a:ext cx="108966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Times New Roman" pitchFamily="18" charset="0"/>
                <a:cs typeface="Times New Roman" pitchFamily="18" charset="0"/>
              </a:rPr>
              <a:t>3. Diagram of template with matched pattern.</a:t>
            </a:r>
          </a:p>
        </p:txBody>
      </p:sp>
      <p:sp>
        <p:nvSpPr>
          <p:cNvPr id="6" name="TextBox 5"/>
          <p:cNvSpPr txBox="1"/>
          <p:nvPr/>
        </p:nvSpPr>
        <p:spPr>
          <a:xfrm>
            <a:off x="3048000" y="5943600"/>
            <a:ext cx="6720840" cy="400110"/>
          </a:xfrm>
          <a:prstGeom prst="rect">
            <a:avLst/>
          </a:prstGeom>
          <a:noFill/>
        </p:spPr>
        <p:txBody>
          <a:bodyPr wrap="square" rtlCol="0">
            <a:spAutoFit/>
          </a:bodyPr>
          <a:lstStyle/>
          <a:p>
            <a:pPr algn="ctr"/>
            <a:r>
              <a:rPr lang="en-US" sz="2000" dirty="0">
                <a:latin typeface="Times New Roman" pitchFamily="18" charset="0"/>
                <a:cs typeface="Times New Roman" pitchFamily="18" charset="0"/>
              </a:rPr>
              <a:t>Fig 0.3:  Histogram of template with matched pattern.</a:t>
            </a:r>
          </a:p>
        </p:txBody>
      </p:sp>
      <p:sp>
        <p:nvSpPr>
          <p:cNvPr id="7" name="Slide Number Placeholder 6"/>
          <p:cNvSpPr>
            <a:spLocks noGrp="1"/>
          </p:cNvSpPr>
          <p:nvPr>
            <p:ph type="sldNum" sz="quarter" idx="12"/>
          </p:nvPr>
        </p:nvSpPr>
        <p:spPr/>
        <p:txBody>
          <a:bodyPr/>
          <a:lstStyle/>
          <a:p>
            <a:fld id="{99E3C79C-9F12-4FA9-A0BC-CA37E0307FC7}"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Conclusion</a:t>
            </a:r>
          </a:p>
        </p:txBody>
      </p:sp>
      <p:sp>
        <p:nvSpPr>
          <p:cNvPr id="3" name="Content Placeholder 2"/>
          <p:cNvSpPr>
            <a:spLocks noGrp="1"/>
          </p:cNvSpPr>
          <p:nvPr>
            <p:ph idx="1"/>
          </p:nvPr>
        </p:nvSpPr>
        <p:spPr>
          <a:xfrm>
            <a:off x="381000" y="1676400"/>
            <a:ext cx="11521440" cy="4525963"/>
          </a:xfrm>
        </p:spPr>
        <p:txBody>
          <a:bodyPr>
            <a:normAutofit lnSpcReduction="10000"/>
          </a:bodyPr>
          <a:lstStyle/>
          <a:p>
            <a:pPr algn="just">
              <a:buNone/>
            </a:pPr>
            <a:r>
              <a:rPr lang="en-US" sz="2800" dirty="0">
                <a:latin typeface="Times New Roman" pitchFamily="18" charset="0"/>
                <a:cs typeface="Times New Roman" pitchFamily="18" charset="0"/>
              </a:rPr>
              <a:t>    By this, we can identify the main pattern that means number, which we want to find from the template. Pattern recognition is now the most helpful system for daily life, Though it has some lacks, we can get more and more help for daily life or corporate life.</a:t>
            </a:r>
          </a:p>
          <a:p>
            <a:pPr algn="just">
              <a:buNone/>
            </a:pP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sym typeface="Wingdings"/>
              </a:rPr>
              <a:t> </a:t>
            </a:r>
            <a:r>
              <a:rPr lang="en-US" sz="2800" dirty="0">
                <a:latin typeface="Times New Roman" pitchFamily="18" charset="0"/>
                <a:cs typeface="Times New Roman" pitchFamily="18" charset="0"/>
              </a:rPr>
              <a:t>Merits: </a:t>
            </a:r>
          </a:p>
          <a:p>
            <a:pPr algn="just">
              <a:buNone/>
            </a:pPr>
            <a:r>
              <a:rPr lang="en-US" sz="2800" dirty="0">
                <a:latin typeface="Times New Roman" pitchFamily="18" charset="0"/>
                <a:cs typeface="Times New Roman" pitchFamily="18" charset="0"/>
              </a:rPr>
              <a:t>		1. We can get the easy way to identify the required pattern (which is 	required to find out from template) output by using it.</a:t>
            </a:r>
          </a:p>
          <a:p>
            <a:pPr algn="just">
              <a:buNone/>
            </a:pPr>
            <a:r>
              <a:rPr lang="en-US" sz="2800" dirty="0">
                <a:latin typeface="Times New Roman" pitchFamily="18" charset="0"/>
                <a:cs typeface="Times New Roman" pitchFamily="18" charset="0"/>
              </a:rPr>
              <a:t>		2.  It will be good for daily life to do task with doing another task.</a:t>
            </a:r>
          </a:p>
          <a:p>
            <a:pPr algn="just">
              <a:buNone/>
            </a:pP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sym typeface="Wingdings"/>
              </a:rPr>
              <a:t> Demerits:</a:t>
            </a:r>
          </a:p>
          <a:p>
            <a:pPr algn="just">
              <a:buNone/>
            </a:pPr>
            <a:r>
              <a:rPr lang="en-US" sz="2800" dirty="0">
                <a:latin typeface="Times New Roman" pitchFamily="18" charset="0"/>
                <a:cs typeface="Times New Roman" pitchFamily="18" charset="0"/>
                <a:sym typeface="Wingdings"/>
              </a:rPr>
              <a:t>		1. It is time consuming way sometimes.</a:t>
            </a:r>
          </a:p>
          <a:p>
            <a:pPr algn="just">
              <a:buNone/>
            </a:pPr>
            <a:r>
              <a:rPr lang="en-US" sz="2800" dirty="0">
                <a:latin typeface="Times New Roman" pitchFamily="18" charset="0"/>
                <a:cs typeface="Times New Roman" pitchFamily="18" charset="0"/>
                <a:sym typeface="Wingdings"/>
              </a:rPr>
              <a:t>		2. Multiple numbers of patterns finding is not possible.</a:t>
            </a:r>
          </a:p>
        </p:txBody>
      </p:sp>
      <p:sp>
        <p:nvSpPr>
          <p:cNvPr id="4" name="Slide Number Placeholder 3"/>
          <p:cNvSpPr>
            <a:spLocks noGrp="1"/>
          </p:cNvSpPr>
          <p:nvPr>
            <p:ph type="sldNum" sz="quarter" idx="12"/>
          </p:nvPr>
        </p:nvSpPr>
        <p:spPr/>
        <p:txBody>
          <a:bodyPr/>
          <a:lstStyle/>
          <a:p>
            <a:fld id="{99E3C79C-9F12-4FA9-A0BC-CA37E0307FC7}" type="slidenum">
              <a:rPr lang="en-US" smtClean="0"/>
              <a:pPr/>
              <a:t>11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Goal</a:t>
            </a:r>
          </a:p>
        </p:txBody>
      </p:sp>
      <p:sp>
        <p:nvSpPr>
          <p:cNvPr id="3" name="Content Placeholder 2"/>
          <p:cNvSpPr>
            <a:spLocks noGrp="1"/>
          </p:cNvSpPr>
          <p:nvPr>
            <p:ph idx="1"/>
          </p:nvPr>
        </p:nvSpPr>
        <p:spPr>
          <a:xfrm>
            <a:off x="426720" y="1600202"/>
            <a:ext cx="11521440" cy="4525963"/>
          </a:xfrm>
        </p:spPr>
        <p:txBody>
          <a:bodyPr>
            <a:normAutofit/>
          </a:bodyPr>
          <a:lstStyle/>
          <a:p>
            <a:pPr algn="just">
              <a:buNone/>
            </a:pP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sym typeface="Wingdings"/>
              </a:rPr>
              <a:t> </a:t>
            </a:r>
            <a:r>
              <a:rPr lang="en-US" sz="2800" dirty="0">
                <a:latin typeface="Times New Roman" pitchFamily="18" charset="0"/>
                <a:cs typeface="Times New Roman" pitchFamily="18" charset="0"/>
              </a:rPr>
              <a:t>The main goal of this project is doing easy to get the easy life by using this project.</a:t>
            </a:r>
          </a:p>
          <a:p>
            <a:pPr algn="just">
              <a:buNone/>
            </a:pPr>
            <a:r>
              <a:rPr lang="en-US" sz="2800" dirty="0">
                <a:latin typeface="Times New Roman" pitchFamily="18" charset="0"/>
                <a:cs typeface="Times New Roman" pitchFamily="18" charset="0"/>
              </a:rPr>
              <a:t>	</a:t>
            </a:r>
            <a:r>
              <a:rPr lang="en-US" dirty="0">
                <a:latin typeface="Times New Roman" pitchFamily="18" charset="0"/>
                <a:cs typeface="Times New Roman" pitchFamily="18" charset="0"/>
                <a:sym typeface="Wingdings"/>
              </a:rPr>
              <a:t> </a:t>
            </a:r>
            <a:r>
              <a:rPr lang="en-US" dirty="0">
                <a:latin typeface="Times New Roman" pitchFamily="18" charset="0"/>
                <a:cs typeface="Times New Roman" pitchFamily="18" charset="0"/>
              </a:rPr>
              <a:t>R</a:t>
            </a:r>
            <a:r>
              <a:rPr lang="en-US" sz="2800" dirty="0">
                <a:latin typeface="Times New Roman" pitchFamily="18" charset="0"/>
                <a:cs typeface="Times New Roman" pitchFamily="18" charset="0"/>
              </a:rPr>
              <a:t>ecognizing system of the number from the given numbers image is more helpful to decrease time consuming effort, basically it is pattern matching way to find the number, which is required to find.</a:t>
            </a:r>
          </a:p>
          <a:p>
            <a:pPr algn="just">
              <a:buNone/>
            </a:pP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sym typeface="Wingdings"/>
              </a:rPr>
              <a:t> </a:t>
            </a:r>
            <a:r>
              <a:rPr lang="en-US" sz="2800" dirty="0">
                <a:latin typeface="Times New Roman" pitchFamily="18" charset="0"/>
                <a:cs typeface="Times New Roman" pitchFamily="18" charset="0"/>
              </a:rPr>
              <a:t>Its aim to build a system to identify the patterns from the given patterns.</a:t>
            </a:r>
          </a:p>
        </p:txBody>
      </p:sp>
      <p:sp>
        <p:nvSpPr>
          <p:cNvPr id="4" name="Slide Number Placeholder 3"/>
          <p:cNvSpPr>
            <a:spLocks noGrp="1"/>
          </p:cNvSpPr>
          <p:nvPr>
            <p:ph type="sldNum" sz="quarter" idx="12"/>
          </p:nvPr>
        </p:nvSpPr>
        <p:spPr/>
        <p:txBody>
          <a:bodyPr/>
          <a:lstStyle/>
          <a:p>
            <a:fld id="{99E3C79C-9F12-4FA9-A0BC-CA37E0307FC7}"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Motivation</a:t>
            </a:r>
          </a:p>
        </p:txBody>
      </p:sp>
      <p:sp>
        <p:nvSpPr>
          <p:cNvPr id="3" name="Content Placeholder 2"/>
          <p:cNvSpPr>
            <a:spLocks noGrp="1"/>
          </p:cNvSpPr>
          <p:nvPr>
            <p:ph idx="1"/>
          </p:nvPr>
        </p:nvSpPr>
        <p:spPr>
          <a:xfrm>
            <a:off x="304800" y="1600200"/>
            <a:ext cx="11521440" cy="4525963"/>
          </a:xfrm>
        </p:spPr>
        <p:txBody>
          <a:bodyPr>
            <a:normAutofit/>
          </a:bodyPr>
          <a:lstStyle/>
          <a:p>
            <a:pPr algn="just">
              <a:buNone/>
            </a:pPr>
            <a:r>
              <a:rPr lang="en-US" sz="2800" dirty="0">
                <a:latin typeface="Times New Roman" pitchFamily="18" charset="0"/>
                <a:cs typeface="Times New Roman" pitchFamily="18" charset="0"/>
              </a:rPr>
              <a:t>     By using this project, we can get the matched pattern from a numbers template. We can use this project to find the numbers from a template. Now-a-days, we want the easy life. To get this easy life, pattern matching system is so important, it plays the role of finding the pattern, which is required to find out.</a:t>
            </a:r>
          </a:p>
        </p:txBody>
      </p:sp>
      <p:sp>
        <p:nvSpPr>
          <p:cNvPr id="4" name="Slide Number Placeholder 3"/>
          <p:cNvSpPr>
            <a:spLocks noGrp="1"/>
          </p:cNvSpPr>
          <p:nvPr>
            <p:ph type="sldNum" sz="quarter" idx="12"/>
          </p:nvPr>
        </p:nvSpPr>
        <p:spPr/>
        <p:txBody>
          <a:bodyPr/>
          <a:lstStyle/>
          <a:p>
            <a:fld id="{99E3C79C-9F12-4FA9-A0BC-CA37E0307FC7}"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Application</a:t>
            </a:r>
          </a:p>
        </p:txBody>
      </p:sp>
      <p:sp>
        <p:nvSpPr>
          <p:cNvPr id="3" name="Content Placeholder 2"/>
          <p:cNvSpPr>
            <a:spLocks noGrp="1"/>
          </p:cNvSpPr>
          <p:nvPr>
            <p:ph idx="1"/>
          </p:nvPr>
        </p:nvSpPr>
        <p:spPr>
          <a:xfrm>
            <a:off x="304800" y="1600200"/>
            <a:ext cx="11521440" cy="4525963"/>
          </a:xfrm>
        </p:spPr>
        <p:txBody>
          <a:bodyPr>
            <a:normAutofit/>
          </a:bodyPr>
          <a:lstStyle/>
          <a:p>
            <a:pPr algn="just">
              <a:buNone/>
            </a:pPr>
            <a:r>
              <a:rPr lang="en-US" sz="2800" dirty="0">
                <a:latin typeface="Times New Roman" pitchFamily="18" charset="0"/>
                <a:cs typeface="Times New Roman" pitchFamily="18" charset="0"/>
              </a:rPr>
              <a:t>    Number recognition is known as pattern recognition is used in any area of science and engineering that studies the structure of observations. It is now frequently used in many applications in manufacturing industry, healthcare, and the military. These are the applications of this, Number recognition, Image identification, Document recognition system, ID &amp; Digit or letter recognition etc.</a:t>
            </a:r>
          </a:p>
        </p:txBody>
      </p:sp>
      <p:pic>
        <p:nvPicPr>
          <p:cNvPr id="4" name="Picture 3" descr="app.jpg"/>
          <p:cNvPicPr>
            <a:picLocks noChangeAspect="1"/>
          </p:cNvPicPr>
          <p:nvPr/>
        </p:nvPicPr>
        <p:blipFill>
          <a:blip r:embed="rId2"/>
          <a:stretch>
            <a:fillRect/>
          </a:stretch>
        </p:blipFill>
        <p:spPr>
          <a:xfrm>
            <a:off x="914400" y="4267200"/>
            <a:ext cx="3840480" cy="762000"/>
          </a:xfrm>
          <a:prstGeom prst="rect">
            <a:avLst/>
          </a:prstGeom>
        </p:spPr>
      </p:pic>
      <p:pic>
        <p:nvPicPr>
          <p:cNvPr id="5" name="Picture 4" descr="image.jpeg"/>
          <p:cNvPicPr>
            <a:picLocks noChangeAspect="1"/>
          </p:cNvPicPr>
          <p:nvPr/>
        </p:nvPicPr>
        <p:blipFill>
          <a:blip r:embed="rId3" cstate="print"/>
          <a:stretch>
            <a:fillRect/>
          </a:stretch>
        </p:blipFill>
        <p:spPr>
          <a:xfrm>
            <a:off x="914400" y="5181600"/>
            <a:ext cx="3810000" cy="1295400"/>
          </a:xfrm>
          <a:prstGeom prst="rect">
            <a:avLst/>
          </a:prstGeom>
        </p:spPr>
      </p:pic>
      <p:pic>
        <p:nvPicPr>
          <p:cNvPr id="6" name="Picture 5" descr="document.png"/>
          <p:cNvPicPr>
            <a:picLocks noChangeAspect="1"/>
          </p:cNvPicPr>
          <p:nvPr/>
        </p:nvPicPr>
        <p:blipFill>
          <a:blip r:embed="rId4"/>
          <a:stretch>
            <a:fillRect/>
          </a:stretch>
        </p:blipFill>
        <p:spPr>
          <a:xfrm>
            <a:off x="9296400" y="4038600"/>
            <a:ext cx="2362200" cy="2362200"/>
          </a:xfrm>
          <a:prstGeom prst="rect">
            <a:avLst/>
          </a:prstGeom>
        </p:spPr>
      </p:pic>
      <p:pic>
        <p:nvPicPr>
          <p:cNvPr id="7" name="Picture 6" descr="id.png"/>
          <p:cNvPicPr>
            <a:picLocks noChangeAspect="1"/>
          </p:cNvPicPr>
          <p:nvPr/>
        </p:nvPicPr>
        <p:blipFill>
          <a:blip r:embed="rId5"/>
          <a:stretch>
            <a:fillRect/>
          </a:stretch>
        </p:blipFill>
        <p:spPr>
          <a:xfrm>
            <a:off x="5791200" y="4038600"/>
            <a:ext cx="3078480" cy="2438400"/>
          </a:xfrm>
          <a:prstGeom prst="rect">
            <a:avLst/>
          </a:prstGeom>
        </p:spPr>
      </p:pic>
      <p:sp>
        <p:nvSpPr>
          <p:cNvPr id="8" name="Slide Number Placeholder 7"/>
          <p:cNvSpPr>
            <a:spLocks noGrp="1"/>
          </p:cNvSpPr>
          <p:nvPr>
            <p:ph type="sldNum" sz="quarter" idx="12"/>
          </p:nvPr>
        </p:nvSpPr>
        <p:spPr/>
        <p:txBody>
          <a:bodyPr/>
          <a:lstStyle/>
          <a:p>
            <a:fld id="{99E3C79C-9F12-4FA9-A0BC-CA37E0307FC7}"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Limitation</a:t>
            </a:r>
          </a:p>
        </p:txBody>
      </p:sp>
      <p:sp>
        <p:nvSpPr>
          <p:cNvPr id="3" name="Content Placeholder 2"/>
          <p:cNvSpPr>
            <a:spLocks noGrp="1"/>
          </p:cNvSpPr>
          <p:nvPr>
            <p:ph idx="1"/>
          </p:nvPr>
        </p:nvSpPr>
        <p:spPr>
          <a:xfrm>
            <a:off x="381000" y="1600200"/>
            <a:ext cx="11521440" cy="4525963"/>
          </a:xfrm>
        </p:spPr>
        <p:txBody>
          <a:bodyPr>
            <a:normAutofit/>
          </a:bodyPr>
          <a:lstStyle/>
          <a:p>
            <a:pPr algn="just">
              <a:buNone/>
            </a:pP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sym typeface="Wingdings"/>
              </a:rPr>
              <a:t> </a:t>
            </a:r>
            <a:r>
              <a:rPr lang="en-US" sz="2800" dirty="0">
                <a:latin typeface="Times New Roman" pitchFamily="18" charset="0"/>
                <a:cs typeface="Times New Roman" pitchFamily="18" charset="0"/>
              </a:rPr>
              <a:t>Number recognition process is quite complex and lengthy, which consumes time.</a:t>
            </a:r>
          </a:p>
          <a:p>
            <a:pPr algn="just">
              <a:buNone/>
            </a:pP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sym typeface="Wingdings"/>
              </a:rPr>
              <a:t></a:t>
            </a:r>
            <a:r>
              <a:rPr lang="en-US" sz="2800" dirty="0">
                <a:latin typeface="Times New Roman" pitchFamily="18" charset="0"/>
                <a:cs typeface="Times New Roman" pitchFamily="18" charset="0"/>
              </a:rPr>
              <a:t>  The dataset needs to be large for accuracy.</a:t>
            </a:r>
          </a:p>
          <a:p>
            <a:pPr algn="just">
              <a:buNone/>
            </a:pP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sym typeface="Wingdings"/>
              </a:rPr>
              <a:t>  </a:t>
            </a:r>
            <a:r>
              <a:rPr lang="en-US" sz="2800" dirty="0">
                <a:latin typeface="Times New Roman" pitchFamily="18" charset="0"/>
                <a:cs typeface="Times New Roman" pitchFamily="18" charset="0"/>
              </a:rPr>
              <a:t>The logic is not certain of object recognition.</a:t>
            </a:r>
          </a:p>
          <a:p>
            <a:pPr algn="just">
              <a:buNone/>
            </a:pP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sym typeface="Wingdings"/>
              </a:rPr>
              <a:t></a:t>
            </a:r>
            <a:r>
              <a:rPr lang="en-US" sz="2800" dirty="0">
                <a:latin typeface="Times New Roman" pitchFamily="18" charset="0"/>
                <a:cs typeface="Times New Roman" pitchFamily="18" charset="0"/>
              </a:rPr>
              <a:t>  We have to search the numbers one by one.</a:t>
            </a:r>
          </a:p>
          <a:p>
            <a:pPr algn="just">
              <a:buNone/>
            </a:pP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sym typeface="Wingdings"/>
              </a:rPr>
              <a:t></a:t>
            </a:r>
            <a:r>
              <a:rPr lang="en-US" sz="2800" dirty="0">
                <a:latin typeface="Times New Roman" pitchFamily="18" charset="0"/>
                <a:cs typeface="Times New Roman" pitchFamily="18" charset="0"/>
              </a:rPr>
              <a:t>  Multiple numbers can’t be searched by this code.</a:t>
            </a:r>
          </a:p>
        </p:txBody>
      </p:sp>
      <p:sp>
        <p:nvSpPr>
          <p:cNvPr id="4" name="Slide Number Placeholder 3"/>
          <p:cNvSpPr>
            <a:spLocks noGrp="1"/>
          </p:cNvSpPr>
          <p:nvPr>
            <p:ph type="sldNum" sz="quarter" idx="12"/>
          </p:nvPr>
        </p:nvSpPr>
        <p:spPr/>
        <p:txBody>
          <a:bodyPr/>
          <a:lstStyle/>
          <a:p>
            <a:fld id="{99E3C79C-9F12-4FA9-A0BC-CA37E0307FC7}"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Framework</a:t>
            </a:r>
          </a:p>
        </p:txBody>
      </p:sp>
      <p:sp>
        <p:nvSpPr>
          <p:cNvPr id="4" name="Oval 3"/>
          <p:cNvSpPr/>
          <p:nvPr/>
        </p:nvSpPr>
        <p:spPr>
          <a:xfrm>
            <a:off x="2438400" y="1524000"/>
            <a:ext cx="1295400" cy="381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Times New Roman" pitchFamily="18" charset="0"/>
                <a:cs typeface="Times New Roman" pitchFamily="18" charset="0"/>
              </a:rPr>
              <a:t>Start</a:t>
            </a:r>
          </a:p>
        </p:txBody>
      </p:sp>
      <p:sp>
        <p:nvSpPr>
          <p:cNvPr id="5" name="Parallelogram 4"/>
          <p:cNvSpPr/>
          <p:nvPr/>
        </p:nvSpPr>
        <p:spPr>
          <a:xfrm>
            <a:off x="1219200" y="2209800"/>
            <a:ext cx="3581400" cy="609600"/>
          </a:xfrm>
          <a:prstGeom prst="parallelogram">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Times New Roman" pitchFamily="18" charset="0"/>
                <a:cs typeface="Times New Roman" pitchFamily="18" charset="0"/>
              </a:rPr>
              <a:t>Reading candidate and numbers template individually</a:t>
            </a:r>
          </a:p>
        </p:txBody>
      </p:sp>
      <p:sp>
        <p:nvSpPr>
          <p:cNvPr id="7" name="Parallelogram 6"/>
          <p:cNvSpPr/>
          <p:nvPr/>
        </p:nvSpPr>
        <p:spPr>
          <a:xfrm>
            <a:off x="1143000" y="3048000"/>
            <a:ext cx="3581400" cy="990600"/>
          </a:xfrm>
          <a:prstGeom prst="parallelogram">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Times New Roman" pitchFamily="18" charset="0"/>
                <a:cs typeface="Times New Roman" pitchFamily="18" charset="0"/>
              </a:rPr>
              <a:t>RGB to gray conversion of candidate and  numbers template</a:t>
            </a:r>
          </a:p>
          <a:p>
            <a:pPr algn="ctr"/>
            <a:r>
              <a:rPr lang="en-US" sz="1600" dirty="0">
                <a:latin typeface="Times New Roman" pitchFamily="18" charset="0"/>
                <a:cs typeface="Times New Roman" pitchFamily="18" charset="0"/>
              </a:rPr>
              <a:t>individually</a:t>
            </a:r>
          </a:p>
        </p:txBody>
      </p:sp>
      <p:sp>
        <p:nvSpPr>
          <p:cNvPr id="8" name="Parallelogram 7"/>
          <p:cNvSpPr/>
          <p:nvPr/>
        </p:nvSpPr>
        <p:spPr>
          <a:xfrm>
            <a:off x="1066800" y="4267200"/>
            <a:ext cx="3581400" cy="762000"/>
          </a:xfrm>
          <a:prstGeom prst="parallelogram">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Times New Roman" pitchFamily="18" charset="0"/>
                <a:cs typeface="Times New Roman" pitchFamily="18" charset="0"/>
              </a:rPr>
              <a:t>Finding two threshold values from these two gray images individually</a:t>
            </a:r>
          </a:p>
        </p:txBody>
      </p:sp>
      <p:sp>
        <p:nvSpPr>
          <p:cNvPr id="9" name="Parallelogram 8"/>
          <p:cNvSpPr/>
          <p:nvPr/>
        </p:nvSpPr>
        <p:spPr>
          <a:xfrm>
            <a:off x="990600" y="5410200"/>
            <a:ext cx="3581400" cy="990600"/>
          </a:xfrm>
          <a:prstGeom prst="parallelogram">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Times New Roman" pitchFamily="18" charset="0"/>
                <a:cs typeface="Times New Roman" pitchFamily="18" charset="0"/>
              </a:rPr>
              <a:t>Image to binary conversion of these two gray images according to the threshold values individually</a:t>
            </a:r>
          </a:p>
        </p:txBody>
      </p:sp>
      <p:sp>
        <p:nvSpPr>
          <p:cNvPr id="11" name="Rectangle 10"/>
          <p:cNvSpPr/>
          <p:nvPr/>
        </p:nvSpPr>
        <p:spPr>
          <a:xfrm>
            <a:off x="6248400" y="2209800"/>
            <a:ext cx="2590800" cy="685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Times New Roman" pitchFamily="18" charset="0"/>
                <a:cs typeface="Times New Roman" pitchFamily="18" charset="0"/>
              </a:rPr>
              <a:t>NCC of  binary image of candidate image</a:t>
            </a:r>
          </a:p>
        </p:txBody>
      </p:sp>
      <p:sp>
        <p:nvSpPr>
          <p:cNvPr id="12" name="Rectangle 11"/>
          <p:cNvSpPr/>
          <p:nvPr/>
        </p:nvSpPr>
        <p:spPr>
          <a:xfrm>
            <a:off x="9296400" y="2209800"/>
            <a:ext cx="2667000" cy="609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Times New Roman" pitchFamily="18" charset="0"/>
                <a:cs typeface="Times New Roman" pitchFamily="18" charset="0"/>
              </a:rPr>
              <a:t>NCC of  binary image of numbers template</a:t>
            </a:r>
          </a:p>
        </p:txBody>
      </p:sp>
      <p:sp>
        <p:nvSpPr>
          <p:cNvPr id="13" name="Parallelogram 12"/>
          <p:cNvSpPr/>
          <p:nvPr/>
        </p:nvSpPr>
        <p:spPr>
          <a:xfrm>
            <a:off x="6858000" y="3429000"/>
            <a:ext cx="4114800" cy="609600"/>
          </a:xfrm>
          <a:prstGeom prst="parallelogram">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Times New Roman" pitchFamily="18" charset="0"/>
                <a:cs typeface="Times New Roman" pitchFamily="18" charset="0"/>
              </a:rPr>
              <a:t>Normalized cross  co-relation between two normalized images data</a:t>
            </a:r>
          </a:p>
        </p:txBody>
      </p:sp>
      <p:sp>
        <p:nvSpPr>
          <p:cNvPr id="14" name="Parallelogram 13"/>
          <p:cNvSpPr/>
          <p:nvPr/>
        </p:nvSpPr>
        <p:spPr>
          <a:xfrm>
            <a:off x="6858000" y="4419600"/>
            <a:ext cx="4038600" cy="685800"/>
          </a:xfrm>
          <a:prstGeom prst="parallelogram">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Times New Roman" pitchFamily="18" charset="0"/>
                <a:cs typeface="Times New Roman" pitchFamily="18" charset="0"/>
              </a:rPr>
              <a:t>Identifying the proper numbers from the template (binary image)</a:t>
            </a:r>
          </a:p>
        </p:txBody>
      </p:sp>
      <p:sp>
        <p:nvSpPr>
          <p:cNvPr id="15" name="Oval 14"/>
          <p:cNvSpPr/>
          <p:nvPr/>
        </p:nvSpPr>
        <p:spPr>
          <a:xfrm>
            <a:off x="8229600" y="6172200"/>
            <a:ext cx="1371600" cy="5334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Times New Roman" pitchFamily="18" charset="0"/>
                <a:cs typeface="Times New Roman" pitchFamily="18" charset="0"/>
              </a:rPr>
              <a:t>End</a:t>
            </a:r>
          </a:p>
        </p:txBody>
      </p:sp>
      <p:cxnSp>
        <p:nvCxnSpPr>
          <p:cNvPr id="17" name="Straight Arrow Connector 16"/>
          <p:cNvCxnSpPr/>
          <p:nvPr/>
        </p:nvCxnSpPr>
        <p:spPr>
          <a:xfrm rot="5400000">
            <a:off x="2896394" y="2056606"/>
            <a:ext cx="304800" cy="1588"/>
          </a:xfrm>
          <a:prstGeom prst="straightConnector1">
            <a:avLst/>
          </a:prstGeom>
          <a:ln>
            <a:solidFill>
              <a:schemeClr val="tx1"/>
            </a:solidFill>
            <a:tailEnd type="arrow"/>
          </a:ln>
        </p:spPr>
        <p:style>
          <a:lnRef idx="3">
            <a:schemeClr val="accent6"/>
          </a:lnRef>
          <a:fillRef idx="0">
            <a:schemeClr val="accent6"/>
          </a:fillRef>
          <a:effectRef idx="2">
            <a:schemeClr val="accent6"/>
          </a:effectRef>
          <a:fontRef idx="minor">
            <a:schemeClr val="tx1"/>
          </a:fontRef>
        </p:style>
      </p:cxnSp>
      <p:cxnSp>
        <p:nvCxnSpPr>
          <p:cNvPr id="19" name="Straight Arrow Connector 18"/>
          <p:cNvCxnSpPr>
            <a:stCxn id="5" idx="3"/>
            <a:endCxn id="7" idx="0"/>
          </p:cNvCxnSpPr>
          <p:nvPr/>
        </p:nvCxnSpPr>
        <p:spPr>
          <a:xfrm rot="5400000">
            <a:off x="2819400" y="2933700"/>
            <a:ext cx="228600" cy="1588"/>
          </a:xfrm>
          <a:prstGeom prst="straightConnector1">
            <a:avLst/>
          </a:prstGeom>
          <a:ln>
            <a:solidFill>
              <a:schemeClr val="tx1"/>
            </a:solidFill>
            <a:tailEnd type="arrow"/>
          </a:ln>
        </p:spPr>
        <p:style>
          <a:lnRef idx="3">
            <a:schemeClr val="accent6"/>
          </a:lnRef>
          <a:fillRef idx="0">
            <a:schemeClr val="accent6"/>
          </a:fillRef>
          <a:effectRef idx="2">
            <a:schemeClr val="accent6"/>
          </a:effectRef>
          <a:fontRef idx="minor">
            <a:schemeClr val="tx1"/>
          </a:fontRef>
        </p:style>
      </p:cxnSp>
      <p:cxnSp>
        <p:nvCxnSpPr>
          <p:cNvPr id="22" name="Straight Arrow Connector 21"/>
          <p:cNvCxnSpPr>
            <a:stCxn id="7" idx="3"/>
            <a:endCxn id="8" idx="0"/>
          </p:cNvCxnSpPr>
          <p:nvPr/>
        </p:nvCxnSpPr>
        <p:spPr>
          <a:xfrm rot="16200000" flipH="1">
            <a:off x="2719387" y="4129087"/>
            <a:ext cx="228600" cy="47625"/>
          </a:xfrm>
          <a:prstGeom prst="straightConnector1">
            <a:avLst/>
          </a:prstGeom>
          <a:ln>
            <a:solidFill>
              <a:schemeClr val="tx1"/>
            </a:solidFill>
            <a:tailEnd type="arrow"/>
          </a:ln>
        </p:spPr>
        <p:style>
          <a:lnRef idx="3">
            <a:schemeClr val="accent6"/>
          </a:lnRef>
          <a:fillRef idx="0">
            <a:schemeClr val="accent6"/>
          </a:fillRef>
          <a:effectRef idx="2">
            <a:schemeClr val="accent6"/>
          </a:effectRef>
          <a:fontRef idx="minor">
            <a:schemeClr val="tx1"/>
          </a:fontRef>
        </p:style>
      </p:cxnSp>
      <p:cxnSp>
        <p:nvCxnSpPr>
          <p:cNvPr id="24" name="Straight Arrow Connector 23"/>
          <p:cNvCxnSpPr>
            <a:stCxn id="8" idx="4"/>
            <a:endCxn id="9" idx="1"/>
          </p:cNvCxnSpPr>
          <p:nvPr/>
        </p:nvCxnSpPr>
        <p:spPr>
          <a:xfrm rot="16200000" flipH="1">
            <a:off x="2690812" y="5195887"/>
            <a:ext cx="381000" cy="47625"/>
          </a:xfrm>
          <a:prstGeom prst="straightConnector1">
            <a:avLst/>
          </a:prstGeom>
          <a:ln>
            <a:solidFill>
              <a:schemeClr val="tx1"/>
            </a:solidFill>
            <a:tailEnd type="arrow"/>
          </a:ln>
        </p:spPr>
        <p:style>
          <a:lnRef idx="3">
            <a:schemeClr val="accent6"/>
          </a:lnRef>
          <a:fillRef idx="0">
            <a:schemeClr val="accent6"/>
          </a:fillRef>
          <a:effectRef idx="2">
            <a:schemeClr val="accent6"/>
          </a:effectRef>
          <a:fontRef idx="minor">
            <a:schemeClr val="tx1"/>
          </a:fontRef>
        </p:style>
      </p:cxnSp>
      <p:cxnSp>
        <p:nvCxnSpPr>
          <p:cNvPr id="26" name="Straight Connector 25"/>
          <p:cNvCxnSpPr/>
          <p:nvPr/>
        </p:nvCxnSpPr>
        <p:spPr>
          <a:xfrm>
            <a:off x="2819400" y="6629400"/>
            <a:ext cx="2590800" cy="1588"/>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30" name="Straight Connector 29"/>
          <p:cNvCxnSpPr/>
          <p:nvPr/>
        </p:nvCxnSpPr>
        <p:spPr>
          <a:xfrm rot="16200000" flipH="1">
            <a:off x="2667000" y="6477000"/>
            <a:ext cx="228600" cy="76200"/>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34" name="Straight Connector 33"/>
          <p:cNvCxnSpPr/>
          <p:nvPr/>
        </p:nvCxnSpPr>
        <p:spPr>
          <a:xfrm rot="5400000" flipH="1" flipV="1">
            <a:off x="2895600" y="4114800"/>
            <a:ext cx="5029200" cy="1588"/>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37" name="Straight Connector 36"/>
          <p:cNvCxnSpPr/>
          <p:nvPr/>
        </p:nvCxnSpPr>
        <p:spPr>
          <a:xfrm>
            <a:off x="5410200" y="1600200"/>
            <a:ext cx="3657600" cy="1588"/>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39" name="Straight Connector 38"/>
          <p:cNvCxnSpPr/>
          <p:nvPr/>
        </p:nvCxnSpPr>
        <p:spPr>
          <a:xfrm rot="5400000">
            <a:off x="8953500" y="1714500"/>
            <a:ext cx="228600" cy="1588"/>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41" name="Straight Connector 40"/>
          <p:cNvCxnSpPr/>
          <p:nvPr/>
        </p:nvCxnSpPr>
        <p:spPr>
          <a:xfrm>
            <a:off x="9067800" y="1828800"/>
            <a:ext cx="1524000" cy="1588"/>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43" name="Straight Connector 42"/>
          <p:cNvCxnSpPr/>
          <p:nvPr/>
        </p:nvCxnSpPr>
        <p:spPr>
          <a:xfrm rot="10800000">
            <a:off x="7543800" y="1828800"/>
            <a:ext cx="1524000" cy="1588"/>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49" name="Straight Arrow Connector 48"/>
          <p:cNvCxnSpPr>
            <a:endCxn id="11" idx="0"/>
          </p:cNvCxnSpPr>
          <p:nvPr/>
        </p:nvCxnSpPr>
        <p:spPr>
          <a:xfrm rot="5400000">
            <a:off x="7353300" y="2019300"/>
            <a:ext cx="381000" cy="1588"/>
          </a:xfrm>
          <a:prstGeom prst="straightConnector1">
            <a:avLst/>
          </a:prstGeom>
          <a:ln>
            <a:solidFill>
              <a:schemeClr val="tx1"/>
            </a:solidFill>
            <a:tailEnd type="arrow"/>
          </a:ln>
        </p:spPr>
        <p:style>
          <a:lnRef idx="3">
            <a:schemeClr val="accent6"/>
          </a:lnRef>
          <a:fillRef idx="0">
            <a:schemeClr val="accent6"/>
          </a:fillRef>
          <a:effectRef idx="2">
            <a:schemeClr val="accent6"/>
          </a:effectRef>
          <a:fontRef idx="minor">
            <a:schemeClr val="tx1"/>
          </a:fontRef>
        </p:style>
      </p:cxnSp>
      <p:cxnSp>
        <p:nvCxnSpPr>
          <p:cNvPr id="51" name="Straight Arrow Connector 50"/>
          <p:cNvCxnSpPr>
            <a:endCxn id="12" idx="0"/>
          </p:cNvCxnSpPr>
          <p:nvPr/>
        </p:nvCxnSpPr>
        <p:spPr>
          <a:xfrm rot="16200000" flipH="1">
            <a:off x="10420350" y="2000250"/>
            <a:ext cx="381000" cy="38100"/>
          </a:xfrm>
          <a:prstGeom prst="straightConnector1">
            <a:avLst/>
          </a:prstGeom>
          <a:ln>
            <a:solidFill>
              <a:schemeClr val="tx1"/>
            </a:solidFill>
            <a:tailEnd type="arrow"/>
          </a:ln>
        </p:spPr>
        <p:style>
          <a:lnRef idx="3">
            <a:schemeClr val="accent6"/>
          </a:lnRef>
          <a:fillRef idx="0">
            <a:schemeClr val="accent6"/>
          </a:fillRef>
          <a:effectRef idx="2">
            <a:schemeClr val="accent6"/>
          </a:effectRef>
          <a:fontRef idx="minor">
            <a:schemeClr val="tx1"/>
          </a:fontRef>
        </p:style>
      </p:cxnSp>
      <p:cxnSp>
        <p:nvCxnSpPr>
          <p:cNvPr id="53" name="Straight Connector 52"/>
          <p:cNvCxnSpPr/>
          <p:nvPr/>
        </p:nvCxnSpPr>
        <p:spPr>
          <a:xfrm rot="5400000">
            <a:off x="7506494" y="3009106"/>
            <a:ext cx="228600" cy="1588"/>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55" name="Straight Connector 54"/>
          <p:cNvCxnSpPr>
            <a:stCxn id="12" idx="2"/>
          </p:cNvCxnSpPr>
          <p:nvPr/>
        </p:nvCxnSpPr>
        <p:spPr>
          <a:xfrm rot="16200000" flipH="1">
            <a:off x="10496550" y="2952750"/>
            <a:ext cx="304800" cy="38100"/>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58" name="Straight Connector 57"/>
          <p:cNvCxnSpPr/>
          <p:nvPr/>
        </p:nvCxnSpPr>
        <p:spPr>
          <a:xfrm>
            <a:off x="7620000" y="3124200"/>
            <a:ext cx="1371600" cy="1588"/>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60" name="Straight Connector 59"/>
          <p:cNvCxnSpPr/>
          <p:nvPr/>
        </p:nvCxnSpPr>
        <p:spPr>
          <a:xfrm rot="10800000">
            <a:off x="8915400" y="3124200"/>
            <a:ext cx="1752600" cy="1588"/>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62" name="Straight Arrow Connector 61"/>
          <p:cNvCxnSpPr>
            <a:endCxn id="13" idx="0"/>
          </p:cNvCxnSpPr>
          <p:nvPr/>
        </p:nvCxnSpPr>
        <p:spPr>
          <a:xfrm rot="5400000">
            <a:off x="8763000" y="3276600"/>
            <a:ext cx="304800" cy="1588"/>
          </a:xfrm>
          <a:prstGeom prst="straightConnector1">
            <a:avLst/>
          </a:prstGeom>
          <a:ln>
            <a:solidFill>
              <a:schemeClr val="tx1"/>
            </a:solidFill>
            <a:tailEnd type="arrow"/>
          </a:ln>
        </p:spPr>
        <p:style>
          <a:lnRef idx="3">
            <a:schemeClr val="accent6"/>
          </a:lnRef>
          <a:fillRef idx="0">
            <a:schemeClr val="accent6"/>
          </a:fillRef>
          <a:effectRef idx="2">
            <a:schemeClr val="accent6"/>
          </a:effectRef>
          <a:fontRef idx="minor">
            <a:schemeClr val="tx1"/>
          </a:fontRef>
        </p:style>
      </p:cxnSp>
      <p:cxnSp>
        <p:nvCxnSpPr>
          <p:cNvPr id="64" name="Straight Arrow Connector 63"/>
          <p:cNvCxnSpPr>
            <a:endCxn id="14" idx="0"/>
          </p:cNvCxnSpPr>
          <p:nvPr/>
        </p:nvCxnSpPr>
        <p:spPr>
          <a:xfrm rot="5400000">
            <a:off x="8667750" y="4171950"/>
            <a:ext cx="457200" cy="38100"/>
          </a:xfrm>
          <a:prstGeom prst="straightConnector1">
            <a:avLst/>
          </a:prstGeom>
          <a:ln>
            <a:solidFill>
              <a:schemeClr val="tx1"/>
            </a:solidFill>
            <a:tailEnd type="arrow"/>
          </a:ln>
        </p:spPr>
        <p:style>
          <a:lnRef idx="3">
            <a:schemeClr val="accent6"/>
          </a:lnRef>
          <a:fillRef idx="0">
            <a:schemeClr val="accent6"/>
          </a:fillRef>
          <a:effectRef idx="2">
            <a:schemeClr val="accent6"/>
          </a:effectRef>
          <a:fontRef idx="minor">
            <a:schemeClr val="tx1"/>
          </a:fontRef>
        </p:style>
      </p:cxnSp>
      <p:cxnSp>
        <p:nvCxnSpPr>
          <p:cNvPr id="66" name="Straight Arrow Connector 65"/>
          <p:cNvCxnSpPr>
            <a:stCxn id="14" idx="4"/>
            <a:endCxn id="44" idx="0"/>
          </p:cNvCxnSpPr>
          <p:nvPr/>
        </p:nvCxnSpPr>
        <p:spPr>
          <a:xfrm rot="16200000" flipH="1">
            <a:off x="8705850" y="5276850"/>
            <a:ext cx="381000" cy="38100"/>
          </a:xfrm>
          <a:prstGeom prst="straightConnector1">
            <a:avLst/>
          </a:prstGeom>
          <a:ln>
            <a:solidFill>
              <a:schemeClr val="tx1"/>
            </a:solidFill>
            <a:tailEnd type="arrow"/>
          </a:ln>
        </p:spPr>
        <p:style>
          <a:lnRef idx="3">
            <a:schemeClr val="accent6"/>
          </a:lnRef>
          <a:fillRef idx="0">
            <a:schemeClr val="accent6"/>
          </a:fillRef>
          <a:effectRef idx="2">
            <a:schemeClr val="accent6"/>
          </a:effectRef>
          <a:fontRef idx="minor">
            <a:schemeClr val="tx1"/>
          </a:fontRef>
        </p:style>
      </p:cxnSp>
      <p:sp>
        <p:nvSpPr>
          <p:cNvPr id="44" name="Rectangle 43"/>
          <p:cNvSpPr/>
          <p:nvPr/>
        </p:nvSpPr>
        <p:spPr>
          <a:xfrm>
            <a:off x="8001000" y="5486400"/>
            <a:ext cx="1828800" cy="381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itchFamily="18" charset="0"/>
                <a:cs typeface="Times New Roman" pitchFamily="18" charset="0"/>
              </a:rPr>
              <a:t>Output</a:t>
            </a:r>
          </a:p>
        </p:txBody>
      </p:sp>
      <p:cxnSp>
        <p:nvCxnSpPr>
          <p:cNvPr id="47" name="Straight Arrow Connector 46"/>
          <p:cNvCxnSpPr>
            <a:stCxn id="44" idx="2"/>
            <a:endCxn id="15" idx="0"/>
          </p:cNvCxnSpPr>
          <p:nvPr/>
        </p:nvCxnSpPr>
        <p:spPr>
          <a:xfrm rot="5400000">
            <a:off x="8763000" y="6019800"/>
            <a:ext cx="304800" cy="1588"/>
          </a:xfrm>
          <a:prstGeom prst="straightConnector1">
            <a:avLst/>
          </a:prstGeom>
          <a:ln>
            <a:solidFill>
              <a:schemeClr val="tx1"/>
            </a:solidFill>
            <a:tailEnd type="arrow"/>
          </a:ln>
        </p:spPr>
        <p:style>
          <a:lnRef idx="3">
            <a:schemeClr val="accent6"/>
          </a:lnRef>
          <a:fillRef idx="0">
            <a:schemeClr val="accent6"/>
          </a:fillRef>
          <a:effectRef idx="2">
            <a:schemeClr val="accent6"/>
          </a:effectRef>
          <a:fontRef idx="minor">
            <a:schemeClr val="tx1"/>
          </a:fontRef>
        </p:style>
      </p:cxnSp>
      <p:sp>
        <p:nvSpPr>
          <p:cNvPr id="35" name="Slide Number Placeholder 34"/>
          <p:cNvSpPr>
            <a:spLocks noGrp="1"/>
          </p:cNvSpPr>
          <p:nvPr>
            <p:ph type="sldNum" sz="quarter" idx="12"/>
          </p:nvPr>
        </p:nvSpPr>
        <p:spPr/>
        <p:txBody>
          <a:bodyPr/>
          <a:lstStyle/>
          <a:p>
            <a:fld id="{99E3C79C-9F12-4FA9-A0BC-CA37E0307FC7}"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Processing Example</a:t>
            </a:r>
          </a:p>
        </p:txBody>
      </p:sp>
      <p:pic>
        <p:nvPicPr>
          <p:cNvPr id="4" name="Content Placeholder 3" descr="1.PNG"/>
          <p:cNvPicPr>
            <a:picLocks noGrp="1" noChangeAspect="1"/>
          </p:cNvPicPr>
          <p:nvPr>
            <p:ph idx="1"/>
          </p:nvPr>
        </p:nvPicPr>
        <p:blipFill>
          <a:blip r:embed="rId2"/>
          <a:stretch>
            <a:fillRect/>
          </a:stretch>
        </p:blipFill>
        <p:spPr>
          <a:xfrm>
            <a:off x="3886200" y="2743200"/>
            <a:ext cx="4800600" cy="2743200"/>
          </a:xfrm>
        </p:spPr>
      </p:pic>
      <p:sp>
        <p:nvSpPr>
          <p:cNvPr id="5" name="TextBox 4"/>
          <p:cNvSpPr txBox="1"/>
          <p:nvPr/>
        </p:nvSpPr>
        <p:spPr>
          <a:xfrm>
            <a:off x="762000" y="5867400"/>
            <a:ext cx="11308080" cy="400110"/>
          </a:xfrm>
          <a:prstGeom prst="rect">
            <a:avLst/>
          </a:prstGeom>
          <a:noFill/>
        </p:spPr>
        <p:txBody>
          <a:bodyPr wrap="square" rtlCol="0">
            <a:spAutoFit/>
          </a:bodyPr>
          <a:lstStyle/>
          <a:p>
            <a:pPr algn="ctr"/>
            <a:r>
              <a:rPr lang="en-US" sz="2000" dirty="0">
                <a:latin typeface="Times New Roman" pitchFamily="18" charset="0"/>
                <a:cs typeface="Times New Roman" pitchFamily="18" charset="0"/>
              </a:rPr>
              <a:t>Fig 0.1: Numbers candidate image (Converted to binary image)</a:t>
            </a:r>
          </a:p>
        </p:txBody>
      </p:sp>
      <p:sp>
        <p:nvSpPr>
          <p:cNvPr id="6" name="Rectangle 5"/>
          <p:cNvSpPr/>
          <p:nvPr/>
        </p:nvSpPr>
        <p:spPr>
          <a:xfrm>
            <a:off x="1066800" y="1447800"/>
            <a:ext cx="108966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Times New Roman" pitchFamily="18" charset="0"/>
                <a:cs typeface="Times New Roman" pitchFamily="18" charset="0"/>
              </a:rPr>
              <a:t>1. Candidate number image is converted to binary image according to the threshold value.</a:t>
            </a:r>
          </a:p>
        </p:txBody>
      </p:sp>
      <p:sp>
        <p:nvSpPr>
          <p:cNvPr id="7" name="Slide Number Placeholder 6"/>
          <p:cNvSpPr>
            <a:spLocks noGrp="1"/>
          </p:cNvSpPr>
          <p:nvPr>
            <p:ph type="sldNum" sz="quarter" idx="12"/>
          </p:nvPr>
        </p:nvSpPr>
        <p:spPr/>
        <p:txBody>
          <a:bodyPr/>
          <a:lstStyle/>
          <a:p>
            <a:fld id="{99E3C79C-9F12-4FA9-A0BC-CA37E0307FC7}"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template.PNG"/>
          <p:cNvPicPr>
            <a:picLocks noGrp="1" noChangeAspect="1"/>
          </p:cNvPicPr>
          <p:nvPr>
            <p:ph idx="1"/>
          </p:nvPr>
        </p:nvPicPr>
        <p:blipFill>
          <a:blip r:embed="rId2"/>
          <a:stretch>
            <a:fillRect/>
          </a:stretch>
        </p:blipFill>
        <p:spPr>
          <a:xfrm>
            <a:off x="4038600" y="2895600"/>
            <a:ext cx="4724400" cy="2072399"/>
          </a:xfrm>
        </p:spPr>
      </p:pic>
      <p:sp>
        <p:nvSpPr>
          <p:cNvPr id="5" name="TextBox 4"/>
          <p:cNvSpPr txBox="1"/>
          <p:nvPr/>
        </p:nvSpPr>
        <p:spPr>
          <a:xfrm>
            <a:off x="2133600" y="5486400"/>
            <a:ext cx="8534400" cy="400110"/>
          </a:xfrm>
          <a:prstGeom prst="rect">
            <a:avLst/>
          </a:prstGeom>
          <a:noFill/>
        </p:spPr>
        <p:txBody>
          <a:bodyPr wrap="square" rtlCol="0">
            <a:spAutoFit/>
          </a:bodyPr>
          <a:lstStyle/>
          <a:p>
            <a:pPr algn="ctr"/>
            <a:r>
              <a:rPr lang="en-US" sz="2000" dirty="0">
                <a:latin typeface="Times New Roman" pitchFamily="18" charset="0"/>
                <a:cs typeface="Times New Roman" pitchFamily="18" charset="0"/>
              </a:rPr>
              <a:t>Fig 0.2: Template (Converted to binary image)</a:t>
            </a:r>
          </a:p>
        </p:txBody>
      </p:sp>
      <p:sp>
        <p:nvSpPr>
          <p:cNvPr id="6" name="Rectangle 5"/>
          <p:cNvSpPr/>
          <p:nvPr/>
        </p:nvSpPr>
        <p:spPr>
          <a:xfrm>
            <a:off x="1066800" y="1447800"/>
            <a:ext cx="108966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Times New Roman" pitchFamily="18" charset="0"/>
                <a:cs typeface="Times New Roman" pitchFamily="18" charset="0"/>
              </a:rPr>
              <a:t>2. Numbers template is converted to binary image according to the threshold value.</a:t>
            </a:r>
          </a:p>
        </p:txBody>
      </p:sp>
      <p:sp>
        <p:nvSpPr>
          <p:cNvPr id="7" name="Slide Number Placeholder 6"/>
          <p:cNvSpPr>
            <a:spLocks noGrp="1"/>
          </p:cNvSpPr>
          <p:nvPr>
            <p:ph type="sldNum" sz="quarter" idx="12"/>
          </p:nvPr>
        </p:nvSpPr>
        <p:spPr/>
        <p:txBody>
          <a:bodyPr/>
          <a:lstStyle/>
          <a:p>
            <a:fld id="{99E3C79C-9F12-4FA9-A0BC-CA37E0307FC7}"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matched.PNG"/>
          <p:cNvPicPr>
            <a:picLocks noGrp="1" noChangeAspect="1"/>
          </p:cNvPicPr>
          <p:nvPr>
            <p:ph idx="1"/>
          </p:nvPr>
        </p:nvPicPr>
        <p:blipFill>
          <a:blip r:embed="rId2"/>
          <a:stretch>
            <a:fillRect/>
          </a:stretch>
        </p:blipFill>
        <p:spPr>
          <a:xfrm>
            <a:off x="3276600" y="2667000"/>
            <a:ext cx="5943600" cy="2057400"/>
          </a:xfrm>
        </p:spPr>
      </p:pic>
      <p:sp>
        <p:nvSpPr>
          <p:cNvPr id="6" name="TextBox 5"/>
          <p:cNvSpPr txBox="1"/>
          <p:nvPr/>
        </p:nvSpPr>
        <p:spPr>
          <a:xfrm>
            <a:off x="2895600" y="5486400"/>
            <a:ext cx="6720840" cy="400110"/>
          </a:xfrm>
          <a:prstGeom prst="rect">
            <a:avLst/>
          </a:prstGeom>
          <a:noFill/>
        </p:spPr>
        <p:txBody>
          <a:bodyPr wrap="square" rtlCol="0">
            <a:spAutoFit/>
          </a:bodyPr>
          <a:lstStyle/>
          <a:p>
            <a:pPr algn="ctr"/>
            <a:r>
              <a:rPr lang="en-US" sz="2000" dirty="0">
                <a:latin typeface="Times New Roman" pitchFamily="18" charset="0"/>
                <a:cs typeface="Times New Roman" pitchFamily="18" charset="0"/>
              </a:rPr>
              <a:t>Fig 0.3:  Template of Matched pattern</a:t>
            </a:r>
          </a:p>
        </p:txBody>
      </p:sp>
      <p:sp>
        <p:nvSpPr>
          <p:cNvPr id="5" name="Rectangle 4"/>
          <p:cNvSpPr/>
          <p:nvPr/>
        </p:nvSpPr>
        <p:spPr>
          <a:xfrm>
            <a:off x="1066800" y="1447800"/>
            <a:ext cx="108966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Times New Roman" pitchFamily="18" charset="0"/>
                <a:cs typeface="Times New Roman" pitchFamily="18" charset="0"/>
              </a:rPr>
              <a:t>3. Template with matched pattern.</a:t>
            </a:r>
          </a:p>
        </p:txBody>
      </p:sp>
      <p:sp>
        <p:nvSpPr>
          <p:cNvPr id="7" name="Slide Number Placeholder 6"/>
          <p:cNvSpPr>
            <a:spLocks noGrp="1"/>
          </p:cNvSpPr>
          <p:nvPr>
            <p:ph type="sldNum" sz="quarter" idx="12"/>
          </p:nvPr>
        </p:nvSpPr>
        <p:spPr/>
        <p:txBody>
          <a:bodyPr/>
          <a:lstStyle/>
          <a:p>
            <a:fld id="{99E3C79C-9F12-4FA9-A0BC-CA37E0307FC7}"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1091</TotalTime>
  <Words>414</Words>
  <Application>Microsoft Office PowerPoint</Application>
  <PresentationFormat>Custom</PresentationFormat>
  <Paragraphs>60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Corbel</vt:lpstr>
      <vt:lpstr>Times New Roman</vt:lpstr>
      <vt:lpstr>Wingdings</vt:lpstr>
      <vt:lpstr>Wingdings 2</vt:lpstr>
      <vt:lpstr>Wingdings 3</vt:lpstr>
      <vt:lpstr>Module</vt:lpstr>
      <vt:lpstr>Number recognition from given numbers image</vt:lpstr>
      <vt:lpstr>Goal</vt:lpstr>
      <vt:lpstr>Motivation</vt:lpstr>
      <vt:lpstr>Application</vt:lpstr>
      <vt:lpstr>Limitation</vt:lpstr>
      <vt:lpstr>Framework</vt:lpstr>
      <vt:lpstr>Processing Example</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Joyanta</dc:creator>
  <cp:lastModifiedBy>Joyanta Dutta</cp:lastModifiedBy>
  <cp:revision>122</cp:revision>
  <dcterms:created xsi:type="dcterms:W3CDTF">2021-02-12T06:50:38Z</dcterms:created>
  <dcterms:modified xsi:type="dcterms:W3CDTF">2021-02-20T23:21:34Z</dcterms:modified>
</cp:coreProperties>
</file>