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 id="264" r:id="rId10"/>
    <p:sldId id="268" r:id="rId11"/>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5" d="100"/>
          <a:sy n="55" d="100"/>
        </p:scale>
        <p:origin x="-490" y="-77"/>
      </p:cViewPr>
      <p:guideLst>
        <p:guide orient="horz" pos="2160"/>
        <p:guide pos="403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90842" y="1371600"/>
            <a:ext cx="1152144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4722C87-0AB3-4E64-A643-8F68FF72149C}" type="datetimeFigureOut">
              <a:rPr lang="en-US" smtClean="0"/>
              <a:pPr/>
              <a:t>2/12/2021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9E3C79C-9F12-4FA9-A0BC-CA37E0307FC7}" type="slidenum">
              <a:rPr lang="en-US" smtClean="0"/>
              <a:pPr/>
              <a:t>‹#›</a:t>
            </a:fld>
            <a:endParaRPr lang="en-US"/>
          </a:p>
        </p:txBody>
      </p:sp>
      <p:sp>
        <p:nvSpPr>
          <p:cNvPr id="9" name="Subtitle 8"/>
          <p:cNvSpPr>
            <a:spLocks noGrp="1"/>
          </p:cNvSpPr>
          <p:nvPr>
            <p:ph type="subTitle" idx="1"/>
          </p:nvPr>
        </p:nvSpPr>
        <p:spPr>
          <a:xfrm>
            <a:off x="1920240" y="3331698"/>
            <a:ext cx="896112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39"/>
            <a:ext cx="288036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40080" y="274639"/>
            <a:ext cx="842772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40280" y="609600"/>
            <a:ext cx="992124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40280" y="2507786"/>
            <a:ext cx="992124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4720" y="6416676"/>
            <a:ext cx="1066800" cy="365125"/>
          </a:xfrm>
        </p:spPr>
        <p:txBody>
          <a:bodyPr/>
          <a:lstStyle/>
          <a:p>
            <a:fld id="{99E3C79C-9F12-4FA9-A0BC-CA37E0307F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40080" y="1600201"/>
            <a:ext cx="565404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507480" y="1600201"/>
            <a:ext cx="565404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722C87-0AB3-4E64-A643-8F68FF72149C}"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273050"/>
            <a:ext cx="1152144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40080" y="1535113"/>
            <a:ext cx="565626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503036" y="1535113"/>
            <a:ext cx="565848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40080" y="2362201"/>
            <a:ext cx="565626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503036" y="2362201"/>
            <a:ext cx="565848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722C87-0AB3-4E64-A643-8F68FF72149C}" type="datetimeFigureOut">
              <a:rPr lang="en-US" smtClean="0"/>
              <a:pPr/>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722C87-0AB3-4E64-A643-8F68FF72149C}" type="datetimeFigureOut">
              <a:rPr lang="en-US" smtClean="0"/>
              <a:pPr/>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22C87-0AB3-4E64-A643-8F68FF72149C}" type="datetimeFigureOut">
              <a:rPr lang="en-US" smtClean="0"/>
              <a:pPr/>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8"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40081" y="1524001"/>
            <a:ext cx="4211638"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005070" y="273051"/>
            <a:ext cx="71564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722C87-0AB3-4E64-A643-8F68FF72149C}"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609600"/>
            <a:ext cx="768096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560320" y="1831975"/>
            <a:ext cx="768096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560320" y="1166787"/>
            <a:ext cx="768096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722C87-0AB3-4E64-A643-8F68FF72149C}"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40080" y="274638"/>
            <a:ext cx="1152144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40080" y="1600200"/>
            <a:ext cx="1152144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 y="6416676"/>
            <a:ext cx="298704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4722C87-0AB3-4E64-A643-8F68FF72149C}" type="datetimeFigureOut">
              <a:rPr lang="en-US" smtClean="0"/>
              <a:pPr/>
              <a:t>2/12/2021</a:t>
            </a:fld>
            <a:endParaRPr lang="en-US"/>
          </a:p>
        </p:txBody>
      </p:sp>
      <p:sp>
        <p:nvSpPr>
          <p:cNvPr id="3" name="Footer Placeholder 2"/>
          <p:cNvSpPr>
            <a:spLocks noGrp="1"/>
          </p:cNvSpPr>
          <p:nvPr>
            <p:ph type="ftr" sz="quarter" idx="3"/>
          </p:nvPr>
        </p:nvSpPr>
        <p:spPr>
          <a:xfrm>
            <a:off x="4373880" y="6416676"/>
            <a:ext cx="405384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1094720" y="6416676"/>
            <a:ext cx="10668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9E3C79C-9F12-4FA9-A0BC-CA37E0307FC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0120" y="914402"/>
            <a:ext cx="10881360" cy="1470025"/>
          </a:xfrm>
        </p:spPr>
        <p:txBody>
          <a:bodyPr>
            <a:normAutofit/>
          </a:bodyPr>
          <a:lstStyle/>
          <a:p>
            <a:r>
              <a:rPr lang="en-US" sz="4000" dirty="0" smtClean="0">
                <a:latin typeface="Times New Roman" pitchFamily="18" charset="0"/>
                <a:cs typeface="Times New Roman" pitchFamily="18" charset="0"/>
              </a:rPr>
              <a:t>Number recognition from given </a:t>
            </a:r>
            <a:r>
              <a:rPr lang="en-US" sz="4000" dirty="0" smtClean="0">
                <a:latin typeface="Times New Roman" pitchFamily="18" charset="0"/>
                <a:cs typeface="Times New Roman" pitchFamily="18" charset="0"/>
              </a:rPr>
              <a:t>numbers </a:t>
            </a:r>
            <a:r>
              <a:rPr lang="en-US" sz="4000" dirty="0" smtClean="0">
                <a:latin typeface="Times New Roman" pitchFamily="18" charset="0"/>
                <a:cs typeface="Times New Roman" pitchFamily="18" charset="0"/>
              </a:rPr>
              <a:t>image</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920240" y="2819400"/>
            <a:ext cx="8961120" cy="2819400"/>
          </a:xfrm>
        </p:spPr>
        <p:txBody>
          <a:bodyPr>
            <a:normAutofit/>
          </a:bodyPr>
          <a:lstStyle/>
          <a:p>
            <a:r>
              <a:rPr lang="en-US" dirty="0" smtClean="0">
                <a:solidFill>
                  <a:schemeClr val="tx1"/>
                </a:solidFill>
                <a:latin typeface="Times New Roman" pitchFamily="18" charset="0"/>
                <a:cs typeface="Times New Roman" pitchFamily="18" charset="0"/>
              </a:rPr>
              <a:t>Presented by</a:t>
            </a:r>
          </a:p>
          <a:p>
            <a:r>
              <a:rPr lang="en-US" dirty="0" smtClean="0">
                <a:solidFill>
                  <a:schemeClr val="tx1"/>
                </a:solidFill>
                <a:latin typeface="Times New Roman" pitchFamily="18" charset="0"/>
                <a:cs typeface="Times New Roman" pitchFamily="18" charset="0"/>
              </a:rPr>
              <a:t>Name: </a:t>
            </a:r>
            <a:r>
              <a:rPr lang="en-US" dirty="0" err="1" smtClean="0">
                <a:solidFill>
                  <a:schemeClr val="tx1"/>
                </a:solidFill>
                <a:latin typeface="Times New Roman" pitchFamily="18" charset="0"/>
                <a:cs typeface="Times New Roman" pitchFamily="18" charset="0"/>
              </a:rPr>
              <a:t>Joyanta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Dutta</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ID: 1402710200740</a:t>
            </a:r>
          </a:p>
          <a:p>
            <a:r>
              <a:rPr lang="en-US" dirty="0" smtClean="0">
                <a:solidFill>
                  <a:schemeClr val="tx1"/>
                </a:solidFill>
                <a:latin typeface="Times New Roman" pitchFamily="18" charset="0"/>
                <a:cs typeface="Times New Roman" pitchFamily="18" charset="0"/>
              </a:rPr>
              <a:t>Batch: 27</a:t>
            </a:r>
            <a:r>
              <a:rPr lang="en-US" baseline="30000" dirty="0" smtClean="0">
                <a:solidFill>
                  <a:schemeClr val="tx1"/>
                </a:solidFill>
                <a:latin typeface="Times New Roman" pitchFamily="18" charset="0"/>
                <a:cs typeface="Times New Roman" pitchFamily="18" charset="0"/>
              </a:rPr>
              <a:t>th</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Premier University, Chittagong</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1152144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By </a:t>
            </a:r>
            <a:r>
              <a:rPr lang="en-US" sz="2800" dirty="0" smtClean="0">
                <a:latin typeface="Times New Roman" pitchFamily="18" charset="0"/>
                <a:cs typeface="Times New Roman" pitchFamily="18" charset="0"/>
              </a:rPr>
              <a:t>this we can identify the main </a:t>
            </a:r>
            <a:r>
              <a:rPr lang="en-US" sz="2800" dirty="0" smtClean="0">
                <a:latin typeface="Times New Roman" pitchFamily="18" charset="0"/>
                <a:cs typeface="Times New Roman" pitchFamily="18" charset="0"/>
              </a:rPr>
              <a:t>pattern that means number, </a:t>
            </a:r>
            <a:r>
              <a:rPr lang="en-US" sz="2800" dirty="0" smtClean="0">
                <a:latin typeface="Times New Roman" pitchFamily="18" charset="0"/>
                <a:cs typeface="Times New Roman" pitchFamily="18" charset="0"/>
              </a:rPr>
              <a:t>which we want to find from the template. Pattern recognition is now the most helpful system for daily life, Though it has some disadvantages, we can get more and more help for daily life or corporate life.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Goal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6720" y="1600202"/>
            <a:ext cx="1152144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The </a:t>
            </a:r>
            <a:r>
              <a:rPr lang="en-US" sz="2800" dirty="0" smtClean="0">
                <a:latin typeface="Times New Roman" pitchFamily="18" charset="0"/>
                <a:cs typeface="Times New Roman" pitchFamily="18" charset="0"/>
              </a:rPr>
              <a:t>main goal of this project is recognizing the number from the given numbers image, basically it is pattern matching way to find the number, which is required to find.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1152144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By </a:t>
            </a:r>
            <a:r>
              <a:rPr lang="en-US" sz="2800" dirty="0" smtClean="0">
                <a:latin typeface="Times New Roman" pitchFamily="18" charset="0"/>
                <a:cs typeface="Times New Roman" pitchFamily="18" charset="0"/>
              </a:rPr>
              <a:t>using this project, we can get the matched pattern from a numbers template. We can use this project to find the numbers from a template</a:t>
            </a:r>
            <a:r>
              <a:rPr lang="en-US" sz="2800" dirty="0" smtClean="0">
                <a:latin typeface="Times New Roman" pitchFamily="18" charset="0"/>
                <a:cs typeface="Times New Roman" pitchFamily="18" charset="0"/>
              </a:rPr>
              <a:t>. Now-a-days, we want the easy life, to get this easy life pattern matching is so important, it plays the role of finding the pattern, which is required to find out.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Application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1152144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Pattern </a:t>
            </a:r>
            <a:r>
              <a:rPr lang="en-US" sz="2800" dirty="0" smtClean="0">
                <a:latin typeface="Times New Roman" pitchFamily="18" charset="0"/>
                <a:cs typeface="Times New Roman" pitchFamily="18" charset="0"/>
              </a:rPr>
              <a:t>recognition is used in any area of science and engineering that studies the structure of observations. It is now frequently used in many applications in manufacturing industry, healthcare, and the military. These are the applications of this, Number recognition, Image identification, Reading machine for blind, Digit or letter recognition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Limitation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1152144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Pattern </a:t>
            </a:r>
            <a:r>
              <a:rPr lang="en-US" sz="2800" dirty="0" smtClean="0">
                <a:latin typeface="Times New Roman" pitchFamily="18" charset="0"/>
                <a:cs typeface="Times New Roman" pitchFamily="18" charset="0"/>
              </a:rPr>
              <a:t>recognition process is quite complex and lengthy, which consumes time. The dataset needs to be large for accuracy. The logic is not certain of object recognition. We have to search the numbers one by one. Multiple numbers can’t be searched by this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Framework</a:t>
            </a:r>
            <a:endParaRPr lang="en-US" dirty="0">
              <a:latin typeface="Times New Roman" pitchFamily="18" charset="0"/>
              <a:cs typeface="Times New Roman" pitchFamily="18" charset="0"/>
            </a:endParaRPr>
          </a:p>
        </p:txBody>
      </p:sp>
      <p:pic>
        <p:nvPicPr>
          <p:cNvPr id="4" name="Content Placeholder 3" descr="1.PNG"/>
          <p:cNvPicPr>
            <a:picLocks noGrp="1" noChangeAspect="1"/>
          </p:cNvPicPr>
          <p:nvPr>
            <p:ph idx="1"/>
          </p:nvPr>
        </p:nvPicPr>
        <p:blipFill>
          <a:blip r:embed="rId2"/>
          <a:stretch>
            <a:fillRect/>
          </a:stretch>
        </p:blipFill>
        <p:spPr>
          <a:xfrm>
            <a:off x="3840480" y="1905000"/>
            <a:ext cx="4800600" cy="2743200"/>
          </a:xfrm>
        </p:spPr>
      </p:pic>
      <p:sp>
        <p:nvSpPr>
          <p:cNvPr id="5" name="TextBox 4"/>
          <p:cNvSpPr txBox="1"/>
          <p:nvPr/>
        </p:nvSpPr>
        <p:spPr>
          <a:xfrm>
            <a:off x="746760" y="5410200"/>
            <a:ext cx="1130808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0.1: Numbers candidate template (Converted to binary image)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emplate.PNG"/>
          <p:cNvPicPr>
            <a:picLocks noGrp="1" noChangeAspect="1"/>
          </p:cNvPicPr>
          <p:nvPr>
            <p:ph idx="1"/>
          </p:nvPr>
        </p:nvPicPr>
        <p:blipFill>
          <a:blip r:embed="rId2"/>
          <a:stretch>
            <a:fillRect/>
          </a:stretch>
        </p:blipFill>
        <p:spPr>
          <a:xfrm>
            <a:off x="3200400" y="2286000"/>
            <a:ext cx="6400800" cy="1905000"/>
          </a:xfrm>
        </p:spPr>
      </p:pic>
      <p:sp>
        <p:nvSpPr>
          <p:cNvPr id="5" name="TextBox 4"/>
          <p:cNvSpPr txBox="1"/>
          <p:nvPr/>
        </p:nvSpPr>
        <p:spPr>
          <a:xfrm>
            <a:off x="2026920" y="5257800"/>
            <a:ext cx="85344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0.2: Template (Converted to binary image)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atched.PNG"/>
          <p:cNvPicPr>
            <a:picLocks noGrp="1" noChangeAspect="1"/>
          </p:cNvPicPr>
          <p:nvPr>
            <p:ph idx="1"/>
          </p:nvPr>
        </p:nvPicPr>
        <p:blipFill>
          <a:blip r:embed="rId2"/>
          <a:stretch>
            <a:fillRect/>
          </a:stretch>
        </p:blipFill>
        <p:spPr>
          <a:xfrm>
            <a:off x="4438480" y="3085707"/>
            <a:ext cx="3924640" cy="1737511"/>
          </a:xfrm>
        </p:spPr>
      </p:pic>
      <p:sp>
        <p:nvSpPr>
          <p:cNvPr id="6" name="TextBox 5"/>
          <p:cNvSpPr txBox="1"/>
          <p:nvPr/>
        </p:nvSpPr>
        <p:spPr>
          <a:xfrm>
            <a:off x="3093720" y="5181600"/>
            <a:ext cx="672084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0.3:  Template of Matched pattern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Processing Example</a:t>
            </a:r>
            <a:endParaRPr lang="en-US" dirty="0">
              <a:latin typeface="Times New Roman" pitchFamily="18" charset="0"/>
              <a:cs typeface="Times New Roman" pitchFamily="18" charset="0"/>
            </a:endParaRPr>
          </a:p>
        </p:txBody>
      </p:sp>
      <p:sp>
        <p:nvSpPr>
          <p:cNvPr id="4" name="Oval 3"/>
          <p:cNvSpPr/>
          <p:nvPr/>
        </p:nvSpPr>
        <p:spPr>
          <a:xfrm>
            <a:off x="2438400" y="1447800"/>
            <a:ext cx="1295400" cy="457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Start</a:t>
            </a:r>
            <a:endParaRPr lang="en-US" sz="1600" dirty="0">
              <a:latin typeface="Times New Roman" pitchFamily="18" charset="0"/>
              <a:cs typeface="Times New Roman" pitchFamily="18" charset="0"/>
            </a:endParaRPr>
          </a:p>
        </p:txBody>
      </p:sp>
      <p:sp>
        <p:nvSpPr>
          <p:cNvPr id="5" name="Parallelogram 4"/>
          <p:cNvSpPr/>
          <p:nvPr/>
        </p:nvSpPr>
        <p:spPr>
          <a:xfrm>
            <a:off x="1219200" y="2209800"/>
            <a:ext cx="3581400" cy="6096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Reading candidate template and numbers template</a:t>
            </a:r>
            <a:endParaRPr lang="en-US" sz="1600" dirty="0">
              <a:latin typeface="Times New Roman" pitchFamily="18" charset="0"/>
              <a:cs typeface="Times New Roman" pitchFamily="18" charset="0"/>
            </a:endParaRPr>
          </a:p>
        </p:txBody>
      </p:sp>
      <p:sp>
        <p:nvSpPr>
          <p:cNvPr id="7" name="Parallelogram 6"/>
          <p:cNvSpPr/>
          <p:nvPr/>
        </p:nvSpPr>
        <p:spPr>
          <a:xfrm>
            <a:off x="1143000" y="3048000"/>
            <a:ext cx="3581400" cy="6858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RGB to gray conversion of </a:t>
            </a:r>
            <a:r>
              <a:rPr lang="en-US" sz="1600" dirty="0" smtClean="0">
                <a:latin typeface="Times New Roman" pitchFamily="18" charset="0"/>
                <a:cs typeface="Times New Roman" pitchFamily="18" charset="0"/>
              </a:rPr>
              <a:t>candidate</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template and </a:t>
            </a:r>
            <a:r>
              <a:rPr lang="en-US" sz="1600" dirty="0" smtClean="0">
                <a:latin typeface="Times New Roman" pitchFamily="18" charset="0"/>
                <a:cs typeface="Times New Roman" pitchFamily="18" charset="0"/>
              </a:rPr>
              <a:t> numbers template</a:t>
            </a:r>
            <a:endParaRPr lang="en-US" sz="1600" dirty="0">
              <a:latin typeface="Times New Roman" pitchFamily="18" charset="0"/>
              <a:cs typeface="Times New Roman" pitchFamily="18" charset="0"/>
            </a:endParaRPr>
          </a:p>
        </p:txBody>
      </p:sp>
      <p:sp>
        <p:nvSpPr>
          <p:cNvPr id="8" name="Parallelogram 7"/>
          <p:cNvSpPr/>
          <p:nvPr/>
        </p:nvSpPr>
        <p:spPr>
          <a:xfrm>
            <a:off x="1066800" y="4114800"/>
            <a:ext cx="3581400" cy="6858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Finding threshold values from these two gray images</a:t>
            </a:r>
            <a:endParaRPr lang="en-US" sz="1600" dirty="0">
              <a:latin typeface="Times New Roman" pitchFamily="18" charset="0"/>
              <a:cs typeface="Times New Roman" pitchFamily="18" charset="0"/>
            </a:endParaRPr>
          </a:p>
        </p:txBody>
      </p:sp>
      <p:sp>
        <p:nvSpPr>
          <p:cNvPr id="9" name="Parallelogram 8"/>
          <p:cNvSpPr/>
          <p:nvPr/>
        </p:nvSpPr>
        <p:spPr>
          <a:xfrm>
            <a:off x="990600" y="5181600"/>
            <a:ext cx="3581400" cy="9906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Image to binary conversion of these two gray images according to threshold values individually</a:t>
            </a:r>
            <a:endParaRPr lang="en-US" sz="1600" dirty="0">
              <a:latin typeface="Times New Roman" pitchFamily="18" charset="0"/>
              <a:cs typeface="Times New Roman" pitchFamily="18" charset="0"/>
            </a:endParaRPr>
          </a:p>
        </p:txBody>
      </p:sp>
      <p:sp>
        <p:nvSpPr>
          <p:cNvPr id="11" name="Rectangle 10"/>
          <p:cNvSpPr/>
          <p:nvPr/>
        </p:nvSpPr>
        <p:spPr>
          <a:xfrm>
            <a:off x="6248400" y="1981200"/>
            <a:ext cx="259080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Normalization of  binary image of candidate template</a:t>
            </a:r>
            <a:endParaRPr lang="en-US" sz="1600" dirty="0">
              <a:latin typeface="Times New Roman" pitchFamily="18" charset="0"/>
              <a:cs typeface="Times New Roman" pitchFamily="18" charset="0"/>
            </a:endParaRPr>
          </a:p>
        </p:txBody>
      </p:sp>
      <p:sp>
        <p:nvSpPr>
          <p:cNvPr id="12" name="Rectangle 11"/>
          <p:cNvSpPr/>
          <p:nvPr/>
        </p:nvSpPr>
        <p:spPr>
          <a:xfrm>
            <a:off x="9296400" y="1981200"/>
            <a:ext cx="266700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Normalization of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binary image of </a:t>
            </a:r>
            <a:r>
              <a:rPr lang="en-US" sz="1600" dirty="0" smtClean="0">
                <a:latin typeface="Times New Roman" pitchFamily="18" charset="0"/>
                <a:cs typeface="Times New Roman" pitchFamily="18" charset="0"/>
              </a:rPr>
              <a:t>numbers template</a:t>
            </a:r>
            <a:endParaRPr lang="en-US" sz="1600" dirty="0" smtClean="0">
              <a:latin typeface="Times New Roman" pitchFamily="18" charset="0"/>
              <a:cs typeface="Times New Roman" pitchFamily="18" charset="0"/>
            </a:endParaRPr>
          </a:p>
        </p:txBody>
      </p:sp>
      <p:sp>
        <p:nvSpPr>
          <p:cNvPr id="13" name="Parallelogram 12"/>
          <p:cNvSpPr/>
          <p:nvPr/>
        </p:nvSpPr>
        <p:spPr>
          <a:xfrm>
            <a:off x="6934200" y="3048000"/>
            <a:ext cx="4114800" cy="7620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Normalized cross  co-relation between two normalized images data</a:t>
            </a:r>
            <a:endParaRPr lang="en-US" sz="1600" dirty="0">
              <a:latin typeface="Times New Roman" pitchFamily="18" charset="0"/>
              <a:cs typeface="Times New Roman" pitchFamily="18" charset="0"/>
            </a:endParaRPr>
          </a:p>
        </p:txBody>
      </p:sp>
      <p:sp>
        <p:nvSpPr>
          <p:cNvPr id="14" name="Parallelogram 13"/>
          <p:cNvSpPr/>
          <p:nvPr/>
        </p:nvSpPr>
        <p:spPr>
          <a:xfrm>
            <a:off x="6858000" y="4267200"/>
            <a:ext cx="4038600" cy="8382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Identifying the </a:t>
            </a:r>
            <a:r>
              <a:rPr lang="en-US" sz="1600" dirty="0" err="1" smtClean="0">
                <a:latin typeface="Times New Roman" pitchFamily="18" charset="0"/>
                <a:cs typeface="Times New Roman" pitchFamily="18" charset="0"/>
              </a:rPr>
              <a:t>propper</a:t>
            </a:r>
            <a:r>
              <a:rPr lang="en-US" sz="1600" dirty="0" smtClean="0">
                <a:latin typeface="Times New Roman" pitchFamily="18" charset="0"/>
                <a:cs typeface="Times New Roman" pitchFamily="18" charset="0"/>
              </a:rPr>
              <a:t> numbers template from the templates binary image</a:t>
            </a:r>
            <a:endParaRPr lang="en-US" sz="1600" dirty="0">
              <a:latin typeface="Times New Roman" pitchFamily="18" charset="0"/>
              <a:cs typeface="Times New Roman" pitchFamily="18" charset="0"/>
            </a:endParaRPr>
          </a:p>
        </p:txBody>
      </p:sp>
      <p:sp>
        <p:nvSpPr>
          <p:cNvPr id="15" name="Oval 14"/>
          <p:cNvSpPr/>
          <p:nvPr/>
        </p:nvSpPr>
        <p:spPr>
          <a:xfrm>
            <a:off x="8153400" y="5638800"/>
            <a:ext cx="1371600" cy="533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Output</a:t>
            </a:r>
            <a:endParaRPr lang="en-US" sz="1600" dirty="0">
              <a:latin typeface="Times New Roman" pitchFamily="18" charset="0"/>
              <a:cs typeface="Times New Roman" pitchFamily="18" charset="0"/>
            </a:endParaRPr>
          </a:p>
        </p:txBody>
      </p:sp>
      <p:cxnSp>
        <p:nvCxnSpPr>
          <p:cNvPr id="17" name="Straight Arrow Connector 16"/>
          <p:cNvCxnSpPr/>
          <p:nvPr/>
        </p:nvCxnSpPr>
        <p:spPr>
          <a:xfrm rot="5400000">
            <a:off x="2896394" y="2056606"/>
            <a:ext cx="3048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5" idx="3"/>
            <a:endCxn id="7" idx="0"/>
          </p:cNvCxnSpPr>
          <p:nvPr/>
        </p:nvCxnSpPr>
        <p:spPr>
          <a:xfrm rot="5400000">
            <a:off x="2819400" y="2933700"/>
            <a:ext cx="2286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7" idx="4"/>
            <a:endCxn id="8" idx="0"/>
          </p:cNvCxnSpPr>
          <p:nvPr/>
        </p:nvCxnSpPr>
        <p:spPr>
          <a:xfrm rot="5400000">
            <a:off x="2705100" y="3886200"/>
            <a:ext cx="381000" cy="7620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a:stCxn id="8" idx="4"/>
            <a:endCxn id="9" idx="1"/>
          </p:cNvCxnSpPr>
          <p:nvPr/>
        </p:nvCxnSpPr>
        <p:spPr>
          <a:xfrm rot="16200000" flipH="1">
            <a:off x="2690812" y="4967287"/>
            <a:ext cx="381000" cy="47625"/>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26" name="Straight Connector 25"/>
          <p:cNvCxnSpPr/>
          <p:nvPr/>
        </p:nvCxnSpPr>
        <p:spPr>
          <a:xfrm>
            <a:off x="2743200" y="6553200"/>
            <a:ext cx="26670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0" name="Straight Connector 29"/>
          <p:cNvCxnSpPr>
            <a:stCxn id="9" idx="4"/>
          </p:cNvCxnSpPr>
          <p:nvPr/>
        </p:nvCxnSpPr>
        <p:spPr>
          <a:xfrm rot="5400000">
            <a:off x="2571750" y="6343650"/>
            <a:ext cx="381000" cy="38101"/>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rot="5400000" flipH="1" flipV="1">
            <a:off x="2932906" y="4076700"/>
            <a:ext cx="4953794" cy="7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7" name="Straight Connector 36"/>
          <p:cNvCxnSpPr/>
          <p:nvPr/>
        </p:nvCxnSpPr>
        <p:spPr>
          <a:xfrm>
            <a:off x="5410200" y="1600200"/>
            <a:ext cx="3657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rot="5400000">
            <a:off x="8953500" y="1714500"/>
            <a:ext cx="228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a:off x="9067800" y="1828800"/>
            <a:ext cx="15240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rot="10800000">
            <a:off x="7543800" y="1828800"/>
            <a:ext cx="15240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a:endCxn id="11" idx="0"/>
          </p:cNvCxnSpPr>
          <p:nvPr/>
        </p:nvCxnSpPr>
        <p:spPr>
          <a:xfrm rot="5400000">
            <a:off x="7467600" y="1905000"/>
            <a:ext cx="1524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a:endCxn id="12" idx="0"/>
          </p:cNvCxnSpPr>
          <p:nvPr/>
        </p:nvCxnSpPr>
        <p:spPr>
          <a:xfrm rot="16200000" flipH="1">
            <a:off x="10534650" y="1885950"/>
            <a:ext cx="152400" cy="3810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53" name="Straight Connector 52"/>
          <p:cNvCxnSpPr>
            <a:stCxn id="11" idx="2"/>
          </p:cNvCxnSpPr>
          <p:nvPr/>
        </p:nvCxnSpPr>
        <p:spPr>
          <a:xfrm rot="5400000">
            <a:off x="7467600" y="2819400"/>
            <a:ext cx="1524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5" name="Straight Connector 54"/>
          <p:cNvCxnSpPr>
            <a:stCxn id="12" idx="2"/>
          </p:cNvCxnSpPr>
          <p:nvPr/>
        </p:nvCxnSpPr>
        <p:spPr>
          <a:xfrm rot="5400000">
            <a:off x="10496550" y="2762250"/>
            <a:ext cx="228600" cy="3810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8" name="Straight Connector 57"/>
          <p:cNvCxnSpPr/>
          <p:nvPr/>
        </p:nvCxnSpPr>
        <p:spPr>
          <a:xfrm>
            <a:off x="7543800" y="2895600"/>
            <a:ext cx="14478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0" name="Straight Connector 59"/>
          <p:cNvCxnSpPr/>
          <p:nvPr/>
        </p:nvCxnSpPr>
        <p:spPr>
          <a:xfrm rot="10800000">
            <a:off x="8991600" y="2895600"/>
            <a:ext cx="16002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a:endCxn id="13" idx="0"/>
          </p:cNvCxnSpPr>
          <p:nvPr/>
        </p:nvCxnSpPr>
        <p:spPr>
          <a:xfrm rot="5400000">
            <a:off x="8915400" y="2971800"/>
            <a:ext cx="1524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a:stCxn id="13" idx="3"/>
            <a:endCxn id="14" idx="0"/>
          </p:cNvCxnSpPr>
          <p:nvPr/>
        </p:nvCxnSpPr>
        <p:spPr>
          <a:xfrm rot="5400000">
            <a:off x="8658225" y="4029075"/>
            <a:ext cx="457200" cy="1905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a:stCxn id="14" idx="4"/>
            <a:endCxn id="15" idx="0"/>
          </p:cNvCxnSpPr>
          <p:nvPr/>
        </p:nvCxnSpPr>
        <p:spPr>
          <a:xfrm rot="5400000">
            <a:off x="8591550" y="5353050"/>
            <a:ext cx="533400" cy="3810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438</TotalTime>
  <Words>396</Words>
  <Application>Microsoft Office PowerPoint</Application>
  <PresentationFormat>Custom</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Number recognition from given numbers image</vt:lpstr>
      <vt:lpstr>Goal</vt:lpstr>
      <vt:lpstr>Motivation</vt:lpstr>
      <vt:lpstr>Application</vt:lpstr>
      <vt:lpstr>Limitation</vt:lpstr>
      <vt:lpstr>Framework</vt:lpstr>
      <vt:lpstr>Slide 7</vt:lpstr>
      <vt:lpstr>Slide 8</vt:lpstr>
      <vt:lpstr>Processing Example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Joyanta</dc:creator>
  <cp:lastModifiedBy>Joyanta</cp:lastModifiedBy>
  <cp:revision>45</cp:revision>
  <dcterms:created xsi:type="dcterms:W3CDTF">2021-02-12T06:50:38Z</dcterms:created>
  <dcterms:modified xsi:type="dcterms:W3CDTF">2021-02-12T21:30:06Z</dcterms:modified>
</cp:coreProperties>
</file>