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5" d="100"/>
          <a:sy n="55" d="100"/>
        </p:scale>
        <p:origin x="-1123"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722C87-0AB3-4E64-A643-8F68FF72149C}" type="datetimeFigureOut">
              <a:rPr lang="en-US" smtClean="0"/>
              <a:pPr/>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3C79C-9F12-4FA9-A0BC-CA37E0307FC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722C87-0AB3-4E64-A643-8F68FF72149C}" type="datetimeFigureOut">
              <a:rPr lang="en-US" smtClean="0"/>
              <a:pPr/>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3C79C-9F12-4FA9-A0BC-CA37E0307FC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722C87-0AB3-4E64-A643-8F68FF72149C}" type="datetimeFigureOut">
              <a:rPr lang="en-US" smtClean="0"/>
              <a:pPr/>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3C79C-9F12-4FA9-A0BC-CA37E0307FC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722C87-0AB3-4E64-A643-8F68FF72149C}" type="datetimeFigureOut">
              <a:rPr lang="en-US" smtClean="0"/>
              <a:pPr/>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3C79C-9F12-4FA9-A0BC-CA37E0307FC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722C87-0AB3-4E64-A643-8F68FF72149C}" type="datetimeFigureOut">
              <a:rPr lang="en-US" smtClean="0"/>
              <a:pPr/>
              <a:t>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3C79C-9F12-4FA9-A0BC-CA37E0307FC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722C87-0AB3-4E64-A643-8F68FF72149C}" type="datetimeFigureOut">
              <a:rPr lang="en-US" smtClean="0"/>
              <a:pPr/>
              <a:t>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E3C79C-9F12-4FA9-A0BC-CA37E0307FC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722C87-0AB3-4E64-A643-8F68FF72149C}" type="datetimeFigureOut">
              <a:rPr lang="en-US" smtClean="0"/>
              <a:pPr/>
              <a:t>2/12/2021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E3C79C-9F12-4FA9-A0BC-CA37E0307FC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722C87-0AB3-4E64-A643-8F68FF72149C}" type="datetimeFigureOut">
              <a:rPr lang="en-US" smtClean="0"/>
              <a:pPr/>
              <a:t>2/12/2021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E3C79C-9F12-4FA9-A0BC-CA37E0307FC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722C87-0AB3-4E64-A643-8F68FF72149C}" type="datetimeFigureOut">
              <a:rPr lang="en-US" smtClean="0"/>
              <a:pPr/>
              <a:t>2/12/2021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E3C79C-9F12-4FA9-A0BC-CA37E0307FC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22C87-0AB3-4E64-A643-8F68FF72149C}" type="datetimeFigureOut">
              <a:rPr lang="en-US" smtClean="0"/>
              <a:pPr/>
              <a:t>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E3C79C-9F12-4FA9-A0BC-CA37E0307FC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22C87-0AB3-4E64-A643-8F68FF72149C}" type="datetimeFigureOut">
              <a:rPr lang="en-US" smtClean="0"/>
              <a:pPr/>
              <a:t>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E3C79C-9F12-4FA9-A0BC-CA37E0307FC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722C87-0AB3-4E64-A643-8F68FF72149C}" type="datetimeFigureOut">
              <a:rPr lang="en-US" smtClean="0"/>
              <a:pPr/>
              <a:t>2/12/2021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E3C79C-9F12-4FA9-A0BC-CA37E0307FC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2400" cy="1470025"/>
          </a:xfrm>
        </p:spPr>
        <p:txBody>
          <a:bodyPr>
            <a:normAutofit/>
          </a:bodyPr>
          <a:lstStyle/>
          <a:p>
            <a:r>
              <a:rPr lang="en-US" sz="4000" dirty="0" smtClean="0">
                <a:latin typeface="Times New Roman" pitchFamily="18" charset="0"/>
                <a:cs typeface="Times New Roman" pitchFamily="18" charset="0"/>
              </a:rPr>
              <a:t>Number recognition from given number image</a:t>
            </a:r>
            <a:endParaRPr lang="en-US" sz="4000"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2819400"/>
            <a:ext cx="6400800" cy="2819400"/>
          </a:xfrm>
        </p:spPr>
        <p:txBody>
          <a:bodyPr>
            <a:normAutofit lnSpcReduction="10000"/>
          </a:bodyPr>
          <a:lstStyle/>
          <a:p>
            <a:r>
              <a:rPr lang="en-US" dirty="0" smtClean="0">
                <a:solidFill>
                  <a:schemeClr val="tx1"/>
                </a:solidFill>
                <a:latin typeface="Times New Roman" pitchFamily="18" charset="0"/>
                <a:cs typeface="Times New Roman" pitchFamily="18" charset="0"/>
              </a:rPr>
              <a:t>Presented by</a:t>
            </a:r>
          </a:p>
          <a:p>
            <a:r>
              <a:rPr lang="en-US" dirty="0" smtClean="0">
                <a:solidFill>
                  <a:schemeClr val="tx1"/>
                </a:solidFill>
                <a:latin typeface="Times New Roman" pitchFamily="18" charset="0"/>
                <a:cs typeface="Times New Roman" pitchFamily="18" charset="0"/>
              </a:rPr>
              <a:t>Name: </a:t>
            </a:r>
            <a:r>
              <a:rPr lang="en-US" dirty="0" err="1" smtClean="0">
                <a:solidFill>
                  <a:schemeClr val="tx1"/>
                </a:solidFill>
                <a:latin typeface="Times New Roman" pitchFamily="18" charset="0"/>
                <a:cs typeface="Times New Roman" pitchFamily="18" charset="0"/>
              </a:rPr>
              <a:t>Joyanta</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Dutta</a:t>
            </a:r>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ID: 1402710200740</a:t>
            </a:r>
          </a:p>
          <a:p>
            <a:r>
              <a:rPr lang="en-US" dirty="0" smtClean="0">
                <a:solidFill>
                  <a:schemeClr val="tx1"/>
                </a:solidFill>
                <a:latin typeface="Times New Roman" pitchFamily="18" charset="0"/>
                <a:cs typeface="Times New Roman" pitchFamily="18" charset="0"/>
              </a:rPr>
              <a:t>Batch: 27</a:t>
            </a:r>
            <a:r>
              <a:rPr lang="en-US" baseline="30000" dirty="0" smtClean="0">
                <a:solidFill>
                  <a:schemeClr val="tx1"/>
                </a:solidFill>
                <a:latin typeface="Times New Roman" pitchFamily="18" charset="0"/>
                <a:cs typeface="Times New Roman" pitchFamily="18" charset="0"/>
              </a:rPr>
              <a:t>th</a:t>
            </a:r>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Premier University, Chittagong</a:t>
            </a:r>
            <a:endParaRPr lang="en-US"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pPr>
              <a:buNone/>
            </a:pPr>
            <a:r>
              <a:rPr lang="en-US" sz="3500" dirty="0" smtClean="0">
                <a:latin typeface="Times New Roman" pitchFamily="18" charset="0"/>
                <a:cs typeface="Times New Roman" pitchFamily="18" charset="0"/>
              </a:rPr>
              <a:t>N=length(</a:t>
            </a:r>
            <a:r>
              <a:rPr lang="en-US" sz="3500" dirty="0" err="1" smtClean="0">
                <a:latin typeface="Times New Roman" pitchFamily="18" charset="0"/>
                <a:cs typeface="Times New Roman" pitchFamily="18" charset="0"/>
              </a:rPr>
              <a:t>bic</a:t>
            </a:r>
            <a:r>
              <a:rPr lang="en-US" sz="3500" dirty="0" smtClean="0">
                <a:latin typeface="Times New Roman" pitchFamily="18" charset="0"/>
                <a:cs typeface="Times New Roman" pitchFamily="18" charset="0"/>
              </a:rPr>
              <a:t>);</a:t>
            </a:r>
          </a:p>
          <a:p>
            <a:pPr>
              <a:buNone/>
            </a:pPr>
            <a:r>
              <a:rPr lang="en-US" sz="3500" dirty="0" smtClean="0">
                <a:latin typeface="Times New Roman" pitchFamily="18" charset="0"/>
                <a:cs typeface="Times New Roman" pitchFamily="18" charset="0"/>
              </a:rPr>
              <a:t> </a:t>
            </a:r>
          </a:p>
          <a:p>
            <a:pPr>
              <a:buNone/>
            </a:pPr>
            <a:r>
              <a:rPr lang="en-US" sz="3500" dirty="0" err="1" smtClean="0">
                <a:latin typeface="Times New Roman" pitchFamily="18" charset="0"/>
                <a:cs typeface="Times New Roman" pitchFamily="18" charset="0"/>
              </a:rPr>
              <a:t>xf</a:t>
            </a:r>
            <a:r>
              <a:rPr lang="en-US" sz="3500" dirty="0" smtClean="0">
                <a:latin typeface="Times New Roman" pitchFamily="18" charset="0"/>
                <a:cs typeface="Times New Roman" pitchFamily="18" charset="0"/>
              </a:rPr>
              <a:t>=bit;</a:t>
            </a:r>
          </a:p>
          <a:p>
            <a:pPr>
              <a:buNone/>
            </a:pPr>
            <a:r>
              <a:rPr lang="en-US" sz="3500" dirty="0" err="1" smtClean="0">
                <a:latin typeface="Times New Roman" pitchFamily="18" charset="0"/>
                <a:cs typeface="Times New Roman" pitchFamily="18" charset="0"/>
              </a:rPr>
              <a:t>win_num</a:t>
            </a:r>
            <a:r>
              <a:rPr lang="en-US" sz="3500" dirty="0" smtClean="0">
                <a:latin typeface="Times New Roman" pitchFamily="18" charset="0"/>
                <a:cs typeface="Times New Roman" pitchFamily="18" charset="0"/>
              </a:rPr>
              <a:t>=size(xf,2);</a:t>
            </a:r>
          </a:p>
          <a:p>
            <a:pPr>
              <a:buNone/>
            </a:pPr>
            <a:r>
              <a:rPr lang="en-US" sz="3500" dirty="0" smtClean="0">
                <a:latin typeface="Times New Roman" pitchFamily="18" charset="0"/>
                <a:cs typeface="Times New Roman" pitchFamily="18" charset="0"/>
              </a:rPr>
              <a:t>M0=size(bic,2);</a:t>
            </a:r>
          </a:p>
          <a:p>
            <a:pPr>
              <a:buNone/>
            </a:pPr>
            <a:r>
              <a:rPr lang="en-US" sz="3500" dirty="0" smtClean="0">
                <a:latin typeface="Times New Roman" pitchFamily="18" charset="0"/>
                <a:cs typeface="Times New Roman" pitchFamily="18" charset="0"/>
              </a:rPr>
              <a:t> </a:t>
            </a:r>
          </a:p>
          <a:p>
            <a:pPr>
              <a:buNone/>
            </a:pPr>
            <a:r>
              <a:rPr lang="en-US" sz="3500" dirty="0" err="1" smtClean="0">
                <a:latin typeface="Times New Roman" pitchFamily="18" charset="0"/>
                <a:cs typeface="Times New Roman" pitchFamily="18" charset="0"/>
              </a:rPr>
              <a:t>ccor</a:t>
            </a:r>
            <a:r>
              <a:rPr lang="en-US" sz="3500" dirty="0" smtClean="0">
                <a:latin typeface="Times New Roman" pitchFamily="18" charset="0"/>
                <a:cs typeface="Times New Roman" pitchFamily="18" charset="0"/>
              </a:rPr>
              <a:t>=</a:t>
            </a:r>
            <a:r>
              <a:rPr lang="en-US" sz="3500" dirty="0" err="1" smtClean="0">
                <a:latin typeface="Times New Roman" pitchFamily="18" charset="0"/>
                <a:cs typeface="Times New Roman" pitchFamily="18" charset="0"/>
              </a:rPr>
              <a:t>NaN</a:t>
            </a:r>
            <a:r>
              <a:rPr lang="en-US" sz="3500" dirty="0" smtClean="0">
                <a:latin typeface="Times New Roman" pitchFamily="18" charset="0"/>
                <a:cs typeface="Times New Roman" pitchFamily="18" charset="0"/>
              </a:rPr>
              <a:t>(M0-1,win_num);</a:t>
            </a:r>
          </a:p>
          <a:p>
            <a:pPr>
              <a:buNone/>
            </a:pPr>
            <a:r>
              <a:rPr lang="en-US" sz="3500" dirty="0" smtClean="0">
                <a:latin typeface="Times New Roman" pitchFamily="18" charset="0"/>
                <a:cs typeface="Times New Roman" pitchFamily="18" charset="0"/>
              </a:rPr>
              <a:t>for </a:t>
            </a:r>
            <a:r>
              <a:rPr lang="en-US" sz="3500" dirty="0" err="1" smtClean="0">
                <a:latin typeface="Times New Roman" pitchFamily="18" charset="0"/>
                <a:cs typeface="Times New Roman" pitchFamily="18" charset="0"/>
              </a:rPr>
              <a:t>col</a:t>
            </a:r>
            <a:r>
              <a:rPr lang="en-US" sz="3500" dirty="0" smtClean="0">
                <a:latin typeface="Times New Roman" pitchFamily="18" charset="0"/>
                <a:cs typeface="Times New Roman" pitchFamily="18" charset="0"/>
              </a:rPr>
              <a:t>=1:win_num</a:t>
            </a:r>
          </a:p>
          <a:p>
            <a:pPr>
              <a:buNone/>
            </a:pPr>
            <a:r>
              <a:rPr lang="en-US" sz="3500" dirty="0" smtClean="0">
                <a:latin typeface="Times New Roman" pitchFamily="18" charset="0"/>
                <a:cs typeface="Times New Roman" pitchFamily="18" charset="0"/>
              </a:rPr>
              <a:t>    for m=1:M0-1,</a:t>
            </a:r>
          </a:p>
          <a:p>
            <a:pPr>
              <a:buNone/>
            </a:pPr>
            <a:r>
              <a:rPr lang="en-US" sz="3500" dirty="0" smtClean="0">
                <a:latin typeface="Times New Roman" pitchFamily="18" charset="0"/>
                <a:cs typeface="Times New Roman" pitchFamily="18" charset="0"/>
              </a:rPr>
              <a:t>  </a:t>
            </a:r>
            <a:r>
              <a:rPr lang="en-US" sz="3500" dirty="0" smtClean="0">
                <a:latin typeface="Times New Roman" pitchFamily="18" charset="0"/>
                <a:cs typeface="Times New Roman" pitchFamily="18" charset="0"/>
              </a:rPr>
              <a:t>     </a:t>
            </a:r>
            <a:r>
              <a:rPr lang="en-US" sz="3500" dirty="0" smtClean="0">
                <a:latin typeface="Times New Roman" pitchFamily="18" charset="0"/>
                <a:cs typeface="Times New Roman" pitchFamily="18" charset="0"/>
              </a:rPr>
              <a:t>[step1,step2,step3]=deal(0);</a:t>
            </a:r>
          </a:p>
          <a:p>
            <a:pPr>
              <a:buNone/>
            </a:pPr>
            <a:r>
              <a:rPr lang="en-US" sz="3500" dirty="0" smtClean="0">
                <a:latin typeface="Times New Roman" pitchFamily="18" charset="0"/>
                <a:cs typeface="Times New Roman" pitchFamily="18" charset="0"/>
              </a:rPr>
              <a:t>      </a:t>
            </a:r>
            <a:r>
              <a:rPr lang="en-US" sz="3500" dirty="0" smtClean="0">
                <a:latin typeface="Times New Roman" pitchFamily="18" charset="0"/>
                <a:cs typeface="Times New Roman" pitchFamily="18" charset="0"/>
              </a:rPr>
              <a:t>for n=1:N-m,</a:t>
            </a:r>
          </a:p>
          <a:p>
            <a:pPr>
              <a:buNone/>
            </a:pPr>
            <a:r>
              <a:rPr lang="en-US" sz="3500" dirty="0" smtClean="0">
                <a:latin typeface="Times New Roman" pitchFamily="18" charset="0"/>
                <a:cs typeface="Times New Roman" pitchFamily="18" charset="0"/>
              </a:rPr>
              <a:t>           </a:t>
            </a:r>
            <a:r>
              <a:rPr lang="en-US" sz="3500" dirty="0" smtClean="0">
                <a:latin typeface="Times New Roman" pitchFamily="18" charset="0"/>
                <a:cs typeface="Times New Roman" pitchFamily="18" charset="0"/>
              </a:rPr>
              <a:t>step1=step1+xf(</a:t>
            </a:r>
            <a:r>
              <a:rPr lang="en-US" sz="3500" dirty="0" err="1" smtClean="0">
                <a:latin typeface="Times New Roman" pitchFamily="18" charset="0"/>
                <a:cs typeface="Times New Roman" pitchFamily="18" charset="0"/>
              </a:rPr>
              <a:t>n,col</a:t>
            </a:r>
            <a:r>
              <a:rPr lang="en-US" sz="3500" dirty="0" smtClean="0">
                <a:latin typeface="Times New Roman" pitchFamily="18" charset="0"/>
                <a:cs typeface="Times New Roman" pitchFamily="18" charset="0"/>
              </a:rPr>
              <a:t>)*</a:t>
            </a:r>
            <a:r>
              <a:rPr lang="en-US" sz="3500" dirty="0" err="1" smtClean="0">
                <a:latin typeface="Times New Roman" pitchFamily="18" charset="0"/>
                <a:cs typeface="Times New Roman" pitchFamily="18" charset="0"/>
              </a:rPr>
              <a:t>xf</a:t>
            </a:r>
            <a:r>
              <a:rPr lang="en-US" sz="3500" dirty="0" smtClean="0">
                <a:latin typeface="Times New Roman" pitchFamily="18" charset="0"/>
                <a:cs typeface="Times New Roman" pitchFamily="18" charset="0"/>
              </a:rPr>
              <a:t>(</a:t>
            </a:r>
            <a:r>
              <a:rPr lang="en-US" sz="3500" dirty="0" err="1" smtClean="0">
                <a:latin typeface="Times New Roman" pitchFamily="18" charset="0"/>
                <a:cs typeface="Times New Roman" pitchFamily="18" charset="0"/>
              </a:rPr>
              <a:t>n+m,col</a:t>
            </a:r>
            <a:r>
              <a:rPr lang="en-US" sz="3500" dirty="0" smtClean="0">
                <a:latin typeface="Times New Roman" pitchFamily="18" charset="0"/>
                <a:cs typeface="Times New Roman" pitchFamily="18" charset="0"/>
              </a:rPr>
              <a:t>);</a:t>
            </a:r>
          </a:p>
          <a:p>
            <a:pPr>
              <a:buNone/>
            </a:pPr>
            <a:r>
              <a:rPr lang="en-US" sz="3500" dirty="0" smtClean="0">
                <a:latin typeface="Times New Roman" pitchFamily="18" charset="0"/>
                <a:cs typeface="Times New Roman" pitchFamily="18" charset="0"/>
              </a:rPr>
              <a:t>  </a:t>
            </a:r>
            <a:r>
              <a:rPr lang="en-US" sz="3500" dirty="0" smtClean="0">
                <a:latin typeface="Times New Roman" pitchFamily="18" charset="0"/>
                <a:cs typeface="Times New Roman" pitchFamily="18" charset="0"/>
              </a:rPr>
              <a:t>         </a:t>
            </a:r>
            <a:r>
              <a:rPr lang="en-US" sz="3500" dirty="0" smtClean="0">
                <a:latin typeface="Times New Roman" pitchFamily="18" charset="0"/>
                <a:cs typeface="Times New Roman" pitchFamily="18" charset="0"/>
              </a:rPr>
              <a:t>step2=step2+xf(</a:t>
            </a:r>
            <a:r>
              <a:rPr lang="en-US" sz="3500" dirty="0" err="1" smtClean="0">
                <a:latin typeface="Times New Roman" pitchFamily="18" charset="0"/>
                <a:cs typeface="Times New Roman" pitchFamily="18" charset="0"/>
              </a:rPr>
              <a:t>n,col</a:t>
            </a:r>
            <a:r>
              <a:rPr lang="en-US" sz="3500" dirty="0" smtClean="0">
                <a:latin typeface="Times New Roman" pitchFamily="18" charset="0"/>
                <a:cs typeface="Times New Roman" pitchFamily="18" charset="0"/>
              </a:rPr>
              <a:t>)^2;</a:t>
            </a:r>
          </a:p>
          <a:p>
            <a:pPr>
              <a:buNone/>
            </a:pPr>
            <a:r>
              <a:rPr lang="en-US" sz="3500" dirty="0" smtClean="0">
                <a:latin typeface="Times New Roman" pitchFamily="18" charset="0"/>
                <a:cs typeface="Times New Roman" pitchFamily="18" charset="0"/>
              </a:rPr>
              <a:t>  </a:t>
            </a:r>
            <a:r>
              <a:rPr lang="en-US" sz="3500" dirty="0" smtClean="0">
                <a:latin typeface="Times New Roman" pitchFamily="18" charset="0"/>
                <a:cs typeface="Times New Roman" pitchFamily="18" charset="0"/>
              </a:rPr>
              <a:t>         </a:t>
            </a:r>
            <a:r>
              <a:rPr lang="en-US" sz="3500" dirty="0" smtClean="0">
                <a:latin typeface="Times New Roman" pitchFamily="18" charset="0"/>
                <a:cs typeface="Times New Roman" pitchFamily="18" charset="0"/>
              </a:rPr>
              <a:t>step3=step3+xf(</a:t>
            </a:r>
            <a:r>
              <a:rPr lang="en-US" sz="3500" dirty="0" err="1" smtClean="0">
                <a:latin typeface="Times New Roman" pitchFamily="18" charset="0"/>
                <a:cs typeface="Times New Roman" pitchFamily="18" charset="0"/>
              </a:rPr>
              <a:t>n+m,col</a:t>
            </a:r>
            <a:r>
              <a:rPr lang="en-US" sz="3500" dirty="0" smtClean="0">
                <a:latin typeface="Times New Roman" pitchFamily="18" charset="0"/>
                <a:cs typeface="Times New Roman" pitchFamily="18" charset="0"/>
              </a:rPr>
              <a:t>)^2;</a:t>
            </a:r>
          </a:p>
          <a:p>
            <a:pPr>
              <a:buNone/>
            </a:pPr>
            <a:r>
              <a:rPr lang="en-US" sz="3500" dirty="0" smtClean="0">
                <a:latin typeface="Times New Roman" pitchFamily="18" charset="0"/>
                <a:cs typeface="Times New Roman" pitchFamily="18" charset="0"/>
              </a:rPr>
              <a:t>       </a:t>
            </a:r>
            <a:r>
              <a:rPr lang="en-US" sz="3500" dirty="0" smtClean="0">
                <a:latin typeface="Times New Roman" pitchFamily="18" charset="0"/>
                <a:cs typeface="Times New Roman" pitchFamily="18" charset="0"/>
              </a:rPr>
              <a:t>end</a:t>
            </a:r>
          </a:p>
          <a:p>
            <a:pPr>
              <a:buNone/>
            </a:pP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ccor</a:t>
            </a:r>
            <a:r>
              <a:rPr lang="en-US" sz="3500" dirty="0" smtClean="0">
                <a:latin typeface="Times New Roman" pitchFamily="18" charset="0"/>
                <a:cs typeface="Times New Roman" pitchFamily="18" charset="0"/>
              </a:rPr>
              <a:t>(</a:t>
            </a:r>
            <a:r>
              <a:rPr lang="en-US" sz="3500" dirty="0" err="1" smtClean="0">
                <a:latin typeface="Times New Roman" pitchFamily="18" charset="0"/>
                <a:cs typeface="Times New Roman" pitchFamily="18" charset="0"/>
              </a:rPr>
              <a:t>m,col</a:t>
            </a:r>
            <a:r>
              <a:rPr lang="en-US" sz="3500" dirty="0" smtClean="0">
                <a:latin typeface="Times New Roman" pitchFamily="18" charset="0"/>
                <a:cs typeface="Times New Roman" pitchFamily="18" charset="0"/>
              </a:rPr>
              <a:t>)=step1/</a:t>
            </a:r>
            <a:r>
              <a:rPr lang="en-US" sz="3500" dirty="0" err="1" smtClean="0">
                <a:latin typeface="Times New Roman" pitchFamily="18" charset="0"/>
                <a:cs typeface="Times New Roman" pitchFamily="18" charset="0"/>
              </a:rPr>
              <a:t>sqrt</a:t>
            </a:r>
            <a:r>
              <a:rPr lang="en-US" sz="3500" dirty="0" smtClean="0">
                <a:latin typeface="Times New Roman" pitchFamily="18" charset="0"/>
                <a:cs typeface="Times New Roman" pitchFamily="18" charset="0"/>
              </a:rPr>
              <a:t>(step2*step3);        </a:t>
            </a:r>
          </a:p>
          <a:p>
            <a:pPr>
              <a:buNone/>
            </a:pPr>
            <a:r>
              <a:rPr lang="en-US" sz="3500" dirty="0" smtClean="0">
                <a:latin typeface="Times New Roman" pitchFamily="18" charset="0"/>
                <a:cs typeface="Times New Roman" pitchFamily="18" charset="0"/>
              </a:rPr>
              <a:t>   end</a:t>
            </a:r>
            <a:endParaRPr lang="en-US" sz="3500" dirty="0" smtClean="0">
              <a:latin typeface="Times New Roman" pitchFamily="18" charset="0"/>
              <a:cs typeface="Times New Roman" pitchFamily="18" charset="0"/>
            </a:endParaRPr>
          </a:p>
          <a:p>
            <a:pPr>
              <a:buNone/>
            </a:pPr>
            <a:r>
              <a:rPr lang="en-US" sz="3500" dirty="0" smtClean="0">
                <a:latin typeface="Times New Roman" pitchFamily="18" charset="0"/>
                <a:cs typeface="Times New Roman" pitchFamily="18" charset="0"/>
              </a:rPr>
              <a:t>end</a:t>
            </a:r>
          </a:p>
          <a:p>
            <a:pPr>
              <a:buNone/>
            </a:pPr>
            <a:endParaRPr lang="en-US" sz="3500" dirty="0" smtClean="0">
              <a:latin typeface="Times New Roman" pitchFamily="18" charset="0"/>
              <a:cs typeface="Times New Roman" pitchFamily="18" charset="0"/>
            </a:endParaRPr>
          </a:p>
          <a:p>
            <a:pPr>
              <a:buNone/>
            </a:pPr>
            <a:r>
              <a:rPr lang="en-US" sz="3500" dirty="0" smtClean="0">
                <a:latin typeface="Times New Roman" pitchFamily="18" charset="0"/>
                <a:cs typeface="Times New Roman" pitchFamily="18" charset="0"/>
              </a:rPr>
              <a:t>co = </a:t>
            </a:r>
            <a:r>
              <a:rPr lang="en-US" sz="3500" dirty="0" err="1" smtClean="0">
                <a:latin typeface="Times New Roman" pitchFamily="18" charset="0"/>
                <a:cs typeface="Times New Roman" pitchFamily="18" charset="0"/>
              </a:rPr>
              <a:t>ccor</a:t>
            </a:r>
            <a:r>
              <a:rPr lang="en-US" sz="3500" dirty="0" smtClean="0">
                <a:latin typeface="Times New Roman" pitchFamily="18" charset="0"/>
                <a:cs typeface="Times New Roman" pitchFamily="18" charset="0"/>
              </a:rPr>
              <a:t>;</a:t>
            </a:r>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pPr>
              <a:buNone/>
            </a:pPr>
            <a:r>
              <a:rPr lang="en-US" sz="3500" dirty="0" smtClean="0">
                <a:latin typeface="Times New Roman" pitchFamily="18" charset="0"/>
                <a:cs typeface="Times New Roman" pitchFamily="18" charset="0"/>
              </a:rPr>
              <a:t>N_1=length(</a:t>
            </a:r>
            <a:r>
              <a:rPr lang="en-US" sz="3500" dirty="0" err="1" smtClean="0">
                <a:latin typeface="Times New Roman" pitchFamily="18" charset="0"/>
                <a:cs typeface="Times New Roman" pitchFamily="18" charset="0"/>
              </a:rPr>
              <a:t>bic</a:t>
            </a:r>
            <a:r>
              <a:rPr lang="en-US" sz="3500" dirty="0" smtClean="0">
                <a:latin typeface="Times New Roman" pitchFamily="18" charset="0"/>
                <a:cs typeface="Times New Roman" pitchFamily="18" charset="0"/>
              </a:rPr>
              <a:t>);</a:t>
            </a:r>
          </a:p>
          <a:p>
            <a:pPr>
              <a:buNone/>
            </a:pPr>
            <a:r>
              <a:rPr lang="en-US" sz="3500" dirty="0" smtClean="0">
                <a:latin typeface="Times New Roman" pitchFamily="18" charset="0"/>
                <a:cs typeface="Times New Roman" pitchFamily="18" charset="0"/>
              </a:rPr>
              <a:t> </a:t>
            </a:r>
          </a:p>
          <a:p>
            <a:pPr>
              <a:buNone/>
            </a:pPr>
            <a:r>
              <a:rPr lang="en-US" sz="3500" dirty="0" smtClean="0">
                <a:latin typeface="Times New Roman" pitchFamily="18" charset="0"/>
                <a:cs typeface="Times New Roman" pitchFamily="18" charset="0"/>
              </a:rPr>
              <a:t>xf_1=</a:t>
            </a:r>
            <a:r>
              <a:rPr lang="en-US" sz="3500" dirty="0" err="1" smtClean="0">
                <a:latin typeface="Times New Roman" pitchFamily="18" charset="0"/>
                <a:cs typeface="Times New Roman" pitchFamily="18" charset="0"/>
              </a:rPr>
              <a:t>bic</a:t>
            </a:r>
            <a:r>
              <a:rPr lang="en-US" sz="3500" dirty="0" smtClean="0">
                <a:latin typeface="Times New Roman" pitchFamily="18" charset="0"/>
                <a:cs typeface="Times New Roman" pitchFamily="18" charset="0"/>
              </a:rPr>
              <a:t>;</a:t>
            </a:r>
          </a:p>
          <a:p>
            <a:pPr>
              <a:buNone/>
            </a:pPr>
            <a:r>
              <a:rPr lang="en-US" sz="3500" dirty="0" smtClean="0">
                <a:latin typeface="Times New Roman" pitchFamily="18" charset="0"/>
                <a:cs typeface="Times New Roman" pitchFamily="18" charset="0"/>
              </a:rPr>
              <a:t>win_num_1=size(xf_1,2);</a:t>
            </a:r>
          </a:p>
          <a:p>
            <a:pPr>
              <a:buNone/>
            </a:pPr>
            <a:r>
              <a:rPr lang="en-US" sz="3500" dirty="0" smtClean="0">
                <a:latin typeface="Times New Roman" pitchFamily="18" charset="0"/>
                <a:cs typeface="Times New Roman" pitchFamily="18" charset="0"/>
              </a:rPr>
              <a:t>M0_1=size(bic,2);</a:t>
            </a:r>
          </a:p>
          <a:p>
            <a:pPr>
              <a:buNone/>
            </a:pPr>
            <a:endParaRPr lang="en-US" sz="3500" dirty="0" smtClean="0">
              <a:latin typeface="Times New Roman" pitchFamily="18" charset="0"/>
              <a:cs typeface="Times New Roman" pitchFamily="18" charset="0"/>
            </a:endParaRPr>
          </a:p>
          <a:p>
            <a:pPr>
              <a:buNone/>
            </a:pPr>
            <a:r>
              <a:rPr lang="en-US" sz="3500" dirty="0" smtClean="0">
                <a:latin typeface="Times New Roman" pitchFamily="18" charset="0"/>
                <a:cs typeface="Times New Roman" pitchFamily="18" charset="0"/>
              </a:rPr>
              <a:t>ccor_1=</a:t>
            </a:r>
            <a:r>
              <a:rPr lang="en-US" sz="3500" dirty="0" err="1" smtClean="0">
                <a:latin typeface="Times New Roman" pitchFamily="18" charset="0"/>
                <a:cs typeface="Times New Roman" pitchFamily="18" charset="0"/>
              </a:rPr>
              <a:t>NaN</a:t>
            </a:r>
            <a:r>
              <a:rPr lang="en-US" sz="3500" dirty="0" smtClean="0">
                <a:latin typeface="Times New Roman" pitchFamily="18" charset="0"/>
                <a:cs typeface="Times New Roman" pitchFamily="18" charset="0"/>
              </a:rPr>
              <a:t>(M0_1-1,win_num_1);</a:t>
            </a:r>
          </a:p>
          <a:p>
            <a:pPr>
              <a:buNone/>
            </a:pPr>
            <a:r>
              <a:rPr lang="en-US" sz="3500" dirty="0" smtClean="0">
                <a:latin typeface="Times New Roman" pitchFamily="18" charset="0"/>
                <a:cs typeface="Times New Roman" pitchFamily="18" charset="0"/>
              </a:rPr>
              <a:t>for </a:t>
            </a:r>
            <a:r>
              <a:rPr lang="en-US" sz="3500" dirty="0" err="1" smtClean="0">
                <a:latin typeface="Times New Roman" pitchFamily="18" charset="0"/>
                <a:cs typeface="Times New Roman" pitchFamily="18" charset="0"/>
              </a:rPr>
              <a:t>col</a:t>
            </a:r>
            <a:r>
              <a:rPr lang="en-US" sz="3500" dirty="0" smtClean="0">
                <a:latin typeface="Times New Roman" pitchFamily="18" charset="0"/>
                <a:cs typeface="Times New Roman" pitchFamily="18" charset="0"/>
              </a:rPr>
              <a:t>=1:win_num_1</a:t>
            </a:r>
          </a:p>
          <a:p>
            <a:pPr>
              <a:buNone/>
            </a:pPr>
            <a:r>
              <a:rPr lang="en-US" sz="3500" dirty="0" smtClean="0">
                <a:latin typeface="Times New Roman" pitchFamily="18" charset="0"/>
                <a:cs typeface="Times New Roman" pitchFamily="18" charset="0"/>
              </a:rPr>
              <a:t>   </a:t>
            </a:r>
            <a:r>
              <a:rPr lang="en-US" sz="3500" dirty="0" smtClean="0">
                <a:latin typeface="Times New Roman" pitchFamily="18" charset="0"/>
                <a:cs typeface="Times New Roman" pitchFamily="18" charset="0"/>
              </a:rPr>
              <a:t>for m=1:M0_1-1,</a:t>
            </a:r>
          </a:p>
          <a:p>
            <a:pPr>
              <a:buNone/>
            </a:pPr>
            <a:r>
              <a:rPr lang="en-US" sz="3500" dirty="0" smtClean="0">
                <a:latin typeface="Times New Roman" pitchFamily="18" charset="0"/>
                <a:cs typeface="Times New Roman" pitchFamily="18" charset="0"/>
              </a:rPr>
              <a:t>        [step1,step2,step3]=deal(0);</a:t>
            </a:r>
          </a:p>
          <a:p>
            <a:pPr>
              <a:buNone/>
            </a:pPr>
            <a:r>
              <a:rPr lang="en-US" sz="3500" dirty="0" smtClean="0">
                <a:latin typeface="Times New Roman" pitchFamily="18" charset="0"/>
                <a:cs typeface="Times New Roman" pitchFamily="18" charset="0"/>
              </a:rPr>
              <a:t>        for n=1:N_1-m,</a:t>
            </a:r>
          </a:p>
          <a:p>
            <a:pPr>
              <a:buNone/>
            </a:pPr>
            <a:r>
              <a:rPr lang="en-US" sz="3500" dirty="0" smtClean="0">
                <a:latin typeface="Times New Roman" pitchFamily="18" charset="0"/>
                <a:cs typeface="Times New Roman" pitchFamily="18" charset="0"/>
              </a:rPr>
              <a:t>           </a:t>
            </a:r>
            <a:r>
              <a:rPr lang="en-US" sz="3500" dirty="0" smtClean="0">
                <a:latin typeface="Times New Roman" pitchFamily="18" charset="0"/>
                <a:cs typeface="Times New Roman" pitchFamily="18" charset="0"/>
              </a:rPr>
              <a:t>step1=step1+xf_1(</a:t>
            </a:r>
            <a:r>
              <a:rPr lang="en-US" sz="3500" dirty="0" err="1" smtClean="0">
                <a:latin typeface="Times New Roman" pitchFamily="18" charset="0"/>
                <a:cs typeface="Times New Roman" pitchFamily="18" charset="0"/>
              </a:rPr>
              <a:t>n,col</a:t>
            </a:r>
            <a:r>
              <a:rPr lang="en-US" sz="3500" dirty="0" smtClean="0">
                <a:latin typeface="Times New Roman" pitchFamily="18" charset="0"/>
                <a:cs typeface="Times New Roman" pitchFamily="18" charset="0"/>
              </a:rPr>
              <a:t>)*xf_1(</a:t>
            </a:r>
            <a:r>
              <a:rPr lang="en-US" sz="3500" dirty="0" err="1" smtClean="0">
                <a:latin typeface="Times New Roman" pitchFamily="18" charset="0"/>
                <a:cs typeface="Times New Roman" pitchFamily="18" charset="0"/>
              </a:rPr>
              <a:t>n+m,col</a:t>
            </a:r>
            <a:r>
              <a:rPr lang="en-US" sz="3500" dirty="0" smtClean="0">
                <a:latin typeface="Times New Roman" pitchFamily="18" charset="0"/>
                <a:cs typeface="Times New Roman" pitchFamily="18" charset="0"/>
              </a:rPr>
              <a:t>);</a:t>
            </a:r>
          </a:p>
          <a:p>
            <a:pPr>
              <a:buNone/>
            </a:pPr>
            <a:r>
              <a:rPr lang="en-US" sz="3500" dirty="0" smtClean="0">
                <a:latin typeface="Times New Roman" pitchFamily="18" charset="0"/>
                <a:cs typeface="Times New Roman" pitchFamily="18" charset="0"/>
              </a:rPr>
              <a:t>           step2=step2+xf_1(</a:t>
            </a:r>
            <a:r>
              <a:rPr lang="en-US" sz="3500" dirty="0" err="1" smtClean="0">
                <a:latin typeface="Times New Roman" pitchFamily="18" charset="0"/>
                <a:cs typeface="Times New Roman" pitchFamily="18" charset="0"/>
              </a:rPr>
              <a:t>n,col</a:t>
            </a:r>
            <a:r>
              <a:rPr lang="en-US" sz="3500" dirty="0" smtClean="0">
                <a:latin typeface="Times New Roman" pitchFamily="18" charset="0"/>
                <a:cs typeface="Times New Roman" pitchFamily="18" charset="0"/>
              </a:rPr>
              <a:t>)^2;</a:t>
            </a:r>
          </a:p>
          <a:p>
            <a:pPr>
              <a:buNone/>
            </a:pPr>
            <a:r>
              <a:rPr lang="en-US" sz="3500" dirty="0" smtClean="0">
                <a:latin typeface="Times New Roman" pitchFamily="18" charset="0"/>
                <a:cs typeface="Times New Roman" pitchFamily="18" charset="0"/>
              </a:rPr>
              <a:t> </a:t>
            </a:r>
            <a:r>
              <a:rPr lang="en-US" sz="3500" dirty="0" smtClean="0">
                <a:latin typeface="Times New Roman" pitchFamily="18" charset="0"/>
                <a:cs typeface="Times New Roman" pitchFamily="18" charset="0"/>
              </a:rPr>
              <a:t>          step3=step3+xf_1(</a:t>
            </a:r>
            <a:r>
              <a:rPr lang="en-US" sz="3500" dirty="0" err="1" smtClean="0">
                <a:latin typeface="Times New Roman" pitchFamily="18" charset="0"/>
                <a:cs typeface="Times New Roman" pitchFamily="18" charset="0"/>
              </a:rPr>
              <a:t>n+m,col</a:t>
            </a:r>
            <a:r>
              <a:rPr lang="en-US" sz="3500" dirty="0" smtClean="0">
                <a:latin typeface="Times New Roman" pitchFamily="18" charset="0"/>
                <a:cs typeface="Times New Roman" pitchFamily="18" charset="0"/>
              </a:rPr>
              <a:t>)^2;</a:t>
            </a:r>
          </a:p>
          <a:p>
            <a:pPr>
              <a:buNone/>
            </a:pPr>
            <a:r>
              <a:rPr lang="en-US" sz="3500" dirty="0" smtClean="0">
                <a:latin typeface="Times New Roman" pitchFamily="18" charset="0"/>
                <a:cs typeface="Times New Roman" pitchFamily="18" charset="0"/>
              </a:rPr>
              <a:t>        end</a:t>
            </a:r>
            <a:endParaRPr lang="en-US" sz="3500" dirty="0" smtClean="0">
              <a:latin typeface="Times New Roman" pitchFamily="18" charset="0"/>
              <a:cs typeface="Times New Roman" pitchFamily="18" charset="0"/>
            </a:endParaRPr>
          </a:p>
          <a:p>
            <a:pPr>
              <a:buNone/>
            </a:pPr>
            <a:r>
              <a:rPr lang="en-US" sz="3500" dirty="0" smtClean="0">
                <a:latin typeface="Times New Roman" pitchFamily="18" charset="0"/>
                <a:cs typeface="Times New Roman" pitchFamily="18" charset="0"/>
              </a:rPr>
              <a:t>       </a:t>
            </a:r>
            <a:r>
              <a:rPr lang="en-US" sz="3500" dirty="0" smtClean="0">
                <a:latin typeface="Times New Roman" pitchFamily="18" charset="0"/>
                <a:cs typeface="Times New Roman" pitchFamily="18" charset="0"/>
              </a:rPr>
              <a:t>ccor_1(</a:t>
            </a:r>
            <a:r>
              <a:rPr lang="en-US" sz="3500" dirty="0" err="1" smtClean="0">
                <a:latin typeface="Times New Roman" pitchFamily="18" charset="0"/>
                <a:cs typeface="Times New Roman" pitchFamily="18" charset="0"/>
              </a:rPr>
              <a:t>m,col</a:t>
            </a:r>
            <a:r>
              <a:rPr lang="en-US" sz="3500" dirty="0" smtClean="0">
                <a:latin typeface="Times New Roman" pitchFamily="18" charset="0"/>
                <a:cs typeface="Times New Roman" pitchFamily="18" charset="0"/>
              </a:rPr>
              <a:t>)=step1/</a:t>
            </a:r>
            <a:r>
              <a:rPr lang="en-US" sz="3500" dirty="0" err="1" smtClean="0">
                <a:latin typeface="Times New Roman" pitchFamily="18" charset="0"/>
                <a:cs typeface="Times New Roman" pitchFamily="18" charset="0"/>
              </a:rPr>
              <a:t>sqrt</a:t>
            </a:r>
            <a:r>
              <a:rPr lang="en-US" sz="3500" dirty="0" smtClean="0">
                <a:latin typeface="Times New Roman" pitchFamily="18" charset="0"/>
                <a:cs typeface="Times New Roman" pitchFamily="18" charset="0"/>
              </a:rPr>
              <a:t>(step2*step3);        </a:t>
            </a:r>
          </a:p>
          <a:p>
            <a:pPr>
              <a:buNone/>
            </a:pPr>
            <a:r>
              <a:rPr lang="en-US" sz="3500" dirty="0" smtClean="0">
                <a:latin typeface="Times New Roman" pitchFamily="18" charset="0"/>
                <a:cs typeface="Times New Roman" pitchFamily="18" charset="0"/>
              </a:rPr>
              <a:t>    end</a:t>
            </a:r>
          </a:p>
          <a:p>
            <a:pPr>
              <a:buNone/>
            </a:pPr>
            <a:r>
              <a:rPr lang="en-US" sz="3500" dirty="0" smtClean="0">
                <a:latin typeface="Times New Roman" pitchFamily="18" charset="0"/>
                <a:cs typeface="Times New Roman" pitchFamily="18" charset="0"/>
              </a:rPr>
              <a:t>end</a:t>
            </a:r>
          </a:p>
          <a:p>
            <a:pPr>
              <a:buNone/>
            </a:pPr>
            <a:r>
              <a:rPr lang="en-US" sz="3500" dirty="0" smtClean="0">
                <a:latin typeface="Times New Roman" pitchFamily="18" charset="0"/>
                <a:cs typeface="Times New Roman" pitchFamily="18" charset="0"/>
              </a:rPr>
              <a:t> </a:t>
            </a:r>
          </a:p>
          <a:p>
            <a:pPr>
              <a:buNone/>
            </a:pPr>
            <a:r>
              <a:rPr lang="en-US" sz="3500" dirty="0" smtClean="0">
                <a:latin typeface="Times New Roman" pitchFamily="18" charset="0"/>
                <a:cs typeface="Times New Roman" pitchFamily="18" charset="0"/>
              </a:rPr>
              <a:t>co_1 = ccor_1;</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1400" dirty="0" smtClean="0">
                <a:latin typeface="Times New Roman" pitchFamily="18" charset="0"/>
                <a:cs typeface="Times New Roman" pitchFamily="18" charset="0"/>
              </a:rPr>
              <a:t>c = normxcorr2(co_1,co);</a:t>
            </a:r>
          </a:p>
          <a:p>
            <a:pPr>
              <a:buNone/>
            </a:pPr>
            <a:r>
              <a:rPr lang="en-US" sz="1400" dirty="0" smtClean="0">
                <a:latin typeface="Times New Roman" pitchFamily="18" charset="0"/>
                <a:cs typeface="Times New Roman" pitchFamily="18" charset="0"/>
              </a:rPr>
              <a:t> </a:t>
            </a:r>
          </a:p>
          <a:p>
            <a:pPr>
              <a:buNone/>
            </a:pPr>
            <a:r>
              <a:rPr lang="en-US" sz="1400" dirty="0" smtClean="0">
                <a:latin typeface="Times New Roman" pitchFamily="18" charset="0"/>
                <a:cs typeface="Times New Roman" pitchFamily="18" charset="0"/>
              </a:rPr>
              <a:t>[</a:t>
            </a:r>
            <a:r>
              <a:rPr lang="en-US" sz="1400" dirty="0" err="1" smtClean="0">
                <a:latin typeface="Times New Roman" pitchFamily="18" charset="0"/>
                <a:cs typeface="Times New Roman" pitchFamily="18" charset="0"/>
              </a:rPr>
              <a:t>ypeak</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xpeak</a:t>
            </a:r>
            <a:r>
              <a:rPr lang="en-US" sz="1400" dirty="0" smtClean="0">
                <a:latin typeface="Times New Roman" pitchFamily="18" charset="0"/>
                <a:cs typeface="Times New Roman" pitchFamily="18" charset="0"/>
              </a:rPr>
              <a:t>] = find(c==max(c(:)));</a:t>
            </a:r>
          </a:p>
          <a:p>
            <a:pPr>
              <a:buNone/>
            </a:pPr>
            <a:endParaRPr lang="en-US" sz="1400" dirty="0" smtClean="0">
              <a:latin typeface="Times New Roman" pitchFamily="18" charset="0"/>
              <a:cs typeface="Times New Roman" pitchFamily="18" charset="0"/>
            </a:endParaRPr>
          </a:p>
          <a:p>
            <a:pPr>
              <a:buNone/>
            </a:pPr>
            <a:r>
              <a:rPr lang="en-US" sz="1400" dirty="0" err="1" smtClean="0">
                <a:latin typeface="Times New Roman" pitchFamily="18" charset="0"/>
                <a:cs typeface="Times New Roman" pitchFamily="18" charset="0"/>
              </a:rPr>
              <a:t>yoffSet</a:t>
            </a:r>
            <a:r>
              <a:rPr lang="en-US" sz="1400" dirty="0" smtClean="0">
                <a:latin typeface="Times New Roman" pitchFamily="18" charset="0"/>
                <a:cs typeface="Times New Roman" pitchFamily="18" charset="0"/>
              </a:rPr>
              <a:t> = </a:t>
            </a:r>
            <a:r>
              <a:rPr lang="en-US" sz="1400" dirty="0" err="1" smtClean="0">
                <a:latin typeface="Times New Roman" pitchFamily="18" charset="0"/>
                <a:cs typeface="Times New Roman" pitchFamily="18" charset="0"/>
              </a:rPr>
              <a:t>ypeak</a:t>
            </a:r>
            <a:r>
              <a:rPr lang="en-US" sz="1400" dirty="0" smtClean="0">
                <a:latin typeface="Times New Roman" pitchFamily="18" charset="0"/>
                <a:cs typeface="Times New Roman" pitchFamily="18" charset="0"/>
              </a:rPr>
              <a:t>-size(bic,1);</a:t>
            </a:r>
          </a:p>
          <a:p>
            <a:pPr>
              <a:buNone/>
            </a:pPr>
            <a:r>
              <a:rPr lang="en-US" sz="1400" dirty="0" err="1" smtClean="0">
                <a:latin typeface="Times New Roman" pitchFamily="18" charset="0"/>
                <a:cs typeface="Times New Roman" pitchFamily="18" charset="0"/>
              </a:rPr>
              <a:t>xoffSet</a:t>
            </a:r>
            <a:r>
              <a:rPr lang="en-US" sz="1400" dirty="0" smtClean="0">
                <a:latin typeface="Times New Roman" pitchFamily="18" charset="0"/>
                <a:cs typeface="Times New Roman" pitchFamily="18" charset="0"/>
              </a:rPr>
              <a:t> = </a:t>
            </a:r>
            <a:r>
              <a:rPr lang="en-US" sz="1400" dirty="0" err="1" smtClean="0">
                <a:latin typeface="Times New Roman" pitchFamily="18" charset="0"/>
                <a:cs typeface="Times New Roman" pitchFamily="18" charset="0"/>
              </a:rPr>
              <a:t>xpeak</a:t>
            </a:r>
            <a:r>
              <a:rPr lang="en-US" sz="1400" dirty="0" smtClean="0">
                <a:latin typeface="Times New Roman" pitchFamily="18" charset="0"/>
                <a:cs typeface="Times New Roman" pitchFamily="18" charset="0"/>
              </a:rPr>
              <a:t>-size(bic,2);</a:t>
            </a:r>
          </a:p>
          <a:p>
            <a:pPr>
              <a:buNone/>
            </a:pPr>
            <a:r>
              <a:rPr lang="en-US" sz="1400" dirty="0" err="1" smtClean="0">
                <a:latin typeface="Times New Roman" pitchFamily="18" charset="0"/>
                <a:cs typeface="Times New Roman" pitchFamily="18" charset="0"/>
              </a:rPr>
              <a:t>hFig</a:t>
            </a:r>
            <a:r>
              <a:rPr lang="en-US" sz="1400" dirty="0" smtClean="0">
                <a:latin typeface="Times New Roman" pitchFamily="18" charset="0"/>
                <a:cs typeface="Times New Roman" pitchFamily="18" charset="0"/>
              </a:rPr>
              <a:t> = figure;</a:t>
            </a:r>
          </a:p>
          <a:p>
            <a:pPr>
              <a:buNone/>
            </a:pPr>
            <a:r>
              <a:rPr lang="en-US" sz="1400" dirty="0" err="1" smtClean="0">
                <a:latin typeface="Times New Roman" pitchFamily="18" charset="0"/>
                <a:cs typeface="Times New Roman" pitchFamily="18" charset="0"/>
              </a:rPr>
              <a:t>hAx</a:t>
            </a:r>
            <a:r>
              <a:rPr lang="en-US" sz="1400" dirty="0" smtClean="0">
                <a:latin typeface="Times New Roman" pitchFamily="18" charset="0"/>
                <a:cs typeface="Times New Roman" pitchFamily="18" charset="0"/>
              </a:rPr>
              <a:t>  = axes;</a:t>
            </a:r>
          </a:p>
          <a:p>
            <a:pPr>
              <a:buNone/>
            </a:pPr>
            <a:r>
              <a:rPr lang="en-US" sz="1400" dirty="0" err="1" smtClean="0">
                <a:latin typeface="Times New Roman" pitchFamily="18" charset="0"/>
                <a:cs typeface="Times New Roman" pitchFamily="18" charset="0"/>
              </a:rPr>
              <a:t>imshow</a:t>
            </a:r>
            <a:r>
              <a:rPr lang="en-US" sz="1400" dirty="0" smtClean="0">
                <a:latin typeface="Times New Roman" pitchFamily="18" charset="0"/>
                <a:cs typeface="Times New Roman" pitchFamily="18" charset="0"/>
              </a:rPr>
              <a:t>(</a:t>
            </a:r>
            <a:r>
              <a:rPr lang="en-US" sz="1400" dirty="0" err="1" smtClean="0">
                <a:latin typeface="Times New Roman" pitchFamily="18" charset="0"/>
                <a:cs typeface="Times New Roman" pitchFamily="18" charset="0"/>
              </a:rPr>
              <a:t>bit,'Parent</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hAx</a:t>
            </a:r>
            <a:r>
              <a:rPr lang="en-US" sz="1400" dirty="0" smtClean="0">
                <a:latin typeface="Times New Roman" pitchFamily="18" charset="0"/>
                <a:cs typeface="Times New Roman" pitchFamily="18" charset="0"/>
              </a:rPr>
              <a:t>);</a:t>
            </a:r>
          </a:p>
          <a:p>
            <a:pPr>
              <a:buNone/>
            </a:pPr>
            <a:r>
              <a:rPr lang="en-US" sz="1400" dirty="0" err="1" smtClean="0">
                <a:latin typeface="Times New Roman" pitchFamily="18" charset="0"/>
                <a:cs typeface="Times New Roman" pitchFamily="18" charset="0"/>
              </a:rPr>
              <a:t>imrect</a:t>
            </a:r>
            <a:r>
              <a:rPr lang="en-US" sz="1400" dirty="0" smtClean="0">
                <a:latin typeface="Times New Roman" pitchFamily="18" charset="0"/>
                <a:cs typeface="Times New Roman" pitchFamily="18" charset="0"/>
              </a:rPr>
              <a:t>(</a:t>
            </a:r>
            <a:r>
              <a:rPr lang="en-US" sz="1400" dirty="0" err="1" smtClean="0">
                <a:latin typeface="Times New Roman" pitchFamily="18" charset="0"/>
                <a:cs typeface="Times New Roman" pitchFamily="18" charset="0"/>
              </a:rPr>
              <a:t>hAx</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xoffSet</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yoffSet</a:t>
            </a:r>
            <a:r>
              <a:rPr lang="en-US" sz="1400" dirty="0" smtClean="0">
                <a:latin typeface="Times New Roman" pitchFamily="18" charset="0"/>
                <a:cs typeface="Times New Roman" pitchFamily="18" charset="0"/>
              </a:rPr>
              <a:t>, size(bic,2), size(bic,1)]);</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81000" y="1676400"/>
            <a:ext cx="8229600" cy="4525963"/>
          </a:xfrm>
        </p:spPr>
        <p:txBody>
          <a:bodyPr>
            <a:normAutofit/>
          </a:bodyPr>
          <a:lstStyle/>
          <a:p>
            <a:pPr algn="just">
              <a:buNone/>
            </a:pPr>
            <a:r>
              <a:rPr lang="en-US" sz="2800" dirty="0" smtClean="0">
                <a:latin typeface="Times New Roman" pitchFamily="18" charset="0"/>
                <a:cs typeface="Times New Roman" pitchFamily="18" charset="0"/>
              </a:rPr>
              <a:t>    By this we can identify the main pattern, which we want to find from the template. Pattern recognition is now the most helpful system for daily life, Though it has some disadvantages, we can get more and more help for daily life or corporate life. </a:t>
            </a:r>
            <a:endParaRPr lang="en-US" sz="28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Goal</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04800" y="1600200"/>
            <a:ext cx="8229600" cy="4525963"/>
          </a:xfrm>
        </p:spPr>
        <p:txBody>
          <a:bodyPr>
            <a:normAutofit/>
          </a:bodyPr>
          <a:lstStyle/>
          <a:p>
            <a:pPr algn="just">
              <a:buNone/>
            </a:pPr>
            <a:r>
              <a:rPr lang="en-US" sz="2800" dirty="0" smtClean="0">
                <a:latin typeface="Times New Roman" pitchFamily="18" charset="0"/>
                <a:cs typeface="Times New Roman" pitchFamily="18" charset="0"/>
              </a:rPr>
              <a:t>    The </a:t>
            </a:r>
            <a:r>
              <a:rPr lang="en-US" sz="2800" dirty="0" smtClean="0">
                <a:latin typeface="Times New Roman" pitchFamily="18" charset="0"/>
                <a:cs typeface="Times New Roman" pitchFamily="18" charset="0"/>
              </a:rPr>
              <a:t>main goal of this project is recognizing </a:t>
            </a:r>
            <a:r>
              <a:rPr lang="en-US" sz="2800" dirty="0" smtClean="0">
                <a:latin typeface="Times New Roman" pitchFamily="18" charset="0"/>
                <a:cs typeface="Times New Roman" pitchFamily="18" charset="0"/>
              </a:rPr>
              <a:t>the number from </a:t>
            </a:r>
            <a:r>
              <a:rPr lang="en-US" sz="2800" dirty="0" smtClean="0">
                <a:latin typeface="Times New Roman" pitchFamily="18" charset="0"/>
                <a:cs typeface="Times New Roman" pitchFamily="18" charset="0"/>
              </a:rPr>
              <a:t>the given numbers image, </a:t>
            </a:r>
            <a:r>
              <a:rPr lang="en-US" sz="2800" dirty="0" smtClean="0">
                <a:latin typeface="Times New Roman" pitchFamily="18" charset="0"/>
                <a:cs typeface="Times New Roman" pitchFamily="18" charset="0"/>
              </a:rPr>
              <a:t>basically it </a:t>
            </a:r>
            <a:r>
              <a:rPr lang="en-US" sz="2800" dirty="0" smtClean="0">
                <a:latin typeface="Times New Roman" pitchFamily="18" charset="0"/>
                <a:cs typeface="Times New Roman" pitchFamily="18" charset="0"/>
              </a:rPr>
              <a:t>is </a:t>
            </a:r>
            <a:r>
              <a:rPr lang="en-US" sz="2800" dirty="0" smtClean="0">
                <a:latin typeface="Times New Roman" pitchFamily="18" charset="0"/>
                <a:cs typeface="Times New Roman" pitchFamily="18" charset="0"/>
              </a:rPr>
              <a:t>pattern matching </a:t>
            </a:r>
            <a:r>
              <a:rPr lang="en-US" sz="2800" dirty="0" smtClean="0">
                <a:latin typeface="Times New Roman" pitchFamily="18" charset="0"/>
                <a:cs typeface="Times New Roman" pitchFamily="18" charset="0"/>
              </a:rPr>
              <a:t>way to find the </a:t>
            </a:r>
            <a:r>
              <a:rPr lang="en-US" sz="2800" dirty="0" smtClean="0">
                <a:latin typeface="Times New Roman" pitchFamily="18" charset="0"/>
                <a:cs typeface="Times New Roman" pitchFamily="18" charset="0"/>
              </a:rPr>
              <a:t>number, which </a:t>
            </a:r>
            <a:r>
              <a:rPr lang="en-US" sz="2800" dirty="0" smtClean="0">
                <a:latin typeface="Times New Roman" pitchFamily="18" charset="0"/>
                <a:cs typeface="Times New Roman" pitchFamily="18" charset="0"/>
              </a:rPr>
              <a:t>is required to find.</a:t>
            </a:r>
            <a:endParaRPr lang="en-US" sz="28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Motivation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04800" y="1600200"/>
            <a:ext cx="8229600" cy="4525963"/>
          </a:xfrm>
        </p:spPr>
        <p:txBody>
          <a:bodyPr>
            <a:normAutofit/>
          </a:bodyPr>
          <a:lstStyle/>
          <a:p>
            <a:pPr algn="just">
              <a:buNone/>
            </a:pPr>
            <a:r>
              <a:rPr lang="en-US" sz="2800" dirty="0" smtClean="0">
                <a:latin typeface="Times New Roman" pitchFamily="18" charset="0"/>
                <a:cs typeface="Times New Roman" pitchFamily="18" charset="0"/>
              </a:rPr>
              <a:t>    By </a:t>
            </a:r>
            <a:r>
              <a:rPr lang="en-US" sz="2800" dirty="0" smtClean="0">
                <a:latin typeface="Times New Roman" pitchFamily="18" charset="0"/>
                <a:cs typeface="Times New Roman" pitchFamily="18" charset="0"/>
              </a:rPr>
              <a:t>using this project, we can get the </a:t>
            </a:r>
            <a:r>
              <a:rPr lang="en-US" sz="2800" dirty="0" smtClean="0">
                <a:latin typeface="Times New Roman" pitchFamily="18" charset="0"/>
                <a:cs typeface="Times New Roman" pitchFamily="18" charset="0"/>
              </a:rPr>
              <a:t>matched pattern </a:t>
            </a:r>
            <a:r>
              <a:rPr lang="en-US" sz="2800" dirty="0" smtClean="0">
                <a:latin typeface="Times New Roman" pitchFamily="18" charset="0"/>
                <a:cs typeface="Times New Roman" pitchFamily="18" charset="0"/>
              </a:rPr>
              <a:t>from a numbers template. We can </a:t>
            </a:r>
            <a:r>
              <a:rPr lang="en-US" sz="2800" dirty="0" smtClean="0">
                <a:latin typeface="Times New Roman" pitchFamily="18" charset="0"/>
                <a:cs typeface="Times New Roman" pitchFamily="18" charset="0"/>
              </a:rPr>
              <a:t>use this </a:t>
            </a:r>
            <a:r>
              <a:rPr lang="en-US" sz="2800" dirty="0" smtClean="0">
                <a:latin typeface="Times New Roman" pitchFamily="18" charset="0"/>
                <a:cs typeface="Times New Roman" pitchFamily="18" charset="0"/>
              </a:rPr>
              <a:t>project to find the numbers from </a:t>
            </a:r>
            <a:r>
              <a:rPr lang="en-US" sz="2800" dirty="0" smtClean="0">
                <a:latin typeface="Times New Roman" pitchFamily="18" charset="0"/>
                <a:cs typeface="Times New Roman" pitchFamily="18" charset="0"/>
              </a:rPr>
              <a:t>a template</a:t>
            </a: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Application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04800" y="1600200"/>
            <a:ext cx="8229600" cy="4525963"/>
          </a:xfrm>
        </p:spPr>
        <p:txBody>
          <a:bodyPr>
            <a:normAutofit/>
          </a:bodyPr>
          <a:lstStyle/>
          <a:p>
            <a:pPr algn="just">
              <a:buNone/>
            </a:pPr>
            <a:r>
              <a:rPr lang="en-US" sz="2800" dirty="0" smtClean="0">
                <a:latin typeface="Times New Roman" pitchFamily="18" charset="0"/>
                <a:cs typeface="Times New Roman" pitchFamily="18" charset="0"/>
              </a:rPr>
              <a:t>    Pattern </a:t>
            </a:r>
            <a:r>
              <a:rPr lang="en-US" sz="2800" dirty="0" smtClean="0">
                <a:latin typeface="Times New Roman" pitchFamily="18" charset="0"/>
                <a:cs typeface="Times New Roman" pitchFamily="18" charset="0"/>
              </a:rPr>
              <a:t>recognition is used in any area of </a:t>
            </a:r>
            <a:r>
              <a:rPr lang="en-US" sz="2800" dirty="0" smtClean="0">
                <a:latin typeface="Times New Roman" pitchFamily="18" charset="0"/>
                <a:cs typeface="Times New Roman" pitchFamily="18" charset="0"/>
              </a:rPr>
              <a:t>science and engineering </a:t>
            </a:r>
            <a:r>
              <a:rPr lang="en-US" sz="2800" dirty="0" smtClean="0">
                <a:latin typeface="Times New Roman" pitchFamily="18" charset="0"/>
                <a:cs typeface="Times New Roman" pitchFamily="18" charset="0"/>
              </a:rPr>
              <a:t>that studies the structure </a:t>
            </a:r>
            <a:r>
              <a:rPr lang="en-US" sz="2800" dirty="0" smtClean="0">
                <a:latin typeface="Times New Roman" pitchFamily="18" charset="0"/>
                <a:cs typeface="Times New Roman" pitchFamily="18" charset="0"/>
              </a:rPr>
              <a:t>of observations. It </a:t>
            </a:r>
            <a:r>
              <a:rPr lang="en-US" sz="2800" dirty="0" smtClean="0">
                <a:latin typeface="Times New Roman" pitchFamily="18" charset="0"/>
                <a:cs typeface="Times New Roman" pitchFamily="18" charset="0"/>
              </a:rPr>
              <a:t>is now frequently used in </a:t>
            </a:r>
            <a:r>
              <a:rPr lang="en-US" sz="2800" dirty="0" smtClean="0">
                <a:latin typeface="Times New Roman" pitchFamily="18" charset="0"/>
                <a:cs typeface="Times New Roman" pitchFamily="18" charset="0"/>
              </a:rPr>
              <a:t>many applications in manufacturing industry, healthcare</a:t>
            </a:r>
            <a:r>
              <a:rPr lang="en-US" sz="2800" dirty="0" smtClean="0">
                <a:latin typeface="Times New Roman" pitchFamily="18" charset="0"/>
                <a:cs typeface="Times New Roman" pitchFamily="18" charset="0"/>
              </a:rPr>
              <a:t>, and the </a:t>
            </a:r>
            <a:r>
              <a:rPr lang="en-US" sz="2800" dirty="0" smtClean="0">
                <a:latin typeface="Times New Roman" pitchFamily="18" charset="0"/>
                <a:cs typeface="Times New Roman" pitchFamily="18" charset="0"/>
              </a:rPr>
              <a:t>military. These are the applications of this, Number recognition, Image identification, Reading machine for blind, Digit or letter recognition etc.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Limitation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81000" y="1600200"/>
            <a:ext cx="8229600" cy="4525963"/>
          </a:xfrm>
        </p:spPr>
        <p:txBody>
          <a:bodyPr>
            <a:normAutofit/>
          </a:bodyPr>
          <a:lstStyle/>
          <a:p>
            <a:pPr algn="just">
              <a:buNone/>
            </a:pP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Pattern recognition </a:t>
            </a:r>
            <a:r>
              <a:rPr lang="en-US" sz="2800" dirty="0" smtClean="0">
                <a:latin typeface="Times New Roman" pitchFamily="18" charset="0"/>
                <a:cs typeface="Times New Roman" pitchFamily="18" charset="0"/>
              </a:rPr>
              <a:t>process is quite </a:t>
            </a:r>
            <a:r>
              <a:rPr lang="en-US" sz="2800" dirty="0" smtClean="0">
                <a:latin typeface="Times New Roman" pitchFamily="18" charset="0"/>
                <a:cs typeface="Times New Roman" pitchFamily="18" charset="0"/>
              </a:rPr>
              <a:t>complex and lengthy</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which consumes time. The dataset needs </a:t>
            </a:r>
            <a:r>
              <a:rPr lang="en-US" sz="2800" dirty="0" smtClean="0">
                <a:latin typeface="Times New Roman" pitchFamily="18" charset="0"/>
                <a:cs typeface="Times New Roman" pitchFamily="18" charset="0"/>
              </a:rPr>
              <a:t>to be </a:t>
            </a:r>
            <a:r>
              <a:rPr lang="en-US" sz="2800" dirty="0" smtClean="0">
                <a:latin typeface="Times New Roman" pitchFamily="18" charset="0"/>
                <a:cs typeface="Times New Roman" pitchFamily="18" charset="0"/>
              </a:rPr>
              <a:t>large for accuracy. The </a:t>
            </a:r>
            <a:r>
              <a:rPr lang="en-US" sz="2800" dirty="0" smtClean="0">
                <a:latin typeface="Times New Roman" pitchFamily="18" charset="0"/>
                <a:cs typeface="Times New Roman" pitchFamily="18" charset="0"/>
              </a:rPr>
              <a:t>logic is </a:t>
            </a:r>
            <a:r>
              <a:rPr lang="en-US" sz="2800" dirty="0" smtClean="0">
                <a:latin typeface="Times New Roman" pitchFamily="18" charset="0"/>
                <a:cs typeface="Times New Roman" pitchFamily="18" charset="0"/>
              </a:rPr>
              <a:t>not certain </a:t>
            </a:r>
            <a:r>
              <a:rPr lang="en-US" sz="2800" dirty="0" smtClean="0">
                <a:latin typeface="Times New Roman" pitchFamily="18" charset="0"/>
                <a:cs typeface="Times New Roman" pitchFamily="18" charset="0"/>
              </a:rPr>
              <a:t>of </a:t>
            </a:r>
            <a:r>
              <a:rPr lang="en-US" sz="2800" dirty="0" smtClean="0">
                <a:latin typeface="Times New Roman" pitchFamily="18" charset="0"/>
                <a:cs typeface="Times New Roman" pitchFamily="18" charset="0"/>
              </a:rPr>
              <a:t>object recognition. We have to search the numbers one by one. Multiple numbers can’t be searched by this code.</a:t>
            </a:r>
            <a:endParaRPr lang="en-US" sz="2800" dirty="0" smtClean="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Framework</a:t>
            </a:r>
            <a:endParaRPr lang="en-US" dirty="0">
              <a:latin typeface="Times New Roman" pitchFamily="18" charset="0"/>
              <a:cs typeface="Times New Roman" pitchFamily="18" charset="0"/>
            </a:endParaRPr>
          </a:p>
        </p:txBody>
      </p:sp>
      <p:pic>
        <p:nvPicPr>
          <p:cNvPr id="4" name="Content Placeholder 3" descr="1.PNG"/>
          <p:cNvPicPr>
            <a:picLocks noGrp="1" noChangeAspect="1"/>
          </p:cNvPicPr>
          <p:nvPr>
            <p:ph idx="1"/>
          </p:nvPr>
        </p:nvPicPr>
        <p:blipFill>
          <a:blip r:embed="rId2"/>
          <a:stretch>
            <a:fillRect/>
          </a:stretch>
        </p:blipFill>
        <p:spPr>
          <a:xfrm>
            <a:off x="2743200" y="1905000"/>
            <a:ext cx="3429000" cy="2743200"/>
          </a:xfrm>
        </p:spPr>
      </p:pic>
      <p:sp>
        <p:nvSpPr>
          <p:cNvPr id="5" name="TextBox 4"/>
          <p:cNvSpPr txBox="1"/>
          <p:nvPr/>
        </p:nvSpPr>
        <p:spPr>
          <a:xfrm>
            <a:off x="533400" y="5410200"/>
            <a:ext cx="8077200" cy="400110"/>
          </a:xfrm>
          <a:prstGeom prst="rect">
            <a:avLst/>
          </a:prstGeom>
          <a:noFill/>
        </p:spPr>
        <p:txBody>
          <a:bodyPr wrap="square" rtlCol="0">
            <a:spAutoFit/>
          </a:bodyPr>
          <a:lstStyle/>
          <a:p>
            <a:pPr algn="ctr"/>
            <a:r>
              <a:rPr lang="en-US" sz="2000" dirty="0" smtClean="0">
                <a:latin typeface="Times New Roman" pitchFamily="18" charset="0"/>
                <a:cs typeface="Times New Roman" pitchFamily="18" charset="0"/>
              </a:rPr>
              <a:t>Fig 0.1: Numbers candidate template (Converted to binary image)</a:t>
            </a:r>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template.PNG"/>
          <p:cNvPicPr>
            <a:picLocks noGrp="1" noChangeAspect="1"/>
          </p:cNvPicPr>
          <p:nvPr>
            <p:ph idx="1"/>
          </p:nvPr>
        </p:nvPicPr>
        <p:blipFill>
          <a:blip r:embed="rId2"/>
          <a:stretch>
            <a:fillRect/>
          </a:stretch>
        </p:blipFill>
        <p:spPr>
          <a:xfrm>
            <a:off x="2286000" y="2286000"/>
            <a:ext cx="4572000" cy="1905000"/>
          </a:xfrm>
        </p:spPr>
      </p:pic>
      <p:sp>
        <p:nvSpPr>
          <p:cNvPr id="5" name="TextBox 4"/>
          <p:cNvSpPr txBox="1"/>
          <p:nvPr/>
        </p:nvSpPr>
        <p:spPr>
          <a:xfrm>
            <a:off x="1447800" y="5257800"/>
            <a:ext cx="6096000" cy="400110"/>
          </a:xfrm>
          <a:prstGeom prst="rect">
            <a:avLst/>
          </a:prstGeom>
          <a:noFill/>
        </p:spPr>
        <p:txBody>
          <a:bodyPr wrap="square" rtlCol="0">
            <a:spAutoFit/>
          </a:bodyPr>
          <a:lstStyle/>
          <a:p>
            <a:pPr algn="ctr"/>
            <a:r>
              <a:rPr lang="en-US" sz="2000" dirty="0" smtClean="0">
                <a:latin typeface="Times New Roman" pitchFamily="18" charset="0"/>
                <a:cs typeface="Times New Roman" pitchFamily="18" charset="0"/>
              </a:rPr>
              <a:t>Fig 0.2: Template (</a:t>
            </a:r>
            <a:r>
              <a:rPr lang="en-US" sz="2000" dirty="0" smtClean="0">
                <a:latin typeface="Times New Roman" pitchFamily="18" charset="0"/>
                <a:cs typeface="Times New Roman" pitchFamily="18" charset="0"/>
              </a:rPr>
              <a:t>Converted to binary image</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matched.PNG"/>
          <p:cNvPicPr>
            <a:picLocks noGrp="1" noChangeAspect="1"/>
          </p:cNvPicPr>
          <p:nvPr>
            <p:ph idx="1"/>
          </p:nvPr>
        </p:nvPicPr>
        <p:blipFill>
          <a:blip r:embed="rId2"/>
          <a:stretch>
            <a:fillRect/>
          </a:stretch>
        </p:blipFill>
        <p:spPr>
          <a:xfrm>
            <a:off x="2362200" y="2286000"/>
            <a:ext cx="4648200" cy="1905000"/>
          </a:xfrm>
        </p:spPr>
      </p:pic>
      <p:sp>
        <p:nvSpPr>
          <p:cNvPr id="6" name="TextBox 5"/>
          <p:cNvSpPr txBox="1"/>
          <p:nvPr/>
        </p:nvSpPr>
        <p:spPr>
          <a:xfrm>
            <a:off x="2209800" y="5181600"/>
            <a:ext cx="4800600" cy="400110"/>
          </a:xfrm>
          <a:prstGeom prst="rect">
            <a:avLst/>
          </a:prstGeom>
          <a:noFill/>
        </p:spPr>
        <p:txBody>
          <a:bodyPr wrap="square" rtlCol="0">
            <a:spAutoFit/>
          </a:bodyPr>
          <a:lstStyle/>
          <a:p>
            <a:pPr algn="ctr"/>
            <a:r>
              <a:rPr lang="en-US" sz="2000" dirty="0" smtClean="0">
                <a:latin typeface="Times New Roman" pitchFamily="18" charset="0"/>
                <a:cs typeface="Times New Roman" pitchFamily="18" charset="0"/>
              </a:rPr>
              <a:t>Fig </a:t>
            </a:r>
            <a:r>
              <a:rPr lang="en-US" sz="2000" dirty="0" smtClean="0">
                <a:latin typeface="Times New Roman" pitchFamily="18" charset="0"/>
                <a:cs typeface="Times New Roman" pitchFamily="18" charset="0"/>
              </a:rPr>
              <a:t>0.3:  Template of Matched pattern</a:t>
            </a:r>
            <a:endParaRPr lang="en-US" sz="20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Processing Example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a:buNone/>
            </a:pPr>
            <a:r>
              <a:rPr lang="en-US" sz="2000" dirty="0" err="1" smtClean="0">
                <a:latin typeface="Times New Roman" pitchFamily="18" charset="0"/>
                <a:cs typeface="Times New Roman" pitchFamily="18" charset="0"/>
              </a:rPr>
              <a:t>clc</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clear all;</a:t>
            </a:r>
          </a:p>
          <a:p>
            <a:pPr>
              <a:buNone/>
            </a:pPr>
            <a:r>
              <a:rPr lang="en-US" sz="2000" dirty="0" smtClean="0">
                <a:latin typeface="Times New Roman" pitchFamily="18" charset="0"/>
                <a:cs typeface="Times New Roman" pitchFamily="18" charset="0"/>
              </a:rPr>
              <a:t>close all;</a:t>
            </a:r>
          </a:p>
          <a:p>
            <a:pPr>
              <a:buNone/>
            </a:pPr>
            <a:r>
              <a:rPr lang="en-US" sz="2000" dirty="0" smtClean="0">
                <a:latin typeface="Times New Roman" pitchFamily="18" charset="0"/>
                <a:cs typeface="Times New Roman" pitchFamily="18" charset="0"/>
              </a:rPr>
              <a:t> </a:t>
            </a:r>
          </a:p>
          <a:p>
            <a:pPr>
              <a:buNone/>
            </a:pPr>
            <a:r>
              <a:rPr lang="en-US" sz="2000" dirty="0" err="1" smtClean="0">
                <a:latin typeface="Times New Roman" pitchFamily="18" charset="0"/>
                <a:cs typeface="Times New Roman" pitchFamily="18" charset="0"/>
              </a:rPr>
              <a:t>ImageRead</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imread</a:t>
            </a:r>
            <a:r>
              <a:rPr lang="en-US" sz="2000" dirty="0" smtClean="0">
                <a:latin typeface="Times New Roman" pitchFamily="18" charset="0"/>
                <a:cs typeface="Times New Roman" pitchFamily="18" charset="0"/>
              </a:rPr>
              <a:t>('D:\Last Semester\PR\PR lab\Project\numbers (times new roman) templates\1_candidate.jpg');</a:t>
            </a:r>
          </a:p>
          <a:p>
            <a:pPr>
              <a:buNone/>
            </a:pPr>
            <a:endParaRPr lang="en-US" sz="2000" dirty="0" smtClean="0">
              <a:latin typeface="Times New Roman" pitchFamily="18" charset="0"/>
              <a:cs typeface="Times New Roman" pitchFamily="18" charset="0"/>
            </a:endParaRPr>
          </a:p>
          <a:p>
            <a:pPr>
              <a:buNone/>
            </a:pPr>
            <a:r>
              <a:rPr lang="en-US" sz="2000" dirty="0" err="1" smtClean="0">
                <a:latin typeface="Times New Roman" pitchFamily="18" charset="0"/>
                <a:cs typeface="Times New Roman" pitchFamily="18" charset="0"/>
              </a:rPr>
              <a:t>ImageR</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imread</a:t>
            </a:r>
            <a:r>
              <a:rPr lang="en-US" sz="2000" dirty="0" smtClean="0">
                <a:latin typeface="Times New Roman" pitchFamily="18" charset="0"/>
                <a:cs typeface="Times New Roman" pitchFamily="18" charset="0"/>
              </a:rPr>
              <a:t>('D:\Last Semester\PR\PR lab\Project\numbers (times new roman) templates\Template_1.jpg');</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cit = rgb2gray(</a:t>
            </a:r>
            <a:r>
              <a:rPr lang="en-US" sz="2000" dirty="0" err="1" smtClean="0">
                <a:latin typeface="Times New Roman" pitchFamily="18" charset="0"/>
                <a:cs typeface="Times New Roman" pitchFamily="18" charset="0"/>
              </a:rPr>
              <a:t>ImageRead</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ct = rgb2gray(</a:t>
            </a:r>
            <a:r>
              <a:rPr lang="en-US" sz="2000" dirty="0" err="1" smtClean="0">
                <a:latin typeface="Times New Roman" pitchFamily="18" charset="0"/>
                <a:cs typeface="Times New Roman" pitchFamily="18" charset="0"/>
              </a:rPr>
              <a:t>ImageR</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t = </a:t>
            </a:r>
            <a:r>
              <a:rPr lang="en-US" sz="2000" dirty="0" err="1" smtClean="0">
                <a:latin typeface="Times New Roman" pitchFamily="18" charset="0"/>
                <a:cs typeface="Times New Roman" pitchFamily="18" charset="0"/>
              </a:rPr>
              <a:t>graythresh</a:t>
            </a:r>
            <a:r>
              <a:rPr lang="en-US" sz="2000" dirty="0" smtClean="0">
                <a:latin typeface="Times New Roman" pitchFamily="18" charset="0"/>
                <a:cs typeface="Times New Roman" pitchFamily="18" charset="0"/>
              </a:rPr>
              <a:t>(cit);</a:t>
            </a:r>
          </a:p>
          <a:p>
            <a:pPr>
              <a:buNone/>
            </a:pPr>
            <a:r>
              <a:rPr lang="en-US" sz="2000" dirty="0" err="1" smtClean="0">
                <a:latin typeface="Times New Roman" pitchFamily="18" charset="0"/>
                <a:cs typeface="Times New Roman" pitchFamily="18" charset="0"/>
              </a:rPr>
              <a:t>ty</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graythresh</a:t>
            </a:r>
            <a:r>
              <a:rPr lang="en-US" sz="2000" dirty="0" smtClean="0">
                <a:latin typeface="Times New Roman" pitchFamily="18" charset="0"/>
                <a:cs typeface="Times New Roman" pitchFamily="18" charset="0"/>
              </a:rPr>
              <a:t>(ct);</a:t>
            </a:r>
          </a:p>
          <a:p>
            <a:pPr>
              <a:buNone/>
            </a:pPr>
            <a:r>
              <a:rPr lang="en-US" sz="2000" dirty="0" smtClean="0">
                <a:latin typeface="Times New Roman" pitchFamily="18" charset="0"/>
                <a:cs typeface="Times New Roman" pitchFamily="18" charset="0"/>
              </a:rPr>
              <a:t> </a:t>
            </a:r>
          </a:p>
          <a:p>
            <a:pPr>
              <a:buNone/>
            </a:pPr>
            <a:r>
              <a:rPr lang="en-US" sz="2000" dirty="0" err="1" smtClean="0">
                <a:latin typeface="Times New Roman" pitchFamily="18" charset="0"/>
                <a:cs typeface="Times New Roman" pitchFamily="18" charset="0"/>
              </a:rPr>
              <a:t>bic</a:t>
            </a:r>
            <a:r>
              <a:rPr lang="en-US" sz="2000" dirty="0" smtClean="0">
                <a:latin typeface="Times New Roman" pitchFamily="18" charset="0"/>
                <a:cs typeface="Times New Roman" pitchFamily="18" charset="0"/>
              </a:rPr>
              <a:t> = im2bw(cit, t);</a:t>
            </a:r>
          </a:p>
          <a:p>
            <a:pPr>
              <a:buNone/>
            </a:pPr>
            <a:r>
              <a:rPr lang="en-US" sz="2000" dirty="0" err="1" smtClean="0">
                <a:latin typeface="Times New Roman" pitchFamily="18" charset="0"/>
                <a:cs typeface="Times New Roman" pitchFamily="18" charset="0"/>
              </a:rPr>
              <a:t>imshow</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bic</a:t>
            </a:r>
            <a:r>
              <a:rPr lang="en-US" sz="2000" dirty="0" smtClean="0">
                <a:latin typeface="Times New Roman" pitchFamily="18" charset="0"/>
                <a:cs typeface="Times New Roman" pitchFamily="18" charset="0"/>
              </a:rPr>
              <a:t>);</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bit = im2bw(ct, </a:t>
            </a:r>
            <a:r>
              <a:rPr lang="en-US" sz="2000" dirty="0" err="1" smtClean="0">
                <a:latin typeface="Times New Roman" pitchFamily="18" charset="0"/>
                <a:cs typeface="Times New Roman" pitchFamily="18" charset="0"/>
              </a:rPr>
              <a:t>ty</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figure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imshow</a:t>
            </a:r>
            <a:r>
              <a:rPr lang="en-US" sz="2000" dirty="0" smtClean="0">
                <a:latin typeface="Times New Roman" pitchFamily="18" charset="0"/>
                <a:cs typeface="Times New Roman" pitchFamily="18" charset="0"/>
              </a:rPr>
              <a:t>(bit);</a:t>
            </a:r>
          </a:p>
          <a:p>
            <a:pPr>
              <a:buNone/>
            </a:pPr>
            <a:endParaRPr lang="en-US" sz="1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TotalTime>
  <Words>526</Words>
  <Application>Microsoft Office PowerPoint</Application>
  <PresentationFormat>On-screen Show (4:3)</PresentationFormat>
  <Paragraphs>90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Number recognition from given number image</vt:lpstr>
      <vt:lpstr>Goal</vt:lpstr>
      <vt:lpstr>Motivation</vt:lpstr>
      <vt:lpstr>Application</vt:lpstr>
      <vt:lpstr>Limitation</vt:lpstr>
      <vt:lpstr>Framework</vt:lpstr>
      <vt:lpstr>Slide 7</vt:lpstr>
      <vt:lpstr>Slide 8</vt:lpstr>
      <vt:lpstr>Processing Example</vt:lpstr>
      <vt:lpstr>Slide 10</vt:lpstr>
      <vt:lpstr>Slide 11</vt:lpstr>
      <vt:lpstr>Slide 12</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Joyanta</dc:creator>
  <cp:lastModifiedBy>Joyanta</cp:lastModifiedBy>
  <cp:revision>29</cp:revision>
  <dcterms:created xsi:type="dcterms:W3CDTF">2021-02-12T06:50:38Z</dcterms:created>
  <dcterms:modified xsi:type="dcterms:W3CDTF">2021-02-12T15:26:54Z</dcterms:modified>
</cp:coreProperties>
</file>