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59" r:id="rId4"/>
    <p:sldId id="270" r:id="rId5"/>
    <p:sldId id="260" r:id="rId6"/>
    <p:sldId id="261" r:id="rId7"/>
    <p:sldId id="267" r:id="rId8"/>
    <p:sldId id="262" r:id="rId9"/>
    <p:sldId id="268" r:id="rId10"/>
    <p:sldId id="263" r:id="rId11"/>
    <p:sldId id="269" r:id="rId12"/>
    <p:sldId id="264" r:id="rId13"/>
    <p:sldId id="265" r:id="rId14"/>
  </p:sldIdLst>
  <p:sldSz cx="9144000" cy="5143500" type="screen16x9"/>
  <p:notesSz cx="6858000" cy="9144000"/>
  <p:embeddedFontLst>
    <p:embeddedFont>
      <p:font typeface="Abril Fatface" panose="020B0604020202020204" charset="0"/>
      <p:regular r:id="rId16"/>
    </p:embeddedFont>
    <p:embeddedFont>
      <p:font typeface="Arial Black" panose="020B0A04020102020204" pitchFamily="34" charset="0"/>
      <p:bold r:id="rId17"/>
    </p:embeddedFont>
    <p:embeddedFont>
      <p:font typeface="Bell MT" panose="02020503060305020303" pitchFamily="18" charset="0"/>
      <p:regular r:id="rId18"/>
      <p:bold r:id="rId19"/>
      <p:italic r:id="rId20"/>
    </p:embeddedFont>
    <p:embeddedFont>
      <p:font typeface="Nunito" pitchFamily="2" charset="0"/>
      <p:regular r:id="rId21"/>
      <p:bold r:id="rId22"/>
      <p:italic r:id="rId23"/>
      <p:boldItalic r:id="rId24"/>
    </p:embeddedFont>
    <p:embeddedFont>
      <p:font typeface="Roboto Condensed Light" panose="02000000000000000000" pitchFamily="2" charset="0"/>
      <p:regular r:id="rId25"/>
      <p:italic r:id="rId26"/>
    </p:embeddedFont>
    <p:embeddedFont>
      <p:font typeface="Trebuchet MS" panose="020B0603020202020204" pitchFamily="34"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5DD5"/>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1B1B6D-E45D-4AAC-BAA2-5F4485961610}">
  <a:tblStyle styleId="{C61B1B6D-E45D-4AAC-BAA2-5F4485961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3963" y="-933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7641225" y="-691372"/>
            <a:ext cx="1756619" cy="207607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145456" y="-66021"/>
            <a:ext cx="1756619" cy="232279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93"/>
        <p:cNvGrpSpPr/>
        <p:nvPr/>
      </p:nvGrpSpPr>
      <p:grpSpPr>
        <a:xfrm>
          <a:off x="0" y="0"/>
          <a:ext cx="0" cy="0"/>
          <a:chOff x="0" y="0"/>
          <a:chExt cx="0" cy="0"/>
        </a:xfrm>
      </p:grpSpPr>
      <p:sp>
        <p:nvSpPr>
          <p:cNvPr id="94" name="Google Shape;94;p15"/>
          <p:cNvSpPr/>
          <p:nvPr/>
        </p:nvSpPr>
        <p:spPr>
          <a:xfrm rot="-784685" flipH="1">
            <a:off x="7733586" y="-3640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83285">
            <a:off x="8151242" y="-7860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408376" y="-174026"/>
            <a:ext cx="1214376" cy="412852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1407300" y="1189100"/>
            <a:ext cx="6329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8" name="Google Shape;98;p1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7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www.ibm.com/blog/chatbot-examples-a-beginners-guide/" TargetMode="External"/><Relationship Id="rId5" Type="http://schemas.openxmlformats.org/officeDocument/2006/relationships/hyperlink" Target="https://www.ibm.com/topics/neural-networks" TargetMode="External"/><Relationship Id="rId4" Type="http://schemas.openxmlformats.org/officeDocument/2006/relationships/hyperlink" Target="https://flask.palletsprojects.com/en/3.0.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cxnSp>
        <p:nvCxnSpPr>
          <p:cNvPr id="234" name="Google Shape;234;p33"/>
          <p:cNvCxnSpPr>
            <a:cxnSpLocks/>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8" name="object 7">
            <a:extLst>
              <a:ext uri="{FF2B5EF4-FFF2-40B4-BE49-F238E27FC236}">
                <a16:creationId xmlns:a16="http://schemas.microsoft.com/office/drawing/2014/main" id="{922EB0AC-EE6B-4AB0-9A4F-37C0E7FCF75A}"/>
              </a:ext>
            </a:extLst>
          </p:cNvPr>
          <p:cNvSpPr txBox="1">
            <a:spLocks noGrp="1"/>
          </p:cNvSpPr>
          <p:nvPr>
            <p:ph type="ctrTitle"/>
          </p:nvPr>
        </p:nvSpPr>
        <p:spPr>
          <a:xfrm>
            <a:off x="1869568" y="2959993"/>
            <a:ext cx="7930816" cy="1955664"/>
          </a:xfrm>
          <a:prstGeom prst="rect">
            <a:avLst/>
          </a:prstGeom>
        </p:spPr>
        <p:txBody>
          <a:bodyPr vert="horz" wrap="square" lIns="0" tIns="16510" rIns="0" bIns="0" rtlCol="0">
            <a:spAutoFit/>
          </a:bodyPr>
          <a:lstStyle/>
          <a:p>
            <a:pPr marL="3213735">
              <a:lnSpc>
                <a:spcPct val="100000"/>
              </a:lnSpc>
              <a:spcBef>
                <a:spcPts val="130"/>
              </a:spcBef>
            </a:pPr>
            <a:r>
              <a:rPr lang="en-US" sz="2800" b="1" spc="15" dirty="0" err="1">
                <a:latin typeface="Bell MT" panose="02020503060305020303" pitchFamily="18" charset="0"/>
              </a:rPr>
              <a:t>Joyas</a:t>
            </a:r>
            <a:r>
              <a:rPr lang="en-US" sz="2800" b="1" spc="15" dirty="0">
                <a:latin typeface="Bell MT" panose="02020503060305020303" pitchFamily="18" charset="0"/>
              </a:rPr>
              <a:t> Paul .R</a:t>
            </a:r>
            <a:br>
              <a:rPr lang="en-US" sz="2800" spc="15" dirty="0">
                <a:latin typeface="Arial Black" panose="020B0A04020102020204" pitchFamily="34" charset="0"/>
              </a:rPr>
            </a:br>
            <a:r>
              <a:rPr lang="en-US" sz="2600" b="1" spc="15" dirty="0">
                <a:latin typeface="Times New Roman" panose="02020603050405020304" pitchFamily="18" charset="0"/>
                <a:cs typeface="Times New Roman" panose="02020603050405020304" pitchFamily="18" charset="0"/>
              </a:rPr>
              <a:t>Reg no: </a:t>
            </a:r>
            <a:r>
              <a:rPr lang="en-US" sz="2600" spc="15" dirty="0">
                <a:latin typeface="Times New Roman" panose="02020603050405020304" pitchFamily="18" charset="0"/>
                <a:cs typeface="Times New Roman" panose="02020603050405020304" pitchFamily="18" charset="0"/>
              </a:rPr>
              <a:t>422521104014</a:t>
            </a:r>
            <a:br>
              <a:rPr lang="en-US" sz="2000" spc="15" dirty="0"/>
            </a:br>
            <a:r>
              <a:rPr lang="en-US" sz="2600" spc="15" dirty="0">
                <a:latin typeface="Bell MT" panose="02020503060305020303" pitchFamily="18" charset="0"/>
              </a:rPr>
              <a:t>University College of </a:t>
            </a:r>
            <a:r>
              <a:rPr lang="en-US" sz="2600" spc="15" dirty="0" err="1">
                <a:latin typeface="Bell MT" panose="02020503060305020303" pitchFamily="18" charset="0"/>
              </a:rPr>
              <a:t>Engineering,Villupuram</a:t>
            </a:r>
            <a:br>
              <a:rPr lang="en-US" sz="2000" spc="15" dirty="0"/>
            </a:br>
            <a:endParaRPr sz="2000" spc="15" dirty="0"/>
          </a:p>
        </p:txBody>
      </p:sp>
      <p:sp>
        <p:nvSpPr>
          <p:cNvPr id="14" name="object 17">
            <a:extLst>
              <a:ext uri="{FF2B5EF4-FFF2-40B4-BE49-F238E27FC236}">
                <a16:creationId xmlns:a16="http://schemas.microsoft.com/office/drawing/2014/main" id="{2B49780A-8E23-4CC1-A736-BB99A9138298}"/>
              </a:ext>
            </a:extLst>
          </p:cNvPr>
          <p:cNvSpPr txBox="1">
            <a:spLocks/>
          </p:cNvSpPr>
          <p:nvPr/>
        </p:nvSpPr>
        <p:spPr>
          <a:xfrm>
            <a:off x="432000" y="1832075"/>
            <a:ext cx="8604000" cy="552715"/>
          </a:xfrm>
          <a:prstGeom prst="rect">
            <a:avLst/>
          </a:prstGeom>
          <a:noFill/>
          <a:ln>
            <a:noFill/>
          </a:ln>
        </p:spPr>
        <p:txBody>
          <a:bodyPr spcFirstLastPara="1" vert="horz" wrap="square" lIns="0" tIns="16510" rIns="0" bIns="0" rtlCol="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Abril Fatface"/>
              <a:buNone/>
              <a:defRPr sz="7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2pPr>
            <a:lvl3pPr marR="0" lvl="2"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3pPr>
            <a:lvl4pPr marR="0" lvl="3"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4pPr>
            <a:lvl5pPr marR="0" lvl="4"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5pPr>
            <a:lvl6pPr marR="0" lvl="5"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6pPr>
            <a:lvl7pPr marR="0" lvl="6"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7pPr>
            <a:lvl8pPr marR="0" lvl="7"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8pPr>
            <a:lvl9pPr marR="0" lvl="8"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9pPr>
          </a:lstStyle>
          <a:p>
            <a:pPr marL="12700">
              <a:lnSpc>
                <a:spcPct val="100000"/>
              </a:lnSpc>
              <a:spcBef>
                <a:spcPts val="130"/>
              </a:spcBef>
            </a:pPr>
            <a:r>
              <a:rPr lang="en-US" sz="3400" b="1" i="1" spc="5" dirty="0">
                <a:latin typeface="Trebuchet MS" panose="020B0603020202020204" pitchFamily="34" charset="0"/>
              </a:rPr>
              <a:t>CUSTOMER CHATBOT FOR E-COMMERCE</a:t>
            </a:r>
            <a:endParaRPr lang="en-US" sz="3400" b="1" i="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B715D1-EDA1-4CE6-823F-7BB8F166EC5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RESULT</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id="{E52C1F2E-B972-4977-83FA-31E9D20A0288}"/>
              </a:ext>
            </a:extLst>
          </p:cNvPr>
          <p:cNvCxnSpPr>
            <a:cxnSpLocks/>
          </p:cNvCxnSpPr>
          <p:nvPr/>
        </p:nvCxnSpPr>
        <p:spPr>
          <a:xfrm flipV="1">
            <a:off x="381600" y="781865"/>
            <a:ext cx="8028000" cy="53335"/>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C7F4AC9E-6B23-4372-B3A8-4453BFC42191}"/>
              </a:ext>
            </a:extLst>
          </p:cNvPr>
          <p:cNvPicPr>
            <a:picLocks noChangeAspect="1"/>
          </p:cNvPicPr>
          <p:nvPr/>
        </p:nvPicPr>
        <p:blipFill>
          <a:blip r:embed="rId2"/>
          <a:stretch>
            <a:fillRect/>
          </a:stretch>
        </p:blipFill>
        <p:spPr>
          <a:xfrm>
            <a:off x="1268273" y="1174076"/>
            <a:ext cx="6420253" cy="3410759"/>
          </a:xfrm>
          <a:prstGeom prst="rect">
            <a:avLst/>
          </a:prstGeom>
        </p:spPr>
      </p:pic>
    </p:spTree>
    <p:extLst>
      <p:ext uri="{BB962C8B-B14F-4D97-AF65-F5344CB8AC3E}">
        <p14:creationId xmlns:p14="http://schemas.microsoft.com/office/powerpoint/2010/main" val="165502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9F5CF5-CB4D-47B5-B2EA-413DB18D98D6}"/>
              </a:ext>
            </a:extLst>
          </p:cNvPr>
          <p:cNvPicPr>
            <a:picLocks noChangeAspect="1"/>
          </p:cNvPicPr>
          <p:nvPr/>
        </p:nvPicPr>
        <p:blipFill>
          <a:blip r:embed="rId2"/>
          <a:stretch>
            <a:fillRect/>
          </a:stretch>
        </p:blipFill>
        <p:spPr>
          <a:xfrm>
            <a:off x="1170000" y="637865"/>
            <a:ext cx="6645600" cy="3738150"/>
          </a:xfrm>
          <a:prstGeom prst="rect">
            <a:avLst/>
          </a:prstGeom>
        </p:spPr>
      </p:pic>
    </p:spTree>
    <p:extLst>
      <p:ext uri="{BB962C8B-B14F-4D97-AF65-F5344CB8AC3E}">
        <p14:creationId xmlns:p14="http://schemas.microsoft.com/office/powerpoint/2010/main" val="258304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5F1C1F-9F8F-4F9F-9F13-85736A4D361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CONCLUSION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id="{611E3C73-4680-4F48-BFA6-E7CA687D2DD9}"/>
              </a:ext>
            </a:extLst>
          </p:cNvPr>
          <p:cNvCxnSpPr/>
          <p:nvPr/>
        </p:nvCxnSpPr>
        <p:spPr>
          <a:xfrm>
            <a:off x="619200" y="921600"/>
            <a:ext cx="7401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6C340D-F99D-4A07-A1F1-6B28E1B8FAF0}"/>
              </a:ext>
            </a:extLst>
          </p:cNvPr>
          <p:cNvSpPr txBox="1"/>
          <p:nvPr/>
        </p:nvSpPr>
        <p:spPr>
          <a:xfrm>
            <a:off x="619200" y="1382400"/>
            <a:ext cx="7401600" cy="2246769"/>
          </a:xfrm>
          <a:prstGeom prst="rect">
            <a:avLst/>
          </a:prstGeom>
          <a:noFill/>
        </p:spPr>
        <p:txBody>
          <a:bodyPr wrap="square" rtlCol="0">
            <a:spAutoFit/>
          </a:bodyPr>
          <a:lstStyle/>
          <a:p>
            <a:r>
              <a:rPr lang="en-US" sz="2000" dirty="0">
                <a:latin typeface="Bell MT" panose="02020503060305020303" pitchFamily="18" charset="0"/>
              </a:rPr>
              <a:t>In conclusion, this project successfully developed a chatbot for           e-commerce using Neural </a:t>
            </a:r>
            <a:r>
              <a:rPr lang="en-US" sz="2000" dirty="0" err="1">
                <a:latin typeface="Bell MT" panose="02020503060305020303" pitchFamily="18" charset="0"/>
              </a:rPr>
              <a:t>Network.The</a:t>
            </a:r>
            <a:r>
              <a:rPr lang="en-US" sz="2000" dirty="0">
                <a:latin typeface="Bell MT" panose="02020503060305020303" pitchFamily="18" charset="0"/>
              </a:rPr>
              <a:t> chatbot was trained on customer’s intent and deployed on a web platform, providing users with a convenient way to interact and seek assistance. Through thorough evaluation, the chatbot demonstrates its capability to deliver helpful responses and improve the overall shopping experience for customers.</a:t>
            </a:r>
            <a:endParaRPr lang="en-IN" sz="2000" dirty="0">
              <a:latin typeface="Bell MT" panose="02020503060305020303" pitchFamily="18" charset="0"/>
            </a:endParaRPr>
          </a:p>
        </p:txBody>
      </p:sp>
    </p:spTree>
    <p:extLst>
      <p:ext uri="{BB962C8B-B14F-4D97-AF65-F5344CB8AC3E}">
        <p14:creationId xmlns:p14="http://schemas.microsoft.com/office/powerpoint/2010/main" val="400273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3BAA3B-FCFC-49B0-8D00-227816611ED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REFERENCES</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id="{40FA2657-C995-4EFD-8B74-F5937A74872A}"/>
              </a:ext>
            </a:extLst>
          </p:cNvPr>
          <p:cNvCxnSpPr>
            <a:cxnSpLocks/>
          </p:cNvCxnSpPr>
          <p:nvPr/>
        </p:nvCxnSpPr>
        <p:spPr>
          <a:xfrm>
            <a:off x="460800" y="828000"/>
            <a:ext cx="794160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CE2ECC0-1977-4CFB-A3B3-193A08236D29}"/>
              </a:ext>
            </a:extLst>
          </p:cNvPr>
          <p:cNvSpPr txBox="1"/>
          <p:nvPr/>
        </p:nvSpPr>
        <p:spPr>
          <a:xfrm>
            <a:off x="518400" y="1130400"/>
            <a:ext cx="6616800" cy="3046988"/>
          </a:xfrm>
          <a:prstGeom prst="rect">
            <a:avLst/>
          </a:prstGeom>
          <a:noFill/>
        </p:spPr>
        <p:txBody>
          <a:bodyPr wrap="square" rtlCol="0">
            <a:spAutoFit/>
          </a:bodyPr>
          <a:lstStyle/>
          <a:p>
            <a:r>
              <a:rPr lang="en-IN" sz="1600" dirty="0">
                <a:solidFill>
                  <a:srgbClr val="A25DD5"/>
                </a:solidFill>
                <a:latin typeface="Bell MT" panose="02020503060305020303" pitchFamily="18" charset="0"/>
                <a:hlinkClick r:id="rId2">
                  <a:extLst>
                    <a:ext uri="{A12FA001-AC4F-418D-AE19-62706E023703}">
                      <ahyp:hlinkClr xmlns:ahyp="http://schemas.microsoft.com/office/drawing/2018/hyperlinkcolor" val="tx"/>
                    </a:ext>
                  </a:extLst>
                </a:hlinkClick>
              </a:rPr>
              <a:t>https://numpy.org/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3">
                  <a:extLst>
                    <a:ext uri="{A12FA001-AC4F-418D-AE19-62706E023703}">
                      <ahyp:hlinkClr xmlns:ahyp="http://schemas.microsoft.com/office/drawing/2018/hyperlinkcolor" val="tx"/>
                    </a:ext>
                  </a:extLst>
                </a:hlinkClick>
              </a:rPr>
              <a:t>https://www.nltk.org/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4">
                  <a:extLst>
                    <a:ext uri="{A12FA001-AC4F-418D-AE19-62706E023703}">
                      <ahyp:hlinkClr xmlns:ahyp="http://schemas.microsoft.com/office/drawing/2018/hyperlinkcolor" val="tx"/>
                    </a:ext>
                  </a:extLst>
                </a:hlinkClick>
              </a:rPr>
              <a:t>https://flask.palletsprojects.com/en/3.0.x/</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5">
                  <a:extLst>
                    <a:ext uri="{A12FA001-AC4F-418D-AE19-62706E023703}">
                      <ahyp:hlinkClr xmlns:ahyp="http://schemas.microsoft.com/office/drawing/2018/hyperlinkcolor" val="tx"/>
                    </a:ext>
                  </a:extLst>
                </a:hlinkClick>
              </a:rPr>
              <a:t>https://www.ibm.com/topics/neural-networks</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6">
                  <a:extLst>
                    <a:ext uri="{A12FA001-AC4F-418D-AE19-62706E023703}">
                      <ahyp:hlinkClr xmlns:ahyp="http://schemas.microsoft.com/office/drawing/2018/hyperlinkcolor" val="tx"/>
                    </a:ext>
                  </a:extLst>
                </a:hlinkClick>
              </a:rPr>
              <a:t>https://www.ibm.com/blog/chatbot-examples-a-beginners-guide/</a:t>
            </a:r>
            <a:endParaRPr lang="en-IN" sz="1600" dirty="0">
              <a:solidFill>
                <a:srgbClr val="A25DD5"/>
              </a:solidFill>
              <a:latin typeface="Bell MT" panose="02020503060305020303" pitchFamily="18" charset="0"/>
            </a:endParaRPr>
          </a:p>
          <a:p>
            <a:endParaRPr lang="en-IN" sz="1600" dirty="0">
              <a:latin typeface="Bell MT" panose="02020503060305020303" pitchFamily="18" charset="0"/>
            </a:endParaRPr>
          </a:p>
          <a:p>
            <a:pPr marL="285750" indent="-285750">
              <a:buFont typeface="Arial" panose="020B0604020202020204" pitchFamily="34" charset="0"/>
              <a:buChar char="•"/>
            </a:pPr>
            <a:endParaRPr lang="en-IN" sz="1600" dirty="0">
              <a:latin typeface="Bell MT" panose="02020503060305020303" pitchFamily="18" charset="0"/>
            </a:endParaRPr>
          </a:p>
          <a:p>
            <a:endParaRPr lang="en-IN" sz="1600" dirty="0">
              <a:latin typeface="Bell MT" panose="02020503060305020303" pitchFamily="18" charset="0"/>
            </a:endParaRPr>
          </a:p>
        </p:txBody>
      </p:sp>
    </p:spTree>
    <p:extLst>
      <p:ext uri="{BB962C8B-B14F-4D97-AF65-F5344CB8AC3E}">
        <p14:creationId xmlns:p14="http://schemas.microsoft.com/office/powerpoint/2010/main" val="299670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50" name="Google Shape;250;p35"/>
          <p:cNvCxnSpPr>
            <a:cxnSpLocks/>
          </p:cNvCxnSpPr>
          <p:nvPr/>
        </p:nvCxnSpPr>
        <p:spPr>
          <a:xfrm>
            <a:off x="-331800" y="4905600"/>
            <a:ext cx="6663300" cy="0"/>
          </a:xfrm>
          <a:prstGeom prst="straightConnector1">
            <a:avLst/>
          </a:prstGeom>
          <a:noFill/>
          <a:ln w="19050" cap="flat" cmpd="sng">
            <a:solidFill>
              <a:schemeClr val="dk1"/>
            </a:solidFill>
            <a:prstDash val="solid"/>
            <a:round/>
            <a:headEnd type="none" w="med" len="med"/>
            <a:tailEnd type="none" w="med" len="med"/>
          </a:ln>
        </p:spPr>
      </p:cxnSp>
      <p:sp>
        <p:nvSpPr>
          <p:cNvPr id="12" name="TextBox 11">
            <a:extLst>
              <a:ext uri="{FF2B5EF4-FFF2-40B4-BE49-F238E27FC236}">
                <a16:creationId xmlns:a16="http://schemas.microsoft.com/office/drawing/2014/main" id="{4D47CB95-DB0E-4C0E-9D9A-CA6C4E651AF2}"/>
              </a:ext>
            </a:extLst>
          </p:cNvPr>
          <p:cNvSpPr txBox="1"/>
          <p:nvPr/>
        </p:nvSpPr>
        <p:spPr>
          <a:xfrm>
            <a:off x="784800" y="283770"/>
            <a:ext cx="5241600" cy="738664"/>
          </a:xfrm>
          <a:prstGeom prst="rect">
            <a:avLst/>
          </a:prstGeom>
          <a:noFill/>
        </p:spPr>
        <p:txBody>
          <a:bodyPr wrap="square">
            <a:spAutoFit/>
          </a:bodyPr>
          <a:lstStyle/>
          <a:p>
            <a:r>
              <a:rPr lang="en-US" sz="4200" spc="25" dirty="0">
                <a:latin typeface="Trebuchet MS" panose="020B0603020202020204" pitchFamily="34" charset="0"/>
              </a:rPr>
              <a:t>OUTLINE</a:t>
            </a:r>
            <a:endParaRPr lang="en-IN" sz="4200" dirty="0">
              <a:latin typeface="Trebuchet MS" panose="020B0603020202020204" pitchFamily="34" charset="0"/>
            </a:endParaRPr>
          </a:p>
        </p:txBody>
      </p:sp>
      <p:sp>
        <p:nvSpPr>
          <p:cNvPr id="13" name="TextBox 12">
            <a:extLst>
              <a:ext uri="{FF2B5EF4-FFF2-40B4-BE49-F238E27FC236}">
                <a16:creationId xmlns:a16="http://schemas.microsoft.com/office/drawing/2014/main" id="{2DC2E75C-AEDA-4526-BCEC-34B955D37E27}"/>
              </a:ext>
            </a:extLst>
          </p:cNvPr>
          <p:cNvSpPr txBox="1"/>
          <p:nvPr/>
        </p:nvSpPr>
        <p:spPr>
          <a:xfrm>
            <a:off x="1114153" y="1491604"/>
            <a:ext cx="6663300" cy="3170099"/>
          </a:xfrm>
          <a:prstGeom prst="rect">
            <a:avLst/>
          </a:prstGeom>
          <a:noFill/>
        </p:spPr>
        <p:txBody>
          <a:bodyPr wrap="square" rtlCol="0">
            <a:spAutoFit/>
          </a:bodyPr>
          <a:lstStyle/>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Who are </a:t>
            </a:r>
            <a:r>
              <a:rPr lang="en-US" sz="2500">
                <a:latin typeface="Times New Roman" panose="02020603050405020304" pitchFamily="18" charset="0"/>
                <a:cs typeface="Times New Roman" panose="02020603050405020304" pitchFamily="18" charset="0"/>
              </a:rPr>
              <a:t>the end users?</a:t>
            </a:r>
            <a:endParaRPr lang="en-US" sz="25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Proposed Solution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System Development Approach</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Algorithm &amp; Development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References</a:t>
            </a:r>
            <a:endParaRPr lang="en-IN" sz="25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580DAAA8-17B2-4AFD-94D1-205D42BED801}"/>
              </a:ext>
            </a:extLst>
          </p:cNvPr>
          <p:cNvCxnSpPr>
            <a:cxnSpLocks/>
          </p:cNvCxnSpPr>
          <p:nvPr/>
        </p:nvCxnSpPr>
        <p:spPr>
          <a:xfrm>
            <a:off x="727200" y="1166400"/>
            <a:ext cx="7156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A7DFA9-9FE4-4202-BDA9-6B86A2B3E989}"/>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PROBLEM STATEMENT </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id="{D2A68B9A-CBD4-4922-865A-639410B978ED}"/>
              </a:ext>
            </a:extLst>
          </p:cNvPr>
          <p:cNvCxnSpPr/>
          <p:nvPr/>
        </p:nvCxnSpPr>
        <p:spPr>
          <a:xfrm>
            <a:off x="648000" y="1035842"/>
            <a:ext cx="7149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77E73FE-058A-4B7C-855C-57DF06BB332C}"/>
              </a:ext>
            </a:extLst>
          </p:cNvPr>
          <p:cNvSpPr txBox="1"/>
          <p:nvPr/>
        </p:nvSpPr>
        <p:spPr>
          <a:xfrm>
            <a:off x="1029600" y="1367999"/>
            <a:ext cx="6710400" cy="2031325"/>
          </a:xfrm>
          <a:prstGeom prst="rect">
            <a:avLst/>
          </a:prstGeom>
          <a:noFill/>
        </p:spPr>
        <p:txBody>
          <a:bodyPr wrap="square" rtlCol="0">
            <a:spAutoFit/>
          </a:bodyPr>
          <a:lstStyle/>
          <a:p>
            <a:r>
              <a:rPr lang="en-US" sz="1800" dirty="0">
                <a:latin typeface="Bell MT" panose="02020503060305020303" pitchFamily="18" charset="0"/>
                <a:cs typeface="Times New Roman" panose="02020603050405020304" pitchFamily="18" charset="0"/>
              </a:rPr>
              <a:t>                 The project aims to develop a customer chatbot solution for an e-commerce platform. This chatbot will assist users with inquiries, provide product information, aid in order tracking, facilitate returns and refunds, and offer personalized recommendations. The goal is to enhance user experience, streamline customer support processes, and boost sales conversion rates on the e-commerce platform.</a:t>
            </a:r>
            <a:endParaRPr lang="en-IN" sz="18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87163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10ACB2-42A8-4ECB-872B-670ADFBCFEC6}"/>
              </a:ext>
            </a:extLst>
          </p:cNvPr>
          <p:cNvSpPr txBox="1"/>
          <p:nvPr/>
        </p:nvSpPr>
        <p:spPr>
          <a:xfrm>
            <a:off x="912600" y="1577712"/>
            <a:ext cx="7727400" cy="1754326"/>
          </a:xfrm>
          <a:prstGeom prst="rect">
            <a:avLst/>
          </a:prstGeom>
          <a:noFill/>
        </p:spPr>
        <p:txBody>
          <a:bodyPr wrap="square">
            <a:spAutoFit/>
          </a:bodyPr>
          <a:lstStyle/>
          <a:p>
            <a:r>
              <a:rPr lang="en-US" dirty="0"/>
              <a:t>        </a:t>
            </a:r>
            <a:r>
              <a:rPr lang="en-US" sz="1800" dirty="0">
                <a:latin typeface="Bell MT" panose="02020503060305020303" pitchFamily="18" charset="0"/>
              </a:rPr>
              <a:t>The end users for our e-commerce chatbot are the customers who visit the e-commerce website or platform. These customers may have various needs and inquiries related to products, services, orders, payments, shipping, returns, and general assistance. The chatbot serves as a virtual assistant to address their questions, provide information, offer recommendations, and facilitate their shopping experience.</a:t>
            </a:r>
            <a:endParaRPr lang="en-IN" dirty="0">
              <a:latin typeface="Bell MT" panose="02020503060305020303" pitchFamily="18" charset="0"/>
            </a:endParaRPr>
          </a:p>
        </p:txBody>
      </p:sp>
      <p:sp>
        <p:nvSpPr>
          <p:cNvPr id="9" name="TextBox 8">
            <a:extLst>
              <a:ext uri="{FF2B5EF4-FFF2-40B4-BE49-F238E27FC236}">
                <a16:creationId xmlns:a16="http://schemas.microsoft.com/office/drawing/2014/main" id="{444A6FB0-D940-4E64-9BD1-DC2562F9684E}"/>
              </a:ext>
            </a:extLst>
          </p:cNvPr>
          <p:cNvSpPr txBox="1"/>
          <p:nvPr/>
        </p:nvSpPr>
        <p:spPr>
          <a:xfrm>
            <a:off x="639000" y="231312"/>
            <a:ext cx="6561000" cy="738664"/>
          </a:xfrm>
          <a:prstGeom prst="rect">
            <a:avLst/>
          </a:prstGeom>
          <a:noFill/>
        </p:spPr>
        <p:txBody>
          <a:bodyPr wrap="square">
            <a:spAutoFit/>
          </a:bodyPr>
          <a:lstStyle/>
          <a:p>
            <a:r>
              <a:rPr lang="en-US" sz="4200" dirty="0">
                <a:latin typeface="Tw Cen MT" panose="020B0602020104020603" pitchFamily="34" charset="0"/>
              </a:rPr>
              <a:t>WHO ARE THE END USERS </a:t>
            </a:r>
            <a:r>
              <a:rPr lang="en-US" sz="4000" dirty="0">
                <a:latin typeface="+mn-lt"/>
              </a:rPr>
              <a:t>?</a:t>
            </a:r>
            <a:endParaRPr lang="en-US" sz="4200" dirty="0">
              <a:latin typeface="+mn-lt"/>
            </a:endParaRPr>
          </a:p>
        </p:txBody>
      </p:sp>
      <p:cxnSp>
        <p:nvCxnSpPr>
          <p:cNvPr id="11" name="Straight Connector 10">
            <a:extLst>
              <a:ext uri="{FF2B5EF4-FFF2-40B4-BE49-F238E27FC236}">
                <a16:creationId xmlns:a16="http://schemas.microsoft.com/office/drawing/2014/main" id="{6C099267-8DE0-4417-B410-43606D26E597}"/>
              </a:ext>
            </a:extLst>
          </p:cNvPr>
          <p:cNvCxnSpPr/>
          <p:nvPr/>
        </p:nvCxnSpPr>
        <p:spPr>
          <a:xfrm>
            <a:off x="676800" y="933976"/>
            <a:ext cx="7848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243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996EB2-1B0E-435D-A27D-0B0712ABA900}"/>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PROPOSED SOLUTION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id="{D992A743-10BD-4AB5-BFA6-4658424ED9CF}"/>
              </a:ext>
            </a:extLst>
          </p:cNvPr>
          <p:cNvCxnSpPr/>
          <p:nvPr/>
        </p:nvCxnSpPr>
        <p:spPr>
          <a:xfrm>
            <a:off x="727200" y="1035842"/>
            <a:ext cx="70272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FF37615-5A3A-45B6-A317-BE36131DEF4D}"/>
              </a:ext>
            </a:extLst>
          </p:cNvPr>
          <p:cNvSpPr txBox="1"/>
          <p:nvPr/>
        </p:nvSpPr>
        <p:spPr>
          <a:xfrm>
            <a:off x="824400" y="1091448"/>
            <a:ext cx="7218000" cy="3120552"/>
          </a:xfrm>
          <a:prstGeom prst="rect">
            <a:avLst/>
          </a:prstGeom>
          <a:noFill/>
        </p:spPr>
        <p:txBody>
          <a:bodyPr wrap="square" rtlCol="0">
            <a:spAutoFit/>
          </a:bodyPr>
          <a:lstStyle/>
          <a:p>
            <a:endParaRPr lang="en-US" b="1" dirty="0"/>
          </a:p>
          <a:p>
            <a:r>
              <a:rPr lang="en-US" dirty="0">
                <a:latin typeface="Bell MT" panose="02020503060305020303" pitchFamily="18" charset="0"/>
              </a:rPr>
              <a:t>    </a:t>
            </a:r>
            <a:r>
              <a:rPr lang="en-US" sz="1800" dirty="0">
                <a:latin typeface="Bell MT" panose="02020503060305020303" pitchFamily="18" charset="0"/>
              </a:rPr>
              <a:t>For the </a:t>
            </a:r>
            <a:r>
              <a:rPr lang="en-US" sz="1800">
                <a:latin typeface="Bell MT" panose="02020503060305020303" pitchFamily="18" charset="0"/>
              </a:rPr>
              <a:t>chatbot , </a:t>
            </a:r>
            <a:r>
              <a:rPr lang="en-US" sz="1800" dirty="0">
                <a:latin typeface="Bell MT" panose="02020503060305020303" pitchFamily="18" charset="0"/>
              </a:rPr>
              <a:t>we're using a neural network built with </a:t>
            </a:r>
            <a:r>
              <a:rPr lang="en-US" sz="1800" dirty="0" err="1">
                <a:latin typeface="Bell MT" panose="02020503060305020303" pitchFamily="18" charset="0"/>
              </a:rPr>
              <a:t>PyTorch</a:t>
            </a:r>
            <a:r>
              <a:rPr lang="en-US" sz="1800" dirty="0">
                <a:latin typeface="Bell MT" panose="02020503060305020303" pitchFamily="18" charset="0"/>
              </a:rPr>
              <a:t>. It has an input layer, two hidden layers with </a:t>
            </a:r>
            <a:r>
              <a:rPr lang="en-US" sz="1800" dirty="0" err="1">
                <a:latin typeface="Bell MT" panose="02020503060305020303" pitchFamily="18" charset="0"/>
              </a:rPr>
              <a:t>ReLU</a:t>
            </a:r>
            <a:r>
              <a:rPr lang="en-US" sz="1800" dirty="0">
                <a:latin typeface="Bell MT" panose="02020503060305020303" pitchFamily="18" charset="0"/>
              </a:rPr>
              <a:t> activation functions, and an output layer. The input layer processes bag-of-words representations of user queries, while the output layer predicts the intent of the query. We're training the model using </a:t>
            </a:r>
            <a:r>
              <a:rPr lang="en-US" sz="1800" dirty="0" err="1">
                <a:latin typeface="Bell MT" panose="02020503060305020303" pitchFamily="18" charset="0"/>
              </a:rPr>
              <a:t>CrossEntropyLoss</a:t>
            </a:r>
            <a:r>
              <a:rPr lang="en-US" sz="1800" dirty="0">
                <a:latin typeface="Bell MT" panose="02020503060305020303" pitchFamily="18" charset="0"/>
              </a:rPr>
              <a:t> and optimizing with the Adam </a:t>
            </a:r>
            <a:r>
              <a:rPr lang="en-US" sz="1800" dirty="0" err="1">
                <a:latin typeface="Bell MT" panose="02020503060305020303" pitchFamily="18" charset="0"/>
              </a:rPr>
              <a:t>optimizer.We</a:t>
            </a:r>
            <a:r>
              <a:rPr lang="en-US" sz="1800" dirty="0">
                <a:latin typeface="Bell MT" panose="02020503060305020303" pitchFamily="18" charset="0"/>
              </a:rPr>
              <a:t> use packages like </a:t>
            </a:r>
            <a:r>
              <a:rPr lang="en-US" sz="1800" dirty="0" err="1">
                <a:latin typeface="Bell MT" panose="02020503060305020303" pitchFamily="18" charset="0"/>
              </a:rPr>
              <a:t>numpy,torch,nltk</a:t>
            </a:r>
            <a:r>
              <a:rPr lang="en-US" sz="1800" dirty="0">
                <a:latin typeface="Bell MT" panose="02020503060305020303" pitchFamily="18" charset="0"/>
              </a:rPr>
              <a:t>(Natural Language Toolkit) , flask and flask-</a:t>
            </a:r>
            <a:r>
              <a:rPr lang="en-US" sz="1800" dirty="0" err="1">
                <a:latin typeface="Bell MT" panose="02020503060305020303" pitchFamily="18" charset="0"/>
              </a:rPr>
              <a:t>cors</a:t>
            </a:r>
            <a:r>
              <a:rPr lang="en-US" sz="1800" dirty="0">
                <a:latin typeface="Bell MT" panose="02020503060305020303" pitchFamily="18" charset="0"/>
              </a:rPr>
              <a:t>. This architecture efficiently handles classification tasks like understanding user queries and providing relevant responses.</a:t>
            </a:r>
          </a:p>
          <a:p>
            <a:pPr algn="l"/>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638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824E74-3C0A-4F22-9D2C-675158B7B401}"/>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SYSTEM DEVELOPMENT APPROACH</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id="{A8BADE7A-7F0E-4B82-9A19-E598CB3DD0E6}"/>
              </a:ext>
            </a:extLst>
          </p:cNvPr>
          <p:cNvCxnSpPr/>
          <p:nvPr/>
        </p:nvCxnSpPr>
        <p:spPr>
          <a:xfrm>
            <a:off x="453600" y="911465"/>
            <a:ext cx="79632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0B5D92A-6658-460C-A67E-683DB4BCA1CE}"/>
              </a:ext>
            </a:extLst>
          </p:cNvPr>
          <p:cNvSpPr txBox="1"/>
          <p:nvPr/>
        </p:nvSpPr>
        <p:spPr>
          <a:xfrm>
            <a:off x="720000" y="1231200"/>
            <a:ext cx="6789600" cy="3308598"/>
          </a:xfrm>
          <a:prstGeom prst="rect">
            <a:avLst/>
          </a:prstGeom>
          <a:noFill/>
        </p:spPr>
        <p:txBody>
          <a:bodyPr wrap="square" rtlCol="0">
            <a:spAutoFit/>
          </a:bodyPr>
          <a:lstStyle/>
          <a:p>
            <a:r>
              <a:rPr lang="en-US" sz="1600" b="1" dirty="0"/>
              <a:t>1.HARDWARE REQUIREMENTS:</a:t>
            </a:r>
          </a:p>
          <a:p>
            <a:endParaRPr lang="en-US" dirty="0"/>
          </a:p>
          <a:p>
            <a:pPr algn="l"/>
            <a:r>
              <a:rPr lang="en-IN" sz="1500" b="1" i="0" dirty="0">
                <a:solidFill>
                  <a:srgbClr val="0D0D0D"/>
                </a:solidFill>
                <a:effectLst/>
                <a:latin typeface="Bell MT" panose="02020503060305020303" pitchFamily="18" charset="0"/>
              </a:rPr>
              <a:t>CPU: </a:t>
            </a:r>
            <a:r>
              <a:rPr lang="en-IN" sz="1500" b="0" i="0" dirty="0">
                <a:solidFill>
                  <a:srgbClr val="0D0D0D"/>
                </a:solidFill>
                <a:effectLst/>
                <a:latin typeface="Bell MT" panose="02020503060305020303" pitchFamily="18" charset="0"/>
              </a:rPr>
              <a:t> A modern multi-core CPU (e.g., Intel Core i5/i7 or AMD </a:t>
            </a:r>
            <a:r>
              <a:rPr lang="en-IN" sz="1500" b="0" i="0" dirty="0" err="1">
                <a:solidFill>
                  <a:srgbClr val="0D0D0D"/>
                </a:solidFill>
                <a:effectLst/>
                <a:latin typeface="Bell MT" panose="02020503060305020303" pitchFamily="18" charset="0"/>
              </a:rPr>
              <a:t>Ryzen</a:t>
            </a:r>
            <a:r>
              <a:rPr lang="en-IN" sz="1500" b="0" i="0" dirty="0">
                <a:solidFill>
                  <a:srgbClr val="0D0D0D"/>
                </a:solidFill>
                <a:effectLst/>
                <a:latin typeface="Bell MT" panose="02020503060305020303" pitchFamily="18" charset="0"/>
              </a:rPr>
              <a:t> series) would suffice for training smaller models and datasets. But for larger models it may differ.</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GPU (Optional):</a:t>
            </a:r>
            <a:r>
              <a:rPr lang="en-IN" sz="1500" b="0" i="0" dirty="0">
                <a:solidFill>
                  <a:srgbClr val="0D0D0D"/>
                </a:solidFill>
                <a:effectLst/>
                <a:latin typeface="Bell MT" panose="02020503060305020303" pitchFamily="18" charset="0"/>
              </a:rPr>
              <a:t> Training neural networks can be significantly accelerated using GPUs. For larger models and datasets, it's recommended to use a GPU with CUDA support (NVIDIA GeForce GTX/RTX or NVIDIA Tesla series) to reduce training time.</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RAM:</a:t>
            </a:r>
            <a:r>
              <a:rPr lang="en-IN" sz="1500" b="0" i="0" dirty="0">
                <a:solidFill>
                  <a:srgbClr val="0D0D0D"/>
                </a:solidFill>
                <a:effectLst/>
                <a:latin typeface="Bell MT" panose="02020503060305020303" pitchFamily="18" charset="0"/>
              </a:rPr>
              <a:t> At least 8GB of RAM is recommended, with more being preferable for handling larger datasets and models efficiently.</a:t>
            </a:r>
          </a:p>
          <a:p>
            <a:endParaRPr lang="en-IN" dirty="0"/>
          </a:p>
        </p:txBody>
      </p:sp>
    </p:spTree>
    <p:extLst>
      <p:ext uri="{BB962C8B-B14F-4D97-AF65-F5344CB8AC3E}">
        <p14:creationId xmlns:p14="http://schemas.microsoft.com/office/powerpoint/2010/main" val="290652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22E002-CD84-4955-A0F8-EF95920E5333}"/>
              </a:ext>
            </a:extLst>
          </p:cNvPr>
          <p:cNvSpPr txBox="1"/>
          <p:nvPr/>
        </p:nvSpPr>
        <p:spPr>
          <a:xfrm>
            <a:off x="640800" y="237600"/>
            <a:ext cx="8020800" cy="5062924"/>
          </a:xfrm>
          <a:prstGeom prst="rect">
            <a:avLst/>
          </a:prstGeom>
          <a:noFill/>
        </p:spPr>
        <p:txBody>
          <a:bodyPr wrap="square">
            <a:spAutoFit/>
          </a:bodyPr>
          <a:lstStyle/>
          <a:p>
            <a:r>
              <a:rPr lang="en-US" sz="1600" b="1" dirty="0"/>
              <a:t>2.SOFTWARE REQUIREMENTS:</a:t>
            </a:r>
          </a:p>
          <a:p>
            <a:endParaRPr lang="en-US" sz="1300" dirty="0"/>
          </a:p>
          <a:p>
            <a:r>
              <a:rPr lang="en-IN" b="1" dirty="0">
                <a:latin typeface="Bell MT" panose="02020503060305020303" pitchFamily="18" charset="0"/>
              </a:rPr>
              <a:t>PYTHON: </a:t>
            </a:r>
          </a:p>
          <a:p>
            <a:r>
              <a:rPr lang="en-IN" b="1" dirty="0">
                <a:latin typeface="Bell MT" panose="02020503060305020303" pitchFamily="18" charset="0"/>
              </a:rPr>
              <a:t>   </a:t>
            </a:r>
            <a:r>
              <a:rPr lang="en-US" dirty="0">
                <a:latin typeface="Bell MT" panose="02020503060305020303" pitchFamily="18" charset="0"/>
              </a:rPr>
              <a:t>The project is coded using the Python programming language, leveraging its versatility and extensive library ecosystem for efficient development.</a:t>
            </a:r>
          </a:p>
          <a:p>
            <a:r>
              <a:rPr lang="en-US" b="1" dirty="0">
                <a:solidFill>
                  <a:srgbClr val="0D0D0D"/>
                </a:solidFill>
                <a:latin typeface="Bell MT" panose="02020503060305020303" pitchFamily="18" charset="0"/>
              </a:rPr>
              <a:t>  </a:t>
            </a:r>
          </a:p>
          <a:p>
            <a:r>
              <a:rPr lang="en-US" b="1" dirty="0">
                <a:solidFill>
                  <a:srgbClr val="0D0D0D"/>
                </a:solidFill>
                <a:latin typeface="Bell MT" panose="02020503060305020303" pitchFamily="18" charset="0"/>
              </a:rPr>
              <a:t>NUMPY:</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NumPy is a library for numerical computing in Python. It's used here to perform numerical operations and manipulate arrays, particularly in data preprocessing and training data preparation.</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NLTK: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NLTK (Natural Language Toolkit) is a library for natural language processing. It's used here for tokenization, stemming, and other text processing tasks.</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FLASK: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Flask is a web framework for building web applications in Python. It's used here to create a web server that hosts the chatbot and handles HTTP requests/responses for chat interactions.</a:t>
            </a:r>
          </a:p>
          <a:p>
            <a:endParaRPr lang="en-US" dirty="0">
              <a:latin typeface="Bell MT" panose="02020503060305020303" pitchFamily="18" charset="0"/>
            </a:endParaRPr>
          </a:p>
          <a:p>
            <a:pPr algn="l"/>
            <a:r>
              <a:rPr lang="en-US" b="1" dirty="0">
                <a:solidFill>
                  <a:srgbClr val="0D0D0D"/>
                </a:solidFill>
                <a:latin typeface="Bell MT" panose="02020503060305020303" pitchFamily="18" charset="0"/>
                <a:cs typeface="Arial" panose="020B0604020202020204" pitchFamily="34" charset="0"/>
              </a:rPr>
              <a:t>TORCH AND TORCH.NN</a:t>
            </a:r>
            <a:r>
              <a:rPr lang="en-US" b="1" i="0" dirty="0">
                <a:solidFill>
                  <a:srgbClr val="0D0D0D"/>
                </a:solidFill>
                <a:effectLst/>
                <a:latin typeface="Bell MT" panose="02020503060305020303" pitchFamily="18" charset="0"/>
                <a:cs typeface="Arial" panose="020B0604020202020204" pitchFamily="34" charset="0"/>
              </a:rPr>
              <a:t>:</a:t>
            </a:r>
          </a:p>
          <a:p>
            <a:pPr algn="l"/>
            <a:r>
              <a:rPr lang="en-US" b="1" i="0" dirty="0">
                <a:solidFill>
                  <a:srgbClr val="0D0D0D"/>
                </a:solidFill>
                <a:effectLst/>
                <a:latin typeface="Bell MT" panose="02020503060305020303" pitchFamily="18" charset="0"/>
                <a:cs typeface="Arial" panose="020B0604020202020204" pitchFamily="34" charset="0"/>
              </a:rPr>
              <a:t>  </a:t>
            </a:r>
            <a:r>
              <a:rPr lang="en-US" b="0" i="0" dirty="0">
                <a:solidFill>
                  <a:srgbClr val="0D0D0D"/>
                </a:solidFill>
                <a:effectLst/>
                <a:latin typeface="Bell MT" panose="02020503060305020303" pitchFamily="18" charset="0"/>
              </a:rPr>
              <a:t>These are parts of the </a:t>
            </a:r>
            <a:r>
              <a:rPr lang="en-US" b="0" i="0" dirty="0" err="1">
                <a:solidFill>
                  <a:srgbClr val="0D0D0D"/>
                </a:solidFill>
                <a:effectLst/>
                <a:latin typeface="Bell MT" panose="02020503060305020303" pitchFamily="18" charset="0"/>
              </a:rPr>
              <a:t>PyTorch</a:t>
            </a:r>
            <a:r>
              <a:rPr lang="en-US" b="0" i="0" dirty="0">
                <a:solidFill>
                  <a:srgbClr val="0D0D0D"/>
                </a:solidFill>
                <a:effectLst/>
                <a:latin typeface="Bell MT" panose="02020503060305020303" pitchFamily="18" charset="0"/>
              </a:rPr>
              <a:t> library, which is a popular deep learning framework. They are used to define and train neural network models.</a:t>
            </a:r>
          </a:p>
          <a:p>
            <a:endParaRPr lang="en-IN" dirty="0"/>
          </a:p>
          <a:p>
            <a:endParaRPr lang="en-IN" dirty="0"/>
          </a:p>
        </p:txBody>
      </p:sp>
    </p:spTree>
    <p:extLst>
      <p:ext uri="{BB962C8B-B14F-4D97-AF65-F5344CB8AC3E}">
        <p14:creationId xmlns:p14="http://schemas.microsoft.com/office/powerpoint/2010/main" val="408091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878056-9A51-40DF-B4E3-95C7D7BD9366}"/>
              </a:ext>
            </a:extLst>
          </p:cNvPr>
          <p:cNvSpPr txBox="1"/>
          <p:nvPr/>
        </p:nvSpPr>
        <p:spPr>
          <a:xfrm>
            <a:off x="468000" y="165601"/>
            <a:ext cx="8834400" cy="738664"/>
          </a:xfrm>
          <a:prstGeom prst="rect">
            <a:avLst/>
          </a:prstGeom>
          <a:noFill/>
        </p:spPr>
        <p:txBody>
          <a:bodyPr wrap="square" rtlCol="0">
            <a:spAutoFit/>
          </a:bodyPr>
          <a:lstStyle/>
          <a:p>
            <a:r>
              <a:rPr lang="en-US" sz="4200" dirty="0">
                <a:latin typeface="Tw Cen MT" panose="020B0602020104020603" pitchFamily="34" charset="0"/>
              </a:rPr>
              <a:t>ALGORITHM &amp; DEPLOYMENT</a:t>
            </a:r>
          </a:p>
        </p:txBody>
      </p:sp>
      <p:cxnSp>
        <p:nvCxnSpPr>
          <p:cNvPr id="6" name="Straight Connector 5">
            <a:extLst>
              <a:ext uri="{FF2B5EF4-FFF2-40B4-BE49-F238E27FC236}">
                <a16:creationId xmlns:a16="http://schemas.microsoft.com/office/drawing/2014/main" id="{8C54C713-1230-4F00-9C56-D4083B6C213D}"/>
              </a:ext>
            </a:extLst>
          </p:cNvPr>
          <p:cNvCxnSpPr>
            <a:cxnSpLocks/>
          </p:cNvCxnSpPr>
          <p:nvPr/>
        </p:nvCxnSpPr>
        <p:spPr>
          <a:xfrm>
            <a:off x="568800" y="883995"/>
            <a:ext cx="70560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D1C9F65-CFB8-4128-BE23-6903E1744E92}"/>
              </a:ext>
            </a:extLst>
          </p:cNvPr>
          <p:cNvSpPr txBox="1"/>
          <p:nvPr/>
        </p:nvSpPr>
        <p:spPr>
          <a:xfrm>
            <a:off x="712800" y="904265"/>
            <a:ext cx="7452000" cy="4247317"/>
          </a:xfrm>
          <a:prstGeom prst="rect">
            <a:avLst/>
          </a:prstGeom>
          <a:noFill/>
        </p:spPr>
        <p:txBody>
          <a:bodyPr wrap="square">
            <a:spAutoFit/>
          </a:bodyPr>
          <a:lstStyle/>
          <a:p>
            <a:pPr algn="l"/>
            <a:r>
              <a:rPr lang="en-US" sz="1600" b="1" i="0" dirty="0">
                <a:solidFill>
                  <a:srgbClr val="0D0D0D"/>
                </a:solidFill>
                <a:effectLst/>
                <a:latin typeface="Bell MT" panose="02020503060305020303" pitchFamily="18" charset="0"/>
              </a:rPr>
              <a:t>Neural Network Training Algorithm:</a:t>
            </a:r>
            <a:endParaRPr lang="en-US" sz="1600" b="0" i="0" dirty="0">
              <a:solidFill>
                <a:srgbClr val="0D0D0D"/>
              </a:solidFill>
              <a:effectLst/>
              <a:latin typeface="Bell MT" panose="02020503060305020303" pitchFamily="18" charset="0"/>
            </a:endParaRP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neural network model architecture consists of multiple linear layers followed by </a:t>
            </a:r>
            <a:r>
              <a:rPr lang="en-US" sz="1600" b="0" i="0" dirty="0" err="1">
                <a:solidFill>
                  <a:srgbClr val="0D0D0D"/>
                </a:solidFill>
                <a:effectLst/>
                <a:latin typeface="Bell MT" panose="02020503060305020303" pitchFamily="18" charset="0"/>
              </a:rPr>
              <a:t>ReLU</a:t>
            </a:r>
            <a:r>
              <a:rPr lang="en-US" sz="1600" b="0" i="0" dirty="0">
                <a:solidFill>
                  <a:srgbClr val="0D0D0D"/>
                </a:solidFill>
                <a:effectLst/>
                <a:latin typeface="Bell MT" panose="02020503060305020303" pitchFamily="18" charset="0"/>
              </a:rPr>
              <a:t> activation functions.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input to the model is a bag-of-words representation of user queries, while the output is a probability distribution over different intents (tags).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During training, the model is optimized using the </a:t>
            </a:r>
            <a:r>
              <a:rPr lang="en-US" sz="1600" b="0" i="0" dirty="0" err="1">
                <a:solidFill>
                  <a:srgbClr val="0D0D0D"/>
                </a:solidFill>
                <a:effectLst/>
                <a:latin typeface="Bell MT" panose="02020503060305020303" pitchFamily="18" charset="0"/>
              </a:rPr>
              <a:t>CrossEntropyLoss</a:t>
            </a:r>
            <a:r>
              <a:rPr lang="en-US" sz="1600" b="0" i="0" dirty="0">
                <a:solidFill>
                  <a:srgbClr val="0D0D0D"/>
                </a:solidFill>
                <a:effectLst/>
                <a:latin typeface="Bell MT" panose="02020503060305020303" pitchFamily="18" charset="0"/>
              </a:rPr>
              <a:t> function and the Adam optimizer.</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training process involves iterating over the dataset for a certain number of epochs, where each iteration involves a forward pass to compute the predicted outputs and a backward pass to compute gradients and update the model parameters.</a:t>
            </a:r>
          </a:p>
          <a:p>
            <a:pPr algn="l">
              <a:buFont typeface="Arial" panose="020B0604020202020204" pitchFamily="34" charset="0"/>
              <a:buChar char="•"/>
            </a:pPr>
            <a:endParaRPr lang="en-US" sz="1600" b="0" i="0" dirty="0">
              <a:solidFill>
                <a:srgbClr val="0D0D0D"/>
              </a:solidFill>
              <a:effectLst/>
              <a:latin typeface="Bell MT" panose="02020503060305020303" pitchFamily="18" charset="0"/>
            </a:endParaRPr>
          </a:p>
          <a:p>
            <a:pPr eaLnBrk="0" fontAlgn="base" hangingPunct="0">
              <a:spcBef>
                <a:spcPct val="0"/>
              </a:spcBef>
              <a:spcAft>
                <a:spcPct val="0"/>
              </a:spcAft>
              <a:buClrTx/>
            </a:pPr>
            <a:r>
              <a:rPr kumimoji="0" lang="en-US" altLang="en-US" sz="1600" b="1" i="0" u="none" strike="noStrike" cap="none" normalizeH="0" baseline="0" dirty="0">
                <a:ln>
                  <a:noFill/>
                </a:ln>
                <a:solidFill>
                  <a:srgbClr val="0D0D0D"/>
                </a:solidFill>
                <a:effectLst/>
                <a:latin typeface="Bell MT" panose="02020503060305020303" pitchFamily="18" charset="0"/>
              </a:rPr>
              <a:t>Prepare the Trained Model and Data:</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trained model's state dictionary along with metadata (input size, hidden size, output size, tags) to a file (e.g., </a:t>
            </a:r>
            <a:r>
              <a:rPr kumimoji="0" lang="en-US" altLang="en-US" sz="1600" b="1" i="0" u="none" strike="noStrike" cap="none" normalizeH="0" baseline="0" dirty="0" err="1">
                <a:ln>
                  <a:noFill/>
                </a:ln>
                <a:solidFill>
                  <a:srgbClr val="0D0D0D"/>
                </a:solidFill>
                <a:effectLst/>
                <a:latin typeface="Bell MT" panose="02020503060305020303" pitchFamily="18" charset="0"/>
              </a:rPr>
              <a:t>data.pth</a:t>
            </a:r>
            <a:r>
              <a:rPr kumimoji="0" lang="en-US" altLang="en-US" sz="1600" b="0" i="0" u="none" strike="noStrike" cap="none" normalizeH="0" baseline="0" dirty="0">
                <a:ln>
                  <a:noFill/>
                </a:ln>
                <a:solidFill>
                  <a:srgbClr val="0D0D0D"/>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intents dataset to a JSON file (e.g., </a:t>
            </a:r>
            <a:r>
              <a:rPr kumimoji="0" lang="en-US" altLang="en-US" sz="1600" b="1" i="0" u="none" strike="noStrike" cap="none" normalizeH="0" baseline="0" dirty="0" err="1">
                <a:ln>
                  <a:noFill/>
                </a:ln>
                <a:solidFill>
                  <a:srgbClr val="0D0D0D"/>
                </a:solidFill>
                <a:effectLst/>
                <a:latin typeface="Bell MT" panose="02020503060305020303" pitchFamily="18" charset="0"/>
              </a:rPr>
              <a:t>intents.json</a:t>
            </a:r>
            <a:r>
              <a:rPr kumimoji="0" lang="en-US" altLang="en-US" sz="1600" b="0" i="0" u="none" strike="noStrike" cap="none" normalizeH="0" baseline="0" dirty="0">
                <a:ln>
                  <a:noFill/>
                </a:ln>
                <a:solidFill>
                  <a:srgbClr val="0D0D0D"/>
                </a:solidFill>
                <a:effectLst/>
                <a:latin typeface="Bell MT" panose="02020503060305020303" pitchFamily="18" charset="0"/>
              </a:rPr>
              <a:t>) containing patterns and tags.</a:t>
            </a:r>
          </a:p>
          <a:p>
            <a:pPr algn="l">
              <a:buFont typeface="Arial" panose="020B0604020202020204" pitchFamily="34" charset="0"/>
              <a:buChar char="•"/>
            </a:pPr>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55507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80958B-3DE6-4806-8BCA-004F45731F25}"/>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7031C23-4774-40FD-921C-5D05DA0AF706}"/>
              </a:ext>
            </a:extLst>
          </p:cNvPr>
          <p:cNvSpPr txBox="1"/>
          <p:nvPr/>
        </p:nvSpPr>
        <p:spPr>
          <a:xfrm>
            <a:off x="705600" y="678911"/>
            <a:ext cx="7596000" cy="40010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D0D0D"/>
                </a:solidFill>
                <a:effectLst/>
                <a:latin typeface="Bell MT" panose="02020503060305020303" pitchFamily="18" charset="0"/>
              </a:rPr>
              <a:t>Set Up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Create a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with routes for handling chat interactions.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Load the intents dataset and the trained model from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Define a route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 process user queries and return responses.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D0D0D"/>
                </a:solidFill>
                <a:effectLst/>
                <a:latin typeface="Bell MT" panose="02020503060305020303" pitchFamily="18" charset="0"/>
              </a:rPr>
              <a:t>Process User Queries:</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Upon receiving a user query via a POST request to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tokenize the query and convert it into a bag-of-words representation.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Feed the bag-of-words representation to the trained model for prediction.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 the predicted intent to retrieve a response from the intents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D0D0D"/>
                </a:solidFill>
                <a:effectLst/>
                <a:latin typeface="Bell MT" panose="02020503060305020303" pitchFamily="18" charset="0"/>
              </a:rPr>
              <a:t>Return Response to User:</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Return the predicted response to the user in JSON format.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D0D0D"/>
                </a:solidFill>
                <a:effectLst/>
                <a:latin typeface="Bell MT" panose="02020503060305020303" pitchFamily="18" charset="0"/>
              </a:rPr>
              <a:t>Run the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Run the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on a web server.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Users can interact with the chatbot by sending POST requests to the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endpoint with their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808023073"/>
      </p:ext>
    </p:extLst>
  </p:cSld>
  <p:clrMapOvr>
    <a:masterClrMapping/>
  </p:clrMapOvr>
</p:sld>
</file>

<file path=ppt/theme/theme1.xml><?xml version="1.0" encoding="utf-8"?>
<a:theme xmlns:a="http://schemas.openxmlformats.org/drawingml/2006/main" name="Elegant Lines Pitch Deck Blue variant by Slidesgo">
  <a:themeElements>
    <a:clrScheme name="Simple Light">
      <a:dk1>
        <a:srgbClr val="302926"/>
      </a:dk1>
      <a:lt1>
        <a:srgbClr val="D9E2EC"/>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1007</Words>
  <Application>Microsoft Office PowerPoint</Application>
  <PresentationFormat>On-screen Show (16:9)</PresentationFormat>
  <Paragraphs>79</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Wingdings</vt:lpstr>
      <vt:lpstr>Tw Cen MT</vt:lpstr>
      <vt:lpstr>Arial</vt:lpstr>
      <vt:lpstr>Bell MT</vt:lpstr>
      <vt:lpstr>Nunito</vt:lpstr>
      <vt:lpstr>Times New Roman</vt:lpstr>
      <vt:lpstr>Roboto Condensed Light</vt:lpstr>
      <vt:lpstr>Arial Black</vt:lpstr>
      <vt:lpstr>Trebuchet MS</vt:lpstr>
      <vt:lpstr>Abril Fatface</vt:lpstr>
      <vt:lpstr>Elegant Lines Pitch Deck Blue variant by Slidesgo</vt:lpstr>
      <vt:lpstr>Joyas Paul .R Reg no: 422521104014 University College of Engineering,Villupuram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Joyas Paul .R Reg no: 422521104014 University College of Engineering,Villupuram</dc:title>
  <dc:creator>JOYAS PAUL</dc:creator>
  <cp:lastModifiedBy>JOYAS PAUL</cp:lastModifiedBy>
  <cp:revision>23</cp:revision>
  <dcterms:modified xsi:type="dcterms:W3CDTF">2024-04-04T18:30:45Z</dcterms:modified>
</cp:coreProperties>
</file>