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343" r:id="rId3"/>
    <p:sldId id="259" r:id="rId4"/>
    <p:sldId id="325" r:id="rId5"/>
    <p:sldId id="329" r:id="rId6"/>
    <p:sldId id="330" r:id="rId7"/>
    <p:sldId id="331" r:id="rId8"/>
    <p:sldId id="336" r:id="rId9"/>
    <p:sldId id="332" r:id="rId10"/>
    <p:sldId id="333" r:id="rId11"/>
    <p:sldId id="334" r:id="rId12"/>
    <p:sldId id="337" r:id="rId13"/>
    <p:sldId id="335" r:id="rId14"/>
    <p:sldId id="326" r:id="rId15"/>
    <p:sldId id="327" r:id="rId16"/>
    <p:sldId id="340" r:id="rId17"/>
    <p:sldId id="342" r:id="rId18"/>
    <p:sldId id="341" r:id="rId19"/>
    <p:sldId id="328" r:id="rId20"/>
    <p:sldId id="322" r:id="rId2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新萝卜家园" initials="新萝卜家园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663300"/>
    <a:srgbClr val="000066"/>
    <a:srgbClr val="003366"/>
    <a:srgbClr val="2F6ACB"/>
    <a:srgbClr val="3376C7"/>
    <a:srgbClr val="FF0066"/>
    <a:srgbClr val="FF3300"/>
    <a:srgbClr val="33993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364" autoAdjust="0"/>
    <p:restoredTop sz="94660"/>
  </p:normalViewPr>
  <p:slideViewPr>
    <p:cSldViewPr>
      <p:cViewPr varScale="1">
        <p:scale>
          <a:sx n="71" d="100"/>
          <a:sy n="71" d="100"/>
        </p:scale>
        <p:origin x="-118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DFF0EED-0FAB-4D8A-94CD-032254A1228C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F0EED-0FAB-4D8A-94CD-032254A1228C}" type="slidenum">
              <a:rPr lang="zh-CN" altLang="en-US" smtClean="0"/>
              <a:pPr/>
              <a:t>7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1" name="Freeform 39"/>
          <p:cNvSpPr>
            <a:spLocks/>
          </p:cNvSpPr>
          <p:nvPr/>
        </p:nvSpPr>
        <p:spPr bwMode="gray">
          <a:xfrm>
            <a:off x="3175" y="6346825"/>
            <a:ext cx="9131300" cy="511175"/>
          </a:xfrm>
          <a:custGeom>
            <a:avLst/>
            <a:gdLst/>
            <a:ahLst/>
            <a:cxnLst>
              <a:cxn ang="0">
                <a:pos x="5745" y="9"/>
              </a:cxn>
              <a:cxn ang="0">
                <a:pos x="2449" y="8"/>
              </a:cxn>
              <a:cxn ang="0">
                <a:pos x="2347" y="14"/>
              </a:cxn>
              <a:cxn ang="0">
                <a:pos x="2174" y="93"/>
              </a:cxn>
              <a:cxn ang="0">
                <a:pos x="2046" y="127"/>
              </a:cxn>
              <a:cxn ang="0">
                <a:pos x="0" y="119"/>
              </a:cxn>
              <a:cxn ang="0">
                <a:pos x="0" y="444"/>
              </a:cxn>
              <a:cxn ang="0">
                <a:pos x="3601" y="444"/>
              </a:cxn>
              <a:cxn ang="0">
                <a:pos x="3672" y="424"/>
              </a:cxn>
              <a:cxn ang="0">
                <a:pos x="3883" y="331"/>
              </a:cxn>
              <a:cxn ang="0">
                <a:pos x="3985" y="325"/>
              </a:cxn>
              <a:cxn ang="0">
                <a:pos x="5752" y="325"/>
              </a:cxn>
              <a:cxn ang="0">
                <a:pos x="5745" y="9"/>
              </a:cxn>
            </a:cxnLst>
            <a:rect l="0" t="0" r="r" b="b"/>
            <a:pathLst>
              <a:path w="5752" h="444">
                <a:moveTo>
                  <a:pt x="5745" y="9"/>
                </a:moveTo>
                <a:lnTo>
                  <a:pt x="2449" y="8"/>
                </a:lnTo>
                <a:cubicBezTo>
                  <a:pt x="2309" y="8"/>
                  <a:pt x="2404" y="0"/>
                  <a:pt x="2347" y="14"/>
                </a:cubicBezTo>
                <a:lnTo>
                  <a:pt x="2174" y="93"/>
                </a:lnTo>
                <a:cubicBezTo>
                  <a:pt x="2124" y="112"/>
                  <a:pt x="2142" y="120"/>
                  <a:pt x="2046" y="127"/>
                </a:cubicBezTo>
                <a:cubicBezTo>
                  <a:pt x="1076" y="125"/>
                  <a:pt x="0" y="119"/>
                  <a:pt x="0" y="119"/>
                </a:cubicBezTo>
                <a:lnTo>
                  <a:pt x="0" y="444"/>
                </a:lnTo>
                <a:lnTo>
                  <a:pt x="3601" y="444"/>
                </a:lnTo>
                <a:lnTo>
                  <a:pt x="3672" y="424"/>
                </a:lnTo>
                <a:lnTo>
                  <a:pt x="3883" y="331"/>
                </a:lnTo>
                <a:lnTo>
                  <a:pt x="3985" y="325"/>
                </a:lnTo>
                <a:lnTo>
                  <a:pt x="5752" y="325"/>
                </a:lnTo>
                <a:lnTo>
                  <a:pt x="5745" y="9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101" name="Freeform 29"/>
          <p:cNvSpPr>
            <a:spLocks/>
          </p:cNvSpPr>
          <p:nvPr/>
        </p:nvSpPr>
        <p:spPr bwMode="gray">
          <a:xfrm>
            <a:off x="-1588" y="-1588"/>
            <a:ext cx="9155113" cy="4940301"/>
          </a:xfrm>
          <a:custGeom>
            <a:avLst/>
            <a:gdLst/>
            <a:ahLst/>
            <a:cxnLst>
              <a:cxn ang="0">
                <a:pos x="8" y="3103"/>
              </a:cxn>
              <a:cxn ang="0">
                <a:pos x="2913" y="3102"/>
              </a:cxn>
              <a:cxn ang="0">
                <a:pos x="3143" y="3022"/>
              </a:cxn>
              <a:cxn ang="0">
                <a:pos x="3668" y="2460"/>
              </a:cxn>
              <a:cxn ang="0">
                <a:pos x="4129" y="2235"/>
              </a:cxn>
              <a:cxn ang="0">
                <a:pos x="5761" y="2235"/>
              </a:cxn>
              <a:cxn ang="0">
                <a:pos x="5767" y="0"/>
              </a:cxn>
              <a:cxn ang="0">
                <a:pos x="0" y="1"/>
              </a:cxn>
              <a:cxn ang="0">
                <a:pos x="8" y="3103"/>
              </a:cxn>
            </a:cxnLst>
            <a:rect l="0" t="0" r="r" b="b"/>
            <a:pathLst>
              <a:path w="5767" h="3128">
                <a:moveTo>
                  <a:pt x="8" y="3103"/>
                </a:moveTo>
                <a:lnTo>
                  <a:pt x="2913" y="3102"/>
                </a:lnTo>
                <a:cubicBezTo>
                  <a:pt x="3054" y="3102"/>
                  <a:pt x="3012" y="3128"/>
                  <a:pt x="3143" y="3022"/>
                </a:cubicBezTo>
                <a:lnTo>
                  <a:pt x="3668" y="2460"/>
                </a:lnTo>
                <a:cubicBezTo>
                  <a:pt x="3832" y="2329"/>
                  <a:pt x="3809" y="2215"/>
                  <a:pt x="4129" y="2235"/>
                </a:cubicBezTo>
                <a:lnTo>
                  <a:pt x="5761" y="2235"/>
                </a:lnTo>
                <a:lnTo>
                  <a:pt x="5767" y="0"/>
                </a:lnTo>
                <a:lnTo>
                  <a:pt x="0" y="1"/>
                </a:lnTo>
                <a:lnTo>
                  <a:pt x="8" y="3103"/>
                </a:lnTo>
                <a:close/>
              </a:path>
            </a:pathLst>
          </a:custGeom>
          <a:solidFill>
            <a:schemeClr val="bg2">
              <a:alpha val="89999"/>
            </a:scheme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100" name="Freeform 28"/>
          <p:cNvSpPr>
            <a:spLocks/>
          </p:cNvSpPr>
          <p:nvPr/>
        </p:nvSpPr>
        <p:spPr bwMode="gray">
          <a:xfrm>
            <a:off x="0" y="0"/>
            <a:ext cx="9155113" cy="4333875"/>
          </a:xfrm>
          <a:custGeom>
            <a:avLst/>
            <a:gdLst/>
            <a:ahLst/>
            <a:cxnLst>
              <a:cxn ang="0">
                <a:pos x="8" y="2730"/>
              </a:cxn>
              <a:cxn ang="0">
                <a:pos x="3040" y="2726"/>
              </a:cxn>
              <a:cxn ang="0">
                <a:pos x="3347" y="2630"/>
              </a:cxn>
              <a:cxn ang="0">
                <a:pos x="3795" y="2170"/>
              </a:cxn>
              <a:cxn ang="0">
                <a:pos x="4115" y="2080"/>
              </a:cxn>
              <a:cxn ang="0">
                <a:pos x="5760" y="2093"/>
              </a:cxn>
              <a:cxn ang="0">
                <a:pos x="5767" y="0"/>
              </a:cxn>
              <a:cxn ang="0">
                <a:pos x="0" y="1"/>
              </a:cxn>
              <a:cxn ang="0">
                <a:pos x="8" y="2730"/>
              </a:cxn>
            </a:cxnLst>
            <a:rect l="0" t="0" r="r" b="b"/>
            <a:pathLst>
              <a:path w="5767" h="2730">
                <a:moveTo>
                  <a:pt x="8" y="2730"/>
                </a:moveTo>
                <a:lnTo>
                  <a:pt x="3040" y="2726"/>
                </a:lnTo>
                <a:cubicBezTo>
                  <a:pt x="3181" y="2726"/>
                  <a:pt x="3224" y="2728"/>
                  <a:pt x="3347" y="2630"/>
                </a:cubicBezTo>
                <a:lnTo>
                  <a:pt x="3795" y="2170"/>
                </a:lnTo>
                <a:cubicBezTo>
                  <a:pt x="3923" y="2078"/>
                  <a:pt x="3942" y="2074"/>
                  <a:pt x="4115" y="2080"/>
                </a:cubicBezTo>
                <a:lnTo>
                  <a:pt x="5760" y="2093"/>
                </a:lnTo>
                <a:lnTo>
                  <a:pt x="5767" y="0"/>
                </a:lnTo>
                <a:lnTo>
                  <a:pt x="0" y="1"/>
                </a:lnTo>
                <a:lnTo>
                  <a:pt x="8" y="2730"/>
                </a:lnTo>
                <a:close/>
              </a:path>
            </a:pathLst>
          </a:custGeom>
          <a:gradFill rotWithShape="1">
            <a:gsLst>
              <a:gs pos="0">
                <a:schemeClr val="bg1">
                  <a:gamma/>
                  <a:tint val="0"/>
                  <a:invGamma/>
                </a:schemeClr>
              </a:gs>
              <a:gs pos="100000">
                <a:schemeClr val="bg1">
                  <a:alpha val="89999"/>
                </a:schemeClr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102" name="Freeform 30"/>
          <p:cNvSpPr>
            <a:spLocks/>
          </p:cNvSpPr>
          <p:nvPr/>
        </p:nvSpPr>
        <p:spPr bwMode="gray">
          <a:xfrm>
            <a:off x="0" y="0"/>
            <a:ext cx="9153525" cy="1600200"/>
          </a:xfrm>
          <a:custGeom>
            <a:avLst/>
            <a:gdLst/>
            <a:ahLst/>
            <a:cxnLst>
              <a:cxn ang="0">
                <a:pos x="0" y="1008"/>
              </a:cxn>
              <a:cxn ang="0">
                <a:pos x="1884" y="1008"/>
              </a:cxn>
              <a:cxn ang="0">
                <a:pos x="2152" y="921"/>
              </a:cxn>
              <a:cxn ang="0">
                <a:pos x="2560" y="531"/>
              </a:cxn>
              <a:cxn ang="0">
                <a:pos x="2892" y="448"/>
              </a:cxn>
              <a:cxn ang="0">
                <a:pos x="5766" y="461"/>
              </a:cxn>
              <a:cxn ang="0">
                <a:pos x="5758" y="0"/>
              </a:cxn>
              <a:cxn ang="0">
                <a:pos x="0" y="2"/>
              </a:cxn>
              <a:cxn ang="0">
                <a:pos x="0" y="1008"/>
              </a:cxn>
            </a:cxnLst>
            <a:rect l="0" t="0" r="r" b="b"/>
            <a:pathLst>
              <a:path w="5766" h="1008">
                <a:moveTo>
                  <a:pt x="0" y="1008"/>
                </a:moveTo>
                <a:lnTo>
                  <a:pt x="1884" y="1008"/>
                </a:lnTo>
                <a:cubicBezTo>
                  <a:pt x="2088" y="990"/>
                  <a:pt x="2034" y="1005"/>
                  <a:pt x="2152" y="921"/>
                </a:cubicBezTo>
                <a:lnTo>
                  <a:pt x="2560" y="531"/>
                </a:lnTo>
                <a:cubicBezTo>
                  <a:pt x="2683" y="452"/>
                  <a:pt x="2611" y="454"/>
                  <a:pt x="2892" y="448"/>
                </a:cubicBezTo>
                <a:lnTo>
                  <a:pt x="5766" y="461"/>
                </a:lnTo>
                <a:lnTo>
                  <a:pt x="5758" y="0"/>
                </a:lnTo>
                <a:lnTo>
                  <a:pt x="0" y="2"/>
                </a:lnTo>
                <a:lnTo>
                  <a:pt x="0" y="1008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bg2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089" name="Rectangle 17"/>
          <p:cNvSpPr>
            <a:spLocks noGrp="1" noChangeArrowheads="1"/>
          </p:cNvSpPr>
          <p:nvPr>
            <p:ph type="dt" sz="half" idx="2"/>
          </p:nvPr>
        </p:nvSpPr>
        <p:spPr>
          <a:xfrm>
            <a:off x="762000" y="6477000"/>
            <a:ext cx="2133600" cy="2476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087" name="Rectangle 15"/>
          <p:cNvSpPr>
            <a:spLocks noGrp="1" noChangeArrowheads="1"/>
          </p:cNvSpPr>
          <p:nvPr>
            <p:ph type="ctrTitle"/>
          </p:nvPr>
        </p:nvSpPr>
        <p:spPr>
          <a:xfrm>
            <a:off x="228600" y="1828800"/>
            <a:ext cx="5486400" cy="1470025"/>
          </a:xfrm>
        </p:spPr>
        <p:txBody>
          <a:bodyPr/>
          <a:lstStyle>
            <a:lvl1pPr>
              <a:defRPr sz="440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088" name="Rectangle 16"/>
          <p:cNvSpPr>
            <a:spLocks noGrp="1" noChangeArrowheads="1"/>
          </p:cNvSpPr>
          <p:nvPr>
            <p:ph type="subTitle" idx="1"/>
          </p:nvPr>
        </p:nvSpPr>
        <p:spPr>
          <a:xfrm>
            <a:off x="228600" y="3200400"/>
            <a:ext cx="5472113" cy="457200"/>
          </a:xfrm>
        </p:spPr>
        <p:txBody>
          <a:bodyPr/>
          <a:lstStyle>
            <a:lvl1pPr marL="0" indent="0" algn="dist">
              <a:buFontTx/>
              <a:buNone/>
              <a:defRPr sz="1600" i="1">
                <a:latin typeface="Times New Roman" pitchFamily="18" charset="0"/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3090" name="Rectangle 18"/>
          <p:cNvSpPr>
            <a:spLocks noGrp="1" noChangeArrowheads="1"/>
          </p:cNvSpPr>
          <p:nvPr>
            <p:ph type="ftr" sz="quarter" idx="3"/>
          </p:nvPr>
        </p:nvSpPr>
        <p:spPr>
          <a:xfrm>
            <a:off x="3048000" y="6477000"/>
            <a:ext cx="3276600" cy="247650"/>
          </a:xfrm>
        </p:spPr>
        <p:txBody>
          <a:bodyPr/>
          <a:lstStyle>
            <a:lvl1pPr algn="l">
              <a:defRPr/>
            </a:lvl1pPr>
          </a:lstStyle>
          <a:p>
            <a:endParaRPr lang="en-US" altLang="zh-CN"/>
          </a:p>
        </p:txBody>
      </p:sp>
      <p:sp>
        <p:nvSpPr>
          <p:cNvPr id="3091" name="Rectangle 19"/>
          <p:cNvSpPr>
            <a:spLocks noGrp="1" noChangeArrowheads="1"/>
          </p:cNvSpPr>
          <p:nvPr>
            <p:ph type="sldNum" sz="quarter" idx="4"/>
          </p:nvPr>
        </p:nvSpPr>
        <p:spPr>
          <a:xfrm>
            <a:off x="304800" y="6477000"/>
            <a:ext cx="381000" cy="247650"/>
          </a:xfrm>
        </p:spPr>
        <p:txBody>
          <a:bodyPr/>
          <a:lstStyle>
            <a:lvl1pPr>
              <a:defRPr/>
            </a:lvl1pPr>
          </a:lstStyle>
          <a:p>
            <a:fld id="{6C295C72-842F-42DE-9017-DA2B702CACD7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3109" name="Freeform 37"/>
          <p:cNvSpPr>
            <a:spLocks/>
          </p:cNvSpPr>
          <p:nvPr/>
        </p:nvSpPr>
        <p:spPr bwMode="gray">
          <a:xfrm>
            <a:off x="3175" y="4562475"/>
            <a:ext cx="9131300" cy="511175"/>
          </a:xfrm>
          <a:custGeom>
            <a:avLst/>
            <a:gdLst/>
            <a:ahLst/>
            <a:cxnLst>
              <a:cxn ang="0">
                <a:pos x="5745" y="9"/>
              </a:cxn>
              <a:cxn ang="0">
                <a:pos x="2449" y="8"/>
              </a:cxn>
              <a:cxn ang="0">
                <a:pos x="2347" y="14"/>
              </a:cxn>
              <a:cxn ang="0">
                <a:pos x="2174" y="93"/>
              </a:cxn>
              <a:cxn ang="0">
                <a:pos x="2046" y="127"/>
              </a:cxn>
              <a:cxn ang="0">
                <a:pos x="0" y="119"/>
              </a:cxn>
              <a:cxn ang="0">
                <a:pos x="0" y="444"/>
              </a:cxn>
              <a:cxn ang="0">
                <a:pos x="3601" y="444"/>
              </a:cxn>
              <a:cxn ang="0">
                <a:pos x="3672" y="424"/>
              </a:cxn>
              <a:cxn ang="0">
                <a:pos x="3883" y="331"/>
              </a:cxn>
              <a:cxn ang="0">
                <a:pos x="3985" y="325"/>
              </a:cxn>
              <a:cxn ang="0">
                <a:pos x="5752" y="325"/>
              </a:cxn>
              <a:cxn ang="0">
                <a:pos x="5745" y="9"/>
              </a:cxn>
            </a:cxnLst>
            <a:rect l="0" t="0" r="r" b="b"/>
            <a:pathLst>
              <a:path w="5752" h="444">
                <a:moveTo>
                  <a:pt x="5745" y="9"/>
                </a:moveTo>
                <a:lnTo>
                  <a:pt x="2449" y="8"/>
                </a:lnTo>
                <a:cubicBezTo>
                  <a:pt x="2309" y="8"/>
                  <a:pt x="2404" y="0"/>
                  <a:pt x="2347" y="14"/>
                </a:cubicBezTo>
                <a:lnTo>
                  <a:pt x="2174" y="93"/>
                </a:lnTo>
                <a:cubicBezTo>
                  <a:pt x="2124" y="112"/>
                  <a:pt x="2142" y="120"/>
                  <a:pt x="2046" y="127"/>
                </a:cubicBezTo>
                <a:cubicBezTo>
                  <a:pt x="1076" y="125"/>
                  <a:pt x="0" y="119"/>
                  <a:pt x="0" y="119"/>
                </a:cubicBezTo>
                <a:lnTo>
                  <a:pt x="0" y="444"/>
                </a:lnTo>
                <a:lnTo>
                  <a:pt x="3601" y="444"/>
                </a:lnTo>
                <a:lnTo>
                  <a:pt x="3672" y="424"/>
                </a:lnTo>
                <a:lnTo>
                  <a:pt x="3883" y="331"/>
                </a:lnTo>
                <a:lnTo>
                  <a:pt x="3985" y="325"/>
                </a:lnTo>
                <a:lnTo>
                  <a:pt x="5752" y="325"/>
                </a:lnTo>
                <a:lnTo>
                  <a:pt x="5745" y="9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3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11" grpId="0" animBg="1"/>
      <p:bldP spid="3101" grpId="0" animBg="1"/>
      <p:bldP spid="3109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05F89E-B02A-43C9-9A36-B561594D9D13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80200" y="773113"/>
            <a:ext cx="2108200" cy="55816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50838" y="773113"/>
            <a:ext cx="6176962" cy="55816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5575AF-0D3B-4290-8129-A33C961F861C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1950" y="773113"/>
            <a:ext cx="8401050" cy="67468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50838" y="1600200"/>
            <a:ext cx="4141787" cy="47545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5025" y="1600200"/>
            <a:ext cx="4143375" cy="47545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629400"/>
            <a:ext cx="2133600" cy="168275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629400"/>
            <a:ext cx="2895600" cy="168275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629400"/>
            <a:ext cx="2133600" cy="168275"/>
          </a:xfrm>
        </p:spPr>
        <p:txBody>
          <a:bodyPr/>
          <a:lstStyle>
            <a:lvl1pPr>
              <a:defRPr/>
            </a:lvl1pPr>
          </a:lstStyle>
          <a:p>
            <a:fld id="{A604C2F8-204D-4548-AF23-D5B4828A2A07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82A21D-9DB0-4F54-9741-20EA87CCB809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894120-E330-4521-9F29-186D6A7EABBD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50838" y="1600200"/>
            <a:ext cx="4141787" cy="4754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5025" y="1600200"/>
            <a:ext cx="4143375" cy="4754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F9009E-261F-4B9C-8FBB-A774B36D755A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69460F-3F64-4B48-BEB5-0E165E020AD9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6476B7-40EC-4A61-81EA-BC7598D1B752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42E76C-5F29-450F-B49C-7C98A445B0A6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524D4B-06E9-4478-A509-AFA34B08400B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082739-DA8F-4E71-AAFC-1A8B130B1F90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gradFill rotWithShape="0">
          <a:gsLst>
            <a:gs pos="0">
              <a:schemeClr val="bg1"/>
            </a:gs>
            <a:gs pos="100000">
              <a:schemeClr val="bg1">
                <a:gamma/>
                <a:tint val="0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Freeform 46"/>
          <p:cNvSpPr>
            <a:spLocks/>
          </p:cNvSpPr>
          <p:nvPr/>
        </p:nvSpPr>
        <p:spPr bwMode="gray">
          <a:xfrm>
            <a:off x="-1588" y="1108075"/>
            <a:ext cx="9175751" cy="5749925"/>
          </a:xfrm>
          <a:custGeom>
            <a:avLst/>
            <a:gdLst/>
            <a:ahLst/>
            <a:cxnLst>
              <a:cxn ang="0">
                <a:pos x="7" y="3616"/>
              </a:cxn>
              <a:cxn ang="0">
                <a:pos x="5780" y="3622"/>
              </a:cxn>
              <a:cxn ang="0">
                <a:pos x="5760" y="0"/>
              </a:cxn>
              <a:cxn ang="0">
                <a:pos x="0" y="0"/>
              </a:cxn>
              <a:cxn ang="0">
                <a:pos x="7" y="3616"/>
              </a:cxn>
            </a:cxnLst>
            <a:rect l="0" t="0" r="r" b="b"/>
            <a:pathLst>
              <a:path w="5780" h="3622">
                <a:moveTo>
                  <a:pt x="7" y="3616"/>
                </a:moveTo>
                <a:lnTo>
                  <a:pt x="5780" y="3622"/>
                </a:lnTo>
                <a:lnTo>
                  <a:pt x="5760" y="0"/>
                </a:lnTo>
                <a:lnTo>
                  <a:pt x="0" y="0"/>
                </a:lnTo>
                <a:lnTo>
                  <a:pt x="7" y="3616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92" name="Rectangle 68"/>
          <p:cNvSpPr>
            <a:spLocks noGrp="1" noChangeArrowheads="1"/>
          </p:cNvSpPr>
          <p:nvPr>
            <p:ph type="body" idx="1"/>
          </p:nvPr>
        </p:nvSpPr>
        <p:spPr bwMode="gray">
          <a:xfrm>
            <a:off x="350838" y="1600200"/>
            <a:ext cx="8437562" cy="475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93" name="Rectangle 69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457200" y="6629400"/>
            <a:ext cx="21336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ea typeface="宋体" charset="-122"/>
              </a:defRPr>
            </a:lvl1pPr>
          </a:lstStyle>
          <a:p>
            <a:endParaRPr lang="en-US" altLang="zh-CN"/>
          </a:p>
        </p:txBody>
      </p:sp>
      <p:sp>
        <p:nvSpPr>
          <p:cNvPr id="1094" name="Rectangle 70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3124200" y="6629400"/>
            <a:ext cx="28956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ea typeface="宋体" charset="-122"/>
              </a:defRPr>
            </a:lvl1pPr>
          </a:lstStyle>
          <a:p>
            <a:endParaRPr lang="en-US" altLang="zh-CN"/>
          </a:p>
        </p:txBody>
      </p:sp>
      <p:sp>
        <p:nvSpPr>
          <p:cNvPr id="1095" name="Rectangle 71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6553200" y="6629400"/>
            <a:ext cx="21336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ea typeface="宋体" charset="-122"/>
              </a:defRPr>
            </a:lvl1pPr>
          </a:lstStyle>
          <a:p>
            <a:fld id="{30BC05BA-02BD-45C8-B65B-52AD6C6CF39B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1097" name="Freeform 73"/>
          <p:cNvSpPr>
            <a:spLocks/>
          </p:cNvSpPr>
          <p:nvPr/>
        </p:nvSpPr>
        <p:spPr bwMode="gray">
          <a:xfrm>
            <a:off x="3175" y="685800"/>
            <a:ext cx="9131300" cy="685800"/>
          </a:xfrm>
          <a:custGeom>
            <a:avLst/>
            <a:gdLst/>
            <a:ahLst/>
            <a:cxnLst>
              <a:cxn ang="0">
                <a:pos x="5745" y="9"/>
              </a:cxn>
              <a:cxn ang="0">
                <a:pos x="2449" y="8"/>
              </a:cxn>
              <a:cxn ang="0">
                <a:pos x="2347" y="14"/>
              </a:cxn>
              <a:cxn ang="0">
                <a:pos x="2174" y="93"/>
              </a:cxn>
              <a:cxn ang="0">
                <a:pos x="2046" y="127"/>
              </a:cxn>
              <a:cxn ang="0">
                <a:pos x="0" y="119"/>
              </a:cxn>
              <a:cxn ang="0">
                <a:pos x="0" y="444"/>
              </a:cxn>
              <a:cxn ang="0">
                <a:pos x="3601" y="444"/>
              </a:cxn>
              <a:cxn ang="0">
                <a:pos x="3672" y="424"/>
              </a:cxn>
              <a:cxn ang="0">
                <a:pos x="3883" y="331"/>
              </a:cxn>
              <a:cxn ang="0">
                <a:pos x="3985" y="325"/>
              </a:cxn>
              <a:cxn ang="0">
                <a:pos x="5752" y="325"/>
              </a:cxn>
              <a:cxn ang="0">
                <a:pos x="5745" y="9"/>
              </a:cxn>
            </a:cxnLst>
            <a:rect l="0" t="0" r="r" b="b"/>
            <a:pathLst>
              <a:path w="5752" h="444">
                <a:moveTo>
                  <a:pt x="5745" y="9"/>
                </a:moveTo>
                <a:lnTo>
                  <a:pt x="2449" y="8"/>
                </a:lnTo>
                <a:cubicBezTo>
                  <a:pt x="2309" y="8"/>
                  <a:pt x="2404" y="0"/>
                  <a:pt x="2347" y="14"/>
                </a:cubicBezTo>
                <a:lnTo>
                  <a:pt x="2174" y="93"/>
                </a:lnTo>
                <a:cubicBezTo>
                  <a:pt x="2124" y="112"/>
                  <a:pt x="2142" y="120"/>
                  <a:pt x="2046" y="127"/>
                </a:cubicBezTo>
                <a:cubicBezTo>
                  <a:pt x="1076" y="125"/>
                  <a:pt x="0" y="119"/>
                  <a:pt x="0" y="119"/>
                </a:cubicBezTo>
                <a:lnTo>
                  <a:pt x="0" y="444"/>
                </a:lnTo>
                <a:lnTo>
                  <a:pt x="3601" y="444"/>
                </a:lnTo>
                <a:lnTo>
                  <a:pt x="3672" y="424"/>
                </a:lnTo>
                <a:lnTo>
                  <a:pt x="3883" y="331"/>
                </a:lnTo>
                <a:lnTo>
                  <a:pt x="3985" y="325"/>
                </a:lnTo>
                <a:lnTo>
                  <a:pt x="5752" y="325"/>
                </a:lnTo>
                <a:lnTo>
                  <a:pt x="5745" y="9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91" name="Rectangle 67"/>
          <p:cNvSpPr>
            <a:spLocks noGrp="1" noChangeArrowheads="1"/>
          </p:cNvSpPr>
          <p:nvPr>
            <p:ph type="title"/>
          </p:nvPr>
        </p:nvSpPr>
        <p:spPr bwMode="gray">
          <a:xfrm>
            <a:off x="361950" y="773113"/>
            <a:ext cx="8401050" cy="67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7" grpId="0" animBg="1"/>
    </p:bldLst>
  </p:timing>
  <p:txStyles>
    <p:titleStyle>
      <a:lvl1pPr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0" name="Picture 52" descr="water"/>
          <p:cNvPicPr>
            <a:picLocks noChangeAspect="1" noChangeArrowheads="1"/>
          </p:cNvPicPr>
          <p:nvPr/>
        </p:nvPicPr>
        <p:blipFill>
          <a:blip r:embed="rId3"/>
          <a:srcRect l="22409" t="16374" b="27486"/>
          <a:stretch>
            <a:fillRect/>
          </a:stretch>
        </p:blipFill>
        <p:spPr bwMode="gray">
          <a:xfrm rot="786797">
            <a:off x="7084184" y="-232929"/>
            <a:ext cx="1906200" cy="1573273"/>
          </a:xfrm>
          <a:prstGeom prst="rect">
            <a:avLst/>
          </a:prstGeom>
          <a:noFill/>
        </p:spPr>
      </p:pic>
      <p:sp>
        <p:nvSpPr>
          <p:cNvPr id="2101" name="Line 53"/>
          <p:cNvSpPr>
            <a:spLocks noChangeShapeType="1"/>
          </p:cNvSpPr>
          <p:nvPr/>
        </p:nvSpPr>
        <p:spPr bwMode="gray">
          <a:xfrm>
            <a:off x="6000760" y="4941888"/>
            <a:ext cx="2447925" cy="0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03" name="Line 55"/>
          <p:cNvSpPr>
            <a:spLocks noChangeShapeType="1"/>
          </p:cNvSpPr>
          <p:nvPr/>
        </p:nvSpPr>
        <p:spPr bwMode="gray">
          <a:xfrm>
            <a:off x="6000760" y="5572140"/>
            <a:ext cx="2447925" cy="0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642910" y="1857364"/>
            <a:ext cx="80724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 smtClean="0"/>
              <a:t>XXXXXXX</a:t>
            </a:r>
            <a:endParaRPr lang="zh-CN" altLang="en-US" sz="4000" dirty="0"/>
          </a:p>
        </p:txBody>
      </p:sp>
      <p:sp>
        <p:nvSpPr>
          <p:cNvPr id="36" name="椭圆 35"/>
          <p:cNvSpPr/>
          <p:nvPr/>
        </p:nvSpPr>
        <p:spPr>
          <a:xfrm>
            <a:off x="4356562" y="3285000"/>
            <a:ext cx="144000" cy="144000"/>
          </a:xfrm>
          <a:prstGeom prst="ellipse">
            <a:avLst/>
          </a:prstGeom>
          <a:effectLst>
            <a:softEdge rad="31750"/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4357686" y="1714488"/>
            <a:ext cx="144000" cy="144000"/>
          </a:xfrm>
          <a:prstGeom prst="ellipse">
            <a:avLst/>
          </a:prstGeom>
          <a:effectLst>
            <a:softEdge rad="31750"/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56"/>
          <p:cNvSpPr txBox="1">
            <a:spLocks noChangeArrowheads="1"/>
          </p:cNvSpPr>
          <p:nvPr/>
        </p:nvSpPr>
        <p:spPr bwMode="invGray">
          <a:xfrm>
            <a:off x="6000760" y="5643578"/>
            <a:ext cx="2519362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fld id="{370E3DB3-BA5A-494A-B2BE-98464FA5BE86}" type="datetime1">
              <a:rPr lang="zh-CN" altLang="en-US" sz="2800" b="1" smtClean="0">
                <a:solidFill>
                  <a:srgbClr val="000066"/>
                </a:solidFill>
                <a:latin typeface="Times New Roman" pitchFamily="18" charset="0"/>
                <a:ea typeface="宋体" charset="-122"/>
              </a:rPr>
              <a:pPr algn="ctr">
                <a:spcBef>
                  <a:spcPct val="50000"/>
                </a:spcBef>
              </a:pPr>
              <a:t>2011-7-31</a:t>
            </a:fld>
            <a:endParaRPr lang="en-US" altLang="zh-CN" sz="2800" b="1" dirty="0">
              <a:solidFill>
                <a:srgbClr val="000066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41" name="Line 53"/>
          <p:cNvSpPr>
            <a:spLocks noChangeShapeType="1"/>
          </p:cNvSpPr>
          <p:nvPr/>
        </p:nvSpPr>
        <p:spPr bwMode="gray">
          <a:xfrm>
            <a:off x="6000760" y="6215082"/>
            <a:ext cx="2447925" cy="0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285720" y="857232"/>
            <a:ext cx="1714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隶书" pitchFamily="49" charset="-122"/>
                <a:ea typeface="隶书" pitchFamily="49" charset="-122"/>
              </a:rPr>
              <a:t>开题报告</a:t>
            </a:r>
            <a:endParaRPr lang="zh-CN" altLang="en-US" sz="2800" dirty="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53" name="饼形 52"/>
          <p:cNvSpPr/>
          <p:nvPr/>
        </p:nvSpPr>
        <p:spPr>
          <a:xfrm rot="2632766">
            <a:off x="1990426" y="847427"/>
            <a:ext cx="642942" cy="642942"/>
          </a:xfrm>
          <a:prstGeom prst="pie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2571736" y="857232"/>
            <a:ext cx="7143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600" dirty="0" smtClean="0">
                <a:solidFill>
                  <a:schemeClr val="accent2">
                    <a:lumMod val="75000"/>
                  </a:schemeClr>
                </a:solidFill>
                <a:latin typeface="华文彩云" pitchFamily="2" charset="-122"/>
                <a:ea typeface="华文彩云" pitchFamily="2" charset="-122"/>
                <a:cs typeface="Arial" charset="0"/>
              </a:rPr>
              <a:t>之</a:t>
            </a:r>
            <a:endParaRPr lang="zh-CN" altLang="en-US" sz="3600" dirty="0">
              <a:solidFill>
                <a:schemeClr val="accent2">
                  <a:lumMod val="75000"/>
                </a:schemeClr>
              </a:solidFill>
              <a:latin typeface="华文彩云" pitchFamily="2" charset="-122"/>
              <a:ea typeface="华文彩云" pitchFamily="2" charset="-122"/>
              <a:cs typeface="Arial" charset="0"/>
            </a:endParaRPr>
          </a:p>
        </p:txBody>
      </p:sp>
      <p:grpSp>
        <p:nvGrpSpPr>
          <p:cNvPr id="2083" name="Group 35"/>
          <p:cNvGrpSpPr>
            <a:grpSpLocks/>
          </p:cNvGrpSpPr>
          <p:nvPr/>
        </p:nvGrpSpPr>
        <p:grpSpPr bwMode="auto">
          <a:xfrm>
            <a:off x="857224" y="5072074"/>
            <a:ext cx="1676400" cy="1093788"/>
            <a:chOff x="395" y="2036"/>
            <a:chExt cx="618" cy="403"/>
          </a:xfrm>
        </p:grpSpPr>
        <p:sp>
          <p:nvSpPr>
            <p:cNvPr id="2084" name="Freeform 36"/>
            <p:cNvSpPr>
              <a:spLocks/>
            </p:cNvSpPr>
            <p:nvPr/>
          </p:nvSpPr>
          <p:spPr bwMode="gray">
            <a:xfrm>
              <a:off x="395" y="2217"/>
              <a:ext cx="81" cy="87"/>
            </a:xfrm>
            <a:custGeom>
              <a:avLst/>
              <a:gdLst/>
              <a:ahLst/>
              <a:cxnLst>
                <a:cxn ang="0">
                  <a:pos x="78" y="8"/>
                </a:cxn>
                <a:cxn ang="0">
                  <a:pos x="9" y="18"/>
                </a:cxn>
                <a:cxn ang="0">
                  <a:pos x="0" y="41"/>
                </a:cxn>
                <a:cxn ang="0">
                  <a:pos x="36" y="87"/>
                </a:cxn>
                <a:cxn ang="0">
                  <a:pos x="90" y="81"/>
                </a:cxn>
                <a:cxn ang="0">
                  <a:pos x="105" y="63"/>
                </a:cxn>
                <a:cxn ang="0">
                  <a:pos x="78" y="8"/>
                </a:cxn>
              </a:cxnLst>
              <a:rect l="0" t="0" r="r" b="b"/>
              <a:pathLst>
                <a:path w="108" h="87">
                  <a:moveTo>
                    <a:pt x="78" y="8"/>
                  </a:moveTo>
                  <a:cubicBezTo>
                    <a:pt x="70" y="0"/>
                    <a:pt x="20" y="1"/>
                    <a:pt x="9" y="18"/>
                  </a:cubicBezTo>
                  <a:cubicBezTo>
                    <a:pt x="4" y="25"/>
                    <a:pt x="2" y="33"/>
                    <a:pt x="0" y="41"/>
                  </a:cubicBezTo>
                  <a:cubicBezTo>
                    <a:pt x="1" y="66"/>
                    <a:pt x="9" y="85"/>
                    <a:pt x="36" y="87"/>
                  </a:cubicBezTo>
                  <a:cubicBezTo>
                    <a:pt x="70" y="86"/>
                    <a:pt x="66" y="87"/>
                    <a:pt x="90" y="81"/>
                  </a:cubicBezTo>
                  <a:cubicBezTo>
                    <a:pt x="104" y="67"/>
                    <a:pt x="99" y="74"/>
                    <a:pt x="105" y="63"/>
                  </a:cubicBezTo>
                  <a:cubicBezTo>
                    <a:pt x="108" y="45"/>
                    <a:pt x="104" y="8"/>
                    <a:pt x="78" y="8"/>
                  </a:cubicBezTo>
                  <a:close/>
                </a:path>
              </a:pathLst>
            </a:custGeom>
            <a:noFill/>
            <a:ln w="28575" cap="flat" cmpd="sng">
              <a:solidFill>
                <a:srgbClr val="FFFFFF">
                  <a:alpha val="50000"/>
                </a:srgbClr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85" name="Freeform 37"/>
            <p:cNvSpPr>
              <a:spLocks/>
            </p:cNvSpPr>
            <p:nvPr/>
          </p:nvSpPr>
          <p:spPr bwMode="gray">
            <a:xfrm>
              <a:off x="395" y="2352"/>
              <a:ext cx="81" cy="87"/>
            </a:xfrm>
            <a:custGeom>
              <a:avLst/>
              <a:gdLst/>
              <a:ahLst/>
              <a:cxnLst>
                <a:cxn ang="0">
                  <a:pos x="78" y="8"/>
                </a:cxn>
                <a:cxn ang="0">
                  <a:pos x="9" y="18"/>
                </a:cxn>
                <a:cxn ang="0">
                  <a:pos x="0" y="41"/>
                </a:cxn>
                <a:cxn ang="0">
                  <a:pos x="36" y="87"/>
                </a:cxn>
                <a:cxn ang="0">
                  <a:pos x="90" y="81"/>
                </a:cxn>
                <a:cxn ang="0">
                  <a:pos x="105" y="63"/>
                </a:cxn>
                <a:cxn ang="0">
                  <a:pos x="78" y="8"/>
                </a:cxn>
              </a:cxnLst>
              <a:rect l="0" t="0" r="r" b="b"/>
              <a:pathLst>
                <a:path w="108" h="87">
                  <a:moveTo>
                    <a:pt x="78" y="8"/>
                  </a:moveTo>
                  <a:cubicBezTo>
                    <a:pt x="70" y="0"/>
                    <a:pt x="20" y="1"/>
                    <a:pt x="9" y="18"/>
                  </a:cubicBezTo>
                  <a:cubicBezTo>
                    <a:pt x="4" y="25"/>
                    <a:pt x="2" y="33"/>
                    <a:pt x="0" y="41"/>
                  </a:cubicBezTo>
                  <a:cubicBezTo>
                    <a:pt x="1" y="66"/>
                    <a:pt x="9" y="85"/>
                    <a:pt x="36" y="87"/>
                  </a:cubicBezTo>
                  <a:cubicBezTo>
                    <a:pt x="70" y="86"/>
                    <a:pt x="66" y="87"/>
                    <a:pt x="90" y="81"/>
                  </a:cubicBezTo>
                  <a:cubicBezTo>
                    <a:pt x="104" y="67"/>
                    <a:pt x="99" y="74"/>
                    <a:pt x="105" y="63"/>
                  </a:cubicBezTo>
                  <a:cubicBezTo>
                    <a:pt x="108" y="45"/>
                    <a:pt x="104" y="8"/>
                    <a:pt x="78" y="8"/>
                  </a:cubicBezTo>
                  <a:close/>
                </a:path>
              </a:pathLst>
            </a:custGeom>
            <a:noFill/>
            <a:ln w="28575" cap="flat" cmpd="sng">
              <a:solidFill>
                <a:srgbClr val="FFFFFF">
                  <a:alpha val="50000"/>
                </a:srgbClr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86" name="Freeform 38"/>
            <p:cNvSpPr>
              <a:spLocks/>
            </p:cNvSpPr>
            <p:nvPr/>
          </p:nvSpPr>
          <p:spPr bwMode="gray">
            <a:xfrm>
              <a:off x="531" y="2213"/>
              <a:ext cx="80" cy="79"/>
            </a:xfrm>
            <a:custGeom>
              <a:avLst/>
              <a:gdLst/>
              <a:ahLst/>
              <a:cxnLst>
                <a:cxn ang="0">
                  <a:pos x="100" y="0"/>
                </a:cxn>
                <a:cxn ang="0">
                  <a:pos x="22" y="77"/>
                </a:cxn>
                <a:cxn ang="0">
                  <a:pos x="0" y="80"/>
                </a:cxn>
              </a:cxnLst>
              <a:rect l="0" t="0" r="r" b="b"/>
              <a:pathLst>
                <a:path w="100" h="90">
                  <a:moveTo>
                    <a:pt x="100" y="0"/>
                  </a:moveTo>
                  <a:cubicBezTo>
                    <a:pt x="69" y="32"/>
                    <a:pt x="39" y="64"/>
                    <a:pt x="22" y="77"/>
                  </a:cubicBezTo>
                  <a:cubicBezTo>
                    <a:pt x="5" y="90"/>
                    <a:pt x="4" y="79"/>
                    <a:pt x="0" y="80"/>
                  </a:cubicBezTo>
                </a:path>
              </a:pathLst>
            </a:custGeom>
            <a:noFill/>
            <a:ln w="28575" cap="flat" cmpd="sng">
              <a:solidFill>
                <a:srgbClr val="FFFFFF">
                  <a:alpha val="50000"/>
                </a:srgbClr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87" name="Freeform 39"/>
            <p:cNvSpPr>
              <a:spLocks/>
            </p:cNvSpPr>
            <p:nvPr/>
          </p:nvSpPr>
          <p:spPr bwMode="gray">
            <a:xfrm>
              <a:off x="543" y="2220"/>
              <a:ext cx="60" cy="6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9" y="23"/>
                </a:cxn>
                <a:cxn ang="0">
                  <a:pos x="60" y="62"/>
                </a:cxn>
              </a:cxnLst>
              <a:rect l="0" t="0" r="r" b="b"/>
              <a:pathLst>
                <a:path w="60" h="62">
                  <a:moveTo>
                    <a:pt x="0" y="0"/>
                  </a:moveTo>
                  <a:cubicBezTo>
                    <a:pt x="9" y="6"/>
                    <a:pt x="19" y="13"/>
                    <a:pt x="29" y="23"/>
                  </a:cubicBezTo>
                  <a:cubicBezTo>
                    <a:pt x="39" y="33"/>
                    <a:pt x="55" y="56"/>
                    <a:pt x="60" y="62"/>
                  </a:cubicBezTo>
                </a:path>
              </a:pathLst>
            </a:custGeom>
            <a:noFill/>
            <a:ln w="28575" cap="flat" cmpd="sng">
              <a:solidFill>
                <a:srgbClr val="FFFFFF">
                  <a:alpha val="50000"/>
                </a:srgbClr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088" name="Group 40"/>
            <p:cNvGrpSpPr>
              <a:grpSpLocks/>
            </p:cNvGrpSpPr>
            <p:nvPr/>
          </p:nvGrpSpPr>
          <p:grpSpPr bwMode="auto">
            <a:xfrm>
              <a:off x="591" y="2036"/>
              <a:ext cx="422" cy="337"/>
              <a:chOff x="768" y="2024"/>
              <a:chExt cx="422" cy="337"/>
            </a:xfrm>
          </p:grpSpPr>
          <p:sp>
            <p:nvSpPr>
              <p:cNvPr id="2089" name="Freeform 41"/>
              <p:cNvSpPr>
                <a:spLocks/>
              </p:cNvSpPr>
              <p:nvPr/>
            </p:nvSpPr>
            <p:spPr bwMode="gray">
              <a:xfrm>
                <a:off x="1074" y="2024"/>
                <a:ext cx="116" cy="117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0" y="67"/>
                  </a:cxn>
                  <a:cxn ang="0">
                    <a:pos x="53" y="117"/>
                  </a:cxn>
                  <a:cxn ang="0">
                    <a:pos x="108" y="105"/>
                  </a:cxn>
                  <a:cxn ang="0">
                    <a:pos x="116" y="54"/>
                  </a:cxn>
                  <a:cxn ang="0">
                    <a:pos x="65" y="0"/>
                  </a:cxn>
                  <a:cxn ang="0">
                    <a:pos x="12" y="0"/>
                  </a:cxn>
                </a:cxnLst>
                <a:rect l="0" t="0" r="r" b="b"/>
                <a:pathLst>
                  <a:path w="116" h="117">
                    <a:moveTo>
                      <a:pt x="12" y="0"/>
                    </a:moveTo>
                    <a:lnTo>
                      <a:pt x="0" y="67"/>
                    </a:lnTo>
                    <a:lnTo>
                      <a:pt x="53" y="117"/>
                    </a:lnTo>
                    <a:lnTo>
                      <a:pt x="108" y="105"/>
                    </a:lnTo>
                    <a:lnTo>
                      <a:pt x="116" y="54"/>
                    </a:lnTo>
                    <a:lnTo>
                      <a:pt x="65" y="0"/>
                    </a:lnTo>
                    <a:lnTo>
                      <a:pt x="12" y="0"/>
                    </a:lnTo>
                    <a:close/>
                  </a:path>
                </a:pathLst>
              </a:custGeom>
              <a:noFill/>
              <a:ln w="12700" cap="flat" cmpd="sng">
                <a:solidFill>
                  <a:srgbClr val="FFFFFF">
                    <a:alpha val="39999"/>
                  </a:srgbClr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90" name="Freeform 42"/>
              <p:cNvSpPr>
                <a:spLocks/>
              </p:cNvSpPr>
              <p:nvPr/>
            </p:nvSpPr>
            <p:spPr bwMode="gray">
              <a:xfrm>
                <a:off x="858" y="2090"/>
                <a:ext cx="273" cy="228"/>
              </a:xfrm>
              <a:custGeom>
                <a:avLst/>
                <a:gdLst/>
                <a:ahLst/>
                <a:cxnLst>
                  <a:cxn ang="0">
                    <a:pos x="0" y="169"/>
                  </a:cxn>
                  <a:cxn ang="0">
                    <a:pos x="45" y="228"/>
                  </a:cxn>
                  <a:cxn ang="0">
                    <a:pos x="273" y="49"/>
                  </a:cxn>
                  <a:cxn ang="0">
                    <a:pos x="215" y="0"/>
                  </a:cxn>
                  <a:cxn ang="0">
                    <a:pos x="0" y="169"/>
                  </a:cxn>
                </a:cxnLst>
                <a:rect l="0" t="0" r="r" b="b"/>
                <a:pathLst>
                  <a:path w="273" h="228">
                    <a:moveTo>
                      <a:pt x="0" y="169"/>
                    </a:moveTo>
                    <a:lnTo>
                      <a:pt x="45" y="228"/>
                    </a:lnTo>
                    <a:lnTo>
                      <a:pt x="273" y="49"/>
                    </a:lnTo>
                    <a:lnTo>
                      <a:pt x="215" y="0"/>
                    </a:lnTo>
                    <a:lnTo>
                      <a:pt x="0" y="169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FFFFFF">
                    <a:alpha val="39999"/>
                  </a:srgbClr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91" name="Freeform 43"/>
              <p:cNvSpPr>
                <a:spLocks/>
              </p:cNvSpPr>
              <p:nvPr/>
            </p:nvSpPr>
            <p:spPr bwMode="gray">
              <a:xfrm>
                <a:off x="858" y="2024"/>
                <a:ext cx="228" cy="237"/>
              </a:xfrm>
              <a:custGeom>
                <a:avLst/>
                <a:gdLst/>
                <a:ahLst/>
                <a:cxnLst>
                  <a:cxn ang="0">
                    <a:pos x="21" y="172"/>
                  </a:cxn>
                  <a:cxn ang="0">
                    <a:pos x="0" y="237"/>
                  </a:cxn>
                  <a:cxn ang="0">
                    <a:pos x="219" y="64"/>
                  </a:cxn>
                  <a:cxn ang="0">
                    <a:pos x="228" y="0"/>
                  </a:cxn>
                  <a:cxn ang="0">
                    <a:pos x="21" y="172"/>
                  </a:cxn>
                </a:cxnLst>
                <a:rect l="0" t="0" r="r" b="b"/>
                <a:pathLst>
                  <a:path w="228" h="237">
                    <a:moveTo>
                      <a:pt x="21" y="172"/>
                    </a:moveTo>
                    <a:lnTo>
                      <a:pt x="0" y="237"/>
                    </a:lnTo>
                    <a:lnTo>
                      <a:pt x="219" y="64"/>
                    </a:lnTo>
                    <a:lnTo>
                      <a:pt x="228" y="0"/>
                    </a:lnTo>
                    <a:lnTo>
                      <a:pt x="21" y="172"/>
                    </a:lnTo>
                    <a:close/>
                  </a:path>
                </a:pathLst>
              </a:custGeom>
              <a:solidFill>
                <a:srgbClr val="FFFFFF">
                  <a:alpha val="39999"/>
                </a:srgbClr>
              </a:solidFill>
              <a:ln w="9525" cap="flat" cmpd="sng">
                <a:solidFill>
                  <a:srgbClr val="FFFFFF">
                    <a:alpha val="39999"/>
                  </a:srgbClr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92" name="Freeform 44"/>
              <p:cNvSpPr>
                <a:spLocks/>
              </p:cNvSpPr>
              <p:nvPr/>
            </p:nvSpPr>
            <p:spPr bwMode="gray">
              <a:xfrm>
                <a:off x="903" y="2129"/>
                <a:ext cx="281" cy="189"/>
              </a:xfrm>
              <a:custGeom>
                <a:avLst/>
                <a:gdLst/>
                <a:ahLst/>
                <a:cxnLst>
                  <a:cxn ang="0">
                    <a:pos x="63" y="178"/>
                  </a:cxn>
                  <a:cxn ang="0">
                    <a:pos x="0" y="189"/>
                  </a:cxn>
                  <a:cxn ang="0">
                    <a:pos x="227" y="10"/>
                  </a:cxn>
                  <a:cxn ang="0">
                    <a:pos x="281" y="0"/>
                  </a:cxn>
                  <a:cxn ang="0">
                    <a:pos x="63" y="178"/>
                  </a:cxn>
                </a:cxnLst>
                <a:rect l="0" t="0" r="r" b="b"/>
                <a:pathLst>
                  <a:path w="281" h="189">
                    <a:moveTo>
                      <a:pt x="63" y="178"/>
                    </a:moveTo>
                    <a:lnTo>
                      <a:pt x="0" y="189"/>
                    </a:lnTo>
                    <a:lnTo>
                      <a:pt x="227" y="10"/>
                    </a:lnTo>
                    <a:lnTo>
                      <a:pt x="281" y="0"/>
                    </a:lnTo>
                    <a:lnTo>
                      <a:pt x="63" y="178"/>
                    </a:lnTo>
                    <a:close/>
                  </a:path>
                </a:pathLst>
              </a:custGeom>
              <a:solidFill>
                <a:srgbClr val="FFFFFF">
                  <a:alpha val="39999"/>
                </a:srgbClr>
              </a:solidFill>
              <a:ln w="9525" cap="flat" cmpd="sng">
                <a:solidFill>
                  <a:srgbClr val="FFFFFF">
                    <a:alpha val="39999"/>
                  </a:srgbClr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93" name="Freeform 45"/>
              <p:cNvSpPr>
                <a:spLocks/>
              </p:cNvSpPr>
              <p:nvPr/>
            </p:nvSpPr>
            <p:spPr bwMode="gray">
              <a:xfrm>
                <a:off x="789" y="2192"/>
                <a:ext cx="161" cy="163"/>
              </a:xfrm>
              <a:custGeom>
                <a:avLst/>
                <a:gdLst/>
                <a:ahLst/>
                <a:cxnLst>
                  <a:cxn ang="0">
                    <a:pos x="0" y="135"/>
                  </a:cxn>
                  <a:cxn ang="0">
                    <a:pos x="18" y="163"/>
                  </a:cxn>
                  <a:cxn ang="0">
                    <a:pos x="161" y="120"/>
                  </a:cxn>
                  <a:cxn ang="0">
                    <a:pos x="114" y="124"/>
                  </a:cxn>
                  <a:cxn ang="0">
                    <a:pos x="69" y="67"/>
                  </a:cxn>
                  <a:cxn ang="0">
                    <a:pos x="90" y="0"/>
                  </a:cxn>
                  <a:cxn ang="0">
                    <a:pos x="0" y="135"/>
                  </a:cxn>
                </a:cxnLst>
                <a:rect l="0" t="0" r="r" b="b"/>
                <a:pathLst>
                  <a:path w="161" h="163">
                    <a:moveTo>
                      <a:pt x="0" y="135"/>
                    </a:moveTo>
                    <a:lnTo>
                      <a:pt x="18" y="163"/>
                    </a:lnTo>
                    <a:lnTo>
                      <a:pt x="161" y="120"/>
                    </a:lnTo>
                    <a:lnTo>
                      <a:pt x="114" y="124"/>
                    </a:lnTo>
                    <a:lnTo>
                      <a:pt x="69" y="67"/>
                    </a:lnTo>
                    <a:lnTo>
                      <a:pt x="90" y="0"/>
                    </a:lnTo>
                    <a:lnTo>
                      <a:pt x="0" y="13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FFFFFF">
                    <a:alpha val="39999"/>
                  </a:srgbClr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94" name="Freeform 46"/>
              <p:cNvSpPr>
                <a:spLocks/>
              </p:cNvSpPr>
              <p:nvPr/>
            </p:nvSpPr>
            <p:spPr bwMode="gray">
              <a:xfrm>
                <a:off x="768" y="2328"/>
                <a:ext cx="39" cy="33"/>
              </a:xfrm>
              <a:custGeom>
                <a:avLst/>
                <a:gdLst/>
                <a:ahLst/>
                <a:cxnLst>
                  <a:cxn ang="0">
                    <a:pos x="27" y="0"/>
                  </a:cxn>
                  <a:cxn ang="0">
                    <a:pos x="0" y="33"/>
                  </a:cxn>
                  <a:cxn ang="0">
                    <a:pos x="39" y="25"/>
                  </a:cxn>
                  <a:cxn ang="0">
                    <a:pos x="27" y="0"/>
                  </a:cxn>
                </a:cxnLst>
                <a:rect l="0" t="0" r="r" b="b"/>
                <a:pathLst>
                  <a:path w="39" h="33">
                    <a:moveTo>
                      <a:pt x="27" y="0"/>
                    </a:moveTo>
                    <a:lnTo>
                      <a:pt x="0" y="33"/>
                    </a:lnTo>
                    <a:lnTo>
                      <a:pt x="39" y="25"/>
                    </a:lnTo>
                    <a:lnTo>
                      <a:pt x="27" y="0"/>
                    </a:lnTo>
                    <a:close/>
                  </a:path>
                </a:pathLst>
              </a:custGeom>
              <a:solidFill>
                <a:srgbClr val="FFFFFF">
                  <a:alpha val="39999"/>
                </a:srgbClr>
              </a:solidFill>
              <a:ln w="9525" cap="flat" cmpd="sng">
                <a:noFill/>
                <a:prstDash val="solid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95" name="Line 47"/>
              <p:cNvSpPr>
                <a:spLocks noChangeShapeType="1"/>
              </p:cNvSpPr>
              <p:nvPr/>
            </p:nvSpPr>
            <p:spPr bwMode="gray">
              <a:xfrm flipV="1">
                <a:off x="797" y="2258"/>
                <a:ext cx="66" cy="72"/>
              </a:xfrm>
              <a:prstGeom prst="line">
                <a:avLst/>
              </a:prstGeom>
              <a:noFill/>
              <a:ln w="9525">
                <a:solidFill>
                  <a:srgbClr val="FFFFFF">
                    <a:alpha val="39999"/>
                  </a:srgb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96" name="Line 48"/>
              <p:cNvSpPr>
                <a:spLocks noChangeShapeType="1"/>
              </p:cNvSpPr>
              <p:nvPr/>
            </p:nvSpPr>
            <p:spPr bwMode="gray">
              <a:xfrm flipV="1">
                <a:off x="806" y="2315"/>
                <a:ext cx="100" cy="34"/>
              </a:xfrm>
              <a:prstGeom prst="line">
                <a:avLst/>
              </a:prstGeom>
              <a:noFill/>
              <a:ln w="9525">
                <a:solidFill>
                  <a:srgbClr val="FFFFFF">
                    <a:alpha val="39999"/>
                  </a:srgb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97" name="Oval 49"/>
              <p:cNvSpPr>
                <a:spLocks noChangeArrowheads="1"/>
              </p:cNvSpPr>
              <p:nvPr/>
            </p:nvSpPr>
            <p:spPr bwMode="gray">
              <a:xfrm rot="1507387">
                <a:off x="1116" y="2063"/>
                <a:ext cx="43" cy="27"/>
              </a:xfrm>
              <a:prstGeom prst="ellipse">
                <a:avLst/>
              </a:prstGeom>
              <a:solidFill>
                <a:srgbClr val="FFFFFF">
                  <a:alpha val="39999"/>
                </a:srgb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098" name="Freeform 50"/>
            <p:cNvSpPr>
              <a:spLocks/>
            </p:cNvSpPr>
            <p:nvPr/>
          </p:nvSpPr>
          <p:spPr bwMode="gray">
            <a:xfrm>
              <a:off x="529" y="2348"/>
              <a:ext cx="80" cy="79"/>
            </a:xfrm>
            <a:custGeom>
              <a:avLst/>
              <a:gdLst/>
              <a:ahLst/>
              <a:cxnLst>
                <a:cxn ang="0">
                  <a:pos x="100" y="0"/>
                </a:cxn>
                <a:cxn ang="0">
                  <a:pos x="22" y="77"/>
                </a:cxn>
                <a:cxn ang="0">
                  <a:pos x="0" y="80"/>
                </a:cxn>
              </a:cxnLst>
              <a:rect l="0" t="0" r="r" b="b"/>
              <a:pathLst>
                <a:path w="100" h="90">
                  <a:moveTo>
                    <a:pt x="100" y="0"/>
                  </a:moveTo>
                  <a:cubicBezTo>
                    <a:pt x="69" y="32"/>
                    <a:pt x="39" y="64"/>
                    <a:pt x="22" y="77"/>
                  </a:cubicBezTo>
                  <a:cubicBezTo>
                    <a:pt x="5" y="90"/>
                    <a:pt x="4" y="79"/>
                    <a:pt x="0" y="80"/>
                  </a:cubicBezTo>
                </a:path>
              </a:pathLst>
            </a:custGeom>
            <a:noFill/>
            <a:ln w="28575" cap="flat" cmpd="sng">
              <a:solidFill>
                <a:srgbClr val="FFFFFF">
                  <a:alpha val="50000"/>
                </a:srgbClr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714348" y="3500438"/>
            <a:ext cx="2971794" cy="1606550"/>
            <a:chOff x="2714612" y="3751276"/>
            <a:chExt cx="2971794" cy="1606550"/>
          </a:xfrm>
        </p:grpSpPr>
        <p:grpSp>
          <p:nvGrpSpPr>
            <p:cNvPr id="43" name="Group 35"/>
            <p:cNvGrpSpPr>
              <a:grpSpLocks/>
            </p:cNvGrpSpPr>
            <p:nvPr/>
          </p:nvGrpSpPr>
          <p:grpSpPr bwMode="auto">
            <a:xfrm>
              <a:off x="4010009" y="3751276"/>
              <a:ext cx="1676397" cy="1093788"/>
              <a:chOff x="395" y="2036"/>
              <a:chExt cx="618" cy="403"/>
            </a:xfrm>
          </p:grpSpPr>
          <p:sp>
            <p:nvSpPr>
              <p:cNvPr id="44" name="Freeform 36"/>
              <p:cNvSpPr>
                <a:spLocks/>
              </p:cNvSpPr>
              <p:nvPr/>
            </p:nvSpPr>
            <p:spPr bwMode="gray">
              <a:xfrm>
                <a:off x="395" y="2217"/>
                <a:ext cx="81" cy="87"/>
              </a:xfrm>
              <a:custGeom>
                <a:avLst/>
                <a:gdLst/>
                <a:ahLst/>
                <a:cxnLst>
                  <a:cxn ang="0">
                    <a:pos x="78" y="8"/>
                  </a:cxn>
                  <a:cxn ang="0">
                    <a:pos x="9" y="18"/>
                  </a:cxn>
                  <a:cxn ang="0">
                    <a:pos x="0" y="41"/>
                  </a:cxn>
                  <a:cxn ang="0">
                    <a:pos x="36" y="87"/>
                  </a:cxn>
                  <a:cxn ang="0">
                    <a:pos x="90" y="81"/>
                  </a:cxn>
                  <a:cxn ang="0">
                    <a:pos x="105" y="63"/>
                  </a:cxn>
                  <a:cxn ang="0">
                    <a:pos x="78" y="8"/>
                  </a:cxn>
                </a:cxnLst>
                <a:rect l="0" t="0" r="r" b="b"/>
                <a:pathLst>
                  <a:path w="108" h="87">
                    <a:moveTo>
                      <a:pt x="78" y="8"/>
                    </a:moveTo>
                    <a:cubicBezTo>
                      <a:pt x="70" y="0"/>
                      <a:pt x="20" y="1"/>
                      <a:pt x="9" y="18"/>
                    </a:cubicBezTo>
                    <a:cubicBezTo>
                      <a:pt x="4" y="25"/>
                      <a:pt x="2" y="33"/>
                      <a:pt x="0" y="41"/>
                    </a:cubicBezTo>
                    <a:cubicBezTo>
                      <a:pt x="1" y="66"/>
                      <a:pt x="9" y="85"/>
                      <a:pt x="36" y="87"/>
                    </a:cubicBezTo>
                    <a:cubicBezTo>
                      <a:pt x="70" y="86"/>
                      <a:pt x="66" y="87"/>
                      <a:pt x="90" y="81"/>
                    </a:cubicBezTo>
                    <a:cubicBezTo>
                      <a:pt x="104" y="67"/>
                      <a:pt x="99" y="74"/>
                      <a:pt x="105" y="63"/>
                    </a:cubicBezTo>
                    <a:cubicBezTo>
                      <a:pt x="108" y="45"/>
                      <a:pt x="104" y="8"/>
                      <a:pt x="78" y="8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rgbClr val="FFFFFF">
                    <a:alpha val="50000"/>
                  </a:srgbClr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5" name="Freeform 37"/>
              <p:cNvSpPr>
                <a:spLocks/>
              </p:cNvSpPr>
              <p:nvPr/>
            </p:nvSpPr>
            <p:spPr bwMode="gray">
              <a:xfrm>
                <a:off x="395" y="2352"/>
                <a:ext cx="81" cy="87"/>
              </a:xfrm>
              <a:custGeom>
                <a:avLst/>
                <a:gdLst/>
                <a:ahLst/>
                <a:cxnLst>
                  <a:cxn ang="0">
                    <a:pos x="78" y="8"/>
                  </a:cxn>
                  <a:cxn ang="0">
                    <a:pos x="9" y="18"/>
                  </a:cxn>
                  <a:cxn ang="0">
                    <a:pos x="0" y="41"/>
                  </a:cxn>
                  <a:cxn ang="0">
                    <a:pos x="36" y="87"/>
                  </a:cxn>
                  <a:cxn ang="0">
                    <a:pos x="90" y="81"/>
                  </a:cxn>
                  <a:cxn ang="0">
                    <a:pos x="105" y="63"/>
                  </a:cxn>
                  <a:cxn ang="0">
                    <a:pos x="78" y="8"/>
                  </a:cxn>
                </a:cxnLst>
                <a:rect l="0" t="0" r="r" b="b"/>
                <a:pathLst>
                  <a:path w="108" h="87">
                    <a:moveTo>
                      <a:pt x="78" y="8"/>
                    </a:moveTo>
                    <a:cubicBezTo>
                      <a:pt x="70" y="0"/>
                      <a:pt x="20" y="1"/>
                      <a:pt x="9" y="18"/>
                    </a:cubicBezTo>
                    <a:cubicBezTo>
                      <a:pt x="4" y="25"/>
                      <a:pt x="2" y="33"/>
                      <a:pt x="0" y="41"/>
                    </a:cubicBezTo>
                    <a:cubicBezTo>
                      <a:pt x="1" y="66"/>
                      <a:pt x="9" y="85"/>
                      <a:pt x="36" y="87"/>
                    </a:cubicBezTo>
                    <a:cubicBezTo>
                      <a:pt x="70" y="86"/>
                      <a:pt x="66" y="87"/>
                      <a:pt x="90" y="81"/>
                    </a:cubicBezTo>
                    <a:cubicBezTo>
                      <a:pt x="104" y="67"/>
                      <a:pt x="99" y="74"/>
                      <a:pt x="105" y="63"/>
                    </a:cubicBezTo>
                    <a:cubicBezTo>
                      <a:pt x="108" y="45"/>
                      <a:pt x="104" y="8"/>
                      <a:pt x="78" y="8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rgbClr val="FFFFFF">
                    <a:alpha val="50000"/>
                  </a:srgbClr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6" name="Freeform 38"/>
              <p:cNvSpPr>
                <a:spLocks/>
              </p:cNvSpPr>
              <p:nvPr/>
            </p:nvSpPr>
            <p:spPr bwMode="gray">
              <a:xfrm>
                <a:off x="531" y="2213"/>
                <a:ext cx="80" cy="79"/>
              </a:xfrm>
              <a:custGeom>
                <a:avLst/>
                <a:gdLst/>
                <a:ahLst/>
                <a:cxnLst>
                  <a:cxn ang="0">
                    <a:pos x="100" y="0"/>
                  </a:cxn>
                  <a:cxn ang="0">
                    <a:pos x="22" y="77"/>
                  </a:cxn>
                  <a:cxn ang="0">
                    <a:pos x="0" y="80"/>
                  </a:cxn>
                </a:cxnLst>
                <a:rect l="0" t="0" r="r" b="b"/>
                <a:pathLst>
                  <a:path w="100" h="90">
                    <a:moveTo>
                      <a:pt x="100" y="0"/>
                    </a:moveTo>
                    <a:cubicBezTo>
                      <a:pt x="69" y="32"/>
                      <a:pt x="39" y="64"/>
                      <a:pt x="22" y="77"/>
                    </a:cubicBezTo>
                    <a:cubicBezTo>
                      <a:pt x="5" y="90"/>
                      <a:pt x="4" y="79"/>
                      <a:pt x="0" y="80"/>
                    </a:cubicBezTo>
                  </a:path>
                </a:pathLst>
              </a:custGeom>
              <a:noFill/>
              <a:ln w="28575" cap="flat" cmpd="sng">
                <a:solidFill>
                  <a:srgbClr val="FFFFFF">
                    <a:alpha val="50000"/>
                  </a:srgbClr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7" name="Freeform 39"/>
              <p:cNvSpPr>
                <a:spLocks/>
              </p:cNvSpPr>
              <p:nvPr/>
            </p:nvSpPr>
            <p:spPr bwMode="gray">
              <a:xfrm>
                <a:off x="543" y="2220"/>
                <a:ext cx="60" cy="6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9" y="23"/>
                  </a:cxn>
                  <a:cxn ang="0">
                    <a:pos x="60" y="62"/>
                  </a:cxn>
                </a:cxnLst>
                <a:rect l="0" t="0" r="r" b="b"/>
                <a:pathLst>
                  <a:path w="60" h="62">
                    <a:moveTo>
                      <a:pt x="0" y="0"/>
                    </a:moveTo>
                    <a:cubicBezTo>
                      <a:pt x="9" y="6"/>
                      <a:pt x="19" y="13"/>
                      <a:pt x="29" y="23"/>
                    </a:cubicBezTo>
                    <a:cubicBezTo>
                      <a:pt x="39" y="33"/>
                      <a:pt x="55" y="56"/>
                      <a:pt x="60" y="62"/>
                    </a:cubicBezTo>
                  </a:path>
                </a:pathLst>
              </a:custGeom>
              <a:noFill/>
              <a:ln w="28575" cap="flat" cmpd="sng">
                <a:solidFill>
                  <a:srgbClr val="FFFFFF">
                    <a:alpha val="50000"/>
                  </a:srgbClr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grpSp>
            <p:nvGrpSpPr>
              <p:cNvPr id="48" name="Group 40"/>
              <p:cNvGrpSpPr>
                <a:grpSpLocks/>
              </p:cNvGrpSpPr>
              <p:nvPr/>
            </p:nvGrpSpPr>
            <p:grpSpPr bwMode="auto">
              <a:xfrm>
                <a:off x="591" y="2036"/>
                <a:ext cx="422" cy="337"/>
                <a:chOff x="768" y="2024"/>
                <a:chExt cx="422" cy="337"/>
              </a:xfrm>
            </p:grpSpPr>
            <p:sp>
              <p:nvSpPr>
                <p:cNvPr id="50" name="Freeform 41"/>
                <p:cNvSpPr>
                  <a:spLocks/>
                </p:cNvSpPr>
                <p:nvPr/>
              </p:nvSpPr>
              <p:spPr bwMode="gray">
                <a:xfrm>
                  <a:off x="1074" y="2024"/>
                  <a:ext cx="116" cy="117"/>
                </a:xfrm>
                <a:custGeom>
                  <a:avLst/>
                  <a:gdLst/>
                  <a:ahLst/>
                  <a:cxnLst>
                    <a:cxn ang="0">
                      <a:pos x="12" y="0"/>
                    </a:cxn>
                    <a:cxn ang="0">
                      <a:pos x="0" y="67"/>
                    </a:cxn>
                    <a:cxn ang="0">
                      <a:pos x="53" y="117"/>
                    </a:cxn>
                    <a:cxn ang="0">
                      <a:pos x="108" y="105"/>
                    </a:cxn>
                    <a:cxn ang="0">
                      <a:pos x="116" y="54"/>
                    </a:cxn>
                    <a:cxn ang="0">
                      <a:pos x="65" y="0"/>
                    </a:cxn>
                    <a:cxn ang="0">
                      <a:pos x="12" y="0"/>
                    </a:cxn>
                  </a:cxnLst>
                  <a:rect l="0" t="0" r="r" b="b"/>
                  <a:pathLst>
                    <a:path w="116" h="117">
                      <a:moveTo>
                        <a:pt x="12" y="0"/>
                      </a:moveTo>
                      <a:lnTo>
                        <a:pt x="0" y="67"/>
                      </a:lnTo>
                      <a:lnTo>
                        <a:pt x="53" y="117"/>
                      </a:lnTo>
                      <a:lnTo>
                        <a:pt x="108" y="105"/>
                      </a:lnTo>
                      <a:lnTo>
                        <a:pt x="116" y="54"/>
                      </a:lnTo>
                      <a:lnTo>
                        <a:pt x="65" y="0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noFill/>
                <a:ln w="12700" cap="flat" cmpd="sng">
                  <a:solidFill>
                    <a:srgbClr val="FFFFFF">
                      <a:alpha val="39999"/>
                    </a:srgbClr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52" name="Freeform 42"/>
                <p:cNvSpPr>
                  <a:spLocks/>
                </p:cNvSpPr>
                <p:nvPr/>
              </p:nvSpPr>
              <p:spPr bwMode="gray">
                <a:xfrm>
                  <a:off x="858" y="2090"/>
                  <a:ext cx="273" cy="228"/>
                </a:xfrm>
                <a:custGeom>
                  <a:avLst/>
                  <a:gdLst/>
                  <a:ahLst/>
                  <a:cxnLst>
                    <a:cxn ang="0">
                      <a:pos x="0" y="169"/>
                    </a:cxn>
                    <a:cxn ang="0">
                      <a:pos x="45" y="228"/>
                    </a:cxn>
                    <a:cxn ang="0">
                      <a:pos x="273" y="49"/>
                    </a:cxn>
                    <a:cxn ang="0">
                      <a:pos x="215" y="0"/>
                    </a:cxn>
                    <a:cxn ang="0">
                      <a:pos x="0" y="169"/>
                    </a:cxn>
                  </a:cxnLst>
                  <a:rect l="0" t="0" r="r" b="b"/>
                  <a:pathLst>
                    <a:path w="273" h="228">
                      <a:moveTo>
                        <a:pt x="0" y="169"/>
                      </a:moveTo>
                      <a:lnTo>
                        <a:pt x="45" y="228"/>
                      </a:lnTo>
                      <a:lnTo>
                        <a:pt x="273" y="49"/>
                      </a:lnTo>
                      <a:lnTo>
                        <a:pt x="215" y="0"/>
                      </a:lnTo>
                      <a:lnTo>
                        <a:pt x="0" y="169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rgbClr val="FFFFFF">
                      <a:alpha val="39999"/>
                    </a:srgbClr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54" name="Freeform 43"/>
                <p:cNvSpPr>
                  <a:spLocks/>
                </p:cNvSpPr>
                <p:nvPr/>
              </p:nvSpPr>
              <p:spPr bwMode="gray">
                <a:xfrm>
                  <a:off x="858" y="2024"/>
                  <a:ext cx="228" cy="237"/>
                </a:xfrm>
                <a:custGeom>
                  <a:avLst/>
                  <a:gdLst/>
                  <a:ahLst/>
                  <a:cxnLst>
                    <a:cxn ang="0">
                      <a:pos x="21" y="172"/>
                    </a:cxn>
                    <a:cxn ang="0">
                      <a:pos x="0" y="237"/>
                    </a:cxn>
                    <a:cxn ang="0">
                      <a:pos x="219" y="64"/>
                    </a:cxn>
                    <a:cxn ang="0">
                      <a:pos x="228" y="0"/>
                    </a:cxn>
                    <a:cxn ang="0">
                      <a:pos x="21" y="172"/>
                    </a:cxn>
                  </a:cxnLst>
                  <a:rect l="0" t="0" r="r" b="b"/>
                  <a:pathLst>
                    <a:path w="228" h="237">
                      <a:moveTo>
                        <a:pt x="21" y="172"/>
                      </a:moveTo>
                      <a:lnTo>
                        <a:pt x="0" y="237"/>
                      </a:lnTo>
                      <a:lnTo>
                        <a:pt x="219" y="64"/>
                      </a:lnTo>
                      <a:lnTo>
                        <a:pt x="228" y="0"/>
                      </a:lnTo>
                      <a:lnTo>
                        <a:pt x="21" y="172"/>
                      </a:lnTo>
                      <a:close/>
                    </a:path>
                  </a:pathLst>
                </a:custGeom>
                <a:solidFill>
                  <a:srgbClr val="FFFFFF">
                    <a:alpha val="39999"/>
                  </a:srgbClr>
                </a:solidFill>
                <a:ln w="9525" cap="flat" cmpd="sng">
                  <a:solidFill>
                    <a:srgbClr val="FFFFFF">
                      <a:alpha val="39999"/>
                    </a:srgbClr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56" name="Freeform 44"/>
                <p:cNvSpPr>
                  <a:spLocks/>
                </p:cNvSpPr>
                <p:nvPr/>
              </p:nvSpPr>
              <p:spPr bwMode="gray">
                <a:xfrm>
                  <a:off x="903" y="2129"/>
                  <a:ext cx="281" cy="189"/>
                </a:xfrm>
                <a:custGeom>
                  <a:avLst/>
                  <a:gdLst/>
                  <a:ahLst/>
                  <a:cxnLst>
                    <a:cxn ang="0">
                      <a:pos x="63" y="178"/>
                    </a:cxn>
                    <a:cxn ang="0">
                      <a:pos x="0" y="189"/>
                    </a:cxn>
                    <a:cxn ang="0">
                      <a:pos x="227" y="10"/>
                    </a:cxn>
                    <a:cxn ang="0">
                      <a:pos x="281" y="0"/>
                    </a:cxn>
                    <a:cxn ang="0">
                      <a:pos x="63" y="178"/>
                    </a:cxn>
                  </a:cxnLst>
                  <a:rect l="0" t="0" r="r" b="b"/>
                  <a:pathLst>
                    <a:path w="281" h="189">
                      <a:moveTo>
                        <a:pt x="63" y="178"/>
                      </a:moveTo>
                      <a:lnTo>
                        <a:pt x="0" y="189"/>
                      </a:lnTo>
                      <a:lnTo>
                        <a:pt x="227" y="10"/>
                      </a:lnTo>
                      <a:lnTo>
                        <a:pt x="281" y="0"/>
                      </a:lnTo>
                      <a:lnTo>
                        <a:pt x="63" y="178"/>
                      </a:lnTo>
                      <a:close/>
                    </a:path>
                  </a:pathLst>
                </a:custGeom>
                <a:solidFill>
                  <a:srgbClr val="FFFFFF">
                    <a:alpha val="39999"/>
                  </a:srgbClr>
                </a:solidFill>
                <a:ln w="9525" cap="flat" cmpd="sng">
                  <a:solidFill>
                    <a:srgbClr val="FFFFFF">
                      <a:alpha val="39999"/>
                    </a:srgbClr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57" name="Freeform 45"/>
                <p:cNvSpPr>
                  <a:spLocks/>
                </p:cNvSpPr>
                <p:nvPr/>
              </p:nvSpPr>
              <p:spPr bwMode="gray">
                <a:xfrm>
                  <a:off x="789" y="2192"/>
                  <a:ext cx="161" cy="163"/>
                </a:xfrm>
                <a:custGeom>
                  <a:avLst/>
                  <a:gdLst/>
                  <a:ahLst/>
                  <a:cxnLst>
                    <a:cxn ang="0">
                      <a:pos x="0" y="135"/>
                    </a:cxn>
                    <a:cxn ang="0">
                      <a:pos x="18" y="163"/>
                    </a:cxn>
                    <a:cxn ang="0">
                      <a:pos x="161" y="120"/>
                    </a:cxn>
                    <a:cxn ang="0">
                      <a:pos x="114" y="124"/>
                    </a:cxn>
                    <a:cxn ang="0">
                      <a:pos x="69" y="67"/>
                    </a:cxn>
                    <a:cxn ang="0">
                      <a:pos x="90" y="0"/>
                    </a:cxn>
                    <a:cxn ang="0">
                      <a:pos x="0" y="135"/>
                    </a:cxn>
                  </a:cxnLst>
                  <a:rect l="0" t="0" r="r" b="b"/>
                  <a:pathLst>
                    <a:path w="161" h="163">
                      <a:moveTo>
                        <a:pt x="0" y="135"/>
                      </a:moveTo>
                      <a:lnTo>
                        <a:pt x="18" y="163"/>
                      </a:lnTo>
                      <a:lnTo>
                        <a:pt x="161" y="120"/>
                      </a:lnTo>
                      <a:lnTo>
                        <a:pt x="114" y="124"/>
                      </a:lnTo>
                      <a:lnTo>
                        <a:pt x="69" y="67"/>
                      </a:lnTo>
                      <a:lnTo>
                        <a:pt x="90" y="0"/>
                      </a:lnTo>
                      <a:lnTo>
                        <a:pt x="0" y="135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rgbClr val="FFFFFF">
                      <a:alpha val="39999"/>
                    </a:srgbClr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58" name="Freeform 46"/>
                <p:cNvSpPr>
                  <a:spLocks/>
                </p:cNvSpPr>
                <p:nvPr/>
              </p:nvSpPr>
              <p:spPr bwMode="gray">
                <a:xfrm>
                  <a:off x="768" y="2328"/>
                  <a:ext cx="39" cy="33"/>
                </a:xfrm>
                <a:custGeom>
                  <a:avLst/>
                  <a:gdLst/>
                  <a:ahLst/>
                  <a:cxnLst>
                    <a:cxn ang="0">
                      <a:pos x="27" y="0"/>
                    </a:cxn>
                    <a:cxn ang="0">
                      <a:pos x="0" y="33"/>
                    </a:cxn>
                    <a:cxn ang="0">
                      <a:pos x="39" y="25"/>
                    </a:cxn>
                    <a:cxn ang="0">
                      <a:pos x="27" y="0"/>
                    </a:cxn>
                  </a:cxnLst>
                  <a:rect l="0" t="0" r="r" b="b"/>
                  <a:pathLst>
                    <a:path w="39" h="33">
                      <a:moveTo>
                        <a:pt x="27" y="0"/>
                      </a:moveTo>
                      <a:lnTo>
                        <a:pt x="0" y="33"/>
                      </a:lnTo>
                      <a:lnTo>
                        <a:pt x="39" y="25"/>
                      </a:lnTo>
                      <a:lnTo>
                        <a:pt x="27" y="0"/>
                      </a:lnTo>
                      <a:close/>
                    </a:path>
                  </a:pathLst>
                </a:custGeom>
                <a:solidFill>
                  <a:srgbClr val="FFFFFF">
                    <a:alpha val="39999"/>
                  </a:srgbClr>
                </a:solidFill>
                <a:ln w="9525" cap="flat" cmpd="sng">
                  <a:noFill/>
                  <a:prstDash val="solid"/>
                  <a:round/>
                  <a:headEnd/>
                  <a:tailEnd/>
                </a:ln>
                <a:effectLst/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59" name="Line 47"/>
                <p:cNvSpPr>
                  <a:spLocks noChangeShapeType="1"/>
                </p:cNvSpPr>
                <p:nvPr/>
              </p:nvSpPr>
              <p:spPr bwMode="gray">
                <a:xfrm flipV="1">
                  <a:off x="797" y="2258"/>
                  <a:ext cx="66" cy="72"/>
                </a:xfrm>
                <a:prstGeom prst="line">
                  <a:avLst/>
                </a:prstGeom>
                <a:noFill/>
                <a:ln w="9525">
                  <a:solidFill>
                    <a:srgbClr val="FFFFFF">
                      <a:alpha val="39999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60" name="Line 48"/>
                <p:cNvSpPr>
                  <a:spLocks noChangeShapeType="1"/>
                </p:cNvSpPr>
                <p:nvPr/>
              </p:nvSpPr>
              <p:spPr bwMode="gray">
                <a:xfrm flipV="1">
                  <a:off x="806" y="2315"/>
                  <a:ext cx="100" cy="34"/>
                </a:xfrm>
                <a:prstGeom prst="line">
                  <a:avLst/>
                </a:prstGeom>
                <a:noFill/>
                <a:ln w="9525">
                  <a:solidFill>
                    <a:srgbClr val="FFFFFF">
                      <a:alpha val="39999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61" name="Oval 49"/>
                <p:cNvSpPr>
                  <a:spLocks noChangeArrowheads="1"/>
                </p:cNvSpPr>
                <p:nvPr/>
              </p:nvSpPr>
              <p:spPr bwMode="gray">
                <a:xfrm rot="1507387">
                  <a:off x="1116" y="2063"/>
                  <a:ext cx="43" cy="27"/>
                </a:xfrm>
                <a:prstGeom prst="ellipse">
                  <a:avLst/>
                </a:prstGeom>
                <a:solidFill>
                  <a:srgbClr val="FFFFFF">
                    <a:alpha val="39999"/>
                  </a:srgbClr>
                </a:solidFill>
                <a:ln w="9525" algn="ctr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</p:grpSp>
          <p:sp>
            <p:nvSpPr>
              <p:cNvPr id="49" name="Freeform 50"/>
              <p:cNvSpPr>
                <a:spLocks/>
              </p:cNvSpPr>
              <p:nvPr/>
            </p:nvSpPr>
            <p:spPr bwMode="gray">
              <a:xfrm>
                <a:off x="529" y="2348"/>
                <a:ext cx="80" cy="79"/>
              </a:xfrm>
              <a:custGeom>
                <a:avLst/>
                <a:gdLst/>
                <a:ahLst/>
                <a:cxnLst>
                  <a:cxn ang="0">
                    <a:pos x="100" y="0"/>
                  </a:cxn>
                  <a:cxn ang="0">
                    <a:pos x="22" y="77"/>
                  </a:cxn>
                  <a:cxn ang="0">
                    <a:pos x="0" y="80"/>
                  </a:cxn>
                </a:cxnLst>
                <a:rect l="0" t="0" r="r" b="b"/>
                <a:pathLst>
                  <a:path w="100" h="90">
                    <a:moveTo>
                      <a:pt x="100" y="0"/>
                    </a:moveTo>
                    <a:cubicBezTo>
                      <a:pt x="69" y="32"/>
                      <a:pt x="39" y="64"/>
                      <a:pt x="22" y="77"/>
                    </a:cubicBezTo>
                    <a:cubicBezTo>
                      <a:pt x="5" y="90"/>
                      <a:pt x="4" y="79"/>
                      <a:pt x="0" y="80"/>
                    </a:cubicBezTo>
                  </a:path>
                </a:pathLst>
              </a:custGeom>
              <a:noFill/>
              <a:ln w="28575" cap="flat" cmpd="sng">
                <a:solidFill>
                  <a:srgbClr val="FFFFFF">
                    <a:alpha val="50000"/>
                  </a:srgbClr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</p:grpSp>
        <p:grpSp>
          <p:nvGrpSpPr>
            <p:cNvPr id="42" name="Group 24"/>
            <p:cNvGrpSpPr>
              <a:grpSpLocks/>
            </p:cNvGrpSpPr>
            <p:nvPr/>
          </p:nvGrpSpPr>
          <p:grpSpPr bwMode="auto">
            <a:xfrm>
              <a:off x="2714612" y="4472001"/>
              <a:ext cx="1870075" cy="885825"/>
              <a:chOff x="1152" y="584"/>
              <a:chExt cx="3946" cy="1960"/>
            </a:xfrm>
          </p:grpSpPr>
          <p:sp>
            <p:nvSpPr>
              <p:cNvPr id="62" name="Freeform 25"/>
              <p:cNvSpPr>
                <a:spLocks/>
              </p:cNvSpPr>
              <p:nvPr/>
            </p:nvSpPr>
            <p:spPr bwMode="gray">
              <a:xfrm>
                <a:off x="1152" y="584"/>
                <a:ext cx="3920" cy="1720"/>
              </a:xfrm>
              <a:custGeom>
                <a:avLst/>
                <a:gdLst/>
                <a:ahLst/>
                <a:cxnLst>
                  <a:cxn ang="0">
                    <a:pos x="0" y="1500"/>
                  </a:cxn>
                  <a:cxn ang="0">
                    <a:pos x="768" y="424"/>
                  </a:cxn>
                  <a:cxn ang="0">
                    <a:pos x="2208" y="424"/>
                  </a:cxn>
                  <a:cxn ang="0">
                    <a:pos x="3920" y="828"/>
                  </a:cxn>
                  <a:cxn ang="0">
                    <a:pos x="3216" y="1720"/>
                  </a:cxn>
                  <a:cxn ang="0">
                    <a:pos x="1524" y="1600"/>
                  </a:cxn>
                  <a:cxn ang="0">
                    <a:pos x="3232" y="1628"/>
                  </a:cxn>
                  <a:cxn ang="0">
                    <a:pos x="3748" y="820"/>
                  </a:cxn>
                  <a:cxn ang="0">
                    <a:pos x="2256" y="472"/>
                  </a:cxn>
                  <a:cxn ang="0">
                    <a:pos x="1468" y="1524"/>
                  </a:cxn>
                  <a:cxn ang="0">
                    <a:pos x="2160" y="472"/>
                  </a:cxn>
                  <a:cxn ang="0">
                    <a:pos x="812" y="508"/>
                  </a:cxn>
                  <a:cxn ang="0">
                    <a:pos x="96" y="1432"/>
                  </a:cxn>
                  <a:cxn ang="0">
                    <a:pos x="1488" y="1576"/>
                  </a:cxn>
                  <a:cxn ang="0">
                    <a:pos x="0" y="1500"/>
                  </a:cxn>
                </a:cxnLst>
                <a:rect l="0" t="0" r="r" b="b"/>
                <a:pathLst>
                  <a:path w="3920" h="1720">
                    <a:moveTo>
                      <a:pt x="0" y="1500"/>
                    </a:moveTo>
                    <a:cubicBezTo>
                      <a:pt x="0" y="1500"/>
                      <a:pt x="288" y="936"/>
                      <a:pt x="768" y="424"/>
                    </a:cubicBezTo>
                    <a:cubicBezTo>
                      <a:pt x="1652" y="0"/>
                      <a:pt x="2208" y="424"/>
                      <a:pt x="2208" y="424"/>
                    </a:cubicBezTo>
                    <a:cubicBezTo>
                      <a:pt x="3440" y="8"/>
                      <a:pt x="3752" y="612"/>
                      <a:pt x="3920" y="828"/>
                    </a:cubicBezTo>
                    <a:cubicBezTo>
                      <a:pt x="3660" y="1224"/>
                      <a:pt x="3216" y="1720"/>
                      <a:pt x="3216" y="1720"/>
                    </a:cubicBezTo>
                    <a:cubicBezTo>
                      <a:pt x="2844" y="1540"/>
                      <a:pt x="2504" y="1284"/>
                      <a:pt x="1524" y="1600"/>
                    </a:cubicBezTo>
                    <a:cubicBezTo>
                      <a:pt x="2400" y="1068"/>
                      <a:pt x="3000" y="1500"/>
                      <a:pt x="3232" y="1628"/>
                    </a:cubicBezTo>
                    <a:cubicBezTo>
                      <a:pt x="3512" y="1242"/>
                      <a:pt x="3672" y="1012"/>
                      <a:pt x="3748" y="820"/>
                    </a:cubicBezTo>
                    <a:cubicBezTo>
                      <a:pt x="3316" y="320"/>
                      <a:pt x="2643" y="350"/>
                      <a:pt x="2256" y="472"/>
                    </a:cubicBezTo>
                    <a:cubicBezTo>
                      <a:pt x="1872" y="1000"/>
                      <a:pt x="1484" y="1524"/>
                      <a:pt x="1468" y="1524"/>
                    </a:cubicBezTo>
                    <a:cubicBezTo>
                      <a:pt x="1700" y="948"/>
                      <a:pt x="2160" y="472"/>
                      <a:pt x="2160" y="472"/>
                    </a:cubicBezTo>
                    <a:cubicBezTo>
                      <a:pt x="2051" y="303"/>
                      <a:pt x="1280" y="296"/>
                      <a:pt x="812" y="508"/>
                    </a:cubicBezTo>
                    <a:cubicBezTo>
                      <a:pt x="452" y="988"/>
                      <a:pt x="96" y="1432"/>
                      <a:pt x="96" y="1432"/>
                    </a:cubicBezTo>
                    <a:cubicBezTo>
                      <a:pt x="1024" y="1112"/>
                      <a:pt x="1488" y="1576"/>
                      <a:pt x="1488" y="1576"/>
                    </a:cubicBezTo>
                    <a:cubicBezTo>
                      <a:pt x="1472" y="1587"/>
                      <a:pt x="792" y="1324"/>
                      <a:pt x="0" y="150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63" name="Freeform 26"/>
              <p:cNvSpPr>
                <a:spLocks/>
              </p:cNvSpPr>
              <p:nvPr/>
            </p:nvSpPr>
            <p:spPr bwMode="gray">
              <a:xfrm>
                <a:off x="2880" y="1584"/>
                <a:ext cx="2218" cy="960"/>
              </a:xfrm>
              <a:custGeom>
                <a:avLst/>
                <a:gdLst/>
                <a:ahLst/>
                <a:cxnLst>
                  <a:cxn ang="0">
                    <a:pos x="0" y="672"/>
                  </a:cxn>
                  <a:cxn ang="0">
                    <a:pos x="1640" y="960"/>
                  </a:cxn>
                  <a:cxn ang="0">
                    <a:pos x="2208" y="0"/>
                  </a:cxn>
                  <a:cxn ang="0">
                    <a:pos x="1580" y="888"/>
                  </a:cxn>
                  <a:cxn ang="0">
                    <a:pos x="0" y="672"/>
                  </a:cxn>
                </a:cxnLst>
                <a:rect l="0" t="0" r="r" b="b"/>
                <a:pathLst>
                  <a:path w="2218" h="960">
                    <a:moveTo>
                      <a:pt x="0" y="672"/>
                    </a:moveTo>
                    <a:cubicBezTo>
                      <a:pt x="1004" y="672"/>
                      <a:pt x="1252" y="944"/>
                      <a:pt x="1640" y="960"/>
                    </a:cubicBezTo>
                    <a:cubicBezTo>
                      <a:pt x="2068" y="464"/>
                      <a:pt x="2218" y="12"/>
                      <a:pt x="2208" y="0"/>
                    </a:cubicBezTo>
                    <a:cubicBezTo>
                      <a:pt x="2148" y="40"/>
                      <a:pt x="1840" y="516"/>
                      <a:pt x="1580" y="888"/>
                    </a:cubicBezTo>
                    <a:cubicBezTo>
                      <a:pt x="740" y="544"/>
                      <a:pt x="268" y="624"/>
                      <a:pt x="0" y="67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64" name="Freeform 27"/>
              <p:cNvSpPr>
                <a:spLocks/>
              </p:cNvSpPr>
              <p:nvPr/>
            </p:nvSpPr>
            <p:spPr bwMode="gray">
              <a:xfrm>
                <a:off x="1248" y="2032"/>
                <a:ext cx="1584" cy="392"/>
              </a:xfrm>
              <a:custGeom>
                <a:avLst/>
                <a:gdLst/>
                <a:ahLst/>
                <a:cxnLst>
                  <a:cxn ang="0">
                    <a:pos x="0" y="224"/>
                  </a:cxn>
                  <a:cxn ang="0">
                    <a:pos x="1152" y="224"/>
                  </a:cxn>
                  <a:cxn ang="0">
                    <a:pos x="1584" y="272"/>
                  </a:cxn>
                  <a:cxn ang="0">
                    <a:pos x="1144" y="144"/>
                  </a:cxn>
                  <a:cxn ang="0">
                    <a:pos x="0" y="224"/>
                  </a:cxn>
                </a:cxnLst>
                <a:rect l="0" t="0" r="r" b="b"/>
                <a:pathLst>
                  <a:path w="1584" h="392">
                    <a:moveTo>
                      <a:pt x="0" y="224"/>
                    </a:moveTo>
                    <a:cubicBezTo>
                      <a:pt x="628" y="84"/>
                      <a:pt x="892" y="108"/>
                      <a:pt x="1152" y="224"/>
                    </a:cubicBezTo>
                    <a:cubicBezTo>
                      <a:pt x="1320" y="336"/>
                      <a:pt x="1380" y="392"/>
                      <a:pt x="1584" y="272"/>
                    </a:cubicBezTo>
                    <a:cubicBezTo>
                      <a:pt x="1360" y="320"/>
                      <a:pt x="1240" y="188"/>
                      <a:pt x="1144" y="144"/>
                    </a:cubicBezTo>
                    <a:cubicBezTo>
                      <a:pt x="1048" y="100"/>
                      <a:pt x="372" y="0"/>
                      <a:pt x="0" y="224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65" name="Freeform 28"/>
              <p:cNvSpPr>
                <a:spLocks/>
              </p:cNvSpPr>
              <p:nvPr/>
            </p:nvSpPr>
            <p:spPr bwMode="gray">
              <a:xfrm>
                <a:off x="2784" y="2032"/>
                <a:ext cx="1731" cy="344"/>
              </a:xfrm>
              <a:custGeom>
                <a:avLst/>
                <a:gdLst/>
                <a:ahLst/>
                <a:cxnLst>
                  <a:cxn ang="0">
                    <a:pos x="0" y="176"/>
                  </a:cxn>
                  <a:cxn ang="0">
                    <a:pos x="1604" y="344"/>
                  </a:cxn>
                  <a:cxn ang="0">
                    <a:pos x="760" y="72"/>
                  </a:cxn>
                  <a:cxn ang="0">
                    <a:pos x="0" y="176"/>
                  </a:cxn>
                </a:cxnLst>
                <a:rect l="0" t="0" r="r" b="b"/>
                <a:pathLst>
                  <a:path w="1731" h="344">
                    <a:moveTo>
                      <a:pt x="0" y="176"/>
                    </a:moveTo>
                    <a:cubicBezTo>
                      <a:pt x="856" y="0"/>
                      <a:pt x="1604" y="344"/>
                      <a:pt x="1604" y="344"/>
                    </a:cubicBezTo>
                    <a:cubicBezTo>
                      <a:pt x="1731" y="327"/>
                      <a:pt x="1056" y="80"/>
                      <a:pt x="760" y="72"/>
                    </a:cubicBezTo>
                    <a:cubicBezTo>
                      <a:pt x="464" y="64"/>
                      <a:pt x="244" y="60"/>
                      <a:pt x="0" y="176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66" name="Freeform 29"/>
              <p:cNvSpPr>
                <a:spLocks/>
              </p:cNvSpPr>
              <p:nvPr/>
            </p:nvSpPr>
            <p:spPr bwMode="gray">
              <a:xfrm>
                <a:off x="4440" y="1680"/>
                <a:ext cx="504" cy="672"/>
              </a:xfrm>
              <a:custGeom>
                <a:avLst/>
                <a:gdLst/>
                <a:ahLst/>
                <a:cxnLst>
                  <a:cxn ang="0">
                    <a:pos x="456" y="48"/>
                  </a:cxn>
                  <a:cxn ang="0">
                    <a:pos x="312" y="336"/>
                  </a:cxn>
                  <a:cxn ang="0">
                    <a:pos x="24" y="624"/>
                  </a:cxn>
                  <a:cxn ang="0">
                    <a:pos x="456" y="48"/>
                  </a:cxn>
                </a:cxnLst>
                <a:rect l="0" t="0" r="r" b="b"/>
                <a:pathLst>
                  <a:path w="504" h="672">
                    <a:moveTo>
                      <a:pt x="456" y="48"/>
                    </a:moveTo>
                    <a:cubicBezTo>
                      <a:pt x="504" y="0"/>
                      <a:pt x="384" y="240"/>
                      <a:pt x="312" y="336"/>
                    </a:cubicBezTo>
                    <a:cubicBezTo>
                      <a:pt x="240" y="432"/>
                      <a:pt x="0" y="672"/>
                      <a:pt x="24" y="624"/>
                    </a:cubicBezTo>
                    <a:lnTo>
                      <a:pt x="456" y="48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67" name="Freeform 30"/>
              <p:cNvSpPr>
                <a:spLocks/>
              </p:cNvSpPr>
              <p:nvPr/>
            </p:nvSpPr>
            <p:spPr bwMode="gray">
              <a:xfrm>
                <a:off x="3424" y="1428"/>
                <a:ext cx="1081" cy="301"/>
              </a:xfrm>
              <a:custGeom>
                <a:avLst/>
                <a:gdLst/>
                <a:ahLst/>
                <a:cxnLst>
                  <a:cxn ang="0">
                    <a:pos x="0" y="36"/>
                  </a:cxn>
                  <a:cxn ang="0">
                    <a:pos x="992" y="300"/>
                  </a:cxn>
                  <a:cxn ang="0">
                    <a:pos x="536" y="44"/>
                  </a:cxn>
                  <a:cxn ang="0">
                    <a:pos x="0" y="36"/>
                  </a:cxn>
                </a:cxnLst>
                <a:rect l="0" t="0" r="r" b="b"/>
                <a:pathLst>
                  <a:path w="1081" h="301">
                    <a:moveTo>
                      <a:pt x="0" y="36"/>
                    </a:moveTo>
                    <a:cubicBezTo>
                      <a:pt x="576" y="52"/>
                      <a:pt x="992" y="300"/>
                      <a:pt x="992" y="300"/>
                    </a:cubicBezTo>
                    <a:cubicBezTo>
                      <a:pt x="1081" y="301"/>
                      <a:pt x="701" y="88"/>
                      <a:pt x="536" y="44"/>
                    </a:cubicBezTo>
                    <a:cubicBezTo>
                      <a:pt x="371" y="0"/>
                      <a:pt x="216" y="0"/>
                      <a:pt x="0" y="36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68" name="Freeform 31"/>
              <p:cNvSpPr>
                <a:spLocks/>
              </p:cNvSpPr>
              <p:nvPr/>
            </p:nvSpPr>
            <p:spPr bwMode="gray">
              <a:xfrm rot="-136485">
                <a:off x="3524" y="1116"/>
                <a:ext cx="1081" cy="301"/>
              </a:xfrm>
              <a:custGeom>
                <a:avLst/>
                <a:gdLst/>
                <a:ahLst/>
                <a:cxnLst>
                  <a:cxn ang="0">
                    <a:pos x="0" y="36"/>
                  </a:cxn>
                  <a:cxn ang="0">
                    <a:pos x="992" y="300"/>
                  </a:cxn>
                  <a:cxn ang="0">
                    <a:pos x="536" y="44"/>
                  </a:cxn>
                  <a:cxn ang="0">
                    <a:pos x="0" y="36"/>
                  </a:cxn>
                </a:cxnLst>
                <a:rect l="0" t="0" r="r" b="b"/>
                <a:pathLst>
                  <a:path w="1081" h="301">
                    <a:moveTo>
                      <a:pt x="0" y="36"/>
                    </a:moveTo>
                    <a:cubicBezTo>
                      <a:pt x="576" y="52"/>
                      <a:pt x="992" y="300"/>
                      <a:pt x="992" y="300"/>
                    </a:cubicBezTo>
                    <a:cubicBezTo>
                      <a:pt x="1081" y="301"/>
                      <a:pt x="701" y="88"/>
                      <a:pt x="536" y="44"/>
                    </a:cubicBezTo>
                    <a:cubicBezTo>
                      <a:pt x="371" y="0"/>
                      <a:pt x="216" y="0"/>
                      <a:pt x="0" y="36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69" name="Freeform 32"/>
              <p:cNvSpPr>
                <a:spLocks/>
              </p:cNvSpPr>
              <p:nvPr/>
            </p:nvSpPr>
            <p:spPr bwMode="gray">
              <a:xfrm>
                <a:off x="1940" y="1128"/>
                <a:ext cx="1013" cy="171"/>
              </a:xfrm>
              <a:custGeom>
                <a:avLst/>
                <a:gdLst/>
                <a:ahLst/>
                <a:cxnLst>
                  <a:cxn ang="0">
                    <a:pos x="0" y="116"/>
                  </a:cxn>
                  <a:cxn ang="0">
                    <a:pos x="932" y="156"/>
                  </a:cxn>
                  <a:cxn ang="0">
                    <a:pos x="485" y="23"/>
                  </a:cxn>
                  <a:cxn ang="0">
                    <a:pos x="0" y="116"/>
                  </a:cxn>
                </a:cxnLst>
                <a:rect l="0" t="0" r="r" b="b"/>
                <a:pathLst>
                  <a:path w="1013" h="171">
                    <a:moveTo>
                      <a:pt x="0" y="116"/>
                    </a:moveTo>
                    <a:cubicBezTo>
                      <a:pt x="620" y="0"/>
                      <a:pt x="851" y="171"/>
                      <a:pt x="932" y="156"/>
                    </a:cubicBezTo>
                    <a:cubicBezTo>
                      <a:pt x="1013" y="141"/>
                      <a:pt x="640" y="30"/>
                      <a:pt x="485" y="23"/>
                    </a:cubicBezTo>
                    <a:cubicBezTo>
                      <a:pt x="337" y="16"/>
                      <a:pt x="182" y="59"/>
                      <a:pt x="0" y="116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70" name="Freeform 33"/>
              <p:cNvSpPr>
                <a:spLocks/>
              </p:cNvSpPr>
              <p:nvPr/>
            </p:nvSpPr>
            <p:spPr bwMode="gray">
              <a:xfrm>
                <a:off x="1804" y="1376"/>
                <a:ext cx="1013" cy="171"/>
              </a:xfrm>
              <a:custGeom>
                <a:avLst/>
                <a:gdLst/>
                <a:ahLst/>
                <a:cxnLst>
                  <a:cxn ang="0">
                    <a:pos x="0" y="116"/>
                  </a:cxn>
                  <a:cxn ang="0">
                    <a:pos x="932" y="156"/>
                  </a:cxn>
                  <a:cxn ang="0">
                    <a:pos x="485" y="23"/>
                  </a:cxn>
                  <a:cxn ang="0">
                    <a:pos x="0" y="116"/>
                  </a:cxn>
                </a:cxnLst>
                <a:rect l="0" t="0" r="r" b="b"/>
                <a:pathLst>
                  <a:path w="1013" h="171">
                    <a:moveTo>
                      <a:pt x="0" y="116"/>
                    </a:moveTo>
                    <a:cubicBezTo>
                      <a:pt x="620" y="0"/>
                      <a:pt x="851" y="171"/>
                      <a:pt x="932" y="156"/>
                    </a:cubicBezTo>
                    <a:cubicBezTo>
                      <a:pt x="1013" y="141"/>
                      <a:pt x="640" y="30"/>
                      <a:pt x="485" y="23"/>
                    </a:cubicBezTo>
                    <a:cubicBezTo>
                      <a:pt x="337" y="16"/>
                      <a:pt x="182" y="59"/>
                      <a:pt x="0" y="116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71" name="Freeform 34"/>
              <p:cNvSpPr>
                <a:spLocks/>
              </p:cNvSpPr>
              <p:nvPr/>
            </p:nvSpPr>
            <p:spPr bwMode="gray">
              <a:xfrm>
                <a:off x="1604" y="1676"/>
                <a:ext cx="1057" cy="155"/>
              </a:xfrm>
              <a:custGeom>
                <a:avLst/>
                <a:gdLst/>
                <a:ahLst/>
                <a:cxnLst>
                  <a:cxn ang="0">
                    <a:pos x="0" y="100"/>
                  </a:cxn>
                  <a:cxn ang="0">
                    <a:pos x="972" y="140"/>
                  </a:cxn>
                  <a:cxn ang="0">
                    <a:pos x="506" y="7"/>
                  </a:cxn>
                  <a:cxn ang="0">
                    <a:pos x="0" y="100"/>
                  </a:cxn>
                </a:cxnLst>
                <a:rect l="0" t="0" r="r" b="b"/>
                <a:pathLst>
                  <a:path w="1057" h="155">
                    <a:moveTo>
                      <a:pt x="0" y="100"/>
                    </a:moveTo>
                    <a:cubicBezTo>
                      <a:pt x="652" y="36"/>
                      <a:pt x="888" y="155"/>
                      <a:pt x="972" y="140"/>
                    </a:cubicBezTo>
                    <a:cubicBezTo>
                      <a:pt x="1057" y="125"/>
                      <a:pt x="668" y="14"/>
                      <a:pt x="506" y="7"/>
                    </a:cubicBezTo>
                    <a:cubicBezTo>
                      <a:pt x="352" y="0"/>
                      <a:pt x="190" y="43"/>
                      <a:pt x="0" y="10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</p:grpSp>
      </p:grpSp>
      <p:pic>
        <p:nvPicPr>
          <p:cNvPr id="73" name="Picture 23" descr="1"/>
          <p:cNvPicPr>
            <a:picLocks noChangeAspect="1" noChangeArrowheads="1"/>
          </p:cNvPicPr>
          <p:nvPr/>
        </p:nvPicPr>
        <p:blipFill>
          <a:blip r:embed="rId4">
            <a:lum bright="-6000" contrast="24000"/>
            <a:grayscl/>
          </a:blip>
          <a:srcRect l="42606" t="64474" r="19473"/>
          <a:stretch>
            <a:fillRect/>
          </a:stretch>
        </p:blipFill>
        <p:spPr bwMode="gray">
          <a:xfrm rot="6879189">
            <a:off x="2407956" y="430223"/>
            <a:ext cx="908031" cy="1165171"/>
          </a:xfrm>
          <a:prstGeom prst="rect">
            <a:avLst/>
          </a:prstGeom>
          <a:noFill/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82 -0.0125 L -0.44115 -0.0125 L -0.44115 0.1956 L 0.44879 0.19189 L 0.44879 -0.00764 L 0.00382 -0.0125 Z " pathEditMode="relative" rAng="0" ptsTypes="AAAAAA">
                                      <p:cBhvr>
                                        <p:cTn id="6" dur="3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-0.02083 L 0.44896 -0.02083 L 0.44757 -0.22361 L -0.44097 -0.23079 L -0.44097 -0.02245 L 0.00052 -0.02083 Z " pathEditMode="relative" rAng="0" ptsTypes="AAAAAA">
                                      <p:cBhvr>
                                        <p:cTn id="8" dur="3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" y="-1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0" name="Picture 50" descr="water"/>
          <p:cNvPicPr>
            <a:picLocks noChangeAspect="1" noChangeArrowheads="1"/>
          </p:cNvPicPr>
          <p:nvPr/>
        </p:nvPicPr>
        <p:blipFill>
          <a:blip r:embed="rId2"/>
          <a:srcRect l="22409" t="16374" b="27486"/>
          <a:stretch>
            <a:fillRect/>
          </a:stretch>
        </p:blipFill>
        <p:spPr bwMode="gray">
          <a:xfrm rot="786797">
            <a:off x="6629400" y="-381000"/>
            <a:ext cx="2417763" cy="1995488"/>
          </a:xfrm>
          <a:prstGeom prst="rect">
            <a:avLst/>
          </a:prstGeom>
          <a:noFill/>
        </p:spPr>
      </p:pic>
      <p:grpSp>
        <p:nvGrpSpPr>
          <p:cNvPr id="2" name="组合 36"/>
          <p:cNvGrpSpPr/>
          <p:nvPr/>
        </p:nvGrpSpPr>
        <p:grpSpPr>
          <a:xfrm>
            <a:off x="4357686" y="1857364"/>
            <a:ext cx="4500594" cy="1571636"/>
            <a:chOff x="4357686" y="1714488"/>
            <a:chExt cx="4500594" cy="1571636"/>
          </a:xfrm>
          <a:effectLst>
            <a:reflection blurRad="6350" stA="52000" endA="300" endPos="35000" dir="5400000" sy="-100000" algn="bl" rotWithShape="0"/>
          </a:effectLst>
        </p:grpSpPr>
        <p:sp>
          <p:nvSpPr>
            <p:cNvPr id="71" name="圆角矩形标注 70"/>
            <p:cNvSpPr/>
            <p:nvPr/>
          </p:nvSpPr>
          <p:spPr>
            <a:xfrm>
              <a:off x="4357686" y="1714488"/>
              <a:ext cx="4500594" cy="1571636"/>
            </a:xfrm>
            <a:prstGeom prst="wedgeRoundRectCallout">
              <a:avLst>
                <a:gd name="adj1" fmla="val -63319"/>
                <a:gd name="adj2" fmla="val -3065"/>
                <a:gd name="adj3" fmla="val 16667"/>
              </a:avLst>
            </a:prstGeom>
            <a:solidFill>
              <a:schemeClr val="accent5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75" name="Rectangle 15"/>
            <p:cNvSpPr>
              <a:spLocks noChangeArrowheads="1"/>
            </p:cNvSpPr>
            <p:nvPr/>
          </p:nvSpPr>
          <p:spPr bwMode="auto">
            <a:xfrm>
              <a:off x="4429124" y="1957320"/>
              <a:ext cx="3461204" cy="1015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Font typeface="Wingdings" pitchFamily="2" charset="2"/>
                <a:buChar char="Ø"/>
              </a:pPr>
              <a:r>
                <a:rPr lang="zh-CN" altLang="en-US" sz="2000" b="1" dirty="0" smtClean="0">
                  <a:solidFill>
                    <a:srgbClr val="080808"/>
                  </a:solidFill>
                  <a:ea typeface="华文细黑" pitchFamily="2" charset="-122"/>
                </a:rPr>
                <a:t>  </a:t>
              </a:r>
              <a:r>
                <a:rPr lang="zh-CN" altLang="en-US" sz="2000" b="1" dirty="0" smtClean="0">
                  <a:solidFill>
                    <a:srgbClr val="080808"/>
                  </a:solidFill>
                  <a:latin typeface="微软雅黑" pitchFamily="34" charset="-122"/>
                  <a:ea typeface="微软雅黑" pitchFamily="34" charset="-122"/>
                </a:rPr>
                <a:t>二元相图</a:t>
              </a:r>
              <a:endParaRPr lang="en-US" altLang="zh-CN" sz="2000" b="1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lang="en-US" altLang="zh-CN" sz="2000" b="1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buFont typeface="Wingdings" pitchFamily="2" charset="2"/>
                <a:buChar char="Ø"/>
              </a:pPr>
              <a:r>
                <a:rPr lang="en-US" altLang="zh-CN" sz="2000" b="1" dirty="0" smtClean="0">
                  <a:solidFill>
                    <a:srgbClr val="080808"/>
                  </a:solidFill>
                  <a:latin typeface="微软雅黑" pitchFamily="34" charset="-122"/>
                  <a:ea typeface="微软雅黑" pitchFamily="34" charset="-122"/>
                </a:rPr>
                <a:t>  </a:t>
              </a:r>
              <a:r>
                <a:rPr lang="zh-CN" altLang="en-US" sz="2000" b="1" dirty="0" smtClean="0">
                  <a:solidFill>
                    <a:srgbClr val="080808"/>
                  </a:solidFill>
                  <a:latin typeface="微软雅黑" pitchFamily="34" charset="-122"/>
                  <a:ea typeface="微软雅黑" pitchFamily="34" charset="-122"/>
                </a:rPr>
                <a:t>三元相图</a:t>
              </a:r>
              <a:r>
                <a:rPr lang="en-US" altLang="zh-CN" sz="2000" b="1" dirty="0" smtClean="0">
                  <a:solidFill>
                    <a:srgbClr val="080808"/>
                  </a:solidFill>
                  <a:latin typeface="微软雅黑" pitchFamily="34" charset="-122"/>
                  <a:ea typeface="微软雅黑" pitchFamily="34" charset="-122"/>
                </a:rPr>
                <a:t>—</a:t>
              </a:r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投影图和截面图</a:t>
              </a:r>
              <a:endParaRPr lang="zh-CN" altLang="en-US" b="1" dirty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35"/>
          <p:cNvGrpSpPr/>
          <p:nvPr/>
        </p:nvGrpSpPr>
        <p:grpSpPr>
          <a:xfrm>
            <a:off x="428596" y="1811645"/>
            <a:ext cx="6858048" cy="1617355"/>
            <a:chOff x="428596" y="1714488"/>
            <a:chExt cx="6858048" cy="1617355"/>
          </a:xfrm>
        </p:grpSpPr>
        <p:sp>
          <p:nvSpPr>
            <p:cNvPr id="64" name="Rectangle 6"/>
            <p:cNvSpPr>
              <a:spLocks noChangeArrowheads="1"/>
            </p:cNvSpPr>
            <p:nvPr/>
          </p:nvSpPr>
          <p:spPr bwMode="auto">
            <a:xfrm>
              <a:off x="433395" y="1714488"/>
              <a:ext cx="5281613" cy="5000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 fontAlgn="auto">
                <a:spcBef>
                  <a:spcPct val="20000"/>
                </a:spcBef>
                <a:spcAft>
                  <a:spcPts val="0"/>
                </a:spcAft>
                <a:buClr>
                  <a:schemeClr val="accent5">
                    <a:lumMod val="75000"/>
                  </a:schemeClr>
                </a:buClr>
                <a:buFont typeface="Wingdings" pitchFamily="2" charset="2"/>
                <a:buChar char="n"/>
                <a:defRPr/>
              </a:pPr>
              <a:r>
                <a:rPr lang="zh-CN" altLang="en-US" sz="2400" b="1" dirty="0">
                  <a:solidFill>
                    <a:schemeClr val="accent5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zh-CN" altLang="en-US" sz="2400" b="1" dirty="0" smtClean="0">
                  <a:solidFill>
                    <a:schemeClr val="accent2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相图的计算与绘制</a:t>
              </a:r>
              <a:endParaRPr lang="en-US" altLang="zh-CN" sz="2400" b="1" dirty="0">
                <a:solidFill>
                  <a:schemeClr val="accent2">
                    <a:lumMod val="75000"/>
                  </a:schemeClr>
                </a:solidFill>
                <a:latin typeface="+mn-lt"/>
                <a:ea typeface="微软雅黑" pitchFamily="34" charset="-122"/>
              </a:endParaRPr>
            </a:p>
          </p:txBody>
        </p:sp>
        <p:sp>
          <p:nvSpPr>
            <p:cNvPr id="65" name="Rectangle 6"/>
            <p:cNvSpPr>
              <a:spLocks noChangeArrowheads="1"/>
            </p:cNvSpPr>
            <p:nvPr/>
          </p:nvSpPr>
          <p:spPr bwMode="auto">
            <a:xfrm>
              <a:off x="428596" y="2285996"/>
              <a:ext cx="6858048" cy="5000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 fontAlgn="auto">
                <a:spcBef>
                  <a:spcPct val="20000"/>
                </a:spcBef>
                <a:spcAft>
                  <a:spcPts val="0"/>
                </a:spcAft>
                <a:buClr>
                  <a:schemeClr val="accent5">
                    <a:lumMod val="75000"/>
                  </a:schemeClr>
                </a:buClr>
                <a:buFont typeface="Wingdings" pitchFamily="2" charset="2"/>
                <a:buChar char="n"/>
                <a:defRPr/>
              </a:pPr>
              <a:r>
                <a:rPr lang="zh-CN" altLang="en-US" sz="2400" b="1" dirty="0">
                  <a:solidFill>
                    <a:schemeClr val="accent5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zh-CN" altLang="en-US" sz="2400" b="1" dirty="0" smtClean="0">
                  <a:solidFill>
                    <a:schemeClr val="accent5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铁酸钙系相图</a:t>
              </a:r>
              <a:endParaRPr lang="en-US" altLang="zh-CN" sz="2400" b="1" dirty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7" name="Line 12"/>
            <p:cNvSpPr>
              <a:spLocks noChangeShapeType="1"/>
            </p:cNvSpPr>
            <p:nvPr/>
          </p:nvSpPr>
          <p:spPr bwMode="auto">
            <a:xfrm>
              <a:off x="571500" y="2214554"/>
              <a:ext cx="3357558" cy="0"/>
            </a:xfrm>
            <a:prstGeom prst="line">
              <a:avLst/>
            </a:prstGeom>
            <a:noFill/>
            <a:ln w="9525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latin typeface="+mn-lt"/>
                <a:ea typeface="+mn-ea"/>
              </a:endParaRPr>
            </a:p>
          </p:txBody>
        </p:sp>
        <p:sp>
          <p:nvSpPr>
            <p:cNvPr id="68" name="Line 12"/>
            <p:cNvSpPr>
              <a:spLocks noChangeShapeType="1"/>
            </p:cNvSpPr>
            <p:nvPr/>
          </p:nvSpPr>
          <p:spPr bwMode="auto">
            <a:xfrm>
              <a:off x="549267" y="2740339"/>
              <a:ext cx="3379791" cy="45719"/>
            </a:xfrm>
            <a:prstGeom prst="line">
              <a:avLst/>
            </a:prstGeom>
            <a:noFill/>
            <a:ln w="9525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latin typeface="+mn-lt"/>
                <a:ea typeface="+mn-ea"/>
              </a:endParaRPr>
            </a:p>
          </p:txBody>
        </p:sp>
        <p:sp>
          <p:nvSpPr>
            <p:cNvPr id="69" name="Line 12"/>
            <p:cNvSpPr>
              <a:spLocks noChangeShapeType="1"/>
            </p:cNvSpPr>
            <p:nvPr/>
          </p:nvSpPr>
          <p:spPr bwMode="auto">
            <a:xfrm>
              <a:off x="549267" y="3286124"/>
              <a:ext cx="3379791" cy="45719"/>
            </a:xfrm>
            <a:prstGeom prst="line">
              <a:avLst/>
            </a:prstGeom>
            <a:noFill/>
            <a:ln w="9525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latin typeface="+mn-lt"/>
                <a:ea typeface="+mn-ea"/>
              </a:endParaRPr>
            </a:p>
          </p:txBody>
        </p:sp>
        <p:sp>
          <p:nvSpPr>
            <p:cNvPr id="85" name="Rectangle 6"/>
            <p:cNvSpPr>
              <a:spLocks noChangeArrowheads="1"/>
            </p:cNvSpPr>
            <p:nvPr/>
          </p:nvSpPr>
          <p:spPr bwMode="auto">
            <a:xfrm>
              <a:off x="433395" y="2786062"/>
              <a:ext cx="2852721" cy="5000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 fontAlgn="auto">
                <a:spcBef>
                  <a:spcPct val="20000"/>
                </a:spcBef>
                <a:spcAft>
                  <a:spcPts val="0"/>
                </a:spcAft>
                <a:buClr>
                  <a:schemeClr val="accent5">
                    <a:lumMod val="75000"/>
                  </a:schemeClr>
                </a:buClr>
                <a:buFont typeface="Wingdings" pitchFamily="2" charset="2"/>
                <a:buChar char="n"/>
                <a:defRPr/>
              </a:pPr>
              <a:r>
                <a:rPr lang="zh-CN" altLang="en-US" sz="2400" b="1" dirty="0">
                  <a:solidFill>
                    <a:srgbClr val="00B050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zh-CN" altLang="en-US" sz="2400" b="1" dirty="0" smtClean="0">
                  <a:solidFill>
                    <a:schemeClr val="accent2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相图的主要应用</a:t>
              </a:r>
              <a:endParaRPr lang="en-US" altLang="zh-CN" sz="2400" b="1" dirty="0">
                <a:solidFill>
                  <a:schemeClr val="accent2">
                    <a:lumMod val="75000"/>
                  </a:schemeClr>
                </a:solidFill>
                <a:latin typeface="+mn-lt"/>
                <a:ea typeface="微软雅黑" pitchFamily="34" charset="-122"/>
              </a:endParaRPr>
            </a:p>
          </p:txBody>
        </p:sp>
      </p:grpSp>
      <p:grpSp>
        <p:nvGrpSpPr>
          <p:cNvPr id="4" name="组合 7"/>
          <p:cNvGrpSpPr>
            <a:grpSpLocks/>
          </p:cNvGrpSpPr>
          <p:nvPr/>
        </p:nvGrpSpPr>
        <p:grpSpPr bwMode="auto">
          <a:xfrm>
            <a:off x="71438" y="-71462"/>
            <a:ext cx="2928926" cy="1785974"/>
            <a:chOff x="397852" y="1277448"/>
            <a:chExt cx="2905994" cy="2580359"/>
          </a:xfrm>
        </p:grpSpPr>
        <p:sp>
          <p:nvSpPr>
            <p:cNvPr id="26" name="圆角矩形​​ 2"/>
            <p:cNvSpPr/>
            <p:nvPr/>
          </p:nvSpPr>
          <p:spPr>
            <a:xfrm rot="21283523">
              <a:off x="439139" y="2225433"/>
              <a:ext cx="2864707" cy="1632374"/>
            </a:xfrm>
            <a:prstGeom prst="roundRect">
              <a:avLst>
                <a:gd name="adj" fmla="val 10409"/>
              </a:avLst>
            </a:prstGeom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100000">
                  <a:schemeClr val="bg1">
                    <a:lumMod val="75000"/>
                  </a:schemeClr>
                </a:gs>
                <a:gs pos="20000">
                  <a:schemeClr val="bg1">
                    <a:lumMod val="85000"/>
                  </a:schemeClr>
                </a:gs>
              </a:gsLst>
              <a:lin ang="5400000" scaled="0"/>
              <a:tileRect/>
            </a:gradFill>
            <a:ln w="3175">
              <a:solidFill>
                <a:schemeClr val="bg1">
                  <a:lumMod val="75000"/>
                </a:schemeClr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cxnSp>
          <p:nvCxnSpPr>
            <p:cNvPr id="27" name="直接连接符​​ 11"/>
            <p:cNvCxnSpPr>
              <a:endCxn id="29" idx="3"/>
            </p:cNvCxnSpPr>
            <p:nvPr/>
          </p:nvCxnSpPr>
          <p:spPr>
            <a:xfrm flipV="1">
              <a:off x="866304" y="1555299"/>
              <a:ext cx="1138521" cy="789228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​​ 13"/>
            <p:cNvCxnSpPr>
              <a:stCxn id="29" idx="5"/>
            </p:cNvCxnSpPr>
            <p:nvPr/>
          </p:nvCxnSpPr>
          <p:spPr>
            <a:xfrm rot="16200000" flipH="1">
              <a:off x="2218397" y="1571914"/>
              <a:ext cx="609793" cy="576562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椭圆​​ 4"/>
            <p:cNvSpPr/>
            <p:nvPr/>
          </p:nvSpPr>
          <p:spPr>
            <a:xfrm>
              <a:off x="1957151" y="1277448"/>
              <a:ext cx="325535" cy="325523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100000">
                  <a:schemeClr val="bg1">
                    <a:lumMod val="75000"/>
                  </a:schemeClr>
                </a:gs>
                <a:gs pos="20000">
                  <a:schemeClr val="bg1">
                    <a:lumMod val="85000"/>
                  </a:schemeClr>
                </a:gs>
              </a:gsLst>
              <a:lin ang="5400000" scaled="0"/>
              <a:tileRect/>
            </a:gradFill>
            <a:ln w="31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0" name="椭圆​​ 6"/>
            <p:cNvSpPr/>
            <p:nvPr/>
          </p:nvSpPr>
          <p:spPr>
            <a:xfrm>
              <a:off x="2028030" y="1380661"/>
              <a:ext cx="187779" cy="187780"/>
            </a:xfrm>
            <a:prstGeom prst="ellipse">
              <a:avLst/>
            </a:prstGeom>
            <a:gradFill flip="none" rotWithShape="1">
              <a:gsLst>
                <a:gs pos="46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  <a:gs pos="0">
                  <a:schemeClr val="tx1">
                    <a:lumMod val="50000"/>
                    <a:lumOff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31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1" name="同侧圆角矩形 30"/>
            <p:cNvSpPr/>
            <p:nvPr/>
          </p:nvSpPr>
          <p:spPr>
            <a:xfrm rot="21295192">
              <a:off x="397852" y="2236549"/>
              <a:ext cx="2853590" cy="792368"/>
            </a:xfrm>
            <a:prstGeom prst="round2SameRect">
              <a:avLst/>
            </a:prstGeom>
            <a:gradFill flip="none" rotWithShape="1">
              <a:gsLst>
                <a:gs pos="52000">
                  <a:schemeClr val="bg1">
                    <a:alpha val="0"/>
                  </a:schemeClr>
                </a:gs>
                <a:gs pos="0">
                  <a:schemeClr val="bg1">
                    <a:alpha val="0"/>
                  </a:schemeClr>
                </a:gs>
                <a:gs pos="48000">
                  <a:schemeClr val="bg1">
                    <a:lumMod val="96000"/>
                  </a:schemeClr>
                </a:gs>
              </a:gsLst>
              <a:lin ang="468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2" name="圆角矩形​​ 3"/>
            <p:cNvSpPr/>
            <p:nvPr/>
          </p:nvSpPr>
          <p:spPr>
            <a:xfrm rot="21283523">
              <a:off x="564589" y="2384224"/>
              <a:ext cx="2621747" cy="1346550"/>
            </a:xfrm>
            <a:prstGeom prst="roundRect">
              <a:avLst>
                <a:gd name="adj" fmla="val 7418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342900" indent="-3429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3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华文琥珀" pitchFamily="2" charset="-122"/>
                  <a:ea typeface="华文琥珀" pitchFamily="2" charset="-122"/>
                </a:rPr>
                <a:t>冶金相图的研究与进展</a:t>
              </a:r>
              <a:endPara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琥珀" pitchFamily="2" charset="-122"/>
                <a:ea typeface="华文琥珀" pitchFamily="2" charset="-122"/>
              </a:endParaRPr>
            </a:p>
          </p:txBody>
        </p:sp>
        <p:sp>
          <p:nvSpPr>
            <p:cNvPr id="33" name="椭圆​​ 8"/>
            <p:cNvSpPr/>
            <p:nvPr/>
          </p:nvSpPr>
          <p:spPr>
            <a:xfrm rot="21283523">
              <a:off x="811716" y="2344203"/>
              <a:ext cx="119226" cy="119226"/>
            </a:xfrm>
            <a:prstGeom prst="ellipse">
              <a:avLst/>
            </a:prstGeom>
            <a:gradFill flip="none" rotWithShape="1">
              <a:gsLst>
                <a:gs pos="46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  <a:gs pos="0">
                  <a:schemeClr val="tx1">
                    <a:lumMod val="50000"/>
                    <a:lumOff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31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4" name="椭圆​​ 9"/>
            <p:cNvSpPr/>
            <p:nvPr/>
          </p:nvSpPr>
          <p:spPr>
            <a:xfrm rot="21283523">
              <a:off x="2757052" y="2164609"/>
              <a:ext cx="119226" cy="119226"/>
            </a:xfrm>
            <a:prstGeom prst="ellipse">
              <a:avLst/>
            </a:prstGeom>
            <a:gradFill flip="none" rotWithShape="1">
              <a:gsLst>
                <a:gs pos="46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  <a:gs pos="0">
                  <a:schemeClr val="tx1">
                    <a:lumMod val="50000"/>
                    <a:lumOff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31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5" name="组合 40"/>
          <p:cNvGrpSpPr/>
          <p:nvPr/>
        </p:nvGrpSpPr>
        <p:grpSpPr>
          <a:xfrm>
            <a:off x="4500562" y="0"/>
            <a:ext cx="4457729" cy="857256"/>
            <a:chOff x="4500562" y="0"/>
            <a:chExt cx="4457729" cy="857256"/>
          </a:xfrm>
        </p:grpSpPr>
        <p:sp>
          <p:nvSpPr>
            <p:cNvPr id="42" name="矩形 41"/>
            <p:cNvSpPr/>
            <p:nvPr/>
          </p:nvSpPr>
          <p:spPr>
            <a:xfrm>
              <a:off x="4500562" y="0"/>
              <a:ext cx="2571736" cy="857256"/>
            </a:xfrm>
            <a:prstGeom prst="rect">
              <a:avLst/>
            </a:prstGeom>
            <a:solidFill>
              <a:schemeClr val="bg1">
                <a:alpha val="87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  <a:reflection blurRad="6350" stA="50000" endA="300" endPos="5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800" b="1" dirty="0" smtClean="0">
                  <a:solidFill>
                    <a:schemeClr val="accent5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2  </a:t>
              </a:r>
              <a:r>
                <a:rPr lang="zh-CN" altLang="en-US" sz="2800" b="1" dirty="0" smtClean="0">
                  <a:solidFill>
                    <a:schemeClr val="accent5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课题总结</a:t>
              </a:r>
              <a:endPara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5500694" y="0"/>
              <a:ext cx="2743185" cy="857256"/>
            </a:xfrm>
            <a:prstGeom prst="rect">
              <a:avLst/>
            </a:prstGeom>
            <a:solidFill>
              <a:schemeClr val="bg1">
                <a:alpha val="87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  <a:reflection blurRad="6350" stA="50000" endA="300" endPos="5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800" b="1" dirty="0" smtClean="0">
                  <a:solidFill>
                    <a:schemeClr val="accent5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3  </a:t>
              </a:r>
              <a:r>
                <a:rPr lang="zh-CN" altLang="en-US" sz="2800" b="1" dirty="0" smtClean="0">
                  <a:solidFill>
                    <a:schemeClr val="accent5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实验方案</a:t>
              </a:r>
              <a:endPara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6500826" y="0"/>
              <a:ext cx="2457465" cy="857256"/>
            </a:xfrm>
            <a:prstGeom prst="rect">
              <a:avLst/>
            </a:prstGeom>
            <a:solidFill>
              <a:schemeClr val="bg1">
                <a:alpha val="87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  <a:reflection blurRad="6350" stA="50000" endA="300" endPos="5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800" b="1" dirty="0" smtClean="0">
                  <a:solidFill>
                    <a:schemeClr val="accent5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4  </a:t>
              </a:r>
              <a:r>
                <a:rPr lang="zh-CN" altLang="en-US" sz="2800" b="1" dirty="0" smtClean="0">
                  <a:solidFill>
                    <a:schemeClr val="accent5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实验进度</a:t>
              </a:r>
              <a:endPara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66" name="组合 65"/>
          <p:cNvGrpSpPr/>
          <p:nvPr/>
        </p:nvGrpSpPr>
        <p:grpSpPr>
          <a:xfrm>
            <a:off x="1285852" y="6917319"/>
            <a:ext cx="3857652" cy="3388616"/>
            <a:chOff x="1714480" y="6858024"/>
            <a:chExt cx="3429024" cy="2966534"/>
          </a:xfrm>
        </p:grpSpPr>
        <p:pic>
          <p:nvPicPr>
            <p:cNvPr id="61" name="图片 60" descr="C:\Documents and Settings\Administrator\Application Data\Tencent\Users\471832143\QQ\WinTemp\RichOle\DMY~YYI~KA(YENRX5`}~]$1.jpg"/>
            <p:cNvPicPr/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714480" y="6858024"/>
              <a:ext cx="3429024" cy="25717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3" name="矩形 62"/>
            <p:cNvSpPr/>
            <p:nvPr/>
          </p:nvSpPr>
          <p:spPr>
            <a:xfrm>
              <a:off x="2285984" y="9501230"/>
              <a:ext cx="2241639" cy="32332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 smtClean="0"/>
                <a:t>图</a:t>
              </a:r>
              <a:r>
                <a:rPr lang="en-US" b="1" dirty="0" smtClean="0"/>
                <a:t>4 </a:t>
              </a:r>
              <a:r>
                <a:rPr lang="en-US" dirty="0" err="1" smtClean="0"/>
                <a:t>CaO</a:t>
              </a:r>
              <a:r>
                <a:rPr lang="en-US" dirty="0" smtClean="0"/>
                <a:t> —Fe</a:t>
              </a:r>
              <a:r>
                <a:rPr lang="en-US" baseline="-25000" dirty="0" smtClean="0"/>
                <a:t>2</a:t>
              </a:r>
              <a:r>
                <a:rPr lang="en-US" dirty="0" smtClean="0"/>
                <a:t>O</a:t>
              </a:r>
              <a:r>
                <a:rPr lang="en-US" baseline="-25000" dirty="0" smtClean="0"/>
                <a:t>3</a:t>
              </a:r>
              <a:r>
                <a:rPr lang="zh-CN" altLang="en-US" dirty="0" smtClean="0"/>
                <a:t>相图 </a:t>
              </a:r>
              <a:endParaRPr lang="zh-CN" altLang="en-US" dirty="0"/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4429124" y="6917320"/>
            <a:ext cx="5214974" cy="3510307"/>
            <a:chOff x="4357686" y="6882970"/>
            <a:chExt cx="5000660" cy="2926128"/>
          </a:xfrm>
        </p:grpSpPr>
        <p:pic>
          <p:nvPicPr>
            <p:cNvPr id="62" name="图片 61" descr="C:\Documents and Settings\Administrator\Application Data\Tencent\Users\471832143\QQ\WinTemp\RichOle\E_DF%UFFBR6U@93]]C%MDY3.jpg"/>
            <p:cNvPicPr/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5286380" y="6882970"/>
              <a:ext cx="3000396" cy="25468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3793" name="Rectangle 1"/>
            <p:cNvSpPr>
              <a:spLocks noChangeArrowheads="1"/>
            </p:cNvSpPr>
            <p:nvPr/>
          </p:nvSpPr>
          <p:spPr bwMode="auto">
            <a:xfrm>
              <a:off x="4357686" y="9501230"/>
              <a:ext cx="5000660" cy="3078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19685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图</a:t>
              </a:r>
              <a:r>
                <a:rPr kumimoji="0" lang="en-US" altLang="zh-CN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5 </a:t>
              </a:r>
              <a:r>
                <a:rPr kumimoji="0" lang="en-US" altLang="zh-CN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Times New Roman" pitchFamily="18" charset="0"/>
                </a:rPr>
                <a:t>1145 °C</a:t>
              </a:r>
              <a:r>
                <a:rPr kumimoji="0" lang="zh-CN" altLang="en-US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下</a:t>
              </a:r>
              <a:r>
                <a:rPr kumimoji="0" lang="en-US" altLang="zh-CN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Times New Roman" pitchFamily="18" charset="0"/>
                </a:rPr>
                <a:t>CaO</a:t>
              </a:r>
              <a:r>
                <a:rPr kumimoji="0" lang="en-US" altLang="zh-CN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Times New Roman" pitchFamily="18" charset="0"/>
                </a:rPr>
                <a:t> —A1</a:t>
              </a:r>
              <a:r>
                <a:rPr kumimoji="0" lang="en-US" altLang="zh-CN" i="0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Times New Roman" pitchFamily="18" charset="0"/>
                </a:rPr>
                <a:t>2</a:t>
              </a:r>
              <a:r>
                <a:rPr kumimoji="0" lang="en-US" altLang="zh-CN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Times New Roman" pitchFamily="18" charset="0"/>
                </a:rPr>
                <a:t>O</a:t>
              </a:r>
              <a:r>
                <a:rPr kumimoji="0" lang="en-US" altLang="zh-CN" i="0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Times New Roman" pitchFamily="18" charset="0"/>
                </a:rPr>
                <a:t>3</a:t>
              </a:r>
              <a:r>
                <a:rPr kumimoji="0" lang="en-US" altLang="zh-CN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Times New Roman" pitchFamily="18" charset="0"/>
                </a:rPr>
                <a:t>—Fe</a:t>
              </a:r>
              <a:r>
                <a:rPr kumimoji="0" lang="en-US" altLang="zh-CN" i="0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Times New Roman" pitchFamily="18" charset="0"/>
                </a:rPr>
                <a:t>2</a:t>
              </a:r>
              <a:r>
                <a:rPr kumimoji="0" lang="en-US" altLang="zh-CN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Times New Roman" pitchFamily="18" charset="0"/>
                </a:rPr>
                <a:t>O</a:t>
              </a:r>
              <a:r>
                <a:rPr kumimoji="0" lang="en-US" altLang="zh-CN" i="0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Times New Roman" pitchFamily="18" charset="0"/>
                </a:rPr>
                <a:t>3</a:t>
              </a:r>
              <a:r>
                <a:rPr kumimoji="0" lang="zh-CN" altLang="en-US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等温面</a:t>
              </a:r>
              <a:endParaRPr kumimoji="0" lang="zh-CN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12 -7.40741E-7 L 0.36823 -0.75949 " pathEditMode="relative" rAng="0" ptsTypes="AA">
                                      <p:cBhvr>
                                        <p:cTn id="1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1" y="-3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111 -0.76991 L 0.00712 0.02176 " pathEditMode="relative" rAng="0" ptsTypes="AA">
                                      <p:cBhvr>
                                        <p:cTn id="1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7" y="396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09 -0.00347 L -0.04687 -0.76297 " pathEditMode="relative" rAng="0" ptsTypes="AA">
                                      <p:cBhvr>
                                        <p:cTn id="1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" y="-3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913 -0.76991 L 0.00625 -0.01389 " pathEditMode="relative" rAng="0" ptsTypes="AA">
                                      <p:cBhvr>
                                        <p:cTn id="2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" y="3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0" name="Picture 50" descr="water"/>
          <p:cNvPicPr>
            <a:picLocks noChangeAspect="1" noChangeArrowheads="1"/>
          </p:cNvPicPr>
          <p:nvPr/>
        </p:nvPicPr>
        <p:blipFill>
          <a:blip r:embed="rId2"/>
          <a:srcRect l="22409" t="16374" b="27486"/>
          <a:stretch>
            <a:fillRect/>
          </a:stretch>
        </p:blipFill>
        <p:spPr bwMode="gray">
          <a:xfrm rot="786797">
            <a:off x="6629400" y="-381000"/>
            <a:ext cx="2417763" cy="1995488"/>
          </a:xfrm>
          <a:prstGeom prst="rect">
            <a:avLst/>
          </a:prstGeom>
          <a:noFill/>
        </p:spPr>
      </p:pic>
      <p:grpSp>
        <p:nvGrpSpPr>
          <p:cNvPr id="35" name="组合 34"/>
          <p:cNvGrpSpPr/>
          <p:nvPr/>
        </p:nvGrpSpPr>
        <p:grpSpPr>
          <a:xfrm>
            <a:off x="4214810" y="1857365"/>
            <a:ext cx="4714908" cy="2474121"/>
            <a:chOff x="4214810" y="2071678"/>
            <a:chExt cx="4714908" cy="3784073"/>
          </a:xfrm>
          <a:effectLst>
            <a:reflection blurRad="6350" stA="52000" endA="300" endPos="35000" dir="5400000" sy="-100000" algn="bl" rotWithShape="0"/>
          </a:effectLst>
        </p:grpSpPr>
        <p:sp>
          <p:nvSpPr>
            <p:cNvPr id="71" name="圆角矩形标注 70"/>
            <p:cNvSpPr/>
            <p:nvPr/>
          </p:nvSpPr>
          <p:spPr>
            <a:xfrm>
              <a:off x="4214810" y="2071678"/>
              <a:ext cx="4643470" cy="2513017"/>
            </a:xfrm>
            <a:prstGeom prst="wedgeRoundRectCallout">
              <a:avLst>
                <a:gd name="adj1" fmla="val -59816"/>
                <a:gd name="adj2" fmla="val 25509"/>
                <a:gd name="adj3" fmla="val 16667"/>
              </a:avLst>
            </a:prstGeom>
            <a:solidFill>
              <a:schemeClr val="accent5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75" name="Rectangle 15"/>
            <p:cNvSpPr>
              <a:spLocks noChangeArrowheads="1"/>
            </p:cNvSpPr>
            <p:nvPr/>
          </p:nvSpPr>
          <p:spPr bwMode="auto">
            <a:xfrm>
              <a:off x="4429124" y="2184038"/>
              <a:ext cx="4500594" cy="3671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buFont typeface="Wingdings" pitchFamily="2" charset="2"/>
                <a:buChar char="Ø"/>
              </a:pPr>
              <a:r>
                <a:rPr lang="zh-CN" altLang="en-US" sz="2000" b="1" dirty="0" smtClean="0">
                  <a:solidFill>
                    <a:srgbClr val="080808"/>
                  </a:solidFill>
                  <a:ea typeface="华文细黑" pitchFamily="2" charset="-122"/>
                </a:rPr>
                <a:t> 主要用来分析渣相或液相的相关及    </a:t>
              </a:r>
              <a:endParaRPr lang="en-US" altLang="zh-CN" sz="2000" b="1" dirty="0" smtClean="0">
                <a:solidFill>
                  <a:srgbClr val="080808"/>
                </a:solidFill>
                <a:ea typeface="华文细黑" pitchFamily="2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2000" b="1" dirty="0" smtClean="0">
                  <a:solidFill>
                    <a:srgbClr val="080808"/>
                  </a:solidFill>
                  <a:ea typeface="华文细黑" pitchFamily="2" charset="-122"/>
                </a:rPr>
                <a:t>     </a:t>
              </a:r>
              <a:r>
                <a:rPr lang="zh-CN" altLang="en-US" sz="2000" b="1" dirty="0" smtClean="0">
                  <a:solidFill>
                    <a:srgbClr val="080808"/>
                  </a:solidFill>
                  <a:ea typeface="华文细黑" pitchFamily="2" charset="-122"/>
                </a:rPr>
                <a:t>其熔化规律</a:t>
              </a:r>
              <a:endParaRPr lang="en-US" altLang="zh-CN" sz="2000" b="1" dirty="0" smtClean="0">
                <a:solidFill>
                  <a:srgbClr val="080808"/>
                </a:solidFill>
                <a:ea typeface="华文细黑" pitchFamily="2" charset="-122"/>
              </a:endParaRPr>
            </a:p>
            <a:p>
              <a:pPr>
                <a:lnSpc>
                  <a:spcPct val="150000"/>
                </a:lnSpc>
                <a:buFont typeface="Wingdings" pitchFamily="2" charset="2"/>
                <a:buChar char="Ø"/>
              </a:pPr>
              <a:r>
                <a:rPr lang="en-US" altLang="zh-CN" sz="2000" b="1" dirty="0" smtClean="0">
                  <a:solidFill>
                    <a:srgbClr val="080808"/>
                  </a:solidFill>
                  <a:ea typeface="华文细黑" pitchFamily="2" charset="-122"/>
                </a:rPr>
                <a:t>  </a:t>
              </a:r>
              <a:r>
                <a:rPr lang="zh-CN" altLang="en-US" sz="2000" b="1" dirty="0" smtClean="0">
                  <a:solidFill>
                    <a:srgbClr val="080808"/>
                  </a:solidFill>
                  <a:ea typeface="华文细黑" pitchFamily="2" charset="-122"/>
                </a:rPr>
                <a:t>铁酸钙领域中</a:t>
              </a:r>
              <a:r>
                <a:rPr lang="en-US" altLang="zh-CN" sz="2000" b="1" dirty="0" smtClean="0">
                  <a:solidFill>
                    <a:srgbClr val="080808"/>
                  </a:solidFill>
                  <a:ea typeface="华文细黑" pitchFamily="2" charset="-122"/>
                </a:rPr>
                <a:t>,</a:t>
              </a:r>
              <a:r>
                <a:rPr lang="zh-CN" altLang="en-US" sz="2000" b="1" dirty="0" smtClean="0">
                  <a:solidFill>
                    <a:srgbClr val="080808"/>
                  </a:solidFill>
                  <a:ea typeface="华文细黑" pitchFamily="2" charset="-122"/>
                </a:rPr>
                <a:t>尤以研究其液相为主</a:t>
              </a:r>
              <a:endParaRPr lang="en-US" altLang="zh-CN" sz="2000" b="1" dirty="0" smtClean="0">
                <a:solidFill>
                  <a:srgbClr val="080808"/>
                </a:solidFill>
                <a:ea typeface="华文细黑" pitchFamily="2" charset="-122"/>
              </a:endParaRPr>
            </a:p>
            <a:p>
              <a:pPr>
                <a:lnSpc>
                  <a:spcPct val="150000"/>
                </a:lnSpc>
              </a:pPr>
              <a:endParaRPr lang="en-US" altLang="zh-CN" sz="2000" b="1" dirty="0" smtClean="0">
                <a:solidFill>
                  <a:srgbClr val="080808"/>
                </a:solidFill>
                <a:ea typeface="华文细黑" pitchFamily="2" charset="-122"/>
              </a:endParaRPr>
            </a:p>
            <a:p>
              <a:pPr>
                <a:lnSpc>
                  <a:spcPct val="150000"/>
                </a:lnSpc>
              </a:pPr>
              <a:endParaRPr lang="en-US" altLang="zh-CN" sz="2000" b="1" dirty="0" smtClean="0">
                <a:solidFill>
                  <a:srgbClr val="080808"/>
                </a:solidFill>
                <a:ea typeface="华文细黑" pitchFamily="2" charset="-122"/>
              </a:endParaRPr>
            </a:p>
          </p:txBody>
        </p:sp>
      </p:grpSp>
      <p:grpSp>
        <p:nvGrpSpPr>
          <p:cNvPr id="3" name="组合 35"/>
          <p:cNvGrpSpPr/>
          <p:nvPr/>
        </p:nvGrpSpPr>
        <p:grpSpPr>
          <a:xfrm>
            <a:off x="428596" y="1811645"/>
            <a:ext cx="6858048" cy="1617355"/>
            <a:chOff x="428596" y="1714488"/>
            <a:chExt cx="6858048" cy="1617355"/>
          </a:xfrm>
        </p:grpSpPr>
        <p:sp>
          <p:nvSpPr>
            <p:cNvPr id="64" name="Rectangle 6"/>
            <p:cNvSpPr>
              <a:spLocks noChangeArrowheads="1"/>
            </p:cNvSpPr>
            <p:nvPr/>
          </p:nvSpPr>
          <p:spPr bwMode="auto">
            <a:xfrm>
              <a:off x="433395" y="1714488"/>
              <a:ext cx="5281613" cy="5000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 fontAlgn="auto">
                <a:spcBef>
                  <a:spcPct val="20000"/>
                </a:spcBef>
                <a:spcAft>
                  <a:spcPts val="0"/>
                </a:spcAft>
                <a:buClr>
                  <a:schemeClr val="accent5">
                    <a:lumMod val="75000"/>
                  </a:schemeClr>
                </a:buClr>
                <a:buFont typeface="Wingdings" pitchFamily="2" charset="2"/>
                <a:buChar char="n"/>
                <a:defRPr/>
              </a:pPr>
              <a:r>
                <a:rPr lang="zh-CN" altLang="en-US" sz="2400" b="1" dirty="0">
                  <a:solidFill>
                    <a:schemeClr val="accent5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zh-CN" altLang="en-US" sz="2400" b="1" dirty="0" smtClean="0">
                  <a:solidFill>
                    <a:schemeClr val="accent2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相图的计算与绘制</a:t>
              </a:r>
              <a:endParaRPr lang="en-US" altLang="zh-CN" sz="2400" b="1" dirty="0">
                <a:solidFill>
                  <a:schemeClr val="accent2">
                    <a:lumMod val="75000"/>
                  </a:schemeClr>
                </a:solidFill>
                <a:latin typeface="+mn-lt"/>
                <a:ea typeface="微软雅黑" pitchFamily="34" charset="-122"/>
              </a:endParaRPr>
            </a:p>
          </p:txBody>
        </p:sp>
        <p:sp>
          <p:nvSpPr>
            <p:cNvPr id="65" name="Rectangle 6"/>
            <p:cNvSpPr>
              <a:spLocks noChangeArrowheads="1"/>
            </p:cNvSpPr>
            <p:nvPr/>
          </p:nvSpPr>
          <p:spPr bwMode="auto">
            <a:xfrm>
              <a:off x="428596" y="2285996"/>
              <a:ext cx="6858048" cy="5000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 fontAlgn="auto">
                <a:spcBef>
                  <a:spcPct val="20000"/>
                </a:spcBef>
                <a:spcAft>
                  <a:spcPts val="0"/>
                </a:spcAft>
                <a:buClr>
                  <a:schemeClr val="accent5">
                    <a:lumMod val="75000"/>
                  </a:schemeClr>
                </a:buClr>
                <a:buFont typeface="Wingdings" pitchFamily="2" charset="2"/>
                <a:buChar char="n"/>
                <a:defRPr/>
              </a:pPr>
              <a:r>
                <a:rPr lang="zh-CN" altLang="en-US" sz="2400" b="1" dirty="0">
                  <a:solidFill>
                    <a:srgbClr val="00B050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zh-CN" altLang="en-US" sz="2400" b="1" dirty="0" smtClean="0">
                  <a:solidFill>
                    <a:schemeClr val="accent2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铁酸钙系相图</a:t>
              </a:r>
              <a:endParaRPr lang="en-US" altLang="zh-CN" sz="2400" b="1" dirty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7" name="Line 12"/>
            <p:cNvSpPr>
              <a:spLocks noChangeShapeType="1"/>
            </p:cNvSpPr>
            <p:nvPr/>
          </p:nvSpPr>
          <p:spPr bwMode="auto">
            <a:xfrm>
              <a:off x="571500" y="2214554"/>
              <a:ext cx="3357558" cy="0"/>
            </a:xfrm>
            <a:prstGeom prst="line">
              <a:avLst/>
            </a:prstGeom>
            <a:noFill/>
            <a:ln w="9525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latin typeface="+mn-lt"/>
                <a:ea typeface="+mn-ea"/>
              </a:endParaRPr>
            </a:p>
          </p:txBody>
        </p:sp>
        <p:sp>
          <p:nvSpPr>
            <p:cNvPr id="68" name="Line 12"/>
            <p:cNvSpPr>
              <a:spLocks noChangeShapeType="1"/>
            </p:cNvSpPr>
            <p:nvPr/>
          </p:nvSpPr>
          <p:spPr bwMode="auto">
            <a:xfrm>
              <a:off x="549267" y="2740339"/>
              <a:ext cx="3379791" cy="45719"/>
            </a:xfrm>
            <a:prstGeom prst="line">
              <a:avLst/>
            </a:prstGeom>
            <a:noFill/>
            <a:ln w="9525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latin typeface="+mn-lt"/>
                <a:ea typeface="+mn-ea"/>
              </a:endParaRPr>
            </a:p>
          </p:txBody>
        </p:sp>
        <p:sp>
          <p:nvSpPr>
            <p:cNvPr id="69" name="Line 12"/>
            <p:cNvSpPr>
              <a:spLocks noChangeShapeType="1"/>
            </p:cNvSpPr>
            <p:nvPr/>
          </p:nvSpPr>
          <p:spPr bwMode="auto">
            <a:xfrm>
              <a:off x="549267" y="3286124"/>
              <a:ext cx="3379791" cy="45719"/>
            </a:xfrm>
            <a:prstGeom prst="line">
              <a:avLst/>
            </a:prstGeom>
            <a:noFill/>
            <a:ln w="9525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latin typeface="+mn-lt"/>
                <a:ea typeface="+mn-ea"/>
              </a:endParaRPr>
            </a:p>
          </p:txBody>
        </p:sp>
        <p:sp>
          <p:nvSpPr>
            <p:cNvPr id="85" name="Rectangle 6"/>
            <p:cNvSpPr>
              <a:spLocks noChangeArrowheads="1"/>
            </p:cNvSpPr>
            <p:nvPr/>
          </p:nvSpPr>
          <p:spPr bwMode="auto">
            <a:xfrm>
              <a:off x="433395" y="2786062"/>
              <a:ext cx="2852721" cy="5000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 fontAlgn="auto">
                <a:spcBef>
                  <a:spcPct val="20000"/>
                </a:spcBef>
                <a:spcAft>
                  <a:spcPts val="0"/>
                </a:spcAft>
                <a:buClr>
                  <a:schemeClr val="accent5">
                    <a:lumMod val="75000"/>
                  </a:schemeClr>
                </a:buClr>
                <a:buFont typeface="Wingdings" pitchFamily="2" charset="2"/>
                <a:buChar char="n"/>
                <a:defRPr/>
              </a:pPr>
              <a:r>
                <a:rPr lang="zh-CN" altLang="en-US" sz="2400" b="1" dirty="0">
                  <a:solidFill>
                    <a:srgbClr val="00B050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zh-CN" altLang="en-US" sz="2400" b="1" dirty="0" smtClean="0">
                  <a:solidFill>
                    <a:schemeClr val="accent5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相图的主要应用</a:t>
              </a:r>
              <a:endParaRPr lang="en-US" altLang="zh-CN" sz="2400" b="1" dirty="0">
                <a:solidFill>
                  <a:schemeClr val="accent5">
                    <a:lumMod val="75000"/>
                  </a:schemeClr>
                </a:solidFill>
                <a:latin typeface="+mn-lt"/>
                <a:ea typeface="微软雅黑" pitchFamily="34" charset="-122"/>
              </a:endParaRPr>
            </a:p>
          </p:txBody>
        </p:sp>
      </p:grpSp>
      <p:grpSp>
        <p:nvGrpSpPr>
          <p:cNvPr id="4" name="组合 7"/>
          <p:cNvGrpSpPr>
            <a:grpSpLocks/>
          </p:cNvGrpSpPr>
          <p:nvPr/>
        </p:nvGrpSpPr>
        <p:grpSpPr bwMode="auto">
          <a:xfrm>
            <a:off x="71438" y="-71462"/>
            <a:ext cx="2928926" cy="1785974"/>
            <a:chOff x="397852" y="1277448"/>
            <a:chExt cx="2905994" cy="2580359"/>
          </a:xfrm>
        </p:grpSpPr>
        <p:sp>
          <p:nvSpPr>
            <p:cNvPr id="26" name="圆角矩形​​ 2"/>
            <p:cNvSpPr/>
            <p:nvPr/>
          </p:nvSpPr>
          <p:spPr>
            <a:xfrm rot="21283523">
              <a:off x="439139" y="2225433"/>
              <a:ext cx="2864707" cy="1632374"/>
            </a:xfrm>
            <a:prstGeom prst="roundRect">
              <a:avLst>
                <a:gd name="adj" fmla="val 10409"/>
              </a:avLst>
            </a:prstGeom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100000">
                  <a:schemeClr val="bg1">
                    <a:lumMod val="75000"/>
                  </a:schemeClr>
                </a:gs>
                <a:gs pos="20000">
                  <a:schemeClr val="bg1">
                    <a:lumMod val="85000"/>
                  </a:schemeClr>
                </a:gs>
              </a:gsLst>
              <a:lin ang="5400000" scaled="0"/>
              <a:tileRect/>
            </a:gradFill>
            <a:ln w="3175">
              <a:solidFill>
                <a:schemeClr val="bg1">
                  <a:lumMod val="75000"/>
                </a:schemeClr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cxnSp>
          <p:nvCxnSpPr>
            <p:cNvPr id="27" name="直接连接符​​ 11"/>
            <p:cNvCxnSpPr>
              <a:endCxn id="29" idx="3"/>
            </p:cNvCxnSpPr>
            <p:nvPr/>
          </p:nvCxnSpPr>
          <p:spPr>
            <a:xfrm flipV="1">
              <a:off x="866304" y="1555299"/>
              <a:ext cx="1138521" cy="789228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​​ 13"/>
            <p:cNvCxnSpPr>
              <a:stCxn id="29" idx="5"/>
            </p:cNvCxnSpPr>
            <p:nvPr/>
          </p:nvCxnSpPr>
          <p:spPr>
            <a:xfrm rot="16200000" flipH="1">
              <a:off x="2218397" y="1571914"/>
              <a:ext cx="609793" cy="576562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椭圆​​ 4"/>
            <p:cNvSpPr/>
            <p:nvPr/>
          </p:nvSpPr>
          <p:spPr>
            <a:xfrm>
              <a:off x="1957151" y="1277448"/>
              <a:ext cx="325535" cy="325523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100000">
                  <a:schemeClr val="bg1">
                    <a:lumMod val="75000"/>
                  </a:schemeClr>
                </a:gs>
                <a:gs pos="20000">
                  <a:schemeClr val="bg1">
                    <a:lumMod val="85000"/>
                  </a:schemeClr>
                </a:gs>
              </a:gsLst>
              <a:lin ang="5400000" scaled="0"/>
              <a:tileRect/>
            </a:gradFill>
            <a:ln w="31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0" name="椭圆​​ 6"/>
            <p:cNvSpPr/>
            <p:nvPr/>
          </p:nvSpPr>
          <p:spPr>
            <a:xfrm>
              <a:off x="2028030" y="1380661"/>
              <a:ext cx="187779" cy="187780"/>
            </a:xfrm>
            <a:prstGeom prst="ellipse">
              <a:avLst/>
            </a:prstGeom>
            <a:gradFill flip="none" rotWithShape="1">
              <a:gsLst>
                <a:gs pos="46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  <a:gs pos="0">
                  <a:schemeClr val="tx1">
                    <a:lumMod val="50000"/>
                    <a:lumOff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31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1" name="同侧圆角矩形 30"/>
            <p:cNvSpPr/>
            <p:nvPr/>
          </p:nvSpPr>
          <p:spPr>
            <a:xfrm rot="21295192">
              <a:off x="397852" y="2236549"/>
              <a:ext cx="2853590" cy="792368"/>
            </a:xfrm>
            <a:prstGeom prst="round2SameRect">
              <a:avLst/>
            </a:prstGeom>
            <a:gradFill flip="none" rotWithShape="1">
              <a:gsLst>
                <a:gs pos="52000">
                  <a:schemeClr val="bg1">
                    <a:alpha val="0"/>
                  </a:schemeClr>
                </a:gs>
                <a:gs pos="0">
                  <a:schemeClr val="bg1">
                    <a:alpha val="0"/>
                  </a:schemeClr>
                </a:gs>
                <a:gs pos="48000">
                  <a:schemeClr val="bg1">
                    <a:lumMod val="96000"/>
                  </a:schemeClr>
                </a:gs>
              </a:gsLst>
              <a:lin ang="468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2" name="圆角矩形​​ 3"/>
            <p:cNvSpPr/>
            <p:nvPr/>
          </p:nvSpPr>
          <p:spPr>
            <a:xfrm rot="21283523">
              <a:off x="564589" y="2384224"/>
              <a:ext cx="2621747" cy="1346550"/>
            </a:xfrm>
            <a:prstGeom prst="roundRect">
              <a:avLst>
                <a:gd name="adj" fmla="val 7418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342900" indent="-3429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3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华文琥珀" pitchFamily="2" charset="-122"/>
                  <a:ea typeface="华文琥珀" pitchFamily="2" charset="-122"/>
                </a:rPr>
                <a:t>冶金相图的研究与进展</a:t>
              </a:r>
              <a:endPara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琥珀" pitchFamily="2" charset="-122"/>
                <a:ea typeface="华文琥珀" pitchFamily="2" charset="-122"/>
              </a:endParaRPr>
            </a:p>
          </p:txBody>
        </p:sp>
        <p:sp>
          <p:nvSpPr>
            <p:cNvPr id="33" name="椭圆​​ 8"/>
            <p:cNvSpPr/>
            <p:nvPr/>
          </p:nvSpPr>
          <p:spPr>
            <a:xfrm rot="21283523">
              <a:off x="811716" y="2344203"/>
              <a:ext cx="119226" cy="119226"/>
            </a:xfrm>
            <a:prstGeom prst="ellipse">
              <a:avLst/>
            </a:prstGeom>
            <a:gradFill flip="none" rotWithShape="1">
              <a:gsLst>
                <a:gs pos="46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  <a:gs pos="0">
                  <a:schemeClr val="tx1">
                    <a:lumMod val="50000"/>
                    <a:lumOff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31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4" name="椭圆​​ 9"/>
            <p:cNvSpPr/>
            <p:nvPr/>
          </p:nvSpPr>
          <p:spPr>
            <a:xfrm rot="21283523">
              <a:off x="2757052" y="2164609"/>
              <a:ext cx="119226" cy="119226"/>
            </a:xfrm>
            <a:prstGeom prst="ellipse">
              <a:avLst/>
            </a:prstGeom>
            <a:gradFill flip="none" rotWithShape="1">
              <a:gsLst>
                <a:gs pos="46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  <a:gs pos="0">
                  <a:schemeClr val="tx1">
                    <a:lumMod val="50000"/>
                    <a:lumOff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31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5" name="组合 40"/>
          <p:cNvGrpSpPr/>
          <p:nvPr/>
        </p:nvGrpSpPr>
        <p:grpSpPr>
          <a:xfrm>
            <a:off x="4500562" y="0"/>
            <a:ext cx="4457729" cy="857256"/>
            <a:chOff x="4500562" y="0"/>
            <a:chExt cx="4457729" cy="857256"/>
          </a:xfrm>
        </p:grpSpPr>
        <p:sp>
          <p:nvSpPr>
            <p:cNvPr id="42" name="矩形 41"/>
            <p:cNvSpPr/>
            <p:nvPr/>
          </p:nvSpPr>
          <p:spPr>
            <a:xfrm>
              <a:off x="4500562" y="0"/>
              <a:ext cx="2571736" cy="857256"/>
            </a:xfrm>
            <a:prstGeom prst="rect">
              <a:avLst/>
            </a:prstGeom>
            <a:solidFill>
              <a:schemeClr val="bg1">
                <a:alpha val="87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  <a:reflection blurRad="6350" stA="50000" endA="300" endPos="5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800" b="1" dirty="0" smtClean="0">
                  <a:solidFill>
                    <a:schemeClr val="accent5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2  </a:t>
              </a:r>
              <a:r>
                <a:rPr lang="zh-CN" altLang="en-US" sz="2800" b="1" dirty="0" smtClean="0">
                  <a:solidFill>
                    <a:schemeClr val="accent5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课题总结</a:t>
              </a:r>
              <a:endPara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5500694" y="0"/>
              <a:ext cx="2743185" cy="857256"/>
            </a:xfrm>
            <a:prstGeom prst="rect">
              <a:avLst/>
            </a:prstGeom>
            <a:solidFill>
              <a:schemeClr val="bg1">
                <a:alpha val="87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  <a:reflection blurRad="6350" stA="50000" endA="300" endPos="5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800" b="1" dirty="0" smtClean="0">
                  <a:solidFill>
                    <a:schemeClr val="accent5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3  </a:t>
              </a:r>
              <a:r>
                <a:rPr lang="zh-CN" altLang="en-US" sz="2800" b="1" dirty="0" smtClean="0">
                  <a:solidFill>
                    <a:schemeClr val="accent5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实验方案</a:t>
              </a:r>
              <a:endPara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6500826" y="0"/>
              <a:ext cx="2457465" cy="857256"/>
            </a:xfrm>
            <a:prstGeom prst="rect">
              <a:avLst/>
            </a:prstGeom>
            <a:solidFill>
              <a:schemeClr val="bg1">
                <a:alpha val="87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  <a:reflection blurRad="6350" stA="50000" endA="300" endPos="5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800" b="1" dirty="0" smtClean="0">
                  <a:solidFill>
                    <a:schemeClr val="accent5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4  </a:t>
              </a:r>
              <a:r>
                <a:rPr lang="zh-CN" altLang="en-US" sz="2800" b="1" dirty="0" smtClean="0">
                  <a:solidFill>
                    <a:schemeClr val="accent5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实验进度</a:t>
              </a:r>
              <a:endPara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40" name="组合 39"/>
          <p:cNvGrpSpPr/>
          <p:nvPr/>
        </p:nvGrpSpPr>
        <p:grpSpPr>
          <a:xfrm>
            <a:off x="4000496" y="6929462"/>
            <a:ext cx="4929222" cy="4563279"/>
            <a:chOff x="3098904" y="6929462"/>
            <a:chExt cx="4929222" cy="4563279"/>
          </a:xfrm>
        </p:grpSpPr>
        <p:pic>
          <p:nvPicPr>
            <p:cNvPr id="36" name="图片 35"/>
            <p:cNvPicPr/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098904" y="6929462"/>
              <a:ext cx="4929222" cy="39290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7" name="矩形 36"/>
            <p:cNvSpPr/>
            <p:nvPr/>
          </p:nvSpPr>
          <p:spPr>
            <a:xfrm>
              <a:off x="3500430" y="10846410"/>
              <a:ext cx="421484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b="1" dirty="0" smtClean="0">
                  <a:latin typeface="微软雅黑" pitchFamily="34" charset="-122"/>
                  <a:ea typeface="微软雅黑" pitchFamily="34" charset="-122"/>
                </a:rPr>
                <a:t>图</a:t>
              </a:r>
              <a:r>
                <a:rPr lang="en-US" b="1" dirty="0" smtClean="0">
                  <a:latin typeface="微软雅黑" pitchFamily="34" charset="-122"/>
                  <a:ea typeface="微软雅黑" pitchFamily="34" charset="-122"/>
                </a:rPr>
                <a:t>6 </a:t>
              </a:r>
              <a:r>
                <a:rPr lang="en-US" dirty="0" err="1" smtClean="0">
                  <a:latin typeface="微软雅黑" pitchFamily="34" charset="-122"/>
                  <a:ea typeface="微软雅黑" pitchFamily="34" charset="-122"/>
                </a:rPr>
                <a:t>CaO</a:t>
              </a:r>
              <a:r>
                <a:rPr lang="en-US" dirty="0" smtClean="0">
                  <a:latin typeface="微软雅黑" pitchFamily="34" charset="-122"/>
                  <a:ea typeface="微软雅黑" pitchFamily="34" charset="-122"/>
                </a:rPr>
                <a:t> —SiO</a:t>
              </a:r>
              <a:r>
                <a:rPr lang="en-US" baseline="-25000" dirty="0" smtClean="0">
                  <a:latin typeface="微软雅黑" pitchFamily="34" charset="-122"/>
                  <a:ea typeface="微软雅黑" pitchFamily="34" charset="-122"/>
                </a:rPr>
                <a:t>2</a:t>
              </a:r>
              <a:r>
                <a:rPr lang="en-US" dirty="0" smtClean="0">
                  <a:latin typeface="微软雅黑" pitchFamily="34" charset="-122"/>
                  <a:ea typeface="微软雅黑" pitchFamily="34" charset="-122"/>
                </a:rPr>
                <a:t>—Fe</a:t>
              </a:r>
              <a:r>
                <a:rPr lang="en-US" baseline="-25000" dirty="0" smtClean="0">
                  <a:latin typeface="微软雅黑" pitchFamily="34" charset="-122"/>
                  <a:ea typeface="微软雅黑" pitchFamily="34" charset="-122"/>
                </a:rPr>
                <a:t>2</a:t>
              </a:r>
              <a:r>
                <a:rPr lang="en-US" dirty="0" smtClean="0">
                  <a:latin typeface="微软雅黑" pitchFamily="34" charset="-122"/>
                  <a:ea typeface="微软雅黑" pitchFamily="34" charset="-122"/>
                </a:rPr>
                <a:t>O</a:t>
              </a:r>
              <a:r>
                <a:rPr lang="en-US" baseline="-25000" dirty="0" smtClean="0">
                  <a:latin typeface="微软雅黑" pitchFamily="34" charset="-122"/>
                  <a:ea typeface="微软雅黑" pitchFamily="34" charset="-122"/>
                </a:rPr>
                <a:t>3</a:t>
              </a:r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系的液相区</a:t>
              </a:r>
              <a:endParaRPr lang="en-US" altLang="zh-CN" dirty="0" smtClean="0"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en-US" altLang="zh-CN" dirty="0" smtClean="0">
                  <a:latin typeface="微软雅黑" pitchFamily="34" charset="-122"/>
                  <a:ea typeface="微软雅黑" pitchFamily="34" charset="-122"/>
                </a:rPr>
                <a:t>         </a:t>
              </a:r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（</a:t>
              </a:r>
              <a:r>
                <a:rPr lang="en-US" dirty="0" smtClean="0">
                  <a:latin typeface="微软雅黑" pitchFamily="34" charset="-122"/>
                  <a:ea typeface="微软雅黑" pitchFamily="34" charset="-122"/>
                </a:rPr>
                <a:t>2% A1</a:t>
              </a:r>
              <a:r>
                <a:rPr lang="en-US" baseline="-25000" dirty="0" smtClean="0">
                  <a:latin typeface="微软雅黑" pitchFamily="34" charset="-122"/>
                  <a:ea typeface="微软雅黑" pitchFamily="34" charset="-122"/>
                </a:rPr>
                <a:t>2</a:t>
              </a:r>
              <a:r>
                <a:rPr lang="en-US" dirty="0" smtClean="0">
                  <a:latin typeface="微软雅黑" pitchFamily="34" charset="-122"/>
                  <a:ea typeface="微软雅黑" pitchFamily="34" charset="-122"/>
                </a:rPr>
                <a:t>O</a:t>
              </a:r>
              <a:r>
                <a:rPr lang="en-US" baseline="-25000" dirty="0" smtClean="0">
                  <a:latin typeface="微软雅黑" pitchFamily="34" charset="-122"/>
                  <a:ea typeface="微软雅黑" pitchFamily="34" charset="-122"/>
                </a:rPr>
                <a:t>3</a:t>
              </a:r>
              <a:r>
                <a:rPr lang="en-US" dirty="0" smtClean="0"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dirty="0" smtClean="0">
                  <a:latin typeface="微软雅黑" pitchFamily="34" charset="-122"/>
                  <a:ea typeface="微软雅黑" pitchFamily="34" charset="-122"/>
                </a:rPr>
                <a:t>4%MgO</a:t>
              </a:r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）</a:t>
              </a:r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4.44444E-6 L 0.01355 -0.81158 " pathEditMode="relative" rAng="0" ptsTypes="AA">
                                      <p:cBhvr>
                                        <p:cTn id="1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" y="-4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355 -0.81158 L -0.00225 -0.00301 " pathEditMode="relative" rAng="0" ptsTypes="AA">
                                      <p:cBhvr>
                                        <p:cTn id="1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" y="404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0" name="Picture 50" descr="water"/>
          <p:cNvPicPr>
            <a:picLocks noChangeAspect="1" noChangeArrowheads="1"/>
          </p:cNvPicPr>
          <p:nvPr/>
        </p:nvPicPr>
        <p:blipFill>
          <a:blip r:embed="rId2"/>
          <a:srcRect l="22409" t="16374" b="27486"/>
          <a:stretch>
            <a:fillRect/>
          </a:stretch>
        </p:blipFill>
        <p:spPr bwMode="gray">
          <a:xfrm rot="786797">
            <a:off x="6629400" y="-381000"/>
            <a:ext cx="2417763" cy="1995488"/>
          </a:xfrm>
          <a:prstGeom prst="rect">
            <a:avLst/>
          </a:prstGeom>
          <a:noFill/>
        </p:spPr>
      </p:pic>
      <p:sp>
        <p:nvSpPr>
          <p:cNvPr id="50" name="矩形 49"/>
          <p:cNvSpPr/>
          <p:nvPr/>
        </p:nvSpPr>
        <p:spPr>
          <a:xfrm>
            <a:off x="0" y="714356"/>
            <a:ext cx="2571736" cy="857256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8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 文献综述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54"/>
          <p:cNvGrpSpPr/>
          <p:nvPr/>
        </p:nvGrpSpPr>
        <p:grpSpPr>
          <a:xfrm>
            <a:off x="4500562" y="0"/>
            <a:ext cx="4457729" cy="857256"/>
            <a:chOff x="4500562" y="0"/>
            <a:chExt cx="4457729" cy="857256"/>
          </a:xfrm>
        </p:grpSpPr>
        <p:sp>
          <p:nvSpPr>
            <p:cNvPr id="51" name="矩形 50"/>
            <p:cNvSpPr/>
            <p:nvPr/>
          </p:nvSpPr>
          <p:spPr>
            <a:xfrm>
              <a:off x="4500562" y="0"/>
              <a:ext cx="2571736" cy="857256"/>
            </a:xfrm>
            <a:prstGeom prst="rect">
              <a:avLst/>
            </a:prstGeom>
            <a:solidFill>
              <a:schemeClr val="bg1">
                <a:alpha val="87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  <a:reflection blurRad="6350" stA="50000" endA="300" endPos="5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800" b="1" dirty="0" smtClean="0">
                  <a:solidFill>
                    <a:schemeClr val="accent5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2  </a:t>
              </a:r>
              <a:r>
                <a:rPr lang="zh-CN" altLang="en-US" sz="2800" b="1" dirty="0" smtClean="0">
                  <a:solidFill>
                    <a:schemeClr val="accent5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课题总结</a:t>
              </a:r>
              <a:endPara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500694" y="0"/>
              <a:ext cx="2743185" cy="857256"/>
            </a:xfrm>
            <a:prstGeom prst="rect">
              <a:avLst/>
            </a:prstGeom>
            <a:solidFill>
              <a:schemeClr val="bg1">
                <a:alpha val="87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  <a:reflection blurRad="6350" stA="50000" endA="300" endPos="5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800" b="1" dirty="0" smtClean="0">
                  <a:solidFill>
                    <a:schemeClr val="accent5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3  </a:t>
              </a:r>
              <a:r>
                <a:rPr lang="zh-CN" altLang="en-US" sz="2800" b="1" dirty="0" smtClean="0">
                  <a:solidFill>
                    <a:schemeClr val="accent5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实验方案</a:t>
              </a:r>
              <a:endPara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6500826" y="0"/>
              <a:ext cx="2457465" cy="857256"/>
            </a:xfrm>
            <a:prstGeom prst="rect">
              <a:avLst/>
            </a:prstGeom>
            <a:solidFill>
              <a:schemeClr val="bg1">
                <a:alpha val="87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  <a:reflection blurRad="6350" stA="50000" endA="300" endPos="5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800" b="1" dirty="0" smtClean="0">
                  <a:solidFill>
                    <a:schemeClr val="accent5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4  </a:t>
              </a:r>
              <a:r>
                <a:rPr lang="zh-CN" altLang="en-US" sz="2800" b="1" dirty="0" smtClean="0">
                  <a:solidFill>
                    <a:schemeClr val="accent5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实验进度</a:t>
              </a:r>
              <a:endPara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26" name="任意多边形 125"/>
          <p:cNvSpPr/>
          <p:nvPr/>
        </p:nvSpPr>
        <p:spPr>
          <a:xfrm>
            <a:off x="725214" y="1923393"/>
            <a:ext cx="8355724" cy="717331"/>
          </a:xfrm>
          <a:custGeom>
            <a:avLst/>
            <a:gdLst>
              <a:gd name="connsiteX0" fmla="*/ 0 w 8355724"/>
              <a:gd name="connsiteY0" fmla="*/ 0 h 717331"/>
              <a:gd name="connsiteX1" fmla="*/ 1087820 w 8355724"/>
              <a:gd name="connsiteY1" fmla="*/ 346841 h 717331"/>
              <a:gd name="connsiteX2" fmla="*/ 2585545 w 8355724"/>
              <a:gd name="connsiteY2" fmla="*/ 315310 h 717331"/>
              <a:gd name="connsiteX3" fmla="*/ 4240924 w 8355724"/>
              <a:gd name="connsiteY3" fmla="*/ 662152 h 717331"/>
              <a:gd name="connsiteX4" fmla="*/ 5849007 w 8355724"/>
              <a:gd name="connsiteY4" fmla="*/ 646386 h 717331"/>
              <a:gd name="connsiteX5" fmla="*/ 7409793 w 8355724"/>
              <a:gd name="connsiteY5" fmla="*/ 331076 h 717331"/>
              <a:gd name="connsiteX6" fmla="*/ 8355724 w 8355724"/>
              <a:gd name="connsiteY6" fmla="*/ 204952 h 717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355724" h="717331">
                <a:moveTo>
                  <a:pt x="0" y="0"/>
                </a:moveTo>
                <a:cubicBezTo>
                  <a:pt x="328448" y="147144"/>
                  <a:pt x="656896" y="294289"/>
                  <a:pt x="1087820" y="346841"/>
                </a:cubicBezTo>
                <a:cubicBezTo>
                  <a:pt x="1518744" y="399393"/>
                  <a:pt x="2060028" y="262758"/>
                  <a:pt x="2585545" y="315310"/>
                </a:cubicBezTo>
                <a:cubicBezTo>
                  <a:pt x="3111062" y="367862"/>
                  <a:pt x="3697014" y="606973"/>
                  <a:pt x="4240924" y="662152"/>
                </a:cubicBezTo>
                <a:cubicBezTo>
                  <a:pt x="4784834" y="717331"/>
                  <a:pt x="5320862" y="701565"/>
                  <a:pt x="5849007" y="646386"/>
                </a:cubicBezTo>
                <a:cubicBezTo>
                  <a:pt x="6377152" y="591207"/>
                  <a:pt x="6992007" y="404648"/>
                  <a:pt x="7409793" y="331076"/>
                </a:cubicBezTo>
                <a:cubicBezTo>
                  <a:pt x="7827579" y="257504"/>
                  <a:pt x="8274269" y="270642"/>
                  <a:pt x="8355724" y="204952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7"/>
          <p:cNvGrpSpPr>
            <a:grpSpLocks/>
          </p:cNvGrpSpPr>
          <p:nvPr/>
        </p:nvGrpSpPr>
        <p:grpSpPr bwMode="auto">
          <a:xfrm>
            <a:off x="0" y="2071678"/>
            <a:ext cx="2905125" cy="2682875"/>
            <a:chOff x="397852" y="1174235"/>
            <a:chExt cx="2905994" cy="2683572"/>
          </a:xfrm>
        </p:grpSpPr>
        <p:sp>
          <p:nvSpPr>
            <p:cNvPr id="86" name="圆角矩形​​ 2"/>
            <p:cNvSpPr/>
            <p:nvPr/>
          </p:nvSpPr>
          <p:spPr>
            <a:xfrm rot="21283523">
              <a:off x="439139" y="2225433"/>
              <a:ext cx="2864707" cy="1632374"/>
            </a:xfrm>
            <a:prstGeom prst="roundRect">
              <a:avLst>
                <a:gd name="adj" fmla="val 10409"/>
              </a:avLst>
            </a:prstGeom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100000">
                  <a:schemeClr val="bg1">
                    <a:lumMod val="75000"/>
                  </a:schemeClr>
                </a:gs>
                <a:gs pos="20000">
                  <a:schemeClr val="bg1">
                    <a:lumMod val="85000"/>
                  </a:schemeClr>
                </a:gs>
              </a:gsLst>
              <a:lin ang="5400000" scaled="0"/>
              <a:tileRect/>
            </a:gradFill>
            <a:ln w="3175">
              <a:solidFill>
                <a:schemeClr val="bg1">
                  <a:lumMod val="75000"/>
                </a:schemeClr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cxnSp>
          <p:nvCxnSpPr>
            <p:cNvPr id="87" name="直接连接符​​ 11"/>
            <p:cNvCxnSpPr>
              <a:endCxn id="89" idx="2"/>
            </p:cNvCxnSpPr>
            <p:nvPr/>
          </p:nvCxnSpPr>
          <p:spPr>
            <a:xfrm flipV="1">
              <a:off x="866304" y="1337790"/>
              <a:ext cx="1171925" cy="1006736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​​ 13"/>
            <p:cNvCxnSpPr>
              <a:stCxn id="89" idx="6"/>
            </p:cNvCxnSpPr>
            <p:nvPr/>
          </p:nvCxnSpPr>
          <p:spPr>
            <a:xfrm>
              <a:off x="2363765" y="1337790"/>
              <a:ext cx="447809" cy="827302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椭圆​​ 4"/>
            <p:cNvSpPr/>
            <p:nvPr/>
          </p:nvSpPr>
          <p:spPr>
            <a:xfrm>
              <a:off x="2038230" y="1174235"/>
              <a:ext cx="325535" cy="325523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100000">
                  <a:schemeClr val="bg1">
                    <a:lumMod val="75000"/>
                  </a:schemeClr>
                </a:gs>
                <a:gs pos="20000">
                  <a:schemeClr val="bg1">
                    <a:lumMod val="85000"/>
                  </a:schemeClr>
                </a:gs>
              </a:gsLst>
              <a:lin ang="5400000" scaled="0"/>
              <a:tileRect/>
            </a:gradFill>
            <a:ln w="31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0" name="椭圆​​ 6"/>
            <p:cNvSpPr/>
            <p:nvPr/>
          </p:nvSpPr>
          <p:spPr>
            <a:xfrm>
              <a:off x="2106543" y="1243146"/>
              <a:ext cx="187779" cy="187779"/>
            </a:xfrm>
            <a:prstGeom prst="ellipse">
              <a:avLst/>
            </a:prstGeom>
            <a:gradFill flip="none" rotWithShape="1">
              <a:gsLst>
                <a:gs pos="46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  <a:gs pos="0">
                  <a:schemeClr val="tx1">
                    <a:lumMod val="50000"/>
                    <a:lumOff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31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1" name="同侧圆角矩形 90"/>
            <p:cNvSpPr/>
            <p:nvPr/>
          </p:nvSpPr>
          <p:spPr>
            <a:xfrm rot="21295192">
              <a:off x="397852" y="2236549"/>
              <a:ext cx="2853590" cy="792368"/>
            </a:xfrm>
            <a:prstGeom prst="round2SameRect">
              <a:avLst/>
            </a:prstGeom>
            <a:gradFill flip="none" rotWithShape="1">
              <a:gsLst>
                <a:gs pos="52000">
                  <a:schemeClr val="bg1">
                    <a:alpha val="0"/>
                  </a:schemeClr>
                </a:gs>
                <a:gs pos="0">
                  <a:schemeClr val="bg1">
                    <a:alpha val="0"/>
                  </a:schemeClr>
                </a:gs>
                <a:gs pos="48000">
                  <a:schemeClr val="bg1">
                    <a:lumMod val="96000"/>
                  </a:schemeClr>
                </a:gs>
              </a:gsLst>
              <a:lin ang="468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2" name="圆角矩形​​ 3"/>
            <p:cNvSpPr/>
            <p:nvPr/>
          </p:nvSpPr>
          <p:spPr>
            <a:xfrm rot="21283523">
              <a:off x="578102" y="2363736"/>
              <a:ext cx="2621747" cy="1346550"/>
            </a:xfrm>
            <a:prstGeom prst="roundRect">
              <a:avLst>
                <a:gd name="adj" fmla="val 7418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342900" indent="-3429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3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华文琥珀" pitchFamily="2" charset="-122"/>
                  <a:ea typeface="华文琥珀" pitchFamily="2" charset="-122"/>
                </a:rPr>
                <a:t>  铁酸钙的</a:t>
              </a:r>
              <a:endParaRPr lang="en-US" altLang="zh-CN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琥珀" pitchFamily="2" charset="-122"/>
                <a:ea typeface="华文琥珀" pitchFamily="2" charset="-122"/>
              </a:endParaRPr>
            </a:p>
            <a:p>
              <a:pPr marL="342900" indent="-3429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华文琥珀" pitchFamily="2" charset="-122"/>
                  <a:ea typeface="华文琥珀" pitchFamily="2" charset="-122"/>
                </a:rPr>
                <a:t>   </a:t>
              </a:r>
              <a:r>
                <a:rPr lang="zh-CN" altLang="en-US" sz="3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华文琥珀" pitchFamily="2" charset="-122"/>
                  <a:ea typeface="华文琥珀" pitchFamily="2" charset="-122"/>
                </a:rPr>
                <a:t>研究与进展</a:t>
              </a:r>
              <a:endPara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琥珀" pitchFamily="2" charset="-122"/>
                <a:ea typeface="华文琥珀" pitchFamily="2" charset="-122"/>
              </a:endParaRPr>
            </a:p>
          </p:txBody>
        </p:sp>
        <p:sp>
          <p:nvSpPr>
            <p:cNvPr id="93" name="椭圆​​ 8"/>
            <p:cNvSpPr/>
            <p:nvPr/>
          </p:nvSpPr>
          <p:spPr>
            <a:xfrm rot="21283523">
              <a:off x="811716" y="2344203"/>
              <a:ext cx="119226" cy="119226"/>
            </a:xfrm>
            <a:prstGeom prst="ellipse">
              <a:avLst/>
            </a:prstGeom>
            <a:gradFill flip="none" rotWithShape="1">
              <a:gsLst>
                <a:gs pos="46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  <a:gs pos="0">
                  <a:schemeClr val="tx1">
                    <a:lumMod val="50000"/>
                    <a:lumOff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31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4" name="椭圆​​ 9"/>
            <p:cNvSpPr/>
            <p:nvPr/>
          </p:nvSpPr>
          <p:spPr>
            <a:xfrm rot="21283523">
              <a:off x="2757052" y="2164609"/>
              <a:ext cx="119226" cy="119226"/>
            </a:xfrm>
            <a:prstGeom prst="ellipse">
              <a:avLst/>
            </a:prstGeom>
            <a:gradFill flip="none" rotWithShape="1">
              <a:gsLst>
                <a:gs pos="46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  <a:gs pos="0">
                  <a:schemeClr val="tx1">
                    <a:lumMod val="50000"/>
                    <a:lumOff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31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4" name="组合 7"/>
          <p:cNvGrpSpPr>
            <a:grpSpLocks/>
          </p:cNvGrpSpPr>
          <p:nvPr/>
        </p:nvGrpSpPr>
        <p:grpSpPr bwMode="auto">
          <a:xfrm>
            <a:off x="3143240" y="2357430"/>
            <a:ext cx="2905125" cy="2682875"/>
            <a:chOff x="397852" y="1174235"/>
            <a:chExt cx="2905994" cy="2683572"/>
          </a:xfrm>
        </p:grpSpPr>
        <p:sp>
          <p:nvSpPr>
            <p:cNvPr id="96" name="圆角矩形​​ 2"/>
            <p:cNvSpPr/>
            <p:nvPr/>
          </p:nvSpPr>
          <p:spPr>
            <a:xfrm rot="21283523">
              <a:off x="439139" y="2225433"/>
              <a:ext cx="2864707" cy="1632374"/>
            </a:xfrm>
            <a:prstGeom prst="roundRect">
              <a:avLst>
                <a:gd name="adj" fmla="val 10409"/>
              </a:avLst>
            </a:prstGeom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100000">
                  <a:schemeClr val="bg1">
                    <a:lumMod val="75000"/>
                  </a:schemeClr>
                </a:gs>
                <a:gs pos="20000">
                  <a:schemeClr val="bg1">
                    <a:lumMod val="85000"/>
                  </a:schemeClr>
                </a:gs>
              </a:gsLst>
              <a:lin ang="5400000" scaled="0"/>
              <a:tileRect/>
            </a:gradFill>
            <a:ln w="3175">
              <a:solidFill>
                <a:schemeClr val="bg1">
                  <a:lumMod val="75000"/>
                </a:schemeClr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cxnSp>
          <p:nvCxnSpPr>
            <p:cNvPr id="97" name="直接连接符​​ 11"/>
            <p:cNvCxnSpPr>
              <a:endCxn id="99" idx="2"/>
            </p:cNvCxnSpPr>
            <p:nvPr/>
          </p:nvCxnSpPr>
          <p:spPr>
            <a:xfrm flipV="1">
              <a:off x="866304" y="1337790"/>
              <a:ext cx="1171925" cy="1006736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​​ 13"/>
            <p:cNvCxnSpPr>
              <a:stCxn id="99" idx="6"/>
            </p:cNvCxnSpPr>
            <p:nvPr/>
          </p:nvCxnSpPr>
          <p:spPr>
            <a:xfrm>
              <a:off x="2363765" y="1337790"/>
              <a:ext cx="447809" cy="827302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椭圆​​ 4"/>
            <p:cNvSpPr/>
            <p:nvPr/>
          </p:nvSpPr>
          <p:spPr>
            <a:xfrm>
              <a:off x="2038230" y="1174235"/>
              <a:ext cx="325535" cy="325523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100000">
                  <a:schemeClr val="bg1">
                    <a:lumMod val="75000"/>
                  </a:schemeClr>
                </a:gs>
                <a:gs pos="20000">
                  <a:schemeClr val="bg1">
                    <a:lumMod val="85000"/>
                  </a:schemeClr>
                </a:gs>
              </a:gsLst>
              <a:lin ang="5400000" scaled="0"/>
              <a:tileRect/>
            </a:gradFill>
            <a:ln w="31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0" name="椭圆​​ 6"/>
            <p:cNvSpPr/>
            <p:nvPr/>
          </p:nvSpPr>
          <p:spPr>
            <a:xfrm>
              <a:off x="2106543" y="1243146"/>
              <a:ext cx="187779" cy="187779"/>
            </a:xfrm>
            <a:prstGeom prst="ellipse">
              <a:avLst/>
            </a:prstGeom>
            <a:gradFill flip="none" rotWithShape="1">
              <a:gsLst>
                <a:gs pos="46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  <a:gs pos="0">
                  <a:schemeClr val="tx1">
                    <a:lumMod val="50000"/>
                    <a:lumOff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31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1" name="同侧圆角矩形 100"/>
            <p:cNvSpPr/>
            <p:nvPr/>
          </p:nvSpPr>
          <p:spPr>
            <a:xfrm rot="21295192">
              <a:off x="397852" y="2236549"/>
              <a:ext cx="2853590" cy="792368"/>
            </a:xfrm>
            <a:prstGeom prst="round2SameRect">
              <a:avLst/>
            </a:prstGeom>
            <a:gradFill flip="none" rotWithShape="1">
              <a:gsLst>
                <a:gs pos="52000">
                  <a:schemeClr val="bg1">
                    <a:alpha val="0"/>
                  </a:schemeClr>
                </a:gs>
                <a:gs pos="0">
                  <a:schemeClr val="bg1">
                    <a:alpha val="0"/>
                  </a:schemeClr>
                </a:gs>
                <a:gs pos="48000">
                  <a:schemeClr val="bg1">
                    <a:lumMod val="96000"/>
                  </a:schemeClr>
                </a:gs>
              </a:gsLst>
              <a:lin ang="468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2" name="圆角矩形​​ 3"/>
            <p:cNvSpPr/>
            <p:nvPr/>
          </p:nvSpPr>
          <p:spPr>
            <a:xfrm rot="21283523">
              <a:off x="564589" y="2384224"/>
              <a:ext cx="2621747" cy="1346550"/>
            </a:xfrm>
            <a:prstGeom prst="roundRect">
              <a:avLst>
                <a:gd name="adj" fmla="val 7418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342900" indent="-3429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3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华文琥珀" pitchFamily="2" charset="-122"/>
                  <a:ea typeface="华文琥珀" pitchFamily="2" charset="-122"/>
                </a:rPr>
                <a:t>冶金相图的研究与进展</a:t>
              </a:r>
              <a:endPara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琥珀" pitchFamily="2" charset="-122"/>
                <a:ea typeface="华文琥珀" pitchFamily="2" charset="-122"/>
              </a:endParaRPr>
            </a:p>
          </p:txBody>
        </p:sp>
        <p:sp>
          <p:nvSpPr>
            <p:cNvPr id="103" name="椭圆​​ 8"/>
            <p:cNvSpPr/>
            <p:nvPr/>
          </p:nvSpPr>
          <p:spPr>
            <a:xfrm rot="21283523">
              <a:off x="811716" y="2344203"/>
              <a:ext cx="119226" cy="119226"/>
            </a:xfrm>
            <a:prstGeom prst="ellipse">
              <a:avLst/>
            </a:prstGeom>
            <a:gradFill flip="none" rotWithShape="1">
              <a:gsLst>
                <a:gs pos="46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  <a:gs pos="0">
                  <a:schemeClr val="tx1">
                    <a:lumMod val="50000"/>
                    <a:lumOff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31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4" name="椭圆​​ 9"/>
            <p:cNvSpPr/>
            <p:nvPr/>
          </p:nvSpPr>
          <p:spPr>
            <a:xfrm rot="21283523">
              <a:off x="2757052" y="2164609"/>
              <a:ext cx="119226" cy="119226"/>
            </a:xfrm>
            <a:prstGeom prst="ellipse">
              <a:avLst/>
            </a:prstGeom>
            <a:gradFill flip="none" rotWithShape="1">
              <a:gsLst>
                <a:gs pos="46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  <a:gs pos="0">
                  <a:schemeClr val="tx1">
                    <a:lumMod val="50000"/>
                    <a:lumOff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31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5" name="组合 7"/>
          <p:cNvGrpSpPr>
            <a:grpSpLocks/>
          </p:cNvGrpSpPr>
          <p:nvPr/>
        </p:nvGrpSpPr>
        <p:grpSpPr bwMode="auto">
          <a:xfrm>
            <a:off x="6238875" y="2143116"/>
            <a:ext cx="2905125" cy="2682875"/>
            <a:chOff x="397852" y="1174235"/>
            <a:chExt cx="2905994" cy="2683572"/>
          </a:xfrm>
        </p:grpSpPr>
        <p:sp>
          <p:nvSpPr>
            <p:cNvPr id="106" name="圆角矩形​​ 2"/>
            <p:cNvSpPr/>
            <p:nvPr/>
          </p:nvSpPr>
          <p:spPr>
            <a:xfrm rot="21283523">
              <a:off x="439139" y="2225433"/>
              <a:ext cx="2864707" cy="1632374"/>
            </a:xfrm>
            <a:prstGeom prst="roundRect">
              <a:avLst>
                <a:gd name="adj" fmla="val 10409"/>
              </a:avLst>
            </a:prstGeom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100000">
                  <a:schemeClr val="bg1">
                    <a:lumMod val="75000"/>
                  </a:schemeClr>
                </a:gs>
                <a:gs pos="20000">
                  <a:schemeClr val="bg1">
                    <a:lumMod val="85000"/>
                  </a:schemeClr>
                </a:gs>
              </a:gsLst>
              <a:lin ang="5400000" scaled="0"/>
              <a:tileRect/>
            </a:gradFill>
            <a:ln w="3175">
              <a:solidFill>
                <a:schemeClr val="bg1">
                  <a:lumMod val="75000"/>
                </a:schemeClr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cxnSp>
          <p:nvCxnSpPr>
            <p:cNvPr id="107" name="直接连接符​​ 11"/>
            <p:cNvCxnSpPr>
              <a:endCxn id="109" idx="2"/>
            </p:cNvCxnSpPr>
            <p:nvPr/>
          </p:nvCxnSpPr>
          <p:spPr>
            <a:xfrm flipV="1">
              <a:off x="866304" y="1337790"/>
              <a:ext cx="1171925" cy="1006736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​​ 13"/>
            <p:cNvCxnSpPr>
              <a:stCxn id="109" idx="6"/>
            </p:cNvCxnSpPr>
            <p:nvPr/>
          </p:nvCxnSpPr>
          <p:spPr>
            <a:xfrm>
              <a:off x="2363765" y="1337790"/>
              <a:ext cx="447809" cy="827302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椭圆​​ 4"/>
            <p:cNvSpPr/>
            <p:nvPr/>
          </p:nvSpPr>
          <p:spPr>
            <a:xfrm>
              <a:off x="2038230" y="1174235"/>
              <a:ext cx="325535" cy="325523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100000">
                  <a:schemeClr val="bg1">
                    <a:lumMod val="75000"/>
                  </a:schemeClr>
                </a:gs>
                <a:gs pos="20000">
                  <a:schemeClr val="bg1">
                    <a:lumMod val="85000"/>
                  </a:schemeClr>
                </a:gs>
              </a:gsLst>
              <a:lin ang="5400000" scaled="0"/>
              <a:tileRect/>
            </a:gradFill>
            <a:ln w="31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10" name="椭圆​​ 6"/>
            <p:cNvSpPr/>
            <p:nvPr/>
          </p:nvSpPr>
          <p:spPr>
            <a:xfrm>
              <a:off x="2106543" y="1243146"/>
              <a:ext cx="187779" cy="187779"/>
            </a:xfrm>
            <a:prstGeom prst="ellipse">
              <a:avLst/>
            </a:prstGeom>
            <a:gradFill flip="none" rotWithShape="1">
              <a:gsLst>
                <a:gs pos="46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  <a:gs pos="0">
                  <a:schemeClr val="tx1">
                    <a:lumMod val="50000"/>
                    <a:lumOff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31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11" name="同侧圆角矩形 110"/>
            <p:cNvSpPr/>
            <p:nvPr/>
          </p:nvSpPr>
          <p:spPr>
            <a:xfrm rot="21295192">
              <a:off x="397852" y="2236549"/>
              <a:ext cx="2853590" cy="792368"/>
            </a:xfrm>
            <a:prstGeom prst="round2SameRect">
              <a:avLst/>
            </a:prstGeom>
            <a:gradFill flip="none" rotWithShape="1">
              <a:gsLst>
                <a:gs pos="52000">
                  <a:schemeClr val="bg1">
                    <a:alpha val="0"/>
                  </a:schemeClr>
                </a:gs>
                <a:gs pos="0">
                  <a:schemeClr val="bg1">
                    <a:alpha val="0"/>
                  </a:schemeClr>
                </a:gs>
                <a:gs pos="48000">
                  <a:schemeClr val="bg1">
                    <a:lumMod val="96000"/>
                  </a:schemeClr>
                </a:gs>
              </a:gsLst>
              <a:lin ang="468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12" name="圆角矩形​​ 3"/>
            <p:cNvSpPr/>
            <p:nvPr/>
          </p:nvSpPr>
          <p:spPr>
            <a:xfrm rot="21283523">
              <a:off x="564589" y="2384224"/>
              <a:ext cx="2621747" cy="1346550"/>
            </a:xfrm>
            <a:prstGeom prst="roundRect">
              <a:avLst>
                <a:gd name="adj" fmla="val 7418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342900" indent="-3429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3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华文琥珀" pitchFamily="2" charset="-122"/>
                  <a:ea typeface="华文琥珀" pitchFamily="2" charset="-122"/>
                </a:rPr>
                <a:t>数学建模的研究与进展</a:t>
              </a:r>
              <a:endPara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琥珀" pitchFamily="2" charset="-122"/>
                <a:ea typeface="华文琥珀" pitchFamily="2" charset="-122"/>
              </a:endParaRPr>
            </a:p>
          </p:txBody>
        </p:sp>
        <p:sp>
          <p:nvSpPr>
            <p:cNvPr id="113" name="椭圆​​ 8"/>
            <p:cNvSpPr/>
            <p:nvPr/>
          </p:nvSpPr>
          <p:spPr>
            <a:xfrm rot="21283523">
              <a:off x="811716" y="2344203"/>
              <a:ext cx="119226" cy="119226"/>
            </a:xfrm>
            <a:prstGeom prst="ellipse">
              <a:avLst/>
            </a:prstGeom>
            <a:gradFill flip="none" rotWithShape="1">
              <a:gsLst>
                <a:gs pos="46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  <a:gs pos="0">
                  <a:schemeClr val="tx1">
                    <a:lumMod val="50000"/>
                    <a:lumOff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31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14" name="椭圆​​ 9"/>
            <p:cNvSpPr/>
            <p:nvPr/>
          </p:nvSpPr>
          <p:spPr>
            <a:xfrm rot="21283523">
              <a:off x="2757052" y="2164609"/>
              <a:ext cx="119226" cy="119226"/>
            </a:xfrm>
            <a:prstGeom prst="ellipse">
              <a:avLst/>
            </a:prstGeom>
            <a:gradFill flip="none" rotWithShape="1">
              <a:gsLst>
                <a:gs pos="46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  <a:gs pos="0">
                  <a:schemeClr val="tx1">
                    <a:lumMod val="50000"/>
                    <a:lumOff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31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6" name="Group 87"/>
          <p:cNvGrpSpPr>
            <a:grpSpLocks/>
          </p:cNvGrpSpPr>
          <p:nvPr/>
        </p:nvGrpSpPr>
        <p:grpSpPr bwMode="auto">
          <a:xfrm>
            <a:off x="7143768" y="5000636"/>
            <a:ext cx="1309688" cy="1165225"/>
            <a:chOff x="2272133" y="5143500"/>
            <a:chExt cx="2656634" cy="2362200"/>
          </a:xfrm>
        </p:grpSpPr>
        <p:sp>
          <p:nvSpPr>
            <p:cNvPr id="43" name="Rounded Rectangle 95">
              <a:hlinkClick r:id="rId3" action="ppaction://hlinksldjump"/>
            </p:cNvPr>
            <p:cNvSpPr/>
            <p:nvPr/>
          </p:nvSpPr>
          <p:spPr>
            <a:xfrm>
              <a:off x="2743200" y="5143500"/>
              <a:ext cx="1828800" cy="1828800"/>
            </a:xfrm>
            <a:prstGeom prst="roundRect">
              <a:avLst/>
            </a:prstGeom>
            <a:solidFill>
              <a:schemeClr val="bg1">
                <a:lumMod val="90000"/>
              </a:schemeClr>
            </a:solidFill>
            <a:ln>
              <a:noFill/>
            </a:ln>
            <a:effectLst>
              <a:glow rad="228600">
                <a:schemeClr val="bg1"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cs typeface="Arial" charset="0"/>
              </a:endParaRPr>
            </a:p>
          </p:txBody>
        </p:sp>
        <p:sp>
          <p:nvSpPr>
            <p:cNvPr id="44" name="Rounded Rectangle 97"/>
            <p:cNvSpPr/>
            <p:nvPr/>
          </p:nvSpPr>
          <p:spPr>
            <a:xfrm>
              <a:off x="3048000" y="7048500"/>
              <a:ext cx="228600" cy="4572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glow rad="228600">
                <a:schemeClr val="bg1"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cs typeface="Arial" charset="0"/>
              </a:endParaRPr>
            </a:p>
          </p:txBody>
        </p:sp>
        <p:sp>
          <p:nvSpPr>
            <p:cNvPr id="45" name="Rounded Rectangle 103"/>
            <p:cNvSpPr/>
            <p:nvPr/>
          </p:nvSpPr>
          <p:spPr>
            <a:xfrm>
              <a:off x="4038600" y="7048500"/>
              <a:ext cx="228600" cy="4572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glow rad="228600">
                <a:schemeClr val="bg1"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cs typeface="Arial" charset="0"/>
              </a:endParaRPr>
            </a:p>
          </p:txBody>
        </p:sp>
        <p:sp>
          <p:nvSpPr>
            <p:cNvPr id="46" name="Rounded Rectangle 104"/>
            <p:cNvSpPr/>
            <p:nvPr/>
          </p:nvSpPr>
          <p:spPr>
            <a:xfrm rot="2700000">
              <a:off x="2386433" y="6048655"/>
              <a:ext cx="228600" cy="4572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glow rad="228600">
                <a:schemeClr val="bg1"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cs typeface="Arial" charset="0"/>
              </a:endParaRPr>
            </a:p>
          </p:txBody>
        </p:sp>
        <p:sp>
          <p:nvSpPr>
            <p:cNvPr id="47" name="Rounded Rectangle 105"/>
            <p:cNvSpPr/>
            <p:nvPr/>
          </p:nvSpPr>
          <p:spPr>
            <a:xfrm rot="18900000" flipH="1">
              <a:off x="4700167" y="6048655"/>
              <a:ext cx="228600" cy="4572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glow rad="228600">
                <a:schemeClr val="bg1"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cs typeface="Arial" charset="0"/>
              </a:endParaRPr>
            </a:p>
          </p:txBody>
        </p:sp>
        <p:grpSp>
          <p:nvGrpSpPr>
            <p:cNvPr id="7" name="Group 23"/>
            <p:cNvGrpSpPr/>
            <p:nvPr/>
          </p:nvGrpSpPr>
          <p:grpSpPr>
            <a:xfrm>
              <a:off x="3238500" y="5791200"/>
              <a:ext cx="838200" cy="533400"/>
              <a:chOff x="1447800" y="2800350"/>
              <a:chExt cx="838200" cy="533400"/>
            </a:xfrm>
            <a:solidFill>
              <a:schemeClr val="tx1"/>
            </a:solidFill>
            <a:effectLst>
              <a:glow rad="228600">
                <a:schemeClr val="bg1">
                  <a:alpha val="40000"/>
                </a:schemeClr>
              </a:glow>
            </a:effectLst>
          </p:grpSpPr>
          <p:sp>
            <p:nvSpPr>
              <p:cNvPr id="49" name="Rounded Rectangle 108"/>
              <p:cNvSpPr/>
              <p:nvPr/>
            </p:nvSpPr>
            <p:spPr>
              <a:xfrm>
                <a:off x="1447800" y="2800350"/>
                <a:ext cx="304800" cy="533400"/>
              </a:xfrm>
              <a:prstGeom prst="round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54" name="Rounded Rectangle 109"/>
              <p:cNvSpPr/>
              <p:nvPr/>
            </p:nvSpPr>
            <p:spPr>
              <a:xfrm>
                <a:off x="1981200" y="2800350"/>
                <a:ext cx="304800" cy="533400"/>
              </a:xfrm>
              <a:prstGeom prst="round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0" name="Picture 50" descr="water"/>
          <p:cNvPicPr>
            <a:picLocks noChangeAspect="1" noChangeArrowheads="1"/>
          </p:cNvPicPr>
          <p:nvPr/>
        </p:nvPicPr>
        <p:blipFill>
          <a:blip r:embed="rId2"/>
          <a:srcRect l="22409" t="16374" b="27486"/>
          <a:stretch>
            <a:fillRect/>
          </a:stretch>
        </p:blipFill>
        <p:spPr bwMode="gray">
          <a:xfrm rot="786797">
            <a:off x="6629400" y="-381000"/>
            <a:ext cx="2417763" cy="1995488"/>
          </a:xfrm>
          <a:prstGeom prst="rect">
            <a:avLst/>
          </a:prstGeom>
          <a:noFill/>
        </p:spPr>
      </p:pic>
      <p:grpSp>
        <p:nvGrpSpPr>
          <p:cNvPr id="5" name="组合 40"/>
          <p:cNvGrpSpPr/>
          <p:nvPr/>
        </p:nvGrpSpPr>
        <p:grpSpPr>
          <a:xfrm>
            <a:off x="4500562" y="0"/>
            <a:ext cx="4457729" cy="857256"/>
            <a:chOff x="4500562" y="0"/>
            <a:chExt cx="4457729" cy="857256"/>
          </a:xfrm>
        </p:grpSpPr>
        <p:sp>
          <p:nvSpPr>
            <p:cNvPr id="42" name="矩形 41"/>
            <p:cNvSpPr/>
            <p:nvPr/>
          </p:nvSpPr>
          <p:spPr>
            <a:xfrm>
              <a:off x="4500562" y="0"/>
              <a:ext cx="2571736" cy="857256"/>
            </a:xfrm>
            <a:prstGeom prst="rect">
              <a:avLst/>
            </a:prstGeom>
            <a:solidFill>
              <a:schemeClr val="bg1">
                <a:alpha val="87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  <a:reflection blurRad="6350" stA="50000" endA="300" endPos="5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800" b="1" dirty="0" smtClean="0">
                  <a:solidFill>
                    <a:schemeClr val="accent5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2  </a:t>
              </a:r>
              <a:r>
                <a:rPr lang="zh-CN" altLang="en-US" sz="2800" b="1" dirty="0" smtClean="0">
                  <a:solidFill>
                    <a:schemeClr val="accent5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课题总结</a:t>
              </a:r>
              <a:endPara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5500694" y="0"/>
              <a:ext cx="2743185" cy="857256"/>
            </a:xfrm>
            <a:prstGeom prst="rect">
              <a:avLst/>
            </a:prstGeom>
            <a:solidFill>
              <a:schemeClr val="bg1">
                <a:alpha val="87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  <a:reflection blurRad="6350" stA="50000" endA="300" endPos="5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800" b="1" dirty="0" smtClean="0">
                  <a:solidFill>
                    <a:schemeClr val="accent5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3  </a:t>
              </a:r>
              <a:r>
                <a:rPr lang="zh-CN" altLang="en-US" sz="2800" b="1" dirty="0" smtClean="0">
                  <a:solidFill>
                    <a:schemeClr val="accent5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实验方案</a:t>
              </a:r>
              <a:endPara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6500826" y="0"/>
              <a:ext cx="2457465" cy="857256"/>
            </a:xfrm>
            <a:prstGeom prst="rect">
              <a:avLst/>
            </a:prstGeom>
            <a:solidFill>
              <a:schemeClr val="bg1">
                <a:alpha val="87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  <a:reflection blurRad="6350" stA="50000" endA="300" endPos="5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800" b="1" dirty="0" smtClean="0">
                  <a:solidFill>
                    <a:schemeClr val="accent5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4  </a:t>
              </a:r>
              <a:r>
                <a:rPr lang="zh-CN" altLang="en-US" sz="2800" b="1" dirty="0" smtClean="0">
                  <a:solidFill>
                    <a:schemeClr val="accent5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实验进度</a:t>
              </a:r>
              <a:endPara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35" name="组合 7"/>
          <p:cNvGrpSpPr>
            <a:grpSpLocks/>
          </p:cNvGrpSpPr>
          <p:nvPr/>
        </p:nvGrpSpPr>
        <p:grpSpPr bwMode="auto">
          <a:xfrm>
            <a:off x="71406" y="6858001"/>
            <a:ext cx="2928958" cy="1857411"/>
            <a:chOff x="397852" y="1174235"/>
            <a:chExt cx="2905994" cy="2683572"/>
          </a:xfrm>
        </p:grpSpPr>
        <p:sp>
          <p:nvSpPr>
            <p:cNvPr id="38" name="圆角矩形​​ 2"/>
            <p:cNvSpPr/>
            <p:nvPr/>
          </p:nvSpPr>
          <p:spPr>
            <a:xfrm rot="21283523">
              <a:off x="439139" y="2225433"/>
              <a:ext cx="2864707" cy="1632374"/>
            </a:xfrm>
            <a:prstGeom prst="roundRect">
              <a:avLst>
                <a:gd name="adj" fmla="val 10409"/>
              </a:avLst>
            </a:prstGeom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100000">
                  <a:schemeClr val="bg1">
                    <a:lumMod val="75000"/>
                  </a:schemeClr>
                </a:gs>
                <a:gs pos="20000">
                  <a:schemeClr val="bg1">
                    <a:lumMod val="85000"/>
                  </a:schemeClr>
                </a:gs>
              </a:gsLst>
              <a:lin ang="5400000" scaled="0"/>
              <a:tileRect/>
            </a:gradFill>
            <a:ln w="3175">
              <a:solidFill>
                <a:schemeClr val="bg1">
                  <a:lumMod val="75000"/>
                </a:schemeClr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cxnSp>
          <p:nvCxnSpPr>
            <p:cNvPr id="39" name="直接连接符​​ 11"/>
            <p:cNvCxnSpPr>
              <a:endCxn id="41" idx="2"/>
            </p:cNvCxnSpPr>
            <p:nvPr/>
          </p:nvCxnSpPr>
          <p:spPr>
            <a:xfrm flipV="1">
              <a:off x="866304" y="1337790"/>
              <a:ext cx="1171925" cy="1006736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​​ 13"/>
            <p:cNvCxnSpPr>
              <a:stCxn id="41" idx="6"/>
            </p:cNvCxnSpPr>
            <p:nvPr/>
          </p:nvCxnSpPr>
          <p:spPr>
            <a:xfrm>
              <a:off x="2363765" y="1337790"/>
              <a:ext cx="447809" cy="827302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椭圆​​ 4"/>
            <p:cNvSpPr/>
            <p:nvPr/>
          </p:nvSpPr>
          <p:spPr>
            <a:xfrm>
              <a:off x="2038230" y="1174235"/>
              <a:ext cx="325535" cy="325523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100000">
                  <a:schemeClr val="bg1">
                    <a:lumMod val="75000"/>
                  </a:schemeClr>
                </a:gs>
                <a:gs pos="20000">
                  <a:schemeClr val="bg1">
                    <a:lumMod val="85000"/>
                  </a:schemeClr>
                </a:gs>
              </a:gsLst>
              <a:lin ang="5400000" scaled="0"/>
              <a:tileRect/>
            </a:gradFill>
            <a:ln w="31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5" name="椭圆​​ 6"/>
            <p:cNvSpPr/>
            <p:nvPr/>
          </p:nvSpPr>
          <p:spPr>
            <a:xfrm>
              <a:off x="2106543" y="1243146"/>
              <a:ext cx="187779" cy="187779"/>
            </a:xfrm>
            <a:prstGeom prst="ellipse">
              <a:avLst/>
            </a:prstGeom>
            <a:gradFill flip="none" rotWithShape="1">
              <a:gsLst>
                <a:gs pos="46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  <a:gs pos="0">
                  <a:schemeClr val="tx1">
                    <a:lumMod val="50000"/>
                    <a:lumOff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31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6" name="同侧圆角矩形 45"/>
            <p:cNvSpPr/>
            <p:nvPr/>
          </p:nvSpPr>
          <p:spPr>
            <a:xfrm rot="21295192">
              <a:off x="397852" y="2236549"/>
              <a:ext cx="2853590" cy="792368"/>
            </a:xfrm>
            <a:prstGeom prst="round2SameRect">
              <a:avLst/>
            </a:prstGeom>
            <a:gradFill flip="none" rotWithShape="1">
              <a:gsLst>
                <a:gs pos="52000">
                  <a:schemeClr val="bg1">
                    <a:alpha val="0"/>
                  </a:schemeClr>
                </a:gs>
                <a:gs pos="0">
                  <a:schemeClr val="bg1">
                    <a:alpha val="0"/>
                  </a:schemeClr>
                </a:gs>
                <a:gs pos="48000">
                  <a:schemeClr val="bg1">
                    <a:lumMod val="96000"/>
                  </a:schemeClr>
                </a:gs>
              </a:gsLst>
              <a:lin ang="468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7" name="圆角矩形​​ 3"/>
            <p:cNvSpPr/>
            <p:nvPr/>
          </p:nvSpPr>
          <p:spPr>
            <a:xfrm rot="21283523">
              <a:off x="564589" y="2384224"/>
              <a:ext cx="2621747" cy="1346550"/>
            </a:xfrm>
            <a:prstGeom prst="roundRect">
              <a:avLst>
                <a:gd name="adj" fmla="val 7418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342900" indent="-3429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3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华文琥珀" pitchFamily="2" charset="-122"/>
                  <a:ea typeface="华文琥珀" pitchFamily="2" charset="-122"/>
                </a:rPr>
                <a:t>数学建模的研究与进展</a:t>
              </a:r>
              <a:endPara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琥珀" pitchFamily="2" charset="-122"/>
                <a:ea typeface="华文琥珀" pitchFamily="2" charset="-122"/>
              </a:endParaRPr>
            </a:p>
          </p:txBody>
        </p:sp>
        <p:sp>
          <p:nvSpPr>
            <p:cNvPr id="48" name="椭圆​​ 8"/>
            <p:cNvSpPr/>
            <p:nvPr/>
          </p:nvSpPr>
          <p:spPr>
            <a:xfrm rot="21283523">
              <a:off x="811716" y="2344203"/>
              <a:ext cx="119226" cy="119226"/>
            </a:xfrm>
            <a:prstGeom prst="ellipse">
              <a:avLst/>
            </a:prstGeom>
            <a:gradFill flip="none" rotWithShape="1">
              <a:gsLst>
                <a:gs pos="46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  <a:gs pos="0">
                  <a:schemeClr val="tx1">
                    <a:lumMod val="50000"/>
                    <a:lumOff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31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9" name="椭圆​​ 9"/>
            <p:cNvSpPr/>
            <p:nvPr/>
          </p:nvSpPr>
          <p:spPr>
            <a:xfrm rot="21283523">
              <a:off x="2757052" y="2164609"/>
              <a:ext cx="119226" cy="119226"/>
            </a:xfrm>
            <a:prstGeom prst="ellipse">
              <a:avLst/>
            </a:prstGeom>
            <a:gradFill flip="none" rotWithShape="1">
              <a:gsLst>
                <a:gs pos="46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  <a:gs pos="0">
                  <a:schemeClr val="tx1">
                    <a:lumMod val="50000"/>
                    <a:lumOff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31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42910" y="2357430"/>
            <a:ext cx="6858048" cy="2260297"/>
            <a:chOff x="642910" y="2526025"/>
            <a:chExt cx="6858048" cy="2260297"/>
          </a:xfrm>
        </p:grpSpPr>
        <p:grpSp>
          <p:nvGrpSpPr>
            <p:cNvPr id="3" name="组合 35"/>
            <p:cNvGrpSpPr/>
            <p:nvPr/>
          </p:nvGrpSpPr>
          <p:grpSpPr>
            <a:xfrm>
              <a:off x="642910" y="2526025"/>
              <a:ext cx="6858048" cy="2260297"/>
              <a:chOff x="428596" y="1714488"/>
              <a:chExt cx="6858048" cy="2260297"/>
            </a:xfrm>
          </p:grpSpPr>
          <p:sp>
            <p:nvSpPr>
              <p:cNvPr id="64" name="Rectangle 6"/>
              <p:cNvSpPr>
                <a:spLocks noChangeArrowheads="1"/>
              </p:cNvSpPr>
              <p:nvPr/>
            </p:nvSpPr>
            <p:spPr bwMode="auto">
              <a:xfrm>
                <a:off x="433395" y="1714488"/>
                <a:ext cx="5281613" cy="5000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marL="342900" indent="-342900" fontAlgn="auto">
                  <a:spcBef>
                    <a:spcPct val="20000"/>
                  </a:spcBef>
                  <a:spcAft>
                    <a:spcPts val="0"/>
                  </a:spcAft>
                  <a:buClr>
                    <a:schemeClr val="accent5">
                      <a:lumMod val="75000"/>
                    </a:schemeClr>
                  </a:buClr>
                  <a:buFont typeface="Wingdings" pitchFamily="2" charset="2"/>
                  <a:buChar char="n"/>
                  <a:defRPr/>
                </a:pPr>
                <a:r>
                  <a:rPr lang="zh-CN" altLang="en-US" sz="2400" b="1" dirty="0">
                    <a:solidFill>
                      <a:schemeClr val="accent5">
                        <a:lumMod val="75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 </a:t>
                </a:r>
                <a:r>
                  <a:rPr lang="zh-CN" altLang="en-US" sz="2400" b="1" dirty="0" smtClean="0">
                    <a:solidFill>
                      <a:schemeClr val="accent2">
                        <a:lumMod val="75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采集数据</a:t>
                </a:r>
                <a:endParaRPr lang="en-US" altLang="zh-CN" sz="2400" b="1" dirty="0">
                  <a:solidFill>
                    <a:schemeClr val="accent2">
                      <a:lumMod val="75000"/>
                    </a:schemeClr>
                  </a:solidFill>
                  <a:latin typeface="+mn-lt"/>
                  <a:ea typeface="微软雅黑" pitchFamily="34" charset="-122"/>
                </a:endParaRPr>
              </a:p>
            </p:txBody>
          </p:sp>
          <p:sp>
            <p:nvSpPr>
              <p:cNvPr id="65" name="Rectangle 6"/>
              <p:cNvSpPr>
                <a:spLocks noChangeArrowheads="1"/>
              </p:cNvSpPr>
              <p:nvPr/>
            </p:nvSpPr>
            <p:spPr bwMode="auto">
              <a:xfrm>
                <a:off x="428596" y="3474723"/>
                <a:ext cx="6858048" cy="5000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marL="342900" indent="-342900" fontAlgn="auto">
                  <a:spcBef>
                    <a:spcPct val="20000"/>
                  </a:spcBef>
                  <a:spcAft>
                    <a:spcPts val="0"/>
                  </a:spcAft>
                  <a:buClr>
                    <a:schemeClr val="accent5">
                      <a:lumMod val="75000"/>
                    </a:schemeClr>
                  </a:buClr>
                  <a:buFont typeface="Wingdings" pitchFamily="2" charset="2"/>
                  <a:buChar char="n"/>
                  <a:defRPr/>
                </a:pPr>
                <a:r>
                  <a:rPr lang="zh-CN" altLang="en-US" sz="2400" b="1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 </a:t>
                </a:r>
                <a:r>
                  <a:rPr lang="zh-CN" altLang="en-US" sz="2400" b="1" dirty="0" smtClean="0">
                    <a:solidFill>
                      <a:schemeClr val="accent2">
                        <a:lumMod val="75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建模方法</a:t>
                </a:r>
                <a:endParaRPr lang="en-US" altLang="zh-CN" sz="2400" b="1" dirty="0">
                  <a:solidFill>
                    <a:schemeClr val="accent2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cxnSp>
          <p:nvCxnSpPr>
            <p:cNvPr id="51" name="直接连接符 50"/>
            <p:cNvCxnSpPr/>
            <p:nvPr/>
          </p:nvCxnSpPr>
          <p:spPr>
            <a:xfrm>
              <a:off x="785786" y="4784734"/>
              <a:ext cx="178595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>
              <a:off x="785786" y="2998784"/>
              <a:ext cx="1857388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5" name="直接连接符 54"/>
          <p:cNvCxnSpPr/>
          <p:nvPr/>
        </p:nvCxnSpPr>
        <p:spPr>
          <a:xfrm rot="16200000" flipH="1">
            <a:off x="1893471" y="3250801"/>
            <a:ext cx="2499536" cy="1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</a:ln>
          <a:effectLst>
            <a:innerShdw blurRad="228600" dist="50800" dir="2700000">
              <a:prstClr val="black">
                <a:alpha val="80000"/>
              </a:prstClr>
            </a:innerShdw>
            <a:reflection blurRad="6350" stA="50000" endA="300" endPos="38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组合 57"/>
          <p:cNvGrpSpPr/>
          <p:nvPr/>
        </p:nvGrpSpPr>
        <p:grpSpPr>
          <a:xfrm>
            <a:off x="4286248" y="2000240"/>
            <a:ext cx="4572032" cy="1214445"/>
            <a:chOff x="4286248" y="1928803"/>
            <a:chExt cx="4591131" cy="1143007"/>
          </a:xfrm>
          <a:solidFill>
            <a:schemeClr val="accent5">
              <a:lumMod val="90000"/>
            </a:schemeClr>
          </a:solidFill>
          <a:effectLst>
            <a:reflection blurRad="6350" stA="52000" endA="300" endPos="35000" dir="5400000" sy="-100000" algn="bl" rotWithShape="0"/>
          </a:effectLst>
        </p:grpSpPr>
        <p:sp>
          <p:nvSpPr>
            <p:cNvPr id="59" name="圆角矩形标注 58"/>
            <p:cNvSpPr/>
            <p:nvPr/>
          </p:nvSpPr>
          <p:spPr>
            <a:xfrm>
              <a:off x="4286248" y="1928803"/>
              <a:ext cx="4591131" cy="1143007"/>
            </a:xfrm>
            <a:prstGeom prst="wedgeRoundRectCallout">
              <a:avLst>
                <a:gd name="adj1" fmla="val -58007"/>
                <a:gd name="adj2" fmla="val -792"/>
                <a:gd name="adj3" fmla="val 1666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0" name="Rectangle 15"/>
            <p:cNvSpPr>
              <a:spLocks noChangeArrowheads="1"/>
            </p:cNvSpPr>
            <p:nvPr/>
          </p:nvSpPr>
          <p:spPr bwMode="auto">
            <a:xfrm>
              <a:off x="4429124" y="2048656"/>
              <a:ext cx="2849490" cy="95591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Font typeface="Wingdings" pitchFamily="2" charset="2"/>
                <a:buChar char="Ø"/>
              </a:pPr>
              <a:r>
                <a:rPr lang="zh-CN" altLang="en-US" sz="2000" b="1" dirty="0" smtClean="0">
                  <a:solidFill>
                    <a:srgbClr val="080808"/>
                  </a:solidFill>
                  <a:ea typeface="华文细黑" pitchFamily="2" charset="-122"/>
                </a:rPr>
                <a:t>  实体的几何外形尺寸</a:t>
              </a:r>
              <a:endParaRPr lang="en-US" altLang="zh-CN" sz="2000" b="1" dirty="0" smtClean="0">
                <a:solidFill>
                  <a:srgbClr val="080808"/>
                </a:solidFill>
                <a:ea typeface="华文细黑" pitchFamily="2" charset="-122"/>
              </a:endParaRPr>
            </a:p>
            <a:p>
              <a:endParaRPr lang="en-US" altLang="zh-CN" sz="2000" b="1" dirty="0" smtClean="0">
                <a:solidFill>
                  <a:srgbClr val="080808"/>
                </a:solidFill>
                <a:ea typeface="华文细黑" pitchFamily="2" charset="-122"/>
              </a:endParaRPr>
            </a:p>
            <a:p>
              <a:pPr>
                <a:buFont typeface="Wingdings" pitchFamily="2" charset="2"/>
                <a:buChar char="Ø"/>
              </a:pPr>
              <a:r>
                <a:rPr lang="en-US" altLang="zh-CN" sz="2000" b="1" dirty="0" smtClean="0">
                  <a:solidFill>
                    <a:srgbClr val="080808"/>
                  </a:solidFill>
                  <a:ea typeface="华文细黑" pitchFamily="2" charset="-122"/>
                </a:rPr>
                <a:t>  </a:t>
              </a:r>
              <a:r>
                <a:rPr lang="zh-CN" altLang="en-US" sz="2000" b="1" dirty="0" smtClean="0">
                  <a:solidFill>
                    <a:srgbClr val="080808"/>
                  </a:solidFill>
                  <a:ea typeface="华文细黑" pitchFamily="2" charset="-122"/>
                </a:rPr>
                <a:t>材料的特征参数</a:t>
              </a:r>
              <a:endParaRPr lang="zh-CN" altLang="en-US" sz="2000" b="1" dirty="0">
                <a:solidFill>
                  <a:srgbClr val="080808"/>
                </a:solidFill>
                <a:ea typeface="华文细黑" pitchFamily="2" charset="-122"/>
              </a:endParaRP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3714744" y="3571876"/>
            <a:ext cx="4714908" cy="1285884"/>
            <a:chOff x="4286248" y="1928803"/>
            <a:chExt cx="4591131" cy="1143007"/>
          </a:xfrm>
          <a:solidFill>
            <a:schemeClr val="accent5">
              <a:lumMod val="90000"/>
            </a:schemeClr>
          </a:solidFill>
          <a:effectLst>
            <a:reflection blurRad="6350" stA="52000" endA="300" endPos="35000" dir="5400000" sy="-100000" algn="bl" rotWithShape="0"/>
          </a:effectLst>
        </p:grpSpPr>
        <p:sp>
          <p:nvSpPr>
            <p:cNvPr id="62" name="圆角矩形标注 61"/>
            <p:cNvSpPr/>
            <p:nvPr/>
          </p:nvSpPr>
          <p:spPr>
            <a:xfrm>
              <a:off x="4286248" y="1928803"/>
              <a:ext cx="4591131" cy="1143007"/>
            </a:xfrm>
            <a:prstGeom prst="wedgeRoundRectCallout">
              <a:avLst>
                <a:gd name="adj1" fmla="val -58352"/>
                <a:gd name="adj2" fmla="val 10892"/>
                <a:gd name="adj3" fmla="val 1666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3" name="Rectangle 15"/>
            <p:cNvSpPr>
              <a:spLocks noChangeArrowheads="1"/>
            </p:cNvSpPr>
            <p:nvPr/>
          </p:nvSpPr>
          <p:spPr bwMode="auto">
            <a:xfrm>
              <a:off x="4429124" y="2052391"/>
              <a:ext cx="2358335" cy="95591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buFont typeface="Wingdings" pitchFamily="2" charset="2"/>
                <a:buChar char="Ø"/>
              </a:pPr>
              <a:r>
                <a:rPr lang="zh-CN" altLang="en-US" sz="2000" b="1" dirty="0" smtClean="0">
                  <a:solidFill>
                    <a:srgbClr val="080808"/>
                  </a:solidFill>
                  <a:ea typeface="华文细黑" pitchFamily="2" charset="-122"/>
                </a:rPr>
                <a:t>  线框法</a:t>
              </a:r>
              <a:endParaRPr lang="en-US" altLang="zh-CN" sz="2000" b="1" dirty="0" smtClean="0">
                <a:solidFill>
                  <a:srgbClr val="080808"/>
                </a:solidFill>
                <a:ea typeface="华文细黑" pitchFamily="2" charset="-122"/>
              </a:endParaRPr>
            </a:p>
            <a:p>
              <a:pPr>
                <a:buFont typeface="Wingdings" pitchFamily="2" charset="2"/>
                <a:buChar char="Ø"/>
              </a:pPr>
              <a:r>
                <a:rPr lang="en-US" altLang="zh-CN" sz="2000" b="1" dirty="0" smtClean="0">
                  <a:solidFill>
                    <a:srgbClr val="080808"/>
                  </a:solidFill>
                  <a:ea typeface="华文细黑" pitchFamily="2" charset="-122"/>
                </a:rPr>
                <a:t>  </a:t>
              </a:r>
              <a:r>
                <a:rPr lang="zh-CN" altLang="en-US" sz="2000" b="1" dirty="0" smtClean="0">
                  <a:solidFill>
                    <a:srgbClr val="080808"/>
                  </a:solidFill>
                  <a:ea typeface="华文细黑" pitchFamily="2" charset="-122"/>
                </a:rPr>
                <a:t>基于二维图像法</a:t>
              </a:r>
              <a:endParaRPr lang="en-US" altLang="zh-CN" sz="2000" b="1" dirty="0" smtClean="0">
                <a:solidFill>
                  <a:srgbClr val="080808"/>
                </a:solidFill>
                <a:ea typeface="华文细黑" pitchFamily="2" charset="-122"/>
              </a:endParaRPr>
            </a:p>
            <a:p>
              <a:pPr>
                <a:buFont typeface="Wingdings" pitchFamily="2" charset="2"/>
                <a:buChar char="Ø"/>
              </a:pPr>
              <a:r>
                <a:rPr lang="en-US" altLang="zh-CN" sz="2000" b="1" dirty="0" smtClean="0">
                  <a:solidFill>
                    <a:srgbClr val="080808"/>
                  </a:solidFill>
                  <a:ea typeface="华文细黑" pitchFamily="2" charset="-122"/>
                </a:rPr>
                <a:t>  </a:t>
              </a:r>
              <a:r>
                <a:rPr lang="zh-CN" altLang="en-US" sz="2000" b="1" dirty="0" smtClean="0">
                  <a:solidFill>
                    <a:srgbClr val="080808"/>
                  </a:solidFill>
                  <a:ea typeface="华文细黑" pitchFamily="2" charset="-122"/>
                </a:rPr>
                <a:t>块体构模</a:t>
              </a:r>
              <a:endParaRPr lang="en-US" altLang="zh-CN" sz="2000" b="1" dirty="0" smtClean="0">
                <a:solidFill>
                  <a:srgbClr val="080808"/>
                </a:solidFill>
                <a:ea typeface="华文细黑" pitchFamily="2" charset="-122"/>
              </a:endParaRPr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-1928858" y="550070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grpSp>
        <p:nvGrpSpPr>
          <p:cNvPr id="36" name="组合 35"/>
          <p:cNvGrpSpPr/>
          <p:nvPr/>
        </p:nvGrpSpPr>
        <p:grpSpPr>
          <a:xfrm>
            <a:off x="2000232" y="5143512"/>
            <a:ext cx="4643470" cy="1391905"/>
            <a:chOff x="1428728" y="5325899"/>
            <a:chExt cx="4572032" cy="1285033"/>
          </a:xfrm>
          <a:effectLst>
            <a:reflection blurRad="6350" stA="52000" endA="300" endPos="35000" dir="5400000" sy="-100000" algn="bl" rotWithShape="0"/>
          </a:effectLst>
        </p:grpSpPr>
        <p:sp>
          <p:nvSpPr>
            <p:cNvPr id="78" name="圆角矩形标注 77"/>
            <p:cNvSpPr/>
            <p:nvPr/>
          </p:nvSpPr>
          <p:spPr>
            <a:xfrm>
              <a:off x="1428728" y="5357826"/>
              <a:ext cx="4572032" cy="1214445"/>
            </a:xfrm>
            <a:prstGeom prst="wedgeRoundRectCallout">
              <a:avLst>
                <a:gd name="adj1" fmla="val -41801"/>
                <a:gd name="adj2" fmla="val -22861"/>
                <a:gd name="adj3" fmla="val 16667"/>
              </a:avLst>
            </a:prstGeom>
            <a:solidFill>
              <a:schemeClr val="accent5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80" name="矩形 79"/>
            <p:cNvSpPr/>
            <p:nvPr/>
          </p:nvSpPr>
          <p:spPr>
            <a:xfrm>
              <a:off x="1857356" y="5325899"/>
              <a:ext cx="3857652" cy="128503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b="1" dirty="0" smtClean="0">
                  <a:latin typeface="微软雅黑" pitchFamily="34" charset="-122"/>
                  <a:ea typeface="微软雅黑" pitchFamily="34" charset="-122"/>
                </a:rPr>
                <a:t>主要的建模软件有：</a:t>
              </a:r>
              <a:endParaRPr lang="en-US" b="1" dirty="0" smtClean="0"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dirty="0" smtClean="0"/>
                <a:t>         AutoCAD</a:t>
              </a:r>
              <a:r>
                <a:rPr lang="zh-CN" altLang="en-US" dirty="0" smtClean="0"/>
                <a:t>、</a:t>
              </a:r>
              <a:r>
                <a:rPr lang="en-US" altLang="zh-CN" dirty="0" smtClean="0"/>
                <a:t>Pro/ENGINEER、</a:t>
              </a:r>
              <a:endParaRPr lang="en-US" dirty="0" smtClean="0"/>
            </a:p>
            <a:p>
              <a:pPr>
                <a:lnSpc>
                  <a:spcPct val="150000"/>
                </a:lnSpc>
              </a:pPr>
              <a:r>
                <a:rPr lang="en-US" dirty="0" smtClean="0"/>
                <a:t>         </a:t>
              </a:r>
              <a:r>
                <a:rPr lang="en-US" dirty="0" err="1" smtClean="0"/>
                <a:t>SolidWorks</a:t>
              </a:r>
              <a:r>
                <a:rPr lang="zh-CN" altLang="en-US" dirty="0" smtClean="0"/>
                <a:t>、</a:t>
              </a:r>
              <a:r>
                <a:rPr lang="en-US" dirty="0" smtClean="0"/>
                <a:t>ANSYS</a:t>
              </a:r>
              <a:endParaRPr lang="zh-CN" altLang="en-US" dirty="0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3.33333E-6 L -4.44444E-6 -1.00277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0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3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1.00278 L -1.94444E-6 0.02615 " pathEditMode="relative" rAng="0" ptsTypes="AA">
                                      <p:cBhvr>
                                        <p:cTn id="5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组合 80"/>
          <p:cNvGrpSpPr/>
          <p:nvPr/>
        </p:nvGrpSpPr>
        <p:grpSpPr>
          <a:xfrm>
            <a:off x="285720" y="5715016"/>
            <a:ext cx="1428760" cy="857256"/>
            <a:chOff x="285720" y="5214950"/>
            <a:chExt cx="1357321" cy="785818"/>
          </a:xfrm>
        </p:grpSpPr>
        <p:sp>
          <p:nvSpPr>
            <p:cNvPr id="79" name="Rectangle 9"/>
            <p:cNvSpPr>
              <a:spLocks noChangeArrowheads="1"/>
            </p:cNvSpPr>
            <p:nvPr/>
          </p:nvSpPr>
          <p:spPr bwMode="gray">
            <a:xfrm>
              <a:off x="285720" y="5214950"/>
              <a:ext cx="1357321" cy="785818"/>
            </a:xfrm>
            <a:prstGeom prst="rect">
              <a:avLst/>
            </a:prstGeom>
            <a:solidFill>
              <a:schemeClr val="folHlink"/>
            </a:solidFill>
            <a:ln w="12700" algn="ctr">
              <a:noFill/>
              <a:prstDash val="dash"/>
              <a:miter lim="800000"/>
              <a:headEnd/>
              <a:tailEnd/>
            </a:ln>
            <a:effectLst>
              <a:reflection blurRad="6350" stA="52000" endA="300" endPos="35000" dir="5400000" sy="-100000" algn="bl" rotWithShape="0"/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" name="Rectangle 12">
              <a:hlinkClick r:id="" action="ppaction://noaction"/>
            </p:cNvPr>
            <p:cNvSpPr>
              <a:spLocks noChangeArrowheads="1"/>
            </p:cNvSpPr>
            <p:nvPr/>
          </p:nvSpPr>
          <p:spPr bwMode="white">
            <a:xfrm>
              <a:off x="292864" y="5280435"/>
              <a:ext cx="1214445" cy="66850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3600" b="1" dirty="0" smtClea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难点</a:t>
              </a:r>
              <a:endParaRPr lang="en-US" altLang="zh-CN" sz="3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10290" name="Picture 50" descr="water"/>
          <p:cNvPicPr>
            <a:picLocks noChangeAspect="1" noChangeArrowheads="1"/>
          </p:cNvPicPr>
          <p:nvPr/>
        </p:nvPicPr>
        <p:blipFill>
          <a:blip r:embed="rId2"/>
          <a:srcRect l="22409" t="16374" b="27486"/>
          <a:stretch>
            <a:fillRect/>
          </a:stretch>
        </p:blipFill>
        <p:spPr bwMode="gray">
          <a:xfrm rot="786797">
            <a:off x="6629400" y="-381000"/>
            <a:ext cx="2417763" cy="1995488"/>
          </a:xfrm>
          <a:prstGeom prst="rect">
            <a:avLst/>
          </a:prstGeom>
          <a:noFill/>
        </p:spPr>
      </p:pic>
      <p:sp>
        <p:nvSpPr>
          <p:cNvPr id="50" name="矩形 49"/>
          <p:cNvSpPr/>
          <p:nvPr/>
        </p:nvSpPr>
        <p:spPr>
          <a:xfrm>
            <a:off x="3571868" y="0"/>
            <a:ext cx="2571736" cy="857256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8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 文献综述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4500562" y="0"/>
            <a:ext cx="2571736" cy="857256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2  </a:t>
            </a:r>
            <a:r>
              <a:rPr lang="zh-CN" altLang="en-US" sz="28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课题总结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5500694" y="0"/>
            <a:ext cx="2743185" cy="857256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3  </a:t>
            </a:r>
            <a:r>
              <a:rPr lang="zh-CN" altLang="en-US" sz="28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实验方案</a:t>
            </a:r>
            <a:endParaRPr lang="en-US" altLang="zh-CN" sz="2800" b="1" dirty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6500826" y="0"/>
            <a:ext cx="2457465" cy="857256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4  </a:t>
            </a:r>
            <a:r>
              <a:rPr lang="zh-CN" altLang="en-US" sz="28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实验进度</a:t>
            </a:r>
            <a:endParaRPr lang="en-US" altLang="zh-CN" sz="2800" b="1" dirty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-2643238" y="500042"/>
            <a:ext cx="2571736" cy="857256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8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 文献综述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214282" y="1625668"/>
            <a:ext cx="1500198" cy="940837"/>
            <a:chOff x="323850" y="1916113"/>
            <a:chExt cx="1728788" cy="766762"/>
          </a:xfrm>
          <a:effectLst>
            <a:reflection blurRad="6350" stA="52000" endA="300" endPos="35000" dir="5400000" sy="-100000" algn="bl" rotWithShape="0"/>
          </a:effectLst>
        </p:grpSpPr>
        <p:sp>
          <p:nvSpPr>
            <p:cNvPr id="20" name="Rectangle 7"/>
            <p:cNvSpPr>
              <a:spLocks noChangeArrowheads="1"/>
            </p:cNvSpPr>
            <p:nvPr/>
          </p:nvSpPr>
          <p:spPr bwMode="gray">
            <a:xfrm>
              <a:off x="323850" y="1916113"/>
              <a:ext cx="1728788" cy="766762"/>
            </a:xfrm>
            <a:prstGeom prst="rect">
              <a:avLst/>
            </a:prstGeom>
            <a:solidFill>
              <a:schemeClr val="accent2"/>
            </a:solidFill>
            <a:ln w="12700" algn="ctr">
              <a:noFill/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Rectangle 10">
              <a:hlinkClick r:id="" action="ppaction://noaction"/>
            </p:cNvPr>
            <p:cNvSpPr>
              <a:spLocks noChangeArrowheads="1"/>
            </p:cNvSpPr>
            <p:nvPr/>
          </p:nvSpPr>
          <p:spPr bwMode="white">
            <a:xfrm>
              <a:off x="419895" y="1988499"/>
              <a:ext cx="1385774" cy="52398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3600" b="1" dirty="0" smtClea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背景</a:t>
              </a:r>
              <a:endParaRPr lang="en-US" altLang="zh-CN" sz="3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1500166" y="1714488"/>
            <a:ext cx="7416800" cy="928694"/>
            <a:chOff x="1500166" y="1714488"/>
            <a:chExt cx="7416800" cy="928694"/>
          </a:xfrm>
        </p:grpSpPr>
        <p:sp>
          <p:nvSpPr>
            <p:cNvPr id="22" name="Rectangle 4"/>
            <p:cNvSpPr>
              <a:spLocks noChangeArrowheads="1"/>
            </p:cNvSpPr>
            <p:nvPr/>
          </p:nvSpPr>
          <p:spPr bwMode="blackGray">
            <a:xfrm>
              <a:off x="1500166" y="1714488"/>
              <a:ext cx="7416800" cy="928694"/>
            </a:xfrm>
            <a:prstGeom prst="rect">
              <a:avLst/>
            </a:prstGeom>
            <a:solidFill>
              <a:srgbClr val="FFFFFF">
                <a:alpha val="50000"/>
              </a:srgbClr>
            </a:solidFill>
            <a:ln w="1270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Rectangle 13"/>
            <p:cNvSpPr>
              <a:spLocks noChangeArrowheads="1"/>
            </p:cNvSpPr>
            <p:nvPr/>
          </p:nvSpPr>
          <p:spPr bwMode="auto">
            <a:xfrm>
              <a:off x="1857356" y="1785926"/>
              <a:ext cx="6786610" cy="76944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altLang="zh-CN" sz="2400" b="1" dirty="0" smtClean="0">
                  <a:ea typeface="宋体" charset="-122"/>
                </a:rPr>
                <a:t>1  </a:t>
              </a:r>
              <a:r>
                <a:rPr lang="zh-CN" altLang="en-US" sz="2000" dirty="0" smtClean="0">
                  <a:latin typeface="微软雅黑" pitchFamily="34" charset="-122"/>
                  <a:ea typeface="微软雅黑" pitchFamily="34" charset="-122"/>
                </a:rPr>
                <a:t>铁酸钙粘结相影响高碱度烧结矿的质量</a:t>
              </a:r>
              <a:endParaRPr lang="en-US" altLang="zh-CN" sz="2000" dirty="0" smtClean="0"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en-US" altLang="zh-CN" sz="2000" b="1" dirty="0" smtClean="0">
                  <a:latin typeface="微软雅黑" pitchFamily="34" charset="-122"/>
                  <a:ea typeface="微软雅黑" pitchFamily="34" charset="-122"/>
                </a:rPr>
                <a:t>2  </a:t>
              </a:r>
              <a:r>
                <a:rPr lang="zh-CN" altLang="en-US" sz="2000" dirty="0" smtClean="0">
                  <a:latin typeface="微软雅黑" pitchFamily="34" charset="-122"/>
                  <a:ea typeface="微软雅黑" pitchFamily="34" charset="-122"/>
                </a:rPr>
                <a:t>铁酸钙的多元化</a:t>
              </a:r>
              <a:r>
                <a:rPr lang="en-US" altLang="zh-CN" sz="2000" dirty="0" smtClean="0">
                  <a:latin typeface="微软雅黑" pitchFamily="34" charset="-122"/>
                  <a:ea typeface="微软雅黑" pitchFamily="34" charset="-122"/>
                </a:rPr>
                <a:t>,</a:t>
              </a:r>
              <a:r>
                <a:rPr lang="zh-CN" altLang="en-US" sz="2000" dirty="0" smtClean="0">
                  <a:latin typeface="微软雅黑" pitchFamily="34" charset="-122"/>
                  <a:ea typeface="微软雅黑" pitchFamily="34" charset="-122"/>
                </a:rPr>
                <a:t>对铁酸钙研究领域不断拓宽与深入</a:t>
              </a:r>
              <a:endParaRPr lang="en-US" altLang="zh-CN" sz="2000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1500166" y="2714620"/>
            <a:ext cx="7416800" cy="1148656"/>
            <a:chOff x="1500166" y="1714488"/>
            <a:chExt cx="7416800" cy="1148656"/>
          </a:xfrm>
        </p:grpSpPr>
        <p:sp>
          <p:nvSpPr>
            <p:cNvPr id="27" name="Rectangle 4"/>
            <p:cNvSpPr>
              <a:spLocks noChangeArrowheads="1"/>
            </p:cNvSpPr>
            <p:nvPr/>
          </p:nvSpPr>
          <p:spPr bwMode="blackGray">
            <a:xfrm>
              <a:off x="1500166" y="1714488"/>
              <a:ext cx="7416800" cy="928694"/>
            </a:xfrm>
            <a:prstGeom prst="rect">
              <a:avLst/>
            </a:prstGeom>
            <a:solidFill>
              <a:srgbClr val="FFFFFF">
                <a:alpha val="50000"/>
              </a:srgbClr>
            </a:solidFill>
            <a:ln w="1270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Rectangle 13"/>
            <p:cNvSpPr>
              <a:spLocks noChangeArrowheads="1"/>
            </p:cNvSpPr>
            <p:nvPr/>
          </p:nvSpPr>
          <p:spPr bwMode="auto">
            <a:xfrm>
              <a:off x="1857356" y="1785926"/>
              <a:ext cx="6786610" cy="107721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altLang="zh-CN" sz="2400" b="1" dirty="0" smtClean="0">
                  <a:ea typeface="宋体" charset="-122"/>
                </a:rPr>
                <a:t>1  </a:t>
              </a:r>
              <a:r>
                <a:rPr lang="zh-CN" altLang="en-US" sz="2000" dirty="0" smtClean="0">
                  <a:latin typeface="微软雅黑" pitchFamily="34" charset="-122"/>
                  <a:ea typeface="微软雅黑" pitchFamily="34" charset="-122"/>
                </a:rPr>
                <a:t>主要利用二元或三元相图进行铁酸钙的某些研究</a:t>
              </a:r>
              <a:endParaRPr lang="en-US" altLang="zh-CN" sz="2000" dirty="0" smtClean="0"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en-US" altLang="zh-CN" sz="2000" b="1" dirty="0" smtClean="0">
                  <a:latin typeface="微软雅黑" pitchFamily="34" charset="-122"/>
                  <a:ea typeface="微软雅黑" pitchFamily="34" charset="-122"/>
                </a:rPr>
                <a:t>2</a:t>
              </a:r>
              <a:r>
                <a:rPr lang="zh-CN" altLang="en-US" sz="2000" b="1" dirty="0" smtClean="0">
                  <a:latin typeface="微软雅黑" pitchFamily="34" charset="-122"/>
                  <a:ea typeface="微软雅黑" pitchFamily="34" charset="-122"/>
                </a:rPr>
                <a:t>  </a:t>
              </a:r>
              <a:r>
                <a:rPr lang="zh-CN" altLang="en-US" sz="2000" dirty="0" smtClean="0">
                  <a:latin typeface="微软雅黑" pitchFamily="34" charset="-122"/>
                  <a:ea typeface="微软雅黑" pitchFamily="34" charset="-122"/>
                </a:rPr>
                <a:t>借助渣系数据库，数据库不一导致研究结果各有偏差</a:t>
              </a:r>
              <a:endParaRPr lang="en-US" altLang="zh-CN" sz="2000" dirty="0" smtClean="0"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en-US" altLang="zh-CN" sz="2000" b="1" dirty="0" smtClean="0">
                  <a:latin typeface="微软雅黑" pitchFamily="34" charset="-122"/>
                  <a:ea typeface="微软雅黑" pitchFamily="34" charset="-122"/>
                </a:rPr>
                <a:t>3</a:t>
              </a:r>
              <a:r>
                <a:rPr lang="en-US" altLang="zh-CN" sz="2000" dirty="0" smtClean="0">
                  <a:latin typeface="微软雅黑" pitchFamily="34" charset="-122"/>
                  <a:ea typeface="微软雅黑" pitchFamily="34" charset="-122"/>
                </a:rPr>
                <a:t>  </a:t>
              </a:r>
              <a:r>
                <a:rPr lang="zh-CN" altLang="en-US" sz="2000" dirty="0" smtClean="0">
                  <a:latin typeface="微软雅黑" pitchFamily="34" charset="-122"/>
                  <a:ea typeface="微软雅黑" pitchFamily="34" charset="-122"/>
                </a:rPr>
                <a:t>相图计算软件不能生成四元</a:t>
              </a:r>
              <a:r>
                <a:rPr lang="en-US" altLang="zh-CN" sz="2000" dirty="0" smtClean="0">
                  <a:latin typeface="微软雅黑" pitchFamily="34" charset="-122"/>
                  <a:ea typeface="微软雅黑" pitchFamily="34" charset="-122"/>
                </a:rPr>
                <a:t>—</a:t>
              </a:r>
              <a:r>
                <a:rPr lang="zh-CN" altLang="en-US" sz="2000" dirty="0" smtClean="0">
                  <a:latin typeface="微软雅黑" pitchFamily="34" charset="-122"/>
                  <a:ea typeface="微软雅黑" pitchFamily="34" charset="-122"/>
                </a:rPr>
                <a:t>四面体相图</a:t>
              </a:r>
              <a:endParaRPr lang="en-US" altLang="zh-CN" sz="2000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9345622" y="1714488"/>
            <a:ext cx="2513054" cy="1000133"/>
            <a:chOff x="9202746" y="2000239"/>
            <a:chExt cx="2370178" cy="1000133"/>
          </a:xfrm>
        </p:grpSpPr>
        <p:grpSp>
          <p:nvGrpSpPr>
            <p:cNvPr id="46" name="Group 4"/>
            <p:cNvGrpSpPr>
              <a:grpSpLocks/>
            </p:cNvGrpSpPr>
            <p:nvPr/>
          </p:nvGrpSpPr>
          <p:grpSpPr bwMode="auto">
            <a:xfrm>
              <a:off x="9215438" y="2000240"/>
              <a:ext cx="2143172" cy="1000132"/>
              <a:chOff x="720" y="1392"/>
              <a:chExt cx="4058" cy="480"/>
            </a:xfrm>
          </p:grpSpPr>
          <p:sp>
            <p:nvSpPr>
              <p:cNvPr id="47" name="AutoShape 5"/>
              <p:cNvSpPr>
                <a:spLocks noChangeArrowheads="1"/>
              </p:cNvSpPr>
              <p:nvPr/>
            </p:nvSpPr>
            <p:spPr bwMode="gray">
              <a:xfrm>
                <a:off x="720" y="1392"/>
                <a:ext cx="4058" cy="480"/>
              </a:xfrm>
              <a:prstGeom prst="roundRect">
                <a:avLst>
                  <a:gd name="adj" fmla="val 17509"/>
                </a:avLst>
              </a:prstGeom>
              <a:gradFill rotWithShape="1">
                <a:gsLst>
                  <a:gs pos="0">
                    <a:schemeClr val="accent2"/>
                  </a:gs>
                  <a:gs pos="50000">
                    <a:schemeClr val="accent2">
                      <a:gamma/>
                      <a:shade val="92157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48" name="Group 6"/>
              <p:cNvGrpSpPr>
                <a:grpSpLocks/>
              </p:cNvGrpSpPr>
              <p:nvPr/>
            </p:nvGrpSpPr>
            <p:grpSpPr bwMode="auto">
              <a:xfrm>
                <a:off x="730" y="1407"/>
                <a:ext cx="4043" cy="444"/>
                <a:chOff x="744" y="1407"/>
                <a:chExt cx="3988" cy="444"/>
              </a:xfrm>
            </p:grpSpPr>
            <p:sp>
              <p:nvSpPr>
                <p:cNvPr id="49" name="AutoShape 7"/>
                <p:cNvSpPr>
                  <a:spLocks noChangeArrowheads="1"/>
                </p:cNvSpPr>
                <p:nvPr/>
              </p:nvSpPr>
              <p:spPr bwMode="gray">
                <a:xfrm>
                  <a:off x="744" y="1736"/>
                  <a:ext cx="3988" cy="11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chemeClr val="accent2">
                        <a:alpha val="0"/>
                      </a:schemeClr>
                    </a:gs>
                    <a:gs pos="100000">
                      <a:schemeClr val="accent2">
                        <a:gamma/>
                        <a:tint val="0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4" name="AutoShape 8"/>
                <p:cNvSpPr>
                  <a:spLocks noChangeArrowheads="1"/>
                </p:cNvSpPr>
                <p:nvPr/>
              </p:nvSpPr>
              <p:spPr bwMode="gray">
                <a:xfrm>
                  <a:off x="744" y="1407"/>
                  <a:ext cx="3988" cy="11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chemeClr val="accent2">
                        <a:gamma/>
                        <a:tint val="15686"/>
                        <a:invGamma/>
                      </a:schemeClr>
                    </a:gs>
                    <a:gs pos="100000">
                      <a:schemeClr val="accent2">
                        <a:alpha val="0"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55" name="TextBox 54"/>
            <p:cNvSpPr txBox="1"/>
            <p:nvPr/>
          </p:nvSpPr>
          <p:spPr>
            <a:xfrm>
              <a:off x="9202746" y="2000239"/>
              <a:ext cx="237017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 研究环境的复杂化</a:t>
              </a:r>
              <a:endParaRPr lang="en-US" altLang="zh-CN" dirty="0" smtClean="0"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富铁区域研究的必要</a:t>
              </a:r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9345622" y="2786057"/>
            <a:ext cx="2155864" cy="1000133"/>
            <a:chOff x="9202746" y="2000239"/>
            <a:chExt cx="2155864" cy="1000133"/>
          </a:xfrm>
        </p:grpSpPr>
        <p:grpSp>
          <p:nvGrpSpPr>
            <p:cNvPr id="66" name="Group 4"/>
            <p:cNvGrpSpPr>
              <a:grpSpLocks/>
            </p:cNvGrpSpPr>
            <p:nvPr/>
          </p:nvGrpSpPr>
          <p:grpSpPr bwMode="auto">
            <a:xfrm>
              <a:off x="9215438" y="2000240"/>
              <a:ext cx="2143172" cy="1000132"/>
              <a:chOff x="720" y="1392"/>
              <a:chExt cx="4058" cy="480"/>
            </a:xfrm>
          </p:grpSpPr>
          <p:sp>
            <p:nvSpPr>
              <p:cNvPr id="68" name="AutoShape 5"/>
              <p:cNvSpPr>
                <a:spLocks noChangeArrowheads="1"/>
              </p:cNvSpPr>
              <p:nvPr/>
            </p:nvSpPr>
            <p:spPr bwMode="gray">
              <a:xfrm>
                <a:off x="720" y="1392"/>
                <a:ext cx="4058" cy="480"/>
              </a:xfrm>
              <a:prstGeom prst="roundRect">
                <a:avLst>
                  <a:gd name="adj" fmla="val 17509"/>
                </a:avLst>
              </a:prstGeom>
              <a:gradFill rotWithShape="1">
                <a:gsLst>
                  <a:gs pos="0">
                    <a:schemeClr val="accent2"/>
                  </a:gs>
                  <a:gs pos="50000">
                    <a:schemeClr val="accent2">
                      <a:gamma/>
                      <a:shade val="92157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69" name="Group 6"/>
              <p:cNvGrpSpPr>
                <a:grpSpLocks/>
              </p:cNvGrpSpPr>
              <p:nvPr/>
            </p:nvGrpSpPr>
            <p:grpSpPr bwMode="auto">
              <a:xfrm>
                <a:off x="730" y="1407"/>
                <a:ext cx="4043" cy="444"/>
                <a:chOff x="744" y="1407"/>
                <a:chExt cx="3988" cy="444"/>
              </a:xfrm>
            </p:grpSpPr>
            <p:sp>
              <p:nvSpPr>
                <p:cNvPr id="70" name="AutoShape 7"/>
                <p:cNvSpPr>
                  <a:spLocks noChangeArrowheads="1"/>
                </p:cNvSpPr>
                <p:nvPr/>
              </p:nvSpPr>
              <p:spPr bwMode="gray">
                <a:xfrm>
                  <a:off x="744" y="1736"/>
                  <a:ext cx="3988" cy="11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chemeClr val="accent2">
                        <a:alpha val="0"/>
                      </a:schemeClr>
                    </a:gs>
                    <a:gs pos="100000">
                      <a:schemeClr val="accent2">
                        <a:gamma/>
                        <a:tint val="0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1" name="AutoShape 8"/>
                <p:cNvSpPr>
                  <a:spLocks noChangeArrowheads="1"/>
                </p:cNvSpPr>
                <p:nvPr/>
              </p:nvSpPr>
              <p:spPr bwMode="gray">
                <a:xfrm>
                  <a:off x="744" y="1407"/>
                  <a:ext cx="3988" cy="11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chemeClr val="accent2">
                        <a:gamma/>
                        <a:tint val="15686"/>
                        <a:invGamma/>
                      </a:schemeClr>
                    </a:gs>
                    <a:gs pos="100000">
                      <a:schemeClr val="accent2">
                        <a:alpha val="0"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67" name="TextBox 66"/>
            <p:cNvSpPr txBox="1"/>
            <p:nvPr/>
          </p:nvSpPr>
          <p:spPr>
            <a:xfrm>
              <a:off x="9202746" y="2000239"/>
              <a:ext cx="214314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      课题的提出</a:t>
              </a:r>
              <a:endParaRPr lang="en-US" altLang="zh-CN" dirty="0" smtClean="0"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   建立四面体相图</a:t>
              </a:r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285720" y="3929067"/>
            <a:ext cx="1357322" cy="857255"/>
            <a:chOff x="323850" y="3357563"/>
            <a:chExt cx="1728788" cy="766762"/>
          </a:xfrm>
          <a:effectLst>
            <a:reflection blurRad="6350" stA="52000" endA="300" endPos="35000" dir="5400000" sy="-100000" algn="bl" rotWithShape="0"/>
          </a:effectLst>
        </p:grpSpPr>
        <p:sp>
          <p:nvSpPr>
            <p:cNvPr id="74" name="Rectangle 8"/>
            <p:cNvSpPr>
              <a:spLocks noChangeArrowheads="1"/>
            </p:cNvSpPr>
            <p:nvPr/>
          </p:nvSpPr>
          <p:spPr bwMode="gray">
            <a:xfrm>
              <a:off x="323850" y="3357563"/>
              <a:ext cx="1728788" cy="766762"/>
            </a:xfrm>
            <a:prstGeom prst="rect">
              <a:avLst/>
            </a:prstGeom>
            <a:solidFill>
              <a:schemeClr val="hlink"/>
            </a:solidFill>
            <a:ln w="12700" algn="ctr">
              <a:noFill/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" name="Rectangle 11">
              <a:hlinkClick r:id="" action="ppaction://noaction"/>
            </p:cNvPr>
            <p:cNvSpPr>
              <a:spLocks noChangeArrowheads="1"/>
            </p:cNvSpPr>
            <p:nvPr/>
          </p:nvSpPr>
          <p:spPr bwMode="white">
            <a:xfrm>
              <a:off x="557358" y="3434238"/>
              <a:ext cx="1222313" cy="57230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3600" b="1" dirty="0" smtClea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意义</a:t>
              </a:r>
              <a:endParaRPr lang="en-US" altLang="zh-CN" sz="3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1428728" y="4071942"/>
            <a:ext cx="7416800" cy="1756412"/>
            <a:chOff x="1428728" y="1428736"/>
            <a:chExt cx="7416800" cy="1971627"/>
          </a:xfrm>
        </p:grpSpPr>
        <p:sp>
          <p:nvSpPr>
            <p:cNvPr id="30" name="Rectangle 4"/>
            <p:cNvSpPr>
              <a:spLocks noChangeArrowheads="1"/>
            </p:cNvSpPr>
            <p:nvPr/>
          </p:nvSpPr>
          <p:spPr bwMode="blackGray">
            <a:xfrm>
              <a:off x="1428728" y="1428736"/>
              <a:ext cx="7416800" cy="928694"/>
            </a:xfrm>
            <a:prstGeom prst="rect">
              <a:avLst/>
            </a:prstGeom>
            <a:solidFill>
              <a:srgbClr val="FFFFFF">
                <a:alpha val="50000"/>
              </a:srgbClr>
            </a:solidFill>
            <a:ln w="1270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" name="Rectangle 13"/>
            <p:cNvSpPr>
              <a:spLocks noChangeArrowheads="1"/>
            </p:cNvSpPr>
            <p:nvPr/>
          </p:nvSpPr>
          <p:spPr bwMode="auto">
            <a:xfrm>
              <a:off x="1857356" y="1500175"/>
              <a:ext cx="6929486" cy="19001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altLang="zh-CN" sz="2400" b="1" dirty="0" smtClean="0">
                  <a:ea typeface="宋体" charset="-122"/>
                </a:rPr>
                <a:t>1  </a:t>
              </a:r>
              <a:r>
                <a:rPr lang="zh-CN" altLang="en-US" sz="2000" dirty="0" smtClean="0">
                  <a:latin typeface="微软雅黑" pitchFamily="34" charset="-122"/>
                  <a:ea typeface="微软雅黑" pitchFamily="34" charset="-122"/>
                </a:rPr>
                <a:t>对前人关于</a:t>
              </a:r>
              <a:r>
                <a:rPr lang="en-US" altLang="zh-CN" sz="2000" dirty="0" smtClean="0">
                  <a:latin typeface="微软雅黑" pitchFamily="34" charset="-122"/>
                  <a:ea typeface="微软雅黑" pitchFamily="34" charset="-122"/>
                </a:rPr>
                <a:t>SFCA</a:t>
              </a:r>
              <a:r>
                <a:rPr lang="zh-CN" altLang="en-US" sz="2000" dirty="0" smtClean="0">
                  <a:latin typeface="微软雅黑" pitchFamily="34" charset="-122"/>
                  <a:ea typeface="微软雅黑" pitchFamily="34" charset="-122"/>
                </a:rPr>
                <a:t>相关系及熔化行为的研究作一个总结</a:t>
              </a:r>
              <a:endParaRPr lang="en-US" altLang="zh-CN" sz="2000" dirty="0" smtClean="0">
                <a:latin typeface="微软雅黑" pitchFamily="34" charset="-122"/>
                <a:ea typeface="微软雅黑" pitchFamily="34" charset="-122"/>
              </a:endParaRPr>
            </a:p>
            <a:p>
              <a:pPr marL="457200" indent="-457200"/>
              <a:r>
                <a:rPr lang="en-US" altLang="zh-CN" sz="2000" b="1" dirty="0" smtClean="0">
                  <a:latin typeface="微软雅黑" pitchFamily="34" charset="-122"/>
                  <a:ea typeface="微软雅黑" pitchFamily="34" charset="-122"/>
                </a:rPr>
                <a:t>2</a:t>
              </a:r>
              <a:r>
                <a:rPr lang="zh-CN" altLang="en-US" sz="2000" dirty="0" smtClean="0">
                  <a:latin typeface="微软雅黑" pitchFamily="34" charset="-122"/>
                  <a:ea typeface="微软雅黑" pitchFamily="34" charset="-122"/>
                </a:rPr>
                <a:t>  第一次提出富铁区域的研究</a:t>
              </a:r>
              <a:endParaRPr lang="en-US" altLang="zh-CN" sz="2000" dirty="0" smtClean="0">
                <a:latin typeface="微软雅黑" pitchFamily="34" charset="-122"/>
                <a:ea typeface="微软雅黑" pitchFamily="34" charset="-122"/>
              </a:endParaRPr>
            </a:p>
            <a:p>
              <a:pPr marL="457200" indent="-457200"/>
              <a:r>
                <a:rPr lang="en-US" altLang="zh-CN" sz="2000" b="1" dirty="0" smtClean="0">
                  <a:latin typeface="微软雅黑" pitchFamily="34" charset="-122"/>
                  <a:ea typeface="微软雅黑" pitchFamily="34" charset="-122"/>
                </a:rPr>
                <a:t>3</a:t>
              </a:r>
              <a:r>
                <a:rPr lang="en-US" altLang="zh-CN" sz="2000" dirty="0" smtClean="0">
                  <a:latin typeface="微软雅黑" pitchFamily="34" charset="-122"/>
                  <a:ea typeface="微软雅黑" pitchFamily="34" charset="-122"/>
                </a:rPr>
                <a:t>  </a:t>
              </a:r>
              <a:r>
                <a:rPr lang="zh-CN" altLang="en-US" sz="2000" dirty="0" smtClean="0">
                  <a:latin typeface="微软雅黑" pitchFamily="34" charset="-122"/>
                  <a:ea typeface="微软雅黑" pitchFamily="34" charset="-122"/>
                </a:rPr>
                <a:t>第一次建立铁酸钙四面体相图，为铁酸钙研究提供便利</a:t>
              </a:r>
              <a:r>
                <a:rPr lang="en-US" altLang="zh-CN" sz="2000" dirty="0" smtClean="0">
                  <a:latin typeface="微软雅黑" pitchFamily="34" charset="-122"/>
                  <a:ea typeface="微软雅黑" pitchFamily="34" charset="-122"/>
                </a:rPr>
                <a:t>,</a:t>
              </a:r>
            </a:p>
            <a:p>
              <a:pPr marL="457200" indent="-457200"/>
              <a:r>
                <a:rPr lang="zh-CN" altLang="en-US" sz="2000" dirty="0" smtClean="0">
                  <a:latin typeface="微软雅黑" pitchFamily="34" charset="-122"/>
                  <a:ea typeface="微软雅黑" pitchFamily="34" charset="-122"/>
                </a:rPr>
                <a:t>    并推动其发展</a:t>
              </a:r>
              <a:endParaRPr lang="en-US" altLang="zh-CN" sz="2000" dirty="0" smtClean="0"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en-US" altLang="zh-CN" sz="2000" dirty="0" smtClean="0">
                  <a:latin typeface="微软雅黑" pitchFamily="34" charset="-122"/>
                  <a:ea typeface="微软雅黑" pitchFamily="34" charset="-122"/>
                </a:rPr>
                <a:t>   </a:t>
              </a:r>
            </a:p>
          </p:txBody>
        </p:sp>
      </p:grpSp>
      <p:grpSp>
        <p:nvGrpSpPr>
          <p:cNvPr id="85" name="组合 84"/>
          <p:cNvGrpSpPr/>
          <p:nvPr/>
        </p:nvGrpSpPr>
        <p:grpSpPr>
          <a:xfrm>
            <a:off x="1489702" y="5857892"/>
            <a:ext cx="7225702" cy="1000108"/>
            <a:chOff x="1428728" y="1428736"/>
            <a:chExt cx="7144602" cy="541738"/>
          </a:xfrm>
        </p:grpSpPr>
        <p:sp>
          <p:nvSpPr>
            <p:cNvPr id="86" name="Rectangle 4"/>
            <p:cNvSpPr>
              <a:spLocks noChangeArrowheads="1"/>
            </p:cNvSpPr>
            <p:nvPr/>
          </p:nvSpPr>
          <p:spPr bwMode="blackGray">
            <a:xfrm>
              <a:off x="1428728" y="1428736"/>
              <a:ext cx="5449333" cy="541738"/>
            </a:xfrm>
            <a:prstGeom prst="rect">
              <a:avLst/>
            </a:prstGeom>
            <a:solidFill>
              <a:srgbClr val="FFFFFF">
                <a:alpha val="50000"/>
              </a:srgbClr>
            </a:solidFill>
            <a:ln w="1270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" name="Rectangle 13"/>
            <p:cNvSpPr>
              <a:spLocks noChangeArrowheads="1"/>
            </p:cNvSpPr>
            <p:nvPr/>
          </p:nvSpPr>
          <p:spPr bwMode="auto">
            <a:xfrm>
              <a:off x="1786719" y="1500174"/>
              <a:ext cx="6786611" cy="25007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altLang="zh-CN" sz="2400" b="1" dirty="0" smtClean="0">
                  <a:ea typeface="宋体" charset="-122"/>
                </a:rPr>
                <a:t>1  </a:t>
              </a:r>
              <a:r>
                <a:rPr lang="zh-CN" altLang="en-US" sz="2000" dirty="0" smtClean="0">
                  <a:latin typeface="微软雅黑" pitchFamily="34" charset="-122"/>
                  <a:ea typeface="微软雅黑" pitchFamily="34" charset="-122"/>
                </a:rPr>
                <a:t>实现热力学数据与建模所需信息的对接或转化</a:t>
              </a:r>
              <a:endParaRPr lang="en-US" altLang="zh-CN" sz="2000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7286644" y="5715016"/>
            <a:ext cx="9286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 smtClean="0">
                <a:latin typeface="微软雅黑" pitchFamily="34" charset="-122"/>
                <a:ea typeface="微软雅黑" pitchFamily="34" charset="-122"/>
              </a:rPr>
              <a:t>??</a:t>
            </a:r>
            <a:endParaRPr lang="zh-CN" altLang="en-US" sz="6000" b="1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9167 0.08935 C -0.35799 0.16111 -0.32396 0.2331 -0.29341 0.20417 C -0.26285 0.17569 -0.2533 -0.04907 -0.20851 -0.08287 C -0.16372 -0.1169 -0.05539 -0.0169 -0.02518 -0.00023 " pathEditMode="relative" rAng="0" ptsTypes="aaaA">
                                      <p:cBhvr>
                                        <p:cTn id="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3" y="-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08 1.38778E-17 C -0.05191 -0.01759 -0.21823 -0.13843 -0.28038 -0.10625 C -0.34236 -0.07407 -0.34358 0.16042 -0.37917 0.19306 C -0.41458 0.22569 -0.47431 0.10694 -0.49323 0.08935 " pathEditMode="relative" rAng="0" ptsTypes="aaaa">
                                      <p:cBhvr>
                                        <p:cTn id="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4" y="44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3.33333E-6 L -0.26198 -0.00139 " pathEditMode="relative" rAng="0" ptsTypes="AA">
                                      <p:cBhvr>
                                        <p:cTn id="4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1" y="-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3.33333E-6 L -0.26198 -0.00139 " pathEditMode="relative" rAng="0" ptsTypes="AA">
                                      <p:cBhvr>
                                        <p:cTn id="4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1" y="-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1000" tmFilter="0, 0; .2, .5; .8, .5; 1, 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4" dur="500" autoRev="1" fill="hold"/>
                                        <p:tgtEl>
                                          <p:spTgt spid="4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2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2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7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2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2" dur="5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6198 -0.00138 L -0.01198 -0.00138 " pathEditMode="relative" rAng="0" ptsTypes="AA">
                                      <p:cBhvr>
                                        <p:cTn id="8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" y="0"/>
                                    </p:animMotion>
                                  </p:childTnLst>
                                </p:cTn>
                              </p:par>
                              <p:par>
                                <p:cTn id="88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6198 -0.00139 L -0.01198 -0.00139 " pathEditMode="relative" rAng="0" ptsTypes="AA">
                                      <p:cBhvr>
                                        <p:cTn id="8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9323 0.08935 C -0.45694 0.16064 -0.42066 0.23217 -0.38611 0.19884 C -0.35156 0.1655 -0.34896 -0.07778 -0.28611 -0.11065 C -0.22326 -0.14352 -0.11632 -0.07107 -0.0092 0.00138 " pathEditMode="relative" rAng="0" ptsTypes="aaaA">
                                      <p:cBhvr>
                                        <p:cTn id="9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2" y="-45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1" grpId="0" animBg="1"/>
      <p:bldP spid="51" grpId="1" animBg="1"/>
      <p:bldP spid="43" grpId="0"/>
      <p:bldP spid="43" grpId="1"/>
      <p:bldP spid="43" grpId="2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圆角矩形 113"/>
          <p:cNvSpPr/>
          <p:nvPr/>
        </p:nvSpPr>
        <p:spPr>
          <a:xfrm>
            <a:off x="1000100" y="4714860"/>
            <a:ext cx="7500990" cy="1095399"/>
          </a:xfrm>
          <a:prstGeom prst="roundRect">
            <a:avLst/>
          </a:prstGeom>
          <a:solidFill>
            <a:schemeClr val="accent5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6" name="组合 185"/>
          <p:cNvGrpSpPr/>
          <p:nvPr/>
        </p:nvGrpSpPr>
        <p:grpSpPr>
          <a:xfrm>
            <a:off x="214282" y="1773784"/>
            <a:ext cx="8715404" cy="4226984"/>
            <a:chOff x="214314" y="1857364"/>
            <a:chExt cx="8715404" cy="4226984"/>
          </a:xfrm>
        </p:grpSpPr>
        <p:grpSp>
          <p:nvGrpSpPr>
            <p:cNvPr id="184" name="组合 183"/>
            <p:cNvGrpSpPr/>
            <p:nvPr/>
          </p:nvGrpSpPr>
          <p:grpSpPr>
            <a:xfrm>
              <a:off x="214314" y="1857364"/>
              <a:ext cx="8715404" cy="3786215"/>
              <a:chOff x="0" y="2786058"/>
              <a:chExt cx="8715404" cy="3786215"/>
            </a:xfrm>
          </p:grpSpPr>
          <p:grpSp>
            <p:nvGrpSpPr>
              <p:cNvPr id="118" name="组合 117"/>
              <p:cNvGrpSpPr/>
              <p:nvPr/>
            </p:nvGrpSpPr>
            <p:grpSpPr>
              <a:xfrm>
                <a:off x="0" y="2786058"/>
                <a:ext cx="8715404" cy="3786215"/>
                <a:chOff x="214282" y="1643050"/>
                <a:chExt cx="8715404" cy="3786215"/>
              </a:xfrm>
            </p:grpSpPr>
            <p:sp>
              <p:nvSpPr>
                <p:cNvPr id="117" name="AutoShape 4"/>
                <p:cNvSpPr>
                  <a:spLocks noChangeArrowheads="1"/>
                </p:cNvSpPr>
                <p:nvPr/>
              </p:nvSpPr>
              <p:spPr bwMode="gray">
                <a:xfrm>
                  <a:off x="214282" y="2500307"/>
                  <a:ext cx="8715404" cy="2928958"/>
                </a:xfrm>
                <a:prstGeom prst="roundRect">
                  <a:avLst>
                    <a:gd name="adj" fmla="val 16667"/>
                  </a:avLst>
                </a:prstGeom>
                <a:gradFill rotWithShape="1">
                  <a:gsLst>
                    <a:gs pos="0">
                      <a:schemeClr val="bg2">
                        <a:gamma/>
                        <a:tint val="36471"/>
                        <a:invGamma/>
                      </a:schemeClr>
                    </a:gs>
                    <a:gs pos="100000">
                      <a:schemeClr val="bg2"/>
                    </a:gs>
                  </a:gsLst>
                  <a:lin ang="5400000" scaled="1"/>
                </a:gradFill>
                <a:ln>
                  <a:noFill/>
                </a:ln>
                <a:effectLst>
                  <a:reflection blurRad="6350" stA="52000" endA="300" endPos="35000" dir="5400000" sy="-100000" algn="bl" rotWithShape="0"/>
                </a:effectLst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a typeface="宋体" pitchFamily="2" charset="-122"/>
                  </a:endParaRPr>
                </a:p>
              </p:txBody>
            </p:sp>
            <p:grpSp>
              <p:nvGrpSpPr>
                <p:cNvPr id="116" name="组合 115"/>
                <p:cNvGrpSpPr/>
                <p:nvPr/>
              </p:nvGrpSpPr>
              <p:grpSpPr>
                <a:xfrm>
                  <a:off x="428628" y="1643050"/>
                  <a:ext cx="1500166" cy="3071834"/>
                  <a:chOff x="71438" y="3571876"/>
                  <a:chExt cx="1500166" cy="3071834"/>
                </a:xfrm>
              </p:grpSpPr>
              <p:grpSp>
                <p:nvGrpSpPr>
                  <p:cNvPr id="32" name="Group 8"/>
                  <p:cNvGrpSpPr>
                    <a:grpSpLocks/>
                  </p:cNvGrpSpPr>
                  <p:nvPr/>
                </p:nvGrpSpPr>
                <p:grpSpPr bwMode="auto">
                  <a:xfrm>
                    <a:off x="71438" y="3571876"/>
                    <a:ext cx="1500166" cy="3071834"/>
                    <a:chOff x="2287" y="1392"/>
                    <a:chExt cx="1158" cy="2085"/>
                  </a:xfrm>
                </p:grpSpPr>
                <p:sp>
                  <p:nvSpPr>
                    <p:cNvPr id="33" name="AutoShape 9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2287" y="1392"/>
                      <a:ext cx="1158" cy="2085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chemeClr val="accent2"/>
                    </a:solidFill>
                    <a:ln w="38100">
                      <a:solidFill>
                        <a:schemeClr val="bg1"/>
                      </a:solidFill>
                      <a:round/>
                      <a:headEnd/>
                      <a:tailEnd/>
                    </a:ln>
                    <a:effectLst>
                      <a:outerShdw dist="107763" dir="2700000" algn="ctr" rotWithShape="0">
                        <a:srgbClr val="808080">
                          <a:alpha val="50000"/>
                        </a:srgbClr>
                      </a:outerShdw>
                    </a:effec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4" name="AutoShape 10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2333" y="1416"/>
                      <a:ext cx="1063" cy="288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chemeClr val="bg1"/>
                        </a:gs>
                        <a:gs pos="100000">
                          <a:schemeClr val="accent2"/>
                        </a:gs>
                      </a:gsLst>
                      <a:lin ang="540000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84" name="Text Box 14"/>
                  <p:cNvSpPr txBox="1">
                    <a:spLocks noChangeArrowheads="1"/>
                  </p:cNvSpPr>
                  <p:nvPr/>
                </p:nvSpPr>
                <p:spPr bwMode="white">
                  <a:xfrm>
                    <a:off x="114930" y="4321144"/>
                    <a:ext cx="1242360" cy="203132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square">
                    <a:spAutoFit/>
                  </a:bodyPr>
                  <a:lstStyle/>
                  <a:p>
                    <a:pPr marL="120650" indent="-120650">
                      <a:spcBef>
                        <a:spcPct val="50000"/>
                      </a:spcBef>
                      <a:buFontTx/>
                      <a:buChar char="•"/>
                    </a:pPr>
                    <a:r>
                      <a:rPr lang="zh-CN" altLang="en-US" dirty="0" smtClean="0">
                        <a:solidFill>
                          <a:srgbClr val="FFFFFF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选择相图</a:t>
                    </a:r>
                    <a:endParaRPr lang="en-US" altLang="zh-CN" dirty="0" smtClean="0">
                      <a:solidFill>
                        <a:srgbClr val="FFFFFF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  <a:p>
                    <a:pPr marL="120650" indent="-120650">
                      <a:spcBef>
                        <a:spcPct val="50000"/>
                      </a:spcBef>
                    </a:pPr>
                    <a:r>
                      <a:rPr lang="zh-CN" altLang="en-US" dirty="0" smtClean="0">
                        <a:solidFill>
                          <a:srgbClr val="FFFFFF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  计算软件</a:t>
                    </a:r>
                    <a:endParaRPr lang="en-US" altLang="zh-CN" dirty="0">
                      <a:solidFill>
                        <a:srgbClr val="FFFFFF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  <a:p>
                    <a:pPr marL="120650" indent="-120650">
                      <a:spcBef>
                        <a:spcPct val="50000"/>
                      </a:spcBef>
                      <a:buFontTx/>
                      <a:buChar char="•"/>
                    </a:pPr>
                    <a:r>
                      <a:rPr lang="zh-CN" altLang="en-US" dirty="0" smtClean="0">
                        <a:solidFill>
                          <a:srgbClr val="FFFFFF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选择源数</a:t>
                    </a:r>
                    <a:endParaRPr lang="en-US" altLang="zh-CN" dirty="0" smtClean="0">
                      <a:solidFill>
                        <a:srgbClr val="FFFFFF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  <a:p>
                    <a:pPr marL="120650" indent="-120650">
                      <a:spcBef>
                        <a:spcPct val="50000"/>
                      </a:spcBef>
                    </a:pPr>
                    <a:r>
                      <a:rPr lang="en-US" altLang="zh-CN" dirty="0" smtClean="0">
                        <a:solidFill>
                          <a:srgbClr val="FFFFFF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   </a:t>
                    </a:r>
                    <a:r>
                      <a:rPr lang="zh-CN" altLang="en-US" dirty="0" smtClean="0">
                        <a:solidFill>
                          <a:srgbClr val="FFFFFF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据组</a:t>
                    </a:r>
                    <a:endParaRPr lang="en-US" altLang="zh-CN" dirty="0" smtClean="0">
                      <a:solidFill>
                        <a:srgbClr val="FFFFFF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  <a:p>
                    <a:pPr marL="120650" indent="-120650">
                      <a:spcBef>
                        <a:spcPct val="50000"/>
                      </a:spcBef>
                      <a:buFontTx/>
                      <a:buChar char="•"/>
                    </a:pPr>
                    <a:r>
                      <a:rPr lang="zh-CN" altLang="en-US" dirty="0" smtClean="0">
                        <a:solidFill>
                          <a:srgbClr val="FFFFFF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相图计算</a:t>
                    </a:r>
                    <a:endParaRPr lang="en-US" altLang="zh-CN" dirty="0">
                      <a:solidFill>
                        <a:srgbClr val="FFFFFF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85" name="TextBox 84"/>
                  <p:cNvSpPr txBox="1"/>
                  <p:nvPr/>
                </p:nvSpPr>
                <p:spPr>
                  <a:xfrm>
                    <a:off x="120865" y="3786190"/>
                    <a:ext cx="1450739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zh-CN" altLang="en-US" sz="2400" b="1" dirty="0" smtClean="0">
                        <a:latin typeface="微软雅黑" pitchFamily="34" charset="-122"/>
                        <a:ea typeface="微软雅黑" pitchFamily="34" charset="-122"/>
                      </a:rPr>
                      <a:t>相图计算</a:t>
                    </a:r>
                    <a:endParaRPr lang="zh-CN" altLang="en-US" sz="2400" b="1" dirty="0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  <p:grpSp>
              <p:nvGrpSpPr>
                <p:cNvPr id="115" name="组合 114"/>
                <p:cNvGrpSpPr/>
                <p:nvPr/>
              </p:nvGrpSpPr>
              <p:grpSpPr>
                <a:xfrm>
                  <a:off x="2143108" y="1643050"/>
                  <a:ext cx="1428760" cy="3071834"/>
                  <a:chOff x="2000232" y="3643314"/>
                  <a:chExt cx="1428760" cy="2357454"/>
                </a:xfrm>
              </p:grpSpPr>
              <p:grpSp>
                <p:nvGrpSpPr>
                  <p:cNvPr id="88" name="Group 8"/>
                  <p:cNvGrpSpPr>
                    <a:grpSpLocks/>
                  </p:cNvGrpSpPr>
                  <p:nvPr/>
                </p:nvGrpSpPr>
                <p:grpSpPr bwMode="auto">
                  <a:xfrm>
                    <a:off x="2000232" y="3643314"/>
                    <a:ext cx="1428728" cy="2357454"/>
                    <a:chOff x="2287" y="1392"/>
                    <a:chExt cx="1158" cy="2085"/>
                  </a:xfrm>
                </p:grpSpPr>
                <p:sp>
                  <p:nvSpPr>
                    <p:cNvPr id="91" name="AutoShape 9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2287" y="1392"/>
                      <a:ext cx="1158" cy="2085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chemeClr val="accent2"/>
                    </a:solidFill>
                    <a:ln w="38100">
                      <a:solidFill>
                        <a:schemeClr val="bg1"/>
                      </a:solidFill>
                      <a:round/>
                      <a:headEnd/>
                      <a:tailEnd/>
                    </a:ln>
                    <a:effectLst>
                      <a:outerShdw dist="107763" dir="2700000" algn="ctr" rotWithShape="0">
                        <a:srgbClr val="808080">
                          <a:alpha val="50000"/>
                        </a:srgbClr>
                      </a:outerShdw>
                    </a:effec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92" name="AutoShape 10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2333" y="1416"/>
                      <a:ext cx="1063" cy="288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chemeClr val="bg1"/>
                        </a:gs>
                        <a:gs pos="100000">
                          <a:schemeClr val="accent2"/>
                        </a:gs>
                      </a:gsLst>
                      <a:lin ang="540000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89" name="Text Box 14"/>
                  <p:cNvSpPr txBox="1">
                    <a:spLocks noChangeArrowheads="1"/>
                  </p:cNvSpPr>
                  <p:nvPr/>
                </p:nvSpPr>
                <p:spPr bwMode="white">
                  <a:xfrm>
                    <a:off x="2071670" y="4436644"/>
                    <a:ext cx="1263900" cy="92118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square">
                    <a:spAutoFit/>
                  </a:bodyPr>
                  <a:lstStyle/>
                  <a:p>
                    <a:pPr marL="120650" indent="-120650">
                      <a:spcBef>
                        <a:spcPct val="50000"/>
                      </a:spcBef>
                      <a:buFontTx/>
                      <a:buChar char="•"/>
                    </a:pPr>
                    <a:r>
                      <a:rPr lang="zh-CN" altLang="en-US" dirty="0" smtClean="0">
                        <a:solidFill>
                          <a:srgbClr val="FFFFFF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导出数据</a:t>
                    </a:r>
                    <a:endParaRPr lang="en-US" altLang="zh-CN" dirty="0">
                      <a:solidFill>
                        <a:srgbClr val="FFFFFF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  <a:p>
                    <a:pPr marL="120650" indent="-120650">
                      <a:spcBef>
                        <a:spcPct val="50000"/>
                      </a:spcBef>
                      <a:buFontTx/>
                      <a:buChar char="•"/>
                    </a:pPr>
                    <a:r>
                      <a:rPr lang="zh-CN" altLang="en-US" dirty="0" smtClean="0">
                        <a:solidFill>
                          <a:srgbClr val="FFFFFF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统计整理</a:t>
                    </a:r>
                    <a:endParaRPr lang="en-US" altLang="zh-CN" dirty="0" smtClean="0">
                      <a:solidFill>
                        <a:srgbClr val="FFFFFF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  <a:p>
                    <a:pPr marL="120650" indent="-120650">
                      <a:spcBef>
                        <a:spcPct val="50000"/>
                      </a:spcBef>
                      <a:buFontTx/>
                      <a:buChar char="•"/>
                    </a:pPr>
                    <a:r>
                      <a:rPr lang="zh-CN" altLang="en-US" dirty="0" smtClean="0">
                        <a:solidFill>
                          <a:srgbClr val="FFFFFF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格式转换</a:t>
                    </a:r>
                    <a:endParaRPr lang="en-US" altLang="zh-CN" dirty="0">
                      <a:solidFill>
                        <a:srgbClr val="FFFFFF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90" name="TextBox 89"/>
                  <p:cNvSpPr txBox="1"/>
                  <p:nvPr/>
                </p:nvSpPr>
                <p:spPr>
                  <a:xfrm>
                    <a:off x="2000232" y="3807788"/>
                    <a:ext cx="1428760" cy="3543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zh-CN" altLang="en-US" sz="2400" b="1" dirty="0" smtClean="0">
                        <a:latin typeface="微软雅黑" pitchFamily="34" charset="-122"/>
                        <a:ea typeface="微软雅黑" pitchFamily="34" charset="-122"/>
                      </a:rPr>
                      <a:t>数据处理</a:t>
                    </a:r>
                    <a:endParaRPr lang="zh-CN" altLang="en-US" sz="2400" b="1" dirty="0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  <p:grpSp>
              <p:nvGrpSpPr>
                <p:cNvPr id="93" name="组合 92"/>
                <p:cNvGrpSpPr/>
                <p:nvPr/>
              </p:nvGrpSpPr>
              <p:grpSpPr>
                <a:xfrm>
                  <a:off x="3762384" y="1643050"/>
                  <a:ext cx="1452558" cy="3071834"/>
                  <a:chOff x="-16040" y="3571876"/>
                  <a:chExt cx="1714352" cy="3071834"/>
                </a:xfrm>
              </p:grpSpPr>
              <p:grpSp>
                <p:nvGrpSpPr>
                  <p:cNvPr id="94" name="Group 8"/>
                  <p:cNvGrpSpPr>
                    <a:grpSpLocks/>
                  </p:cNvGrpSpPr>
                  <p:nvPr/>
                </p:nvGrpSpPr>
                <p:grpSpPr bwMode="auto">
                  <a:xfrm>
                    <a:off x="-16040" y="3571876"/>
                    <a:ext cx="1704982" cy="3071834"/>
                    <a:chOff x="2277" y="1392"/>
                    <a:chExt cx="1063" cy="2085"/>
                  </a:xfrm>
                </p:grpSpPr>
                <p:sp>
                  <p:nvSpPr>
                    <p:cNvPr id="97" name="AutoShape 9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2287" y="1392"/>
                      <a:ext cx="1053" cy="2085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chemeClr val="accent2"/>
                    </a:solidFill>
                    <a:ln w="38100">
                      <a:solidFill>
                        <a:schemeClr val="bg1"/>
                      </a:solidFill>
                      <a:round/>
                      <a:headEnd/>
                      <a:tailEnd/>
                    </a:ln>
                    <a:effectLst>
                      <a:outerShdw dist="107763" dir="2700000" algn="ctr" rotWithShape="0">
                        <a:srgbClr val="808080">
                          <a:alpha val="50000"/>
                        </a:srgbClr>
                      </a:outerShdw>
                    </a:effec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98" name="AutoShape 10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2277" y="1416"/>
                      <a:ext cx="1063" cy="288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chemeClr val="bg1"/>
                        </a:gs>
                        <a:gs pos="100000">
                          <a:schemeClr val="accent2"/>
                        </a:gs>
                      </a:gsLst>
                      <a:lin ang="540000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95" name="Text Box 14"/>
                  <p:cNvSpPr txBox="1">
                    <a:spLocks noChangeArrowheads="1"/>
                  </p:cNvSpPr>
                  <p:nvPr/>
                </p:nvSpPr>
                <p:spPr bwMode="white">
                  <a:xfrm>
                    <a:off x="112695" y="4429131"/>
                    <a:ext cx="1576035" cy="192882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square">
                    <a:spAutoFit/>
                  </a:bodyPr>
                  <a:lstStyle/>
                  <a:p>
                    <a:pPr marL="120650" indent="-120650">
                      <a:spcBef>
                        <a:spcPct val="50000"/>
                      </a:spcBef>
                      <a:buFontTx/>
                      <a:buChar char="•"/>
                    </a:pPr>
                    <a:r>
                      <a:rPr lang="zh-CN" altLang="en-US" dirty="0" smtClean="0">
                        <a:solidFill>
                          <a:srgbClr val="FFFFFF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选择建模软件</a:t>
                    </a:r>
                    <a:endParaRPr lang="en-US" altLang="zh-CN" dirty="0" smtClean="0">
                      <a:solidFill>
                        <a:srgbClr val="FFFFFF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  <a:p>
                    <a:pPr marL="120650" indent="-120650">
                      <a:spcBef>
                        <a:spcPct val="50000"/>
                      </a:spcBef>
                      <a:buFontTx/>
                      <a:buChar char="•"/>
                    </a:pPr>
                    <a:r>
                      <a:rPr lang="zh-CN" altLang="en-US" dirty="0" smtClean="0">
                        <a:solidFill>
                          <a:srgbClr val="FFFFFF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导入数据</a:t>
                    </a:r>
                    <a:endParaRPr lang="en-US" altLang="zh-CN" dirty="0" smtClean="0">
                      <a:solidFill>
                        <a:srgbClr val="FFFFFF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  <a:p>
                    <a:pPr marL="120650" indent="-120650">
                      <a:spcBef>
                        <a:spcPct val="50000"/>
                      </a:spcBef>
                      <a:buFontTx/>
                      <a:buChar char="•"/>
                    </a:pPr>
                    <a:r>
                      <a:rPr lang="zh-CN" altLang="en-US" dirty="0" smtClean="0">
                        <a:solidFill>
                          <a:srgbClr val="FFFFFF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建立模型</a:t>
                    </a:r>
                    <a:endParaRPr lang="en-US" altLang="zh-CN" dirty="0" smtClean="0">
                      <a:solidFill>
                        <a:srgbClr val="FFFFFF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  <a:p>
                    <a:pPr marL="120650" indent="-120650">
                      <a:spcBef>
                        <a:spcPct val="50000"/>
                      </a:spcBef>
                      <a:buFontTx/>
                      <a:buChar char="•"/>
                    </a:pPr>
                    <a:r>
                      <a:rPr lang="zh-CN" altLang="en-US" dirty="0" smtClean="0">
                        <a:solidFill>
                          <a:srgbClr val="FFFFFF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直观表达</a:t>
                    </a:r>
                    <a:endParaRPr lang="en-US" altLang="zh-CN" dirty="0">
                      <a:solidFill>
                        <a:srgbClr val="FFFFFF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96" name="TextBox 95"/>
                  <p:cNvSpPr txBox="1"/>
                  <p:nvPr/>
                </p:nvSpPr>
                <p:spPr>
                  <a:xfrm>
                    <a:off x="2465" y="3786191"/>
                    <a:ext cx="1695847" cy="5224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zh-CN" altLang="en-US" sz="2400" b="1" dirty="0" smtClean="0">
                        <a:latin typeface="微软雅黑" pitchFamily="34" charset="-122"/>
                        <a:ea typeface="微软雅黑" pitchFamily="34" charset="-122"/>
                      </a:rPr>
                      <a:t>建立模型</a:t>
                    </a:r>
                    <a:endParaRPr lang="zh-CN" altLang="en-US" sz="2400" b="1" dirty="0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  <p:grpSp>
              <p:nvGrpSpPr>
                <p:cNvPr id="101" name="组合 100"/>
                <p:cNvGrpSpPr/>
                <p:nvPr/>
              </p:nvGrpSpPr>
              <p:grpSpPr>
                <a:xfrm>
                  <a:off x="5486750" y="1643050"/>
                  <a:ext cx="1442704" cy="3071834"/>
                  <a:chOff x="-38" y="3571876"/>
                  <a:chExt cx="1705020" cy="2896511"/>
                </a:xfrm>
              </p:grpSpPr>
              <p:grpSp>
                <p:nvGrpSpPr>
                  <p:cNvPr id="102" name="Group 8"/>
                  <p:cNvGrpSpPr>
                    <a:grpSpLocks/>
                  </p:cNvGrpSpPr>
                  <p:nvPr/>
                </p:nvGrpSpPr>
                <p:grpSpPr bwMode="auto">
                  <a:xfrm>
                    <a:off x="0" y="3571876"/>
                    <a:ext cx="1704982" cy="2896511"/>
                    <a:chOff x="2287" y="1392"/>
                    <a:chExt cx="1063" cy="1966"/>
                  </a:xfrm>
                </p:grpSpPr>
                <p:sp>
                  <p:nvSpPr>
                    <p:cNvPr id="105" name="AutoShape 9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2287" y="1392"/>
                      <a:ext cx="1053" cy="1966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chemeClr val="accent2"/>
                    </a:solidFill>
                    <a:ln w="38100">
                      <a:solidFill>
                        <a:schemeClr val="bg1"/>
                      </a:solidFill>
                      <a:round/>
                      <a:headEnd/>
                      <a:tailEnd/>
                    </a:ln>
                    <a:effectLst>
                      <a:outerShdw dist="107763" dir="2700000" algn="ctr" rotWithShape="0">
                        <a:srgbClr val="808080">
                          <a:alpha val="50000"/>
                        </a:srgbClr>
                      </a:outerShdw>
                    </a:effec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06" name="AutoShape 10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2287" y="1416"/>
                      <a:ext cx="1063" cy="288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chemeClr val="bg1"/>
                        </a:gs>
                        <a:gs pos="100000">
                          <a:schemeClr val="accent2"/>
                        </a:gs>
                      </a:gsLst>
                      <a:lin ang="540000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103" name="Text Box 14"/>
                  <p:cNvSpPr txBox="1">
                    <a:spLocks noChangeArrowheads="1"/>
                  </p:cNvSpPr>
                  <p:nvPr/>
                </p:nvSpPr>
                <p:spPr bwMode="white">
                  <a:xfrm>
                    <a:off x="129856" y="4518663"/>
                    <a:ext cx="1474220" cy="139301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square">
                    <a:spAutoFit/>
                  </a:bodyPr>
                  <a:lstStyle/>
                  <a:p>
                    <a:pPr marL="120650" indent="-120650">
                      <a:spcBef>
                        <a:spcPct val="50000"/>
                      </a:spcBef>
                      <a:buFontTx/>
                      <a:buChar char="•"/>
                    </a:pPr>
                    <a:r>
                      <a:rPr lang="zh-CN" altLang="en-US" dirty="0" smtClean="0">
                        <a:solidFill>
                          <a:srgbClr val="FFFFFF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与低维相图对比</a:t>
                    </a:r>
                    <a:endParaRPr lang="en-US" altLang="zh-CN" dirty="0" smtClean="0">
                      <a:solidFill>
                        <a:srgbClr val="FFFFFF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  <a:p>
                    <a:pPr marL="120650" indent="-120650">
                      <a:spcBef>
                        <a:spcPct val="50000"/>
                      </a:spcBef>
                      <a:buFontTx/>
                      <a:buChar char="•"/>
                    </a:pPr>
                    <a:r>
                      <a:rPr lang="zh-CN" altLang="en-US" dirty="0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实验验证</a:t>
                    </a:r>
                    <a:endParaRPr lang="en-US" altLang="zh-CN" dirty="0" smtClean="0">
                      <a:solidFill>
                        <a:schemeClr val="accent5">
                          <a:lumMod val="75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  <a:p>
                    <a:pPr marL="120650" indent="-120650">
                      <a:spcBef>
                        <a:spcPct val="50000"/>
                      </a:spcBef>
                      <a:buFontTx/>
                      <a:buChar char="•"/>
                    </a:pPr>
                    <a:r>
                      <a:rPr lang="zh-CN" altLang="en-US" dirty="0" smtClean="0">
                        <a:solidFill>
                          <a:srgbClr val="FFFFFF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相图校正</a:t>
                    </a:r>
                    <a:endParaRPr lang="en-US" altLang="zh-CN" dirty="0">
                      <a:solidFill>
                        <a:srgbClr val="FFFFFF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104" name="TextBox 103"/>
                  <p:cNvSpPr txBox="1"/>
                  <p:nvPr/>
                </p:nvSpPr>
                <p:spPr>
                  <a:xfrm>
                    <a:off x="-38" y="3786192"/>
                    <a:ext cx="1688540" cy="56718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zh-CN" altLang="en-US" sz="2400" b="1" dirty="0" smtClean="0">
                        <a:latin typeface="微软雅黑" pitchFamily="34" charset="-122"/>
                        <a:ea typeface="微软雅黑" pitchFamily="34" charset="-122"/>
                      </a:rPr>
                      <a:t>实验验证</a:t>
                    </a:r>
                    <a:endParaRPr lang="zh-CN" altLang="en-US" sz="2400" b="1" dirty="0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  <p:grpSp>
              <p:nvGrpSpPr>
                <p:cNvPr id="107" name="组合 106"/>
                <p:cNvGrpSpPr/>
                <p:nvPr/>
              </p:nvGrpSpPr>
              <p:grpSpPr>
                <a:xfrm>
                  <a:off x="7129824" y="1643050"/>
                  <a:ext cx="1442704" cy="3071834"/>
                  <a:chOff x="-38" y="3571876"/>
                  <a:chExt cx="1705020" cy="2896511"/>
                </a:xfrm>
              </p:grpSpPr>
              <p:grpSp>
                <p:nvGrpSpPr>
                  <p:cNvPr id="108" name="Group 8"/>
                  <p:cNvGrpSpPr>
                    <a:grpSpLocks/>
                  </p:cNvGrpSpPr>
                  <p:nvPr/>
                </p:nvGrpSpPr>
                <p:grpSpPr bwMode="auto">
                  <a:xfrm>
                    <a:off x="0" y="3571876"/>
                    <a:ext cx="1704982" cy="2896511"/>
                    <a:chOff x="2287" y="1392"/>
                    <a:chExt cx="1063" cy="1966"/>
                  </a:xfrm>
                </p:grpSpPr>
                <p:sp>
                  <p:nvSpPr>
                    <p:cNvPr id="111" name="AutoShape 9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2287" y="1392"/>
                      <a:ext cx="1053" cy="1966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chemeClr val="accent2"/>
                    </a:solidFill>
                    <a:ln w="38100">
                      <a:solidFill>
                        <a:schemeClr val="bg1"/>
                      </a:solidFill>
                      <a:round/>
                      <a:headEnd/>
                      <a:tailEnd/>
                    </a:ln>
                    <a:effectLst>
                      <a:outerShdw dist="107763" dir="2700000" algn="ctr" rotWithShape="0">
                        <a:srgbClr val="808080">
                          <a:alpha val="50000"/>
                        </a:srgbClr>
                      </a:outerShdw>
                    </a:effec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12" name="AutoShape 10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2287" y="1416"/>
                      <a:ext cx="1063" cy="288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chemeClr val="bg1"/>
                        </a:gs>
                        <a:gs pos="100000">
                          <a:schemeClr val="accent2"/>
                        </a:gs>
                      </a:gsLst>
                      <a:lin ang="540000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109" name="Text Box 14"/>
                  <p:cNvSpPr txBox="1">
                    <a:spLocks noChangeArrowheads="1"/>
                  </p:cNvSpPr>
                  <p:nvPr/>
                </p:nvSpPr>
                <p:spPr bwMode="white">
                  <a:xfrm>
                    <a:off x="146373" y="4563857"/>
                    <a:ext cx="1474220" cy="143300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square">
                    <a:spAutoFit/>
                  </a:bodyPr>
                  <a:lstStyle/>
                  <a:p>
                    <a:pPr marL="120650" indent="-120650">
                      <a:spcBef>
                        <a:spcPct val="50000"/>
                      </a:spcBef>
                      <a:buFontTx/>
                      <a:buChar char="•"/>
                    </a:pPr>
                    <a:r>
                      <a:rPr lang="zh-CN" altLang="en-US" dirty="0" smtClean="0">
                        <a:solidFill>
                          <a:srgbClr val="FFFFFF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相组成</a:t>
                    </a:r>
                    <a:endParaRPr lang="en-US" altLang="zh-CN" dirty="0" smtClean="0">
                      <a:solidFill>
                        <a:srgbClr val="FFFFFF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  <a:p>
                    <a:pPr marL="120650" indent="-120650">
                      <a:spcBef>
                        <a:spcPct val="50000"/>
                      </a:spcBef>
                      <a:buFontTx/>
                      <a:buChar char="•"/>
                    </a:pPr>
                    <a:r>
                      <a:rPr lang="zh-CN" altLang="en-US" dirty="0" smtClean="0">
                        <a:solidFill>
                          <a:srgbClr val="FFFFFF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熔化规律</a:t>
                    </a:r>
                    <a:endParaRPr lang="en-US" altLang="zh-CN" dirty="0" smtClean="0">
                      <a:solidFill>
                        <a:srgbClr val="FFFFFF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  <a:p>
                    <a:pPr marL="120650" indent="-120650">
                      <a:spcBef>
                        <a:spcPct val="50000"/>
                      </a:spcBef>
                      <a:buFontTx/>
                      <a:buChar char="•"/>
                    </a:pPr>
                    <a:r>
                      <a:rPr lang="zh-CN" altLang="en-US" dirty="0" smtClean="0">
                        <a:solidFill>
                          <a:srgbClr val="FFFFFF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分析组元的影响</a:t>
                    </a:r>
                    <a:endParaRPr lang="en-US" altLang="zh-CN" dirty="0">
                      <a:solidFill>
                        <a:srgbClr val="FFFFFF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110" name="TextBox 109"/>
                  <p:cNvSpPr txBox="1"/>
                  <p:nvPr/>
                </p:nvSpPr>
                <p:spPr>
                  <a:xfrm>
                    <a:off x="-38" y="3786192"/>
                    <a:ext cx="1688540" cy="56718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zh-CN" altLang="en-US" sz="2400" b="1" dirty="0" smtClean="0">
                        <a:latin typeface="微软雅黑" pitchFamily="34" charset="-122"/>
                        <a:ea typeface="微软雅黑" pitchFamily="34" charset="-122"/>
                      </a:rPr>
                      <a:t>相图分析</a:t>
                    </a:r>
                    <a:endParaRPr lang="zh-CN" altLang="en-US" sz="2400" b="1" dirty="0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</p:grpSp>
          <p:grpSp>
            <p:nvGrpSpPr>
              <p:cNvPr id="145" name="Group 30"/>
              <p:cNvGrpSpPr>
                <a:grpSpLocks/>
              </p:cNvGrpSpPr>
              <p:nvPr/>
            </p:nvGrpSpPr>
            <p:grpSpPr bwMode="auto">
              <a:xfrm>
                <a:off x="1709721" y="5857892"/>
                <a:ext cx="504825" cy="496888"/>
                <a:chOff x="1872" y="2352"/>
                <a:chExt cx="240" cy="240"/>
              </a:xfrm>
              <a:scene3d>
                <a:camera prst="orthographicFront"/>
                <a:lightRig rig="sunset" dir="t"/>
              </a:scene3d>
            </p:grpSpPr>
            <p:grpSp>
              <p:nvGrpSpPr>
                <p:cNvPr id="146" name="Group 31"/>
                <p:cNvGrpSpPr>
                  <a:grpSpLocks/>
                </p:cNvGrpSpPr>
                <p:nvPr/>
              </p:nvGrpSpPr>
              <p:grpSpPr bwMode="auto">
                <a:xfrm>
                  <a:off x="1968" y="2352"/>
                  <a:ext cx="144" cy="240"/>
                  <a:chOff x="1968" y="2352"/>
                  <a:chExt cx="144" cy="240"/>
                </a:xfrm>
              </p:grpSpPr>
              <p:sp>
                <p:nvSpPr>
                  <p:cNvPr id="153" name="Oval 32"/>
                  <p:cNvSpPr>
                    <a:spLocks noChangeArrowheads="1"/>
                  </p:cNvSpPr>
                  <p:nvPr/>
                </p:nvSpPr>
                <p:spPr bwMode="gray">
                  <a:xfrm>
                    <a:off x="1968" y="2352"/>
                    <a:ext cx="48" cy="48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noFill/>
                    <a:round/>
                    <a:headEnd/>
                    <a:tailEnd/>
                  </a:ln>
                  <a:effectLst/>
                  <a:sp3d extrusionH="895350">
                    <a:bevelT w="63500"/>
                    <a:extrusionClr>
                      <a:srgbClr val="FFFF00"/>
                    </a:extrusionClr>
                  </a:sp3d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4" name="Oval 33"/>
                  <p:cNvSpPr>
                    <a:spLocks noChangeArrowheads="1"/>
                  </p:cNvSpPr>
                  <p:nvPr/>
                </p:nvSpPr>
                <p:spPr bwMode="gray">
                  <a:xfrm>
                    <a:off x="2016" y="2400"/>
                    <a:ext cx="48" cy="48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noFill/>
                    <a:round/>
                    <a:headEnd/>
                    <a:tailEnd/>
                  </a:ln>
                  <a:effectLst/>
                  <a:sp3d extrusionH="895350">
                    <a:bevelT w="63500"/>
                    <a:extrusionClr>
                      <a:srgbClr val="FFFF00"/>
                    </a:extrusionClr>
                  </a:sp3d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5" name="Oval 34"/>
                  <p:cNvSpPr>
                    <a:spLocks noChangeArrowheads="1"/>
                  </p:cNvSpPr>
                  <p:nvPr/>
                </p:nvSpPr>
                <p:spPr bwMode="gray">
                  <a:xfrm>
                    <a:off x="2064" y="2448"/>
                    <a:ext cx="48" cy="48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noFill/>
                    <a:round/>
                    <a:headEnd/>
                    <a:tailEnd/>
                  </a:ln>
                  <a:effectLst/>
                  <a:sp3d extrusionH="895350">
                    <a:bevelT w="63500"/>
                    <a:extrusionClr>
                      <a:srgbClr val="FFFF00"/>
                    </a:extrusionClr>
                  </a:sp3d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6" name="Oval 35"/>
                  <p:cNvSpPr>
                    <a:spLocks noChangeArrowheads="1"/>
                  </p:cNvSpPr>
                  <p:nvPr/>
                </p:nvSpPr>
                <p:spPr bwMode="gray">
                  <a:xfrm>
                    <a:off x="2016" y="2496"/>
                    <a:ext cx="48" cy="48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noFill/>
                    <a:round/>
                    <a:headEnd/>
                    <a:tailEnd/>
                  </a:ln>
                  <a:effectLst/>
                  <a:sp3d extrusionH="895350">
                    <a:bevelT w="63500"/>
                    <a:extrusionClr>
                      <a:srgbClr val="FFFF00"/>
                    </a:extrusionClr>
                  </a:sp3d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7" name="Oval 36"/>
                  <p:cNvSpPr>
                    <a:spLocks noChangeArrowheads="1"/>
                  </p:cNvSpPr>
                  <p:nvPr/>
                </p:nvSpPr>
                <p:spPr bwMode="gray">
                  <a:xfrm>
                    <a:off x="1968" y="2544"/>
                    <a:ext cx="48" cy="48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noFill/>
                    <a:round/>
                    <a:headEnd/>
                    <a:tailEnd/>
                  </a:ln>
                  <a:effectLst/>
                  <a:sp3d extrusionH="895350">
                    <a:bevelT w="63500"/>
                    <a:extrusionClr>
                      <a:srgbClr val="FFFF00"/>
                    </a:extrusionClr>
                  </a:sp3d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47" name="Group 37"/>
                <p:cNvGrpSpPr>
                  <a:grpSpLocks/>
                </p:cNvGrpSpPr>
                <p:nvPr/>
              </p:nvGrpSpPr>
              <p:grpSpPr bwMode="auto">
                <a:xfrm>
                  <a:off x="1872" y="2352"/>
                  <a:ext cx="144" cy="240"/>
                  <a:chOff x="1968" y="2352"/>
                  <a:chExt cx="144" cy="240"/>
                </a:xfrm>
              </p:grpSpPr>
              <p:sp>
                <p:nvSpPr>
                  <p:cNvPr id="148" name="Oval 38"/>
                  <p:cNvSpPr>
                    <a:spLocks noChangeArrowheads="1"/>
                  </p:cNvSpPr>
                  <p:nvPr/>
                </p:nvSpPr>
                <p:spPr bwMode="gray">
                  <a:xfrm>
                    <a:off x="1968" y="2352"/>
                    <a:ext cx="48" cy="48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noFill/>
                    <a:round/>
                    <a:headEnd/>
                    <a:tailEnd/>
                  </a:ln>
                  <a:effectLst/>
                  <a:sp3d extrusionH="895350">
                    <a:bevelT w="63500"/>
                    <a:extrusionClr>
                      <a:srgbClr val="FFFF00"/>
                    </a:extrusionClr>
                  </a:sp3d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9" name="Oval 39"/>
                  <p:cNvSpPr>
                    <a:spLocks noChangeArrowheads="1"/>
                  </p:cNvSpPr>
                  <p:nvPr/>
                </p:nvSpPr>
                <p:spPr bwMode="gray">
                  <a:xfrm>
                    <a:off x="2016" y="2400"/>
                    <a:ext cx="48" cy="48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noFill/>
                    <a:round/>
                    <a:headEnd/>
                    <a:tailEnd/>
                  </a:ln>
                  <a:effectLst/>
                  <a:sp3d extrusionH="895350">
                    <a:bevelT w="63500"/>
                    <a:extrusionClr>
                      <a:srgbClr val="FFFF00"/>
                    </a:extrusionClr>
                  </a:sp3d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0" name="Oval 40"/>
                  <p:cNvSpPr>
                    <a:spLocks noChangeArrowheads="1"/>
                  </p:cNvSpPr>
                  <p:nvPr/>
                </p:nvSpPr>
                <p:spPr bwMode="gray">
                  <a:xfrm>
                    <a:off x="2064" y="2448"/>
                    <a:ext cx="48" cy="48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noFill/>
                    <a:round/>
                    <a:headEnd/>
                    <a:tailEnd/>
                  </a:ln>
                  <a:effectLst/>
                  <a:sp3d extrusionH="895350">
                    <a:bevelT w="63500"/>
                    <a:extrusionClr>
                      <a:srgbClr val="FFFF00"/>
                    </a:extrusionClr>
                  </a:sp3d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1" name="Oval 41"/>
                  <p:cNvSpPr>
                    <a:spLocks noChangeArrowheads="1"/>
                  </p:cNvSpPr>
                  <p:nvPr/>
                </p:nvSpPr>
                <p:spPr bwMode="gray">
                  <a:xfrm>
                    <a:off x="2016" y="2496"/>
                    <a:ext cx="48" cy="48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noFill/>
                    <a:round/>
                    <a:headEnd/>
                    <a:tailEnd/>
                  </a:ln>
                  <a:effectLst/>
                  <a:sp3d extrusionH="895350">
                    <a:bevelT w="63500"/>
                    <a:extrusionClr>
                      <a:srgbClr val="FFFF00"/>
                    </a:extrusionClr>
                  </a:sp3d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2" name="Oval 42"/>
                  <p:cNvSpPr>
                    <a:spLocks noChangeArrowheads="1"/>
                  </p:cNvSpPr>
                  <p:nvPr/>
                </p:nvSpPr>
                <p:spPr bwMode="gray">
                  <a:xfrm>
                    <a:off x="1968" y="2544"/>
                    <a:ext cx="48" cy="48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noFill/>
                    <a:round/>
                    <a:headEnd/>
                    <a:tailEnd/>
                  </a:ln>
                  <a:effectLst/>
                  <a:sp3d extrusionH="895350">
                    <a:bevelT w="63500"/>
                    <a:extrusionClr>
                      <a:srgbClr val="FFFF00"/>
                    </a:extrusionClr>
                  </a:sp3d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158" name="Group 30"/>
              <p:cNvGrpSpPr>
                <a:grpSpLocks/>
              </p:cNvGrpSpPr>
              <p:nvPr/>
            </p:nvGrpSpPr>
            <p:grpSpPr bwMode="auto">
              <a:xfrm>
                <a:off x="3281357" y="5857892"/>
                <a:ext cx="504825" cy="496888"/>
                <a:chOff x="1872" y="2352"/>
                <a:chExt cx="240" cy="240"/>
              </a:xfrm>
              <a:scene3d>
                <a:camera prst="orthographicFront"/>
                <a:lightRig rig="sunset" dir="t"/>
              </a:scene3d>
            </p:grpSpPr>
            <p:grpSp>
              <p:nvGrpSpPr>
                <p:cNvPr id="159" name="Group 31"/>
                <p:cNvGrpSpPr>
                  <a:grpSpLocks/>
                </p:cNvGrpSpPr>
                <p:nvPr/>
              </p:nvGrpSpPr>
              <p:grpSpPr bwMode="auto">
                <a:xfrm>
                  <a:off x="1968" y="2352"/>
                  <a:ext cx="144" cy="240"/>
                  <a:chOff x="1968" y="2352"/>
                  <a:chExt cx="144" cy="240"/>
                </a:xfrm>
              </p:grpSpPr>
              <p:sp>
                <p:nvSpPr>
                  <p:cNvPr id="166" name="Oval 32"/>
                  <p:cNvSpPr>
                    <a:spLocks noChangeArrowheads="1"/>
                  </p:cNvSpPr>
                  <p:nvPr/>
                </p:nvSpPr>
                <p:spPr bwMode="gray">
                  <a:xfrm>
                    <a:off x="1968" y="2352"/>
                    <a:ext cx="48" cy="48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noFill/>
                    <a:round/>
                    <a:headEnd/>
                    <a:tailEnd/>
                  </a:ln>
                  <a:effectLst/>
                  <a:sp3d extrusionH="895350">
                    <a:bevelT w="63500"/>
                    <a:extrusionClr>
                      <a:srgbClr val="FFFF00"/>
                    </a:extrusionClr>
                  </a:sp3d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7" name="Oval 33"/>
                  <p:cNvSpPr>
                    <a:spLocks noChangeArrowheads="1"/>
                  </p:cNvSpPr>
                  <p:nvPr/>
                </p:nvSpPr>
                <p:spPr bwMode="gray">
                  <a:xfrm>
                    <a:off x="2016" y="2400"/>
                    <a:ext cx="48" cy="48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noFill/>
                    <a:round/>
                    <a:headEnd/>
                    <a:tailEnd/>
                  </a:ln>
                  <a:effectLst/>
                  <a:sp3d extrusionH="895350">
                    <a:bevelT w="63500"/>
                    <a:extrusionClr>
                      <a:srgbClr val="FFFF00"/>
                    </a:extrusionClr>
                  </a:sp3d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8" name="Oval 34"/>
                  <p:cNvSpPr>
                    <a:spLocks noChangeArrowheads="1"/>
                  </p:cNvSpPr>
                  <p:nvPr/>
                </p:nvSpPr>
                <p:spPr bwMode="gray">
                  <a:xfrm>
                    <a:off x="2064" y="2448"/>
                    <a:ext cx="48" cy="48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noFill/>
                    <a:round/>
                    <a:headEnd/>
                    <a:tailEnd/>
                  </a:ln>
                  <a:effectLst/>
                  <a:sp3d extrusionH="895350">
                    <a:bevelT w="63500"/>
                    <a:extrusionClr>
                      <a:srgbClr val="FFFF00"/>
                    </a:extrusionClr>
                  </a:sp3d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9" name="Oval 35"/>
                  <p:cNvSpPr>
                    <a:spLocks noChangeArrowheads="1"/>
                  </p:cNvSpPr>
                  <p:nvPr/>
                </p:nvSpPr>
                <p:spPr bwMode="gray">
                  <a:xfrm>
                    <a:off x="2016" y="2496"/>
                    <a:ext cx="48" cy="48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noFill/>
                    <a:round/>
                    <a:headEnd/>
                    <a:tailEnd/>
                  </a:ln>
                  <a:effectLst/>
                  <a:sp3d extrusionH="895350">
                    <a:bevelT w="63500"/>
                    <a:extrusionClr>
                      <a:srgbClr val="FFFF00"/>
                    </a:extrusionClr>
                  </a:sp3d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0" name="Oval 36"/>
                  <p:cNvSpPr>
                    <a:spLocks noChangeArrowheads="1"/>
                  </p:cNvSpPr>
                  <p:nvPr/>
                </p:nvSpPr>
                <p:spPr bwMode="gray">
                  <a:xfrm>
                    <a:off x="1968" y="2544"/>
                    <a:ext cx="48" cy="48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noFill/>
                    <a:round/>
                    <a:headEnd/>
                    <a:tailEnd/>
                  </a:ln>
                  <a:effectLst/>
                  <a:sp3d extrusionH="895350">
                    <a:bevelT w="63500"/>
                    <a:extrusionClr>
                      <a:srgbClr val="FFFF00"/>
                    </a:extrusionClr>
                  </a:sp3d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60" name="Group 37"/>
                <p:cNvGrpSpPr>
                  <a:grpSpLocks/>
                </p:cNvGrpSpPr>
                <p:nvPr/>
              </p:nvGrpSpPr>
              <p:grpSpPr bwMode="auto">
                <a:xfrm>
                  <a:off x="1872" y="2352"/>
                  <a:ext cx="144" cy="240"/>
                  <a:chOff x="1968" y="2352"/>
                  <a:chExt cx="144" cy="240"/>
                </a:xfrm>
              </p:grpSpPr>
              <p:sp>
                <p:nvSpPr>
                  <p:cNvPr id="161" name="Oval 38"/>
                  <p:cNvSpPr>
                    <a:spLocks noChangeArrowheads="1"/>
                  </p:cNvSpPr>
                  <p:nvPr/>
                </p:nvSpPr>
                <p:spPr bwMode="gray">
                  <a:xfrm>
                    <a:off x="1968" y="2352"/>
                    <a:ext cx="48" cy="48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noFill/>
                    <a:round/>
                    <a:headEnd/>
                    <a:tailEnd/>
                  </a:ln>
                  <a:effectLst/>
                  <a:sp3d extrusionH="895350">
                    <a:bevelT w="63500"/>
                    <a:extrusionClr>
                      <a:srgbClr val="FFFF00"/>
                    </a:extrusionClr>
                  </a:sp3d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2" name="Oval 39"/>
                  <p:cNvSpPr>
                    <a:spLocks noChangeArrowheads="1"/>
                  </p:cNvSpPr>
                  <p:nvPr/>
                </p:nvSpPr>
                <p:spPr bwMode="gray">
                  <a:xfrm>
                    <a:off x="2016" y="2400"/>
                    <a:ext cx="48" cy="48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noFill/>
                    <a:round/>
                    <a:headEnd/>
                    <a:tailEnd/>
                  </a:ln>
                  <a:effectLst/>
                  <a:sp3d extrusionH="895350">
                    <a:bevelT w="63500"/>
                    <a:extrusionClr>
                      <a:srgbClr val="FFFF00"/>
                    </a:extrusionClr>
                  </a:sp3d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3" name="Oval 40"/>
                  <p:cNvSpPr>
                    <a:spLocks noChangeArrowheads="1"/>
                  </p:cNvSpPr>
                  <p:nvPr/>
                </p:nvSpPr>
                <p:spPr bwMode="gray">
                  <a:xfrm>
                    <a:off x="2064" y="2448"/>
                    <a:ext cx="48" cy="48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noFill/>
                    <a:round/>
                    <a:headEnd/>
                    <a:tailEnd/>
                  </a:ln>
                  <a:effectLst/>
                  <a:sp3d extrusionH="895350">
                    <a:bevelT w="63500"/>
                    <a:extrusionClr>
                      <a:srgbClr val="FFFF00"/>
                    </a:extrusionClr>
                  </a:sp3d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4" name="Oval 41"/>
                  <p:cNvSpPr>
                    <a:spLocks noChangeArrowheads="1"/>
                  </p:cNvSpPr>
                  <p:nvPr/>
                </p:nvSpPr>
                <p:spPr bwMode="gray">
                  <a:xfrm>
                    <a:off x="2016" y="2496"/>
                    <a:ext cx="48" cy="48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noFill/>
                    <a:round/>
                    <a:headEnd/>
                    <a:tailEnd/>
                  </a:ln>
                  <a:effectLst/>
                  <a:sp3d extrusionH="895350">
                    <a:bevelT w="63500"/>
                    <a:extrusionClr>
                      <a:srgbClr val="FFFF00"/>
                    </a:extrusionClr>
                  </a:sp3d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5" name="Oval 42"/>
                  <p:cNvSpPr>
                    <a:spLocks noChangeArrowheads="1"/>
                  </p:cNvSpPr>
                  <p:nvPr/>
                </p:nvSpPr>
                <p:spPr bwMode="gray">
                  <a:xfrm>
                    <a:off x="1968" y="2544"/>
                    <a:ext cx="48" cy="48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noFill/>
                    <a:round/>
                    <a:headEnd/>
                    <a:tailEnd/>
                  </a:ln>
                  <a:effectLst/>
                  <a:sp3d extrusionH="895350">
                    <a:bevelT w="63500"/>
                    <a:extrusionClr>
                      <a:srgbClr val="FFFF00"/>
                    </a:extrusionClr>
                  </a:sp3d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171" name="Group 30"/>
              <p:cNvGrpSpPr>
                <a:grpSpLocks/>
              </p:cNvGrpSpPr>
              <p:nvPr/>
            </p:nvGrpSpPr>
            <p:grpSpPr bwMode="auto">
              <a:xfrm>
                <a:off x="4995869" y="5857892"/>
                <a:ext cx="504825" cy="496888"/>
                <a:chOff x="1872" y="2352"/>
                <a:chExt cx="240" cy="240"/>
              </a:xfrm>
              <a:scene3d>
                <a:camera prst="orthographicFront"/>
                <a:lightRig rig="sunset" dir="t"/>
              </a:scene3d>
            </p:grpSpPr>
            <p:grpSp>
              <p:nvGrpSpPr>
                <p:cNvPr id="172" name="Group 31"/>
                <p:cNvGrpSpPr>
                  <a:grpSpLocks/>
                </p:cNvGrpSpPr>
                <p:nvPr/>
              </p:nvGrpSpPr>
              <p:grpSpPr bwMode="auto">
                <a:xfrm>
                  <a:off x="1968" y="2352"/>
                  <a:ext cx="144" cy="240"/>
                  <a:chOff x="1968" y="2352"/>
                  <a:chExt cx="144" cy="240"/>
                </a:xfrm>
              </p:grpSpPr>
              <p:sp>
                <p:nvSpPr>
                  <p:cNvPr id="179" name="Oval 32"/>
                  <p:cNvSpPr>
                    <a:spLocks noChangeArrowheads="1"/>
                  </p:cNvSpPr>
                  <p:nvPr/>
                </p:nvSpPr>
                <p:spPr bwMode="gray">
                  <a:xfrm>
                    <a:off x="1968" y="2352"/>
                    <a:ext cx="48" cy="48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noFill/>
                    <a:round/>
                    <a:headEnd/>
                    <a:tailEnd/>
                  </a:ln>
                  <a:effectLst/>
                  <a:sp3d extrusionH="895350">
                    <a:bevelT w="63500"/>
                    <a:extrusionClr>
                      <a:srgbClr val="FFFF00"/>
                    </a:extrusionClr>
                  </a:sp3d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0" name="Oval 33"/>
                  <p:cNvSpPr>
                    <a:spLocks noChangeArrowheads="1"/>
                  </p:cNvSpPr>
                  <p:nvPr/>
                </p:nvSpPr>
                <p:spPr bwMode="gray">
                  <a:xfrm>
                    <a:off x="2016" y="2400"/>
                    <a:ext cx="48" cy="48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noFill/>
                    <a:round/>
                    <a:headEnd/>
                    <a:tailEnd/>
                  </a:ln>
                  <a:effectLst/>
                  <a:sp3d extrusionH="895350">
                    <a:bevelT w="63500"/>
                    <a:extrusionClr>
                      <a:srgbClr val="FFFF00"/>
                    </a:extrusionClr>
                  </a:sp3d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1" name="Oval 34"/>
                  <p:cNvSpPr>
                    <a:spLocks noChangeArrowheads="1"/>
                  </p:cNvSpPr>
                  <p:nvPr/>
                </p:nvSpPr>
                <p:spPr bwMode="gray">
                  <a:xfrm>
                    <a:off x="2064" y="2448"/>
                    <a:ext cx="48" cy="48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noFill/>
                    <a:round/>
                    <a:headEnd/>
                    <a:tailEnd/>
                  </a:ln>
                  <a:effectLst/>
                  <a:sp3d extrusionH="895350">
                    <a:bevelT w="63500"/>
                    <a:extrusionClr>
                      <a:srgbClr val="FFFF00"/>
                    </a:extrusionClr>
                  </a:sp3d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2" name="Oval 35"/>
                  <p:cNvSpPr>
                    <a:spLocks noChangeArrowheads="1"/>
                  </p:cNvSpPr>
                  <p:nvPr/>
                </p:nvSpPr>
                <p:spPr bwMode="gray">
                  <a:xfrm>
                    <a:off x="2016" y="2496"/>
                    <a:ext cx="48" cy="48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noFill/>
                    <a:round/>
                    <a:headEnd/>
                    <a:tailEnd/>
                  </a:ln>
                  <a:effectLst/>
                  <a:sp3d extrusionH="895350">
                    <a:bevelT w="63500"/>
                    <a:extrusionClr>
                      <a:srgbClr val="FFFF00"/>
                    </a:extrusionClr>
                  </a:sp3d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3" name="Oval 36"/>
                  <p:cNvSpPr>
                    <a:spLocks noChangeArrowheads="1"/>
                  </p:cNvSpPr>
                  <p:nvPr/>
                </p:nvSpPr>
                <p:spPr bwMode="gray">
                  <a:xfrm>
                    <a:off x="1968" y="2544"/>
                    <a:ext cx="48" cy="48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noFill/>
                    <a:round/>
                    <a:headEnd/>
                    <a:tailEnd/>
                  </a:ln>
                  <a:effectLst/>
                  <a:sp3d extrusionH="895350">
                    <a:bevelT w="63500"/>
                    <a:extrusionClr>
                      <a:srgbClr val="FFFF00"/>
                    </a:extrusionClr>
                  </a:sp3d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73" name="Group 37"/>
                <p:cNvGrpSpPr>
                  <a:grpSpLocks/>
                </p:cNvGrpSpPr>
                <p:nvPr/>
              </p:nvGrpSpPr>
              <p:grpSpPr bwMode="auto">
                <a:xfrm>
                  <a:off x="1872" y="2352"/>
                  <a:ext cx="144" cy="240"/>
                  <a:chOff x="1968" y="2352"/>
                  <a:chExt cx="144" cy="240"/>
                </a:xfrm>
              </p:grpSpPr>
              <p:sp>
                <p:nvSpPr>
                  <p:cNvPr id="174" name="Oval 38"/>
                  <p:cNvSpPr>
                    <a:spLocks noChangeArrowheads="1"/>
                  </p:cNvSpPr>
                  <p:nvPr/>
                </p:nvSpPr>
                <p:spPr bwMode="gray">
                  <a:xfrm>
                    <a:off x="1968" y="2352"/>
                    <a:ext cx="48" cy="48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noFill/>
                    <a:round/>
                    <a:headEnd/>
                    <a:tailEnd/>
                  </a:ln>
                  <a:effectLst/>
                  <a:sp3d extrusionH="895350">
                    <a:bevelT w="63500"/>
                    <a:extrusionClr>
                      <a:srgbClr val="FFFF00"/>
                    </a:extrusionClr>
                  </a:sp3d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5" name="Oval 39"/>
                  <p:cNvSpPr>
                    <a:spLocks noChangeArrowheads="1"/>
                  </p:cNvSpPr>
                  <p:nvPr/>
                </p:nvSpPr>
                <p:spPr bwMode="gray">
                  <a:xfrm>
                    <a:off x="2016" y="2400"/>
                    <a:ext cx="48" cy="48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noFill/>
                    <a:round/>
                    <a:headEnd/>
                    <a:tailEnd/>
                  </a:ln>
                  <a:effectLst/>
                  <a:sp3d extrusionH="895350">
                    <a:bevelT w="63500"/>
                    <a:extrusionClr>
                      <a:srgbClr val="FFFF00"/>
                    </a:extrusionClr>
                  </a:sp3d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6" name="Oval 40"/>
                  <p:cNvSpPr>
                    <a:spLocks noChangeArrowheads="1"/>
                  </p:cNvSpPr>
                  <p:nvPr/>
                </p:nvSpPr>
                <p:spPr bwMode="gray">
                  <a:xfrm>
                    <a:off x="2064" y="2448"/>
                    <a:ext cx="48" cy="48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noFill/>
                    <a:round/>
                    <a:headEnd/>
                    <a:tailEnd/>
                  </a:ln>
                  <a:effectLst/>
                  <a:sp3d extrusionH="895350">
                    <a:bevelT w="63500"/>
                    <a:extrusionClr>
                      <a:srgbClr val="FFFF00"/>
                    </a:extrusionClr>
                  </a:sp3d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7" name="Oval 41"/>
                  <p:cNvSpPr>
                    <a:spLocks noChangeArrowheads="1"/>
                  </p:cNvSpPr>
                  <p:nvPr/>
                </p:nvSpPr>
                <p:spPr bwMode="gray">
                  <a:xfrm>
                    <a:off x="2016" y="2496"/>
                    <a:ext cx="48" cy="48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noFill/>
                    <a:round/>
                    <a:headEnd/>
                    <a:tailEnd/>
                  </a:ln>
                  <a:effectLst/>
                  <a:sp3d extrusionH="895350">
                    <a:bevelT w="63500"/>
                    <a:extrusionClr>
                      <a:srgbClr val="FFFF00"/>
                    </a:extrusionClr>
                  </a:sp3d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8" name="Oval 42"/>
                  <p:cNvSpPr>
                    <a:spLocks noChangeArrowheads="1"/>
                  </p:cNvSpPr>
                  <p:nvPr/>
                </p:nvSpPr>
                <p:spPr bwMode="gray">
                  <a:xfrm>
                    <a:off x="1968" y="2544"/>
                    <a:ext cx="48" cy="48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noFill/>
                    <a:round/>
                    <a:headEnd/>
                    <a:tailEnd/>
                  </a:ln>
                  <a:effectLst/>
                  <a:sp3d extrusionH="895350">
                    <a:bevelT w="63500"/>
                    <a:extrusionClr>
                      <a:srgbClr val="FFFF00"/>
                    </a:extrusionClr>
                  </a:sp3d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38" name="Group 30"/>
              <p:cNvGrpSpPr>
                <a:grpSpLocks/>
              </p:cNvGrpSpPr>
              <p:nvPr/>
            </p:nvGrpSpPr>
            <p:grpSpPr bwMode="auto">
              <a:xfrm>
                <a:off x="6638943" y="5861070"/>
                <a:ext cx="504825" cy="496888"/>
                <a:chOff x="1872" y="2352"/>
                <a:chExt cx="240" cy="240"/>
              </a:xfrm>
              <a:scene3d>
                <a:camera prst="orthographicFront"/>
                <a:lightRig rig="sunset" dir="t"/>
              </a:scene3d>
            </p:grpSpPr>
            <p:grpSp>
              <p:nvGrpSpPr>
                <p:cNvPr id="39" name="Group 31"/>
                <p:cNvGrpSpPr>
                  <a:grpSpLocks/>
                </p:cNvGrpSpPr>
                <p:nvPr/>
              </p:nvGrpSpPr>
              <p:grpSpPr bwMode="auto">
                <a:xfrm>
                  <a:off x="1968" y="2352"/>
                  <a:ext cx="144" cy="240"/>
                  <a:chOff x="1968" y="2352"/>
                  <a:chExt cx="144" cy="240"/>
                </a:xfrm>
              </p:grpSpPr>
              <p:sp>
                <p:nvSpPr>
                  <p:cNvPr id="46" name="Oval 32"/>
                  <p:cNvSpPr>
                    <a:spLocks noChangeArrowheads="1"/>
                  </p:cNvSpPr>
                  <p:nvPr/>
                </p:nvSpPr>
                <p:spPr bwMode="gray">
                  <a:xfrm>
                    <a:off x="1968" y="2352"/>
                    <a:ext cx="48" cy="48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noFill/>
                    <a:round/>
                    <a:headEnd/>
                    <a:tailEnd/>
                  </a:ln>
                  <a:effectLst/>
                  <a:sp3d extrusionH="895350">
                    <a:bevelT w="63500"/>
                    <a:extrusionClr>
                      <a:srgbClr val="FFFF00"/>
                    </a:extrusionClr>
                  </a:sp3d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" name="Oval 33"/>
                  <p:cNvSpPr>
                    <a:spLocks noChangeArrowheads="1"/>
                  </p:cNvSpPr>
                  <p:nvPr/>
                </p:nvSpPr>
                <p:spPr bwMode="gray">
                  <a:xfrm>
                    <a:off x="2016" y="2400"/>
                    <a:ext cx="48" cy="48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noFill/>
                    <a:round/>
                    <a:headEnd/>
                    <a:tailEnd/>
                  </a:ln>
                  <a:effectLst/>
                  <a:sp3d extrusionH="895350">
                    <a:bevelT w="63500"/>
                    <a:extrusionClr>
                      <a:srgbClr val="FFFF00"/>
                    </a:extrusionClr>
                  </a:sp3d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8" name="Oval 34"/>
                  <p:cNvSpPr>
                    <a:spLocks noChangeArrowheads="1"/>
                  </p:cNvSpPr>
                  <p:nvPr/>
                </p:nvSpPr>
                <p:spPr bwMode="gray">
                  <a:xfrm>
                    <a:off x="2064" y="2448"/>
                    <a:ext cx="48" cy="48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noFill/>
                    <a:round/>
                    <a:headEnd/>
                    <a:tailEnd/>
                  </a:ln>
                  <a:effectLst/>
                  <a:sp3d extrusionH="895350">
                    <a:bevelT w="63500"/>
                    <a:extrusionClr>
                      <a:srgbClr val="FFFF00"/>
                    </a:extrusionClr>
                  </a:sp3d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9" name="Oval 35"/>
                  <p:cNvSpPr>
                    <a:spLocks noChangeArrowheads="1"/>
                  </p:cNvSpPr>
                  <p:nvPr/>
                </p:nvSpPr>
                <p:spPr bwMode="gray">
                  <a:xfrm>
                    <a:off x="2016" y="2496"/>
                    <a:ext cx="48" cy="48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noFill/>
                    <a:round/>
                    <a:headEnd/>
                    <a:tailEnd/>
                  </a:ln>
                  <a:effectLst/>
                  <a:sp3d extrusionH="895350">
                    <a:bevelT w="63500"/>
                    <a:extrusionClr>
                      <a:srgbClr val="FFFF00"/>
                    </a:extrusionClr>
                  </a:sp3d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4" name="Oval 36"/>
                  <p:cNvSpPr>
                    <a:spLocks noChangeArrowheads="1"/>
                  </p:cNvSpPr>
                  <p:nvPr/>
                </p:nvSpPr>
                <p:spPr bwMode="gray">
                  <a:xfrm>
                    <a:off x="1968" y="2544"/>
                    <a:ext cx="48" cy="48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noFill/>
                    <a:round/>
                    <a:headEnd/>
                    <a:tailEnd/>
                  </a:ln>
                  <a:effectLst/>
                  <a:sp3d extrusionH="895350">
                    <a:bevelT w="63500"/>
                    <a:extrusionClr>
                      <a:srgbClr val="FFFF00"/>
                    </a:extrusionClr>
                  </a:sp3d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40" name="Group 37"/>
                <p:cNvGrpSpPr>
                  <a:grpSpLocks/>
                </p:cNvGrpSpPr>
                <p:nvPr/>
              </p:nvGrpSpPr>
              <p:grpSpPr bwMode="auto">
                <a:xfrm>
                  <a:off x="1872" y="2352"/>
                  <a:ext cx="144" cy="240"/>
                  <a:chOff x="1968" y="2352"/>
                  <a:chExt cx="144" cy="240"/>
                </a:xfrm>
              </p:grpSpPr>
              <p:sp>
                <p:nvSpPr>
                  <p:cNvPr id="41" name="Oval 38"/>
                  <p:cNvSpPr>
                    <a:spLocks noChangeArrowheads="1"/>
                  </p:cNvSpPr>
                  <p:nvPr/>
                </p:nvSpPr>
                <p:spPr bwMode="gray">
                  <a:xfrm>
                    <a:off x="1968" y="2352"/>
                    <a:ext cx="48" cy="48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noFill/>
                    <a:round/>
                    <a:headEnd/>
                    <a:tailEnd/>
                  </a:ln>
                  <a:effectLst/>
                  <a:sp3d extrusionH="895350">
                    <a:bevelT w="63500"/>
                    <a:extrusionClr>
                      <a:srgbClr val="FFFF00"/>
                    </a:extrusionClr>
                  </a:sp3d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2" name="Oval 39"/>
                  <p:cNvSpPr>
                    <a:spLocks noChangeArrowheads="1"/>
                  </p:cNvSpPr>
                  <p:nvPr/>
                </p:nvSpPr>
                <p:spPr bwMode="gray">
                  <a:xfrm>
                    <a:off x="2016" y="2400"/>
                    <a:ext cx="48" cy="48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noFill/>
                    <a:round/>
                    <a:headEnd/>
                    <a:tailEnd/>
                  </a:ln>
                  <a:effectLst/>
                  <a:sp3d extrusionH="895350">
                    <a:bevelT w="63500"/>
                    <a:extrusionClr>
                      <a:srgbClr val="FFFF00"/>
                    </a:extrusionClr>
                  </a:sp3d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" name="Oval 40"/>
                  <p:cNvSpPr>
                    <a:spLocks noChangeArrowheads="1"/>
                  </p:cNvSpPr>
                  <p:nvPr/>
                </p:nvSpPr>
                <p:spPr bwMode="gray">
                  <a:xfrm>
                    <a:off x="2064" y="2448"/>
                    <a:ext cx="48" cy="48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noFill/>
                    <a:round/>
                    <a:headEnd/>
                    <a:tailEnd/>
                  </a:ln>
                  <a:effectLst/>
                  <a:sp3d extrusionH="895350">
                    <a:bevelT w="63500"/>
                    <a:extrusionClr>
                      <a:srgbClr val="FFFF00"/>
                    </a:extrusionClr>
                  </a:sp3d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" name="Oval 41"/>
                  <p:cNvSpPr>
                    <a:spLocks noChangeArrowheads="1"/>
                  </p:cNvSpPr>
                  <p:nvPr/>
                </p:nvSpPr>
                <p:spPr bwMode="gray">
                  <a:xfrm>
                    <a:off x="2016" y="2496"/>
                    <a:ext cx="48" cy="48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noFill/>
                    <a:round/>
                    <a:headEnd/>
                    <a:tailEnd/>
                  </a:ln>
                  <a:effectLst/>
                  <a:sp3d extrusionH="895350">
                    <a:bevelT w="63500"/>
                    <a:extrusionClr>
                      <a:srgbClr val="FFFF00"/>
                    </a:extrusionClr>
                  </a:sp3d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5" name="Oval 42"/>
                  <p:cNvSpPr>
                    <a:spLocks noChangeArrowheads="1"/>
                  </p:cNvSpPr>
                  <p:nvPr/>
                </p:nvSpPr>
                <p:spPr bwMode="gray">
                  <a:xfrm>
                    <a:off x="1968" y="2544"/>
                    <a:ext cx="48" cy="48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noFill/>
                    <a:round/>
                    <a:headEnd/>
                    <a:tailEnd/>
                  </a:ln>
                  <a:effectLst/>
                  <a:sp3d extrusionH="895350">
                    <a:bevelT w="63500"/>
                    <a:extrusionClr>
                      <a:srgbClr val="FFFF00"/>
                    </a:extrusionClr>
                  </a:sp3d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</p:grpSp>
        <p:sp>
          <p:nvSpPr>
            <p:cNvPr id="185" name="TextBox 184"/>
            <p:cNvSpPr txBox="1"/>
            <p:nvPr/>
          </p:nvSpPr>
          <p:spPr>
            <a:xfrm>
              <a:off x="3573844" y="5715016"/>
              <a:ext cx="20569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/>
                <a:t>图</a:t>
              </a:r>
              <a:r>
                <a:rPr lang="en-US" altLang="zh-CN" b="1" dirty="0" smtClean="0"/>
                <a:t>7</a:t>
              </a:r>
              <a:r>
                <a:rPr lang="en-US" altLang="zh-CN" dirty="0" smtClean="0"/>
                <a:t>  </a:t>
              </a:r>
              <a:r>
                <a:rPr lang="zh-CN" altLang="en-US" dirty="0" smtClean="0"/>
                <a:t>实验的流程图</a:t>
              </a:r>
              <a:endParaRPr lang="zh-CN" altLang="en-US" dirty="0"/>
            </a:p>
          </p:txBody>
        </p:sp>
      </p:grpSp>
      <p:pic>
        <p:nvPicPr>
          <p:cNvPr id="10290" name="Picture 50" descr="water"/>
          <p:cNvPicPr>
            <a:picLocks noChangeAspect="1" noChangeArrowheads="1"/>
          </p:cNvPicPr>
          <p:nvPr/>
        </p:nvPicPr>
        <p:blipFill>
          <a:blip r:embed="rId2"/>
          <a:srcRect l="22409" t="16374" b="27486"/>
          <a:stretch>
            <a:fillRect/>
          </a:stretch>
        </p:blipFill>
        <p:spPr bwMode="gray">
          <a:xfrm rot="786797">
            <a:off x="6629400" y="-381000"/>
            <a:ext cx="2417763" cy="1995488"/>
          </a:xfrm>
          <a:prstGeom prst="rect">
            <a:avLst/>
          </a:prstGeom>
          <a:noFill/>
        </p:spPr>
      </p:pic>
      <p:sp>
        <p:nvSpPr>
          <p:cNvPr id="50" name="矩形 49"/>
          <p:cNvSpPr/>
          <p:nvPr/>
        </p:nvSpPr>
        <p:spPr>
          <a:xfrm>
            <a:off x="3571868" y="0"/>
            <a:ext cx="2571736" cy="857256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8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 文献综述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4500562" y="0"/>
            <a:ext cx="2571736" cy="857256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2  </a:t>
            </a:r>
            <a:r>
              <a:rPr lang="zh-CN" altLang="en-US" sz="28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课题总结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5500694" y="0"/>
            <a:ext cx="2743185" cy="857256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3  </a:t>
            </a:r>
            <a:r>
              <a:rPr lang="zh-CN" altLang="en-US" sz="28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实验方案</a:t>
            </a:r>
            <a:endParaRPr lang="en-US" altLang="zh-CN" sz="2800" b="1" dirty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6500826" y="0"/>
            <a:ext cx="2457465" cy="857256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4  </a:t>
            </a:r>
            <a:r>
              <a:rPr lang="zh-CN" altLang="en-US" sz="28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实验进度</a:t>
            </a:r>
            <a:endParaRPr lang="en-US" altLang="zh-CN" sz="2800" b="1" dirty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428133" y="2451864"/>
            <a:ext cx="8358709" cy="1762954"/>
            <a:chOff x="209850" y="1808922"/>
            <a:chExt cx="8358709" cy="1762954"/>
          </a:xfrm>
        </p:grpSpPr>
        <p:grpSp>
          <p:nvGrpSpPr>
            <p:cNvPr id="25" name="组合 24"/>
            <p:cNvGrpSpPr/>
            <p:nvPr/>
          </p:nvGrpSpPr>
          <p:grpSpPr>
            <a:xfrm>
              <a:off x="785786" y="1928802"/>
              <a:ext cx="7782773" cy="1643074"/>
              <a:chOff x="646879" y="2143116"/>
              <a:chExt cx="7782773" cy="1643074"/>
            </a:xfrm>
          </p:grpSpPr>
          <p:grpSp>
            <p:nvGrpSpPr>
              <p:cNvPr id="18" name="组合 14"/>
              <p:cNvGrpSpPr>
                <a:grpSpLocks/>
              </p:cNvGrpSpPr>
              <p:nvPr/>
            </p:nvGrpSpPr>
            <p:grpSpPr bwMode="auto">
              <a:xfrm>
                <a:off x="646879" y="2143116"/>
                <a:ext cx="7568459" cy="1643074"/>
                <a:chOff x="618785" y="5165460"/>
                <a:chExt cx="7112827" cy="1534874"/>
              </a:xfrm>
            </p:grpSpPr>
            <p:sp>
              <p:nvSpPr>
                <p:cNvPr id="20" name="TextBox 11"/>
                <p:cNvSpPr txBox="1">
                  <a:spLocks noChangeArrowheads="1"/>
                </p:cNvSpPr>
                <p:nvPr/>
              </p:nvSpPr>
              <p:spPr bwMode="auto">
                <a:xfrm>
                  <a:off x="1547664" y="5229200"/>
                  <a:ext cx="184738" cy="49657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endParaRPr lang="zh-CN" altLang="zh-CN" sz="2000" dirty="0">
                    <a:solidFill>
                      <a:schemeClr val="bg1"/>
                    </a:solidFill>
                    <a:ea typeface="微软雅黑" pitchFamily="34" charset="-122"/>
                  </a:endParaRPr>
                </a:p>
              </p:txBody>
            </p:sp>
            <p:sp>
              <p:nvSpPr>
                <p:cNvPr id="21" name="圆角矩形 20"/>
                <p:cNvSpPr/>
                <p:nvPr/>
              </p:nvSpPr>
              <p:spPr>
                <a:xfrm>
                  <a:off x="618785" y="5165460"/>
                  <a:ext cx="7112827" cy="1534874"/>
                </a:xfrm>
                <a:prstGeom prst="roundRect">
                  <a:avLst/>
                </a:prstGeom>
                <a:noFill/>
                <a:ln>
                  <a:solidFill>
                    <a:schemeClr val="bg2">
                      <a:lumMod val="40000"/>
                      <a:lumOff val="60000"/>
                    </a:schemeClr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2400"/>
                </a:p>
              </p:txBody>
            </p:sp>
          </p:grpSp>
          <p:sp>
            <p:nvSpPr>
              <p:cNvPr id="23" name="矩形 22"/>
              <p:cNvSpPr/>
              <p:nvPr/>
            </p:nvSpPr>
            <p:spPr>
              <a:xfrm>
                <a:off x="1357290" y="2357430"/>
                <a:ext cx="7072362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000" b="1" dirty="0" smtClean="0">
                    <a:solidFill>
                      <a:schemeClr val="accent5">
                        <a:lumMod val="75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建立</a:t>
                </a:r>
                <a:r>
                  <a:rPr lang="zh-CN" altLang="en-US" sz="2000" b="1" dirty="0" smtClean="0">
                    <a:solidFill>
                      <a:schemeClr val="accent2">
                        <a:lumMod val="50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  </a:t>
                </a:r>
                <a:r>
                  <a:rPr lang="en-US" sz="2000" dirty="0" smtClean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rPr>
                  <a:t>A1</a:t>
                </a:r>
                <a:r>
                  <a:rPr lang="en-US" sz="2000" baseline="-25000" dirty="0" smtClean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rPr>
                  <a:t>2</a:t>
                </a:r>
                <a:r>
                  <a:rPr lang="en-US" sz="2000" dirty="0" smtClean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rPr>
                  <a:t>O</a:t>
                </a:r>
                <a:r>
                  <a:rPr lang="en-US" sz="2000" baseline="-25000" dirty="0" smtClean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rPr>
                  <a:t>3</a:t>
                </a:r>
                <a:r>
                  <a:rPr lang="en-US" sz="2000" dirty="0" smtClean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rPr>
                  <a:t> —</a:t>
                </a:r>
                <a:r>
                  <a:rPr lang="en-US" sz="2000" dirty="0" err="1" smtClean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rPr>
                  <a:t>CaO</a:t>
                </a:r>
                <a:r>
                  <a:rPr lang="en-US" sz="2000" dirty="0" smtClean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rPr>
                  <a:t> —SiO</a:t>
                </a:r>
                <a:r>
                  <a:rPr lang="en-US" sz="2000" baseline="-25000" dirty="0" smtClean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rPr>
                  <a:t>2</a:t>
                </a:r>
                <a:r>
                  <a:rPr lang="en-US" sz="2000" dirty="0" smtClean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rPr>
                  <a:t>—Fe</a:t>
                </a:r>
                <a:r>
                  <a:rPr lang="en-US" sz="2000" baseline="-25000" dirty="0" smtClean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rPr>
                  <a:t>2</a:t>
                </a:r>
                <a:r>
                  <a:rPr lang="en-US" sz="2000" dirty="0" smtClean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rPr>
                  <a:t>O</a:t>
                </a:r>
                <a:r>
                  <a:rPr lang="en-US" sz="2000" baseline="-25000" dirty="0" smtClean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rPr>
                  <a:t>3</a:t>
                </a:r>
                <a:r>
                  <a:rPr lang="zh-CN" altLang="en-US" sz="2000" dirty="0" smtClean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rPr>
                  <a:t>四元系的四面体相图</a:t>
                </a:r>
                <a:endParaRPr lang="zh-CN" altLang="en-US" sz="20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1357290" y="3059668"/>
                <a:ext cx="6715172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b="1" dirty="0" smtClean="0">
                    <a:solidFill>
                      <a:schemeClr val="accent5">
                        <a:lumMod val="75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分析  </a:t>
                </a:r>
                <a:r>
                  <a:rPr lang="zh-CN" altLang="en-US" sz="2000" dirty="0" smtClean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rPr>
                  <a:t>该四元系在富铁区域的相关系及其熔化规律</a:t>
                </a:r>
                <a:endParaRPr lang="zh-CN" altLang="en-US" sz="20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9" name="矩形 29"/>
            <p:cNvSpPr>
              <a:spLocks noChangeArrowheads="1"/>
            </p:cNvSpPr>
            <p:nvPr/>
          </p:nvSpPr>
          <p:spPr bwMode="auto">
            <a:xfrm rot="20430983">
              <a:off x="209850" y="1808922"/>
              <a:ext cx="2025514" cy="451811"/>
            </a:xfrm>
            <a:prstGeom prst="rect">
              <a:avLst/>
            </a:prstGeom>
            <a:solidFill>
              <a:srgbClr val="FFC000">
                <a:alpha val="70195"/>
              </a:srgbClr>
            </a:solidFill>
            <a:ln w="3175" algn="ctr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zh-CN" altLang="en-US" sz="3200" b="1" dirty="0" smtClean="0">
                  <a:latin typeface="微软雅黑" pitchFamily="34" charset="-122"/>
                  <a:ea typeface="微软雅黑" pitchFamily="34" charset="-122"/>
                </a:rPr>
                <a:t>实验目的</a:t>
              </a:r>
              <a:endParaRPr lang="zh-CN" altLang="en-US" sz="3200" b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aphicFrame>
        <p:nvGraphicFramePr>
          <p:cNvPr id="113" name="表格 112"/>
          <p:cNvGraphicFramePr>
            <a:graphicFrameLocks noGrp="1"/>
          </p:cNvGraphicFramePr>
          <p:nvPr/>
        </p:nvGraphicFramePr>
        <p:xfrm>
          <a:off x="1290659" y="4857760"/>
          <a:ext cx="6996117" cy="839414"/>
        </p:xfrm>
        <a:graphic>
          <a:graphicData uri="http://schemas.openxmlformats.org/drawingml/2006/table">
            <a:tbl>
              <a:tblPr/>
              <a:tblGrid>
                <a:gridCol w="1398865"/>
                <a:gridCol w="1398865"/>
                <a:gridCol w="1398865"/>
                <a:gridCol w="1399761"/>
                <a:gridCol w="1399761"/>
              </a:tblGrid>
              <a:tr h="24072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300"/>
                        </a:spcBef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成份</a:t>
                      </a:r>
                      <a:endParaRPr lang="zh-CN" sz="16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30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Fe</a:t>
                      </a:r>
                      <a:r>
                        <a:rPr lang="en-US" sz="1600" kern="100" baseline="-25000" dirty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2</a:t>
                      </a:r>
                      <a:r>
                        <a:rPr lang="en-US" sz="1600" kern="100" dirty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O</a:t>
                      </a:r>
                      <a:r>
                        <a:rPr lang="en-US" sz="1600" kern="100" baseline="-25000" dirty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3</a:t>
                      </a:r>
                      <a:endParaRPr lang="zh-CN" sz="16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30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 err="1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CaO</a:t>
                      </a:r>
                      <a:endParaRPr lang="zh-CN" sz="16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30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A1</a:t>
                      </a:r>
                      <a:r>
                        <a:rPr lang="en-US" sz="1600" kern="0" baseline="-25000" dirty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2</a:t>
                      </a:r>
                      <a:r>
                        <a:rPr lang="en-US" sz="1600" kern="0" dirty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O</a:t>
                      </a:r>
                      <a:r>
                        <a:rPr lang="en-US" sz="1600" kern="0" baseline="-25000" dirty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3</a:t>
                      </a:r>
                      <a:endParaRPr lang="zh-CN" sz="16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30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SiO</a:t>
                      </a:r>
                      <a:r>
                        <a:rPr lang="en-US" sz="1600" kern="100" baseline="-25000" dirty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2</a:t>
                      </a:r>
                      <a:endParaRPr lang="zh-CN" sz="16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365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30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kern="100" dirty="0" smtClean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范围</a:t>
                      </a:r>
                      <a:endParaRPr lang="zh-CN" sz="16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30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60%</a:t>
                      </a:r>
                      <a:r>
                        <a:rPr lang="zh-CN" sz="1600" kern="100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～</a:t>
                      </a:r>
                      <a:r>
                        <a:rPr lang="en-US" sz="1600" kern="100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90%</a:t>
                      </a:r>
                      <a:endParaRPr lang="zh-CN" sz="16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30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10%</a:t>
                      </a:r>
                      <a:r>
                        <a:rPr lang="zh-CN" sz="1600" kern="100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～</a:t>
                      </a:r>
                      <a:r>
                        <a:rPr lang="en-US" sz="1600" kern="100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20%</a:t>
                      </a:r>
                      <a:endParaRPr lang="zh-CN" sz="16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30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0%</a:t>
                      </a:r>
                      <a:r>
                        <a:rPr lang="zh-CN" sz="1600" kern="100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～</a:t>
                      </a:r>
                      <a:r>
                        <a:rPr lang="en-US" sz="1600" kern="100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10%</a:t>
                      </a:r>
                      <a:endParaRPr lang="zh-CN" sz="16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30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3%</a:t>
                      </a:r>
                      <a:r>
                        <a:rPr lang="zh-CN" sz="1600" kern="100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～</a:t>
                      </a:r>
                      <a:r>
                        <a:rPr lang="en-US" sz="1600" kern="100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10%</a:t>
                      </a:r>
                      <a:endParaRPr lang="zh-CN" sz="16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0.00602 C -0.06146 -0.01944 -0.28403 -0.11898 -0.36875 -0.08681 C -0.45347 -0.05463 -0.46805 0.15833 -0.50868 0.18704 C -0.5493 0.21574 -0.57604 0.15231 -0.61215 0.08588 " pathEditMode="relative" rAng="0" ptsTypes="aaaa">
                                      <p:cBhvr>
                                        <p:cTn id="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6" y="5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53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500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1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 animBg="1"/>
      <p:bldP spid="114" grpId="1" animBg="1"/>
      <p:bldP spid="5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0" name="Picture 50" descr="water"/>
          <p:cNvPicPr>
            <a:picLocks noChangeAspect="1" noChangeArrowheads="1"/>
          </p:cNvPicPr>
          <p:nvPr/>
        </p:nvPicPr>
        <p:blipFill>
          <a:blip r:embed="rId2"/>
          <a:srcRect l="22409" t="16374" b="27486"/>
          <a:stretch>
            <a:fillRect/>
          </a:stretch>
        </p:blipFill>
        <p:spPr bwMode="gray">
          <a:xfrm rot="786797">
            <a:off x="6629400" y="-381000"/>
            <a:ext cx="2417763" cy="1995488"/>
          </a:xfrm>
          <a:prstGeom prst="rect">
            <a:avLst/>
          </a:prstGeom>
          <a:noFill/>
        </p:spPr>
      </p:pic>
      <p:sp>
        <p:nvSpPr>
          <p:cNvPr id="50" name="矩形 49"/>
          <p:cNvSpPr/>
          <p:nvPr/>
        </p:nvSpPr>
        <p:spPr>
          <a:xfrm>
            <a:off x="3571868" y="0"/>
            <a:ext cx="2571736" cy="857256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8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 文献综述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4500562" y="0"/>
            <a:ext cx="2571736" cy="857256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2  </a:t>
            </a:r>
            <a:r>
              <a:rPr lang="zh-CN" altLang="en-US" sz="28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课题总结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-71470" y="571480"/>
            <a:ext cx="2743185" cy="857256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3  </a:t>
            </a:r>
            <a:r>
              <a:rPr lang="zh-CN" altLang="en-US" sz="28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实验方案</a:t>
            </a:r>
            <a:endParaRPr lang="en-US" altLang="zh-CN" sz="2800" b="1" dirty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6500826" y="0"/>
            <a:ext cx="2457465" cy="857256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4  </a:t>
            </a:r>
            <a:r>
              <a:rPr lang="zh-CN" altLang="en-US" sz="28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实验进度</a:t>
            </a:r>
            <a:endParaRPr lang="en-US" altLang="zh-CN" sz="2800" b="1" dirty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2857488" y="1571612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两种主要实验方法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" name="组合 252"/>
          <p:cNvGrpSpPr/>
          <p:nvPr/>
        </p:nvGrpSpPr>
        <p:grpSpPr>
          <a:xfrm>
            <a:off x="1428728" y="4572007"/>
            <a:ext cx="6357981" cy="717770"/>
            <a:chOff x="2285984" y="4143379"/>
            <a:chExt cx="3958475" cy="717770"/>
          </a:xfrm>
        </p:grpSpPr>
        <p:grpSp>
          <p:nvGrpSpPr>
            <p:cNvPr id="5" name="组合 25"/>
            <p:cNvGrpSpPr/>
            <p:nvPr/>
          </p:nvGrpSpPr>
          <p:grpSpPr>
            <a:xfrm>
              <a:off x="2285984" y="4143379"/>
              <a:ext cx="3958475" cy="714379"/>
              <a:chOff x="-464419" y="1870771"/>
              <a:chExt cx="7627932" cy="1546458"/>
            </a:xfrm>
          </p:grpSpPr>
          <p:grpSp>
            <p:nvGrpSpPr>
              <p:cNvPr id="6" name="组合 14"/>
              <p:cNvGrpSpPr>
                <a:grpSpLocks/>
              </p:cNvGrpSpPr>
              <p:nvPr/>
            </p:nvGrpSpPr>
            <p:grpSpPr bwMode="auto">
              <a:xfrm>
                <a:off x="281751" y="1870771"/>
                <a:ext cx="6881762" cy="1546458"/>
                <a:chOff x="145096" y="5111253"/>
                <a:chExt cx="6467470" cy="1444621"/>
              </a:xfrm>
            </p:grpSpPr>
            <p:sp>
              <p:nvSpPr>
                <p:cNvPr id="20" name="TextBox 11"/>
                <p:cNvSpPr txBox="1">
                  <a:spLocks noChangeArrowheads="1"/>
                </p:cNvSpPr>
                <p:nvPr/>
              </p:nvSpPr>
              <p:spPr bwMode="auto">
                <a:xfrm>
                  <a:off x="1547664" y="5229200"/>
                  <a:ext cx="184738" cy="49657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endParaRPr lang="zh-CN" altLang="zh-CN" sz="2000" dirty="0">
                    <a:solidFill>
                      <a:schemeClr val="bg1"/>
                    </a:solidFill>
                    <a:ea typeface="微软雅黑" pitchFamily="34" charset="-122"/>
                  </a:endParaRPr>
                </a:p>
              </p:txBody>
            </p:sp>
            <p:sp>
              <p:nvSpPr>
                <p:cNvPr id="21" name="圆角矩形 20"/>
                <p:cNvSpPr/>
                <p:nvPr/>
              </p:nvSpPr>
              <p:spPr>
                <a:xfrm>
                  <a:off x="145096" y="5111253"/>
                  <a:ext cx="6467470" cy="1444621"/>
                </a:xfrm>
                <a:prstGeom prst="roundRect">
                  <a:avLst/>
                </a:prstGeom>
                <a:noFill/>
                <a:ln>
                  <a:solidFill>
                    <a:schemeClr val="accent5">
                      <a:lumMod val="75000"/>
                    </a:schemeClr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2400"/>
                </a:p>
              </p:txBody>
            </p:sp>
          </p:grpSp>
          <p:sp>
            <p:nvSpPr>
              <p:cNvPr id="19" name="矩形 29"/>
              <p:cNvSpPr>
                <a:spLocks noChangeArrowheads="1"/>
              </p:cNvSpPr>
              <p:nvPr/>
            </p:nvSpPr>
            <p:spPr bwMode="auto">
              <a:xfrm rot="19433594">
                <a:off x="-464419" y="1870771"/>
                <a:ext cx="1603395" cy="716701"/>
              </a:xfrm>
              <a:prstGeom prst="rect">
                <a:avLst/>
              </a:prstGeom>
              <a:solidFill>
                <a:srgbClr val="FFC000">
                  <a:alpha val="70195"/>
                </a:srgbClr>
              </a:solidFill>
              <a:ln w="3175" algn="ctr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 eaLnBrk="0" hangingPunct="0"/>
                <a:r>
                  <a:rPr lang="zh-CN" altLang="en-US" sz="2400" b="1" dirty="0" smtClean="0">
                    <a:latin typeface="微软雅黑" pitchFamily="34" charset="-122"/>
                    <a:ea typeface="微软雅黑" pitchFamily="34" charset="-122"/>
                  </a:rPr>
                  <a:t>注意</a:t>
                </a:r>
                <a:endParaRPr lang="zh-CN" altLang="en-US" sz="2400" b="1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22" name="矩形 121"/>
            <p:cNvSpPr/>
            <p:nvPr/>
          </p:nvSpPr>
          <p:spPr>
            <a:xfrm>
              <a:off x="3000364" y="4214818"/>
              <a:ext cx="3173931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Font typeface="Wingdings" pitchFamily="2" charset="2"/>
                <a:buChar char="Ø"/>
              </a:pPr>
              <a:r>
                <a:rPr lang="zh-CN" altLang="en-US" b="1" dirty="0" smtClean="0">
                  <a:solidFill>
                    <a:schemeClr val="accent2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 坩埚中相平衡时保证固液分离</a:t>
              </a:r>
              <a:endParaRPr lang="en-US" altLang="zh-CN" b="1" dirty="0" smtClean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buFont typeface="Wingdings" pitchFamily="2" charset="2"/>
                <a:buChar char="Ø"/>
              </a:pPr>
              <a:r>
                <a:rPr lang="zh-CN" altLang="en-US" b="1" dirty="0" smtClean="0">
                  <a:solidFill>
                    <a:schemeClr val="accent2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b="1" dirty="0" smtClean="0">
                  <a:solidFill>
                    <a:schemeClr val="accent2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XRD</a:t>
              </a:r>
              <a:r>
                <a:rPr lang="zh-CN" altLang="en-US" b="1" dirty="0" smtClean="0">
                  <a:solidFill>
                    <a:schemeClr val="accent2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测相组成，光谱仪或微区电子探针测成分</a:t>
              </a:r>
              <a:endParaRPr lang="zh-CN" altLang="en-US" b="1" dirty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500034" y="2285992"/>
            <a:ext cx="8514340" cy="1774142"/>
            <a:chOff x="500034" y="2285992"/>
            <a:chExt cx="8514340" cy="1774142"/>
          </a:xfrm>
        </p:grpSpPr>
        <p:grpSp>
          <p:nvGrpSpPr>
            <p:cNvPr id="2" name="组合 191"/>
            <p:cNvGrpSpPr/>
            <p:nvPr/>
          </p:nvGrpSpPr>
          <p:grpSpPr>
            <a:xfrm>
              <a:off x="1571604" y="2643182"/>
              <a:ext cx="7358114" cy="928694"/>
              <a:chOff x="1794196" y="5214950"/>
              <a:chExt cx="7502203" cy="928694"/>
            </a:xfrm>
          </p:grpSpPr>
          <p:sp>
            <p:nvSpPr>
              <p:cNvPr id="190" name="Rectangle 40"/>
              <p:cNvSpPr>
                <a:spLocks noChangeArrowheads="1"/>
              </p:cNvSpPr>
              <p:nvPr/>
            </p:nvSpPr>
            <p:spPr bwMode="gray">
              <a:xfrm>
                <a:off x="1872424" y="5357828"/>
                <a:ext cx="7423975" cy="785816"/>
              </a:xfrm>
              <a:prstGeom prst="rect">
                <a:avLst/>
              </a:prstGeom>
              <a:gradFill rotWithShape="1">
                <a:gsLst>
                  <a:gs pos="0">
                    <a:srgbClr val="CBCBCB"/>
                  </a:gs>
                  <a:gs pos="50000">
                    <a:srgbClr val="CBCBCB">
                      <a:gamma/>
                      <a:tint val="25098"/>
                      <a:invGamma/>
                    </a:srgbClr>
                  </a:gs>
                  <a:gs pos="100000">
                    <a:srgbClr val="CBCBCB"/>
                  </a:gs>
                </a:gsLst>
                <a:lin ang="2700000" scaled="1"/>
              </a:gradFill>
              <a:ln w="9525">
                <a:noFill/>
                <a:miter lim="800000"/>
                <a:headEnd/>
                <a:tailEnd/>
              </a:ln>
              <a:effectLst/>
              <a:scene3d>
                <a:camera prst="legacyPerspectiveTopLeft"/>
                <a:lightRig rig="legacyFlat3" dir="r"/>
              </a:scene3d>
              <a:sp3d extrusionH="430200" prstMaterial="legacyPlastic">
                <a:bevelT w="13500" h="13500" prst="angle"/>
                <a:bevelB w="13500" h="13500" prst="angle"/>
                <a:extrusionClr>
                  <a:srgbClr val="CBCBCB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zh-CN" altLang="en-US"/>
              </a:p>
            </p:txBody>
          </p:sp>
          <p:sp>
            <p:nvSpPr>
              <p:cNvPr id="107" name="矩形 106"/>
              <p:cNvSpPr/>
              <p:nvPr/>
            </p:nvSpPr>
            <p:spPr>
              <a:xfrm>
                <a:off x="1794196" y="5214950"/>
                <a:ext cx="7293369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</a:pPr>
                <a:r>
                  <a:rPr lang="en-US" altLang="zh-CN" dirty="0" smtClean="0">
                    <a:solidFill>
                      <a:schemeClr val="accent5">
                        <a:lumMod val="75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(2)  </a:t>
                </a:r>
                <a:r>
                  <a:rPr lang="zh-CN" altLang="en-US" dirty="0" smtClean="0">
                    <a:latin typeface="微软雅黑" pitchFamily="34" charset="-122"/>
                    <a:ea typeface="微软雅黑" pitchFamily="34" charset="-122"/>
                  </a:rPr>
                  <a:t>将坩埚放入多铝红柱石试管，之后一并放入加热电炉，加热到一      </a:t>
                </a:r>
                <a:endParaRPr lang="en-US" altLang="zh-CN" dirty="0" smtClean="0">
                  <a:latin typeface="微软雅黑" pitchFamily="34" charset="-122"/>
                  <a:ea typeface="微软雅黑" pitchFamily="34" charset="-122"/>
                </a:endParaRPr>
              </a:p>
              <a:p>
                <a:pPr marL="342900" indent="-342900">
                  <a:lnSpc>
                    <a:spcPct val="150000"/>
                  </a:lnSpc>
                </a:pPr>
                <a:r>
                  <a:rPr lang="en-US" altLang="zh-CN" dirty="0" smtClean="0">
                    <a:latin typeface="微软雅黑" pitchFamily="34" charset="-122"/>
                    <a:ea typeface="微软雅黑" pitchFamily="34" charset="-122"/>
                  </a:rPr>
                  <a:t>      </a:t>
                </a:r>
                <a:r>
                  <a:rPr lang="zh-CN" altLang="en-US" dirty="0" smtClean="0">
                    <a:latin typeface="微软雅黑" pitchFamily="34" charset="-122"/>
                    <a:ea typeface="微软雅黑" pitchFamily="34" charset="-122"/>
                  </a:rPr>
                  <a:t>定温度后恒温足够时间保证体系平衡，并保证一定的氧分压</a:t>
                </a:r>
                <a:endParaRPr lang="en-US" altLang="zh-CN" b="1" dirty="0" smtClean="0">
                  <a:solidFill>
                    <a:schemeClr val="accent2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3" name="组合 195"/>
            <p:cNvGrpSpPr/>
            <p:nvPr/>
          </p:nvGrpSpPr>
          <p:grpSpPr>
            <a:xfrm>
              <a:off x="1571604" y="3643314"/>
              <a:ext cx="7442770" cy="416820"/>
              <a:chOff x="1944762" y="6072206"/>
              <a:chExt cx="7286676" cy="428627"/>
            </a:xfrm>
          </p:grpSpPr>
          <p:sp>
            <p:nvSpPr>
              <p:cNvPr id="194" name="Rectangle 40"/>
              <p:cNvSpPr>
                <a:spLocks noChangeArrowheads="1"/>
              </p:cNvSpPr>
              <p:nvPr/>
            </p:nvSpPr>
            <p:spPr bwMode="gray">
              <a:xfrm>
                <a:off x="2014702" y="6072206"/>
                <a:ext cx="7129298" cy="428627"/>
              </a:xfrm>
              <a:prstGeom prst="rect">
                <a:avLst/>
              </a:prstGeom>
              <a:gradFill rotWithShape="1">
                <a:gsLst>
                  <a:gs pos="0">
                    <a:srgbClr val="CBCBCB"/>
                  </a:gs>
                  <a:gs pos="50000">
                    <a:srgbClr val="CBCBCB">
                      <a:gamma/>
                      <a:tint val="25098"/>
                      <a:invGamma/>
                    </a:srgbClr>
                  </a:gs>
                  <a:gs pos="100000">
                    <a:srgbClr val="CBCBCB"/>
                  </a:gs>
                </a:gsLst>
                <a:lin ang="2700000" scaled="1"/>
              </a:gradFill>
              <a:ln w="9525">
                <a:noFill/>
                <a:miter lim="800000"/>
                <a:headEnd/>
                <a:tailEnd/>
              </a:ln>
              <a:effectLst/>
              <a:scene3d>
                <a:camera prst="legacyPerspectiveTopLeft"/>
                <a:lightRig rig="legacyFlat3" dir="r"/>
              </a:scene3d>
              <a:sp3d extrusionH="430200" prstMaterial="legacyPlastic">
                <a:bevelT w="13500" h="13500" prst="angle"/>
                <a:bevelB w="13500" h="13500" prst="angle"/>
                <a:extrusionClr>
                  <a:srgbClr val="CBCBCB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zh-CN" altLang="en-US"/>
              </a:p>
            </p:txBody>
          </p:sp>
          <p:sp>
            <p:nvSpPr>
              <p:cNvPr id="108" name="矩形 107"/>
              <p:cNvSpPr/>
              <p:nvPr/>
            </p:nvSpPr>
            <p:spPr>
              <a:xfrm>
                <a:off x="1944762" y="6072206"/>
                <a:ext cx="7286676" cy="37979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(3</a:t>
                </a:r>
                <a:r>
                  <a:rPr lang="en-US" dirty="0" smtClean="0">
                    <a:solidFill>
                      <a:schemeClr val="accent5">
                        <a:lumMod val="75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)  </a:t>
                </a:r>
                <a:r>
                  <a:rPr lang="zh-CN" altLang="en-US" dirty="0" smtClean="0">
                    <a:latin typeface="微软雅黑" pitchFamily="34" charset="-122"/>
                    <a:ea typeface="微软雅黑" pitchFamily="34" charset="-122"/>
                  </a:rPr>
                  <a:t>取出坩埚在惰性气氛下冷却，对试样进行相组成及各相成分检测</a:t>
                </a:r>
                <a:endParaRPr lang="zh-CN" altLang="en-US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7" name="组合 129"/>
            <p:cNvGrpSpPr/>
            <p:nvPr/>
          </p:nvGrpSpPr>
          <p:grpSpPr>
            <a:xfrm>
              <a:off x="500034" y="2428868"/>
              <a:ext cx="576252" cy="1285887"/>
              <a:chOff x="2424115" y="3000371"/>
              <a:chExt cx="576252" cy="1285887"/>
            </a:xfrm>
            <a:effectLst>
              <a:reflection blurRad="6350" stA="52000" endA="300" endPos="35000" dir="5400000" sy="-100000" algn="bl" rotWithShape="0"/>
            </a:effectLst>
          </p:grpSpPr>
          <p:grpSp>
            <p:nvGrpSpPr>
              <p:cNvPr id="8" name="Group 4"/>
              <p:cNvGrpSpPr>
                <a:grpSpLocks/>
              </p:cNvGrpSpPr>
              <p:nvPr/>
            </p:nvGrpSpPr>
            <p:grpSpPr bwMode="auto">
              <a:xfrm rot="16200000">
                <a:off x="2069297" y="3355189"/>
                <a:ext cx="1285887" cy="576252"/>
                <a:chOff x="720" y="1392"/>
                <a:chExt cx="4058" cy="480"/>
              </a:xfrm>
            </p:grpSpPr>
            <p:sp>
              <p:nvSpPr>
                <p:cNvPr id="124" name="AutoShape 5"/>
                <p:cNvSpPr>
                  <a:spLocks noChangeArrowheads="1"/>
                </p:cNvSpPr>
                <p:nvPr/>
              </p:nvSpPr>
              <p:spPr bwMode="gray">
                <a:xfrm>
                  <a:off x="720" y="1392"/>
                  <a:ext cx="4058" cy="480"/>
                </a:xfrm>
                <a:prstGeom prst="roundRect">
                  <a:avLst>
                    <a:gd name="adj" fmla="val 17509"/>
                  </a:avLst>
                </a:prstGeom>
                <a:gradFill rotWithShape="1">
                  <a:gsLst>
                    <a:gs pos="0">
                      <a:schemeClr val="accent2"/>
                    </a:gs>
                    <a:gs pos="50000">
                      <a:schemeClr val="accent2">
                        <a:gamma/>
                        <a:shade val="92157"/>
                        <a:invGamma/>
                      </a:schemeClr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9" name="Group 6"/>
                <p:cNvGrpSpPr>
                  <a:grpSpLocks/>
                </p:cNvGrpSpPr>
                <p:nvPr/>
              </p:nvGrpSpPr>
              <p:grpSpPr bwMode="auto">
                <a:xfrm>
                  <a:off x="730" y="1407"/>
                  <a:ext cx="4043" cy="444"/>
                  <a:chOff x="744" y="1407"/>
                  <a:chExt cx="3988" cy="444"/>
                </a:xfrm>
              </p:grpSpPr>
              <p:sp>
                <p:nvSpPr>
                  <p:cNvPr id="126" name="AutoShape 7"/>
                  <p:cNvSpPr>
                    <a:spLocks noChangeArrowheads="1"/>
                  </p:cNvSpPr>
                  <p:nvPr/>
                </p:nvSpPr>
                <p:spPr bwMode="gray">
                  <a:xfrm>
                    <a:off x="744" y="1736"/>
                    <a:ext cx="3988" cy="115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chemeClr val="accent2">
                          <a:alpha val="0"/>
                        </a:schemeClr>
                      </a:gs>
                      <a:gs pos="100000">
                        <a:schemeClr val="accent2">
                          <a:gamma/>
                          <a:tint val="0"/>
                          <a:invGamma/>
                        </a:schemeClr>
                      </a:gs>
                    </a:gsLst>
                    <a:lin ang="540000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" name="AutoShape 8"/>
                  <p:cNvSpPr>
                    <a:spLocks noChangeArrowheads="1"/>
                  </p:cNvSpPr>
                  <p:nvPr/>
                </p:nvSpPr>
                <p:spPr bwMode="gray">
                  <a:xfrm>
                    <a:off x="744" y="1407"/>
                    <a:ext cx="3988" cy="115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chemeClr val="accent2">
                          <a:gamma/>
                          <a:tint val="15686"/>
                          <a:invGamma/>
                        </a:schemeClr>
                      </a:gs>
                      <a:gs pos="100000">
                        <a:schemeClr val="accent2">
                          <a:alpha val="0"/>
                        </a:schemeClr>
                      </a:gs>
                    </a:gsLst>
                    <a:lin ang="540000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129" name="TextBox 128"/>
              <p:cNvSpPr txBox="1"/>
              <p:nvPr/>
            </p:nvSpPr>
            <p:spPr>
              <a:xfrm>
                <a:off x="2446366" y="3127717"/>
                <a:ext cx="553998" cy="1015663"/>
              </a:xfrm>
              <a:prstGeom prst="rect">
                <a:avLst/>
              </a:prstGeom>
              <a:noFill/>
            </p:spPr>
            <p:txBody>
              <a:bodyPr vert="eaVert" wrap="none" rtlCol="0">
                <a:spAutoFit/>
              </a:bodyPr>
              <a:lstStyle/>
              <a:p>
                <a:r>
                  <a:rPr lang="zh-CN" altLang="en-US" sz="2400" b="1" dirty="0" smtClean="0">
                    <a:latin typeface="微软雅黑" pitchFamily="34" charset="-122"/>
                    <a:ea typeface="微软雅黑" pitchFamily="34" charset="-122"/>
                  </a:rPr>
                  <a:t>相组成</a:t>
                </a:r>
                <a:endParaRPr lang="zh-CN" altLang="en-US" sz="2400" b="1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0" name="组合 186"/>
            <p:cNvGrpSpPr/>
            <p:nvPr/>
          </p:nvGrpSpPr>
          <p:grpSpPr>
            <a:xfrm>
              <a:off x="1571604" y="2285992"/>
              <a:ext cx="7358081" cy="428628"/>
              <a:chOff x="1930195" y="4857760"/>
              <a:chExt cx="7213805" cy="428628"/>
            </a:xfrm>
          </p:grpSpPr>
          <p:sp>
            <p:nvSpPr>
              <p:cNvPr id="172" name="Rectangle 40"/>
              <p:cNvSpPr>
                <a:spLocks noChangeArrowheads="1"/>
              </p:cNvSpPr>
              <p:nvPr/>
            </p:nvSpPr>
            <p:spPr bwMode="gray">
              <a:xfrm>
                <a:off x="2014702" y="4857761"/>
                <a:ext cx="7129298" cy="428627"/>
              </a:xfrm>
              <a:prstGeom prst="rect">
                <a:avLst/>
              </a:prstGeom>
              <a:gradFill rotWithShape="1">
                <a:gsLst>
                  <a:gs pos="0">
                    <a:srgbClr val="CBCBCB"/>
                  </a:gs>
                  <a:gs pos="50000">
                    <a:srgbClr val="CBCBCB">
                      <a:gamma/>
                      <a:tint val="25098"/>
                      <a:invGamma/>
                    </a:srgbClr>
                  </a:gs>
                  <a:gs pos="100000">
                    <a:srgbClr val="CBCBCB"/>
                  </a:gs>
                </a:gsLst>
                <a:lin ang="2700000" scaled="1"/>
              </a:gradFill>
              <a:ln w="9525">
                <a:noFill/>
                <a:miter lim="800000"/>
                <a:headEnd/>
                <a:tailEnd/>
              </a:ln>
              <a:effectLst/>
              <a:scene3d>
                <a:camera prst="legacyPerspectiveTopLeft"/>
                <a:lightRig rig="legacyFlat3" dir="r"/>
              </a:scene3d>
              <a:sp3d extrusionH="430200" prstMaterial="legacyPlastic">
                <a:bevelT w="13500" h="13500" prst="angle"/>
                <a:bevelB w="13500" h="13500" prst="angle"/>
                <a:extrusionClr>
                  <a:srgbClr val="CBCBCB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zh-CN" altLang="en-US"/>
              </a:p>
            </p:txBody>
          </p:sp>
          <p:sp>
            <p:nvSpPr>
              <p:cNvPr id="121" name="矩形 120"/>
              <p:cNvSpPr/>
              <p:nvPr/>
            </p:nvSpPr>
            <p:spPr>
              <a:xfrm>
                <a:off x="1930195" y="4857760"/>
                <a:ext cx="71438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(1) </a:t>
                </a:r>
                <a:r>
                  <a:rPr lang="zh-CN" altLang="en-US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 </a:t>
                </a:r>
                <a:r>
                  <a:rPr lang="zh-CN" altLang="en-US" dirty="0" smtClean="0">
                    <a:latin typeface="微软雅黑" pitchFamily="34" charset="-122"/>
                    <a:ea typeface="微软雅黑" pitchFamily="34" charset="-122"/>
                  </a:rPr>
                  <a:t>准备氧化物原料：</a:t>
                </a:r>
                <a:r>
                  <a:rPr lang="en-US" dirty="0" smtClean="0">
                    <a:latin typeface="微软雅黑" pitchFamily="34" charset="-122"/>
                    <a:ea typeface="微软雅黑" pitchFamily="34" charset="-122"/>
                  </a:rPr>
                  <a:t>Fe</a:t>
                </a:r>
                <a:r>
                  <a:rPr lang="en-US" baseline="-25000" dirty="0" smtClean="0">
                    <a:latin typeface="微软雅黑" pitchFamily="34" charset="-122"/>
                    <a:ea typeface="微软雅黑" pitchFamily="34" charset="-122"/>
                  </a:rPr>
                  <a:t>2</a:t>
                </a:r>
                <a:r>
                  <a:rPr lang="en-US" dirty="0" smtClean="0">
                    <a:latin typeface="微软雅黑" pitchFamily="34" charset="-122"/>
                    <a:ea typeface="微软雅黑" pitchFamily="34" charset="-122"/>
                  </a:rPr>
                  <a:t>O</a:t>
                </a:r>
                <a:r>
                  <a:rPr lang="en-US" baseline="-25000" dirty="0" smtClean="0">
                    <a:latin typeface="微软雅黑" pitchFamily="34" charset="-122"/>
                    <a:ea typeface="微软雅黑" pitchFamily="34" charset="-122"/>
                  </a:rPr>
                  <a:t>3</a:t>
                </a:r>
                <a:r>
                  <a:rPr lang="zh-CN" altLang="en-US" dirty="0" smtClean="0">
                    <a:latin typeface="微软雅黑" pitchFamily="34" charset="-122"/>
                    <a:ea typeface="微软雅黑" pitchFamily="34" charset="-122"/>
                  </a:rPr>
                  <a:t>、</a:t>
                </a:r>
                <a:r>
                  <a:rPr lang="en-US" dirty="0" err="1" smtClean="0">
                    <a:latin typeface="微软雅黑" pitchFamily="34" charset="-122"/>
                    <a:ea typeface="微软雅黑" pitchFamily="34" charset="-122"/>
                  </a:rPr>
                  <a:t>CaO</a:t>
                </a:r>
                <a:r>
                  <a:rPr lang="en-US" dirty="0" smtClean="0">
                    <a:latin typeface="微软雅黑" pitchFamily="34" charset="-122"/>
                    <a:ea typeface="微软雅黑" pitchFamily="34" charset="-122"/>
                  </a:rPr>
                  <a:t> </a:t>
                </a:r>
                <a:r>
                  <a:rPr lang="zh-CN" altLang="en-US" dirty="0" smtClean="0">
                    <a:latin typeface="微软雅黑" pitchFamily="34" charset="-122"/>
                    <a:ea typeface="微软雅黑" pitchFamily="34" charset="-122"/>
                  </a:rPr>
                  <a:t>、</a:t>
                </a:r>
                <a:r>
                  <a:rPr lang="en-US" dirty="0" smtClean="0">
                    <a:latin typeface="微软雅黑" pitchFamily="34" charset="-122"/>
                    <a:ea typeface="微软雅黑" pitchFamily="34" charset="-122"/>
                  </a:rPr>
                  <a:t>A1</a:t>
                </a:r>
                <a:r>
                  <a:rPr lang="en-US" baseline="-25000" dirty="0" smtClean="0">
                    <a:latin typeface="微软雅黑" pitchFamily="34" charset="-122"/>
                    <a:ea typeface="微软雅黑" pitchFamily="34" charset="-122"/>
                  </a:rPr>
                  <a:t>2</a:t>
                </a:r>
                <a:r>
                  <a:rPr lang="en-US" dirty="0" smtClean="0">
                    <a:latin typeface="微软雅黑" pitchFamily="34" charset="-122"/>
                    <a:ea typeface="微软雅黑" pitchFamily="34" charset="-122"/>
                  </a:rPr>
                  <a:t>O</a:t>
                </a:r>
                <a:r>
                  <a:rPr lang="en-US" baseline="-25000" dirty="0" smtClean="0">
                    <a:latin typeface="微软雅黑" pitchFamily="34" charset="-122"/>
                    <a:ea typeface="微软雅黑" pitchFamily="34" charset="-122"/>
                  </a:rPr>
                  <a:t>3</a:t>
                </a:r>
                <a:r>
                  <a:rPr lang="zh-CN" altLang="en-US" dirty="0" smtClean="0">
                    <a:latin typeface="微软雅黑" pitchFamily="34" charset="-122"/>
                    <a:ea typeface="微软雅黑" pitchFamily="34" charset="-122"/>
                  </a:rPr>
                  <a:t>和</a:t>
                </a:r>
                <a:r>
                  <a:rPr lang="en-US" dirty="0" smtClean="0">
                    <a:latin typeface="微软雅黑" pitchFamily="34" charset="-122"/>
                    <a:ea typeface="微软雅黑" pitchFamily="34" charset="-122"/>
                  </a:rPr>
                  <a:t>SiO</a:t>
                </a:r>
                <a:r>
                  <a:rPr lang="en-US" baseline="-25000" dirty="0" smtClean="0">
                    <a:latin typeface="微软雅黑" pitchFamily="34" charset="-122"/>
                    <a:ea typeface="微软雅黑" pitchFamily="34" charset="-122"/>
                  </a:rPr>
                  <a:t>2 </a:t>
                </a:r>
                <a:r>
                  <a:rPr lang="en-US" dirty="0" smtClean="0">
                    <a:latin typeface="微软雅黑" pitchFamily="34" charset="-122"/>
                    <a:ea typeface="微软雅黑" pitchFamily="34" charset="-122"/>
                  </a:rPr>
                  <a:t> </a:t>
                </a:r>
                <a:r>
                  <a:rPr lang="zh-CN" altLang="en-US" dirty="0" smtClean="0">
                    <a:latin typeface="微软雅黑" pitchFamily="34" charset="-122"/>
                    <a:ea typeface="微软雅黑" pitchFamily="34" charset="-122"/>
                  </a:rPr>
                  <a:t>压粒后放入坩埚</a:t>
                </a:r>
                <a:endParaRPr lang="zh-CN" altLang="en-US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251" name="左大括号 250"/>
            <p:cNvSpPr/>
            <p:nvPr/>
          </p:nvSpPr>
          <p:spPr>
            <a:xfrm>
              <a:off x="1071538" y="2428868"/>
              <a:ext cx="428628" cy="1357322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1428728" y="4104702"/>
            <a:ext cx="5500726" cy="2681884"/>
            <a:chOff x="3428992" y="4143380"/>
            <a:chExt cx="5500726" cy="2681884"/>
          </a:xfrm>
        </p:grpSpPr>
        <p:pic>
          <p:nvPicPr>
            <p:cNvPr id="252" name="图片 251" descr="C:\Documents and Settings\Administrator\Application Data\Tencent\Users\471832143\QQ\WinTemp\RichOle\3S)Q[K[YNYBRNZ}X3D(9479.jpg"/>
            <p:cNvPicPr/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000760" y="4143380"/>
              <a:ext cx="2928958" cy="26818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25" name="Rectangle 1"/>
            <p:cNvSpPr>
              <a:spLocks noChangeArrowheads="1"/>
            </p:cNvSpPr>
            <p:nvPr/>
          </p:nvSpPr>
          <p:spPr bwMode="auto">
            <a:xfrm>
              <a:off x="3428992" y="6286520"/>
              <a:ext cx="264317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334963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图</a:t>
              </a:r>
              <a:r>
                <a:rPr kumimoji="0" lang="en-US" altLang="zh-CN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17 </a:t>
              </a:r>
              <a:r>
                <a:rPr kumimoji="0" lang="zh-CN" altLang="en-US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方法</a:t>
              </a:r>
              <a:r>
                <a:rPr kumimoji="0" lang="en-US" altLang="zh-CN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1</a:t>
              </a:r>
              <a:r>
                <a:rPr kumimoji="0" lang="zh-CN" altLang="en-US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的原理图</a:t>
              </a:r>
              <a:endParaRPr kumimoji="0" lang="zh-CN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0" name="Picture 50" descr="water"/>
          <p:cNvPicPr>
            <a:picLocks noChangeAspect="1" noChangeArrowheads="1"/>
          </p:cNvPicPr>
          <p:nvPr/>
        </p:nvPicPr>
        <p:blipFill>
          <a:blip r:embed="rId2"/>
          <a:srcRect l="22409" t="16374" b="27486"/>
          <a:stretch>
            <a:fillRect/>
          </a:stretch>
        </p:blipFill>
        <p:spPr bwMode="gray">
          <a:xfrm rot="786797">
            <a:off x="6629400" y="-381000"/>
            <a:ext cx="2417763" cy="1995488"/>
          </a:xfrm>
          <a:prstGeom prst="rect">
            <a:avLst/>
          </a:prstGeom>
          <a:noFill/>
        </p:spPr>
      </p:pic>
      <p:sp>
        <p:nvSpPr>
          <p:cNvPr id="50" name="矩形 49"/>
          <p:cNvSpPr/>
          <p:nvPr/>
        </p:nvSpPr>
        <p:spPr>
          <a:xfrm>
            <a:off x="3571868" y="0"/>
            <a:ext cx="2571736" cy="857256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8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 文献综述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4500562" y="0"/>
            <a:ext cx="2571736" cy="857256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2  </a:t>
            </a:r>
            <a:r>
              <a:rPr lang="zh-CN" altLang="en-US" sz="28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课题总结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0" y="642918"/>
            <a:ext cx="2743185" cy="857256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3  </a:t>
            </a:r>
            <a:r>
              <a:rPr lang="zh-CN" altLang="en-US" sz="28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实验方案</a:t>
            </a:r>
            <a:endParaRPr lang="en-US" altLang="zh-CN" sz="2800" b="1" dirty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33"/>
          <p:cNvGrpSpPr/>
          <p:nvPr/>
        </p:nvGrpSpPr>
        <p:grpSpPr>
          <a:xfrm>
            <a:off x="500034" y="2928934"/>
            <a:ext cx="8514340" cy="1774142"/>
            <a:chOff x="500034" y="2285992"/>
            <a:chExt cx="8514340" cy="1774142"/>
          </a:xfrm>
        </p:grpSpPr>
        <p:grpSp>
          <p:nvGrpSpPr>
            <p:cNvPr id="3" name="组合 191"/>
            <p:cNvGrpSpPr/>
            <p:nvPr/>
          </p:nvGrpSpPr>
          <p:grpSpPr>
            <a:xfrm>
              <a:off x="1571604" y="2857496"/>
              <a:ext cx="7358114" cy="507831"/>
              <a:chOff x="1794196" y="5429264"/>
              <a:chExt cx="7502203" cy="507831"/>
            </a:xfrm>
          </p:grpSpPr>
          <p:sp>
            <p:nvSpPr>
              <p:cNvPr id="54" name="Rectangle 40"/>
              <p:cNvSpPr>
                <a:spLocks noChangeArrowheads="1"/>
              </p:cNvSpPr>
              <p:nvPr/>
            </p:nvSpPr>
            <p:spPr bwMode="gray">
              <a:xfrm>
                <a:off x="1872424" y="5572140"/>
                <a:ext cx="7423974" cy="285752"/>
              </a:xfrm>
              <a:prstGeom prst="rect">
                <a:avLst/>
              </a:prstGeom>
              <a:gradFill rotWithShape="1">
                <a:gsLst>
                  <a:gs pos="0">
                    <a:srgbClr val="CBCBCB"/>
                  </a:gs>
                  <a:gs pos="50000">
                    <a:srgbClr val="CBCBCB">
                      <a:gamma/>
                      <a:tint val="25098"/>
                      <a:invGamma/>
                    </a:srgbClr>
                  </a:gs>
                  <a:gs pos="100000">
                    <a:srgbClr val="CBCBCB"/>
                  </a:gs>
                </a:gsLst>
                <a:lin ang="2700000" scaled="1"/>
              </a:gradFill>
              <a:ln w="9525">
                <a:noFill/>
                <a:miter lim="800000"/>
                <a:headEnd/>
                <a:tailEnd/>
              </a:ln>
              <a:effectLst/>
              <a:scene3d>
                <a:camera prst="legacyPerspectiveTopLeft"/>
                <a:lightRig rig="legacyFlat3" dir="r"/>
              </a:scene3d>
              <a:sp3d extrusionH="430200" prstMaterial="legacyPlastic">
                <a:bevelT w="13500" h="13500" prst="angle"/>
                <a:bevelB w="13500" h="13500" prst="angle"/>
                <a:extrusionClr>
                  <a:srgbClr val="CBCBCB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zh-CN" altLang="en-US"/>
              </a:p>
            </p:txBody>
          </p:sp>
          <p:sp>
            <p:nvSpPr>
              <p:cNvPr id="55" name="矩形 54"/>
              <p:cNvSpPr/>
              <p:nvPr/>
            </p:nvSpPr>
            <p:spPr>
              <a:xfrm>
                <a:off x="1794196" y="5429264"/>
                <a:ext cx="7502203" cy="5078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</a:pPr>
                <a:r>
                  <a:rPr lang="en-US" altLang="zh-CN" dirty="0" smtClean="0">
                    <a:solidFill>
                      <a:schemeClr val="accent5">
                        <a:lumMod val="75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(2)  </a:t>
                </a:r>
                <a:r>
                  <a:rPr lang="zh-CN" altLang="en-US" dirty="0" smtClean="0">
                    <a:latin typeface="微软雅黑" pitchFamily="34" charset="-122"/>
                    <a:ea typeface="微软雅黑" pitchFamily="34" charset="-122"/>
                  </a:rPr>
                  <a:t>将坩埚放入加热电炉，高温烧结并保证液相充分生成      </a:t>
                </a:r>
                <a:endParaRPr lang="en-US" altLang="zh-CN" dirty="0" smtClean="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4" name="组合 195"/>
            <p:cNvGrpSpPr/>
            <p:nvPr/>
          </p:nvGrpSpPr>
          <p:grpSpPr>
            <a:xfrm>
              <a:off x="1571604" y="3643314"/>
              <a:ext cx="7442770" cy="416820"/>
              <a:chOff x="1944762" y="6072206"/>
              <a:chExt cx="7286676" cy="428627"/>
            </a:xfrm>
          </p:grpSpPr>
          <p:sp>
            <p:nvSpPr>
              <p:cNvPr id="48" name="Rectangle 40"/>
              <p:cNvSpPr>
                <a:spLocks noChangeArrowheads="1"/>
              </p:cNvSpPr>
              <p:nvPr/>
            </p:nvSpPr>
            <p:spPr bwMode="gray">
              <a:xfrm>
                <a:off x="2014702" y="6072206"/>
                <a:ext cx="7129298" cy="428627"/>
              </a:xfrm>
              <a:prstGeom prst="rect">
                <a:avLst/>
              </a:prstGeom>
              <a:gradFill rotWithShape="1">
                <a:gsLst>
                  <a:gs pos="0">
                    <a:srgbClr val="CBCBCB"/>
                  </a:gs>
                  <a:gs pos="50000">
                    <a:srgbClr val="CBCBCB">
                      <a:gamma/>
                      <a:tint val="25098"/>
                      <a:invGamma/>
                    </a:srgbClr>
                  </a:gs>
                  <a:gs pos="100000">
                    <a:srgbClr val="CBCBCB"/>
                  </a:gs>
                </a:gsLst>
                <a:lin ang="2700000" scaled="1"/>
              </a:gradFill>
              <a:ln w="9525">
                <a:noFill/>
                <a:miter lim="800000"/>
                <a:headEnd/>
                <a:tailEnd/>
              </a:ln>
              <a:effectLst/>
              <a:scene3d>
                <a:camera prst="legacyPerspectiveTopLeft"/>
                <a:lightRig rig="legacyFlat3" dir="r"/>
              </a:scene3d>
              <a:sp3d extrusionH="430200" prstMaterial="legacyPlastic">
                <a:bevelT w="13500" h="13500" prst="angle"/>
                <a:bevelB w="13500" h="13500" prst="angle"/>
                <a:extrusionClr>
                  <a:srgbClr val="CBCBCB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zh-CN" altLang="en-US"/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1944762" y="6072206"/>
                <a:ext cx="7286676" cy="37979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(3</a:t>
                </a:r>
                <a:r>
                  <a:rPr lang="en-US" dirty="0" smtClean="0">
                    <a:solidFill>
                      <a:schemeClr val="accent5">
                        <a:lumMod val="75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)  </a:t>
                </a:r>
                <a:r>
                  <a:rPr lang="zh-CN" altLang="en-US" dirty="0" smtClean="0">
                    <a:latin typeface="微软雅黑" pitchFamily="34" charset="-122"/>
                    <a:ea typeface="微软雅黑" pitchFamily="34" charset="-122"/>
                  </a:rPr>
                  <a:t>取出试样在水浴中淬冷，之后对试样进行高温熔化的实验</a:t>
                </a:r>
                <a:endParaRPr lang="zh-CN" altLang="en-US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5" name="组合 129"/>
            <p:cNvGrpSpPr/>
            <p:nvPr/>
          </p:nvGrpSpPr>
          <p:grpSpPr>
            <a:xfrm>
              <a:off x="500034" y="2428868"/>
              <a:ext cx="576253" cy="1285887"/>
              <a:chOff x="2424115" y="3000371"/>
              <a:chExt cx="576253" cy="1285887"/>
            </a:xfrm>
            <a:effectLst>
              <a:reflection blurRad="6350" stA="52000" endA="300" endPos="35000" dir="5400000" sy="-100000" algn="bl" rotWithShape="0"/>
            </a:effectLst>
          </p:grpSpPr>
          <p:grpSp>
            <p:nvGrpSpPr>
              <p:cNvPr id="6" name="Group 4"/>
              <p:cNvGrpSpPr>
                <a:grpSpLocks/>
              </p:cNvGrpSpPr>
              <p:nvPr/>
            </p:nvGrpSpPr>
            <p:grpSpPr bwMode="auto">
              <a:xfrm rot="16200000">
                <a:off x="2069297" y="3355189"/>
                <a:ext cx="1285887" cy="576252"/>
                <a:chOff x="720" y="1392"/>
                <a:chExt cx="4058" cy="480"/>
              </a:xfrm>
            </p:grpSpPr>
            <p:sp>
              <p:nvSpPr>
                <p:cNvPr id="44" name="AutoShape 5"/>
                <p:cNvSpPr>
                  <a:spLocks noChangeArrowheads="1"/>
                </p:cNvSpPr>
                <p:nvPr/>
              </p:nvSpPr>
              <p:spPr bwMode="gray">
                <a:xfrm>
                  <a:off x="720" y="1392"/>
                  <a:ext cx="4058" cy="480"/>
                </a:xfrm>
                <a:prstGeom prst="roundRect">
                  <a:avLst>
                    <a:gd name="adj" fmla="val 17509"/>
                  </a:avLst>
                </a:prstGeom>
                <a:gradFill rotWithShape="1">
                  <a:gsLst>
                    <a:gs pos="0">
                      <a:schemeClr val="accent2"/>
                    </a:gs>
                    <a:gs pos="50000">
                      <a:schemeClr val="accent2">
                        <a:gamma/>
                        <a:shade val="92157"/>
                        <a:invGamma/>
                      </a:schemeClr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7" name="Group 6"/>
                <p:cNvGrpSpPr>
                  <a:grpSpLocks/>
                </p:cNvGrpSpPr>
                <p:nvPr/>
              </p:nvGrpSpPr>
              <p:grpSpPr bwMode="auto">
                <a:xfrm>
                  <a:off x="730" y="1407"/>
                  <a:ext cx="4043" cy="444"/>
                  <a:chOff x="744" y="1407"/>
                  <a:chExt cx="3988" cy="444"/>
                </a:xfrm>
              </p:grpSpPr>
              <p:sp>
                <p:nvSpPr>
                  <p:cNvPr id="46" name="AutoShape 7"/>
                  <p:cNvSpPr>
                    <a:spLocks noChangeArrowheads="1"/>
                  </p:cNvSpPr>
                  <p:nvPr/>
                </p:nvSpPr>
                <p:spPr bwMode="gray">
                  <a:xfrm>
                    <a:off x="744" y="1736"/>
                    <a:ext cx="3988" cy="115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chemeClr val="accent2">
                          <a:alpha val="0"/>
                        </a:schemeClr>
                      </a:gs>
                      <a:gs pos="100000">
                        <a:schemeClr val="accent2">
                          <a:gamma/>
                          <a:tint val="0"/>
                          <a:invGamma/>
                        </a:schemeClr>
                      </a:gs>
                    </a:gsLst>
                    <a:lin ang="540000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" name="AutoShape 8"/>
                  <p:cNvSpPr>
                    <a:spLocks noChangeArrowheads="1"/>
                  </p:cNvSpPr>
                  <p:nvPr/>
                </p:nvSpPr>
                <p:spPr bwMode="gray">
                  <a:xfrm>
                    <a:off x="744" y="1407"/>
                    <a:ext cx="3988" cy="115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chemeClr val="accent2">
                          <a:gamma/>
                          <a:tint val="15686"/>
                          <a:invGamma/>
                        </a:schemeClr>
                      </a:gs>
                      <a:gs pos="100000">
                        <a:schemeClr val="accent2">
                          <a:alpha val="0"/>
                        </a:schemeClr>
                      </a:gs>
                    </a:gsLst>
                    <a:lin ang="540000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43" name="TextBox 42"/>
              <p:cNvSpPr txBox="1"/>
              <p:nvPr/>
            </p:nvSpPr>
            <p:spPr>
              <a:xfrm>
                <a:off x="2446370" y="3127717"/>
                <a:ext cx="553998" cy="1015663"/>
              </a:xfrm>
              <a:prstGeom prst="rect">
                <a:avLst/>
              </a:prstGeom>
              <a:noFill/>
            </p:spPr>
            <p:txBody>
              <a:bodyPr vert="eaVert" wrap="none" rtlCol="0">
                <a:spAutoFit/>
              </a:bodyPr>
              <a:lstStyle/>
              <a:p>
                <a:r>
                  <a:rPr lang="zh-CN" altLang="en-US" sz="2400" b="1" dirty="0" smtClean="0">
                    <a:latin typeface="微软雅黑" pitchFamily="34" charset="-122"/>
                    <a:ea typeface="微软雅黑" pitchFamily="34" charset="-122"/>
                  </a:rPr>
                  <a:t>测熔点</a:t>
                </a:r>
                <a:endParaRPr lang="zh-CN" altLang="en-US" sz="2400" b="1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8" name="组合 186"/>
            <p:cNvGrpSpPr/>
            <p:nvPr/>
          </p:nvGrpSpPr>
          <p:grpSpPr>
            <a:xfrm>
              <a:off x="1571604" y="2285992"/>
              <a:ext cx="7358081" cy="428628"/>
              <a:chOff x="1930195" y="4857760"/>
              <a:chExt cx="7213805" cy="428628"/>
            </a:xfrm>
          </p:grpSpPr>
          <p:sp>
            <p:nvSpPr>
              <p:cNvPr id="40" name="Rectangle 40"/>
              <p:cNvSpPr>
                <a:spLocks noChangeArrowheads="1"/>
              </p:cNvSpPr>
              <p:nvPr/>
            </p:nvSpPr>
            <p:spPr bwMode="gray">
              <a:xfrm>
                <a:off x="2014702" y="4857761"/>
                <a:ext cx="7129298" cy="428627"/>
              </a:xfrm>
              <a:prstGeom prst="rect">
                <a:avLst/>
              </a:prstGeom>
              <a:gradFill rotWithShape="1">
                <a:gsLst>
                  <a:gs pos="0">
                    <a:srgbClr val="CBCBCB"/>
                  </a:gs>
                  <a:gs pos="50000">
                    <a:srgbClr val="CBCBCB">
                      <a:gamma/>
                      <a:tint val="25098"/>
                      <a:invGamma/>
                    </a:srgbClr>
                  </a:gs>
                  <a:gs pos="100000">
                    <a:srgbClr val="CBCBCB"/>
                  </a:gs>
                </a:gsLst>
                <a:lin ang="2700000" scaled="1"/>
              </a:gradFill>
              <a:ln w="9525">
                <a:noFill/>
                <a:miter lim="800000"/>
                <a:headEnd/>
                <a:tailEnd/>
              </a:ln>
              <a:effectLst/>
              <a:scene3d>
                <a:camera prst="legacyPerspectiveTopLeft"/>
                <a:lightRig rig="legacyFlat3" dir="r"/>
              </a:scene3d>
              <a:sp3d extrusionH="430200" prstMaterial="legacyPlastic">
                <a:bevelT w="13500" h="13500" prst="angle"/>
                <a:bevelB w="13500" h="13500" prst="angle"/>
                <a:extrusionClr>
                  <a:srgbClr val="CBCBCB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zh-CN" altLang="en-US"/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1930195" y="4857760"/>
                <a:ext cx="7143800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(1) </a:t>
                </a:r>
                <a:r>
                  <a:rPr lang="zh-CN" altLang="en-US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 </a:t>
                </a:r>
                <a:r>
                  <a:rPr lang="zh-CN" altLang="en-US" dirty="0" smtClean="0">
                    <a:latin typeface="微软雅黑" pitchFamily="34" charset="-122"/>
                    <a:ea typeface="微软雅黑" pitchFamily="34" charset="-122"/>
                  </a:rPr>
                  <a:t>准备氧化物原料：</a:t>
                </a:r>
                <a:r>
                  <a:rPr lang="en-US" dirty="0" smtClean="0">
                    <a:latin typeface="微软雅黑" pitchFamily="34" charset="-122"/>
                    <a:ea typeface="微软雅黑" pitchFamily="34" charset="-122"/>
                  </a:rPr>
                  <a:t>Fe</a:t>
                </a:r>
                <a:r>
                  <a:rPr lang="en-US" baseline="-25000" dirty="0" smtClean="0">
                    <a:latin typeface="微软雅黑" pitchFamily="34" charset="-122"/>
                    <a:ea typeface="微软雅黑" pitchFamily="34" charset="-122"/>
                  </a:rPr>
                  <a:t>2</a:t>
                </a:r>
                <a:r>
                  <a:rPr lang="en-US" dirty="0" smtClean="0">
                    <a:latin typeface="微软雅黑" pitchFamily="34" charset="-122"/>
                    <a:ea typeface="微软雅黑" pitchFamily="34" charset="-122"/>
                  </a:rPr>
                  <a:t>O</a:t>
                </a:r>
                <a:r>
                  <a:rPr lang="en-US" baseline="-25000" dirty="0" smtClean="0">
                    <a:latin typeface="微软雅黑" pitchFamily="34" charset="-122"/>
                    <a:ea typeface="微软雅黑" pitchFamily="34" charset="-122"/>
                  </a:rPr>
                  <a:t>3</a:t>
                </a:r>
                <a:r>
                  <a:rPr lang="zh-CN" altLang="en-US" dirty="0" smtClean="0">
                    <a:latin typeface="微软雅黑" pitchFamily="34" charset="-122"/>
                    <a:ea typeface="微软雅黑" pitchFamily="34" charset="-122"/>
                  </a:rPr>
                  <a:t>、</a:t>
                </a:r>
                <a:r>
                  <a:rPr lang="en-US" dirty="0" err="1" smtClean="0">
                    <a:latin typeface="微软雅黑" pitchFamily="34" charset="-122"/>
                    <a:ea typeface="微软雅黑" pitchFamily="34" charset="-122"/>
                  </a:rPr>
                  <a:t>CaO</a:t>
                </a:r>
                <a:r>
                  <a:rPr lang="en-US" dirty="0" smtClean="0">
                    <a:latin typeface="微软雅黑" pitchFamily="34" charset="-122"/>
                    <a:ea typeface="微软雅黑" pitchFamily="34" charset="-122"/>
                  </a:rPr>
                  <a:t> </a:t>
                </a:r>
                <a:r>
                  <a:rPr lang="zh-CN" altLang="en-US" dirty="0" smtClean="0">
                    <a:latin typeface="微软雅黑" pitchFamily="34" charset="-122"/>
                    <a:ea typeface="微软雅黑" pitchFamily="34" charset="-122"/>
                  </a:rPr>
                  <a:t>、</a:t>
                </a:r>
                <a:r>
                  <a:rPr lang="en-US" dirty="0" smtClean="0">
                    <a:latin typeface="微软雅黑" pitchFamily="34" charset="-122"/>
                    <a:ea typeface="微软雅黑" pitchFamily="34" charset="-122"/>
                  </a:rPr>
                  <a:t>A1</a:t>
                </a:r>
                <a:r>
                  <a:rPr lang="en-US" baseline="-25000" dirty="0" smtClean="0">
                    <a:latin typeface="微软雅黑" pitchFamily="34" charset="-122"/>
                    <a:ea typeface="微软雅黑" pitchFamily="34" charset="-122"/>
                  </a:rPr>
                  <a:t>2</a:t>
                </a:r>
                <a:r>
                  <a:rPr lang="en-US" dirty="0" smtClean="0">
                    <a:latin typeface="微软雅黑" pitchFamily="34" charset="-122"/>
                    <a:ea typeface="微软雅黑" pitchFamily="34" charset="-122"/>
                  </a:rPr>
                  <a:t>O</a:t>
                </a:r>
                <a:r>
                  <a:rPr lang="en-US" baseline="-25000" dirty="0" smtClean="0">
                    <a:latin typeface="微软雅黑" pitchFamily="34" charset="-122"/>
                    <a:ea typeface="微软雅黑" pitchFamily="34" charset="-122"/>
                  </a:rPr>
                  <a:t>3</a:t>
                </a:r>
                <a:r>
                  <a:rPr lang="zh-CN" altLang="en-US" dirty="0" smtClean="0">
                    <a:latin typeface="微软雅黑" pitchFamily="34" charset="-122"/>
                    <a:ea typeface="微软雅黑" pitchFamily="34" charset="-122"/>
                  </a:rPr>
                  <a:t>和</a:t>
                </a:r>
                <a:r>
                  <a:rPr lang="en-US" dirty="0" smtClean="0">
                    <a:latin typeface="微软雅黑" pitchFamily="34" charset="-122"/>
                    <a:ea typeface="微软雅黑" pitchFamily="34" charset="-122"/>
                  </a:rPr>
                  <a:t>SiO</a:t>
                </a:r>
                <a:r>
                  <a:rPr lang="en-US" baseline="-25000" dirty="0" smtClean="0">
                    <a:latin typeface="微软雅黑" pitchFamily="34" charset="-122"/>
                    <a:ea typeface="微软雅黑" pitchFamily="34" charset="-122"/>
                  </a:rPr>
                  <a:t>2 </a:t>
                </a:r>
                <a:r>
                  <a:rPr lang="en-US" dirty="0" smtClean="0">
                    <a:latin typeface="微软雅黑" pitchFamily="34" charset="-122"/>
                    <a:ea typeface="微软雅黑" pitchFamily="34" charset="-122"/>
                  </a:rPr>
                  <a:t> </a:t>
                </a:r>
                <a:r>
                  <a:rPr lang="zh-CN" altLang="en-US" dirty="0" smtClean="0">
                    <a:latin typeface="微软雅黑" pitchFamily="34" charset="-122"/>
                    <a:ea typeface="微软雅黑" pitchFamily="34" charset="-122"/>
                  </a:rPr>
                  <a:t>压粒后放入坩埚</a:t>
                </a:r>
                <a:r>
                  <a:rPr lang="en-US" baseline="-25000" dirty="0" smtClean="0">
                    <a:latin typeface="微软雅黑" pitchFamily="34" charset="-122"/>
                    <a:ea typeface="微软雅黑" pitchFamily="34" charset="-122"/>
                  </a:rPr>
                  <a:t> </a:t>
                </a:r>
                <a:endParaRPr lang="zh-CN" altLang="en-US" sz="20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39" name="左大括号 38"/>
            <p:cNvSpPr/>
            <p:nvPr/>
          </p:nvSpPr>
          <p:spPr>
            <a:xfrm>
              <a:off x="1071538" y="2428868"/>
              <a:ext cx="428628" cy="1357322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3" name="矩形 52"/>
          <p:cNvSpPr/>
          <p:nvPr/>
        </p:nvSpPr>
        <p:spPr>
          <a:xfrm>
            <a:off x="6500826" y="0"/>
            <a:ext cx="2457465" cy="857256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4  </a:t>
            </a:r>
            <a:r>
              <a:rPr lang="zh-CN" altLang="en-US" sz="28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实验进度</a:t>
            </a:r>
            <a:endParaRPr lang="en-US" altLang="zh-CN" sz="2800" b="1" dirty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857488" y="1571612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两种主要实验方法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0" name="Picture 50" descr="water"/>
          <p:cNvPicPr>
            <a:picLocks noChangeAspect="1" noChangeArrowheads="1"/>
          </p:cNvPicPr>
          <p:nvPr/>
        </p:nvPicPr>
        <p:blipFill>
          <a:blip r:embed="rId2"/>
          <a:srcRect l="22409" t="16374" b="27486"/>
          <a:stretch>
            <a:fillRect/>
          </a:stretch>
        </p:blipFill>
        <p:spPr bwMode="gray">
          <a:xfrm rot="786797">
            <a:off x="6629400" y="-381000"/>
            <a:ext cx="2417763" cy="1995488"/>
          </a:xfrm>
          <a:prstGeom prst="rect">
            <a:avLst/>
          </a:prstGeom>
          <a:noFill/>
        </p:spPr>
      </p:pic>
      <p:sp>
        <p:nvSpPr>
          <p:cNvPr id="50" name="矩形 49"/>
          <p:cNvSpPr/>
          <p:nvPr/>
        </p:nvSpPr>
        <p:spPr>
          <a:xfrm>
            <a:off x="3571868" y="0"/>
            <a:ext cx="2571736" cy="857256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8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 文献综述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4500562" y="0"/>
            <a:ext cx="2571736" cy="857256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2  </a:t>
            </a:r>
            <a:r>
              <a:rPr lang="zh-CN" altLang="en-US" sz="28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课题总结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0" y="642918"/>
            <a:ext cx="2743185" cy="857256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3  </a:t>
            </a:r>
            <a:r>
              <a:rPr lang="zh-CN" altLang="en-US" sz="28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实验方案</a:t>
            </a:r>
            <a:endParaRPr lang="en-US" altLang="zh-CN" sz="2800" b="1" dirty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2857488" y="1571612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76" name="组合 75"/>
          <p:cNvGrpSpPr/>
          <p:nvPr/>
        </p:nvGrpSpPr>
        <p:grpSpPr>
          <a:xfrm>
            <a:off x="1158901" y="2071678"/>
            <a:ext cx="7270751" cy="944021"/>
            <a:chOff x="1158901" y="2071678"/>
            <a:chExt cx="7270751" cy="944021"/>
          </a:xfrm>
        </p:grpSpPr>
        <p:sp>
          <p:nvSpPr>
            <p:cNvPr id="27" name="AutoShape 8"/>
            <p:cNvSpPr>
              <a:spLocks noChangeArrowheads="1"/>
            </p:cNvSpPr>
            <p:nvPr/>
          </p:nvSpPr>
          <p:spPr bwMode="auto">
            <a:xfrm>
              <a:off x="1158901" y="2071678"/>
              <a:ext cx="7270751" cy="944021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E8E2D8"/>
                </a:gs>
                <a:gs pos="100000">
                  <a:srgbClr val="E8E2D8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  <a:scene3d>
              <a:camera prst="legacyObliqueTop"/>
              <a:lightRig rig="legacyFlat2" dir="b"/>
            </a:scene3d>
            <a:sp3d extrusionH="201600" prstMaterial="legacyMatte">
              <a:bevelT w="13500" h="13500" prst="angle"/>
              <a:bevelB w="13500" h="13500" prst="angle"/>
              <a:extrusionClr>
                <a:srgbClr val="E8E2D8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30" name="AutoShape 11"/>
            <p:cNvSpPr>
              <a:spLocks noChangeArrowheads="1"/>
            </p:cNvSpPr>
            <p:nvPr/>
          </p:nvSpPr>
          <p:spPr bwMode="auto">
            <a:xfrm>
              <a:off x="1231770" y="2129657"/>
              <a:ext cx="1578838" cy="808736"/>
            </a:xfrm>
            <a:prstGeom prst="roundRect">
              <a:avLst>
                <a:gd name="adj" fmla="val 16667"/>
              </a:avLst>
            </a:prstGeom>
            <a:solidFill>
              <a:schemeClr val="accent5">
                <a:lumMod val="90000"/>
              </a:schemeClr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WordArt 14"/>
            <p:cNvSpPr>
              <a:spLocks noChangeArrowheads="1" noChangeShapeType="1" noTextEdit="1"/>
            </p:cNvSpPr>
            <p:nvPr/>
          </p:nvSpPr>
          <p:spPr bwMode="auto">
            <a:xfrm>
              <a:off x="1442282" y="2339274"/>
              <a:ext cx="1165911" cy="33449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176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研究目的</a:t>
              </a:r>
              <a:endParaRPr lang="zh-CN" altLang="en-US" sz="1760" b="1" kern="10" spc="-45" dirty="0">
                <a:ln w="9525">
                  <a:noFill/>
                  <a:round/>
                  <a:headEnd/>
                  <a:tailEnd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1" name="Rectangle 20"/>
            <p:cNvSpPr>
              <a:spLocks noChangeArrowheads="1"/>
            </p:cNvSpPr>
            <p:nvPr/>
          </p:nvSpPr>
          <p:spPr bwMode="auto">
            <a:xfrm>
              <a:off x="2885097" y="2071678"/>
              <a:ext cx="5434441" cy="8652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探索</a:t>
              </a:r>
              <a:r>
                <a:rPr lang="en-US" dirty="0" smtClean="0">
                  <a:latin typeface="微软雅黑" pitchFamily="34" charset="-122"/>
                  <a:ea typeface="微软雅黑" pitchFamily="34" charset="-122"/>
                </a:rPr>
                <a:t>A1</a:t>
              </a:r>
              <a:r>
                <a:rPr lang="en-US" baseline="-25000" dirty="0" smtClean="0">
                  <a:latin typeface="微软雅黑" pitchFamily="34" charset="-122"/>
                  <a:ea typeface="微软雅黑" pitchFamily="34" charset="-122"/>
                </a:rPr>
                <a:t>2</a:t>
              </a:r>
              <a:r>
                <a:rPr lang="en-US" dirty="0" smtClean="0">
                  <a:latin typeface="微软雅黑" pitchFamily="34" charset="-122"/>
                  <a:ea typeface="微软雅黑" pitchFamily="34" charset="-122"/>
                </a:rPr>
                <a:t>O</a:t>
              </a:r>
              <a:r>
                <a:rPr lang="en-US" baseline="-25000" dirty="0" smtClean="0">
                  <a:latin typeface="微软雅黑" pitchFamily="34" charset="-122"/>
                  <a:ea typeface="微软雅黑" pitchFamily="34" charset="-122"/>
                </a:rPr>
                <a:t>3</a:t>
              </a:r>
              <a:r>
                <a:rPr lang="en-US" dirty="0" smtClean="0">
                  <a:latin typeface="微软雅黑" pitchFamily="34" charset="-122"/>
                  <a:ea typeface="微软雅黑" pitchFamily="34" charset="-122"/>
                </a:rPr>
                <a:t> —</a:t>
              </a:r>
              <a:r>
                <a:rPr lang="en-US" dirty="0" err="1" smtClean="0">
                  <a:latin typeface="微软雅黑" pitchFamily="34" charset="-122"/>
                  <a:ea typeface="微软雅黑" pitchFamily="34" charset="-122"/>
                </a:rPr>
                <a:t>CaO</a:t>
              </a:r>
              <a:r>
                <a:rPr lang="en-US" dirty="0" smtClean="0">
                  <a:latin typeface="微软雅黑" pitchFamily="34" charset="-122"/>
                  <a:ea typeface="微软雅黑" pitchFamily="34" charset="-122"/>
                </a:rPr>
                <a:t> —SiO</a:t>
              </a:r>
              <a:r>
                <a:rPr lang="en-US" baseline="-25000" dirty="0" smtClean="0">
                  <a:latin typeface="微软雅黑" pitchFamily="34" charset="-122"/>
                  <a:ea typeface="微软雅黑" pitchFamily="34" charset="-122"/>
                </a:rPr>
                <a:t>2</a:t>
              </a:r>
              <a:r>
                <a:rPr lang="en-US" dirty="0" smtClean="0">
                  <a:latin typeface="微软雅黑" pitchFamily="34" charset="-122"/>
                  <a:ea typeface="微软雅黑" pitchFamily="34" charset="-122"/>
                </a:rPr>
                <a:t>—Fe</a:t>
              </a:r>
              <a:r>
                <a:rPr lang="en-US" baseline="-25000" dirty="0" smtClean="0">
                  <a:latin typeface="微软雅黑" pitchFamily="34" charset="-122"/>
                  <a:ea typeface="微软雅黑" pitchFamily="34" charset="-122"/>
                </a:rPr>
                <a:t>2</a:t>
              </a:r>
              <a:r>
                <a:rPr lang="en-US" dirty="0" smtClean="0">
                  <a:latin typeface="微软雅黑" pitchFamily="34" charset="-122"/>
                  <a:ea typeface="微软雅黑" pitchFamily="34" charset="-122"/>
                </a:rPr>
                <a:t>O</a:t>
              </a:r>
              <a:r>
                <a:rPr lang="en-US" baseline="-25000" dirty="0" smtClean="0">
                  <a:latin typeface="微软雅黑" pitchFamily="34" charset="-122"/>
                  <a:ea typeface="微软雅黑" pitchFamily="34" charset="-122"/>
                </a:rPr>
                <a:t>3</a:t>
              </a:r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四元系富铁区的相关系和熔化规律</a:t>
              </a:r>
              <a:endParaRPr lang="en-US" altLang="ko-KR" dirty="0">
                <a:solidFill>
                  <a:srgbClr val="80808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1158901" y="3143248"/>
            <a:ext cx="7270751" cy="975543"/>
            <a:chOff x="1158901" y="3143248"/>
            <a:chExt cx="7270751" cy="975543"/>
          </a:xfrm>
        </p:grpSpPr>
        <p:sp>
          <p:nvSpPr>
            <p:cNvPr id="28" name="AutoShape 9"/>
            <p:cNvSpPr>
              <a:spLocks noChangeArrowheads="1"/>
            </p:cNvSpPr>
            <p:nvPr/>
          </p:nvSpPr>
          <p:spPr bwMode="auto">
            <a:xfrm>
              <a:off x="1158901" y="3174770"/>
              <a:ext cx="7270751" cy="944021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/>
                </a:gs>
                <a:gs pos="100000">
                  <a:schemeClr val="bg1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  <a:scene3d>
              <a:camera prst="legacyObliqueTop"/>
              <a:lightRig rig="legacyFlat2" dir="b"/>
            </a:scene3d>
            <a:sp3d extrusionH="201600" prstMaterial="legacyMatte">
              <a:bevelT w="13500" h="13500" prst="angle"/>
              <a:bevelB w="13500" h="13500" prst="angle"/>
              <a:extrusionClr>
                <a:schemeClr val="bg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31" name="AutoShape 12"/>
            <p:cNvSpPr>
              <a:spLocks noChangeArrowheads="1"/>
            </p:cNvSpPr>
            <p:nvPr/>
          </p:nvSpPr>
          <p:spPr bwMode="auto">
            <a:xfrm>
              <a:off x="1231770" y="3241669"/>
              <a:ext cx="1578838" cy="808736"/>
            </a:xfrm>
            <a:prstGeom prst="roundRect">
              <a:avLst>
                <a:gd name="adj" fmla="val 16667"/>
              </a:avLst>
            </a:prstGeom>
            <a:solidFill>
              <a:srgbClr val="C0C0C0"/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" name="Rectangle 21"/>
            <p:cNvSpPr>
              <a:spLocks noChangeArrowheads="1"/>
            </p:cNvSpPr>
            <p:nvPr/>
          </p:nvSpPr>
          <p:spPr bwMode="auto">
            <a:xfrm>
              <a:off x="2885097" y="3143248"/>
              <a:ext cx="5434441" cy="923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建立该四元系的四面体相图为主，验证实验为辅进行相关研究分析</a:t>
              </a:r>
              <a:endParaRPr lang="en-US" altLang="ko-KR" dirty="0">
                <a:solidFill>
                  <a:srgbClr val="9E9E9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4" name="WordArt 14"/>
            <p:cNvSpPr>
              <a:spLocks noChangeArrowheads="1" noChangeShapeType="1" noTextEdit="1"/>
            </p:cNvSpPr>
            <p:nvPr/>
          </p:nvSpPr>
          <p:spPr bwMode="auto">
            <a:xfrm>
              <a:off x="1428728" y="3429000"/>
              <a:ext cx="1214446" cy="35719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1760" b="1" kern="10" spc="-45" dirty="0" smtClean="0">
                  <a:ln w="9525">
                    <a:noFill/>
                    <a:round/>
                    <a:headEnd/>
                    <a:tailEnd/>
                  </a:ln>
                  <a:solidFill>
                    <a:schemeClr val="bg1">
                      <a:lumMod val="25000"/>
                    </a:schemeClr>
                  </a:solidFill>
                  <a:effectLst>
                    <a:outerShdw dist="12700" dir="5400000" algn="ctr" rotWithShape="0">
                      <a:schemeClr val="tx1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主要思想</a:t>
              </a:r>
              <a:endParaRPr lang="zh-CN" altLang="en-US" sz="1760" b="1" kern="10" spc="-45" dirty="0">
                <a:ln w="9525">
                  <a:noFill/>
                  <a:round/>
                  <a:headEnd/>
                  <a:tailEnd/>
                </a:ln>
                <a:solidFill>
                  <a:schemeClr val="bg1">
                    <a:lumMod val="25000"/>
                  </a:schemeClr>
                </a:solidFill>
                <a:effectLst>
                  <a:outerShdw dist="12700" dir="5400000" algn="ctr" rotWithShape="0">
                    <a:schemeClr val="tx1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1158901" y="4286256"/>
            <a:ext cx="7342189" cy="944546"/>
            <a:chOff x="1158901" y="4286256"/>
            <a:chExt cx="7342189" cy="944546"/>
          </a:xfrm>
        </p:grpSpPr>
        <p:grpSp>
          <p:nvGrpSpPr>
            <p:cNvPr id="67" name="组合 66"/>
            <p:cNvGrpSpPr/>
            <p:nvPr/>
          </p:nvGrpSpPr>
          <p:grpSpPr>
            <a:xfrm>
              <a:off x="1158901" y="4286256"/>
              <a:ext cx="7342189" cy="944546"/>
              <a:chOff x="1158901" y="4286256"/>
              <a:chExt cx="7342189" cy="944546"/>
            </a:xfrm>
          </p:grpSpPr>
          <p:sp>
            <p:nvSpPr>
              <p:cNvPr id="29" name="AutoShape 10"/>
              <p:cNvSpPr>
                <a:spLocks noChangeArrowheads="1"/>
              </p:cNvSpPr>
              <p:nvPr/>
            </p:nvSpPr>
            <p:spPr bwMode="auto">
              <a:xfrm>
                <a:off x="1158901" y="4286781"/>
                <a:ext cx="7270751" cy="944021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  <a:scene3d>
                <a:camera prst="legacyObliqueTop"/>
                <a:lightRig rig="legacyFlat2" dir="b"/>
              </a:scene3d>
              <a:sp3d extrusionH="2016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zh-CN" altLang="en-US"/>
              </a:p>
            </p:txBody>
          </p:sp>
          <p:sp>
            <p:nvSpPr>
              <p:cNvPr id="32" name="AutoShape 13"/>
              <p:cNvSpPr>
                <a:spLocks noChangeArrowheads="1"/>
              </p:cNvSpPr>
              <p:nvPr/>
            </p:nvSpPr>
            <p:spPr bwMode="auto">
              <a:xfrm>
                <a:off x="1231770" y="4353681"/>
                <a:ext cx="1578838" cy="808736"/>
              </a:xfrm>
              <a:prstGeom prst="roundRect">
                <a:avLst>
                  <a:gd name="adj" fmla="val 16667"/>
                </a:avLst>
              </a:prstGeom>
              <a:solidFill>
                <a:srgbClr val="C0C0C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" name="Rectangle 22"/>
              <p:cNvSpPr>
                <a:spLocks noChangeArrowheads="1"/>
              </p:cNvSpPr>
              <p:nvPr/>
            </p:nvSpPr>
            <p:spPr bwMode="auto">
              <a:xfrm>
                <a:off x="2885097" y="4286256"/>
                <a:ext cx="5615993" cy="923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 smtClean="0">
                    <a:latin typeface="微软雅黑" pitchFamily="34" charset="-122"/>
                    <a:ea typeface="微软雅黑" pitchFamily="34" charset="-122"/>
                  </a:rPr>
                  <a:t>用软件进行相图计算和建立四面体相图；</a:t>
                </a:r>
                <a:r>
                  <a:rPr lang="en-US" altLang="zh-CN" dirty="0" smtClean="0">
                    <a:latin typeface="微软雅黑" pitchFamily="34" charset="-122"/>
                    <a:ea typeface="微软雅黑" pitchFamily="34" charset="-122"/>
                  </a:rPr>
                  <a:t>XRD</a:t>
                </a:r>
                <a:r>
                  <a:rPr lang="zh-CN" altLang="en-US" dirty="0" smtClean="0">
                    <a:latin typeface="微软雅黑" pitchFamily="34" charset="-122"/>
                    <a:ea typeface="微软雅黑" pitchFamily="34" charset="-122"/>
                  </a:rPr>
                  <a:t>、光谱仪或微区电子探针测定试样成分</a:t>
                </a:r>
                <a:r>
                  <a:rPr lang="en-US" dirty="0" smtClean="0">
                    <a:latin typeface="微软雅黑" pitchFamily="34" charset="-122"/>
                    <a:ea typeface="微软雅黑" pitchFamily="34" charset="-122"/>
                  </a:rPr>
                  <a:t> ；</a:t>
                </a:r>
                <a:r>
                  <a:rPr lang="zh-CN" altLang="en-US" dirty="0" smtClean="0">
                    <a:latin typeface="微软雅黑" pitchFamily="34" charset="-122"/>
                    <a:ea typeface="微软雅黑" pitchFamily="34" charset="-122"/>
                  </a:rPr>
                  <a:t>熔点仪测定熔点</a:t>
                </a:r>
                <a:endParaRPr lang="en-US" altLang="ko-KR" dirty="0">
                  <a:solidFill>
                    <a:srgbClr val="9E9E9E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65" name="WordArt 14"/>
            <p:cNvSpPr>
              <a:spLocks noChangeArrowheads="1" noChangeShapeType="1" noTextEdit="1"/>
            </p:cNvSpPr>
            <p:nvPr/>
          </p:nvSpPr>
          <p:spPr bwMode="auto">
            <a:xfrm>
              <a:off x="1428728" y="4572008"/>
              <a:ext cx="1214446" cy="35719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1760" b="1" kern="10" spc="-45" dirty="0" smtClean="0">
                  <a:ln w="9525">
                    <a:noFill/>
                    <a:round/>
                    <a:headEnd/>
                    <a:tailEnd/>
                  </a:ln>
                  <a:solidFill>
                    <a:schemeClr val="bg1">
                      <a:lumMod val="25000"/>
                    </a:schemeClr>
                  </a:solidFill>
                  <a:effectLst>
                    <a:outerShdw dist="12700" dir="5400000" algn="ctr" rotWithShape="0">
                      <a:schemeClr val="tx1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实验方法</a:t>
              </a:r>
              <a:endParaRPr lang="zh-CN" altLang="en-US" sz="1760" b="1" kern="10" spc="-45" dirty="0">
                <a:ln w="9525">
                  <a:noFill/>
                  <a:round/>
                  <a:headEnd/>
                  <a:tailEnd/>
                </a:ln>
                <a:solidFill>
                  <a:schemeClr val="bg1">
                    <a:lumMod val="25000"/>
                  </a:schemeClr>
                </a:solidFill>
                <a:effectLst>
                  <a:outerShdw dist="12700" dir="5400000" algn="ctr" rotWithShape="0">
                    <a:schemeClr val="tx1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8" name="组合 77"/>
          <p:cNvGrpSpPr/>
          <p:nvPr/>
        </p:nvGrpSpPr>
        <p:grpSpPr>
          <a:xfrm>
            <a:off x="1158901" y="5429264"/>
            <a:ext cx="7270751" cy="1000132"/>
            <a:chOff x="1158901" y="5429264"/>
            <a:chExt cx="7270751" cy="1000132"/>
          </a:xfrm>
        </p:grpSpPr>
        <p:grpSp>
          <p:nvGrpSpPr>
            <p:cNvPr id="68" name="组合 67"/>
            <p:cNvGrpSpPr/>
            <p:nvPr/>
          </p:nvGrpSpPr>
          <p:grpSpPr>
            <a:xfrm>
              <a:off x="1158901" y="5429264"/>
              <a:ext cx="7270751" cy="1000132"/>
              <a:chOff x="1158901" y="4230670"/>
              <a:chExt cx="7270751" cy="1000132"/>
            </a:xfrm>
          </p:grpSpPr>
          <p:sp>
            <p:nvSpPr>
              <p:cNvPr id="69" name="AutoShape 10"/>
              <p:cNvSpPr>
                <a:spLocks noChangeArrowheads="1"/>
              </p:cNvSpPr>
              <p:nvPr/>
            </p:nvSpPr>
            <p:spPr bwMode="auto">
              <a:xfrm>
                <a:off x="1158901" y="4286781"/>
                <a:ext cx="7270751" cy="944021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  <a:scene3d>
                <a:camera prst="legacyObliqueTop"/>
                <a:lightRig rig="legacyFlat2" dir="b"/>
              </a:scene3d>
              <a:sp3d extrusionH="2016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zh-CN" altLang="en-US"/>
              </a:p>
            </p:txBody>
          </p:sp>
          <p:sp>
            <p:nvSpPr>
              <p:cNvPr id="70" name="AutoShape 13"/>
              <p:cNvSpPr>
                <a:spLocks noChangeArrowheads="1"/>
              </p:cNvSpPr>
              <p:nvPr/>
            </p:nvSpPr>
            <p:spPr bwMode="auto">
              <a:xfrm>
                <a:off x="1231770" y="4353681"/>
                <a:ext cx="1578838" cy="808736"/>
              </a:xfrm>
              <a:prstGeom prst="roundRect">
                <a:avLst>
                  <a:gd name="adj" fmla="val 16667"/>
                </a:avLst>
              </a:prstGeom>
              <a:solidFill>
                <a:srgbClr val="C0C0C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" name="Rectangle 22"/>
              <p:cNvSpPr>
                <a:spLocks noChangeArrowheads="1"/>
              </p:cNvSpPr>
              <p:nvPr/>
            </p:nvSpPr>
            <p:spPr bwMode="auto">
              <a:xfrm>
                <a:off x="2885097" y="4230670"/>
                <a:ext cx="5471685" cy="923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 smtClean="0">
                    <a:latin typeface="微软雅黑" pitchFamily="34" charset="-122"/>
                    <a:ea typeface="微软雅黑" pitchFamily="34" charset="-122"/>
                  </a:rPr>
                  <a:t>建立四面体相图模型并直观表达；进行验证；在多元相图中分析铁酸钙的相关规律</a:t>
                </a:r>
                <a:endParaRPr lang="zh-CN" altLang="en-US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72" name="WordArt 14"/>
            <p:cNvSpPr>
              <a:spLocks noChangeArrowheads="1" noChangeShapeType="1" noTextEdit="1"/>
            </p:cNvSpPr>
            <p:nvPr/>
          </p:nvSpPr>
          <p:spPr bwMode="auto">
            <a:xfrm>
              <a:off x="1428728" y="5715016"/>
              <a:ext cx="1214446" cy="35719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1760" b="1" kern="10" spc="-45" dirty="0" smtClean="0">
                  <a:ln w="9525">
                    <a:noFill/>
                    <a:round/>
                    <a:headEnd/>
                    <a:tailEnd/>
                  </a:ln>
                  <a:solidFill>
                    <a:schemeClr val="bg1">
                      <a:lumMod val="25000"/>
                    </a:schemeClr>
                  </a:solidFill>
                  <a:effectLst>
                    <a:outerShdw dist="12700" dir="5400000" algn="ctr" rotWithShape="0">
                      <a:schemeClr val="tx1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创新与难点</a:t>
              </a:r>
              <a:endParaRPr lang="zh-CN" altLang="en-US" sz="1760" b="1" kern="10" spc="-45" dirty="0">
                <a:ln w="9525">
                  <a:noFill/>
                  <a:round/>
                  <a:headEnd/>
                  <a:tailEnd/>
                </a:ln>
                <a:solidFill>
                  <a:schemeClr val="bg1">
                    <a:lumMod val="25000"/>
                  </a:schemeClr>
                </a:solidFill>
                <a:effectLst>
                  <a:outerShdw dist="12700" dir="5400000" algn="ctr" rotWithShape="0">
                    <a:schemeClr val="tx1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79" name="TextBox 78"/>
          <p:cNvSpPr txBox="1"/>
          <p:nvPr/>
        </p:nvSpPr>
        <p:spPr>
          <a:xfrm>
            <a:off x="3683683" y="1214422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实验小结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6500826" y="0"/>
            <a:ext cx="2457465" cy="857256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4  </a:t>
            </a:r>
            <a:r>
              <a:rPr lang="zh-CN" altLang="en-US" sz="28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实验进度</a:t>
            </a:r>
            <a:endParaRPr lang="en-US" altLang="zh-CN" sz="2800" b="1" dirty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-0.00324 C 0.05903 0.05394 0.11823 0.11134 0.17049 0.07963 C 0.22274 0.04792 0.24167 -0.16481 0.31372 -0.19398 C 0.38559 -0.22315 0.49375 -0.15926 0.60208 -0.09514 " pathEditMode="relative" rAng="0" ptsTypes="aaaA">
                                      <p:cBhvr>
                                        <p:cTn id="3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1" y="-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79" grpId="1"/>
      <p:bldP spid="79" grpId="2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0" name="Picture 50" descr="water"/>
          <p:cNvPicPr>
            <a:picLocks noChangeAspect="1" noChangeArrowheads="1"/>
          </p:cNvPicPr>
          <p:nvPr/>
        </p:nvPicPr>
        <p:blipFill>
          <a:blip r:embed="rId2"/>
          <a:srcRect l="22409" t="16374" b="27486"/>
          <a:stretch>
            <a:fillRect/>
          </a:stretch>
        </p:blipFill>
        <p:spPr bwMode="gray">
          <a:xfrm rot="786797">
            <a:off x="6629400" y="-381000"/>
            <a:ext cx="2417763" cy="1995488"/>
          </a:xfrm>
          <a:prstGeom prst="rect">
            <a:avLst/>
          </a:prstGeom>
          <a:noFill/>
        </p:spPr>
      </p:pic>
      <p:sp>
        <p:nvSpPr>
          <p:cNvPr id="50" name="矩形 49"/>
          <p:cNvSpPr/>
          <p:nvPr/>
        </p:nvSpPr>
        <p:spPr>
          <a:xfrm>
            <a:off x="3571868" y="0"/>
            <a:ext cx="2571736" cy="857256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8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 文献综述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4500562" y="0"/>
            <a:ext cx="2571736" cy="857256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2  </a:t>
            </a:r>
            <a:r>
              <a:rPr lang="zh-CN" altLang="en-US" sz="28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课题总结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5500694" y="0"/>
            <a:ext cx="2743185" cy="857256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3  </a:t>
            </a:r>
            <a:r>
              <a:rPr lang="zh-CN" altLang="en-US" sz="28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实验方案</a:t>
            </a:r>
            <a:endParaRPr lang="en-US" altLang="zh-CN" sz="2800" b="1" dirty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6500826" y="0"/>
            <a:ext cx="2457465" cy="857256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4  </a:t>
            </a:r>
            <a:r>
              <a:rPr lang="zh-CN" altLang="en-US" sz="28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实验进度</a:t>
            </a:r>
            <a:endParaRPr lang="en-US" altLang="zh-CN" sz="2800" b="1" dirty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Text Box 7"/>
          <p:cNvSpPr txBox="1">
            <a:spLocks noChangeArrowheads="1"/>
          </p:cNvSpPr>
          <p:nvPr/>
        </p:nvSpPr>
        <p:spPr bwMode="gray">
          <a:xfrm>
            <a:off x="642910" y="4286256"/>
            <a:ext cx="6921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b="1" dirty="0">
                <a:solidFill>
                  <a:srgbClr val="FFFFFF"/>
                </a:solidFill>
              </a:rPr>
              <a:t>2000</a:t>
            </a:r>
          </a:p>
        </p:txBody>
      </p:sp>
      <p:grpSp>
        <p:nvGrpSpPr>
          <p:cNvPr id="117" name="组合 116"/>
          <p:cNvGrpSpPr/>
          <p:nvPr/>
        </p:nvGrpSpPr>
        <p:grpSpPr>
          <a:xfrm>
            <a:off x="478244" y="1482413"/>
            <a:ext cx="8293250" cy="4696669"/>
            <a:chOff x="478244" y="1482413"/>
            <a:chExt cx="8293250" cy="4696669"/>
          </a:xfrm>
        </p:grpSpPr>
        <p:sp>
          <p:nvSpPr>
            <p:cNvPr id="22" name="Line 18"/>
            <p:cNvSpPr>
              <a:spLocks noChangeShapeType="1"/>
            </p:cNvSpPr>
            <p:nvPr/>
          </p:nvSpPr>
          <p:spPr bwMode="auto">
            <a:xfrm flipV="1">
              <a:off x="3000364" y="3786190"/>
              <a:ext cx="1143008" cy="538162"/>
            </a:xfrm>
            <a:prstGeom prst="line">
              <a:avLst/>
            </a:prstGeom>
            <a:noFill/>
            <a:ln w="57150" cap="rnd">
              <a:solidFill>
                <a:srgbClr val="808080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Line 19"/>
            <p:cNvSpPr>
              <a:spLocks noChangeShapeType="1"/>
            </p:cNvSpPr>
            <p:nvPr/>
          </p:nvSpPr>
          <p:spPr bwMode="auto">
            <a:xfrm flipV="1">
              <a:off x="7000892" y="2214554"/>
              <a:ext cx="714380" cy="357190"/>
            </a:xfrm>
            <a:prstGeom prst="line">
              <a:avLst/>
            </a:prstGeom>
            <a:noFill/>
            <a:ln w="57150" cap="rnd">
              <a:solidFill>
                <a:srgbClr val="808080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Line 17"/>
            <p:cNvSpPr>
              <a:spLocks noChangeShapeType="1"/>
            </p:cNvSpPr>
            <p:nvPr/>
          </p:nvSpPr>
          <p:spPr bwMode="auto">
            <a:xfrm>
              <a:off x="1500166" y="3214686"/>
              <a:ext cx="571504" cy="785818"/>
            </a:xfrm>
            <a:prstGeom prst="line">
              <a:avLst/>
            </a:prstGeom>
            <a:noFill/>
            <a:ln w="57150" cap="rnd">
              <a:solidFill>
                <a:srgbClr val="808080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7" name="组合 46"/>
            <p:cNvGrpSpPr/>
            <p:nvPr/>
          </p:nvGrpSpPr>
          <p:grpSpPr>
            <a:xfrm>
              <a:off x="503499" y="2164317"/>
              <a:ext cx="1207517" cy="1157290"/>
              <a:chOff x="503499" y="2164317"/>
              <a:chExt cx="1207517" cy="1157290"/>
            </a:xfrm>
          </p:grpSpPr>
          <p:sp>
            <p:nvSpPr>
              <p:cNvPr id="18" name="Rectangle 6"/>
              <p:cNvSpPr>
                <a:spLocks noChangeArrowheads="1"/>
              </p:cNvSpPr>
              <p:nvPr/>
            </p:nvSpPr>
            <p:spPr bwMode="gray">
              <a:xfrm rot="3419336">
                <a:off x="528613" y="2139203"/>
                <a:ext cx="1157290" cy="1207517"/>
              </a:xfrm>
              <a:prstGeom prst="rect">
                <a:avLst/>
              </a:pr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 w="38100">
                <a:solidFill>
                  <a:schemeClr val="accent2">
                    <a:lumMod val="20000"/>
                    <a:lumOff val="80000"/>
                  </a:schemeClr>
                </a:solidFill>
                <a:miter lim="800000"/>
                <a:headEnd/>
                <a:tailEnd/>
              </a:ln>
              <a:effectLst>
                <a:outerShdw dist="179605" dir="487806" algn="ctr" rotWithShape="0">
                  <a:srgbClr val="000000">
                    <a:alpha val="50000"/>
                  </a:srgbClr>
                </a:outerShdw>
                <a:reflection blurRad="6350" stA="52000" endA="300" endPos="35000" dir="5400000" sy="-100000" algn="bl" rotWithShape="0"/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2400" dirty="0">
                  <a:latin typeface="Arial" charset="0"/>
                </a:endParaRPr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714348" y="2285992"/>
                <a:ext cx="785786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zh-CN" sz="2400" b="1" dirty="0" smtClean="0">
                    <a:solidFill>
                      <a:srgbClr val="800000"/>
                    </a:solidFill>
                    <a:latin typeface="Monotype Corsiva" pitchFamily="66" charset="0"/>
                    <a:ea typeface="宋体" charset="-122"/>
                  </a:rPr>
                  <a:t>Sep</a:t>
                </a:r>
                <a:r>
                  <a:rPr lang="en-US" sz="2400" dirty="0" smtClean="0"/>
                  <a:t> ,</a:t>
                </a:r>
                <a:r>
                  <a:rPr lang="en-US" altLang="zh-CN" sz="2400" b="1" dirty="0" smtClean="0">
                    <a:solidFill>
                      <a:srgbClr val="800000"/>
                    </a:solidFill>
                    <a:latin typeface="Monotype Corsiva" pitchFamily="66" charset="0"/>
                    <a:ea typeface="宋体" charset="-122"/>
                  </a:rPr>
                  <a:t> </a:t>
                </a:r>
              </a:p>
              <a:p>
                <a:pPr>
                  <a:defRPr/>
                </a:pPr>
                <a:r>
                  <a:rPr lang="en-US" altLang="zh-CN" sz="2400" b="1" dirty="0" smtClean="0">
                    <a:solidFill>
                      <a:srgbClr val="800000"/>
                    </a:solidFill>
                    <a:latin typeface="Monotype Corsiva" pitchFamily="66" charset="0"/>
                    <a:ea typeface="宋体" charset="-122"/>
                  </a:rPr>
                  <a:t>2011 </a:t>
                </a:r>
                <a:endParaRPr lang="zh-CN" altLang="en-US" sz="2400" dirty="0"/>
              </a:p>
            </p:txBody>
          </p:sp>
        </p:grpSp>
        <p:grpSp>
          <p:nvGrpSpPr>
            <p:cNvPr id="43" name="组合 42"/>
            <p:cNvGrpSpPr/>
            <p:nvPr/>
          </p:nvGrpSpPr>
          <p:grpSpPr>
            <a:xfrm>
              <a:off x="1900008" y="3912381"/>
              <a:ext cx="1052921" cy="1104941"/>
              <a:chOff x="1900008" y="3912381"/>
              <a:chExt cx="1052921" cy="1104941"/>
            </a:xfrm>
          </p:grpSpPr>
          <p:sp>
            <p:nvSpPr>
              <p:cNvPr id="25" name="Rectangle 15"/>
              <p:cNvSpPr>
                <a:spLocks noChangeArrowheads="1"/>
              </p:cNvSpPr>
              <p:nvPr/>
            </p:nvSpPr>
            <p:spPr bwMode="gray">
              <a:xfrm rot="3419336">
                <a:off x="1873998" y="3938391"/>
                <a:ext cx="1104941" cy="1052921"/>
              </a:xfrm>
              <a:prstGeom prst="rect">
                <a:avLst/>
              </a:prstGeom>
              <a:gradFill rotWithShape="1">
                <a:gsLst>
                  <a:gs pos="0">
                    <a:srgbClr val="8488C4"/>
                  </a:gs>
                  <a:gs pos="53000">
                    <a:srgbClr val="D4DEFF"/>
                  </a:gs>
                  <a:gs pos="83000">
                    <a:srgbClr val="D4DEFF"/>
                  </a:gs>
                  <a:gs pos="100000">
                    <a:srgbClr val="96AB94"/>
                  </a:gs>
                </a:gsLst>
                <a:lin ang="5400000" scaled="0"/>
              </a:gradFill>
              <a:ln w="38100">
                <a:solidFill>
                  <a:srgbClr val="FFFFFF"/>
                </a:solidFill>
                <a:miter lim="800000"/>
                <a:headEnd/>
                <a:tailEnd/>
              </a:ln>
              <a:effectLst>
                <a:outerShdw dist="179605" dir="487806" algn="ctr" rotWithShape="0">
                  <a:srgbClr val="000000">
                    <a:alpha val="50000"/>
                  </a:srgbClr>
                </a:outerShdw>
                <a:reflection blurRad="6350" stA="52000" endA="300" endPos="35000" dir="5400000" sy="-100000" algn="bl" rotWithShape="0"/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2400" dirty="0"/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2071670" y="4071942"/>
                <a:ext cx="857256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sz="2400" b="1" dirty="0" smtClean="0">
                    <a:solidFill>
                      <a:srgbClr val="800000"/>
                    </a:solidFill>
                    <a:latin typeface="Monotype Corsiva" pitchFamily="66" charset="0"/>
                    <a:ea typeface="宋体" charset="-122"/>
                  </a:rPr>
                  <a:t>Nov</a:t>
                </a:r>
                <a:r>
                  <a:rPr lang="en-US" sz="2400" dirty="0" smtClean="0"/>
                  <a:t> ,</a:t>
                </a:r>
                <a:r>
                  <a:rPr lang="en-US" altLang="zh-CN" sz="2400" b="1" dirty="0" smtClean="0">
                    <a:solidFill>
                      <a:srgbClr val="800000"/>
                    </a:solidFill>
                    <a:latin typeface="Monotype Corsiva" pitchFamily="66" charset="0"/>
                    <a:ea typeface="宋体" charset="-122"/>
                  </a:rPr>
                  <a:t> </a:t>
                </a:r>
              </a:p>
              <a:p>
                <a:pPr>
                  <a:defRPr/>
                </a:pPr>
                <a:r>
                  <a:rPr lang="en-US" altLang="zh-CN" sz="2400" b="1" dirty="0" smtClean="0">
                    <a:solidFill>
                      <a:srgbClr val="800000"/>
                    </a:solidFill>
                    <a:latin typeface="Monotype Corsiva" pitchFamily="66" charset="0"/>
                    <a:ea typeface="宋体" charset="-122"/>
                  </a:rPr>
                  <a:t>2011 </a:t>
                </a:r>
                <a:endParaRPr lang="zh-CN" altLang="en-US" sz="2400" dirty="0"/>
              </a:p>
            </p:txBody>
          </p:sp>
        </p:grpSp>
        <p:grpSp>
          <p:nvGrpSpPr>
            <p:cNvPr id="40" name="组合 39"/>
            <p:cNvGrpSpPr/>
            <p:nvPr/>
          </p:nvGrpSpPr>
          <p:grpSpPr>
            <a:xfrm>
              <a:off x="7643834" y="1482413"/>
              <a:ext cx="1127660" cy="1017893"/>
              <a:chOff x="7830087" y="1728873"/>
              <a:chExt cx="1127660" cy="1017893"/>
            </a:xfrm>
          </p:grpSpPr>
          <p:sp>
            <p:nvSpPr>
              <p:cNvPr id="21" name="Rectangle 15"/>
              <p:cNvSpPr>
                <a:spLocks noChangeArrowheads="1"/>
              </p:cNvSpPr>
              <p:nvPr/>
            </p:nvSpPr>
            <p:spPr bwMode="gray">
              <a:xfrm rot="3419336">
                <a:off x="7884970" y="1673990"/>
                <a:ext cx="1017893" cy="1127660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chemeClr val="fol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 w="38100">
                <a:solidFill>
                  <a:srgbClr val="FFFFFF"/>
                </a:solidFill>
                <a:miter lim="800000"/>
                <a:headEnd/>
                <a:tailEnd/>
              </a:ln>
              <a:effectLst>
                <a:outerShdw dist="179605" dir="487806" algn="ctr" rotWithShape="0">
                  <a:srgbClr val="000000">
                    <a:alpha val="50000"/>
                  </a:srgbClr>
                </a:outerShdw>
                <a:reflection blurRad="6350" stA="52000" endA="300" endPos="35000" dir="5400000" sy="-100000" algn="bl" rotWithShape="0"/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2400" dirty="0"/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8072494" y="1785926"/>
                <a:ext cx="785786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zh-CN" sz="2400" b="1" dirty="0" smtClean="0">
                    <a:solidFill>
                      <a:srgbClr val="800000"/>
                    </a:solidFill>
                    <a:latin typeface="Monotype Corsiva" pitchFamily="66" charset="0"/>
                    <a:ea typeface="宋体" charset="-122"/>
                  </a:rPr>
                  <a:t>Dec,</a:t>
                </a:r>
              </a:p>
              <a:p>
                <a:pPr>
                  <a:defRPr/>
                </a:pPr>
                <a:r>
                  <a:rPr lang="en-US" altLang="zh-CN" sz="2400" b="1" dirty="0" smtClean="0">
                    <a:solidFill>
                      <a:srgbClr val="800000"/>
                    </a:solidFill>
                    <a:latin typeface="Monotype Corsiva" pitchFamily="66" charset="0"/>
                    <a:ea typeface="宋体" charset="-122"/>
                  </a:rPr>
                  <a:t>2012 </a:t>
                </a:r>
                <a:endParaRPr lang="zh-CN" altLang="en-US" sz="2400" dirty="0"/>
              </a:p>
            </p:txBody>
          </p:sp>
        </p:grpSp>
        <p:grpSp>
          <p:nvGrpSpPr>
            <p:cNvPr id="41" name="组合 40"/>
            <p:cNvGrpSpPr/>
            <p:nvPr/>
          </p:nvGrpSpPr>
          <p:grpSpPr>
            <a:xfrm>
              <a:off x="5946265" y="2143116"/>
              <a:ext cx="1037684" cy="1156444"/>
              <a:chOff x="5946265" y="2648567"/>
              <a:chExt cx="1037684" cy="1156444"/>
            </a:xfrm>
          </p:grpSpPr>
          <p:sp>
            <p:nvSpPr>
              <p:cNvPr id="20" name="Rectangle 12"/>
              <p:cNvSpPr>
                <a:spLocks noChangeArrowheads="1"/>
              </p:cNvSpPr>
              <p:nvPr/>
            </p:nvSpPr>
            <p:spPr bwMode="gray">
              <a:xfrm rot="3419336">
                <a:off x="5886885" y="2707947"/>
                <a:ext cx="1156444" cy="1037684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 w="38100">
                <a:solidFill>
                  <a:srgbClr val="FFFFFF"/>
                </a:solidFill>
                <a:miter lim="800000"/>
                <a:headEnd/>
                <a:tailEnd/>
              </a:ln>
              <a:effectLst>
                <a:outerShdw dist="179605" dir="487806" algn="ctr" rotWithShape="0">
                  <a:srgbClr val="000000">
                    <a:alpha val="50000"/>
                  </a:srgbClr>
                </a:outerShdw>
                <a:reflection blurRad="6350" stA="52000" endA="300" endPos="35000" dir="5400000" sy="-100000" algn="bl" rotWithShape="0"/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2400" dirty="0">
                  <a:latin typeface="Arial" charset="0"/>
                </a:endParaRPr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6072198" y="2786058"/>
                <a:ext cx="785786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sz="2400" b="1" dirty="0" smtClean="0">
                    <a:solidFill>
                      <a:srgbClr val="800000"/>
                    </a:solidFill>
                    <a:latin typeface="Monotype Corsiva" pitchFamily="66" charset="0"/>
                    <a:ea typeface="宋体" charset="-122"/>
                  </a:rPr>
                  <a:t>Sep,</a:t>
                </a:r>
                <a:r>
                  <a:rPr lang="en-US" altLang="zh-CN" sz="2400" b="1" dirty="0" smtClean="0">
                    <a:solidFill>
                      <a:srgbClr val="800000"/>
                    </a:solidFill>
                    <a:latin typeface="Monotype Corsiva" pitchFamily="66" charset="0"/>
                    <a:ea typeface="宋体" charset="-122"/>
                  </a:rPr>
                  <a:t> </a:t>
                </a:r>
              </a:p>
              <a:p>
                <a:pPr>
                  <a:defRPr/>
                </a:pPr>
                <a:r>
                  <a:rPr lang="en-US" altLang="zh-CN" sz="2400" b="1" dirty="0" smtClean="0">
                    <a:solidFill>
                      <a:srgbClr val="800000"/>
                    </a:solidFill>
                    <a:latin typeface="Monotype Corsiva" pitchFamily="66" charset="0"/>
                    <a:ea typeface="宋体" charset="-122"/>
                  </a:rPr>
                  <a:t>2012 </a:t>
                </a:r>
                <a:endParaRPr lang="zh-CN" altLang="en-US" sz="2400" dirty="0"/>
              </a:p>
            </p:txBody>
          </p:sp>
        </p:grpSp>
        <p:grpSp>
          <p:nvGrpSpPr>
            <p:cNvPr id="42" name="组合 41"/>
            <p:cNvGrpSpPr/>
            <p:nvPr/>
          </p:nvGrpSpPr>
          <p:grpSpPr>
            <a:xfrm>
              <a:off x="4071934" y="3071810"/>
              <a:ext cx="968956" cy="999977"/>
              <a:chOff x="4123242" y="3540791"/>
              <a:chExt cx="968956" cy="999977"/>
            </a:xfrm>
          </p:grpSpPr>
          <p:sp>
            <p:nvSpPr>
              <p:cNvPr id="19" name="Rectangle 9"/>
              <p:cNvSpPr>
                <a:spLocks noChangeArrowheads="1"/>
              </p:cNvSpPr>
              <p:nvPr/>
            </p:nvSpPr>
            <p:spPr bwMode="gray">
              <a:xfrm rot="3419336">
                <a:off x="4107731" y="3556302"/>
                <a:ext cx="999977" cy="968956"/>
              </a:xfrm>
              <a:prstGeom prst="rect">
                <a:avLst/>
              </a:prstGeom>
              <a:gradFill rotWithShape="1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 w="38100">
                <a:solidFill>
                  <a:srgbClr val="FFFFFF"/>
                </a:solidFill>
                <a:miter lim="800000"/>
                <a:headEnd/>
                <a:tailEnd/>
              </a:ln>
              <a:effectLst>
                <a:outerShdw dist="179605" dir="487806" algn="ctr" rotWithShape="0">
                  <a:srgbClr val="000000">
                    <a:alpha val="50000"/>
                  </a:srgbClr>
                </a:outerShdw>
                <a:reflection blurRad="6350" stA="52000" endA="300" endPos="35000" dir="5400000" sy="-100000" algn="bl" rotWithShape="0"/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2400" dirty="0"/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4214810" y="3643314"/>
                <a:ext cx="785786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zh-CN" sz="2400" b="1" dirty="0" smtClean="0">
                    <a:solidFill>
                      <a:srgbClr val="800000"/>
                    </a:solidFill>
                    <a:latin typeface="Monotype Corsiva" pitchFamily="66" charset="0"/>
                    <a:ea typeface="宋体" charset="-122"/>
                  </a:rPr>
                  <a:t>Apr</a:t>
                </a:r>
                <a:r>
                  <a:rPr lang="en-US" sz="2400" dirty="0" smtClean="0"/>
                  <a:t>,</a:t>
                </a:r>
                <a:r>
                  <a:rPr lang="en-US" altLang="zh-CN" sz="2400" b="1" dirty="0" smtClean="0">
                    <a:solidFill>
                      <a:srgbClr val="800000"/>
                    </a:solidFill>
                    <a:latin typeface="Monotype Corsiva" pitchFamily="66" charset="0"/>
                    <a:ea typeface="宋体" charset="-122"/>
                  </a:rPr>
                  <a:t> </a:t>
                </a:r>
              </a:p>
              <a:p>
                <a:pPr>
                  <a:defRPr/>
                </a:pPr>
                <a:r>
                  <a:rPr lang="en-US" altLang="zh-CN" sz="2400" b="1" dirty="0" smtClean="0">
                    <a:solidFill>
                      <a:srgbClr val="800000"/>
                    </a:solidFill>
                    <a:latin typeface="Monotype Corsiva" pitchFamily="66" charset="0"/>
                    <a:ea typeface="宋体" charset="-122"/>
                  </a:rPr>
                  <a:t>2012 </a:t>
                </a:r>
                <a:endParaRPr lang="zh-CN" altLang="en-US" sz="2400" dirty="0"/>
              </a:p>
            </p:txBody>
          </p:sp>
        </p:grpSp>
        <p:sp>
          <p:nvSpPr>
            <p:cNvPr id="48" name="Line 18"/>
            <p:cNvSpPr>
              <a:spLocks noChangeShapeType="1"/>
            </p:cNvSpPr>
            <p:nvPr/>
          </p:nvSpPr>
          <p:spPr bwMode="auto">
            <a:xfrm flipV="1">
              <a:off x="5072066" y="3000372"/>
              <a:ext cx="928694" cy="395286"/>
            </a:xfrm>
            <a:prstGeom prst="line">
              <a:avLst/>
            </a:prstGeom>
            <a:noFill/>
            <a:ln w="57150" cap="rnd">
              <a:solidFill>
                <a:srgbClr val="808080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" name="Text Box 23"/>
            <p:cNvSpPr txBox="1">
              <a:spLocks noChangeArrowheads="1"/>
            </p:cNvSpPr>
            <p:nvPr/>
          </p:nvSpPr>
          <p:spPr bwMode="auto">
            <a:xfrm>
              <a:off x="478244" y="4071942"/>
              <a:ext cx="1236236" cy="2031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120650" indent="-120650">
                <a:spcBef>
                  <a:spcPct val="50000"/>
                </a:spcBef>
                <a:buFontTx/>
                <a:buChar char="•"/>
              </a:pPr>
              <a:r>
                <a:rPr lang="zh-CN" altLang="en-US" dirty="0" smtClean="0">
                  <a:solidFill>
                    <a:schemeClr val="bg1">
                      <a:lumMod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选择相图</a:t>
              </a:r>
              <a:endParaRPr lang="en-US" altLang="zh-CN" dirty="0" smtClean="0">
                <a:solidFill>
                  <a:schemeClr val="bg1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120650" indent="-120650">
                <a:spcBef>
                  <a:spcPct val="50000"/>
                </a:spcBef>
              </a:pPr>
              <a:r>
                <a:rPr lang="zh-CN" altLang="en-US" dirty="0" smtClean="0">
                  <a:solidFill>
                    <a:schemeClr val="bg1">
                      <a:lumMod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  计算软件</a:t>
              </a:r>
              <a:endParaRPr lang="en-US" altLang="zh-CN" dirty="0" smtClean="0">
                <a:solidFill>
                  <a:schemeClr val="bg1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120650" indent="-120650">
                <a:spcBef>
                  <a:spcPct val="50000"/>
                </a:spcBef>
                <a:buFontTx/>
                <a:buChar char="•"/>
              </a:pPr>
              <a:r>
                <a:rPr lang="zh-CN" altLang="en-US" dirty="0" smtClean="0">
                  <a:solidFill>
                    <a:schemeClr val="bg1">
                      <a:lumMod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选择源数</a:t>
              </a:r>
              <a:endParaRPr lang="en-US" altLang="zh-CN" dirty="0" smtClean="0">
                <a:solidFill>
                  <a:schemeClr val="bg1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120650" indent="-120650">
                <a:spcBef>
                  <a:spcPct val="50000"/>
                </a:spcBef>
              </a:pPr>
              <a:r>
                <a:rPr lang="en-US" altLang="zh-CN" dirty="0" smtClean="0">
                  <a:solidFill>
                    <a:schemeClr val="bg1">
                      <a:lumMod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   </a:t>
              </a:r>
              <a:r>
                <a:rPr lang="zh-CN" altLang="en-US" dirty="0" smtClean="0">
                  <a:solidFill>
                    <a:schemeClr val="bg1">
                      <a:lumMod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据组</a:t>
              </a:r>
              <a:endParaRPr lang="en-US" altLang="zh-CN" dirty="0" smtClean="0">
                <a:solidFill>
                  <a:schemeClr val="bg1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120650" indent="-120650">
                <a:spcBef>
                  <a:spcPct val="50000"/>
                </a:spcBef>
                <a:buFontTx/>
                <a:buChar char="•"/>
              </a:pPr>
              <a:r>
                <a:rPr lang="zh-CN" altLang="en-US" dirty="0" smtClean="0">
                  <a:solidFill>
                    <a:schemeClr val="bg1">
                      <a:lumMod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相图计算</a:t>
              </a:r>
              <a:endParaRPr lang="en-US" altLang="zh-CN" dirty="0">
                <a:solidFill>
                  <a:schemeClr val="bg1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3214678" y="4286256"/>
              <a:ext cx="1500198" cy="18928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20650" indent="-120650">
                <a:spcBef>
                  <a:spcPct val="50000"/>
                </a:spcBef>
                <a:buFontTx/>
                <a:buChar char="•"/>
              </a:pPr>
              <a:r>
                <a:rPr lang="zh-CN" altLang="en-US" dirty="0" smtClean="0">
                  <a:solidFill>
                    <a:schemeClr val="bg1">
                      <a:lumMod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选择建模软件</a:t>
              </a:r>
              <a:endParaRPr lang="en-US" altLang="zh-CN" dirty="0" smtClean="0">
                <a:solidFill>
                  <a:schemeClr val="bg1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120650" indent="-120650">
                <a:spcBef>
                  <a:spcPct val="50000"/>
                </a:spcBef>
                <a:buFontTx/>
                <a:buChar char="•"/>
              </a:pPr>
              <a:r>
                <a:rPr lang="zh-CN" altLang="en-US" dirty="0" smtClean="0">
                  <a:solidFill>
                    <a:schemeClr val="bg1">
                      <a:lumMod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导入数据</a:t>
              </a:r>
              <a:endParaRPr lang="en-US" altLang="zh-CN" dirty="0" smtClean="0">
                <a:solidFill>
                  <a:schemeClr val="bg1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120650" indent="-120650">
                <a:spcBef>
                  <a:spcPct val="50000"/>
                </a:spcBef>
                <a:buFontTx/>
                <a:buChar char="•"/>
              </a:pPr>
              <a:r>
                <a:rPr lang="zh-CN" altLang="en-US" dirty="0" smtClean="0">
                  <a:solidFill>
                    <a:schemeClr val="bg1">
                      <a:lumMod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建立模型</a:t>
              </a:r>
              <a:endParaRPr lang="en-US" altLang="zh-CN" dirty="0" smtClean="0">
                <a:solidFill>
                  <a:schemeClr val="bg1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120650" indent="-120650">
                <a:spcBef>
                  <a:spcPct val="50000"/>
                </a:spcBef>
                <a:buFontTx/>
                <a:buChar char="•"/>
              </a:pPr>
              <a:r>
                <a:rPr lang="zh-CN" altLang="en-US" dirty="0" smtClean="0">
                  <a:solidFill>
                    <a:schemeClr val="bg1">
                      <a:lumMod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直观表达</a:t>
              </a:r>
              <a:endParaRPr lang="en-US" altLang="zh-CN" dirty="0">
                <a:solidFill>
                  <a:schemeClr val="bg1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5214942" y="3571876"/>
              <a:ext cx="1357322" cy="25853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20650" indent="-120650">
                <a:spcBef>
                  <a:spcPct val="50000"/>
                </a:spcBef>
                <a:buFontTx/>
                <a:buChar char="•"/>
              </a:pPr>
              <a:r>
                <a:rPr lang="zh-CN" altLang="en-US" dirty="0" smtClean="0">
                  <a:solidFill>
                    <a:schemeClr val="bg1">
                      <a:lumMod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实验验证</a:t>
              </a:r>
              <a:endParaRPr lang="en-US" altLang="zh-CN" dirty="0" smtClean="0">
                <a:solidFill>
                  <a:schemeClr val="bg1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120650" indent="-120650">
                <a:spcBef>
                  <a:spcPct val="50000"/>
                </a:spcBef>
                <a:buFontTx/>
                <a:buChar char="•"/>
              </a:pPr>
              <a:r>
                <a:rPr lang="zh-CN" altLang="en-US" dirty="0" smtClean="0">
                  <a:solidFill>
                    <a:schemeClr val="bg1">
                      <a:lumMod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相图校正</a:t>
              </a:r>
              <a:endParaRPr lang="en-US" altLang="zh-CN" dirty="0" smtClean="0">
                <a:solidFill>
                  <a:schemeClr val="bg1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120650" indent="-120650">
                <a:lnSpc>
                  <a:spcPct val="150000"/>
                </a:lnSpc>
                <a:spcBef>
                  <a:spcPct val="50000"/>
                </a:spcBef>
                <a:buFontTx/>
                <a:buChar char="•"/>
              </a:pPr>
              <a:r>
                <a:rPr lang="zh-CN" altLang="en-US" dirty="0" smtClean="0">
                  <a:solidFill>
                    <a:schemeClr val="bg1">
                      <a:lumMod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结合相图与实验进行综合分析</a:t>
              </a:r>
              <a:endParaRPr lang="en-US" altLang="zh-CN" dirty="0">
                <a:solidFill>
                  <a:schemeClr val="bg1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7215206" y="2857496"/>
              <a:ext cx="1500198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20650" indent="-120650">
                <a:spcBef>
                  <a:spcPct val="50000"/>
                </a:spcBef>
                <a:buFontTx/>
                <a:buChar char="•"/>
              </a:pPr>
              <a:r>
                <a:rPr lang="zh-CN" altLang="en-US" dirty="0" smtClean="0">
                  <a:solidFill>
                    <a:schemeClr val="bg1">
                      <a:lumMod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实验总结</a:t>
              </a:r>
              <a:endParaRPr lang="en-US" altLang="zh-CN" dirty="0" smtClean="0">
                <a:solidFill>
                  <a:schemeClr val="bg1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120650" indent="-120650">
                <a:spcBef>
                  <a:spcPct val="50000"/>
                </a:spcBef>
                <a:buFontTx/>
                <a:buChar char="•"/>
              </a:pPr>
              <a:r>
                <a:rPr lang="zh-CN" altLang="en-US" dirty="0" smtClean="0">
                  <a:solidFill>
                    <a:schemeClr val="bg1">
                      <a:lumMod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撰写报告</a:t>
              </a:r>
              <a:endParaRPr lang="en-US" altLang="zh-CN" dirty="0" smtClean="0">
                <a:solidFill>
                  <a:schemeClr val="bg1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120650" indent="-120650">
                <a:spcBef>
                  <a:spcPct val="50000"/>
                </a:spcBef>
                <a:buFontTx/>
                <a:buChar char="•"/>
              </a:pPr>
              <a:r>
                <a:rPr lang="zh-CN" altLang="en-US" dirty="0" smtClean="0">
                  <a:solidFill>
                    <a:schemeClr val="bg1">
                      <a:lumMod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准备答辩</a:t>
              </a:r>
              <a:endParaRPr lang="en-US" altLang="zh-CN" dirty="0">
                <a:solidFill>
                  <a:schemeClr val="bg1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66" name="直接连接符 65"/>
          <p:cNvCxnSpPr/>
          <p:nvPr/>
        </p:nvCxnSpPr>
        <p:spPr>
          <a:xfrm rot="16200000" flipH="1">
            <a:off x="1714481" y="1857364"/>
            <a:ext cx="214314" cy="71438"/>
          </a:xfrm>
          <a:prstGeom prst="line">
            <a:avLst/>
          </a:prstGeom>
          <a:ln w="254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任意多边形 115"/>
          <p:cNvSpPr/>
          <p:nvPr/>
        </p:nvSpPr>
        <p:spPr>
          <a:xfrm>
            <a:off x="1844566" y="1071546"/>
            <a:ext cx="6585086" cy="2252658"/>
          </a:xfrm>
          <a:custGeom>
            <a:avLst/>
            <a:gdLst>
              <a:gd name="connsiteX0" fmla="*/ 0 w 7504386"/>
              <a:gd name="connsiteY0" fmla="*/ 1387366 h 2312276"/>
              <a:gd name="connsiteX1" fmla="*/ 2680137 w 7504386"/>
              <a:gd name="connsiteY1" fmla="*/ 2081048 h 2312276"/>
              <a:gd name="connsiteX2" fmla="*/ 7504386 w 7504386"/>
              <a:gd name="connsiteY2" fmla="*/ 0 h 2312276"/>
              <a:gd name="connsiteX3" fmla="*/ 7504386 w 7504386"/>
              <a:gd name="connsiteY3" fmla="*/ 0 h 2312276"/>
              <a:gd name="connsiteX0" fmla="*/ 0 w 7504386"/>
              <a:gd name="connsiteY0" fmla="*/ 1387366 h 2855599"/>
              <a:gd name="connsiteX1" fmla="*/ 1947402 w 7504386"/>
              <a:gd name="connsiteY1" fmla="*/ 2624371 h 2855599"/>
              <a:gd name="connsiteX2" fmla="*/ 7504386 w 7504386"/>
              <a:gd name="connsiteY2" fmla="*/ 0 h 2855599"/>
              <a:gd name="connsiteX3" fmla="*/ 7504386 w 7504386"/>
              <a:gd name="connsiteY3" fmla="*/ 0 h 2855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04386" h="2855599">
                <a:moveTo>
                  <a:pt x="0" y="1387366"/>
                </a:moveTo>
                <a:cubicBezTo>
                  <a:pt x="714703" y="1849821"/>
                  <a:pt x="696671" y="2855599"/>
                  <a:pt x="1947402" y="2624371"/>
                </a:cubicBezTo>
                <a:cubicBezTo>
                  <a:pt x="3198133" y="2393143"/>
                  <a:pt x="6578222" y="437395"/>
                  <a:pt x="7504386" y="0"/>
                </a:cubicBezTo>
                <a:lnTo>
                  <a:pt x="7504386" y="0"/>
                </a:lnTo>
              </a:path>
            </a:pathLst>
          </a:custGeom>
          <a:ln w="1270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矩形 118"/>
          <p:cNvSpPr/>
          <p:nvPr/>
        </p:nvSpPr>
        <p:spPr>
          <a:xfrm>
            <a:off x="2428860" y="3357562"/>
            <a:ext cx="345479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/>
            </a:scene3d>
            <a:sp3d contourW="19050" prstMaterial="clear">
              <a:bevelT w="50800" h="50800"/>
              <a:contourClr>
                <a:schemeClr val="accent5">
                  <a:tint val="70000"/>
                  <a:satMod val="180000"/>
                  <a:alpha val="70000"/>
                </a:schemeClr>
              </a:contourClr>
            </a:sp3d>
          </a:bodyPr>
          <a:lstStyle/>
          <a:p>
            <a:pPr algn="ctr"/>
            <a:r>
              <a:rPr lang="en-US" altLang="zh-CN" sz="5400" b="1" cap="none" spc="0" dirty="0" smtClean="0">
                <a:ln/>
                <a:solidFill>
                  <a:schemeClr val="accent5">
                    <a:lumMod val="75000"/>
                  </a:schemeClr>
                </a:solidFill>
                <a:effectLst>
                  <a:reflection blurRad="6350" stA="55000" endA="50" endPos="85000" dist="60007" dir="5400000" sy="-100000" algn="bl" rotWithShape="0"/>
                </a:effectLst>
              </a:rPr>
              <a:t>Just do it </a:t>
            </a:r>
            <a:endParaRPr lang="zh-CN" altLang="en-US" sz="5400" b="1" cap="none" spc="0" dirty="0">
              <a:ln/>
              <a:solidFill>
                <a:schemeClr val="accent5">
                  <a:lumMod val="75000"/>
                </a:schemeClr>
              </a:solidFill>
              <a:effectLst>
                <a:reflection blurRad="6350" stA="55000" endA="50" endPos="85000" dist="60007" dir="5400000" sy="-100000" algn="bl" rotWithShape="0"/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0.00023 C -0.0625 -0.01875 -0.27517 -0.14398 -0.37465 -0.11296 C -0.47413 -0.08194 -0.5408 0.15301 -0.59653 0.18611 C -0.65225 0.21875 -0.69062 0.10185 -0.70868 0.08472 " pathEditMode="relative" rAng="0" ptsTypes="aaaa">
                                      <p:cBhvr>
                                        <p:cTn id="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4" y="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25 -0.00695 C 0.04948 0.06805 0.10538 0.14305 0.24584 0.10833 C 0.38629 0.07338 0.73403 -0.16621 0.83646 -0.2169 " pathEditMode="relative" rAng="0" ptsTypes="aaA">
                                      <p:cBhvr>
                                        <p:cTn id="19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1" y="-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53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2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53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53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53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7" dur="500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1" grpId="0" animBg="1"/>
      <p:bldP spid="52" grpId="0" animBg="1"/>
      <p:bldP spid="53" grpId="0" animBg="1"/>
      <p:bldP spid="53" grpId="1" animBg="1"/>
      <p:bldP spid="116" grpId="0" animBg="1"/>
      <p:bldP spid="116" grpId="1" animBg="1"/>
      <p:bldP spid="119" grpId="0"/>
      <p:bldP spid="119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714480" y="3772919"/>
            <a:ext cx="65722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accent2">
                    <a:lumMod val="75000"/>
                  </a:schemeClr>
                </a:solidFill>
                <a:latin typeface="时尚中黑简体" pitchFamily="2" charset="-122"/>
                <a:ea typeface="时尚中黑简体" pitchFamily="2" charset="-122"/>
              </a:rPr>
              <a:t>富铁区域 </a:t>
            </a:r>
            <a:r>
              <a:rPr lang="zh-CN" altLang="en-US" b="1" dirty="0" smtClean="0"/>
              <a:t>的 </a:t>
            </a:r>
            <a:r>
              <a:rPr lang="zh-CN" altLang="en-US" sz="2400" b="1" dirty="0" smtClean="0">
                <a:solidFill>
                  <a:schemeClr val="bg1">
                    <a:lumMod val="50000"/>
                  </a:schemeClr>
                </a:solidFill>
                <a:latin typeface="MS Mincho" pitchFamily="49" charset="-128"/>
                <a:ea typeface="MS Mincho" pitchFamily="49" charset="-128"/>
              </a:rPr>
              <a:t>相关系 </a:t>
            </a:r>
            <a:r>
              <a:rPr lang="zh-CN" altLang="en-US" b="1" dirty="0" smtClean="0"/>
              <a:t>及 其 </a:t>
            </a:r>
            <a:r>
              <a:rPr lang="zh-CN" altLang="en-US" sz="2400" b="1" dirty="0" smtClean="0">
                <a:solidFill>
                  <a:srgbClr val="FFC000"/>
                </a:solidFill>
                <a:latin typeface="MS Mincho" pitchFamily="49" charset="-128"/>
                <a:ea typeface="MS Mincho" pitchFamily="49" charset="-128"/>
              </a:rPr>
              <a:t>熔化规</a:t>
            </a:r>
            <a:r>
              <a:rPr lang="zh-CN" altLang="en-US" b="1" dirty="0" smtClean="0">
                <a:solidFill>
                  <a:srgbClr val="FFC000"/>
                </a:solidFill>
                <a:latin typeface="MS Mincho" pitchFamily="49" charset="-128"/>
                <a:ea typeface="MS Mincho" pitchFamily="49" charset="-128"/>
              </a:rPr>
              <a:t> </a:t>
            </a:r>
            <a:r>
              <a:rPr lang="zh-CN" altLang="en-US" sz="2400" b="1" dirty="0" smtClean="0">
                <a:solidFill>
                  <a:srgbClr val="FFC000"/>
                </a:solidFill>
                <a:latin typeface="MS Mincho" pitchFamily="49" charset="-128"/>
                <a:ea typeface="MS Mincho" pitchFamily="49" charset="-128"/>
              </a:rPr>
              <a:t>律</a:t>
            </a:r>
            <a:r>
              <a:rPr lang="zh-CN" altLang="en-US" sz="1400" b="1" dirty="0" smtClean="0">
                <a:solidFill>
                  <a:srgbClr val="FFC000"/>
                </a:solidFill>
                <a:latin typeface="MS Mincho" pitchFamily="49" charset="-128"/>
                <a:ea typeface="MS Mincho" pitchFamily="49" charset="-128"/>
              </a:rPr>
              <a:t> </a:t>
            </a:r>
            <a:r>
              <a:rPr lang="zh-CN" altLang="en-US" b="1" dirty="0" smtClean="0"/>
              <a:t>进行研究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657482" y="2691466"/>
            <a:ext cx="637225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800" dirty="0" smtClean="0">
                <a:solidFill>
                  <a:schemeClr val="accent5">
                    <a:lumMod val="75000"/>
                  </a:schemeClr>
                </a:solidFill>
                <a:latin typeface="方正舒体" pitchFamily="2" charset="-122"/>
                <a:ea typeface="方正舒体" pitchFamily="2" charset="-122"/>
              </a:rPr>
              <a:t>建立</a:t>
            </a:r>
            <a:r>
              <a:rPr lang="en-US" sz="2400" b="1" dirty="0" smtClean="0">
                <a:latin typeface="微软雅黑" pitchFamily="34" charset="-122"/>
                <a:ea typeface="微软雅黑" pitchFamily="34" charset="-122"/>
              </a:rPr>
              <a:t>FeO</a:t>
            </a:r>
            <a:r>
              <a:rPr lang="en-US" sz="2400" b="1" baseline="-25000" dirty="0" smtClean="0">
                <a:latin typeface="微软雅黑" pitchFamily="34" charset="-122"/>
                <a:ea typeface="微软雅黑" pitchFamily="34" charset="-122"/>
              </a:rPr>
              <a:t>n</a:t>
            </a:r>
            <a:r>
              <a:rPr lang="en-US" sz="2400" b="1" dirty="0" smtClean="0">
                <a:latin typeface="微软雅黑" pitchFamily="34" charset="-122"/>
                <a:ea typeface="微软雅黑" pitchFamily="34" charset="-122"/>
              </a:rPr>
              <a:t>-CaO-Al</a:t>
            </a:r>
            <a:r>
              <a:rPr lang="en-US" sz="2400" b="1" baseline="-250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sz="2400" b="1" dirty="0" smtClean="0">
                <a:latin typeface="微软雅黑" pitchFamily="34" charset="-122"/>
                <a:ea typeface="微软雅黑" pitchFamily="34" charset="-122"/>
              </a:rPr>
              <a:t>O</a:t>
            </a:r>
            <a:r>
              <a:rPr lang="en-US" sz="2400" b="1" baseline="-250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en-US" sz="2400" b="1" dirty="0" smtClean="0">
                <a:latin typeface="微软雅黑" pitchFamily="34" charset="-122"/>
                <a:ea typeface="微软雅黑" pitchFamily="34" charset="-122"/>
              </a:rPr>
              <a:t>-SiO</a:t>
            </a:r>
            <a:r>
              <a:rPr lang="en-US" sz="2400" b="1" baseline="-250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800" b="1" dirty="0" smtClean="0">
                <a:solidFill>
                  <a:srgbClr val="00B050"/>
                </a:solidFill>
                <a:latin typeface="方正姚体" pitchFamily="2" charset="-122"/>
                <a:ea typeface="方正姚体" pitchFamily="2" charset="-122"/>
              </a:rPr>
              <a:t>四面体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相图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" name="Picture 23" descr="1"/>
          <p:cNvPicPr>
            <a:picLocks noChangeAspect="1" noChangeArrowheads="1"/>
          </p:cNvPicPr>
          <p:nvPr/>
        </p:nvPicPr>
        <p:blipFill>
          <a:blip r:embed="rId2">
            <a:lum bright="-6000" contrast="24000"/>
            <a:grayscl/>
          </a:blip>
          <a:srcRect l="42606" t="64474" r="19473"/>
          <a:stretch>
            <a:fillRect/>
          </a:stretch>
        </p:blipFill>
        <p:spPr bwMode="gray">
          <a:xfrm rot="19936687">
            <a:off x="5862464" y="4644897"/>
            <a:ext cx="908031" cy="1165171"/>
          </a:xfrm>
          <a:prstGeom prst="rect">
            <a:avLst/>
          </a:prstGeom>
          <a:noFill/>
        </p:spPr>
      </p:pic>
      <p:pic>
        <p:nvPicPr>
          <p:cNvPr id="11" name="Picture 23" descr="1"/>
          <p:cNvPicPr>
            <a:picLocks noChangeAspect="1" noChangeArrowheads="1"/>
          </p:cNvPicPr>
          <p:nvPr/>
        </p:nvPicPr>
        <p:blipFill>
          <a:blip r:embed="rId2">
            <a:lum bright="-6000" contrast="24000"/>
            <a:grayscl/>
          </a:blip>
          <a:srcRect l="42606" t="64474" r="19473"/>
          <a:stretch>
            <a:fillRect/>
          </a:stretch>
        </p:blipFill>
        <p:spPr bwMode="gray">
          <a:xfrm rot="4219110">
            <a:off x="2877566" y="2813135"/>
            <a:ext cx="597987" cy="767328"/>
          </a:xfrm>
          <a:prstGeom prst="rect">
            <a:avLst/>
          </a:prstGeom>
          <a:noFill/>
        </p:spPr>
      </p:pic>
      <p:pic>
        <p:nvPicPr>
          <p:cNvPr id="12" name="Picture 23" descr="1"/>
          <p:cNvPicPr>
            <a:picLocks noChangeAspect="1" noChangeArrowheads="1"/>
          </p:cNvPicPr>
          <p:nvPr/>
        </p:nvPicPr>
        <p:blipFill>
          <a:blip r:embed="rId2">
            <a:lum bright="-6000" contrast="24000"/>
            <a:grayscl/>
          </a:blip>
          <a:srcRect l="42606" t="64474" r="19473"/>
          <a:stretch>
            <a:fillRect/>
          </a:stretch>
        </p:blipFill>
        <p:spPr bwMode="gray">
          <a:xfrm rot="13899479">
            <a:off x="7024953" y="146887"/>
            <a:ext cx="988580" cy="126853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750"/>
                            </p:stCondLst>
                            <p:childTnLst>
                              <p:par>
                                <p:cTn id="11" presetID="4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53" presetClass="exit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/>
      <p:bldP spid="9" grpId="0"/>
      <p:bldP spid="9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WordArt 2"/>
          <p:cNvSpPr>
            <a:spLocks noChangeArrowheads="1" noChangeShapeType="1" noTextEdit="1"/>
          </p:cNvSpPr>
          <p:nvPr/>
        </p:nvSpPr>
        <p:spPr bwMode="gray">
          <a:xfrm>
            <a:off x="304800" y="2371725"/>
            <a:ext cx="5181600" cy="6858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CN" sz="5400" b="1" kern="10" dirty="0">
                <a:ln w="25400">
                  <a:solidFill>
                    <a:srgbClr val="FFFF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tx2"/>
                    </a:gs>
                    <a:gs pos="50000">
                      <a:schemeClr val="tx2">
                        <a:gamma/>
                        <a:tint val="57255"/>
                        <a:invGamma/>
                      </a:schemeClr>
                    </a:gs>
                    <a:gs pos="100000">
                      <a:schemeClr val="tx2"/>
                    </a:gs>
                  </a:gsLst>
                  <a:lin ang="0" scaled="1"/>
                </a:gradFill>
                <a:effectLst>
                  <a:outerShdw dist="71842" dir="2700000" algn="ctr" rotWithShape="0">
                    <a:schemeClr val="tx1">
                      <a:alpha val="50000"/>
                    </a:schemeClr>
                  </a:outerShdw>
                </a:effectLst>
                <a:latin typeface="Verdana"/>
              </a:rPr>
              <a:t>Thank You!</a:t>
            </a:r>
            <a:endParaRPr lang="zh-CN" altLang="en-US" sz="5400" b="1" kern="10" dirty="0">
              <a:ln w="25400">
                <a:solidFill>
                  <a:srgbClr val="FFFFFF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tx2"/>
                  </a:gs>
                  <a:gs pos="50000">
                    <a:schemeClr val="tx2">
                      <a:gamma/>
                      <a:tint val="57255"/>
                      <a:invGamma/>
                    </a:schemeClr>
                  </a:gs>
                  <a:gs pos="100000">
                    <a:schemeClr val="tx2"/>
                  </a:gs>
                </a:gsLst>
                <a:lin ang="0" scaled="1"/>
              </a:gradFill>
              <a:effectLst>
                <a:outerShdw dist="71842" dir="2700000" algn="ctr" rotWithShape="0">
                  <a:schemeClr val="tx1">
                    <a:alpha val="50000"/>
                  </a:schemeClr>
                </a:outerShdw>
              </a:effectLst>
              <a:latin typeface="Verdana"/>
            </a:endParaRPr>
          </a:p>
        </p:txBody>
      </p:sp>
      <p:pic>
        <p:nvPicPr>
          <p:cNvPr id="87044" name="Picture 4" descr="water"/>
          <p:cNvPicPr>
            <a:picLocks noChangeAspect="1" noChangeArrowheads="1"/>
          </p:cNvPicPr>
          <p:nvPr/>
        </p:nvPicPr>
        <p:blipFill>
          <a:blip r:embed="rId2"/>
          <a:srcRect l="22409" t="16374" b="27486"/>
          <a:stretch>
            <a:fillRect/>
          </a:stretch>
        </p:blipFill>
        <p:spPr bwMode="gray">
          <a:xfrm rot="786797">
            <a:off x="6726238" y="0"/>
            <a:ext cx="2417762" cy="1995488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4357686" y="5643578"/>
            <a:ext cx="48577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u="sng" dirty="0" smtClean="0">
                <a:latin typeface="Comic Sans MS" pitchFamily="66" charset="0"/>
              </a:rPr>
              <a:t>                please give some questions</a:t>
            </a:r>
            <a:endParaRPr lang="zh-CN" altLang="en-US" sz="2000" i="1" u="sng" dirty="0">
              <a:latin typeface="Comic Sans MS" pitchFamily="66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85786" y="5286388"/>
            <a:ext cx="479650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 smtClean="0">
                <a:latin typeface="华文琥珀" pitchFamily="2" charset="-122"/>
                <a:ea typeface="华文琥珀" pitchFamily="2" charset="-122"/>
              </a:rPr>
              <a:t>Any more information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70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70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70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350"/>
                            </p:stCondLst>
                            <p:childTnLst>
                              <p:par>
                                <p:cTn id="20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400" decel="100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4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4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4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2" grpId="0"/>
      <p:bldP spid="4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0" name="Picture 50" descr="water"/>
          <p:cNvPicPr>
            <a:picLocks noChangeAspect="1" noChangeArrowheads="1"/>
          </p:cNvPicPr>
          <p:nvPr/>
        </p:nvPicPr>
        <p:blipFill>
          <a:blip r:embed="rId2"/>
          <a:srcRect l="22409" t="16374" b="27486"/>
          <a:stretch>
            <a:fillRect/>
          </a:stretch>
        </p:blipFill>
        <p:spPr bwMode="gray">
          <a:xfrm rot="786797">
            <a:off x="6629400" y="-381000"/>
            <a:ext cx="2417763" cy="1995488"/>
          </a:xfrm>
          <a:prstGeom prst="rect">
            <a:avLst/>
          </a:prstGeom>
          <a:noFill/>
        </p:spPr>
      </p:pic>
      <p:sp>
        <p:nvSpPr>
          <p:cNvPr id="49" name="Rectangle 4"/>
          <p:cNvSpPr>
            <a:spLocks noChangeArrowheads="1"/>
          </p:cNvSpPr>
          <p:nvPr/>
        </p:nvSpPr>
        <p:spPr bwMode="auto">
          <a:xfrm>
            <a:off x="214283" y="357166"/>
            <a:ext cx="2214577" cy="642941"/>
          </a:xfrm>
          <a:prstGeom prst="rect">
            <a:avLst/>
          </a:prstGeom>
          <a:solidFill>
            <a:srgbClr val="CCFFFF">
              <a:alpha val="50195"/>
            </a:srgbClr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CCFFFF"/>
            </a:extrusionClr>
          </a:sp3d>
        </p:spPr>
        <p:txBody>
          <a:bodyPr wrap="none" anchor="ctr">
            <a:flatTx/>
          </a:bodyPr>
          <a:lstStyle/>
          <a:p>
            <a:r>
              <a:rPr lang="zh-CN" altLang="en-US" sz="4000" dirty="0" smtClean="0">
                <a:latin typeface="时尚中黑简体" pitchFamily="2" charset="-122"/>
                <a:ea typeface="时尚中黑简体" pitchFamily="2" charset="-122"/>
              </a:rPr>
              <a:t>主要内容</a:t>
            </a:r>
            <a:endParaRPr lang="en-US" altLang="ko-KR" sz="4000" dirty="0">
              <a:latin typeface="时尚中黑简体" pitchFamily="2" charset="-122"/>
              <a:ea typeface="时尚中黑简体" pitchFamily="2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500034" y="2000240"/>
            <a:ext cx="2571736" cy="857256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8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 文献综述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2143108" y="2786058"/>
            <a:ext cx="2571736" cy="857256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2  </a:t>
            </a:r>
            <a:r>
              <a:rPr lang="zh-CN" altLang="en-US" sz="28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课题总结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3857620" y="3500438"/>
            <a:ext cx="2743185" cy="857256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3  </a:t>
            </a:r>
            <a:r>
              <a:rPr lang="zh-CN" altLang="en-US" sz="28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实验方案</a:t>
            </a:r>
            <a:endParaRPr lang="en-US" altLang="zh-CN" sz="2800" b="1" dirty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5643570" y="4214818"/>
            <a:ext cx="2743185" cy="857256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4  </a:t>
            </a:r>
            <a:r>
              <a:rPr lang="zh-CN" altLang="en-US" sz="28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实验进度</a:t>
            </a:r>
            <a:endParaRPr lang="en-US" altLang="zh-CN" sz="2800" b="1" dirty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3.33333E-6 C 0.00052 -0.0463 0.00157 -0.09213 0.03785 -0.10787 C 0.07396 -0.12361 0.16962 -0.07662 0.21754 -0.09422 C 0.26545 -0.11204 0.30538 -0.18056 0.32466 -0.21412 C 0.3441 -0.24769 0.33125 -0.27848 0.33282 -0.29514 " pathEditMode="relative" rAng="0" ptsTypes="aaaaa">
                                      <p:cBhvr>
                                        <p:cTn id="1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2" y="-148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00023 C 0.00052 -0.03565 0.00139 -0.0706 0.02378 -0.08542 C 0.04635 -0.10139 0.08837 -0.05903 0.13385 -0.09259 C 0.17934 -0.12593 0.27274 -0.23241 0.29722 -0.28542 C 0.32188 -0.33796 0.28351 -0.38403 0.28003 -0.40972 " pathEditMode="relative" rAng="0" ptsTypes="aaaaa">
                                      <p:cBhvr>
                                        <p:cTn id="1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1" y="-205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8 3.33333E-6 C -0.0019 -0.03658 -0.00365 -0.07315 0.03039 -0.11806 C 0.06441 -0.16297 0.17501 -0.20463 0.20504 -0.27061 C 0.23525 -0.33658 0.20712 -0.47871 0.2106 -0.51389 " pathEditMode="relative" rAng="0" ptsTypes="aaaA">
                                      <p:cBhvr>
                                        <p:cTn id="1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" y="-257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-0.00046 C -0.0066 -0.05995 -0.01198 -0.11805 0.00659 -0.14861 C 0.02569 -0.17893 0.08559 -0.1368 0.11284 -0.18194 C 0.13993 -0.22639 0.16337 -0.34328 0.16979 -0.41643 C 0.17639 -0.48935 0.15712 -0.57685 0.15347 -0.61852 " pathEditMode="relative" rAng="561494" ptsTypes="aaaaa">
                                      <p:cBhvr>
                                        <p:cTn id="1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" y="-3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53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53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53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53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53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2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49" grpId="1" animBg="1"/>
      <p:bldP spid="50" grpId="0" animBg="1"/>
      <p:bldP spid="51" grpId="0" animBg="1"/>
      <p:bldP spid="52" grpId="0" animBg="1"/>
      <p:bldP spid="5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0" name="Picture 50" descr="water"/>
          <p:cNvPicPr>
            <a:picLocks noChangeAspect="1" noChangeArrowheads="1"/>
          </p:cNvPicPr>
          <p:nvPr/>
        </p:nvPicPr>
        <p:blipFill>
          <a:blip r:embed="rId2"/>
          <a:srcRect l="22409" t="16374" b="27486"/>
          <a:stretch>
            <a:fillRect/>
          </a:stretch>
        </p:blipFill>
        <p:spPr bwMode="gray">
          <a:xfrm rot="786797">
            <a:off x="6629400" y="-381000"/>
            <a:ext cx="2417763" cy="1995488"/>
          </a:xfrm>
          <a:prstGeom prst="rect">
            <a:avLst/>
          </a:prstGeom>
          <a:noFill/>
        </p:spPr>
      </p:pic>
      <p:sp>
        <p:nvSpPr>
          <p:cNvPr id="50" name="矩形 49"/>
          <p:cNvSpPr/>
          <p:nvPr/>
        </p:nvSpPr>
        <p:spPr>
          <a:xfrm>
            <a:off x="3571868" y="0"/>
            <a:ext cx="2571736" cy="857256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8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 文献综述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4500562" y="0"/>
            <a:ext cx="4457729" cy="857256"/>
            <a:chOff x="4500562" y="0"/>
            <a:chExt cx="4457729" cy="857256"/>
          </a:xfrm>
        </p:grpSpPr>
        <p:sp>
          <p:nvSpPr>
            <p:cNvPr id="51" name="矩形 50"/>
            <p:cNvSpPr/>
            <p:nvPr/>
          </p:nvSpPr>
          <p:spPr>
            <a:xfrm>
              <a:off x="4500562" y="0"/>
              <a:ext cx="2571736" cy="857256"/>
            </a:xfrm>
            <a:prstGeom prst="rect">
              <a:avLst/>
            </a:prstGeom>
            <a:solidFill>
              <a:schemeClr val="bg1">
                <a:alpha val="87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  <a:reflection blurRad="6350" stA="50000" endA="300" endPos="5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800" b="1" dirty="0" smtClean="0">
                  <a:solidFill>
                    <a:schemeClr val="accent5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2  </a:t>
              </a:r>
              <a:r>
                <a:rPr lang="zh-CN" altLang="en-US" sz="2800" b="1" dirty="0" smtClean="0">
                  <a:solidFill>
                    <a:schemeClr val="accent5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课题总结</a:t>
              </a:r>
              <a:endPara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500694" y="0"/>
              <a:ext cx="2743185" cy="857256"/>
            </a:xfrm>
            <a:prstGeom prst="rect">
              <a:avLst/>
            </a:prstGeom>
            <a:solidFill>
              <a:schemeClr val="bg1">
                <a:alpha val="87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  <a:reflection blurRad="6350" stA="50000" endA="300" endPos="5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800" b="1" dirty="0" smtClean="0">
                  <a:solidFill>
                    <a:schemeClr val="accent5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3  </a:t>
              </a:r>
              <a:r>
                <a:rPr lang="zh-CN" altLang="en-US" sz="2800" b="1" dirty="0" smtClean="0">
                  <a:solidFill>
                    <a:schemeClr val="accent5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实验方案</a:t>
              </a:r>
              <a:endPara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6500826" y="0"/>
              <a:ext cx="2457465" cy="857256"/>
            </a:xfrm>
            <a:prstGeom prst="rect">
              <a:avLst/>
            </a:prstGeom>
            <a:solidFill>
              <a:schemeClr val="bg1">
                <a:alpha val="87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  <a:reflection blurRad="6350" stA="50000" endA="300" endPos="5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800" b="1" dirty="0" smtClean="0">
                  <a:solidFill>
                    <a:schemeClr val="accent5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4  </a:t>
              </a:r>
              <a:r>
                <a:rPr lang="zh-CN" altLang="en-US" sz="2800" b="1" dirty="0" smtClean="0">
                  <a:solidFill>
                    <a:schemeClr val="accent5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实验进度</a:t>
              </a:r>
              <a:endPara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26" name="任意多边形 125"/>
          <p:cNvSpPr/>
          <p:nvPr/>
        </p:nvSpPr>
        <p:spPr>
          <a:xfrm>
            <a:off x="725214" y="1923393"/>
            <a:ext cx="8355724" cy="717331"/>
          </a:xfrm>
          <a:custGeom>
            <a:avLst/>
            <a:gdLst>
              <a:gd name="connsiteX0" fmla="*/ 0 w 8355724"/>
              <a:gd name="connsiteY0" fmla="*/ 0 h 717331"/>
              <a:gd name="connsiteX1" fmla="*/ 1087820 w 8355724"/>
              <a:gd name="connsiteY1" fmla="*/ 346841 h 717331"/>
              <a:gd name="connsiteX2" fmla="*/ 2585545 w 8355724"/>
              <a:gd name="connsiteY2" fmla="*/ 315310 h 717331"/>
              <a:gd name="connsiteX3" fmla="*/ 4240924 w 8355724"/>
              <a:gd name="connsiteY3" fmla="*/ 662152 h 717331"/>
              <a:gd name="connsiteX4" fmla="*/ 5849007 w 8355724"/>
              <a:gd name="connsiteY4" fmla="*/ 646386 h 717331"/>
              <a:gd name="connsiteX5" fmla="*/ 7409793 w 8355724"/>
              <a:gd name="connsiteY5" fmla="*/ 331076 h 717331"/>
              <a:gd name="connsiteX6" fmla="*/ 8355724 w 8355724"/>
              <a:gd name="connsiteY6" fmla="*/ 204952 h 717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355724" h="717331">
                <a:moveTo>
                  <a:pt x="0" y="0"/>
                </a:moveTo>
                <a:cubicBezTo>
                  <a:pt x="328448" y="147144"/>
                  <a:pt x="656896" y="294289"/>
                  <a:pt x="1087820" y="346841"/>
                </a:cubicBezTo>
                <a:cubicBezTo>
                  <a:pt x="1518744" y="399393"/>
                  <a:pt x="2060028" y="262758"/>
                  <a:pt x="2585545" y="315310"/>
                </a:cubicBezTo>
                <a:cubicBezTo>
                  <a:pt x="3111062" y="367862"/>
                  <a:pt x="3697014" y="606973"/>
                  <a:pt x="4240924" y="662152"/>
                </a:cubicBezTo>
                <a:cubicBezTo>
                  <a:pt x="4784834" y="717331"/>
                  <a:pt x="5320862" y="701565"/>
                  <a:pt x="5849007" y="646386"/>
                </a:cubicBezTo>
                <a:cubicBezTo>
                  <a:pt x="6377152" y="591207"/>
                  <a:pt x="6992007" y="404648"/>
                  <a:pt x="7409793" y="331076"/>
                </a:cubicBezTo>
                <a:cubicBezTo>
                  <a:pt x="7827579" y="257504"/>
                  <a:pt x="8274269" y="270642"/>
                  <a:pt x="8355724" y="204952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5" name="组合 7"/>
          <p:cNvGrpSpPr>
            <a:grpSpLocks/>
          </p:cNvGrpSpPr>
          <p:nvPr/>
        </p:nvGrpSpPr>
        <p:grpSpPr bwMode="auto">
          <a:xfrm>
            <a:off x="0" y="2071678"/>
            <a:ext cx="2905125" cy="2682875"/>
            <a:chOff x="397852" y="1174235"/>
            <a:chExt cx="2905994" cy="2683572"/>
          </a:xfrm>
        </p:grpSpPr>
        <p:sp>
          <p:nvSpPr>
            <p:cNvPr id="86" name="圆角矩形​​ 2"/>
            <p:cNvSpPr/>
            <p:nvPr/>
          </p:nvSpPr>
          <p:spPr>
            <a:xfrm rot="21283523">
              <a:off x="439139" y="2225433"/>
              <a:ext cx="2864707" cy="1632374"/>
            </a:xfrm>
            <a:prstGeom prst="roundRect">
              <a:avLst>
                <a:gd name="adj" fmla="val 10409"/>
              </a:avLst>
            </a:prstGeom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100000">
                  <a:schemeClr val="bg1">
                    <a:lumMod val="75000"/>
                  </a:schemeClr>
                </a:gs>
                <a:gs pos="20000">
                  <a:schemeClr val="bg1">
                    <a:lumMod val="85000"/>
                  </a:schemeClr>
                </a:gs>
              </a:gsLst>
              <a:lin ang="5400000" scaled="0"/>
              <a:tileRect/>
            </a:gradFill>
            <a:ln w="3175">
              <a:solidFill>
                <a:schemeClr val="bg1">
                  <a:lumMod val="75000"/>
                </a:schemeClr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cxnSp>
          <p:nvCxnSpPr>
            <p:cNvPr id="87" name="直接连接符​​ 11"/>
            <p:cNvCxnSpPr>
              <a:endCxn id="89" idx="2"/>
            </p:cNvCxnSpPr>
            <p:nvPr/>
          </p:nvCxnSpPr>
          <p:spPr>
            <a:xfrm flipV="1">
              <a:off x="866304" y="1337790"/>
              <a:ext cx="1171925" cy="1006736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​​ 13"/>
            <p:cNvCxnSpPr>
              <a:stCxn id="89" idx="6"/>
            </p:cNvCxnSpPr>
            <p:nvPr/>
          </p:nvCxnSpPr>
          <p:spPr>
            <a:xfrm>
              <a:off x="2363765" y="1337790"/>
              <a:ext cx="447809" cy="827302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椭圆​​ 4"/>
            <p:cNvSpPr/>
            <p:nvPr/>
          </p:nvSpPr>
          <p:spPr>
            <a:xfrm>
              <a:off x="2038230" y="1174235"/>
              <a:ext cx="325535" cy="325523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100000">
                  <a:schemeClr val="bg1">
                    <a:lumMod val="75000"/>
                  </a:schemeClr>
                </a:gs>
                <a:gs pos="20000">
                  <a:schemeClr val="bg1">
                    <a:lumMod val="85000"/>
                  </a:schemeClr>
                </a:gs>
              </a:gsLst>
              <a:lin ang="5400000" scaled="0"/>
              <a:tileRect/>
            </a:gradFill>
            <a:ln w="31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0" name="椭圆​​ 6"/>
            <p:cNvSpPr/>
            <p:nvPr/>
          </p:nvSpPr>
          <p:spPr>
            <a:xfrm>
              <a:off x="2106543" y="1243146"/>
              <a:ext cx="187779" cy="187779"/>
            </a:xfrm>
            <a:prstGeom prst="ellipse">
              <a:avLst/>
            </a:prstGeom>
            <a:gradFill flip="none" rotWithShape="1">
              <a:gsLst>
                <a:gs pos="46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  <a:gs pos="0">
                  <a:schemeClr val="tx1">
                    <a:lumMod val="50000"/>
                    <a:lumOff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31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1" name="同侧圆角矩形 90"/>
            <p:cNvSpPr/>
            <p:nvPr/>
          </p:nvSpPr>
          <p:spPr>
            <a:xfrm rot="21295192">
              <a:off x="397852" y="2236549"/>
              <a:ext cx="2853590" cy="792368"/>
            </a:xfrm>
            <a:prstGeom prst="round2SameRect">
              <a:avLst/>
            </a:prstGeom>
            <a:gradFill flip="none" rotWithShape="1">
              <a:gsLst>
                <a:gs pos="52000">
                  <a:schemeClr val="bg1">
                    <a:alpha val="0"/>
                  </a:schemeClr>
                </a:gs>
                <a:gs pos="0">
                  <a:schemeClr val="bg1">
                    <a:alpha val="0"/>
                  </a:schemeClr>
                </a:gs>
                <a:gs pos="48000">
                  <a:schemeClr val="bg1">
                    <a:lumMod val="96000"/>
                  </a:schemeClr>
                </a:gs>
              </a:gsLst>
              <a:lin ang="468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2" name="圆角矩形​​ 3"/>
            <p:cNvSpPr/>
            <p:nvPr/>
          </p:nvSpPr>
          <p:spPr>
            <a:xfrm rot="21283523">
              <a:off x="578102" y="2363736"/>
              <a:ext cx="2621747" cy="1346550"/>
            </a:xfrm>
            <a:prstGeom prst="roundRect">
              <a:avLst>
                <a:gd name="adj" fmla="val 7418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342900" indent="-3429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3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华文琥珀" pitchFamily="2" charset="-122"/>
                  <a:ea typeface="华文琥珀" pitchFamily="2" charset="-122"/>
                </a:rPr>
                <a:t>  铁酸钙的</a:t>
              </a:r>
              <a:endParaRPr lang="en-US" altLang="zh-CN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琥珀" pitchFamily="2" charset="-122"/>
                <a:ea typeface="华文琥珀" pitchFamily="2" charset="-122"/>
              </a:endParaRPr>
            </a:p>
            <a:p>
              <a:pPr marL="342900" indent="-3429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华文琥珀" pitchFamily="2" charset="-122"/>
                  <a:ea typeface="华文琥珀" pitchFamily="2" charset="-122"/>
                </a:rPr>
                <a:t>   </a:t>
              </a:r>
              <a:r>
                <a:rPr lang="zh-CN" altLang="en-US" sz="3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华文琥珀" pitchFamily="2" charset="-122"/>
                  <a:ea typeface="华文琥珀" pitchFamily="2" charset="-122"/>
                </a:rPr>
                <a:t>研究与进展</a:t>
              </a:r>
              <a:endPara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琥珀" pitchFamily="2" charset="-122"/>
                <a:ea typeface="华文琥珀" pitchFamily="2" charset="-122"/>
              </a:endParaRPr>
            </a:p>
          </p:txBody>
        </p:sp>
        <p:sp>
          <p:nvSpPr>
            <p:cNvPr id="93" name="椭圆​​ 8"/>
            <p:cNvSpPr/>
            <p:nvPr/>
          </p:nvSpPr>
          <p:spPr>
            <a:xfrm rot="21283523">
              <a:off x="811716" y="2344203"/>
              <a:ext cx="119226" cy="119226"/>
            </a:xfrm>
            <a:prstGeom prst="ellipse">
              <a:avLst/>
            </a:prstGeom>
            <a:gradFill flip="none" rotWithShape="1">
              <a:gsLst>
                <a:gs pos="46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  <a:gs pos="0">
                  <a:schemeClr val="tx1">
                    <a:lumMod val="50000"/>
                    <a:lumOff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31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4" name="椭圆​​ 9"/>
            <p:cNvSpPr/>
            <p:nvPr/>
          </p:nvSpPr>
          <p:spPr>
            <a:xfrm rot="21283523">
              <a:off x="2757052" y="2164609"/>
              <a:ext cx="119226" cy="119226"/>
            </a:xfrm>
            <a:prstGeom prst="ellipse">
              <a:avLst/>
            </a:prstGeom>
            <a:gradFill flip="none" rotWithShape="1">
              <a:gsLst>
                <a:gs pos="46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  <a:gs pos="0">
                  <a:schemeClr val="tx1">
                    <a:lumMod val="50000"/>
                    <a:lumOff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31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95" name="组合 7"/>
          <p:cNvGrpSpPr>
            <a:grpSpLocks/>
          </p:cNvGrpSpPr>
          <p:nvPr/>
        </p:nvGrpSpPr>
        <p:grpSpPr bwMode="auto">
          <a:xfrm>
            <a:off x="3143240" y="2357430"/>
            <a:ext cx="2905125" cy="2682875"/>
            <a:chOff x="397852" y="1174235"/>
            <a:chExt cx="2905994" cy="2683572"/>
          </a:xfrm>
        </p:grpSpPr>
        <p:sp>
          <p:nvSpPr>
            <p:cNvPr id="96" name="圆角矩形​​ 2"/>
            <p:cNvSpPr/>
            <p:nvPr/>
          </p:nvSpPr>
          <p:spPr>
            <a:xfrm rot="21283523">
              <a:off x="439139" y="2225433"/>
              <a:ext cx="2864707" cy="1632374"/>
            </a:xfrm>
            <a:prstGeom prst="roundRect">
              <a:avLst>
                <a:gd name="adj" fmla="val 10409"/>
              </a:avLst>
            </a:prstGeom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100000">
                  <a:schemeClr val="bg1">
                    <a:lumMod val="75000"/>
                  </a:schemeClr>
                </a:gs>
                <a:gs pos="20000">
                  <a:schemeClr val="bg1">
                    <a:lumMod val="85000"/>
                  </a:schemeClr>
                </a:gs>
              </a:gsLst>
              <a:lin ang="5400000" scaled="0"/>
              <a:tileRect/>
            </a:gradFill>
            <a:ln w="3175">
              <a:solidFill>
                <a:schemeClr val="bg1">
                  <a:lumMod val="75000"/>
                </a:schemeClr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cxnSp>
          <p:nvCxnSpPr>
            <p:cNvPr id="97" name="直接连接符​​ 11"/>
            <p:cNvCxnSpPr>
              <a:endCxn id="99" idx="2"/>
            </p:cNvCxnSpPr>
            <p:nvPr/>
          </p:nvCxnSpPr>
          <p:spPr>
            <a:xfrm flipV="1">
              <a:off x="866304" y="1337790"/>
              <a:ext cx="1171925" cy="1006736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​​ 13"/>
            <p:cNvCxnSpPr>
              <a:stCxn id="99" idx="6"/>
            </p:cNvCxnSpPr>
            <p:nvPr/>
          </p:nvCxnSpPr>
          <p:spPr>
            <a:xfrm>
              <a:off x="2363765" y="1337790"/>
              <a:ext cx="447809" cy="827302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椭圆​​ 4"/>
            <p:cNvSpPr/>
            <p:nvPr/>
          </p:nvSpPr>
          <p:spPr>
            <a:xfrm>
              <a:off x="2038230" y="1174235"/>
              <a:ext cx="325535" cy="325523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100000">
                  <a:schemeClr val="bg1">
                    <a:lumMod val="75000"/>
                  </a:schemeClr>
                </a:gs>
                <a:gs pos="20000">
                  <a:schemeClr val="bg1">
                    <a:lumMod val="85000"/>
                  </a:schemeClr>
                </a:gs>
              </a:gsLst>
              <a:lin ang="5400000" scaled="0"/>
              <a:tileRect/>
            </a:gradFill>
            <a:ln w="31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0" name="椭圆​​ 6"/>
            <p:cNvSpPr/>
            <p:nvPr/>
          </p:nvSpPr>
          <p:spPr>
            <a:xfrm>
              <a:off x="2106543" y="1243146"/>
              <a:ext cx="187779" cy="187779"/>
            </a:xfrm>
            <a:prstGeom prst="ellipse">
              <a:avLst/>
            </a:prstGeom>
            <a:gradFill flip="none" rotWithShape="1">
              <a:gsLst>
                <a:gs pos="46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  <a:gs pos="0">
                  <a:schemeClr val="tx1">
                    <a:lumMod val="50000"/>
                    <a:lumOff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31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1" name="同侧圆角矩形 100"/>
            <p:cNvSpPr/>
            <p:nvPr/>
          </p:nvSpPr>
          <p:spPr>
            <a:xfrm rot="21295192">
              <a:off x="397852" y="2236549"/>
              <a:ext cx="2853590" cy="792368"/>
            </a:xfrm>
            <a:prstGeom prst="round2SameRect">
              <a:avLst/>
            </a:prstGeom>
            <a:gradFill flip="none" rotWithShape="1">
              <a:gsLst>
                <a:gs pos="52000">
                  <a:schemeClr val="bg1">
                    <a:alpha val="0"/>
                  </a:schemeClr>
                </a:gs>
                <a:gs pos="0">
                  <a:schemeClr val="bg1">
                    <a:alpha val="0"/>
                  </a:schemeClr>
                </a:gs>
                <a:gs pos="48000">
                  <a:schemeClr val="bg1">
                    <a:lumMod val="96000"/>
                  </a:schemeClr>
                </a:gs>
              </a:gsLst>
              <a:lin ang="468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2" name="圆角矩形​​ 3"/>
            <p:cNvSpPr/>
            <p:nvPr/>
          </p:nvSpPr>
          <p:spPr>
            <a:xfrm rot="21283523">
              <a:off x="564589" y="2384224"/>
              <a:ext cx="2621747" cy="1346550"/>
            </a:xfrm>
            <a:prstGeom prst="roundRect">
              <a:avLst>
                <a:gd name="adj" fmla="val 7418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342900" indent="-3429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3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华文琥珀" pitchFamily="2" charset="-122"/>
                  <a:ea typeface="华文琥珀" pitchFamily="2" charset="-122"/>
                </a:rPr>
                <a:t>冶金相图的研究与进展</a:t>
              </a:r>
              <a:endPara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琥珀" pitchFamily="2" charset="-122"/>
                <a:ea typeface="华文琥珀" pitchFamily="2" charset="-122"/>
              </a:endParaRPr>
            </a:p>
          </p:txBody>
        </p:sp>
        <p:sp>
          <p:nvSpPr>
            <p:cNvPr id="103" name="椭圆​​ 8"/>
            <p:cNvSpPr/>
            <p:nvPr/>
          </p:nvSpPr>
          <p:spPr>
            <a:xfrm rot="21283523">
              <a:off x="811716" y="2344203"/>
              <a:ext cx="119226" cy="119226"/>
            </a:xfrm>
            <a:prstGeom prst="ellipse">
              <a:avLst/>
            </a:prstGeom>
            <a:gradFill flip="none" rotWithShape="1">
              <a:gsLst>
                <a:gs pos="46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  <a:gs pos="0">
                  <a:schemeClr val="tx1">
                    <a:lumMod val="50000"/>
                    <a:lumOff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31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4" name="椭圆​​ 9"/>
            <p:cNvSpPr/>
            <p:nvPr/>
          </p:nvSpPr>
          <p:spPr>
            <a:xfrm rot="21283523">
              <a:off x="2757052" y="2164609"/>
              <a:ext cx="119226" cy="119226"/>
            </a:xfrm>
            <a:prstGeom prst="ellipse">
              <a:avLst/>
            </a:prstGeom>
            <a:gradFill flip="none" rotWithShape="1">
              <a:gsLst>
                <a:gs pos="46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  <a:gs pos="0">
                  <a:schemeClr val="tx1">
                    <a:lumMod val="50000"/>
                    <a:lumOff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31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05" name="组合 7"/>
          <p:cNvGrpSpPr>
            <a:grpSpLocks/>
          </p:cNvGrpSpPr>
          <p:nvPr/>
        </p:nvGrpSpPr>
        <p:grpSpPr bwMode="auto">
          <a:xfrm>
            <a:off x="6238875" y="2143116"/>
            <a:ext cx="2905125" cy="2682875"/>
            <a:chOff x="397852" y="1174235"/>
            <a:chExt cx="2905994" cy="2683572"/>
          </a:xfrm>
        </p:grpSpPr>
        <p:sp>
          <p:nvSpPr>
            <p:cNvPr id="106" name="圆角矩形​​ 2"/>
            <p:cNvSpPr/>
            <p:nvPr/>
          </p:nvSpPr>
          <p:spPr>
            <a:xfrm rot="21283523">
              <a:off x="439139" y="2225433"/>
              <a:ext cx="2864707" cy="1632374"/>
            </a:xfrm>
            <a:prstGeom prst="roundRect">
              <a:avLst>
                <a:gd name="adj" fmla="val 10409"/>
              </a:avLst>
            </a:prstGeom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100000">
                  <a:schemeClr val="bg1">
                    <a:lumMod val="75000"/>
                  </a:schemeClr>
                </a:gs>
                <a:gs pos="20000">
                  <a:schemeClr val="bg1">
                    <a:lumMod val="85000"/>
                  </a:schemeClr>
                </a:gs>
              </a:gsLst>
              <a:lin ang="5400000" scaled="0"/>
              <a:tileRect/>
            </a:gradFill>
            <a:ln w="3175">
              <a:solidFill>
                <a:schemeClr val="bg1">
                  <a:lumMod val="75000"/>
                </a:schemeClr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cxnSp>
          <p:nvCxnSpPr>
            <p:cNvPr id="107" name="直接连接符​​ 11"/>
            <p:cNvCxnSpPr>
              <a:endCxn id="109" idx="2"/>
            </p:cNvCxnSpPr>
            <p:nvPr/>
          </p:nvCxnSpPr>
          <p:spPr>
            <a:xfrm flipV="1">
              <a:off x="866304" y="1337790"/>
              <a:ext cx="1171925" cy="1006736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​​ 13"/>
            <p:cNvCxnSpPr>
              <a:stCxn id="109" idx="6"/>
            </p:cNvCxnSpPr>
            <p:nvPr/>
          </p:nvCxnSpPr>
          <p:spPr>
            <a:xfrm>
              <a:off x="2363765" y="1337790"/>
              <a:ext cx="447809" cy="827302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椭圆​​ 4"/>
            <p:cNvSpPr/>
            <p:nvPr/>
          </p:nvSpPr>
          <p:spPr>
            <a:xfrm>
              <a:off x="2038230" y="1174235"/>
              <a:ext cx="325535" cy="325523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100000">
                  <a:schemeClr val="bg1">
                    <a:lumMod val="75000"/>
                  </a:schemeClr>
                </a:gs>
                <a:gs pos="20000">
                  <a:schemeClr val="bg1">
                    <a:lumMod val="85000"/>
                  </a:schemeClr>
                </a:gs>
              </a:gsLst>
              <a:lin ang="5400000" scaled="0"/>
              <a:tileRect/>
            </a:gradFill>
            <a:ln w="31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10" name="椭圆​​ 6"/>
            <p:cNvSpPr/>
            <p:nvPr/>
          </p:nvSpPr>
          <p:spPr>
            <a:xfrm>
              <a:off x="2106543" y="1243146"/>
              <a:ext cx="187779" cy="187779"/>
            </a:xfrm>
            <a:prstGeom prst="ellipse">
              <a:avLst/>
            </a:prstGeom>
            <a:gradFill flip="none" rotWithShape="1">
              <a:gsLst>
                <a:gs pos="46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  <a:gs pos="0">
                  <a:schemeClr val="tx1">
                    <a:lumMod val="50000"/>
                    <a:lumOff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31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11" name="同侧圆角矩形 110"/>
            <p:cNvSpPr/>
            <p:nvPr/>
          </p:nvSpPr>
          <p:spPr>
            <a:xfrm rot="21295192">
              <a:off x="397852" y="2236549"/>
              <a:ext cx="2853590" cy="792368"/>
            </a:xfrm>
            <a:prstGeom prst="round2SameRect">
              <a:avLst/>
            </a:prstGeom>
            <a:gradFill flip="none" rotWithShape="1">
              <a:gsLst>
                <a:gs pos="52000">
                  <a:schemeClr val="bg1">
                    <a:alpha val="0"/>
                  </a:schemeClr>
                </a:gs>
                <a:gs pos="0">
                  <a:schemeClr val="bg1">
                    <a:alpha val="0"/>
                  </a:schemeClr>
                </a:gs>
                <a:gs pos="48000">
                  <a:schemeClr val="bg1">
                    <a:lumMod val="96000"/>
                  </a:schemeClr>
                </a:gs>
              </a:gsLst>
              <a:lin ang="468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12" name="圆角矩形​​ 3"/>
            <p:cNvSpPr/>
            <p:nvPr/>
          </p:nvSpPr>
          <p:spPr>
            <a:xfrm rot="21283523">
              <a:off x="564589" y="2384224"/>
              <a:ext cx="2621747" cy="1346550"/>
            </a:xfrm>
            <a:prstGeom prst="roundRect">
              <a:avLst>
                <a:gd name="adj" fmla="val 7418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342900" indent="-3429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3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华文琥珀" pitchFamily="2" charset="-122"/>
                  <a:ea typeface="华文琥珀" pitchFamily="2" charset="-122"/>
                </a:rPr>
                <a:t>数学建模的研究与进展</a:t>
              </a:r>
              <a:endPara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琥珀" pitchFamily="2" charset="-122"/>
                <a:ea typeface="华文琥珀" pitchFamily="2" charset="-122"/>
              </a:endParaRPr>
            </a:p>
          </p:txBody>
        </p:sp>
        <p:sp>
          <p:nvSpPr>
            <p:cNvPr id="113" name="椭圆​​ 8"/>
            <p:cNvSpPr/>
            <p:nvPr/>
          </p:nvSpPr>
          <p:spPr>
            <a:xfrm rot="21283523">
              <a:off x="811716" y="2344203"/>
              <a:ext cx="119226" cy="119226"/>
            </a:xfrm>
            <a:prstGeom prst="ellipse">
              <a:avLst/>
            </a:prstGeom>
            <a:gradFill flip="none" rotWithShape="1">
              <a:gsLst>
                <a:gs pos="46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  <a:gs pos="0">
                  <a:schemeClr val="tx1">
                    <a:lumMod val="50000"/>
                    <a:lumOff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31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14" name="椭圆​​ 9"/>
            <p:cNvSpPr/>
            <p:nvPr/>
          </p:nvSpPr>
          <p:spPr>
            <a:xfrm rot="21283523">
              <a:off x="2757052" y="2164609"/>
              <a:ext cx="119226" cy="119226"/>
            </a:xfrm>
            <a:prstGeom prst="ellipse">
              <a:avLst/>
            </a:prstGeom>
            <a:gradFill flip="none" rotWithShape="1">
              <a:gsLst>
                <a:gs pos="46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  <a:gs pos="0">
                  <a:schemeClr val="tx1">
                    <a:lumMod val="50000"/>
                    <a:lumOff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31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42" name="Group 87"/>
          <p:cNvGrpSpPr>
            <a:grpSpLocks/>
          </p:cNvGrpSpPr>
          <p:nvPr/>
        </p:nvGrpSpPr>
        <p:grpSpPr bwMode="auto">
          <a:xfrm>
            <a:off x="642910" y="5072074"/>
            <a:ext cx="1309688" cy="1165225"/>
            <a:chOff x="2272133" y="5143500"/>
            <a:chExt cx="2656634" cy="2362200"/>
          </a:xfrm>
        </p:grpSpPr>
        <p:sp>
          <p:nvSpPr>
            <p:cNvPr id="43" name="Rounded Rectangle 95">
              <a:hlinkClick r:id="rId3" action="ppaction://hlinksldjump"/>
            </p:cNvPr>
            <p:cNvSpPr/>
            <p:nvPr/>
          </p:nvSpPr>
          <p:spPr>
            <a:xfrm>
              <a:off x="2743200" y="5143500"/>
              <a:ext cx="1828800" cy="1828800"/>
            </a:xfrm>
            <a:prstGeom prst="roundRect">
              <a:avLst/>
            </a:prstGeom>
            <a:solidFill>
              <a:schemeClr val="bg1">
                <a:lumMod val="90000"/>
              </a:schemeClr>
            </a:solidFill>
            <a:ln>
              <a:noFill/>
            </a:ln>
            <a:effectLst>
              <a:glow rad="228600">
                <a:schemeClr val="bg1"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cs typeface="Arial" charset="0"/>
              </a:endParaRPr>
            </a:p>
          </p:txBody>
        </p:sp>
        <p:sp>
          <p:nvSpPr>
            <p:cNvPr id="44" name="Rounded Rectangle 97"/>
            <p:cNvSpPr/>
            <p:nvPr/>
          </p:nvSpPr>
          <p:spPr>
            <a:xfrm>
              <a:off x="3048000" y="7048500"/>
              <a:ext cx="228600" cy="4572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glow rad="228600">
                <a:schemeClr val="bg1"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cs typeface="Arial" charset="0"/>
              </a:endParaRPr>
            </a:p>
          </p:txBody>
        </p:sp>
        <p:sp>
          <p:nvSpPr>
            <p:cNvPr id="45" name="Rounded Rectangle 103"/>
            <p:cNvSpPr/>
            <p:nvPr/>
          </p:nvSpPr>
          <p:spPr>
            <a:xfrm>
              <a:off x="4038600" y="7048500"/>
              <a:ext cx="228600" cy="4572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glow rad="228600">
                <a:schemeClr val="bg1"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cs typeface="Arial" charset="0"/>
              </a:endParaRPr>
            </a:p>
          </p:txBody>
        </p:sp>
        <p:sp>
          <p:nvSpPr>
            <p:cNvPr id="46" name="Rounded Rectangle 104"/>
            <p:cNvSpPr/>
            <p:nvPr/>
          </p:nvSpPr>
          <p:spPr>
            <a:xfrm rot="2700000">
              <a:off x="2386433" y="6048655"/>
              <a:ext cx="228600" cy="4572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glow rad="228600">
                <a:schemeClr val="bg1"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cs typeface="Arial" charset="0"/>
              </a:endParaRPr>
            </a:p>
          </p:txBody>
        </p:sp>
        <p:sp>
          <p:nvSpPr>
            <p:cNvPr id="47" name="Rounded Rectangle 105"/>
            <p:cNvSpPr/>
            <p:nvPr/>
          </p:nvSpPr>
          <p:spPr>
            <a:xfrm rot="18900000" flipH="1">
              <a:off x="4700167" y="6048655"/>
              <a:ext cx="228600" cy="4572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glow rad="228600">
                <a:schemeClr val="bg1"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cs typeface="Arial" charset="0"/>
              </a:endParaRPr>
            </a:p>
          </p:txBody>
        </p:sp>
        <p:grpSp>
          <p:nvGrpSpPr>
            <p:cNvPr id="48" name="Group 23"/>
            <p:cNvGrpSpPr/>
            <p:nvPr/>
          </p:nvGrpSpPr>
          <p:grpSpPr>
            <a:xfrm>
              <a:off x="3238500" y="5791200"/>
              <a:ext cx="838200" cy="533400"/>
              <a:chOff x="1447800" y="2800350"/>
              <a:chExt cx="838200" cy="533400"/>
            </a:xfrm>
            <a:solidFill>
              <a:schemeClr val="tx1"/>
            </a:solidFill>
            <a:effectLst>
              <a:glow rad="228600">
                <a:schemeClr val="bg1">
                  <a:alpha val="40000"/>
                </a:schemeClr>
              </a:glow>
            </a:effectLst>
          </p:grpSpPr>
          <p:sp>
            <p:nvSpPr>
              <p:cNvPr id="49" name="Rounded Rectangle 108"/>
              <p:cNvSpPr/>
              <p:nvPr/>
            </p:nvSpPr>
            <p:spPr>
              <a:xfrm>
                <a:off x="1447800" y="2800350"/>
                <a:ext cx="304800" cy="533400"/>
              </a:xfrm>
              <a:prstGeom prst="round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54" name="Rounded Rectangle 109"/>
              <p:cNvSpPr/>
              <p:nvPr/>
            </p:nvSpPr>
            <p:spPr>
              <a:xfrm>
                <a:off x="1981200" y="2800350"/>
                <a:ext cx="304800" cy="533400"/>
              </a:xfrm>
              <a:prstGeom prst="round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00069 C -0.03559 -0.01551 -0.17014 -0.1162 -0.21406 -0.0875 C -0.25799 -0.05926 -0.24375 0.12593 -0.26406 0.16944 C -0.28437 0.21296 -0.31545 0.18704 -0.33646 0.17431 C -0.35747 0.16157 -0.37882 0.11042 -0.38993 0.09375 " pathEditMode="relative" rAng="0" ptsTypes="aaaaa">
                                      <p:cBhvr>
                                        <p:cTn id="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5" y="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0" name="Picture 50" descr="water"/>
          <p:cNvPicPr>
            <a:picLocks noChangeAspect="1" noChangeArrowheads="1"/>
          </p:cNvPicPr>
          <p:nvPr/>
        </p:nvPicPr>
        <p:blipFill>
          <a:blip r:embed="rId2"/>
          <a:srcRect l="22409" t="16374" b="27486"/>
          <a:stretch>
            <a:fillRect/>
          </a:stretch>
        </p:blipFill>
        <p:spPr bwMode="gray">
          <a:xfrm rot="786797">
            <a:off x="6629400" y="-381000"/>
            <a:ext cx="2417763" cy="1995488"/>
          </a:xfrm>
          <a:prstGeom prst="rect">
            <a:avLst/>
          </a:prstGeom>
          <a:noFill/>
        </p:spPr>
      </p:pic>
      <p:grpSp>
        <p:nvGrpSpPr>
          <p:cNvPr id="48" name="组合 7"/>
          <p:cNvGrpSpPr>
            <a:grpSpLocks/>
          </p:cNvGrpSpPr>
          <p:nvPr/>
        </p:nvGrpSpPr>
        <p:grpSpPr bwMode="auto">
          <a:xfrm>
            <a:off x="71439" y="6858001"/>
            <a:ext cx="2571735" cy="1714536"/>
            <a:chOff x="397852" y="1174235"/>
            <a:chExt cx="2905993" cy="2683572"/>
          </a:xfrm>
        </p:grpSpPr>
        <p:sp>
          <p:nvSpPr>
            <p:cNvPr id="55" name="圆角矩形​​ 2"/>
            <p:cNvSpPr/>
            <p:nvPr/>
          </p:nvSpPr>
          <p:spPr>
            <a:xfrm rot="21283523">
              <a:off x="439139" y="2225433"/>
              <a:ext cx="2864706" cy="1632374"/>
            </a:xfrm>
            <a:prstGeom prst="roundRect">
              <a:avLst>
                <a:gd name="adj" fmla="val 10409"/>
              </a:avLst>
            </a:prstGeom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100000">
                  <a:schemeClr val="bg1">
                    <a:lumMod val="75000"/>
                  </a:schemeClr>
                </a:gs>
                <a:gs pos="20000">
                  <a:schemeClr val="bg1">
                    <a:lumMod val="85000"/>
                  </a:schemeClr>
                </a:gs>
              </a:gsLst>
              <a:lin ang="5400000" scaled="0"/>
              <a:tileRect/>
            </a:gradFill>
            <a:ln w="3175">
              <a:solidFill>
                <a:schemeClr val="bg1">
                  <a:lumMod val="75000"/>
                </a:schemeClr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cxnSp>
          <p:nvCxnSpPr>
            <p:cNvPr id="56" name="直接连接符​​ 11"/>
            <p:cNvCxnSpPr>
              <a:endCxn id="58" idx="2"/>
            </p:cNvCxnSpPr>
            <p:nvPr/>
          </p:nvCxnSpPr>
          <p:spPr>
            <a:xfrm flipV="1">
              <a:off x="866304" y="1337790"/>
              <a:ext cx="1171925" cy="1006736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​​ 13"/>
            <p:cNvCxnSpPr>
              <a:stCxn id="58" idx="6"/>
            </p:cNvCxnSpPr>
            <p:nvPr/>
          </p:nvCxnSpPr>
          <p:spPr>
            <a:xfrm>
              <a:off x="2363765" y="1337790"/>
              <a:ext cx="447809" cy="827302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椭圆​​ 4"/>
            <p:cNvSpPr/>
            <p:nvPr/>
          </p:nvSpPr>
          <p:spPr>
            <a:xfrm>
              <a:off x="2038230" y="1174235"/>
              <a:ext cx="325535" cy="325523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100000">
                  <a:schemeClr val="bg1">
                    <a:lumMod val="75000"/>
                  </a:schemeClr>
                </a:gs>
                <a:gs pos="20000">
                  <a:schemeClr val="bg1">
                    <a:lumMod val="85000"/>
                  </a:schemeClr>
                </a:gs>
              </a:gsLst>
              <a:lin ang="5400000" scaled="0"/>
              <a:tileRect/>
            </a:gradFill>
            <a:ln w="31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9" name="椭圆​​ 6"/>
            <p:cNvSpPr/>
            <p:nvPr/>
          </p:nvSpPr>
          <p:spPr>
            <a:xfrm>
              <a:off x="2106543" y="1243146"/>
              <a:ext cx="187779" cy="187779"/>
            </a:xfrm>
            <a:prstGeom prst="ellipse">
              <a:avLst/>
            </a:prstGeom>
            <a:gradFill flip="none" rotWithShape="1">
              <a:gsLst>
                <a:gs pos="46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  <a:gs pos="0">
                  <a:schemeClr val="tx1">
                    <a:lumMod val="50000"/>
                    <a:lumOff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31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0" name="同侧圆角矩形 59"/>
            <p:cNvSpPr/>
            <p:nvPr/>
          </p:nvSpPr>
          <p:spPr>
            <a:xfrm rot="21295192">
              <a:off x="397852" y="2236549"/>
              <a:ext cx="2853590" cy="792368"/>
            </a:xfrm>
            <a:prstGeom prst="round2SameRect">
              <a:avLst/>
            </a:prstGeom>
            <a:gradFill flip="none" rotWithShape="1">
              <a:gsLst>
                <a:gs pos="52000">
                  <a:schemeClr val="bg1">
                    <a:alpha val="0"/>
                  </a:schemeClr>
                </a:gs>
                <a:gs pos="0">
                  <a:schemeClr val="bg1">
                    <a:alpha val="0"/>
                  </a:schemeClr>
                </a:gs>
                <a:gs pos="48000">
                  <a:schemeClr val="bg1">
                    <a:lumMod val="96000"/>
                  </a:schemeClr>
                </a:gs>
              </a:gsLst>
              <a:lin ang="468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1" name="圆角矩形​​ 3"/>
            <p:cNvSpPr/>
            <p:nvPr/>
          </p:nvSpPr>
          <p:spPr>
            <a:xfrm rot="21283523">
              <a:off x="578102" y="2363736"/>
              <a:ext cx="2621747" cy="1346550"/>
            </a:xfrm>
            <a:prstGeom prst="roundRect">
              <a:avLst>
                <a:gd name="adj" fmla="val 7418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342900" indent="-3429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华文琥珀" pitchFamily="2" charset="-122"/>
                  <a:ea typeface="华文琥珀" pitchFamily="2" charset="-122"/>
                </a:rPr>
                <a:t>铁酸钙的</a:t>
              </a:r>
              <a:endPara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琥珀" pitchFamily="2" charset="-122"/>
                <a:ea typeface="华文琥珀" pitchFamily="2" charset="-122"/>
              </a:endParaRPr>
            </a:p>
            <a:p>
              <a:pPr marL="342900" indent="-3429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华文琥珀" pitchFamily="2" charset="-122"/>
                  <a:ea typeface="华文琥珀" pitchFamily="2" charset="-122"/>
                </a:rPr>
                <a:t>   </a:t>
              </a:r>
              <a:r>
                <a:rPr lang="zh-CN" altLang="en-US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华文琥珀" pitchFamily="2" charset="-122"/>
                  <a:ea typeface="华文琥珀" pitchFamily="2" charset="-122"/>
                </a:rPr>
                <a:t>研究与进展</a:t>
              </a:r>
              <a:endPara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琥珀" pitchFamily="2" charset="-122"/>
                <a:ea typeface="华文琥珀" pitchFamily="2" charset="-122"/>
              </a:endParaRPr>
            </a:p>
          </p:txBody>
        </p:sp>
        <p:sp>
          <p:nvSpPr>
            <p:cNvPr id="62" name="椭圆​​ 8"/>
            <p:cNvSpPr/>
            <p:nvPr/>
          </p:nvSpPr>
          <p:spPr>
            <a:xfrm rot="21283523">
              <a:off x="811716" y="2344203"/>
              <a:ext cx="119226" cy="119226"/>
            </a:xfrm>
            <a:prstGeom prst="ellipse">
              <a:avLst/>
            </a:prstGeom>
            <a:gradFill flip="none" rotWithShape="1">
              <a:gsLst>
                <a:gs pos="46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  <a:gs pos="0">
                  <a:schemeClr val="tx1">
                    <a:lumMod val="50000"/>
                    <a:lumOff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31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3" name="椭圆​​ 9"/>
            <p:cNvSpPr/>
            <p:nvPr/>
          </p:nvSpPr>
          <p:spPr>
            <a:xfrm rot="21283523">
              <a:off x="2757052" y="2164609"/>
              <a:ext cx="119226" cy="119226"/>
            </a:xfrm>
            <a:prstGeom prst="ellipse">
              <a:avLst/>
            </a:prstGeom>
            <a:gradFill flip="none" rotWithShape="1">
              <a:gsLst>
                <a:gs pos="46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  <a:gs pos="0">
                  <a:schemeClr val="tx1">
                    <a:lumMod val="50000"/>
                    <a:lumOff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31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17" name="组合 116"/>
          <p:cNvGrpSpPr/>
          <p:nvPr/>
        </p:nvGrpSpPr>
        <p:grpSpPr>
          <a:xfrm>
            <a:off x="4357686" y="1714488"/>
            <a:ext cx="4500594" cy="1571636"/>
            <a:chOff x="4357686" y="1714488"/>
            <a:chExt cx="4500594" cy="1571636"/>
          </a:xfrm>
          <a:effectLst>
            <a:reflection blurRad="6350" stA="52000" endA="300" endPos="35000" dir="5400000" sy="-100000" algn="bl" rotWithShape="0"/>
          </a:effectLst>
        </p:grpSpPr>
        <p:sp>
          <p:nvSpPr>
            <p:cNvPr id="71" name="圆角矩形标注 70"/>
            <p:cNvSpPr/>
            <p:nvPr/>
          </p:nvSpPr>
          <p:spPr>
            <a:xfrm>
              <a:off x="4357686" y="1714488"/>
              <a:ext cx="4500594" cy="1571636"/>
            </a:xfrm>
            <a:prstGeom prst="wedgeRoundRectCallout">
              <a:avLst>
                <a:gd name="adj1" fmla="val -59465"/>
                <a:gd name="adj2" fmla="val -33158"/>
                <a:gd name="adj3" fmla="val 16667"/>
              </a:avLst>
            </a:prstGeom>
            <a:solidFill>
              <a:schemeClr val="accent5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75" name="Rectangle 15"/>
            <p:cNvSpPr>
              <a:spLocks noChangeArrowheads="1"/>
            </p:cNvSpPr>
            <p:nvPr/>
          </p:nvSpPr>
          <p:spPr bwMode="auto">
            <a:xfrm>
              <a:off x="4429124" y="1957320"/>
              <a:ext cx="4378122" cy="1015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Font typeface="Wingdings" pitchFamily="2" charset="2"/>
                <a:buChar char="Ø"/>
              </a:pPr>
              <a:r>
                <a:rPr lang="zh-CN" altLang="en-US" sz="2000" b="1" dirty="0" smtClean="0">
                  <a:solidFill>
                    <a:srgbClr val="080808"/>
                  </a:solidFill>
                  <a:ea typeface="华文细黑" pitchFamily="2" charset="-122"/>
                </a:rPr>
                <a:t>  </a:t>
              </a:r>
              <a:r>
                <a:rPr lang="zh-CN" altLang="en-US" sz="2000" b="1" dirty="0" smtClean="0">
                  <a:solidFill>
                    <a:srgbClr val="080808"/>
                  </a:solidFill>
                  <a:latin typeface="微软雅黑" pitchFamily="34" charset="-122"/>
                  <a:ea typeface="微软雅黑" pitchFamily="34" charset="-122"/>
                </a:rPr>
                <a:t>从二元到多元</a:t>
              </a:r>
              <a:r>
                <a:rPr lang="en-US" altLang="zh-CN" sz="2000" b="1" dirty="0" smtClean="0">
                  <a:solidFill>
                    <a:srgbClr val="080808"/>
                  </a:solidFill>
                  <a:latin typeface="微软雅黑" pitchFamily="34" charset="-122"/>
                  <a:ea typeface="微软雅黑" pitchFamily="34" charset="-122"/>
                </a:rPr>
                <a:t>,</a:t>
              </a:r>
              <a:r>
                <a:rPr lang="zh-CN" altLang="en-US" sz="2000" b="1" dirty="0" smtClean="0">
                  <a:solidFill>
                    <a:srgbClr val="080808"/>
                  </a:solidFill>
                  <a:latin typeface="微软雅黑" pitchFamily="34" charset="-122"/>
                  <a:ea typeface="微软雅黑" pitchFamily="34" charset="-122"/>
                </a:rPr>
                <a:t>并提出</a:t>
              </a:r>
              <a:r>
                <a:rPr lang="en-US" altLang="zh-CN" sz="2000" b="1" dirty="0" smtClean="0">
                  <a:solidFill>
                    <a:srgbClr val="080808"/>
                  </a:solidFill>
                  <a:latin typeface="微软雅黑" pitchFamily="34" charset="-122"/>
                  <a:ea typeface="微软雅黑" pitchFamily="34" charset="-122"/>
                </a:rPr>
                <a:t>SFCA</a:t>
              </a:r>
              <a:r>
                <a:rPr lang="zh-CN" altLang="en-US" sz="2000" b="1" dirty="0" smtClean="0">
                  <a:solidFill>
                    <a:srgbClr val="080808"/>
                  </a:solidFill>
                  <a:latin typeface="微软雅黑" pitchFamily="34" charset="-122"/>
                  <a:ea typeface="微软雅黑" pitchFamily="34" charset="-122"/>
                </a:rPr>
                <a:t>的概念</a:t>
              </a:r>
              <a:endParaRPr lang="en-US" altLang="zh-CN" sz="2000" b="1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lang="en-US" altLang="zh-CN" sz="2000" b="1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buFont typeface="Wingdings" pitchFamily="2" charset="2"/>
                <a:buChar char="Ø"/>
              </a:pPr>
              <a:r>
                <a:rPr lang="en-US" altLang="zh-CN" sz="2000" b="1" dirty="0" smtClean="0">
                  <a:solidFill>
                    <a:srgbClr val="080808"/>
                  </a:solidFill>
                  <a:latin typeface="微软雅黑" pitchFamily="34" charset="-122"/>
                  <a:ea typeface="微软雅黑" pitchFamily="34" charset="-122"/>
                </a:rPr>
                <a:t>  SFCA</a:t>
              </a:r>
              <a:r>
                <a:rPr lang="zh-CN" altLang="en-US" sz="2000" b="1" dirty="0" smtClean="0">
                  <a:solidFill>
                    <a:srgbClr val="080808"/>
                  </a:solidFill>
                  <a:latin typeface="微软雅黑" pitchFamily="34" charset="-122"/>
                  <a:ea typeface="微软雅黑" pitchFamily="34" charset="-122"/>
                </a:rPr>
                <a:t>生成区域</a:t>
              </a:r>
              <a:endParaRPr lang="zh-CN" altLang="en-US" sz="2000" b="1" dirty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1027" name="Picture 3" descr="C:\Documents and Settings\Administrator\桌面\图片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14942" y="3467591"/>
            <a:ext cx="3500462" cy="3104681"/>
          </a:xfrm>
          <a:prstGeom prst="rect">
            <a:avLst/>
          </a:prstGeom>
          <a:noFill/>
        </p:spPr>
      </p:pic>
      <p:sp>
        <p:nvSpPr>
          <p:cNvPr id="82" name="矩形 81"/>
          <p:cNvSpPr/>
          <p:nvPr/>
        </p:nvSpPr>
        <p:spPr>
          <a:xfrm>
            <a:off x="5143504" y="6429396"/>
            <a:ext cx="35719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 smtClean="0"/>
              <a:t>图</a:t>
            </a: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1   </a:t>
            </a:r>
            <a:r>
              <a:rPr lang="en-US" sz="1600" dirty="0" smtClean="0">
                <a:latin typeface="微软雅黑" pitchFamily="34" charset="-122"/>
                <a:ea typeface="微软雅黑" pitchFamily="34" charset="-122"/>
              </a:rPr>
              <a:t>SFCA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sz="1600" dirty="0" smtClean="0">
                <a:latin typeface="微软雅黑" pitchFamily="34" charset="-122"/>
                <a:ea typeface="微软雅黑" pitchFamily="34" charset="-122"/>
              </a:rPr>
              <a:t>SFCA-Ⅰ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生成区域对比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500034" y="478632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/>
              <a:t>SFCA：</a:t>
            </a:r>
            <a:r>
              <a:rPr lang="en-US" dirty="0" smtClean="0"/>
              <a:t>xFe</a:t>
            </a:r>
            <a:r>
              <a:rPr lang="en-US" baseline="-25000" dirty="0" smtClean="0"/>
              <a:t>2</a:t>
            </a:r>
            <a:r>
              <a:rPr lang="en-US" dirty="0" smtClean="0"/>
              <a:t>O</a:t>
            </a:r>
            <a:r>
              <a:rPr lang="en-US" baseline="-25000" dirty="0" smtClean="0"/>
              <a:t>3</a:t>
            </a:r>
            <a:r>
              <a:rPr lang="en-US" dirty="0" smtClean="0"/>
              <a:t>·ySiO </a:t>
            </a:r>
            <a:r>
              <a:rPr lang="en-US" baseline="-25000" dirty="0" smtClean="0"/>
              <a:t>2</a:t>
            </a:r>
            <a:r>
              <a:rPr lang="en-US" dirty="0" smtClean="0"/>
              <a:t>·zA1</a:t>
            </a:r>
            <a:r>
              <a:rPr lang="en-US" baseline="-25000" dirty="0" smtClean="0"/>
              <a:t>2</a:t>
            </a:r>
            <a:r>
              <a:rPr lang="en-US" dirty="0" smtClean="0"/>
              <a:t>O</a:t>
            </a:r>
            <a:r>
              <a:rPr lang="en-US" baseline="-25000" dirty="0" smtClean="0"/>
              <a:t>3</a:t>
            </a:r>
            <a:r>
              <a:rPr lang="en-US" dirty="0" smtClean="0"/>
              <a:t>·5CaO</a:t>
            </a:r>
            <a:r>
              <a:rPr lang="zh-CN" altLang="en-US" dirty="0" smtClean="0"/>
              <a:t>，其     </a:t>
            </a:r>
            <a:endParaRPr lang="en-US" altLang="zh-CN" dirty="0" smtClean="0"/>
          </a:p>
          <a:p>
            <a:r>
              <a:rPr lang="en-US" altLang="zh-CN" dirty="0" smtClean="0"/>
              <a:t>              </a:t>
            </a:r>
            <a:r>
              <a:rPr lang="zh-CN" altLang="en-US" dirty="0" smtClean="0"/>
              <a:t>中</a:t>
            </a:r>
            <a:r>
              <a:rPr lang="en-US" dirty="0" err="1" smtClean="0"/>
              <a:t>x+y+z</a:t>
            </a:r>
            <a:r>
              <a:rPr lang="en-US" dirty="0" smtClean="0"/>
              <a:t>=12</a:t>
            </a:r>
            <a:endParaRPr lang="zh-CN" altLang="en-US" dirty="0"/>
          </a:p>
        </p:txBody>
      </p:sp>
      <p:sp>
        <p:nvSpPr>
          <p:cNvPr id="84" name="矩形 83"/>
          <p:cNvSpPr/>
          <p:nvPr/>
        </p:nvSpPr>
        <p:spPr>
          <a:xfrm>
            <a:off x="500034" y="5500702"/>
            <a:ext cx="35958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SFCA</a:t>
            </a:r>
            <a:r>
              <a:rPr lang="en-US" dirty="0" smtClean="0"/>
              <a:t>-M</a:t>
            </a:r>
            <a:r>
              <a:rPr lang="en-US" baseline="-25000" dirty="0" smtClean="0"/>
              <a:t>14</a:t>
            </a:r>
            <a:r>
              <a:rPr lang="en-US" dirty="0" smtClean="0"/>
              <a:t>O</a:t>
            </a:r>
            <a:r>
              <a:rPr lang="en-US" baseline="-25000" dirty="0" smtClean="0"/>
              <a:t>20</a:t>
            </a:r>
            <a:r>
              <a:rPr lang="zh-CN" altLang="en-US" dirty="0" smtClean="0"/>
              <a:t>；</a:t>
            </a:r>
            <a:r>
              <a:rPr lang="en-US" b="1" dirty="0" smtClean="0"/>
              <a:t>SFCA-Ⅰ</a:t>
            </a:r>
            <a:r>
              <a:rPr lang="en-US" dirty="0" smtClean="0"/>
              <a:t>- M</a:t>
            </a:r>
            <a:r>
              <a:rPr lang="en-US" baseline="-25000" dirty="0" smtClean="0"/>
              <a:t>20</a:t>
            </a:r>
            <a:r>
              <a:rPr lang="en-US" dirty="0" smtClean="0"/>
              <a:t>O</a:t>
            </a:r>
            <a:r>
              <a:rPr lang="en-US" baseline="-25000" dirty="0" smtClean="0"/>
              <a:t>28</a:t>
            </a:r>
            <a:endParaRPr lang="zh-CN" altLang="en-US" dirty="0"/>
          </a:p>
        </p:txBody>
      </p:sp>
      <p:grpSp>
        <p:nvGrpSpPr>
          <p:cNvPr id="95" name="组合 94"/>
          <p:cNvGrpSpPr/>
          <p:nvPr/>
        </p:nvGrpSpPr>
        <p:grpSpPr>
          <a:xfrm>
            <a:off x="4500562" y="0"/>
            <a:ext cx="4457729" cy="857256"/>
            <a:chOff x="4500562" y="0"/>
            <a:chExt cx="4457729" cy="857256"/>
          </a:xfrm>
        </p:grpSpPr>
        <p:sp>
          <p:nvSpPr>
            <p:cNvPr id="105" name="矩形 104"/>
            <p:cNvSpPr/>
            <p:nvPr/>
          </p:nvSpPr>
          <p:spPr>
            <a:xfrm>
              <a:off x="4500562" y="0"/>
              <a:ext cx="2571736" cy="857256"/>
            </a:xfrm>
            <a:prstGeom prst="rect">
              <a:avLst/>
            </a:prstGeom>
            <a:solidFill>
              <a:schemeClr val="bg1">
                <a:alpha val="87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  <a:reflection blurRad="6350" stA="50000" endA="300" endPos="5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800" b="1" dirty="0" smtClean="0">
                  <a:solidFill>
                    <a:schemeClr val="accent5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2  </a:t>
              </a:r>
              <a:r>
                <a:rPr lang="zh-CN" altLang="en-US" sz="2800" b="1" dirty="0" smtClean="0">
                  <a:solidFill>
                    <a:schemeClr val="accent5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课题总结</a:t>
              </a:r>
              <a:endPara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5" name="矩形 114"/>
            <p:cNvSpPr/>
            <p:nvPr/>
          </p:nvSpPr>
          <p:spPr>
            <a:xfrm>
              <a:off x="5500694" y="0"/>
              <a:ext cx="2743185" cy="857256"/>
            </a:xfrm>
            <a:prstGeom prst="rect">
              <a:avLst/>
            </a:prstGeom>
            <a:solidFill>
              <a:schemeClr val="bg1">
                <a:alpha val="87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  <a:reflection blurRad="6350" stA="50000" endA="300" endPos="5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800" b="1" dirty="0" smtClean="0">
                  <a:solidFill>
                    <a:schemeClr val="accent5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3  </a:t>
              </a:r>
              <a:r>
                <a:rPr lang="zh-CN" altLang="en-US" sz="2800" b="1" dirty="0" smtClean="0">
                  <a:solidFill>
                    <a:schemeClr val="accent5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实验方案</a:t>
              </a:r>
              <a:endPara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6" name="矩形 115"/>
            <p:cNvSpPr/>
            <p:nvPr/>
          </p:nvSpPr>
          <p:spPr>
            <a:xfrm>
              <a:off x="6500826" y="0"/>
              <a:ext cx="2457465" cy="857256"/>
            </a:xfrm>
            <a:prstGeom prst="rect">
              <a:avLst/>
            </a:prstGeom>
            <a:solidFill>
              <a:schemeClr val="bg1">
                <a:alpha val="87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  <a:reflection blurRad="6350" stA="50000" endA="300" endPos="5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800" b="1" dirty="0" smtClean="0">
                  <a:solidFill>
                    <a:schemeClr val="accent5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4  </a:t>
              </a:r>
              <a:r>
                <a:rPr lang="zh-CN" altLang="en-US" sz="2800" b="1" dirty="0" smtClean="0">
                  <a:solidFill>
                    <a:schemeClr val="accent5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实验进度</a:t>
              </a:r>
              <a:endPara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428596" y="1714488"/>
            <a:ext cx="6858048" cy="2571768"/>
            <a:chOff x="428596" y="1714488"/>
            <a:chExt cx="6858048" cy="2571768"/>
          </a:xfrm>
        </p:grpSpPr>
        <p:sp>
          <p:nvSpPr>
            <p:cNvPr id="31" name="Rectangle 6"/>
            <p:cNvSpPr>
              <a:spLocks noChangeArrowheads="1"/>
            </p:cNvSpPr>
            <p:nvPr/>
          </p:nvSpPr>
          <p:spPr bwMode="auto">
            <a:xfrm>
              <a:off x="433395" y="1714488"/>
              <a:ext cx="5281613" cy="5000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 fontAlgn="auto">
                <a:spcBef>
                  <a:spcPct val="20000"/>
                </a:spcBef>
                <a:spcAft>
                  <a:spcPts val="0"/>
                </a:spcAft>
                <a:buClr>
                  <a:schemeClr val="accent5">
                    <a:lumMod val="75000"/>
                  </a:schemeClr>
                </a:buClr>
                <a:buFont typeface="Wingdings" pitchFamily="2" charset="2"/>
                <a:buChar char="n"/>
                <a:defRPr/>
              </a:pPr>
              <a:r>
                <a:rPr lang="zh-CN" altLang="en-US" sz="2400" b="1" dirty="0">
                  <a:solidFill>
                    <a:schemeClr val="accent5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zh-CN" altLang="en-US" sz="2400" b="1" dirty="0" smtClean="0">
                  <a:solidFill>
                    <a:schemeClr val="accent5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对铁酸钙的认识</a:t>
              </a:r>
              <a:endParaRPr lang="en-US" altLang="zh-CN" sz="2400" b="1" dirty="0">
                <a:solidFill>
                  <a:schemeClr val="accent5">
                    <a:lumMod val="75000"/>
                  </a:schemeClr>
                </a:solidFill>
                <a:latin typeface="+mn-lt"/>
                <a:ea typeface="微软雅黑" pitchFamily="34" charset="-122"/>
              </a:endParaRPr>
            </a:p>
          </p:txBody>
        </p:sp>
        <p:sp>
          <p:nvSpPr>
            <p:cNvPr id="32" name="Rectangle 6"/>
            <p:cNvSpPr>
              <a:spLocks noChangeArrowheads="1"/>
            </p:cNvSpPr>
            <p:nvPr/>
          </p:nvSpPr>
          <p:spPr bwMode="auto">
            <a:xfrm>
              <a:off x="428596" y="2285996"/>
              <a:ext cx="6858048" cy="5000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 fontAlgn="auto">
                <a:spcBef>
                  <a:spcPct val="20000"/>
                </a:spcBef>
                <a:spcAft>
                  <a:spcPts val="0"/>
                </a:spcAft>
                <a:buClr>
                  <a:schemeClr val="accent5">
                    <a:lumMod val="75000"/>
                  </a:schemeClr>
                </a:buClr>
                <a:buFont typeface="Wingdings" pitchFamily="2" charset="2"/>
                <a:buChar char="n"/>
                <a:defRPr/>
              </a:pPr>
              <a:r>
                <a:rPr lang="zh-CN" altLang="en-US" sz="2400" b="1" dirty="0">
                  <a:solidFill>
                    <a:schemeClr val="accent5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sz="2400" b="1" dirty="0" err="1" smtClean="0">
                  <a:solidFill>
                    <a:schemeClr val="accent2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CaO</a:t>
              </a:r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– SiO2 –</a:t>
              </a:r>
              <a:r>
                <a:rPr lang="en-US" sz="2400" b="1" dirty="0" err="1" smtClean="0">
                  <a:solidFill>
                    <a:schemeClr val="accent2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FeO</a:t>
              </a:r>
              <a:r>
                <a:rPr lang="en-US" sz="2400" b="1" i="1" dirty="0" err="1" smtClean="0">
                  <a:solidFill>
                    <a:schemeClr val="accent2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x</a:t>
              </a:r>
              <a:r>
                <a:rPr lang="zh-CN" altLang="en-US" sz="2400" b="1" dirty="0" smtClean="0">
                  <a:solidFill>
                    <a:schemeClr val="accent2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系</a:t>
              </a:r>
              <a:endParaRPr lang="en-US" altLang="zh-CN" sz="2400" b="1" dirty="0" smtClean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342900" indent="-342900" fontAlgn="auto">
                <a:spcBef>
                  <a:spcPct val="20000"/>
                </a:spcBef>
                <a:spcAft>
                  <a:spcPts val="0"/>
                </a:spcAft>
                <a:buClr>
                  <a:schemeClr val="accent5">
                    <a:lumMod val="75000"/>
                  </a:schemeClr>
                </a:buClr>
                <a:defRPr/>
              </a:pPr>
              <a:r>
                <a:rPr lang="en-US" altLang="zh-CN" sz="2400" b="1" dirty="0" smtClean="0">
                  <a:solidFill>
                    <a:schemeClr val="accent2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     </a:t>
              </a:r>
              <a:r>
                <a:rPr lang="zh-CN" altLang="en-US" sz="2400" b="1" dirty="0" smtClean="0">
                  <a:solidFill>
                    <a:schemeClr val="accent2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中的相关系与熔化特征</a:t>
              </a:r>
              <a:endParaRPr lang="en-US" altLang="zh-CN" sz="2400" b="1" dirty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" name="Line 12"/>
            <p:cNvSpPr>
              <a:spLocks noChangeShapeType="1"/>
            </p:cNvSpPr>
            <p:nvPr/>
          </p:nvSpPr>
          <p:spPr bwMode="auto">
            <a:xfrm>
              <a:off x="571500" y="2214554"/>
              <a:ext cx="3357558" cy="0"/>
            </a:xfrm>
            <a:prstGeom prst="line">
              <a:avLst/>
            </a:prstGeom>
            <a:noFill/>
            <a:ln w="9525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latin typeface="+mn-lt"/>
                <a:ea typeface="+mn-ea"/>
              </a:endParaRPr>
            </a:p>
          </p:txBody>
        </p:sp>
        <p:sp>
          <p:nvSpPr>
            <p:cNvPr id="34" name="Line 12"/>
            <p:cNvSpPr>
              <a:spLocks noChangeShapeType="1"/>
            </p:cNvSpPr>
            <p:nvPr/>
          </p:nvSpPr>
          <p:spPr bwMode="auto">
            <a:xfrm>
              <a:off x="549267" y="3240405"/>
              <a:ext cx="3379791" cy="45719"/>
            </a:xfrm>
            <a:prstGeom prst="line">
              <a:avLst/>
            </a:prstGeom>
            <a:noFill/>
            <a:ln w="9525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latin typeface="+mn-lt"/>
                <a:ea typeface="+mn-ea"/>
              </a:endParaRPr>
            </a:p>
          </p:txBody>
        </p:sp>
        <p:sp>
          <p:nvSpPr>
            <p:cNvPr id="35" name="Line 12"/>
            <p:cNvSpPr>
              <a:spLocks noChangeShapeType="1"/>
            </p:cNvSpPr>
            <p:nvPr/>
          </p:nvSpPr>
          <p:spPr bwMode="auto">
            <a:xfrm>
              <a:off x="549267" y="4286256"/>
              <a:ext cx="3379791" cy="0"/>
            </a:xfrm>
            <a:prstGeom prst="line">
              <a:avLst/>
            </a:prstGeom>
            <a:noFill/>
            <a:ln w="9525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latin typeface="+mn-lt"/>
                <a:ea typeface="+mn-ea"/>
              </a:endParaRPr>
            </a:p>
          </p:txBody>
        </p:sp>
        <p:sp>
          <p:nvSpPr>
            <p:cNvPr id="36" name="Rectangle 6"/>
            <p:cNvSpPr>
              <a:spLocks noChangeArrowheads="1"/>
            </p:cNvSpPr>
            <p:nvPr/>
          </p:nvSpPr>
          <p:spPr bwMode="auto">
            <a:xfrm>
              <a:off x="433395" y="3357562"/>
              <a:ext cx="5281613" cy="5000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 fontAlgn="auto">
                <a:spcBef>
                  <a:spcPct val="20000"/>
                </a:spcBef>
                <a:spcAft>
                  <a:spcPts val="0"/>
                </a:spcAft>
                <a:buClr>
                  <a:schemeClr val="accent5">
                    <a:lumMod val="75000"/>
                  </a:schemeClr>
                </a:buClr>
                <a:buFont typeface="Wingdings" pitchFamily="2" charset="2"/>
                <a:buChar char="n"/>
                <a:defRPr/>
              </a:pPr>
              <a:r>
                <a:rPr lang="zh-CN" altLang="en-US" sz="2400" b="1" dirty="0">
                  <a:solidFill>
                    <a:schemeClr val="accent5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2400" b="1" dirty="0" smtClean="0">
                  <a:solidFill>
                    <a:schemeClr val="accent2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SFCA</a:t>
              </a:r>
              <a:r>
                <a:rPr lang="zh-CN" altLang="en-US" sz="2400" b="1" dirty="0" smtClean="0">
                  <a:solidFill>
                    <a:schemeClr val="accent2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中不同组元的影</a:t>
              </a:r>
              <a:endParaRPr lang="en-US" altLang="zh-CN" sz="2400" b="1" dirty="0" smtClean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342900" indent="-342900" fontAlgn="auto">
                <a:spcBef>
                  <a:spcPct val="20000"/>
                </a:spcBef>
                <a:spcAft>
                  <a:spcPts val="0"/>
                </a:spcAft>
                <a:buClr>
                  <a:schemeClr val="accent5">
                    <a:lumMod val="75000"/>
                  </a:schemeClr>
                </a:buClr>
                <a:defRPr/>
              </a:pPr>
              <a:r>
                <a:rPr lang="zh-CN" altLang="en-US" sz="2400" b="1" dirty="0" smtClean="0">
                  <a:solidFill>
                    <a:schemeClr val="accent2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     响机理</a:t>
              </a:r>
              <a:endParaRPr lang="en-US" altLang="zh-CN" sz="2400" b="1" dirty="0">
                <a:solidFill>
                  <a:schemeClr val="accent2">
                    <a:lumMod val="75000"/>
                  </a:schemeClr>
                </a:solidFill>
                <a:latin typeface="+mn-lt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0 L 2.5E-6 -1.00301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0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4" dur="500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  <p:bldP spid="82" grpId="1"/>
      <p:bldP spid="83" grpId="1"/>
      <p:bldP spid="83" grpId="2"/>
      <p:bldP spid="84" grpId="1"/>
      <p:bldP spid="84" grpId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0" name="Picture 50" descr="water"/>
          <p:cNvPicPr>
            <a:picLocks noChangeAspect="1" noChangeArrowheads="1"/>
          </p:cNvPicPr>
          <p:nvPr/>
        </p:nvPicPr>
        <p:blipFill>
          <a:blip r:embed="rId2"/>
          <a:srcRect l="22409" t="16374" b="27486"/>
          <a:stretch>
            <a:fillRect/>
          </a:stretch>
        </p:blipFill>
        <p:spPr bwMode="gray">
          <a:xfrm rot="786797">
            <a:off x="6629400" y="-381000"/>
            <a:ext cx="2417763" cy="1995488"/>
          </a:xfrm>
          <a:prstGeom prst="rect">
            <a:avLst/>
          </a:prstGeom>
          <a:noFill/>
        </p:spPr>
      </p:pic>
      <p:grpSp>
        <p:nvGrpSpPr>
          <p:cNvPr id="2" name="组合 7"/>
          <p:cNvGrpSpPr>
            <a:grpSpLocks/>
          </p:cNvGrpSpPr>
          <p:nvPr/>
        </p:nvGrpSpPr>
        <p:grpSpPr bwMode="auto">
          <a:xfrm>
            <a:off x="71406" y="-48"/>
            <a:ext cx="2571735" cy="1714536"/>
            <a:chOff x="397852" y="1174235"/>
            <a:chExt cx="2905993" cy="2683572"/>
          </a:xfrm>
        </p:grpSpPr>
        <p:sp>
          <p:nvSpPr>
            <p:cNvPr id="55" name="圆角矩形​​ 2"/>
            <p:cNvSpPr/>
            <p:nvPr/>
          </p:nvSpPr>
          <p:spPr>
            <a:xfrm rot="21283523">
              <a:off x="439139" y="2225433"/>
              <a:ext cx="2864706" cy="1632374"/>
            </a:xfrm>
            <a:prstGeom prst="roundRect">
              <a:avLst>
                <a:gd name="adj" fmla="val 10409"/>
              </a:avLst>
            </a:prstGeom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100000">
                  <a:schemeClr val="bg1">
                    <a:lumMod val="75000"/>
                  </a:schemeClr>
                </a:gs>
                <a:gs pos="20000">
                  <a:schemeClr val="bg1">
                    <a:lumMod val="85000"/>
                  </a:schemeClr>
                </a:gs>
              </a:gsLst>
              <a:lin ang="5400000" scaled="0"/>
              <a:tileRect/>
            </a:gradFill>
            <a:ln w="3175">
              <a:solidFill>
                <a:schemeClr val="bg1">
                  <a:lumMod val="75000"/>
                </a:schemeClr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cxnSp>
          <p:nvCxnSpPr>
            <p:cNvPr id="56" name="直接连接符​​ 11"/>
            <p:cNvCxnSpPr>
              <a:endCxn id="58" idx="2"/>
            </p:cNvCxnSpPr>
            <p:nvPr/>
          </p:nvCxnSpPr>
          <p:spPr>
            <a:xfrm flipV="1">
              <a:off x="866304" y="1337790"/>
              <a:ext cx="1171925" cy="1006736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​​ 13"/>
            <p:cNvCxnSpPr>
              <a:stCxn id="58" idx="6"/>
            </p:cNvCxnSpPr>
            <p:nvPr/>
          </p:nvCxnSpPr>
          <p:spPr>
            <a:xfrm>
              <a:off x="2363765" y="1337790"/>
              <a:ext cx="447809" cy="827302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椭圆​​ 4"/>
            <p:cNvSpPr/>
            <p:nvPr/>
          </p:nvSpPr>
          <p:spPr>
            <a:xfrm>
              <a:off x="2038230" y="1174235"/>
              <a:ext cx="325535" cy="325523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100000">
                  <a:schemeClr val="bg1">
                    <a:lumMod val="75000"/>
                  </a:schemeClr>
                </a:gs>
                <a:gs pos="20000">
                  <a:schemeClr val="bg1">
                    <a:lumMod val="85000"/>
                  </a:schemeClr>
                </a:gs>
              </a:gsLst>
              <a:lin ang="5400000" scaled="0"/>
              <a:tileRect/>
            </a:gradFill>
            <a:ln w="31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9" name="椭圆​​ 6"/>
            <p:cNvSpPr/>
            <p:nvPr/>
          </p:nvSpPr>
          <p:spPr>
            <a:xfrm>
              <a:off x="2106543" y="1243146"/>
              <a:ext cx="187779" cy="187779"/>
            </a:xfrm>
            <a:prstGeom prst="ellipse">
              <a:avLst/>
            </a:prstGeom>
            <a:gradFill flip="none" rotWithShape="1">
              <a:gsLst>
                <a:gs pos="46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  <a:gs pos="0">
                  <a:schemeClr val="tx1">
                    <a:lumMod val="50000"/>
                    <a:lumOff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31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0" name="同侧圆角矩形 59"/>
            <p:cNvSpPr/>
            <p:nvPr/>
          </p:nvSpPr>
          <p:spPr>
            <a:xfrm rot="21295192">
              <a:off x="397852" y="2236549"/>
              <a:ext cx="2853590" cy="792368"/>
            </a:xfrm>
            <a:prstGeom prst="round2SameRect">
              <a:avLst/>
            </a:prstGeom>
            <a:gradFill flip="none" rotWithShape="1">
              <a:gsLst>
                <a:gs pos="52000">
                  <a:schemeClr val="bg1">
                    <a:alpha val="0"/>
                  </a:schemeClr>
                </a:gs>
                <a:gs pos="0">
                  <a:schemeClr val="bg1">
                    <a:alpha val="0"/>
                  </a:schemeClr>
                </a:gs>
                <a:gs pos="48000">
                  <a:schemeClr val="bg1">
                    <a:lumMod val="96000"/>
                  </a:schemeClr>
                </a:gs>
              </a:gsLst>
              <a:lin ang="468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1" name="圆角矩形​​ 3"/>
            <p:cNvSpPr/>
            <p:nvPr/>
          </p:nvSpPr>
          <p:spPr>
            <a:xfrm rot="21283523">
              <a:off x="578102" y="2363736"/>
              <a:ext cx="2621747" cy="1346550"/>
            </a:xfrm>
            <a:prstGeom prst="roundRect">
              <a:avLst>
                <a:gd name="adj" fmla="val 7418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342900" indent="-3429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华文琥珀" pitchFamily="2" charset="-122"/>
                  <a:ea typeface="华文琥珀" pitchFamily="2" charset="-122"/>
                </a:rPr>
                <a:t>铁酸钙的</a:t>
              </a:r>
              <a:endPara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琥珀" pitchFamily="2" charset="-122"/>
                <a:ea typeface="华文琥珀" pitchFamily="2" charset="-122"/>
              </a:endParaRPr>
            </a:p>
            <a:p>
              <a:pPr marL="342900" indent="-3429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华文琥珀" pitchFamily="2" charset="-122"/>
                  <a:ea typeface="华文琥珀" pitchFamily="2" charset="-122"/>
                </a:rPr>
                <a:t>   </a:t>
              </a:r>
              <a:r>
                <a:rPr lang="zh-CN" altLang="en-US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华文琥珀" pitchFamily="2" charset="-122"/>
                  <a:ea typeface="华文琥珀" pitchFamily="2" charset="-122"/>
                </a:rPr>
                <a:t>研究与进展</a:t>
              </a:r>
              <a:endPara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琥珀" pitchFamily="2" charset="-122"/>
                <a:ea typeface="华文琥珀" pitchFamily="2" charset="-122"/>
              </a:endParaRPr>
            </a:p>
          </p:txBody>
        </p:sp>
        <p:sp>
          <p:nvSpPr>
            <p:cNvPr id="62" name="椭圆​​ 8"/>
            <p:cNvSpPr/>
            <p:nvPr/>
          </p:nvSpPr>
          <p:spPr>
            <a:xfrm rot="21283523">
              <a:off x="811716" y="2344203"/>
              <a:ext cx="119226" cy="119226"/>
            </a:xfrm>
            <a:prstGeom prst="ellipse">
              <a:avLst/>
            </a:prstGeom>
            <a:gradFill flip="none" rotWithShape="1">
              <a:gsLst>
                <a:gs pos="46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  <a:gs pos="0">
                  <a:schemeClr val="tx1">
                    <a:lumMod val="50000"/>
                    <a:lumOff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31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3" name="椭圆​​ 9"/>
            <p:cNvSpPr/>
            <p:nvPr/>
          </p:nvSpPr>
          <p:spPr>
            <a:xfrm rot="21283523">
              <a:off x="2757052" y="2164609"/>
              <a:ext cx="119226" cy="119226"/>
            </a:xfrm>
            <a:prstGeom prst="ellipse">
              <a:avLst/>
            </a:prstGeom>
            <a:gradFill flip="none" rotWithShape="1">
              <a:gsLst>
                <a:gs pos="46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  <a:gs pos="0">
                  <a:schemeClr val="tx1">
                    <a:lumMod val="50000"/>
                    <a:lumOff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31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64" name="Rectangle 6"/>
          <p:cNvSpPr>
            <a:spLocks noChangeArrowheads="1"/>
          </p:cNvSpPr>
          <p:nvPr/>
        </p:nvSpPr>
        <p:spPr bwMode="auto">
          <a:xfrm>
            <a:off x="433395" y="1714488"/>
            <a:ext cx="5281613" cy="500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Clr>
                <a:schemeClr val="accent5">
                  <a:lumMod val="75000"/>
                </a:schemeClr>
              </a:buClr>
              <a:buFont typeface="Wingdings" pitchFamily="2" charset="2"/>
              <a:buChar char="n"/>
              <a:defRPr/>
            </a:pPr>
            <a:r>
              <a:rPr lang="zh-CN" altLang="en-US" sz="2400" b="1" dirty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b="1" dirty="0" smtClean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对铁酸钙的认识</a:t>
            </a:r>
            <a:endParaRPr lang="en-US" altLang="zh-CN" sz="2400" b="1" dirty="0">
              <a:solidFill>
                <a:schemeClr val="accent2">
                  <a:lumMod val="75000"/>
                </a:schemeClr>
              </a:solidFill>
              <a:latin typeface="+mn-lt"/>
              <a:ea typeface="微软雅黑" pitchFamily="34" charset="-122"/>
            </a:endParaRPr>
          </a:p>
        </p:txBody>
      </p:sp>
      <p:sp>
        <p:nvSpPr>
          <p:cNvPr id="65" name="Rectangle 6"/>
          <p:cNvSpPr>
            <a:spLocks noChangeArrowheads="1"/>
          </p:cNvSpPr>
          <p:nvPr/>
        </p:nvSpPr>
        <p:spPr bwMode="auto">
          <a:xfrm>
            <a:off x="428596" y="2285996"/>
            <a:ext cx="6858048" cy="500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Clr>
                <a:schemeClr val="accent5">
                  <a:lumMod val="75000"/>
                </a:schemeClr>
              </a:buClr>
              <a:buFont typeface="Wingdings" pitchFamily="2" charset="2"/>
              <a:buChar char="n"/>
              <a:defRPr/>
            </a:pPr>
            <a:r>
              <a:rPr lang="zh-CN" altLang="en-US" sz="2400" b="1" dirty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2400" b="1" dirty="0" err="1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CaO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– SiO2 –</a:t>
            </a:r>
            <a:r>
              <a:rPr lang="en-US" sz="2400" b="1" dirty="0" err="1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FeO</a:t>
            </a:r>
            <a:r>
              <a:rPr lang="en-US" sz="2400" b="1" i="1" dirty="0" err="1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 sz="24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系</a:t>
            </a:r>
            <a:endParaRPr lang="en-US" altLang="zh-CN" sz="2400" b="1" dirty="0" smtClean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Clr>
                <a:schemeClr val="accent5">
                  <a:lumMod val="75000"/>
                </a:schemeClr>
              </a:buClr>
              <a:defRPr/>
            </a:pPr>
            <a:r>
              <a:rPr lang="en-US" altLang="zh-CN" sz="24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zh-CN" altLang="en-US" sz="24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中的相关系与熔化特征</a:t>
            </a:r>
            <a:endParaRPr lang="en-US" altLang="zh-CN" sz="2400" b="1" dirty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7" name="Line 12"/>
          <p:cNvSpPr>
            <a:spLocks noChangeShapeType="1"/>
          </p:cNvSpPr>
          <p:nvPr/>
        </p:nvSpPr>
        <p:spPr bwMode="auto">
          <a:xfrm>
            <a:off x="571472" y="2214554"/>
            <a:ext cx="3357558" cy="0"/>
          </a:xfrm>
          <a:prstGeom prst="line">
            <a:avLst/>
          </a:prstGeom>
          <a:noFill/>
          <a:ln w="9525">
            <a:solidFill>
              <a:schemeClr val="accent5">
                <a:lumMod val="75000"/>
              </a:schemeClr>
            </a:solidFill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latin typeface="+mn-lt"/>
              <a:ea typeface="+mn-ea"/>
            </a:endParaRPr>
          </a:p>
        </p:txBody>
      </p:sp>
      <p:sp>
        <p:nvSpPr>
          <p:cNvPr id="68" name="Line 12"/>
          <p:cNvSpPr>
            <a:spLocks noChangeShapeType="1"/>
          </p:cNvSpPr>
          <p:nvPr/>
        </p:nvSpPr>
        <p:spPr bwMode="auto">
          <a:xfrm>
            <a:off x="549267" y="3240405"/>
            <a:ext cx="3379791" cy="45719"/>
          </a:xfrm>
          <a:prstGeom prst="line">
            <a:avLst/>
          </a:prstGeom>
          <a:noFill/>
          <a:ln w="9525">
            <a:solidFill>
              <a:schemeClr val="accent5">
                <a:lumMod val="75000"/>
              </a:schemeClr>
            </a:solidFill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latin typeface="+mn-lt"/>
              <a:ea typeface="+mn-ea"/>
            </a:endParaRPr>
          </a:p>
        </p:txBody>
      </p:sp>
      <p:sp>
        <p:nvSpPr>
          <p:cNvPr id="69" name="Line 12"/>
          <p:cNvSpPr>
            <a:spLocks noChangeShapeType="1"/>
          </p:cNvSpPr>
          <p:nvPr/>
        </p:nvSpPr>
        <p:spPr bwMode="auto">
          <a:xfrm>
            <a:off x="500034" y="4357694"/>
            <a:ext cx="3379791" cy="0"/>
          </a:xfrm>
          <a:prstGeom prst="line">
            <a:avLst/>
          </a:prstGeom>
          <a:noFill/>
          <a:ln w="9525">
            <a:solidFill>
              <a:schemeClr val="accent5">
                <a:lumMod val="75000"/>
              </a:schemeClr>
            </a:solidFill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latin typeface="+mn-lt"/>
              <a:ea typeface="+mn-ea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4286248" y="1928803"/>
            <a:ext cx="4572032" cy="1214445"/>
            <a:chOff x="4286248" y="1928803"/>
            <a:chExt cx="4591131" cy="1143007"/>
          </a:xfrm>
          <a:solidFill>
            <a:schemeClr val="accent5">
              <a:lumMod val="90000"/>
            </a:schemeClr>
          </a:solidFill>
          <a:effectLst>
            <a:reflection blurRad="6350" stA="52000" endA="300" endPos="35000" dir="5400000" sy="-100000" algn="bl" rotWithShape="0"/>
          </a:effectLst>
        </p:grpSpPr>
        <p:sp>
          <p:nvSpPr>
            <p:cNvPr id="25" name="圆角矩形标注 24"/>
            <p:cNvSpPr/>
            <p:nvPr/>
          </p:nvSpPr>
          <p:spPr>
            <a:xfrm>
              <a:off x="4286248" y="1928803"/>
              <a:ext cx="4591131" cy="1143007"/>
            </a:xfrm>
            <a:prstGeom prst="wedgeRoundRectCallout">
              <a:avLst>
                <a:gd name="adj1" fmla="val -57662"/>
                <a:gd name="adj2" fmla="val 17383"/>
                <a:gd name="adj3" fmla="val 1666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75" name="Rectangle 15"/>
            <p:cNvSpPr>
              <a:spLocks noChangeArrowheads="1"/>
            </p:cNvSpPr>
            <p:nvPr/>
          </p:nvSpPr>
          <p:spPr bwMode="auto">
            <a:xfrm>
              <a:off x="4429124" y="1957320"/>
              <a:ext cx="4394801" cy="95591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Font typeface="Wingdings" pitchFamily="2" charset="2"/>
                <a:buChar char="Ø"/>
              </a:pPr>
              <a:r>
                <a:rPr lang="zh-CN" altLang="en-US" sz="2000" b="1" dirty="0" smtClean="0">
                  <a:solidFill>
                    <a:srgbClr val="080808"/>
                  </a:solidFill>
                  <a:ea typeface="华文细黑" pitchFamily="2" charset="-122"/>
                </a:rPr>
                <a:t>  </a:t>
              </a:r>
              <a:r>
                <a:rPr lang="zh-CN" altLang="en-US" sz="2000" b="1" dirty="0" smtClean="0">
                  <a:solidFill>
                    <a:srgbClr val="080808"/>
                  </a:solidFill>
                  <a:latin typeface="微软雅黑" pitchFamily="34" charset="-122"/>
                  <a:ea typeface="微软雅黑" pitchFamily="34" charset="-122"/>
                </a:rPr>
                <a:t>不同氧分压下的相关系与熔化行为</a:t>
              </a:r>
              <a:endParaRPr lang="en-US" altLang="zh-CN" sz="2000" b="1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lang="en-US" altLang="zh-CN" sz="2000" b="1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buFont typeface="Wingdings" pitchFamily="2" charset="2"/>
                <a:buChar char="Ø"/>
              </a:pPr>
              <a:r>
                <a:rPr lang="en-US" altLang="zh-CN" sz="2000" b="1" dirty="0" smtClean="0">
                  <a:solidFill>
                    <a:srgbClr val="080808"/>
                  </a:solidFill>
                  <a:latin typeface="微软雅黑" pitchFamily="34" charset="-122"/>
                  <a:ea typeface="微软雅黑" pitchFamily="34" charset="-122"/>
                </a:rPr>
                <a:t>  </a:t>
              </a:r>
              <a:r>
                <a:rPr lang="zh-CN" altLang="en-US" sz="2000" b="1" dirty="0" smtClean="0">
                  <a:solidFill>
                    <a:srgbClr val="080808"/>
                  </a:solidFill>
                  <a:latin typeface="微软雅黑" pitchFamily="34" charset="-122"/>
                  <a:ea typeface="微软雅黑" pitchFamily="34" charset="-122"/>
                </a:rPr>
                <a:t>不同温度下的相关系</a:t>
              </a:r>
              <a:endParaRPr lang="zh-CN" altLang="en-US" sz="2000" b="1" dirty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1071538" y="6929438"/>
            <a:ext cx="5429288" cy="4566692"/>
            <a:chOff x="1071538" y="6929438"/>
            <a:chExt cx="5429288" cy="4566692"/>
          </a:xfrm>
        </p:grpSpPr>
        <p:pic>
          <p:nvPicPr>
            <p:cNvPr id="26" name="图片 25" descr="未命名14.jpg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1571604" y="6929438"/>
              <a:ext cx="4500594" cy="3714800"/>
            </a:xfrm>
            <a:prstGeom prst="rect">
              <a:avLst/>
            </a:prstGeom>
          </p:spPr>
        </p:pic>
        <p:sp>
          <p:nvSpPr>
            <p:cNvPr id="29" name="矩形 28"/>
            <p:cNvSpPr/>
            <p:nvPr/>
          </p:nvSpPr>
          <p:spPr>
            <a:xfrm>
              <a:off x="1071538" y="10572800"/>
              <a:ext cx="5429288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b="1" dirty="0" smtClean="0"/>
                <a:t>图</a:t>
              </a:r>
              <a:r>
                <a:rPr lang="en-US" b="1" dirty="0" smtClean="0"/>
                <a:t>2  </a:t>
              </a:r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不同气氛下</a:t>
              </a:r>
              <a:r>
                <a:rPr lang="en-US" altLang="zh-CN" dirty="0" smtClean="0">
                  <a:latin typeface="微软雅黑" pitchFamily="34" charset="-122"/>
                  <a:ea typeface="微软雅黑" pitchFamily="34" charset="-122"/>
                </a:rPr>
                <a:t>1300</a:t>
              </a:r>
              <a:r>
                <a:rPr lang="en-US" dirty="0" smtClean="0">
                  <a:latin typeface="微软雅黑" pitchFamily="34" charset="-122"/>
                  <a:ea typeface="微软雅黑" pitchFamily="34" charset="-122"/>
                </a:rPr>
                <a:t> ℃</a:t>
              </a:r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一个液相区，特别在空气下渣相主要氧化物为</a:t>
              </a:r>
              <a:r>
                <a:rPr lang="en-US" dirty="0" smtClean="0">
                  <a:latin typeface="微软雅黑" pitchFamily="34" charset="-122"/>
                  <a:ea typeface="微软雅黑" pitchFamily="34" charset="-122"/>
                </a:rPr>
                <a:t>Fe</a:t>
              </a:r>
              <a:r>
                <a:rPr lang="en-US" baseline="-25000" dirty="0" smtClean="0">
                  <a:latin typeface="微软雅黑" pitchFamily="34" charset="-122"/>
                  <a:ea typeface="微软雅黑" pitchFamily="34" charset="-122"/>
                </a:rPr>
                <a:t>2</a:t>
              </a:r>
              <a:r>
                <a:rPr lang="en-US" dirty="0" smtClean="0">
                  <a:latin typeface="微软雅黑" pitchFamily="34" charset="-122"/>
                  <a:ea typeface="微软雅黑" pitchFamily="34" charset="-122"/>
                </a:rPr>
                <a:t>O</a:t>
              </a:r>
              <a:r>
                <a:rPr lang="en-US" baseline="-25000" dirty="0" smtClean="0">
                  <a:latin typeface="微软雅黑" pitchFamily="34" charset="-122"/>
                  <a:ea typeface="微软雅黑" pitchFamily="34" charset="-122"/>
                </a:rPr>
                <a:t>3</a:t>
              </a:r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，而在低压下则是铁尖晶石 </a:t>
              </a:r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6215074" y="6858024"/>
            <a:ext cx="4500594" cy="4155546"/>
            <a:chOff x="6215074" y="6858024"/>
            <a:chExt cx="4500594" cy="4155546"/>
          </a:xfrm>
        </p:grpSpPr>
        <p:pic>
          <p:nvPicPr>
            <p:cNvPr id="27" name="图片 26" descr="未命名13.jpg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6215074" y="6858024"/>
              <a:ext cx="4500594" cy="3714800"/>
            </a:xfrm>
            <a:prstGeom prst="rect">
              <a:avLst/>
            </a:prstGeom>
          </p:spPr>
        </p:pic>
        <p:sp>
          <p:nvSpPr>
            <p:cNvPr id="30" name="矩形 29"/>
            <p:cNvSpPr/>
            <p:nvPr/>
          </p:nvSpPr>
          <p:spPr>
            <a:xfrm>
              <a:off x="6644000" y="10644238"/>
              <a:ext cx="371447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 smtClean="0"/>
                <a:t>图</a:t>
              </a:r>
              <a:r>
                <a:rPr lang="en-US" b="1" dirty="0" smtClean="0"/>
                <a:t>3 </a:t>
              </a:r>
              <a:r>
                <a:rPr lang="en-US" dirty="0" smtClean="0">
                  <a:latin typeface="微软雅黑" pitchFamily="34" charset="-122"/>
                  <a:ea typeface="微软雅黑" pitchFamily="34" charset="-122"/>
                </a:rPr>
                <a:t>1270℃</a:t>
              </a:r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时</a:t>
              </a:r>
              <a:r>
                <a:rPr lang="en-US" dirty="0" smtClean="0">
                  <a:latin typeface="微软雅黑" pitchFamily="34" charset="-122"/>
                  <a:ea typeface="微软雅黑" pitchFamily="34" charset="-122"/>
                </a:rPr>
                <a:t>CCC</a:t>
              </a:r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平面上的相组成</a:t>
              </a:r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1" name="Rectangle 6"/>
          <p:cNvSpPr>
            <a:spLocks noChangeArrowheads="1"/>
          </p:cNvSpPr>
          <p:nvPr/>
        </p:nvSpPr>
        <p:spPr bwMode="auto">
          <a:xfrm>
            <a:off x="433395" y="3357566"/>
            <a:ext cx="5281613" cy="500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Clr>
                <a:schemeClr val="accent5">
                  <a:lumMod val="75000"/>
                </a:schemeClr>
              </a:buClr>
              <a:buFont typeface="Wingdings" pitchFamily="2" charset="2"/>
              <a:buChar char="n"/>
              <a:defRPr/>
            </a:pPr>
            <a:r>
              <a:rPr lang="zh-CN" altLang="en-US" sz="2400" b="1" dirty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b="1" dirty="0" smtClean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SFCA</a:t>
            </a:r>
            <a:r>
              <a:rPr lang="zh-CN" altLang="en-US" sz="2400" b="1" dirty="0" smtClean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中不同组元的影</a:t>
            </a:r>
            <a:endParaRPr lang="en-US" altLang="zh-CN" sz="2400" b="1" dirty="0" smtClean="0">
              <a:solidFill>
                <a:schemeClr val="accent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Clr>
                <a:schemeClr val="accent5">
                  <a:lumMod val="75000"/>
                </a:schemeClr>
              </a:buClr>
              <a:defRPr/>
            </a:pPr>
            <a:r>
              <a:rPr lang="zh-CN" altLang="en-US" sz="2400" b="1" dirty="0" smtClean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响机理</a:t>
            </a:r>
            <a:endParaRPr lang="en-US" altLang="zh-CN" sz="2400" b="1" dirty="0">
              <a:solidFill>
                <a:schemeClr val="accent2">
                  <a:lumMod val="75000"/>
                </a:schemeClr>
              </a:solidFill>
              <a:latin typeface="+mn-lt"/>
              <a:ea typeface="微软雅黑" pitchFamily="34" charset="-122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4500562" y="0"/>
            <a:ext cx="4457729" cy="857256"/>
            <a:chOff x="4500562" y="0"/>
            <a:chExt cx="4457729" cy="857256"/>
          </a:xfrm>
        </p:grpSpPr>
        <p:sp>
          <p:nvSpPr>
            <p:cNvPr id="33" name="矩形 32"/>
            <p:cNvSpPr/>
            <p:nvPr/>
          </p:nvSpPr>
          <p:spPr>
            <a:xfrm>
              <a:off x="4500562" y="0"/>
              <a:ext cx="2571736" cy="857256"/>
            </a:xfrm>
            <a:prstGeom prst="rect">
              <a:avLst/>
            </a:prstGeom>
            <a:solidFill>
              <a:schemeClr val="bg1">
                <a:alpha val="87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  <a:reflection blurRad="6350" stA="50000" endA="300" endPos="5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800" b="1" dirty="0" smtClean="0">
                  <a:solidFill>
                    <a:schemeClr val="accent5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2  </a:t>
              </a:r>
              <a:r>
                <a:rPr lang="zh-CN" altLang="en-US" sz="2800" b="1" dirty="0" smtClean="0">
                  <a:solidFill>
                    <a:schemeClr val="accent5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课题总结</a:t>
              </a:r>
              <a:endPara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5500694" y="0"/>
              <a:ext cx="2743185" cy="857256"/>
            </a:xfrm>
            <a:prstGeom prst="rect">
              <a:avLst/>
            </a:prstGeom>
            <a:solidFill>
              <a:schemeClr val="bg1">
                <a:alpha val="87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  <a:reflection blurRad="6350" stA="50000" endA="300" endPos="5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800" b="1" dirty="0" smtClean="0">
                  <a:solidFill>
                    <a:schemeClr val="accent5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3  </a:t>
              </a:r>
              <a:r>
                <a:rPr lang="zh-CN" altLang="en-US" sz="2800" b="1" dirty="0" smtClean="0">
                  <a:solidFill>
                    <a:schemeClr val="accent5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实验方案</a:t>
              </a:r>
              <a:endPara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6500826" y="0"/>
              <a:ext cx="2457465" cy="857256"/>
            </a:xfrm>
            <a:prstGeom prst="rect">
              <a:avLst/>
            </a:prstGeom>
            <a:solidFill>
              <a:schemeClr val="bg1">
                <a:alpha val="87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  <a:reflection blurRad="6350" stA="50000" endA="300" endPos="5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800" b="1" dirty="0" smtClean="0">
                  <a:solidFill>
                    <a:schemeClr val="accent5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4  </a:t>
              </a:r>
              <a:r>
                <a:rPr lang="zh-CN" altLang="en-US" sz="2800" b="1" dirty="0" smtClean="0">
                  <a:solidFill>
                    <a:schemeClr val="accent5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实验进度</a:t>
              </a:r>
              <a:endPara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1.48148E-6 L 0.28334 -0.84004 " pathEditMode="relative" rAng="0" ptsTypes="AA">
                                      <p:cBhvr>
                                        <p:cTn id="1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2" y="-4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8334 -0.84004 L -0.00798 0.02083 " pathEditMode="relative" rAng="0" ptsTypes="AA">
                                      <p:cBhvr>
                                        <p:cTn id="1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6" y="43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47 0.01597 L -0.22934 -0.80255 " pathEditMode="relative" rAng="0" ptsTypes="AA">
                                      <p:cBhvr>
                                        <p:cTn id="1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" y="-4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283 -0.80324 L 0.01579 0.03658 " pathEditMode="relative" rAng="0" ptsTypes="AA">
                                      <p:cBhvr>
                                        <p:cTn id="2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" y="4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0" name="Picture 50" descr="water"/>
          <p:cNvPicPr>
            <a:picLocks noChangeAspect="1" noChangeArrowheads="1"/>
          </p:cNvPicPr>
          <p:nvPr/>
        </p:nvPicPr>
        <p:blipFill>
          <a:blip r:embed="rId3"/>
          <a:srcRect l="22409" t="16374" b="27486"/>
          <a:stretch>
            <a:fillRect/>
          </a:stretch>
        </p:blipFill>
        <p:spPr bwMode="gray">
          <a:xfrm rot="786797">
            <a:off x="6629400" y="-381000"/>
            <a:ext cx="2417763" cy="1995488"/>
          </a:xfrm>
          <a:prstGeom prst="rect">
            <a:avLst/>
          </a:prstGeom>
          <a:noFill/>
        </p:spPr>
      </p:pic>
      <p:grpSp>
        <p:nvGrpSpPr>
          <p:cNvPr id="91" name="组合 90"/>
          <p:cNvGrpSpPr/>
          <p:nvPr/>
        </p:nvGrpSpPr>
        <p:grpSpPr>
          <a:xfrm>
            <a:off x="4214810" y="1857364"/>
            <a:ext cx="4572032" cy="2714644"/>
            <a:chOff x="4214810" y="1857364"/>
            <a:chExt cx="4572032" cy="2714644"/>
          </a:xfrm>
          <a:effectLst>
            <a:reflection blurRad="6350" stA="52000" endA="300" endPos="35000" dir="5400000" sy="-100000" algn="bl" rotWithShape="0"/>
          </a:effectLst>
        </p:grpSpPr>
        <p:sp>
          <p:nvSpPr>
            <p:cNvPr id="36" name="圆角矩形标注 35"/>
            <p:cNvSpPr/>
            <p:nvPr/>
          </p:nvSpPr>
          <p:spPr>
            <a:xfrm>
              <a:off x="4214810" y="1857364"/>
              <a:ext cx="4500594" cy="2714644"/>
            </a:xfrm>
            <a:prstGeom prst="wedgeRoundRectCallout">
              <a:avLst>
                <a:gd name="adj1" fmla="val -57719"/>
                <a:gd name="adj2" fmla="val 25380"/>
                <a:gd name="adj3" fmla="val 16667"/>
              </a:avLst>
            </a:prstGeom>
            <a:solidFill>
              <a:schemeClr val="accent5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75" name="Rectangle 15"/>
            <p:cNvSpPr>
              <a:spLocks noChangeArrowheads="1"/>
            </p:cNvSpPr>
            <p:nvPr/>
          </p:nvSpPr>
          <p:spPr bwMode="auto">
            <a:xfrm>
              <a:off x="4429124" y="1957320"/>
              <a:ext cx="4357718" cy="24006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000" b="1" dirty="0" smtClean="0"/>
                <a:t>SiO</a:t>
              </a:r>
              <a:r>
                <a:rPr lang="en-US" sz="2000" b="1" baseline="-25000" dirty="0" smtClean="0"/>
                <a:t>2</a:t>
              </a:r>
              <a:r>
                <a:rPr lang="en-US" sz="2000" b="1" dirty="0" smtClean="0"/>
                <a:t>：  </a:t>
              </a:r>
              <a:r>
                <a:rPr lang="zh-CN" altLang="en-US" sz="2000" dirty="0" smtClean="0">
                  <a:latin typeface="微软雅黑" pitchFamily="34" charset="-122"/>
                  <a:ea typeface="微软雅黑" pitchFamily="34" charset="-122"/>
                </a:rPr>
                <a:t>主要影响液相结构和铁酸钙   </a:t>
              </a:r>
              <a:endParaRPr lang="en-US" altLang="zh-CN" sz="2000" dirty="0" smtClean="0"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2000" dirty="0" smtClean="0">
                  <a:latin typeface="微软雅黑" pitchFamily="34" charset="-122"/>
                  <a:ea typeface="微软雅黑" pitchFamily="34" charset="-122"/>
                </a:rPr>
                <a:t>              </a:t>
              </a:r>
              <a:r>
                <a:rPr lang="zh-CN" altLang="en-US" sz="2000" dirty="0" smtClean="0">
                  <a:latin typeface="微软雅黑" pitchFamily="34" charset="-122"/>
                  <a:ea typeface="微软雅黑" pitchFamily="34" charset="-122"/>
                </a:rPr>
                <a:t>的组织形态</a:t>
              </a:r>
              <a:endParaRPr lang="en-US" altLang="zh-CN" sz="2000" b="1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sz="2000" b="1" dirty="0" smtClean="0">
                  <a:latin typeface="微软雅黑" pitchFamily="34" charset="-122"/>
                  <a:ea typeface="微软雅黑" pitchFamily="34" charset="-122"/>
                </a:rPr>
                <a:t>A1</a:t>
              </a:r>
              <a:r>
                <a:rPr lang="en-US" sz="2000" b="1" baseline="-25000" dirty="0" smtClean="0">
                  <a:latin typeface="微软雅黑" pitchFamily="34" charset="-122"/>
                  <a:ea typeface="微软雅黑" pitchFamily="34" charset="-122"/>
                </a:rPr>
                <a:t>2</a:t>
              </a:r>
              <a:r>
                <a:rPr lang="en-US" sz="2000" b="1" dirty="0" smtClean="0">
                  <a:latin typeface="微软雅黑" pitchFamily="34" charset="-122"/>
                  <a:ea typeface="微软雅黑" pitchFamily="34" charset="-122"/>
                </a:rPr>
                <a:t>O</a:t>
              </a:r>
              <a:r>
                <a:rPr lang="en-US" sz="2000" b="1" baseline="-25000" dirty="0" smtClean="0">
                  <a:latin typeface="微软雅黑" pitchFamily="34" charset="-122"/>
                  <a:ea typeface="微软雅黑" pitchFamily="34" charset="-122"/>
                </a:rPr>
                <a:t>3 </a:t>
              </a:r>
              <a:r>
                <a:rPr lang="en-US" sz="2000" b="1" dirty="0" smtClean="0"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zh-CN" altLang="en-US" sz="2000" dirty="0" smtClean="0">
                  <a:latin typeface="微软雅黑" pitchFamily="34" charset="-122"/>
                  <a:ea typeface="微软雅黑" pitchFamily="34" charset="-122"/>
                </a:rPr>
                <a:t>主要影响铁酸钙的生成温度</a:t>
              </a:r>
              <a:endParaRPr lang="en-US" altLang="zh-CN" sz="2000" dirty="0" smtClean="0"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2000" dirty="0" smtClean="0">
                  <a:latin typeface="微软雅黑" pitchFamily="34" charset="-122"/>
                  <a:ea typeface="微软雅黑" pitchFamily="34" charset="-122"/>
                </a:rPr>
                <a:t>               </a:t>
              </a:r>
              <a:r>
                <a:rPr lang="zh-CN" altLang="en-US" sz="2000" dirty="0" smtClean="0">
                  <a:latin typeface="微软雅黑" pitchFamily="34" charset="-122"/>
                  <a:ea typeface="微软雅黑" pitchFamily="34" charset="-122"/>
                </a:rPr>
                <a:t>和不同温度下的稳定性</a:t>
              </a:r>
              <a:endParaRPr lang="en-US" altLang="zh-CN" sz="2000" dirty="0" smtClean="0"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sz="2000" b="1" dirty="0" err="1" smtClean="0">
                  <a:latin typeface="微软雅黑" pitchFamily="34" charset="-122"/>
                  <a:ea typeface="微软雅黑" pitchFamily="34" charset="-122"/>
                </a:rPr>
                <a:t>MgO</a:t>
              </a:r>
              <a:r>
                <a:rPr lang="en-US" sz="2000" b="1" dirty="0" smtClean="0">
                  <a:latin typeface="微软雅黑" pitchFamily="34" charset="-122"/>
                  <a:ea typeface="微软雅黑" pitchFamily="34" charset="-122"/>
                </a:rPr>
                <a:t>：   </a:t>
              </a:r>
              <a:r>
                <a:rPr lang="zh-CN" altLang="en-US" sz="2000" dirty="0" smtClean="0">
                  <a:latin typeface="微软雅黑" pitchFamily="34" charset="-122"/>
                  <a:ea typeface="微软雅黑" pitchFamily="34" charset="-122"/>
                </a:rPr>
                <a:t>影响液相的熔点</a:t>
              </a:r>
              <a:endParaRPr lang="zh-CN" altLang="en-US" sz="2000" b="1" dirty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5" name="组合 7"/>
          <p:cNvGrpSpPr>
            <a:grpSpLocks/>
          </p:cNvGrpSpPr>
          <p:nvPr/>
        </p:nvGrpSpPr>
        <p:grpSpPr bwMode="auto">
          <a:xfrm>
            <a:off x="71439" y="-48"/>
            <a:ext cx="2571735" cy="1714536"/>
            <a:chOff x="397852" y="1174235"/>
            <a:chExt cx="2905993" cy="2683572"/>
          </a:xfrm>
        </p:grpSpPr>
        <p:sp>
          <p:nvSpPr>
            <p:cNvPr id="26" name="圆角矩形​​ 2"/>
            <p:cNvSpPr/>
            <p:nvPr/>
          </p:nvSpPr>
          <p:spPr>
            <a:xfrm rot="21283523">
              <a:off x="439139" y="2225433"/>
              <a:ext cx="2864706" cy="1632374"/>
            </a:xfrm>
            <a:prstGeom prst="roundRect">
              <a:avLst>
                <a:gd name="adj" fmla="val 10409"/>
              </a:avLst>
            </a:prstGeom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100000">
                  <a:schemeClr val="bg1">
                    <a:lumMod val="75000"/>
                  </a:schemeClr>
                </a:gs>
                <a:gs pos="20000">
                  <a:schemeClr val="bg1">
                    <a:lumMod val="85000"/>
                  </a:schemeClr>
                </a:gs>
              </a:gsLst>
              <a:lin ang="5400000" scaled="0"/>
              <a:tileRect/>
            </a:gradFill>
            <a:ln w="3175">
              <a:solidFill>
                <a:schemeClr val="bg1">
                  <a:lumMod val="75000"/>
                </a:schemeClr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cxnSp>
          <p:nvCxnSpPr>
            <p:cNvPr id="27" name="直接连接符​​ 11"/>
            <p:cNvCxnSpPr>
              <a:endCxn id="29" idx="2"/>
            </p:cNvCxnSpPr>
            <p:nvPr/>
          </p:nvCxnSpPr>
          <p:spPr>
            <a:xfrm flipV="1">
              <a:off x="866304" y="1337790"/>
              <a:ext cx="1171925" cy="1006736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​​ 13"/>
            <p:cNvCxnSpPr>
              <a:stCxn id="29" idx="6"/>
            </p:cNvCxnSpPr>
            <p:nvPr/>
          </p:nvCxnSpPr>
          <p:spPr>
            <a:xfrm>
              <a:off x="2363765" y="1337790"/>
              <a:ext cx="447809" cy="827302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椭圆​​ 4"/>
            <p:cNvSpPr/>
            <p:nvPr/>
          </p:nvSpPr>
          <p:spPr>
            <a:xfrm>
              <a:off x="2038230" y="1174235"/>
              <a:ext cx="325535" cy="325523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100000">
                  <a:schemeClr val="bg1">
                    <a:lumMod val="75000"/>
                  </a:schemeClr>
                </a:gs>
                <a:gs pos="20000">
                  <a:schemeClr val="bg1">
                    <a:lumMod val="85000"/>
                  </a:schemeClr>
                </a:gs>
              </a:gsLst>
              <a:lin ang="5400000" scaled="0"/>
              <a:tileRect/>
            </a:gradFill>
            <a:ln w="31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0" name="椭圆​​ 6"/>
            <p:cNvSpPr/>
            <p:nvPr/>
          </p:nvSpPr>
          <p:spPr>
            <a:xfrm>
              <a:off x="2106543" y="1243146"/>
              <a:ext cx="187779" cy="187779"/>
            </a:xfrm>
            <a:prstGeom prst="ellipse">
              <a:avLst/>
            </a:prstGeom>
            <a:gradFill flip="none" rotWithShape="1">
              <a:gsLst>
                <a:gs pos="46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  <a:gs pos="0">
                  <a:schemeClr val="tx1">
                    <a:lumMod val="50000"/>
                    <a:lumOff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31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1" name="同侧圆角矩形 30"/>
            <p:cNvSpPr/>
            <p:nvPr/>
          </p:nvSpPr>
          <p:spPr>
            <a:xfrm rot="21295192">
              <a:off x="397852" y="2236549"/>
              <a:ext cx="2853590" cy="792368"/>
            </a:xfrm>
            <a:prstGeom prst="round2SameRect">
              <a:avLst/>
            </a:prstGeom>
            <a:gradFill flip="none" rotWithShape="1">
              <a:gsLst>
                <a:gs pos="52000">
                  <a:schemeClr val="bg1">
                    <a:alpha val="0"/>
                  </a:schemeClr>
                </a:gs>
                <a:gs pos="0">
                  <a:schemeClr val="bg1">
                    <a:alpha val="0"/>
                  </a:schemeClr>
                </a:gs>
                <a:gs pos="48000">
                  <a:schemeClr val="bg1">
                    <a:lumMod val="96000"/>
                  </a:schemeClr>
                </a:gs>
              </a:gsLst>
              <a:lin ang="468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2" name="圆角矩形​​ 3"/>
            <p:cNvSpPr/>
            <p:nvPr/>
          </p:nvSpPr>
          <p:spPr>
            <a:xfrm rot="21283523">
              <a:off x="578102" y="2363736"/>
              <a:ext cx="2621747" cy="1346550"/>
            </a:xfrm>
            <a:prstGeom prst="roundRect">
              <a:avLst>
                <a:gd name="adj" fmla="val 7418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342900" indent="-3429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华文琥珀" pitchFamily="2" charset="-122"/>
                  <a:ea typeface="华文琥珀" pitchFamily="2" charset="-122"/>
                </a:rPr>
                <a:t>铁酸钙的</a:t>
              </a:r>
              <a:endPara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琥珀" pitchFamily="2" charset="-122"/>
                <a:ea typeface="华文琥珀" pitchFamily="2" charset="-122"/>
              </a:endParaRPr>
            </a:p>
            <a:p>
              <a:pPr marL="342900" indent="-3429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华文琥珀" pitchFamily="2" charset="-122"/>
                  <a:ea typeface="华文琥珀" pitchFamily="2" charset="-122"/>
                </a:rPr>
                <a:t>   </a:t>
              </a:r>
              <a:r>
                <a:rPr lang="zh-CN" altLang="en-US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华文琥珀" pitchFamily="2" charset="-122"/>
                  <a:ea typeface="华文琥珀" pitchFamily="2" charset="-122"/>
                </a:rPr>
                <a:t>研究与进展</a:t>
              </a:r>
              <a:endPara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琥珀" pitchFamily="2" charset="-122"/>
                <a:ea typeface="华文琥珀" pitchFamily="2" charset="-122"/>
              </a:endParaRPr>
            </a:p>
          </p:txBody>
        </p:sp>
        <p:sp>
          <p:nvSpPr>
            <p:cNvPr id="33" name="椭圆​​ 8"/>
            <p:cNvSpPr/>
            <p:nvPr/>
          </p:nvSpPr>
          <p:spPr>
            <a:xfrm rot="21283523">
              <a:off x="811716" y="2344203"/>
              <a:ext cx="119226" cy="119226"/>
            </a:xfrm>
            <a:prstGeom prst="ellipse">
              <a:avLst/>
            </a:prstGeom>
            <a:gradFill flip="none" rotWithShape="1">
              <a:gsLst>
                <a:gs pos="46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  <a:gs pos="0">
                  <a:schemeClr val="tx1">
                    <a:lumMod val="50000"/>
                    <a:lumOff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31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4" name="椭圆​​ 9"/>
            <p:cNvSpPr/>
            <p:nvPr/>
          </p:nvSpPr>
          <p:spPr>
            <a:xfrm rot="21283523">
              <a:off x="2757052" y="2164609"/>
              <a:ext cx="119226" cy="119226"/>
            </a:xfrm>
            <a:prstGeom prst="ellipse">
              <a:avLst/>
            </a:prstGeom>
            <a:gradFill flip="none" rotWithShape="1">
              <a:gsLst>
                <a:gs pos="46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  <a:gs pos="0">
                  <a:schemeClr val="tx1">
                    <a:lumMod val="50000"/>
                    <a:lumOff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31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92" name="组合 91"/>
          <p:cNvGrpSpPr/>
          <p:nvPr/>
        </p:nvGrpSpPr>
        <p:grpSpPr>
          <a:xfrm>
            <a:off x="428596" y="1714488"/>
            <a:ext cx="6858048" cy="2571768"/>
            <a:chOff x="428596" y="1714488"/>
            <a:chExt cx="6858048" cy="2571768"/>
          </a:xfrm>
        </p:grpSpPr>
        <p:sp>
          <p:nvSpPr>
            <p:cNvPr id="64" name="Rectangle 6"/>
            <p:cNvSpPr>
              <a:spLocks noChangeArrowheads="1"/>
            </p:cNvSpPr>
            <p:nvPr/>
          </p:nvSpPr>
          <p:spPr bwMode="auto">
            <a:xfrm>
              <a:off x="433395" y="1714488"/>
              <a:ext cx="5281613" cy="5000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 fontAlgn="auto">
                <a:spcBef>
                  <a:spcPct val="20000"/>
                </a:spcBef>
                <a:spcAft>
                  <a:spcPts val="0"/>
                </a:spcAft>
                <a:buClr>
                  <a:schemeClr val="accent5">
                    <a:lumMod val="75000"/>
                  </a:schemeClr>
                </a:buClr>
                <a:buFont typeface="Wingdings" pitchFamily="2" charset="2"/>
                <a:buChar char="n"/>
                <a:defRPr/>
              </a:pPr>
              <a:r>
                <a:rPr lang="zh-CN" altLang="en-US" sz="2400" b="1" dirty="0">
                  <a:solidFill>
                    <a:schemeClr val="accent5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zh-CN" altLang="en-US" sz="2400" b="1" dirty="0" smtClean="0">
                  <a:solidFill>
                    <a:schemeClr val="accent2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对铁酸钙的认识</a:t>
              </a:r>
              <a:endParaRPr lang="en-US" altLang="zh-CN" sz="2400" b="1" dirty="0">
                <a:solidFill>
                  <a:schemeClr val="accent2">
                    <a:lumMod val="75000"/>
                  </a:schemeClr>
                </a:solidFill>
                <a:latin typeface="+mn-lt"/>
                <a:ea typeface="微软雅黑" pitchFamily="34" charset="-122"/>
              </a:endParaRPr>
            </a:p>
          </p:txBody>
        </p:sp>
        <p:sp>
          <p:nvSpPr>
            <p:cNvPr id="65" name="Rectangle 6"/>
            <p:cNvSpPr>
              <a:spLocks noChangeArrowheads="1"/>
            </p:cNvSpPr>
            <p:nvPr/>
          </p:nvSpPr>
          <p:spPr bwMode="auto">
            <a:xfrm>
              <a:off x="428596" y="2285996"/>
              <a:ext cx="6858048" cy="5000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 fontAlgn="auto">
                <a:spcBef>
                  <a:spcPct val="20000"/>
                </a:spcBef>
                <a:spcAft>
                  <a:spcPts val="0"/>
                </a:spcAft>
                <a:buClr>
                  <a:schemeClr val="accent5">
                    <a:lumMod val="75000"/>
                  </a:schemeClr>
                </a:buClr>
                <a:buFont typeface="Wingdings" pitchFamily="2" charset="2"/>
                <a:buChar char="n"/>
                <a:defRPr/>
              </a:pPr>
              <a:r>
                <a:rPr lang="zh-CN" altLang="en-US" sz="2400" b="1" dirty="0">
                  <a:solidFill>
                    <a:schemeClr val="accent5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sz="2400" b="1" dirty="0" err="1" smtClean="0">
                  <a:solidFill>
                    <a:schemeClr val="accent2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CaO</a:t>
              </a:r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– SiO2 –</a:t>
              </a:r>
              <a:r>
                <a:rPr lang="en-US" sz="2400" b="1" dirty="0" err="1" smtClean="0">
                  <a:solidFill>
                    <a:schemeClr val="accent2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FeO</a:t>
              </a:r>
              <a:r>
                <a:rPr lang="en-US" sz="2400" b="1" i="1" dirty="0" err="1" smtClean="0">
                  <a:solidFill>
                    <a:schemeClr val="accent2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x</a:t>
              </a:r>
              <a:r>
                <a:rPr lang="zh-CN" altLang="en-US" sz="2400" b="1" dirty="0" smtClean="0">
                  <a:solidFill>
                    <a:schemeClr val="accent2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系</a:t>
              </a:r>
              <a:endParaRPr lang="en-US" altLang="zh-CN" sz="2400" b="1" dirty="0" smtClean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342900" indent="-342900" fontAlgn="auto">
                <a:spcBef>
                  <a:spcPct val="20000"/>
                </a:spcBef>
                <a:spcAft>
                  <a:spcPts val="0"/>
                </a:spcAft>
                <a:buClr>
                  <a:schemeClr val="accent5">
                    <a:lumMod val="75000"/>
                  </a:schemeClr>
                </a:buClr>
                <a:defRPr/>
              </a:pPr>
              <a:r>
                <a:rPr lang="en-US" altLang="zh-CN" sz="2400" b="1" dirty="0" smtClean="0">
                  <a:solidFill>
                    <a:schemeClr val="accent2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     </a:t>
              </a:r>
              <a:r>
                <a:rPr lang="zh-CN" altLang="en-US" sz="2400" b="1" dirty="0" smtClean="0">
                  <a:solidFill>
                    <a:schemeClr val="accent2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中的相关系与熔化特征</a:t>
              </a:r>
              <a:endParaRPr lang="en-US" altLang="zh-CN" sz="2400" b="1" dirty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7" name="Line 12"/>
            <p:cNvSpPr>
              <a:spLocks noChangeShapeType="1"/>
            </p:cNvSpPr>
            <p:nvPr/>
          </p:nvSpPr>
          <p:spPr bwMode="auto">
            <a:xfrm>
              <a:off x="571500" y="2214554"/>
              <a:ext cx="3357558" cy="0"/>
            </a:xfrm>
            <a:prstGeom prst="line">
              <a:avLst/>
            </a:prstGeom>
            <a:noFill/>
            <a:ln w="9525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latin typeface="+mn-lt"/>
                <a:ea typeface="+mn-ea"/>
              </a:endParaRPr>
            </a:p>
          </p:txBody>
        </p:sp>
        <p:sp>
          <p:nvSpPr>
            <p:cNvPr id="68" name="Line 12"/>
            <p:cNvSpPr>
              <a:spLocks noChangeShapeType="1"/>
            </p:cNvSpPr>
            <p:nvPr/>
          </p:nvSpPr>
          <p:spPr bwMode="auto">
            <a:xfrm>
              <a:off x="549267" y="3240405"/>
              <a:ext cx="3379791" cy="45719"/>
            </a:xfrm>
            <a:prstGeom prst="line">
              <a:avLst/>
            </a:prstGeom>
            <a:noFill/>
            <a:ln w="9525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latin typeface="+mn-lt"/>
                <a:ea typeface="+mn-ea"/>
              </a:endParaRPr>
            </a:p>
          </p:txBody>
        </p:sp>
        <p:sp>
          <p:nvSpPr>
            <p:cNvPr id="69" name="Line 12"/>
            <p:cNvSpPr>
              <a:spLocks noChangeShapeType="1"/>
            </p:cNvSpPr>
            <p:nvPr/>
          </p:nvSpPr>
          <p:spPr bwMode="auto">
            <a:xfrm>
              <a:off x="549267" y="4286256"/>
              <a:ext cx="3379791" cy="0"/>
            </a:xfrm>
            <a:prstGeom prst="line">
              <a:avLst/>
            </a:prstGeom>
            <a:noFill/>
            <a:ln w="9525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latin typeface="+mn-lt"/>
                <a:ea typeface="+mn-ea"/>
              </a:endParaRPr>
            </a:p>
          </p:txBody>
        </p:sp>
        <p:sp>
          <p:nvSpPr>
            <p:cNvPr id="35" name="Rectangle 6"/>
            <p:cNvSpPr>
              <a:spLocks noChangeArrowheads="1"/>
            </p:cNvSpPr>
            <p:nvPr/>
          </p:nvSpPr>
          <p:spPr bwMode="auto">
            <a:xfrm>
              <a:off x="433395" y="3357562"/>
              <a:ext cx="5281613" cy="5000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 fontAlgn="auto">
                <a:spcBef>
                  <a:spcPct val="20000"/>
                </a:spcBef>
                <a:spcAft>
                  <a:spcPts val="0"/>
                </a:spcAft>
                <a:buClr>
                  <a:schemeClr val="accent5">
                    <a:lumMod val="75000"/>
                  </a:schemeClr>
                </a:buClr>
                <a:buFont typeface="Wingdings" pitchFamily="2" charset="2"/>
                <a:buChar char="n"/>
                <a:defRPr/>
              </a:pPr>
              <a:r>
                <a:rPr lang="zh-CN" altLang="en-US" sz="2400" b="1" dirty="0">
                  <a:solidFill>
                    <a:schemeClr val="accent5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2400" b="1" dirty="0" smtClean="0">
                  <a:solidFill>
                    <a:schemeClr val="accent5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SFCA</a:t>
              </a:r>
              <a:r>
                <a:rPr lang="zh-CN" altLang="en-US" sz="2400" b="1" dirty="0" smtClean="0">
                  <a:solidFill>
                    <a:schemeClr val="accent5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中不同组元的影</a:t>
              </a:r>
              <a:endParaRPr lang="en-US" altLang="zh-CN" sz="24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342900" indent="-342900" fontAlgn="auto">
                <a:spcBef>
                  <a:spcPct val="20000"/>
                </a:spcBef>
                <a:spcAft>
                  <a:spcPts val="0"/>
                </a:spcAft>
                <a:buClr>
                  <a:schemeClr val="accent5">
                    <a:lumMod val="75000"/>
                  </a:schemeClr>
                </a:buClr>
                <a:defRPr/>
              </a:pPr>
              <a:r>
                <a:rPr lang="zh-CN" altLang="en-US" sz="2400" b="1" dirty="0" smtClean="0">
                  <a:solidFill>
                    <a:schemeClr val="accent5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     响机理</a:t>
              </a:r>
              <a:endParaRPr lang="en-US" altLang="zh-CN" sz="2400" b="1" dirty="0">
                <a:solidFill>
                  <a:schemeClr val="accent5">
                    <a:lumMod val="75000"/>
                  </a:schemeClr>
                </a:solidFill>
                <a:latin typeface="+mn-lt"/>
                <a:ea typeface="微软雅黑" pitchFamily="34" charset="-122"/>
              </a:endParaRPr>
            </a:p>
          </p:txBody>
        </p:sp>
      </p:grpSp>
      <p:sp>
        <p:nvSpPr>
          <p:cNvPr id="37" name="矩形 36"/>
          <p:cNvSpPr/>
          <p:nvPr/>
        </p:nvSpPr>
        <p:spPr>
          <a:xfrm>
            <a:off x="571472" y="5286388"/>
            <a:ext cx="278608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各组元影响程度主要通过它们在烧结矿中含量控制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86" name="组合 85"/>
          <p:cNvGrpSpPr/>
          <p:nvPr/>
        </p:nvGrpSpPr>
        <p:grpSpPr>
          <a:xfrm>
            <a:off x="3571868" y="4929198"/>
            <a:ext cx="5214974" cy="1571636"/>
            <a:chOff x="3571868" y="4929198"/>
            <a:chExt cx="5214974" cy="1571636"/>
          </a:xfrm>
        </p:grpSpPr>
        <p:grpSp>
          <p:nvGrpSpPr>
            <p:cNvPr id="51" name="组合 50"/>
            <p:cNvGrpSpPr/>
            <p:nvPr/>
          </p:nvGrpSpPr>
          <p:grpSpPr>
            <a:xfrm>
              <a:off x="3571868" y="4929198"/>
              <a:ext cx="1500198" cy="1571636"/>
              <a:chOff x="3643306" y="4714884"/>
              <a:chExt cx="1500198" cy="1571636"/>
            </a:xfrm>
          </p:grpSpPr>
          <p:sp>
            <p:nvSpPr>
              <p:cNvPr id="41" name="Enter Code"/>
              <p:cNvSpPr/>
              <p:nvPr/>
            </p:nvSpPr>
            <p:spPr>
              <a:xfrm>
                <a:off x="3643306" y="5357826"/>
                <a:ext cx="1500198" cy="928694"/>
              </a:xfrm>
              <a:prstGeom prst="roundRect">
                <a:avLst>
                  <a:gd name="adj" fmla="val 9612"/>
                </a:avLst>
              </a:prstGeom>
              <a:solidFill>
                <a:schemeClr val="bg1"/>
              </a:solidFill>
              <a:ln w="190500">
                <a:solidFill>
                  <a:schemeClr val="tx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4.5%~5.0%</a:t>
                </a:r>
                <a:endParaRPr lang="zh-CN" altLang="en-US" dirty="0">
                  <a:solidFill>
                    <a:schemeClr val="tx1"/>
                  </a:solidFill>
                  <a:cs typeface="Arial" charset="0"/>
                </a:endParaRPr>
              </a:p>
            </p:txBody>
          </p:sp>
          <p:sp>
            <p:nvSpPr>
              <p:cNvPr id="42" name="Enter Code"/>
              <p:cNvSpPr/>
              <p:nvPr/>
            </p:nvSpPr>
            <p:spPr>
              <a:xfrm>
                <a:off x="3643306" y="4714884"/>
                <a:ext cx="1500198" cy="500066"/>
              </a:xfrm>
              <a:prstGeom prst="roundRect">
                <a:avLst>
                  <a:gd name="adj" fmla="val 9612"/>
                </a:avLst>
              </a:prstGeom>
              <a:solidFill>
                <a:schemeClr val="bg1">
                  <a:lumMod val="90000"/>
                </a:schemeClr>
              </a:solidFill>
              <a:ln w="190500">
                <a:solidFill>
                  <a:schemeClr val="tx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b="1" dirty="0" smtClean="0">
                    <a:solidFill>
                      <a:schemeClr val="tx1"/>
                    </a:solidFill>
                  </a:rPr>
                  <a:t>SiO</a:t>
                </a:r>
                <a:r>
                  <a:rPr lang="en-US" b="1" baseline="-25000" dirty="0" smtClean="0">
                    <a:solidFill>
                      <a:schemeClr val="tx1"/>
                    </a:solidFill>
                  </a:rPr>
                  <a:t>2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3" name="组合 52"/>
            <p:cNvGrpSpPr/>
            <p:nvPr/>
          </p:nvGrpSpPr>
          <p:grpSpPr>
            <a:xfrm>
              <a:off x="5429256" y="4929198"/>
              <a:ext cx="1500198" cy="1571636"/>
              <a:chOff x="3643306" y="4714884"/>
              <a:chExt cx="1500198" cy="1571636"/>
            </a:xfrm>
          </p:grpSpPr>
          <p:sp>
            <p:nvSpPr>
              <p:cNvPr id="54" name="Enter Code"/>
              <p:cNvSpPr/>
              <p:nvPr/>
            </p:nvSpPr>
            <p:spPr>
              <a:xfrm>
                <a:off x="3643306" y="5357826"/>
                <a:ext cx="1500198" cy="928694"/>
              </a:xfrm>
              <a:prstGeom prst="roundRect">
                <a:avLst>
                  <a:gd name="adj" fmla="val 9612"/>
                </a:avLst>
              </a:prstGeom>
              <a:solidFill>
                <a:schemeClr val="bg1"/>
              </a:solidFill>
              <a:ln w="190500">
                <a:solidFill>
                  <a:schemeClr val="tx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&lt;0.37%</a:t>
                </a:r>
                <a:endParaRPr lang="zh-CN" altLang="en-US" dirty="0">
                  <a:solidFill>
                    <a:schemeClr val="tx1"/>
                  </a:solidFill>
                  <a:cs typeface="Arial" charset="0"/>
                </a:endParaRPr>
              </a:p>
            </p:txBody>
          </p:sp>
          <p:sp>
            <p:nvSpPr>
              <p:cNvPr id="70" name="Enter Code"/>
              <p:cNvSpPr/>
              <p:nvPr/>
            </p:nvSpPr>
            <p:spPr>
              <a:xfrm>
                <a:off x="3643306" y="4714884"/>
                <a:ext cx="1500198" cy="500066"/>
              </a:xfrm>
              <a:prstGeom prst="roundRect">
                <a:avLst>
                  <a:gd name="adj" fmla="val 9612"/>
                </a:avLst>
              </a:prstGeom>
              <a:solidFill>
                <a:schemeClr val="bg1">
                  <a:lumMod val="90000"/>
                </a:schemeClr>
              </a:solidFill>
              <a:ln w="190500">
                <a:solidFill>
                  <a:schemeClr val="tx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 smtClean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2" name="组合 71"/>
            <p:cNvGrpSpPr/>
            <p:nvPr/>
          </p:nvGrpSpPr>
          <p:grpSpPr>
            <a:xfrm>
              <a:off x="7286644" y="4929198"/>
              <a:ext cx="1500198" cy="1571636"/>
              <a:chOff x="3643306" y="4714884"/>
              <a:chExt cx="1500198" cy="1571636"/>
            </a:xfrm>
          </p:grpSpPr>
          <p:sp>
            <p:nvSpPr>
              <p:cNvPr id="73" name="Enter Code"/>
              <p:cNvSpPr/>
              <p:nvPr/>
            </p:nvSpPr>
            <p:spPr>
              <a:xfrm>
                <a:off x="3643306" y="5357826"/>
                <a:ext cx="1500198" cy="928694"/>
              </a:xfrm>
              <a:prstGeom prst="roundRect">
                <a:avLst>
                  <a:gd name="adj" fmla="val 9612"/>
                </a:avLst>
              </a:prstGeom>
              <a:solidFill>
                <a:schemeClr val="bg1"/>
              </a:solidFill>
              <a:ln w="190500">
                <a:solidFill>
                  <a:schemeClr val="tx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1.2%</a:t>
                </a:r>
                <a:endParaRPr lang="zh-CN" altLang="en-US" dirty="0">
                  <a:solidFill>
                    <a:schemeClr val="tx1"/>
                  </a:solidFill>
                  <a:cs typeface="Arial" charset="0"/>
                </a:endParaRPr>
              </a:p>
            </p:txBody>
          </p:sp>
          <p:sp>
            <p:nvSpPr>
              <p:cNvPr id="74" name="Enter Code"/>
              <p:cNvSpPr/>
              <p:nvPr/>
            </p:nvSpPr>
            <p:spPr>
              <a:xfrm>
                <a:off x="3643306" y="4714884"/>
                <a:ext cx="1500198" cy="500066"/>
              </a:xfrm>
              <a:prstGeom prst="roundRect">
                <a:avLst>
                  <a:gd name="adj" fmla="val 9612"/>
                </a:avLst>
              </a:prstGeom>
              <a:solidFill>
                <a:schemeClr val="bg1">
                  <a:lumMod val="90000"/>
                </a:schemeClr>
              </a:solidFill>
              <a:ln w="190500">
                <a:solidFill>
                  <a:schemeClr val="tx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b="1" dirty="0" err="1" smtClean="0">
                    <a:solidFill>
                      <a:schemeClr val="tx1"/>
                    </a:solidFill>
                  </a:rPr>
                  <a:t>MgO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6" name="矩形 75"/>
            <p:cNvSpPr/>
            <p:nvPr/>
          </p:nvSpPr>
          <p:spPr>
            <a:xfrm>
              <a:off x="5429256" y="4997247"/>
              <a:ext cx="1375698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A1</a:t>
              </a:r>
              <a:r>
                <a:rPr lang="en-US" b="1" baseline="-25000" dirty="0" smtClean="0"/>
                <a:t>2</a:t>
              </a:r>
              <a:r>
                <a:rPr lang="en-US" b="1" dirty="0" smtClean="0"/>
                <a:t>O</a:t>
              </a:r>
              <a:r>
                <a:rPr lang="en-US" b="1" baseline="-25000" dirty="0" smtClean="0"/>
                <a:t>3</a:t>
              </a:r>
              <a:r>
                <a:rPr lang="en-US" b="1" dirty="0" smtClean="0"/>
                <a:t>/SiO</a:t>
              </a:r>
              <a:r>
                <a:rPr lang="en-US" b="1" baseline="-25000" dirty="0" smtClean="0"/>
                <a:t>2</a:t>
              </a:r>
              <a:endParaRPr lang="en-US" dirty="0" smtClean="0"/>
            </a:p>
            <a:p>
              <a:endParaRPr lang="zh-CN" altLang="en-US" dirty="0"/>
            </a:p>
          </p:txBody>
        </p:sp>
      </p:grpSp>
      <p:cxnSp>
        <p:nvCxnSpPr>
          <p:cNvPr id="80" name="直接连接符 79"/>
          <p:cNvCxnSpPr/>
          <p:nvPr/>
        </p:nvCxnSpPr>
        <p:spPr>
          <a:xfrm>
            <a:off x="3286116" y="5500702"/>
            <a:ext cx="5857884" cy="1588"/>
          </a:xfrm>
          <a:prstGeom prst="line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88900" dist="50800" dir="5400000" sx="98000" sy="98000" algn="ctr" rotWithShape="0">
              <a:schemeClr val="bg2">
                <a:alpha val="94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组合 86"/>
          <p:cNvGrpSpPr/>
          <p:nvPr/>
        </p:nvGrpSpPr>
        <p:grpSpPr>
          <a:xfrm>
            <a:off x="4500562" y="0"/>
            <a:ext cx="4457729" cy="857256"/>
            <a:chOff x="4500562" y="0"/>
            <a:chExt cx="4457729" cy="857256"/>
          </a:xfrm>
        </p:grpSpPr>
        <p:sp>
          <p:nvSpPr>
            <p:cNvPr id="88" name="矩形 87"/>
            <p:cNvSpPr/>
            <p:nvPr/>
          </p:nvSpPr>
          <p:spPr>
            <a:xfrm>
              <a:off x="4500562" y="0"/>
              <a:ext cx="2571736" cy="857256"/>
            </a:xfrm>
            <a:prstGeom prst="rect">
              <a:avLst/>
            </a:prstGeom>
            <a:solidFill>
              <a:schemeClr val="bg1">
                <a:alpha val="87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  <a:reflection blurRad="6350" stA="50000" endA="300" endPos="5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800" b="1" dirty="0" smtClean="0">
                  <a:solidFill>
                    <a:schemeClr val="accent5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2  </a:t>
              </a:r>
              <a:r>
                <a:rPr lang="zh-CN" altLang="en-US" sz="2800" b="1" dirty="0" smtClean="0">
                  <a:solidFill>
                    <a:schemeClr val="accent5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课题总结</a:t>
              </a:r>
              <a:endPara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9" name="矩形 88"/>
            <p:cNvSpPr/>
            <p:nvPr/>
          </p:nvSpPr>
          <p:spPr>
            <a:xfrm>
              <a:off x="5500694" y="0"/>
              <a:ext cx="2743185" cy="857256"/>
            </a:xfrm>
            <a:prstGeom prst="rect">
              <a:avLst/>
            </a:prstGeom>
            <a:solidFill>
              <a:schemeClr val="bg1">
                <a:alpha val="87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  <a:reflection blurRad="6350" stA="50000" endA="300" endPos="5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800" b="1" dirty="0" smtClean="0">
                  <a:solidFill>
                    <a:schemeClr val="accent5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3  </a:t>
              </a:r>
              <a:r>
                <a:rPr lang="zh-CN" altLang="en-US" sz="2800" b="1" dirty="0" smtClean="0">
                  <a:solidFill>
                    <a:schemeClr val="accent5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实验方案</a:t>
              </a:r>
              <a:endPara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0" name="矩形 89"/>
            <p:cNvSpPr/>
            <p:nvPr/>
          </p:nvSpPr>
          <p:spPr>
            <a:xfrm>
              <a:off x="6500826" y="0"/>
              <a:ext cx="2457465" cy="857256"/>
            </a:xfrm>
            <a:prstGeom prst="rect">
              <a:avLst/>
            </a:prstGeom>
            <a:solidFill>
              <a:schemeClr val="bg1">
                <a:alpha val="87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  <a:reflection blurRad="6350" stA="50000" endA="300" endPos="5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800" b="1" dirty="0" smtClean="0">
                  <a:solidFill>
                    <a:schemeClr val="accent5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4  </a:t>
              </a:r>
              <a:r>
                <a:rPr lang="zh-CN" altLang="en-US" sz="2800" b="1" dirty="0" smtClean="0">
                  <a:solidFill>
                    <a:schemeClr val="accent5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实验进度</a:t>
              </a:r>
              <a:endPara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1"/>
      <p:bldP spid="37" grpId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0" name="Picture 50" descr="water"/>
          <p:cNvPicPr>
            <a:picLocks noChangeAspect="1" noChangeArrowheads="1"/>
          </p:cNvPicPr>
          <p:nvPr/>
        </p:nvPicPr>
        <p:blipFill>
          <a:blip r:embed="rId2"/>
          <a:srcRect l="22409" t="16374" b="27486"/>
          <a:stretch>
            <a:fillRect/>
          </a:stretch>
        </p:blipFill>
        <p:spPr bwMode="gray">
          <a:xfrm rot="786797">
            <a:off x="6629400" y="-381000"/>
            <a:ext cx="2417763" cy="1995488"/>
          </a:xfrm>
          <a:prstGeom prst="rect">
            <a:avLst/>
          </a:prstGeom>
          <a:noFill/>
        </p:spPr>
      </p:pic>
      <p:sp>
        <p:nvSpPr>
          <p:cNvPr id="50" name="矩形 49"/>
          <p:cNvSpPr/>
          <p:nvPr/>
        </p:nvSpPr>
        <p:spPr>
          <a:xfrm>
            <a:off x="0" y="714356"/>
            <a:ext cx="2571736" cy="857256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8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 文献综述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54"/>
          <p:cNvGrpSpPr/>
          <p:nvPr/>
        </p:nvGrpSpPr>
        <p:grpSpPr>
          <a:xfrm>
            <a:off x="4500562" y="0"/>
            <a:ext cx="4457729" cy="857256"/>
            <a:chOff x="4500562" y="0"/>
            <a:chExt cx="4457729" cy="857256"/>
          </a:xfrm>
        </p:grpSpPr>
        <p:sp>
          <p:nvSpPr>
            <p:cNvPr id="51" name="矩形 50"/>
            <p:cNvSpPr/>
            <p:nvPr/>
          </p:nvSpPr>
          <p:spPr>
            <a:xfrm>
              <a:off x="4500562" y="0"/>
              <a:ext cx="2571736" cy="857256"/>
            </a:xfrm>
            <a:prstGeom prst="rect">
              <a:avLst/>
            </a:prstGeom>
            <a:solidFill>
              <a:schemeClr val="bg1">
                <a:alpha val="87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  <a:reflection blurRad="6350" stA="50000" endA="300" endPos="5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800" b="1" dirty="0" smtClean="0">
                  <a:solidFill>
                    <a:schemeClr val="accent5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2  </a:t>
              </a:r>
              <a:r>
                <a:rPr lang="zh-CN" altLang="en-US" sz="2800" b="1" dirty="0" smtClean="0">
                  <a:solidFill>
                    <a:schemeClr val="accent5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课题总结</a:t>
              </a:r>
              <a:endPara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500694" y="0"/>
              <a:ext cx="2743185" cy="857256"/>
            </a:xfrm>
            <a:prstGeom prst="rect">
              <a:avLst/>
            </a:prstGeom>
            <a:solidFill>
              <a:schemeClr val="bg1">
                <a:alpha val="87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  <a:reflection blurRad="6350" stA="50000" endA="300" endPos="5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800" b="1" dirty="0" smtClean="0">
                  <a:solidFill>
                    <a:schemeClr val="accent5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3  </a:t>
              </a:r>
              <a:r>
                <a:rPr lang="zh-CN" altLang="en-US" sz="2800" b="1" dirty="0" smtClean="0">
                  <a:solidFill>
                    <a:schemeClr val="accent5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实验方案</a:t>
              </a:r>
              <a:endPara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6500826" y="0"/>
              <a:ext cx="2457465" cy="857256"/>
            </a:xfrm>
            <a:prstGeom prst="rect">
              <a:avLst/>
            </a:prstGeom>
            <a:solidFill>
              <a:schemeClr val="bg1">
                <a:alpha val="87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  <a:reflection blurRad="6350" stA="50000" endA="300" endPos="5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800" b="1" dirty="0" smtClean="0">
                  <a:solidFill>
                    <a:schemeClr val="accent5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4  </a:t>
              </a:r>
              <a:r>
                <a:rPr lang="zh-CN" altLang="en-US" sz="2800" b="1" dirty="0" smtClean="0">
                  <a:solidFill>
                    <a:schemeClr val="accent5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实验进度</a:t>
              </a:r>
              <a:endPara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26" name="任意多边形 125"/>
          <p:cNvSpPr/>
          <p:nvPr/>
        </p:nvSpPr>
        <p:spPr>
          <a:xfrm>
            <a:off x="725214" y="1923393"/>
            <a:ext cx="8355724" cy="717331"/>
          </a:xfrm>
          <a:custGeom>
            <a:avLst/>
            <a:gdLst>
              <a:gd name="connsiteX0" fmla="*/ 0 w 8355724"/>
              <a:gd name="connsiteY0" fmla="*/ 0 h 717331"/>
              <a:gd name="connsiteX1" fmla="*/ 1087820 w 8355724"/>
              <a:gd name="connsiteY1" fmla="*/ 346841 h 717331"/>
              <a:gd name="connsiteX2" fmla="*/ 2585545 w 8355724"/>
              <a:gd name="connsiteY2" fmla="*/ 315310 h 717331"/>
              <a:gd name="connsiteX3" fmla="*/ 4240924 w 8355724"/>
              <a:gd name="connsiteY3" fmla="*/ 662152 h 717331"/>
              <a:gd name="connsiteX4" fmla="*/ 5849007 w 8355724"/>
              <a:gd name="connsiteY4" fmla="*/ 646386 h 717331"/>
              <a:gd name="connsiteX5" fmla="*/ 7409793 w 8355724"/>
              <a:gd name="connsiteY5" fmla="*/ 331076 h 717331"/>
              <a:gd name="connsiteX6" fmla="*/ 8355724 w 8355724"/>
              <a:gd name="connsiteY6" fmla="*/ 204952 h 717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355724" h="717331">
                <a:moveTo>
                  <a:pt x="0" y="0"/>
                </a:moveTo>
                <a:cubicBezTo>
                  <a:pt x="328448" y="147144"/>
                  <a:pt x="656896" y="294289"/>
                  <a:pt x="1087820" y="346841"/>
                </a:cubicBezTo>
                <a:cubicBezTo>
                  <a:pt x="1518744" y="399393"/>
                  <a:pt x="2060028" y="262758"/>
                  <a:pt x="2585545" y="315310"/>
                </a:cubicBezTo>
                <a:cubicBezTo>
                  <a:pt x="3111062" y="367862"/>
                  <a:pt x="3697014" y="606973"/>
                  <a:pt x="4240924" y="662152"/>
                </a:cubicBezTo>
                <a:cubicBezTo>
                  <a:pt x="4784834" y="717331"/>
                  <a:pt x="5320862" y="701565"/>
                  <a:pt x="5849007" y="646386"/>
                </a:cubicBezTo>
                <a:cubicBezTo>
                  <a:pt x="6377152" y="591207"/>
                  <a:pt x="6992007" y="404648"/>
                  <a:pt x="7409793" y="331076"/>
                </a:cubicBezTo>
                <a:cubicBezTo>
                  <a:pt x="7827579" y="257504"/>
                  <a:pt x="8274269" y="270642"/>
                  <a:pt x="8355724" y="204952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7"/>
          <p:cNvGrpSpPr>
            <a:grpSpLocks/>
          </p:cNvGrpSpPr>
          <p:nvPr/>
        </p:nvGrpSpPr>
        <p:grpSpPr bwMode="auto">
          <a:xfrm>
            <a:off x="0" y="2071678"/>
            <a:ext cx="2905125" cy="2682875"/>
            <a:chOff x="397852" y="1174235"/>
            <a:chExt cx="2905994" cy="2683572"/>
          </a:xfrm>
        </p:grpSpPr>
        <p:sp>
          <p:nvSpPr>
            <p:cNvPr id="86" name="圆角矩形​​ 2"/>
            <p:cNvSpPr/>
            <p:nvPr/>
          </p:nvSpPr>
          <p:spPr>
            <a:xfrm rot="21283523">
              <a:off x="439139" y="2225433"/>
              <a:ext cx="2864707" cy="1632374"/>
            </a:xfrm>
            <a:prstGeom prst="roundRect">
              <a:avLst>
                <a:gd name="adj" fmla="val 10409"/>
              </a:avLst>
            </a:prstGeom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100000">
                  <a:schemeClr val="bg1">
                    <a:lumMod val="75000"/>
                  </a:schemeClr>
                </a:gs>
                <a:gs pos="20000">
                  <a:schemeClr val="bg1">
                    <a:lumMod val="85000"/>
                  </a:schemeClr>
                </a:gs>
              </a:gsLst>
              <a:lin ang="5400000" scaled="0"/>
              <a:tileRect/>
            </a:gradFill>
            <a:ln w="3175">
              <a:solidFill>
                <a:schemeClr val="bg1">
                  <a:lumMod val="75000"/>
                </a:schemeClr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cxnSp>
          <p:nvCxnSpPr>
            <p:cNvPr id="87" name="直接连接符​​ 11"/>
            <p:cNvCxnSpPr>
              <a:endCxn id="89" idx="2"/>
            </p:cNvCxnSpPr>
            <p:nvPr/>
          </p:nvCxnSpPr>
          <p:spPr>
            <a:xfrm flipV="1">
              <a:off x="866304" y="1337790"/>
              <a:ext cx="1171925" cy="1006736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​​ 13"/>
            <p:cNvCxnSpPr>
              <a:stCxn id="89" idx="6"/>
            </p:cNvCxnSpPr>
            <p:nvPr/>
          </p:nvCxnSpPr>
          <p:spPr>
            <a:xfrm>
              <a:off x="2363765" y="1337790"/>
              <a:ext cx="447809" cy="827302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椭圆​​ 4"/>
            <p:cNvSpPr/>
            <p:nvPr/>
          </p:nvSpPr>
          <p:spPr>
            <a:xfrm>
              <a:off x="2038230" y="1174235"/>
              <a:ext cx="325535" cy="325523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100000">
                  <a:schemeClr val="bg1">
                    <a:lumMod val="75000"/>
                  </a:schemeClr>
                </a:gs>
                <a:gs pos="20000">
                  <a:schemeClr val="bg1">
                    <a:lumMod val="85000"/>
                  </a:schemeClr>
                </a:gs>
              </a:gsLst>
              <a:lin ang="5400000" scaled="0"/>
              <a:tileRect/>
            </a:gradFill>
            <a:ln w="31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0" name="椭圆​​ 6"/>
            <p:cNvSpPr/>
            <p:nvPr/>
          </p:nvSpPr>
          <p:spPr>
            <a:xfrm>
              <a:off x="2106543" y="1243146"/>
              <a:ext cx="187779" cy="187779"/>
            </a:xfrm>
            <a:prstGeom prst="ellipse">
              <a:avLst/>
            </a:prstGeom>
            <a:gradFill flip="none" rotWithShape="1">
              <a:gsLst>
                <a:gs pos="46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  <a:gs pos="0">
                  <a:schemeClr val="tx1">
                    <a:lumMod val="50000"/>
                    <a:lumOff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31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1" name="同侧圆角矩形 90"/>
            <p:cNvSpPr/>
            <p:nvPr/>
          </p:nvSpPr>
          <p:spPr>
            <a:xfrm rot="21295192">
              <a:off x="397852" y="2236549"/>
              <a:ext cx="2853590" cy="792368"/>
            </a:xfrm>
            <a:prstGeom prst="round2SameRect">
              <a:avLst/>
            </a:prstGeom>
            <a:gradFill flip="none" rotWithShape="1">
              <a:gsLst>
                <a:gs pos="52000">
                  <a:schemeClr val="bg1">
                    <a:alpha val="0"/>
                  </a:schemeClr>
                </a:gs>
                <a:gs pos="0">
                  <a:schemeClr val="bg1">
                    <a:alpha val="0"/>
                  </a:schemeClr>
                </a:gs>
                <a:gs pos="48000">
                  <a:schemeClr val="bg1">
                    <a:lumMod val="96000"/>
                  </a:schemeClr>
                </a:gs>
              </a:gsLst>
              <a:lin ang="468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2" name="圆角矩形​​ 3"/>
            <p:cNvSpPr/>
            <p:nvPr/>
          </p:nvSpPr>
          <p:spPr>
            <a:xfrm rot="21283523">
              <a:off x="578102" y="2363736"/>
              <a:ext cx="2621747" cy="1346550"/>
            </a:xfrm>
            <a:prstGeom prst="roundRect">
              <a:avLst>
                <a:gd name="adj" fmla="val 7418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342900" indent="-3429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3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华文琥珀" pitchFamily="2" charset="-122"/>
                  <a:ea typeface="华文琥珀" pitchFamily="2" charset="-122"/>
                </a:rPr>
                <a:t>  铁酸钙的</a:t>
              </a:r>
              <a:endParaRPr lang="en-US" altLang="zh-CN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琥珀" pitchFamily="2" charset="-122"/>
                <a:ea typeface="华文琥珀" pitchFamily="2" charset="-122"/>
              </a:endParaRPr>
            </a:p>
            <a:p>
              <a:pPr marL="342900" indent="-3429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华文琥珀" pitchFamily="2" charset="-122"/>
                  <a:ea typeface="华文琥珀" pitchFamily="2" charset="-122"/>
                </a:rPr>
                <a:t>   </a:t>
              </a:r>
              <a:r>
                <a:rPr lang="zh-CN" altLang="en-US" sz="3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华文琥珀" pitchFamily="2" charset="-122"/>
                  <a:ea typeface="华文琥珀" pitchFamily="2" charset="-122"/>
                </a:rPr>
                <a:t>研究与进展</a:t>
              </a:r>
              <a:endPara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琥珀" pitchFamily="2" charset="-122"/>
                <a:ea typeface="华文琥珀" pitchFamily="2" charset="-122"/>
              </a:endParaRPr>
            </a:p>
          </p:txBody>
        </p:sp>
        <p:sp>
          <p:nvSpPr>
            <p:cNvPr id="93" name="椭圆​​ 8"/>
            <p:cNvSpPr/>
            <p:nvPr/>
          </p:nvSpPr>
          <p:spPr>
            <a:xfrm rot="21283523">
              <a:off x="811716" y="2344203"/>
              <a:ext cx="119226" cy="119226"/>
            </a:xfrm>
            <a:prstGeom prst="ellipse">
              <a:avLst/>
            </a:prstGeom>
            <a:gradFill flip="none" rotWithShape="1">
              <a:gsLst>
                <a:gs pos="46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  <a:gs pos="0">
                  <a:schemeClr val="tx1">
                    <a:lumMod val="50000"/>
                    <a:lumOff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31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4" name="椭圆​​ 9"/>
            <p:cNvSpPr/>
            <p:nvPr/>
          </p:nvSpPr>
          <p:spPr>
            <a:xfrm rot="21283523">
              <a:off x="2757052" y="2164609"/>
              <a:ext cx="119226" cy="119226"/>
            </a:xfrm>
            <a:prstGeom prst="ellipse">
              <a:avLst/>
            </a:prstGeom>
            <a:gradFill flip="none" rotWithShape="1">
              <a:gsLst>
                <a:gs pos="46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  <a:gs pos="0">
                  <a:schemeClr val="tx1">
                    <a:lumMod val="50000"/>
                    <a:lumOff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31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4" name="组合 7"/>
          <p:cNvGrpSpPr>
            <a:grpSpLocks/>
          </p:cNvGrpSpPr>
          <p:nvPr/>
        </p:nvGrpSpPr>
        <p:grpSpPr bwMode="auto">
          <a:xfrm>
            <a:off x="3143240" y="2357430"/>
            <a:ext cx="2905125" cy="2682875"/>
            <a:chOff x="397852" y="1174235"/>
            <a:chExt cx="2905994" cy="2683572"/>
          </a:xfrm>
        </p:grpSpPr>
        <p:sp>
          <p:nvSpPr>
            <p:cNvPr id="96" name="圆角矩形​​ 2"/>
            <p:cNvSpPr/>
            <p:nvPr/>
          </p:nvSpPr>
          <p:spPr>
            <a:xfrm rot="21283523">
              <a:off x="439139" y="2225433"/>
              <a:ext cx="2864707" cy="1632374"/>
            </a:xfrm>
            <a:prstGeom prst="roundRect">
              <a:avLst>
                <a:gd name="adj" fmla="val 10409"/>
              </a:avLst>
            </a:prstGeom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100000">
                  <a:schemeClr val="bg1">
                    <a:lumMod val="75000"/>
                  </a:schemeClr>
                </a:gs>
                <a:gs pos="20000">
                  <a:schemeClr val="bg1">
                    <a:lumMod val="85000"/>
                  </a:schemeClr>
                </a:gs>
              </a:gsLst>
              <a:lin ang="5400000" scaled="0"/>
              <a:tileRect/>
            </a:gradFill>
            <a:ln w="3175">
              <a:solidFill>
                <a:schemeClr val="bg1">
                  <a:lumMod val="75000"/>
                </a:schemeClr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cxnSp>
          <p:nvCxnSpPr>
            <p:cNvPr id="97" name="直接连接符​​ 11"/>
            <p:cNvCxnSpPr>
              <a:endCxn id="99" idx="2"/>
            </p:cNvCxnSpPr>
            <p:nvPr/>
          </p:nvCxnSpPr>
          <p:spPr>
            <a:xfrm flipV="1">
              <a:off x="866304" y="1337790"/>
              <a:ext cx="1171925" cy="1006736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​​ 13"/>
            <p:cNvCxnSpPr>
              <a:stCxn id="99" idx="6"/>
            </p:cNvCxnSpPr>
            <p:nvPr/>
          </p:nvCxnSpPr>
          <p:spPr>
            <a:xfrm>
              <a:off x="2363765" y="1337790"/>
              <a:ext cx="447809" cy="827302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椭圆​​ 4"/>
            <p:cNvSpPr/>
            <p:nvPr/>
          </p:nvSpPr>
          <p:spPr>
            <a:xfrm>
              <a:off x="2038230" y="1174235"/>
              <a:ext cx="325535" cy="325523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100000">
                  <a:schemeClr val="bg1">
                    <a:lumMod val="75000"/>
                  </a:schemeClr>
                </a:gs>
                <a:gs pos="20000">
                  <a:schemeClr val="bg1">
                    <a:lumMod val="85000"/>
                  </a:schemeClr>
                </a:gs>
              </a:gsLst>
              <a:lin ang="5400000" scaled="0"/>
              <a:tileRect/>
            </a:gradFill>
            <a:ln w="31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0" name="椭圆​​ 6"/>
            <p:cNvSpPr/>
            <p:nvPr/>
          </p:nvSpPr>
          <p:spPr>
            <a:xfrm>
              <a:off x="2106543" y="1243146"/>
              <a:ext cx="187779" cy="187779"/>
            </a:xfrm>
            <a:prstGeom prst="ellipse">
              <a:avLst/>
            </a:prstGeom>
            <a:gradFill flip="none" rotWithShape="1">
              <a:gsLst>
                <a:gs pos="46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  <a:gs pos="0">
                  <a:schemeClr val="tx1">
                    <a:lumMod val="50000"/>
                    <a:lumOff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31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1" name="同侧圆角矩形 100"/>
            <p:cNvSpPr/>
            <p:nvPr/>
          </p:nvSpPr>
          <p:spPr>
            <a:xfrm rot="21295192">
              <a:off x="397852" y="2236549"/>
              <a:ext cx="2853590" cy="792368"/>
            </a:xfrm>
            <a:prstGeom prst="round2SameRect">
              <a:avLst/>
            </a:prstGeom>
            <a:gradFill flip="none" rotWithShape="1">
              <a:gsLst>
                <a:gs pos="52000">
                  <a:schemeClr val="bg1">
                    <a:alpha val="0"/>
                  </a:schemeClr>
                </a:gs>
                <a:gs pos="0">
                  <a:schemeClr val="bg1">
                    <a:alpha val="0"/>
                  </a:schemeClr>
                </a:gs>
                <a:gs pos="48000">
                  <a:schemeClr val="bg1">
                    <a:lumMod val="96000"/>
                  </a:schemeClr>
                </a:gs>
              </a:gsLst>
              <a:lin ang="468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2" name="圆角矩形​​ 3"/>
            <p:cNvSpPr/>
            <p:nvPr/>
          </p:nvSpPr>
          <p:spPr>
            <a:xfrm rot="21283523">
              <a:off x="564589" y="2384224"/>
              <a:ext cx="2621747" cy="1346550"/>
            </a:xfrm>
            <a:prstGeom prst="roundRect">
              <a:avLst>
                <a:gd name="adj" fmla="val 7418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342900" indent="-3429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3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华文琥珀" pitchFamily="2" charset="-122"/>
                  <a:ea typeface="华文琥珀" pitchFamily="2" charset="-122"/>
                </a:rPr>
                <a:t>冶金相图的研究与进展</a:t>
              </a:r>
              <a:endPara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琥珀" pitchFamily="2" charset="-122"/>
                <a:ea typeface="华文琥珀" pitchFamily="2" charset="-122"/>
              </a:endParaRPr>
            </a:p>
          </p:txBody>
        </p:sp>
        <p:sp>
          <p:nvSpPr>
            <p:cNvPr id="103" name="椭圆​​ 8"/>
            <p:cNvSpPr/>
            <p:nvPr/>
          </p:nvSpPr>
          <p:spPr>
            <a:xfrm rot="21283523">
              <a:off x="811716" y="2344203"/>
              <a:ext cx="119226" cy="119226"/>
            </a:xfrm>
            <a:prstGeom prst="ellipse">
              <a:avLst/>
            </a:prstGeom>
            <a:gradFill flip="none" rotWithShape="1">
              <a:gsLst>
                <a:gs pos="46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  <a:gs pos="0">
                  <a:schemeClr val="tx1">
                    <a:lumMod val="50000"/>
                    <a:lumOff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31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4" name="椭圆​​ 9"/>
            <p:cNvSpPr/>
            <p:nvPr/>
          </p:nvSpPr>
          <p:spPr>
            <a:xfrm rot="21283523">
              <a:off x="2757052" y="2164609"/>
              <a:ext cx="119226" cy="119226"/>
            </a:xfrm>
            <a:prstGeom prst="ellipse">
              <a:avLst/>
            </a:prstGeom>
            <a:gradFill flip="none" rotWithShape="1">
              <a:gsLst>
                <a:gs pos="46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  <a:gs pos="0">
                  <a:schemeClr val="tx1">
                    <a:lumMod val="50000"/>
                    <a:lumOff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31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5" name="组合 7"/>
          <p:cNvGrpSpPr>
            <a:grpSpLocks/>
          </p:cNvGrpSpPr>
          <p:nvPr/>
        </p:nvGrpSpPr>
        <p:grpSpPr bwMode="auto">
          <a:xfrm>
            <a:off x="6238875" y="2143116"/>
            <a:ext cx="2905125" cy="2682875"/>
            <a:chOff x="397852" y="1174235"/>
            <a:chExt cx="2905994" cy="2683572"/>
          </a:xfrm>
        </p:grpSpPr>
        <p:sp>
          <p:nvSpPr>
            <p:cNvPr id="106" name="圆角矩形​​ 2"/>
            <p:cNvSpPr/>
            <p:nvPr/>
          </p:nvSpPr>
          <p:spPr>
            <a:xfrm rot="21283523">
              <a:off x="439139" y="2225433"/>
              <a:ext cx="2864707" cy="1632374"/>
            </a:xfrm>
            <a:prstGeom prst="roundRect">
              <a:avLst>
                <a:gd name="adj" fmla="val 10409"/>
              </a:avLst>
            </a:prstGeom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100000">
                  <a:schemeClr val="bg1">
                    <a:lumMod val="75000"/>
                  </a:schemeClr>
                </a:gs>
                <a:gs pos="20000">
                  <a:schemeClr val="bg1">
                    <a:lumMod val="85000"/>
                  </a:schemeClr>
                </a:gs>
              </a:gsLst>
              <a:lin ang="5400000" scaled="0"/>
              <a:tileRect/>
            </a:gradFill>
            <a:ln w="3175">
              <a:solidFill>
                <a:schemeClr val="bg1">
                  <a:lumMod val="75000"/>
                </a:schemeClr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cxnSp>
          <p:nvCxnSpPr>
            <p:cNvPr id="107" name="直接连接符​​ 11"/>
            <p:cNvCxnSpPr>
              <a:endCxn id="109" idx="2"/>
            </p:cNvCxnSpPr>
            <p:nvPr/>
          </p:nvCxnSpPr>
          <p:spPr>
            <a:xfrm flipV="1">
              <a:off x="866304" y="1337790"/>
              <a:ext cx="1171925" cy="1006736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​​ 13"/>
            <p:cNvCxnSpPr>
              <a:stCxn id="109" idx="6"/>
            </p:cNvCxnSpPr>
            <p:nvPr/>
          </p:nvCxnSpPr>
          <p:spPr>
            <a:xfrm>
              <a:off x="2363765" y="1337790"/>
              <a:ext cx="447809" cy="827302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椭圆​​ 4"/>
            <p:cNvSpPr/>
            <p:nvPr/>
          </p:nvSpPr>
          <p:spPr>
            <a:xfrm>
              <a:off x="2038230" y="1174235"/>
              <a:ext cx="325535" cy="325523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100000">
                  <a:schemeClr val="bg1">
                    <a:lumMod val="75000"/>
                  </a:schemeClr>
                </a:gs>
                <a:gs pos="20000">
                  <a:schemeClr val="bg1">
                    <a:lumMod val="85000"/>
                  </a:schemeClr>
                </a:gs>
              </a:gsLst>
              <a:lin ang="5400000" scaled="0"/>
              <a:tileRect/>
            </a:gradFill>
            <a:ln w="31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10" name="椭圆​​ 6"/>
            <p:cNvSpPr/>
            <p:nvPr/>
          </p:nvSpPr>
          <p:spPr>
            <a:xfrm>
              <a:off x="2106543" y="1243146"/>
              <a:ext cx="187779" cy="187779"/>
            </a:xfrm>
            <a:prstGeom prst="ellipse">
              <a:avLst/>
            </a:prstGeom>
            <a:gradFill flip="none" rotWithShape="1">
              <a:gsLst>
                <a:gs pos="46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  <a:gs pos="0">
                  <a:schemeClr val="tx1">
                    <a:lumMod val="50000"/>
                    <a:lumOff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31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11" name="同侧圆角矩形 110"/>
            <p:cNvSpPr/>
            <p:nvPr/>
          </p:nvSpPr>
          <p:spPr>
            <a:xfrm rot="21295192">
              <a:off x="397852" y="2236549"/>
              <a:ext cx="2853590" cy="792368"/>
            </a:xfrm>
            <a:prstGeom prst="round2SameRect">
              <a:avLst/>
            </a:prstGeom>
            <a:gradFill flip="none" rotWithShape="1">
              <a:gsLst>
                <a:gs pos="52000">
                  <a:schemeClr val="bg1">
                    <a:alpha val="0"/>
                  </a:schemeClr>
                </a:gs>
                <a:gs pos="0">
                  <a:schemeClr val="bg1">
                    <a:alpha val="0"/>
                  </a:schemeClr>
                </a:gs>
                <a:gs pos="48000">
                  <a:schemeClr val="bg1">
                    <a:lumMod val="96000"/>
                  </a:schemeClr>
                </a:gs>
              </a:gsLst>
              <a:lin ang="468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12" name="圆角矩形​​ 3"/>
            <p:cNvSpPr/>
            <p:nvPr/>
          </p:nvSpPr>
          <p:spPr>
            <a:xfrm rot="21283523">
              <a:off x="564589" y="2384224"/>
              <a:ext cx="2621747" cy="1346550"/>
            </a:xfrm>
            <a:prstGeom prst="roundRect">
              <a:avLst>
                <a:gd name="adj" fmla="val 7418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342900" indent="-3429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3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华文琥珀" pitchFamily="2" charset="-122"/>
                  <a:ea typeface="华文琥珀" pitchFamily="2" charset="-122"/>
                </a:rPr>
                <a:t>数学建模的研究与进展</a:t>
              </a:r>
              <a:endPara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琥珀" pitchFamily="2" charset="-122"/>
                <a:ea typeface="华文琥珀" pitchFamily="2" charset="-122"/>
              </a:endParaRPr>
            </a:p>
          </p:txBody>
        </p:sp>
        <p:sp>
          <p:nvSpPr>
            <p:cNvPr id="113" name="椭圆​​ 8"/>
            <p:cNvSpPr/>
            <p:nvPr/>
          </p:nvSpPr>
          <p:spPr>
            <a:xfrm rot="21283523">
              <a:off x="811716" y="2344203"/>
              <a:ext cx="119226" cy="119226"/>
            </a:xfrm>
            <a:prstGeom prst="ellipse">
              <a:avLst/>
            </a:prstGeom>
            <a:gradFill flip="none" rotWithShape="1">
              <a:gsLst>
                <a:gs pos="46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  <a:gs pos="0">
                  <a:schemeClr val="tx1">
                    <a:lumMod val="50000"/>
                    <a:lumOff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31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14" name="椭圆​​ 9"/>
            <p:cNvSpPr/>
            <p:nvPr/>
          </p:nvSpPr>
          <p:spPr>
            <a:xfrm rot="21283523">
              <a:off x="2757052" y="2164609"/>
              <a:ext cx="119226" cy="119226"/>
            </a:xfrm>
            <a:prstGeom prst="ellipse">
              <a:avLst/>
            </a:prstGeom>
            <a:gradFill flip="none" rotWithShape="1">
              <a:gsLst>
                <a:gs pos="46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  <a:gs pos="0">
                  <a:schemeClr val="tx1">
                    <a:lumMod val="50000"/>
                    <a:lumOff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31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6" name="Group 87"/>
          <p:cNvGrpSpPr>
            <a:grpSpLocks/>
          </p:cNvGrpSpPr>
          <p:nvPr/>
        </p:nvGrpSpPr>
        <p:grpSpPr bwMode="auto">
          <a:xfrm>
            <a:off x="4143372" y="5072074"/>
            <a:ext cx="1309688" cy="1165225"/>
            <a:chOff x="2272133" y="5143500"/>
            <a:chExt cx="2656634" cy="2362200"/>
          </a:xfrm>
        </p:grpSpPr>
        <p:sp>
          <p:nvSpPr>
            <p:cNvPr id="43" name="Rounded Rectangle 95">
              <a:hlinkClick r:id="rId3" action="ppaction://hlinksldjump"/>
            </p:cNvPr>
            <p:cNvSpPr/>
            <p:nvPr/>
          </p:nvSpPr>
          <p:spPr>
            <a:xfrm>
              <a:off x="2743200" y="5143500"/>
              <a:ext cx="1828800" cy="1828800"/>
            </a:xfrm>
            <a:prstGeom prst="roundRect">
              <a:avLst/>
            </a:prstGeom>
            <a:solidFill>
              <a:schemeClr val="bg1">
                <a:lumMod val="90000"/>
              </a:schemeClr>
            </a:solidFill>
            <a:ln>
              <a:noFill/>
            </a:ln>
            <a:effectLst>
              <a:glow rad="228600">
                <a:schemeClr val="bg1"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cs typeface="Arial" charset="0"/>
              </a:endParaRPr>
            </a:p>
          </p:txBody>
        </p:sp>
        <p:sp>
          <p:nvSpPr>
            <p:cNvPr id="44" name="Rounded Rectangle 97"/>
            <p:cNvSpPr/>
            <p:nvPr/>
          </p:nvSpPr>
          <p:spPr>
            <a:xfrm>
              <a:off x="3048000" y="7048500"/>
              <a:ext cx="228600" cy="4572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glow rad="228600">
                <a:schemeClr val="bg1"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cs typeface="Arial" charset="0"/>
              </a:endParaRPr>
            </a:p>
          </p:txBody>
        </p:sp>
        <p:sp>
          <p:nvSpPr>
            <p:cNvPr id="45" name="Rounded Rectangle 103"/>
            <p:cNvSpPr/>
            <p:nvPr/>
          </p:nvSpPr>
          <p:spPr>
            <a:xfrm>
              <a:off x="4038600" y="7048500"/>
              <a:ext cx="228600" cy="4572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glow rad="228600">
                <a:schemeClr val="bg1"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cs typeface="Arial" charset="0"/>
              </a:endParaRPr>
            </a:p>
          </p:txBody>
        </p:sp>
        <p:sp>
          <p:nvSpPr>
            <p:cNvPr id="46" name="Rounded Rectangle 104"/>
            <p:cNvSpPr/>
            <p:nvPr/>
          </p:nvSpPr>
          <p:spPr>
            <a:xfrm rot="2700000">
              <a:off x="2386433" y="6048655"/>
              <a:ext cx="228600" cy="4572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glow rad="228600">
                <a:schemeClr val="bg1"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cs typeface="Arial" charset="0"/>
              </a:endParaRPr>
            </a:p>
          </p:txBody>
        </p:sp>
        <p:sp>
          <p:nvSpPr>
            <p:cNvPr id="47" name="Rounded Rectangle 105"/>
            <p:cNvSpPr/>
            <p:nvPr/>
          </p:nvSpPr>
          <p:spPr>
            <a:xfrm rot="18900000" flipH="1">
              <a:off x="4700167" y="6048655"/>
              <a:ext cx="228600" cy="4572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glow rad="228600">
                <a:schemeClr val="bg1"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cs typeface="Arial" charset="0"/>
              </a:endParaRPr>
            </a:p>
          </p:txBody>
        </p:sp>
        <p:grpSp>
          <p:nvGrpSpPr>
            <p:cNvPr id="7" name="Group 23"/>
            <p:cNvGrpSpPr/>
            <p:nvPr/>
          </p:nvGrpSpPr>
          <p:grpSpPr>
            <a:xfrm>
              <a:off x="3238500" y="5791200"/>
              <a:ext cx="838200" cy="533400"/>
              <a:chOff x="1447800" y="2800350"/>
              <a:chExt cx="838200" cy="533400"/>
            </a:xfrm>
            <a:solidFill>
              <a:schemeClr val="tx1"/>
            </a:solidFill>
            <a:effectLst>
              <a:glow rad="228600">
                <a:schemeClr val="bg1">
                  <a:alpha val="40000"/>
                </a:schemeClr>
              </a:glow>
            </a:effectLst>
          </p:grpSpPr>
          <p:sp>
            <p:nvSpPr>
              <p:cNvPr id="49" name="Rounded Rectangle 108"/>
              <p:cNvSpPr/>
              <p:nvPr/>
            </p:nvSpPr>
            <p:spPr>
              <a:xfrm>
                <a:off x="1447800" y="2800350"/>
                <a:ext cx="304800" cy="533400"/>
              </a:xfrm>
              <a:prstGeom prst="round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54" name="Rounded Rectangle 109"/>
              <p:cNvSpPr/>
              <p:nvPr/>
            </p:nvSpPr>
            <p:spPr>
              <a:xfrm>
                <a:off x="1981200" y="2800350"/>
                <a:ext cx="304800" cy="533400"/>
              </a:xfrm>
              <a:prstGeom prst="round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0" name="Picture 50" descr="water"/>
          <p:cNvPicPr>
            <a:picLocks noChangeAspect="1" noChangeArrowheads="1"/>
          </p:cNvPicPr>
          <p:nvPr/>
        </p:nvPicPr>
        <p:blipFill>
          <a:blip r:embed="rId2"/>
          <a:srcRect l="22409" t="16374" b="27486"/>
          <a:stretch>
            <a:fillRect/>
          </a:stretch>
        </p:blipFill>
        <p:spPr bwMode="gray">
          <a:xfrm rot="786797">
            <a:off x="6629400" y="-381000"/>
            <a:ext cx="2417763" cy="1995488"/>
          </a:xfrm>
          <a:prstGeom prst="rect">
            <a:avLst/>
          </a:prstGeom>
          <a:noFill/>
        </p:spPr>
      </p:pic>
      <p:grpSp>
        <p:nvGrpSpPr>
          <p:cNvPr id="37" name="组合 36"/>
          <p:cNvGrpSpPr/>
          <p:nvPr/>
        </p:nvGrpSpPr>
        <p:grpSpPr>
          <a:xfrm>
            <a:off x="4357686" y="1714488"/>
            <a:ext cx="4500594" cy="1571636"/>
            <a:chOff x="4357686" y="1714488"/>
            <a:chExt cx="4500594" cy="1571636"/>
          </a:xfrm>
          <a:effectLst>
            <a:reflection blurRad="6350" stA="52000" endA="300" endPos="35000" dir="5400000" sy="-100000" algn="bl" rotWithShape="0"/>
          </a:effectLst>
        </p:grpSpPr>
        <p:sp>
          <p:nvSpPr>
            <p:cNvPr id="71" name="圆角矩形标注 70"/>
            <p:cNvSpPr/>
            <p:nvPr/>
          </p:nvSpPr>
          <p:spPr>
            <a:xfrm>
              <a:off x="4357686" y="1714488"/>
              <a:ext cx="4500594" cy="1571636"/>
            </a:xfrm>
            <a:prstGeom prst="wedgeRoundRectCallout">
              <a:avLst>
                <a:gd name="adj1" fmla="val -57714"/>
                <a:gd name="adj2" fmla="val -29146"/>
                <a:gd name="adj3" fmla="val 16667"/>
              </a:avLst>
            </a:prstGeom>
            <a:solidFill>
              <a:schemeClr val="accent5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75" name="Rectangle 15"/>
            <p:cNvSpPr>
              <a:spLocks noChangeArrowheads="1"/>
            </p:cNvSpPr>
            <p:nvPr/>
          </p:nvSpPr>
          <p:spPr bwMode="auto">
            <a:xfrm>
              <a:off x="4429124" y="1957320"/>
              <a:ext cx="2324675" cy="1015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Font typeface="Wingdings" pitchFamily="2" charset="2"/>
                <a:buChar char="Ø"/>
              </a:pPr>
              <a:r>
                <a:rPr lang="zh-CN" altLang="en-US" sz="2000" b="1" dirty="0" smtClean="0">
                  <a:solidFill>
                    <a:srgbClr val="080808"/>
                  </a:solidFill>
                  <a:ea typeface="华文细黑" pitchFamily="2" charset="-122"/>
                </a:rPr>
                <a:t>  </a:t>
              </a:r>
              <a:r>
                <a:rPr lang="zh-CN" altLang="en-US" sz="2000" b="1" dirty="0" smtClean="0">
                  <a:solidFill>
                    <a:srgbClr val="080808"/>
                  </a:solidFill>
                  <a:latin typeface="微软雅黑" pitchFamily="34" charset="-122"/>
                  <a:ea typeface="微软雅黑" pitchFamily="34" charset="-122"/>
                </a:rPr>
                <a:t>相图的计算方法</a:t>
              </a:r>
              <a:endParaRPr lang="en-US" altLang="zh-CN" sz="2000" b="1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lang="en-US" altLang="zh-CN" sz="2000" b="1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buFont typeface="Wingdings" pitchFamily="2" charset="2"/>
                <a:buChar char="Ø"/>
              </a:pPr>
              <a:r>
                <a:rPr lang="en-US" altLang="zh-CN" sz="2000" b="1" dirty="0" smtClean="0">
                  <a:solidFill>
                    <a:srgbClr val="080808"/>
                  </a:solidFill>
                  <a:latin typeface="微软雅黑" pitchFamily="34" charset="-122"/>
                  <a:ea typeface="微软雅黑" pitchFamily="34" charset="-122"/>
                </a:rPr>
                <a:t>  </a:t>
              </a:r>
              <a:r>
                <a:rPr lang="zh-CN" altLang="en-US" sz="2000" b="1" dirty="0" smtClean="0">
                  <a:solidFill>
                    <a:srgbClr val="080808"/>
                  </a:solidFill>
                  <a:latin typeface="微软雅黑" pitchFamily="34" charset="-122"/>
                  <a:ea typeface="微软雅黑" pitchFamily="34" charset="-122"/>
                </a:rPr>
                <a:t>相图的绘制</a:t>
              </a:r>
              <a:endParaRPr lang="zh-CN" altLang="en-US" sz="2000" b="1" dirty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428596" y="1811645"/>
            <a:ext cx="6858048" cy="1617355"/>
            <a:chOff x="428596" y="1714488"/>
            <a:chExt cx="6858048" cy="1617355"/>
          </a:xfrm>
        </p:grpSpPr>
        <p:sp>
          <p:nvSpPr>
            <p:cNvPr id="64" name="Rectangle 6"/>
            <p:cNvSpPr>
              <a:spLocks noChangeArrowheads="1"/>
            </p:cNvSpPr>
            <p:nvPr/>
          </p:nvSpPr>
          <p:spPr bwMode="auto">
            <a:xfrm>
              <a:off x="433395" y="1714488"/>
              <a:ext cx="5281613" cy="5000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 fontAlgn="auto">
                <a:spcBef>
                  <a:spcPct val="20000"/>
                </a:spcBef>
                <a:spcAft>
                  <a:spcPts val="0"/>
                </a:spcAft>
                <a:buClr>
                  <a:schemeClr val="accent5">
                    <a:lumMod val="75000"/>
                  </a:schemeClr>
                </a:buClr>
                <a:buFont typeface="Wingdings" pitchFamily="2" charset="2"/>
                <a:buChar char="n"/>
                <a:defRPr/>
              </a:pPr>
              <a:r>
                <a:rPr lang="zh-CN" altLang="en-US" sz="2400" b="1" dirty="0">
                  <a:solidFill>
                    <a:schemeClr val="accent5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zh-CN" altLang="en-US" sz="2400" b="1" dirty="0" smtClean="0">
                  <a:solidFill>
                    <a:schemeClr val="accent5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相图的计算与绘制</a:t>
              </a:r>
              <a:endParaRPr lang="en-US" altLang="zh-CN" sz="2400" b="1" dirty="0">
                <a:solidFill>
                  <a:schemeClr val="accent5">
                    <a:lumMod val="75000"/>
                  </a:schemeClr>
                </a:solidFill>
                <a:latin typeface="+mn-lt"/>
                <a:ea typeface="微软雅黑" pitchFamily="34" charset="-122"/>
              </a:endParaRPr>
            </a:p>
          </p:txBody>
        </p:sp>
        <p:sp>
          <p:nvSpPr>
            <p:cNvPr id="65" name="Rectangle 6"/>
            <p:cNvSpPr>
              <a:spLocks noChangeArrowheads="1"/>
            </p:cNvSpPr>
            <p:nvPr/>
          </p:nvSpPr>
          <p:spPr bwMode="auto">
            <a:xfrm>
              <a:off x="428596" y="2285996"/>
              <a:ext cx="6858048" cy="5000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 fontAlgn="auto">
                <a:spcBef>
                  <a:spcPct val="20000"/>
                </a:spcBef>
                <a:spcAft>
                  <a:spcPts val="0"/>
                </a:spcAft>
                <a:buClr>
                  <a:schemeClr val="accent5">
                    <a:lumMod val="75000"/>
                  </a:schemeClr>
                </a:buClr>
                <a:buFont typeface="Wingdings" pitchFamily="2" charset="2"/>
                <a:buChar char="n"/>
                <a:defRPr/>
              </a:pPr>
              <a:r>
                <a:rPr lang="zh-CN" altLang="en-US" sz="2400" b="1" dirty="0">
                  <a:solidFill>
                    <a:schemeClr val="accent5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zh-CN" altLang="en-US" sz="2400" b="1" dirty="0" smtClean="0">
                  <a:solidFill>
                    <a:schemeClr val="accent2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铁酸钙系相图</a:t>
              </a:r>
              <a:endParaRPr lang="en-US" altLang="zh-CN" sz="2400" b="1" dirty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7" name="Line 12"/>
            <p:cNvSpPr>
              <a:spLocks noChangeShapeType="1"/>
            </p:cNvSpPr>
            <p:nvPr/>
          </p:nvSpPr>
          <p:spPr bwMode="auto">
            <a:xfrm>
              <a:off x="571500" y="2214554"/>
              <a:ext cx="3357558" cy="0"/>
            </a:xfrm>
            <a:prstGeom prst="line">
              <a:avLst/>
            </a:prstGeom>
            <a:noFill/>
            <a:ln w="9525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latin typeface="+mn-lt"/>
                <a:ea typeface="+mn-ea"/>
              </a:endParaRPr>
            </a:p>
          </p:txBody>
        </p:sp>
        <p:sp>
          <p:nvSpPr>
            <p:cNvPr id="68" name="Line 12"/>
            <p:cNvSpPr>
              <a:spLocks noChangeShapeType="1"/>
            </p:cNvSpPr>
            <p:nvPr/>
          </p:nvSpPr>
          <p:spPr bwMode="auto">
            <a:xfrm>
              <a:off x="549267" y="2740339"/>
              <a:ext cx="3379791" cy="45719"/>
            </a:xfrm>
            <a:prstGeom prst="line">
              <a:avLst/>
            </a:prstGeom>
            <a:noFill/>
            <a:ln w="9525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latin typeface="+mn-lt"/>
                <a:ea typeface="+mn-ea"/>
              </a:endParaRPr>
            </a:p>
          </p:txBody>
        </p:sp>
        <p:sp>
          <p:nvSpPr>
            <p:cNvPr id="69" name="Line 12"/>
            <p:cNvSpPr>
              <a:spLocks noChangeShapeType="1"/>
            </p:cNvSpPr>
            <p:nvPr/>
          </p:nvSpPr>
          <p:spPr bwMode="auto">
            <a:xfrm>
              <a:off x="549267" y="3286124"/>
              <a:ext cx="3379791" cy="45719"/>
            </a:xfrm>
            <a:prstGeom prst="line">
              <a:avLst/>
            </a:prstGeom>
            <a:noFill/>
            <a:ln w="9525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latin typeface="+mn-lt"/>
                <a:ea typeface="+mn-ea"/>
              </a:endParaRPr>
            </a:p>
          </p:txBody>
        </p:sp>
        <p:sp>
          <p:nvSpPr>
            <p:cNvPr id="85" name="Rectangle 6"/>
            <p:cNvSpPr>
              <a:spLocks noChangeArrowheads="1"/>
            </p:cNvSpPr>
            <p:nvPr/>
          </p:nvSpPr>
          <p:spPr bwMode="auto">
            <a:xfrm>
              <a:off x="433395" y="2786062"/>
              <a:ext cx="2852721" cy="5000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 fontAlgn="auto">
                <a:spcBef>
                  <a:spcPct val="20000"/>
                </a:spcBef>
                <a:spcAft>
                  <a:spcPts val="0"/>
                </a:spcAft>
                <a:buClr>
                  <a:schemeClr val="accent5">
                    <a:lumMod val="75000"/>
                  </a:schemeClr>
                </a:buClr>
                <a:buFont typeface="Wingdings" pitchFamily="2" charset="2"/>
                <a:buChar char="n"/>
                <a:defRPr/>
              </a:pPr>
              <a:r>
                <a:rPr lang="zh-CN" altLang="en-US" sz="2400" b="1" dirty="0">
                  <a:solidFill>
                    <a:srgbClr val="00B050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zh-CN" altLang="en-US" sz="2400" b="1" dirty="0" smtClean="0">
                  <a:solidFill>
                    <a:schemeClr val="accent2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相图的主要应用</a:t>
              </a:r>
              <a:endParaRPr lang="en-US" altLang="zh-CN" sz="2400" b="1" dirty="0">
                <a:solidFill>
                  <a:schemeClr val="accent2">
                    <a:lumMod val="75000"/>
                  </a:schemeClr>
                </a:solidFill>
                <a:latin typeface="+mn-lt"/>
                <a:ea typeface="微软雅黑" pitchFamily="34" charset="-122"/>
              </a:endParaRPr>
            </a:p>
          </p:txBody>
        </p:sp>
      </p:grpSp>
      <p:grpSp>
        <p:nvGrpSpPr>
          <p:cNvPr id="25" name="组合 7"/>
          <p:cNvGrpSpPr>
            <a:grpSpLocks/>
          </p:cNvGrpSpPr>
          <p:nvPr/>
        </p:nvGrpSpPr>
        <p:grpSpPr bwMode="auto">
          <a:xfrm>
            <a:off x="71438" y="6858000"/>
            <a:ext cx="2928926" cy="1785974"/>
            <a:chOff x="397852" y="1277448"/>
            <a:chExt cx="2905994" cy="2580359"/>
          </a:xfrm>
        </p:grpSpPr>
        <p:sp>
          <p:nvSpPr>
            <p:cNvPr id="26" name="圆角矩形​​ 2"/>
            <p:cNvSpPr/>
            <p:nvPr/>
          </p:nvSpPr>
          <p:spPr>
            <a:xfrm rot="21283523">
              <a:off x="439139" y="2225433"/>
              <a:ext cx="2864707" cy="1632374"/>
            </a:xfrm>
            <a:prstGeom prst="roundRect">
              <a:avLst>
                <a:gd name="adj" fmla="val 10409"/>
              </a:avLst>
            </a:prstGeom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100000">
                  <a:schemeClr val="bg1">
                    <a:lumMod val="75000"/>
                  </a:schemeClr>
                </a:gs>
                <a:gs pos="20000">
                  <a:schemeClr val="bg1">
                    <a:lumMod val="85000"/>
                  </a:schemeClr>
                </a:gs>
              </a:gsLst>
              <a:lin ang="5400000" scaled="0"/>
              <a:tileRect/>
            </a:gradFill>
            <a:ln w="3175">
              <a:solidFill>
                <a:schemeClr val="bg1">
                  <a:lumMod val="75000"/>
                </a:schemeClr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cxnSp>
          <p:nvCxnSpPr>
            <p:cNvPr id="27" name="直接连接符​​ 11"/>
            <p:cNvCxnSpPr>
              <a:endCxn id="29" idx="3"/>
            </p:cNvCxnSpPr>
            <p:nvPr/>
          </p:nvCxnSpPr>
          <p:spPr>
            <a:xfrm flipV="1">
              <a:off x="866304" y="1555299"/>
              <a:ext cx="1138521" cy="789228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​​ 13"/>
            <p:cNvCxnSpPr>
              <a:stCxn id="29" idx="5"/>
            </p:cNvCxnSpPr>
            <p:nvPr/>
          </p:nvCxnSpPr>
          <p:spPr>
            <a:xfrm rot="16200000" flipH="1">
              <a:off x="2218397" y="1571914"/>
              <a:ext cx="609793" cy="576562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椭圆​​ 4"/>
            <p:cNvSpPr/>
            <p:nvPr/>
          </p:nvSpPr>
          <p:spPr>
            <a:xfrm>
              <a:off x="1957151" y="1277448"/>
              <a:ext cx="325535" cy="325523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100000">
                  <a:schemeClr val="bg1">
                    <a:lumMod val="75000"/>
                  </a:schemeClr>
                </a:gs>
                <a:gs pos="20000">
                  <a:schemeClr val="bg1">
                    <a:lumMod val="85000"/>
                  </a:schemeClr>
                </a:gs>
              </a:gsLst>
              <a:lin ang="5400000" scaled="0"/>
              <a:tileRect/>
            </a:gradFill>
            <a:ln w="31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0" name="椭圆​​ 6"/>
            <p:cNvSpPr/>
            <p:nvPr/>
          </p:nvSpPr>
          <p:spPr>
            <a:xfrm>
              <a:off x="2028030" y="1380661"/>
              <a:ext cx="187779" cy="187780"/>
            </a:xfrm>
            <a:prstGeom prst="ellipse">
              <a:avLst/>
            </a:prstGeom>
            <a:gradFill flip="none" rotWithShape="1">
              <a:gsLst>
                <a:gs pos="46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  <a:gs pos="0">
                  <a:schemeClr val="tx1">
                    <a:lumMod val="50000"/>
                    <a:lumOff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31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1" name="同侧圆角矩形 30"/>
            <p:cNvSpPr/>
            <p:nvPr/>
          </p:nvSpPr>
          <p:spPr>
            <a:xfrm rot="21295192">
              <a:off x="397852" y="2236549"/>
              <a:ext cx="2853590" cy="792368"/>
            </a:xfrm>
            <a:prstGeom prst="round2SameRect">
              <a:avLst/>
            </a:prstGeom>
            <a:gradFill flip="none" rotWithShape="1">
              <a:gsLst>
                <a:gs pos="52000">
                  <a:schemeClr val="bg1">
                    <a:alpha val="0"/>
                  </a:schemeClr>
                </a:gs>
                <a:gs pos="0">
                  <a:schemeClr val="bg1">
                    <a:alpha val="0"/>
                  </a:schemeClr>
                </a:gs>
                <a:gs pos="48000">
                  <a:schemeClr val="bg1">
                    <a:lumMod val="96000"/>
                  </a:schemeClr>
                </a:gs>
              </a:gsLst>
              <a:lin ang="468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2" name="圆角矩形​​ 3"/>
            <p:cNvSpPr/>
            <p:nvPr/>
          </p:nvSpPr>
          <p:spPr>
            <a:xfrm rot="21283523">
              <a:off x="564589" y="2384224"/>
              <a:ext cx="2621747" cy="1346550"/>
            </a:xfrm>
            <a:prstGeom prst="roundRect">
              <a:avLst>
                <a:gd name="adj" fmla="val 7418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342900" indent="-3429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3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华文琥珀" pitchFamily="2" charset="-122"/>
                  <a:ea typeface="华文琥珀" pitchFamily="2" charset="-122"/>
                </a:rPr>
                <a:t>冶金相图的研究与进展</a:t>
              </a:r>
              <a:endPara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琥珀" pitchFamily="2" charset="-122"/>
                <a:ea typeface="华文琥珀" pitchFamily="2" charset="-122"/>
              </a:endParaRPr>
            </a:p>
          </p:txBody>
        </p:sp>
        <p:sp>
          <p:nvSpPr>
            <p:cNvPr id="33" name="椭圆​​ 8"/>
            <p:cNvSpPr/>
            <p:nvPr/>
          </p:nvSpPr>
          <p:spPr>
            <a:xfrm rot="21283523">
              <a:off x="811716" y="2344203"/>
              <a:ext cx="119226" cy="119226"/>
            </a:xfrm>
            <a:prstGeom prst="ellipse">
              <a:avLst/>
            </a:prstGeom>
            <a:gradFill flip="none" rotWithShape="1">
              <a:gsLst>
                <a:gs pos="46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  <a:gs pos="0">
                  <a:schemeClr val="tx1">
                    <a:lumMod val="50000"/>
                    <a:lumOff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31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4" name="椭圆​​ 9"/>
            <p:cNvSpPr/>
            <p:nvPr/>
          </p:nvSpPr>
          <p:spPr>
            <a:xfrm rot="21283523">
              <a:off x="2757052" y="2164609"/>
              <a:ext cx="119226" cy="119226"/>
            </a:xfrm>
            <a:prstGeom prst="ellipse">
              <a:avLst/>
            </a:prstGeom>
            <a:gradFill flip="none" rotWithShape="1">
              <a:gsLst>
                <a:gs pos="46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  <a:gs pos="0">
                  <a:schemeClr val="tx1">
                    <a:lumMod val="50000"/>
                    <a:lumOff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31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4500562" y="0"/>
            <a:ext cx="4457729" cy="857256"/>
            <a:chOff x="4500562" y="0"/>
            <a:chExt cx="4457729" cy="857256"/>
          </a:xfrm>
        </p:grpSpPr>
        <p:sp>
          <p:nvSpPr>
            <p:cNvPr id="42" name="矩形 41"/>
            <p:cNvSpPr/>
            <p:nvPr/>
          </p:nvSpPr>
          <p:spPr>
            <a:xfrm>
              <a:off x="4500562" y="0"/>
              <a:ext cx="2571736" cy="857256"/>
            </a:xfrm>
            <a:prstGeom prst="rect">
              <a:avLst/>
            </a:prstGeom>
            <a:solidFill>
              <a:schemeClr val="bg1">
                <a:alpha val="87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  <a:reflection blurRad="6350" stA="50000" endA="300" endPos="5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800" b="1" dirty="0" smtClean="0">
                  <a:solidFill>
                    <a:schemeClr val="accent5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2  </a:t>
              </a:r>
              <a:r>
                <a:rPr lang="zh-CN" altLang="en-US" sz="2800" b="1" dirty="0" smtClean="0">
                  <a:solidFill>
                    <a:schemeClr val="accent5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课题总结</a:t>
              </a:r>
              <a:endPara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5500694" y="0"/>
              <a:ext cx="2743185" cy="857256"/>
            </a:xfrm>
            <a:prstGeom prst="rect">
              <a:avLst/>
            </a:prstGeom>
            <a:solidFill>
              <a:schemeClr val="bg1">
                <a:alpha val="87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  <a:reflection blurRad="6350" stA="50000" endA="300" endPos="5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800" b="1" dirty="0" smtClean="0">
                  <a:solidFill>
                    <a:schemeClr val="accent5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3  </a:t>
              </a:r>
              <a:r>
                <a:rPr lang="zh-CN" altLang="en-US" sz="2800" b="1" dirty="0" smtClean="0">
                  <a:solidFill>
                    <a:schemeClr val="accent5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实验方案</a:t>
              </a:r>
              <a:endPara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6500826" y="0"/>
              <a:ext cx="2457465" cy="857256"/>
            </a:xfrm>
            <a:prstGeom prst="rect">
              <a:avLst/>
            </a:prstGeom>
            <a:solidFill>
              <a:schemeClr val="bg1">
                <a:alpha val="87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  <a:reflection blurRad="6350" stA="50000" endA="300" endPos="5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800" b="1" dirty="0" smtClean="0">
                  <a:solidFill>
                    <a:schemeClr val="accent5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4  </a:t>
              </a:r>
              <a:r>
                <a:rPr lang="zh-CN" altLang="en-US" sz="2800" b="1" dirty="0" smtClean="0">
                  <a:solidFill>
                    <a:schemeClr val="accent5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实验进度</a:t>
              </a:r>
              <a:endPara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40" name="组合 39"/>
          <p:cNvGrpSpPr/>
          <p:nvPr/>
        </p:nvGrpSpPr>
        <p:grpSpPr>
          <a:xfrm>
            <a:off x="785786" y="4071942"/>
            <a:ext cx="4500594" cy="1393041"/>
            <a:chOff x="785786" y="4071942"/>
            <a:chExt cx="4500594" cy="1393041"/>
          </a:xfrm>
        </p:grpSpPr>
        <p:sp>
          <p:nvSpPr>
            <p:cNvPr id="38" name="矩形 37"/>
            <p:cNvSpPr/>
            <p:nvPr/>
          </p:nvSpPr>
          <p:spPr>
            <a:xfrm>
              <a:off x="785786" y="4274114"/>
              <a:ext cx="256031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 smtClean="0"/>
                <a:t>自由能最小法 </a:t>
              </a:r>
              <a:r>
                <a:rPr lang="en-US" altLang="zh-CN" b="1" dirty="0" smtClean="0"/>
                <a:t>:</a:t>
              </a:r>
              <a:r>
                <a:rPr lang="zh-CN" altLang="en-US" b="1" dirty="0" smtClean="0"/>
                <a:t>        </a:t>
              </a:r>
              <a:r>
                <a:rPr lang="en-US" dirty="0" smtClean="0"/>
                <a:t>= 0</a:t>
              </a:r>
              <a:endParaRPr lang="zh-CN" altLang="en-US" b="1" dirty="0"/>
            </a:p>
          </p:txBody>
        </p:sp>
        <p:sp>
          <p:nvSpPr>
            <p:cNvPr id="39" name="矩形 38"/>
            <p:cNvSpPr/>
            <p:nvPr/>
          </p:nvSpPr>
          <p:spPr>
            <a:xfrm>
              <a:off x="785786" y="4917056"/>
              <a:ext cx="142378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 smtClean="0"/>
                <a:t>等化学势法</a:t>
              </a:r>
              <a:r>
                <a:rPr lang="en-US" altLang="zh-CN" b="1" dirty="0" smtClean="0"/>
                <a:t>:</a:t>
              </a:r>
              <a:endParaRPr lang="zh-CN" altLang="en-US" b="1" dirty="0"/>
            </a:p>
          </p:txBody>
        </p:sp>
        <p:pic>
          <p:nvPicPr>
            <p:cNvPr id="11265" name="Picture 1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480761" y="4071942"/>
              <a:ext cx="418586" cy="714380"/>
            </a:xfrm>
            <a:prstGeom prst="rect">
              <a:avLst/>
            </a:prstGeom>
            <a:noFill/>
          </p:spPr>
        </p:pic>
        <p:pic>
          <p:nvPicPr>
            <p:cNvPr id="11267" name="Picture 3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428860" y="4572008"/>
              <a:ext cx="2857520" cy="892975"/>
            </a:xfrm>
            <a:prstGeom prst="rect">
              <a:avLst/>
            </a:prstGeom>
            <a:noFill/>
          </p:spPr>
        </p:pic>
      </p:grpSp>
      <p:grpSp>
        <p:nvGrpSpPr>
          <p:cNvPr id="66" name="组合 65"/>
          <p:cNvGrpSpPr/>
          <p:nvPr/>
        </p:nvGrpSpPr>
        <p:grpSpPr>
          <a:xfrm>
            <a:off x="1571604" y="3786190"/>
            <a:ext cx="6500927" cy="2286016"/>
            <a:chOff x="1285782" y="3857628"/>
            <a:chExt cx="6500927" cy="2286016"/>
          </a:xfrm>
        </p:grpSpPr>
        <p:grpSp>
          <p:nvGrpSpPr>
            <p:cNvPr id="59" name="Group 9"/>
            <p:cNvGrpSpPr>
              <a:grpSpLocks/>
            </p:cNvGrpSpPr>
            <p:nvPr/>
          </p:nvGrpSpPr>
          <p:grpSpPr bwMode="auto">
            <a:xfrm>
              <a:off x="1285782" y="4572008"/>
              <a:ext cx="2640195" cy="642942"/>
              <a:chOff x="488" y="1392"/>
              <a:chExt cx="4285" cy="480"/>
            </a:xfrm>
          </p:grpSpPr>
          <p:sp>
            <p:nvSpPr>
              <p:cNvPr id="60" name="AutoShape 10"/>
              <p:cNvSpPr>
                <a:spLocks noChangeArrowheads="1"/>
              </p:cNvSpPr>
              <p:nvPr/>
            </p:nvSpPr>
            <p:spPr bwMode="gray">
              <a:xfrm>
                <a:off x="488" y="1392"/>
                <a:ext cx="4058" cy="480"/>
              </a:xfrm>
              <a:prstGeom prst="roundRect">
                <a:avLst>
                  <a:gd name="adj" fmla="val 17509"/>
                </a:avLst>
              </a:prstGeom>
              <a:gradFill rotWithShape="1">
                <a:gsLst>
                  <a:gs pos="0">
                    <a:schemeClr val="hlink"/>
                  </a:gs>
                  <a:gs pos="50000">
                    <a:schemeClr val="hlink">
                      <a:gamma/>
                      <a:shade val="92157"/>
                      <a:invGamma/>
                    </a:schemeClr>
                  </a:gs>
                  <a:gs pos="100000">
                    <a:schemeClr val="hlink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61" name="Group 11"/>
              <p:cNvGrpSpPr>
                <a:grpSpLocks/>
              </p:cNvGrpSpPr>
              <p:nvPr/>
            </p:nvGrpSpPr>
            <p:grpSpPr bwMode="auto">
              <a:xfrm>
                <a:off x="730" y="1407"/>
                <a:ext cx="4043" cy="444"/>
                <a:chOff x="744" y="1407"/>
                <a:chExt cx="3988" cy="444"/>
              </a:xfrm>
            </p:grpSpPr>
            <p:sp>
              <p:nvSpPr>
                <p:cNvPr id="62" name="AutoShape 12"/>
                <p:cNvSpPr>
                  <a:spLocks noChangeArrowheads="1"/>
                </p:cNvSpPr>
                <p:nvPr/>
              </p:nvSpPr>
              <p:spPr bwMode="gray">
                <a:xfrm>
                  <a:off x="744" y="1736"/>
                  <a:ext cx="3988" cy="11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chemeClr val="hlink">
                        <a:alpha val="0"/>
                      </a:schemeClr>
                    </a:gs>
                    <a:gs pos="100000">
                      <a:schemeClr val="hlink">
                        <a:gamma/>
                        <a:tint val="0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3" name="AutoShape 13"/>
                <p:cNvSpPr>
                  <a:spLocks noChangeArrowheads="1"/>
                </p:cNvSpPr>
                <p:nvPr/>
              </p:nvSpPr>
              <p:spPr bwMode="gray">
                <a:xfrm>
                  <a:off x="744" y="1407"/>
                  <a:ext cx="3988" cy="11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chemeClr val="hlink">
                        <a:gamma/>
                        <a:tint val="25490"/>
                        <a:invGamma/>
                      </a:schemeClr>
                    </a:gs>
                    <a:gs pos="100000">
                      <a:schemeClr val="hlink">
                        <a:alpha val="0"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84" name="组合 83"/>
            <p:cNvGrpSpPr/>
            <p:nvPr/>
          </p:nvGrpSpPr>
          <p:grpSpPr>
            <a:xfrm>
              <a:off x="1571603" y="3857628"/>
              <a:ext cx="6215106" cy="2286016"/>
              <a:chOff x="2000232" y="2786058"/>
              <a:chExt cx="6215106" cy="2286016"/>
            </a:xfrm>
          </p:grpSpPr>
          <p:grpSp>
            <p:nvGrpSpPr>
              <p:cNvPr id="83" name="组合 82"/>
              <p:cNvGrpSpPr/>
              <p:nvPr/>
            </p:nvGrpSpPr>
            <p:grpSpPr>
              <a:xfrm>
                <a:off x="2000232" y="2786058"/>
                <a:ext cx="6215106" cy="1821668"/>
                <a:chOff x="2000232" y="2786058"/>
                <a:chExt cx="6215106" cy="1821668"/>
              </a:xfrm>
            </p:grpSpPr>
            <p:cxnSp>
              <p:nvCxnSpPr>
                <p:cNvPr id="49" name="肘形连接符​​ 9"/>
                <p:cNvCxnSpPr>
                  <a:endCxn id="47" idx="1"/>
                </p:cNvCxnSpPr>
                <p:nvPr/>
              </p:nvCxnSpPr>
              <p:spPr>
                <a:xfrm rot="5400000" flipH="1" flipV="1">
                  <a:off x="3500431" y="2714621"/>
                  <a:ext cx="250033" cy="1321602"/>
                </a:xfrm>
                <a:prstGeom prst="bentConnector2">
                  <a:avLst/>
                </a:prstGeom>
                <a:ln w="19050">
                  <a:solidFill>
                    <a:srgbClr val="009AD0"/>
                  </a:solidFill>
                  <a:headEnd type="oval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肘形连接符​​ 11"/>
                <p:cNvCxnSpPr>
                  <a:endCxn id="48" idx="1"/>
                </p:cNvCxnSpPr>
                <p:nvPr/>
              </p:nvCxnSpPr>
              <p:spPr>
                <a:xfrm rot="16200000" flipH="1">
                  <a:off x="3428993" y="3679033"/>
                  <a:ext cx="464347" cy="1393040"/>
                </a:xfrm>
                <a:prstGeom prst="bentConnector2">
                  <a:avLst/>
                </a:prstGeom>
                <a:ln w="19050">
                  <a:solidFill>
                    <a:srgbClr val="009AD0"/>
                  </a:solidFill>
                  <a:headEnd type="oval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5" name="TextBox 44"/>
                <p:cNvSpPr txBox="1"/>
                <p:nvPr/>
              </p:nvSpPr>
              <p:spPr>
                <a:xfrm>
                  <a:off x="2000232" y="3643314"/>
                  <a:ext cx="192882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b="1" dirty="0" smtClean="0"/>
                    <a:t>相图的研究方法</a:t>
                  </a:r>
                  <a:endParaRPr lang="zh-CN" altLang="en-US" b="1" dirty="0"/>
                </a:p>
              </p:txBody>
            </p:sp>
            <p:grpSp>
              <p:nvGrpSpPr>
                <p:cNvPr id="76" name="组合 75"/>
                <p:cNvGrpSpPr/>
                <p:nvPr/>
              </p:nvGrpSpPr>
              <p:grpSpPr>
                <a:xfrm>
                  <a:off x="4286248" y="2786058"/>
                  <a:ext cx="3929090" cy="928694"/>
                  <a:chOff x="4286248" y="2786058"/>
                  <a:chExt cx="3929090" cy="928694"/>
                </a:xfrm>
              </p:grpSpPr>
              <p:sp>
                <p:nvSpPr>
                  <p:cNvPr id="47" name="圆角矩形​​ 4"/>
                  <p:cNvSpPr/>
                  <p:nvPr/>
                </p:nvSpPr>
                <p:spPr>
                  <a:xfrm>
                    <a:off x="4286248" y="2786058"/>
                    <a:ext cx="3929090" cy="928694"/>
                  </a:xfrm>
                  <a:prstGeom prst="roundRect">
                    <a:avLst>
                      <a:gd name="adj" fmla="val 50000"/>
                    </a:avLst>
                  </a:prstGeom>
                  <a:gradFill flip="none" rotWithShape="1">
                    <a:gsLst>
                      <a:gs pos="0">
                        <a:schemeClr val="bg1">
                          <a:lumMod val="95000"/>
                          <a:alpha val="78000"/>
                        </a:schemeClr>
                      </a:gs>
                      <a:gs pos="13000">
                        <a:schemeClr val="bg1">
                          <a:lumMod val="85000"/>
                        </a:schemeClr>
                      </a:gs>
                      <a:gs pos="100000">
                        <a:schemeClr val="bg1">
                          <a:lumMod val="95000"/>
                        </a:schemeClr>
                      </a:gs>
                    </a:gsLst>
                    <a:lin ang="5400000" scaled="0"/>
                    <a:tileRect/>
                  </a:gradFill>
                  <a:ln w="317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73" name="TextBox 72"/>
                  <p:cNvSpPr txBox="1"/>
                  <p:nvPr/>
                </p:nvSpPr>
                <p:spPr>
                  <a:xfrm>
                    <a:off x="4643438" y="2786058"/>
                    <a:ext cx="3286148" cy="87440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lnSpc>
                        <a:spcPct val="150000"/>
                      </a:lnSpc>
                    </a:pPr>
                    <a:r>
                      <a:rPr lang="zh-CN" altLang="en-US" dirty="0" smtClean="0">
                        <a:latin typeface="微软雅黑" pitchFamily="34" charset="-122"/>
                        <a:ea typeface="微软雅黑" pitchFamily="34" charset="-122"/>
                      </a:rPr>
                      <a:t>               实验方法</a:t>
                    </a:r>
                    <a:endParaRPr lang="en-US" altLang="zh-CN" dirty="0" smtClean="0">
                      <a:latin typeface="微软雅黑" pitchFamily="34" charset="-122"/>
                      <a:ea typeface="微软雅黑" pitchFamily="34" charset="-122"/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zh-CN" dirty="0" smtClean="0">
                        <a:latin typeface="微软雅黑" pitchFamily="34" charset="-122"/>
                        <a:ea typeface="微软雅黑" pitchFamily="34" charset="-122"/>
                      </a:rPr>
                      <a:t>   (</a:t>
                    </a:r>
                    <a:r>
                      <a:rPr lang="zh-CN" altLang="en-US" dirty="0" smtClean="0">
                        <a:latin typeface="微软雅黑" pitchFamily="34" charset="-122"/>
                        <a:ea typeface="微软雅黑" pitchFamily="34" charset="-122"/>
                      </a:rPr>
                      <a:t>测平衡相组成、成分熔点</a:t>
                    </a:r>
                    <a:r>
                      <a:rPr lang="en-US" altLang="zh-CN" dirty="0" smtClean="0">
                        <a:latin typeface="微软雅黑" pitchFamily="34" charset="-122"/>
                        <a:ea typeface="微软雅黑" pitchFamily="34" charset="-122"/>
                      </a:rPr>
                      <a:t>)</a:t>
                    </a:r>
                    <a:endParaRPr lang="zh-CN" altLang="en-US" dirty="0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</p:grpSp>
          <p:grpSp>
            <p:nvGrpSpPr>
              <p:cNvPr id="82" name="组合 81"/>
              <p:cNvGrpSpPr/>
              <p:nvPr/>
            </p:nvGrpSpPr>
            <p:grpSpPr>
              <a:xfrm>
                <a:off x="4357686" y="4129885"/>
                <a:ext cx="3857583" cy="942189"/>
                <a:chOff x="4429124" y="4129885"/>
                <a:chExt cx="3857583" cy="942189"/>
              </a:xfrm>
            </p:grpSpPr>
            <p:sp>
              <p:nvSpPr>
                <p:cNvPr id="48" name="圆角矩形​​ 7"/>
                <p:cNvSpPr/>
                <p:nvPr/>
              </p:nvSpPr>
              <p:spPr>
                <a:xfrm>
                  <a:off x="4429124" y="4143380"/>
                  <a:ext cx="3786214" cy="928694"/>
                </a:xfrm>
                <a:prstGeom prst="roundRect">
                  <a:avLst>
                    <a:gd name="adj" fmla="val 50000"/>
                  </a:avLst>
                </a:prstGeom>
                <a:gradFill flip="none" rotWithShape="1">
                  <a:gsLst>
                    <a:gs pos="0">
                      <a:schemeClr val="bg1">
                        <a:lumMod val="95000"/>
                      </a:schemeClr>
                    </a:gs>
                    <a:gs pos="13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0"/>
                  <a:tileRect/>
                </a:gra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77" name="TextBox 76"/>
                <p:cNvSpPr txBox="1"/>
                <p:nvPr/>
              </p:nvSpPr>
              <p:spPr>
                <a:xfrm>
                  <a:off x="4500493" y="4129885"/>
                  <a:ext cx="3786214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zh-CN" altLang="en-US" dirty="0" smtClean="0">
                      <a:latin typeface="微软雅黑" pitchFamily="34" charset="-122"/>
                      <a:ea typeface="微软雅黑" pitchFamily="34" charset="-122"/>
                      <a:cs typeface="Times New Roman" pitchFamily="18" charset="0"/>
                    </a:rPr>
                    <a:t>       软件计算法</a:t>
                  </a:r>
                  <a:r>
                    <a:rPr lang="en-US" altLang="zh-CN" dirty="0" smtClean="0">
                      <a:latin typeface="微软雅黑" pitchFamily="34" charset="-122"/>
                      <a:ea typeface="微软雅黑" pitchFamily="34" charset="-122"/>
                      <a:cs typeface="Times New Roman" pitchFamily="18" charset="0"/>
                    </a:rPr>
                    <a:t>—</a:t>
                  </a:r>
                  <a:r>
                    <a:rPr lang="en-US" dirty="0" smtClean="0">
                      <a:latin typeface="微软雅黑" pitchFamily="34" charset="-122"/>
                      <a:ea typeface="微软雅黑" pitchFamily="34" charset="-122"/>
                      <a:cs typeface="Times New Roman" pitchFamily="18" charset="0"/>
                    </a:rPr>
                    <a:t>CALPHAD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en-US" dirty="0" err="1" smtClean="0">
                      <a:latin typeface="微软雅黑" pitchFamily="34" charset="-122"/>
                      <a:ea typeface="微软雅黑" pitchFamily="34" charset="-122"/>
                      <a:cs typeface="Times New Roman" pitchFamily="18" charset="0"/>
                    </a:rPr>
                    <a:t>Factsage、PANDAT、MTDATAE</a:t>
                  </a:r>
                  <a:r>
                    <a:rPr lang="en-US" dirty="0" smtClean="0">
                      <a:latin typeface="微软雅黑" pitchFamily="34" charset="-122"/>
                      <a:ea typeface="微软雅黑" pitchFamily="34" charset="-122"/>
                      <a:cs typeface="Times New Roman" pitchFamily="18" charset="0"/>
                    </a:rPr>
                    <a:t>                               </a:t>
                  </a:r>
                  <a:endParaRPr lang="zh-CN" altLang="en-US" dirty="0">
                    <a:latin typeface="微软雅黑" pitchFamily="34" charset="-122"/>
                    <a:ea typeface="微软雅黑" pitchFamily="34" charset="-122"/>
                    <a:cs typeface="Times New Roman" pitchFamily="18" charset="0"/>
                  </a:endParaRPr>
                </a:p>
              </p:txBody>
            </p:sp>
          </p:grpSp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2.59259E-6 L -1.94444E-6 -1.0081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0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4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6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2"/>
</p:tagLst>
</file>

<file path=ppt/theme/theme1.xml><?xml version="1.0" encoding="utf-8"?>
<a:theme xmlns:a="http://schemas.openxmlformats.org/drawingml/2006/main" name="复件 571TGp_business_light_ani">
  <a:themeElements>
    <a:clrScheme name="复件 571TGp_business_light_ani 1">
      <a:dk1>
        <a:srgbClr val="000000"/>
      </a:dk1>
      <a:lt1>
        <a:srgbClr val="CAD4CF"/>
      </a:lt1>
      <a:dk2>
        <a:srgbClr val="425462"/>
      </a:dk2>
      <a:lt2>
        <a:srgbClr val="768A7B"/>
      </a:lt2>
      <a:accent1>
        <a:srgbClr val="DE608D"/>
      </a:accent1>
      <a:accent2>
        <a:srgbClr val="35ADE3"/>
      </a:accent2>
      <a:accent3>
        <a:srgbClr val="E1E6E4"/>
      </a:accent3>
      <a:accent4>
        <a:srgbClr val="000000"/>
      </a:accent4>
      <a:accent5>
        <a:srgbClr val="ECB6C5"/>
      </a:accent5>
      <a:accent6>
        <a:srgbClr val="2F9CCE"/>
      </a:accent6>
      <a:hlink>
        <a:srgbClr val="F6AE44"/>
      </a:hlink>
      <a:folHlink>
        <a:srgbClr val="99CC00"/>
      </a:folHlink>
    </a:clrScheme>
    <a:fontScheme name="复件 571TGp_business_light_ani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复件 571TGp_business_light_ani 1">
        <a:dk1>
          <a:srgbClr val="000000"/>
        </a:dk1>
        <a:lt1>
          <a:srgbClr val="CAD4CF"/>
        </a:lt1>
        <a:dk2>
          <a:srgbClr val="425462"/>
        </a:dk2>
        <a:lt2>
          <a:srgbClr val="768A7B"/>
        </a:lt2>
        <a:accent1>
          <a:srgbClr val="DE608D"/>
        </a:accent1>
        <a:accent2>
          <a:srgbClr val="35ADE3"/>
        </a:accent2>
        <a:accent3>
          <a:srgbClr val="E1E6E4"/>
        </a:accent3>
        <a:accent4>
          <a:srgbClr val="000000"/>
        </a:accent4>
        <a:accent5>
          <a:srgbClr val="ECB6C5"/>
        </a:accent5>
        <a:accent6>
          <a:srgbClr val="2F9CCE"/>
        </a:accent6>
        <a:hlink>
          <a:srgbClr val="F6AE44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复件 571TGp_business_light_ani 2">
        <a:dk1>
          <a:srgbClr val="000000"/>
        </a:dk1>
        <a:lt1>
          <a:srgbClr val="C1D0DD"/>
        </a:lt1>
        <a:dk2>
          <a:srgbClr val="335175"/>
        </a:dk2>
        <a:lt2>
          <a:srgbClr val="7C92B6"/>
        </a:lt2>
        <a:accent1>
          <a:srgbClr val="4B93D5"/>
        </a:accent1>
        <a:accent2>
          <a:srgbClr val="65B737"/>
        </a:accent2>
        <a:accent3>
          <a:srgbClr val="DDE4EB"/>
        </a:accent3>
        <a:accent4>
          <a:srgbClr val="000000"/>
        </a:accent4>
        <a:accent5>
          <a:srgbClr val="B1C8E7"/>
        </a:accent5>
        <a:accent6>
          <a:srgbClr val="5BA631"/>
        </a:accent6>
        <a:hlink>
          <a:srgbClr val="CF9F49"/>
        </a:hlink>
        <a:folHlink>
          <a:srgbClr val="C382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复件 571TGp_business_light_ani 3">
        <a:dk1>
          <a:srgbClr val="000000"/>
        </a:dk1>
        <a:lt1>
          <a:srgbClr val="DDD3C9"/>
        </a:lt1>
        <a:dk2>
          <a:srgbClr val="514639"/>
        </a:dk2>
        <a:lt2>
          <a:srgbClr val="A7938B"/>
        </a:lt2>
        <a:accent1>
          <a:srgbClr val="BF9733"/>
        </a:accent1>
        <a:accent2>
          <a:srgbClr val="7FB22C"/>
        </a:accent2>
        <a:accent3>
          <a:srgbClr val="EBE6E1"/>
        </a:accent3>
        <a:accent4>
          <a:srgbClr val="000000"/>
        </a:accent4>
        <a:accent5>
          <a:srgbClr val="DCC9AD"/>
        </a:accent5>
        <a:accent6>
          <a:srgbClr val="72A127"/>
        </a:accent6>
        <a:hlink>
          <a:srgbClr val="D56575"/>
        </a:hlink>
        <a:folHlink>
          <a:srgbClr val="4E8FC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复件 571TGp_business_light_ani</Template>
  <TotalTime>2284</TotalTime>
  <Words>1351</Words>
  <Application>Microsoft Office PowerPoint</Application>
  <PresentationFormat>全屏显示(4:3)</PresentationFormat>
  <Paragraphs>281</Paragraphs>
  <Slides>20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复件 571TGp_business_light_ani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</vt:vector>
  </TitlesOfParts>
  <Company>琪琪工作室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Female Authority and Narrative Voice  A Feminist Narratological Reading of Tillie Olsen’s Works  </dc:title>
  <dc:creator>琪琪</dc:creator>
  <cp:lastModifiedBy>新萝卜家园</cp:lastModifiedBy>
  <cp:revision>307</cp:revision>
  <dcterms:created xsi:type="dcterms:W3CDTF">2009-05-20T15:33:31Z</dcterms:created>
  <dcterms:modified xsi:type="dcterms:W3CDTF">2011-07-31T12:07:38Z</dcterms:modified>
</cp:coreProperties>
</file>