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72" r:id="rId4"/>
    <p:sldId id="274" r:id="rId5"/>
    <p:sldId id="276" r:id="rId6"/>
    <p:sldId id="275" r:id="rId7"/>
    <p:sldId id="277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0000"/>
    <a:srgbClr val="000066"/>
    <a:srgbClr val="D4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3" autoAdjust="0"/>
    <p:restoredTop sz="87841" autoAdjust="0"/>
  </p:normalViewPr>
  <p:slideViewPr>
    <p:cSldViewPr snapToGrid="0">
      <p:cViewPr varScale="1">
        <p:scale>
          <a:sx n="100" d="100"/>
          <a:sy n="100" d="100"/>
        </p:scale>
        <p:origin x="-744" y="-90"/>
      </p:cViewPr>
      <p:guideLst>
        <p:guide orient="horz" pos="2095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F5E22-52A5-4196-905E-674B26FFB2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4C920-45FA-4FFA-B625-72B96B1303C7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73A98-9908-4245-A921-D6FBE51108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1F89D-C259-45A5-8B30-EFA0A558A4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1F89D-C259-45A5-8B30-EFA0A558A4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982" y="309966"/>
            <a:ext cx="5124579" cy="58767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0" y="770845"/>
            <a:ext cx="6408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93" y="148448"/>
            <a:ext cx="1276711" cy="1244793"/>
          </a:xfrm>
          <a:prstGeom prst="rect">
            <a:avLst/>
          </a:prstGeom>
        </p:spPr>
      </p:pic>
      <p:cxnSp>
        <p:nvCxnSpPr>
          <p:cNvPr id="23" name="直接连接符 22"/>
          <p:cNvCxnSpPr/>
          <p:nvPr userDrawn="1"/>
        </p:nvCxnSpPr>
        <p:spPr>
          <a:xfrm>
            <a:off x="0" y="6325354"/>
            <a:ext cx="6408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557-9C26-4C21-BC9F-C65DC56D9C8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7" name="页脚占位符 26"/>
          <p:cNvSpPr>
            <a:spLocks noGrp="1"/>
          </p:cNvSpPr>
          <p:nvPr>
            <p:ph type="ftr" sz="quarter" idx="11"/>
          </p:nvPr>
        </p:nvSpPr>
        <p:spPr>
          <a:xfrm>
            <a:off x="4038600" y="6388778"/>
            <a:ext cx="4114800" cy="365125"/>
          </a:xfrm>
        </p:spPr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mtClean="0"/>
              <a:t>(C)Da Pan, CS@HLJU</a:t>
            </a:r>
            <a:endParaRPr lang="en-US" altLang="zh-CN" dirty="0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EB704C7-5923-4C9B-9E10-2D4A641465CE}" type="slidenum">
              <a:rPr lang="zh-CN" altLang="en-US" smtClean="0"/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8EBF-2651-4818-A41B-B3A828E0AC2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(C)Da Pan, CS@HLJU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7F86-F12A-409E-A23D-A3E1C6BCF3F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(C)Da Pan, CS@HLJU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35" y="0"/>
            <a:ext cx="7058690" cy="77084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7927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18B0-C27E-4004-8858-946E279BF495}" type="datetime1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620" y="309966"/>
            <a:ext cx="4018941" cy="460879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0" y="770845"/>
            <a:ext cx="6408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5784000" y="6356350"/>
            <a:ext cx="6408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页脚占位符 26"/>
          <p:cNvSpPr>
            <a:spLocks noGrp="1"/>
          </p:cNvSpPr>
          <p:nvPr>
            <p:ph type="ftr" sz="quarter" idx="11"/>
          </p:nvPr>
        </p:nvSpPr>
        <p:spPr>
          <a:xfrm>
            <a:off x="4038600" y="6388778"/>
            <a:ext cx="4114800" cy="365125"/>
          </a:xfrm>
        </p:spPr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mtClean="0"/>
              <a:t>(C)Da Pan, CS@HLJU</a:t>
            </a:r>
            <a:endParaRPr lang="en-US" altLang="zh-CN" dirty="0"/>
          </a:p>
        </p:txBody>
      </p:sp>
      <p:sp>
        <p:nvSpPr>
          <p:cNvPr id="11" name="灯片编号占位符 2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FEB704C7-5923-4C9B-9E10-2D4A641465CE}" type="slidenum">
              <a:rPr lang="zh-CN" altLang="en-US" smtClean="0"/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5DF-B84A-4CE3-BFC7-A0162C0E8BF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(C)Da Pan, CS@HLJU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BAB3-6439-4542-9D70-9BE36394163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(C)Da Pan, CS@HLJU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3AED3-5FFA-4849-8C11-48797E3A106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(C)Da Pan, CS@HLJU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F2C1-99A1-46E3-A4B5-4EA6D7C636E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(C)Da Pan, CS@HLJU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AABA-1EF2-4FB2-814A-8860E111AB79}" type="datetime1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7" y="3046733"/>
            <a:ext cx="2903768" cy="41097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896" y="4019536"/>
            <a:ext cx="1711925" cy="1669127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385726" y="1854856"/>
            <a:ext cx="5648325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4400" b="1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Question </a:t>
            </a:r>
            <a:r>
              <a:rPr kumimoji="0" lang="en-US" altLang="zh-CN" sz="44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&amp; Answering</a:t>
            </a:r>
            <a:endParaRPr kumimoji="0" lang="en-US" altLang="zh-CN" sz="4400" b="1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4815051" y="3052692"/>
            <a:ext cx="2789674" cy="7694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4400" b="1" dirty="0" smtClean="0">
                <a:solidFill>
                  <a:srgbClr val="000066"/>
                </a:solidFill>
              </a:rPr>
              <a:t>   Thanks</a:t>
            </a:r>
            <a:r>
              <a:rPr kumimoji="0" lang="zh-CN" altLang="en-US" sz="4400" b="1" dirty="0">
                <a:solidFill>
                  <a:srgbClr val="000066"/>
                </a:solidFill>
              </a:rPr>
              <a:t>！</a:t>
            </a:r>
            <a:endParaRPr kumimoji="0" lang="zh-CN" altLang="en-US" sz="4400" b="1" dirty="0">
              <a:solidFill>
                <a:srgbClr val="000066"/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16865"/>
            <a:ext cx="12192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0" y="603896"/>
            <a:ext cx="12192000" cy="0"/>
          </a:xfrm>
          <a:prstGeom prst="line">
            <a:avLst/>
          </a:prstGeom>
          <a:ln w="50800" cap="sq">
            <a:solidFill>
              <a:srgbClr val="D44A4A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页脚占位符 26"/>
          <p:cNvSpPr>
            <a:spLocks noGrp="1"/>
          </p:cNvSpPr>
          <p:nvPr>
            <p:ph type="ftr" sz="quarter" idx="11"/>
          </p:nvPr>
        </p:nvSpPr>
        <p:spPr>
          <a:xfrm>
            <a:off x="4038600" y="6388778"/>
            <a:ext cx="4114800" cy="365125"/>
          </a:xfrm>
        </p:spPr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mtClean="0"/>
              <a:t>(C)Da Pan, CS@HLJU</a:t>
            </a:r>
            <a:endParaRPr lang="en-US" altLang="zh-CN" dirty="0"/>
          </a:p>
        </p:txBody>
      </p:sp>
      <p:sp>
        <p:nvSpPr>
          <p:cNvPr id="15" name="灯片编号占位符 2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FEB704C7-5923-4C9B-9E10-2D4A641465CE}" type="slidenum">
              <a:rPr lang="zh-CN" altLang="en-US" smtClean="0"/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AF21-C83D-444B-84F2-EF0B6FFA332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(C)Da Pan, CS@HLJU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CAFF-B78F-4E2B-BD9D-C6408294932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(C)Da Pan, CS@HLJU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746F2-7FB0-4A05-BA7D-2078AF01BC3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(C)Da Pan, CS@HLJU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704C7-5923-4C9B-9E10-2D4A641465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73985" y="2813050"/>
            <a:ext cx="69481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CS224n </a:t>
            </a:r>
            <a:r>
              <a:rPr lang="zh-CN" altLang="en-US" sz="3600"/>
              <a:t>第六讲 依存分析</a:t>
            </a:r>
            <a:r>
              <a:rPr lang="en-US" altLang="zh-CN" sz="3600"/>
              <a:t>-</a:t>
            </a:r>
            <a:r>
              <a:rPr lang="zh-CN" altLang="en-US" sz="3600"/>
              <a:t>学习笔记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4772025" y="3670300"/>
            <a:ext cx="57486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听课链接：http://www.mooc.ai/course/494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660" y="132080"/>
            <a:ext cx="72142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Basic transition-based dependency parser</a:t>
            </a:r>
            <a:endParaRPr lang="en-US" altLang="zh-CN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050" y="4231005"/>
            <a:ext cx="6448425" cy="205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" y="910590"/>
            <a:ext cx="8179435" cy="3056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8125" y="183515"/>
            <a:ext cx="7066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Basic transition-based dependency parser</a:t>
            </a:r>
            <a:endParaRPr lang="en-US" altLang="zh-CN" sz="3200"/>
          </a:p>
        </p:txBody>
      </p:sp>
      <p:sp>
        <p:nvSpPr>
          <p:cNvPr id="3" name="文本框 2"/>
          <p:cNvSpPr txBox="1"/>
          <p:nvPr/>
        </p:nvSpPr>
        <p:spPr>
          <a:xfrm>
            <a:off x="305435" y="1016000"/>
            <a:ext cx="18186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For example:</a:t>
            </a:r>
            <a:endParaRPr lang="en-US" altLang="zh-CN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305435" y="1476375"/>
            <a:ext cx="5954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The brown fox jumped with joy over the fence.</a:t>
            </a:r>
            <a:endParaRPr lang="en-US" altLang="zh-CN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165" y="2224405"/>
            <a:ext cx="4337050" cy="3408045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/>
        </p:nvGraphicFramePr>
        <p:xfrm>
          <a:off x="591185" y="2103120"/>
          <a:ext cx="5942330" cy="4108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60"/>
                <a:gridCol w="1068008"/>
                <a:gridCol w="1087755"/>
                <a:gridCol w="1564640"/>
                <a:gridCol w="1195705"/>
              </a:tblGrid>
              <a:tr h="4108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索引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词性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父亲节点索引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弧上关系</a:t>
                      </a:r>
                      <a:endParaRPr lang="zh-CN" altLang="en-US"/>
                    </a:p>
                  </a:txBody>
                  <a:tcPr/>
                </a:tc>
              </a:tr>
              <a:tr h="4108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The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det</a:t>
                      </a:r>
                      <a:endParaRPr lang="en-US" altLang="zh-CN"/>
                    </a:p>
                  </a:txBody>
                  <a:tcPr/>
                </a:tc>
              </a:tr>
              <a:tr h="4108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brown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JJ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amod</a:t>
                      </a:r>
                      <a:endParaRPr lang="en-US" altLang="zh-CN"/>
                    </a:p>
                  </a:txBody>
                  <a:tcPr/>
                </a:tc>
              </a:tr>
              <a:tr h="4108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fox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usubj</a:t>
                      </a:r>
                      <a:endParaRPr lang="en-US" altLang="zh-CN"/>
                    </a:p>
                  </a:txBody>
                  <a:tcPr/>
                </a:tc>
              </a:tr>
              <a:tr h="4108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jumped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VBD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root</a:t>
                      </a:r>
                      <a:endParaRPr lang="en-US" altLang="zh-CN"/>
                    </a:p>
                  </a:txBody>
                  <a:tcPr/>
                </a:tc>
              </a:tr>
              <a:tr h="4108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with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prep</a:t>
                      </a:r>
                      <a:endParaRPr lang="en-US" altLang="zh-CN"/>
                    </a:p>
                  </a:txBody>
                  <a:tcPr/>
                </a:tc>
              </a:tr>
              <a:tr h="4108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joy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probj</a:t>
                      </a:r>
                      <a:endParaRPr lang="en-US" altLang="zh-CN"/>
                    </a:p>
                  </a:txBody>
                  <a:tcPr/>
                </a:tc>
              </a:tr>
              <a:tr h="4108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over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prep</a:t>
                      </a:r>
                      <a:endParaRPr lang="en-US" altLang="zh-CN"/>
                    </a:p>
                  </a:txBody>
                  <a:tcPr/>
                </a:tc>
              </a:tr>
              <a:tr h="4108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the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det</a:t>
                      </a:r>
                      <a:endParaRPr lang="en-US" altLang="zh-CN"/>
                    </a:p>
                  </a:txBody>
                  <a:tcPr/>
                </a:tc>
              </a:tr>
              <a:tr h="4108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fence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probj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1050925" y="1791335"/>
          <a:ext cx="9652000" cy="73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105"/>
                <a:gridCol w="1229360"/>
                <a:gridCol w="2443480"/>
                <a:gridCol w="2107565"/>
                <a:gridCol w="2777490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steps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stack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queue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next action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buffer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0,1,2,3,4,5,6,7,8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shift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null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1,2,3,4,5,6,7,8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shift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null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0,1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fontAlgn="auto">
                        <a:lnSpc>
                          <a:spcPts val="960"/>
                        </a:lnSpc>
                        <a:buNone/>
                      </a:pPr>
                      <a:endParaRPr lang="zh-CN" altLang="en-US"/>
                    </a:p>
                    <a:p>
                      <a:pPr fontAlgn="auto">
                        <a:lnSpc>
                          <a:spcPts val="960"/>
                        </a:lnSpc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2,3,4,5,6,7,8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shift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null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0,1,2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3,4,5,6,7,8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left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null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0,2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3,4,5,6,7,8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left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(2,1)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3,4,5,6,7,8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shift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(2,1),(2,0)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2,3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4,5,6,7,8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left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(2,1),(2,0)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4,5,6,7,8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shift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(2,1),(2,0),(3,2)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3,4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5,6,7,8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shift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(2,1),(2,0),(3,2)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3,4,5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6,7,8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right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(2,1),(2,0),(3,2)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3,4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6,7,8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right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(2,1),(2,0),(3,2),(4,5)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21945" y="1020445"/>
            <a:ext cx="7066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Basic transition-based dependency parser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7330" y="1103630"/>
            <a:ext cx="7066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Basic transition-based dependency parser</a:t>
            </a:r>
            <a:endParaRPr lang="en-US" altLang="zh-CN" sz="3200"/>
          </a:p>
        </p:txBody>
      </p:sp>
      <p:graphicFrame>
        <p:nvGraphicFramePr>
          <p:cNvPr id="6" name="表格 5"/>
          <p:cNvGraphicFramePr/>
          <p:nvPr/>
        </p:nvGraphicFramePr>
        <p:xfrm>
          <a:off x="227330" y="2210435"/>
          <a:ext cx="1160272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115"/>
                <a:gridCol w="1809750"/>
                <a:gridCol w="1837055"/>
                <a:gridCol w="2094865"/>
                <a:gridCol w="41789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steps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stack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queue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next action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buffer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6,7,8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shift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(2,1),(2,0),(3,2),(4,5),(3,4)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3,6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7,8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shift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(2,1),(2,0),(3,2),(4,5),(3,4)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3,6,7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shift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(2,1),(2,0),(3,2),(4,5),(3,4)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3,6,7,8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left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(2,1),(2,0),(3,2),(4,5),(3,4)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3,6,8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right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(2,1),(2,0),(3,2),(4,5),(3,4),(8,7)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3,6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right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(2,1),(2,0),(3,2),(4,5),(3,4),(8,7),(6,8)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pop_root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(2,1),(2,0),(3,2),(4,5),(3,4),(8,7),(6,8),(3,6)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no_action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(2,1),(2,0),(3,2),(4,5),(3,4),(8,7),(6,8),(3,6),(-1,3)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100" y="194310"/>
            <a:ext cx="32924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Evaluation method</a:t>
            </a:r>
            <a:endParaRPr lang="zh-CN" altLang="en-US" sz="32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4240" y="1819910"/>
          <a:ext cx="3174365" cy="935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422400" imgH="419100" progId="Equation.KSEE3">
                  <p:embed/>
                </p:oleObj>
              </mc:Choice>
              <mc:Fallback>
                <p:oleObj name="" r:id="rId1" imgW="14224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4240" y="1819910"/>
                        <a:ext cx="3174365" cy="935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65100" y="1049655"/>
            <a:ext cx="6633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方法</a:t>
            </a:r>
            <a:r>
              <a:rPr lang="en-US" altLang="zh-CN" sz="2400"/>
              <a:t>1</a:t>
            </a:r>
            <a:r>
              <a:rPr lang="zh-CN" altLang="en-US" sz="2400"/>
              <a:t>：</a:t>
            </a:r>
            <a:r>
              <a:rPr lang="en-US" altLang="zh-CN" sz="2400"/>
              <a:t>UAS</a:t>
            </a:r>
            <a:r>
              <a:rPr lang="zh-CN" altLang="en-US" sz="2400"/>
              <a:t>，仅看父亲节点预测结果，忽略关系</a:t>
            </a:r>
            <a:endParaRPr lang="zh-CN" altLang="en-US" sz="2400"/>
          </a:p>
        </p:txBody>
      </p:sp>
      <p:graphicFrame>
        <p:nvGraphicFramePr>
          <p:cNvPr id="8" name="表格 7"/>
          <p:cNvGraphicFramePr/>
          <p:nvPr/>
        </p:nvGraphicFramePr>
        <p:xfrm>
          <a:off x="5252085" y="1571625"/>
          <a:ext cx="6656070" cy="2670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615"/>
                <a:gridCol w="984250"/>
                <a:gridCol w="1035685"/>
                <a:gridCol w="995045"/>
                <a:gridCol w="1296670"/>
                <a:gridCol w="1360805"/>
              </a:tblGrid>
              <a:tr h="4451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gold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predict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word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gold-rel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predict-rel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451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she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nsubj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nsubj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451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saw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root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root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451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the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det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det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451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video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nn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70C0"/>
                          </a:solidFill>
                        </a:rPr>
                        <a:t>nsubj</a:t>
                      </a:r>
                      <a:endParaRPr lang="en-US" altLang="zh-CN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451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lecture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obj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70C0"/>
                          </a:solidFill>
                        </a:rPr>
                        <a:t>ccomp</a:t>
                      </a:r>
                      <a:endParaRPr lang="en-US" altLang="zh-CN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63650" y="2926715"/>
          <a:ext cx="2456180" cy="818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1002665" imgH="393700" progId="Equation.KSEE3">
                  <p:embed/>
                </p:oleObj>
              </mc:Choice>
              <mc:Fallback>
                <p:oleObj name="" r:id="rId3" imgW="1002665" imgH="3937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3650" y="2926715"/>
                        <a:ext cx="2456180" cy="818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63650" y="5378450"/>
          <a:ext cx="211074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5" imgW="1002665" imgH="393700" progId="Equation.KSEE3">
                  <p:embed/>
                </p:oleObj>
              </mc:Choice>
              <mc:Fallback>
                <p:oleObj name="" r:id="rId5" imgW="1002665" imgH="3937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3650" y="5378450"/>
                        <a:ext cx="211074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789545" y="4375150"/>
            <a:ext cx="18789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table: a example</a:t>
            </a:r>
            <a:endParaRPr lang="en-US" altLang="zh-CN" sz="2000"/>
          </a:p>
        </p:txBody>
      </p:sp>
      <p:sp>
        <p:nvSpPr>
          <p:cNvPr id="13" name="文本框 12"/>
          <p:cNvSpPr txBox="1"/>
          <p:nvPr/>
        </p:nvSpPr>
        <p:spPr>
          <a:xfrm>
            <a:off x="165100" y="4601845"/>
            <a:ext cx="5659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方法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  <a:r>
              <a:rPr lang="en-US" altLang="zh-CN" sz="2400"/>
              <a:t>LAS</a:t>
            </a:r>
            <a:r>
              <a:rPr lang="zh-CN" altLang="en-US" sz="2400"/>
              <a:t>，父亲节点和关系都预测正确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716B-39BD-49E3-BA6B-1A9D97B1D38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1393</Words>
  <Application>WPS 演示</Application>
  <PresentationFormat>自定义</PresentationFormat>
  <Paragraphs>408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微软雅黑</vt:lpstr>
      <vt:lpstr>Arial Unicode MS</vt:lpstr>
      <vt:lpstr>Calibri Light</vt:lpstr>
      <vt:lpstr>Calibri</vt:lpstr>
      <vt:lpstr>Office 主题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黑鱼</dc:creator>
  <cp:lastModifiedBy>song</cp:lastModifiedBy>
  <cp:revision>319</cp:revision>
  <dcterms:created xsi:type="dcterms:W3CDTF">2013-07-19T15:10:00Z</dcterms:created>
  <dcterms:modified xsi:type="dcterms:W3CDTF">2018-07-29T17:31:07Z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