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34" r:id="rId3"/>
    <p:sldId id="435" r:id="rId4"/>
    <p:sldId id="364" r:id="rId5"/>
    <p:sldId id="436" r:id="rId6"/>
    <p:sldId id="437" r:id="rId7"/>
    <p:sldId id="438" r:id="rId8"/>
    <p:sldId id="439" r:id="rId9"/>
    <p:sldId id="440" r:id="rId10"/>
    <p:sldId id="441" r:id="rId11"/>
    <p:sldId id="442" r:id="rId12"/>
    <p:sldId id="444" r:id="rId13"/>
    <p:sldId id="443"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ECE59"/>
    <a:srgbClr val="0F46A7"/>
    <a:srgbClr val="970A82"/>
    <a:srgbClr val="FF3399"/>
    <a:srgbClr val="FF0000"/>
    <a:srgbClr val="FFFFFF"/>
    <a:srgbClr val="FEE3A1"/>
    <a:srgbClr val="FFF1D0"/>
    <a:srgbClr val="FFF8E7"/>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93" autoAdjust="0"/>
    <p:restoredTop sz="97211" autoAdjust="0"/>
  </p:normalViewPr>
  <p:slideViewPr>
    <p:cSldViewPr snapToGrid="0" showGuides="1">
      <p:cViewPr varScale="1">
        <p:scale>
          <a:sx n="171" d="100"/>
          <a:sy n="171" d="100"/>
        </p:scale>
        <p:origin x="760" y="1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Nur</a:t>
            </a:r>
            <a:r>
              <a:rPr lang="de-DE" baseline="0" dirty="0"/>
              <a:t> </a:t>
            </a:r>
            <a:r>
              <a:rPr lang="de-DE" baseline="0" dirty="0" err="1"/>
              <a:t>calls</a:t>
            </a:r>
            <a:r>
              <a:rPr lang="de-DE" baseline="0" dirty="0"/>
              <a:t> durchlassen für </a:t>
            </a:r>
            <a:r>
              <a:rPr lang="de-DE" baseline="0" dirty="0" err="1"/>
              <a:t>production</a:t>
            </a:r>
            <a:r>
              <a:rPr lang="de-DE" baseline="0" dirty="0"/>
              <a:t> mit </a:t>
            </a:r>
            <a:r>
              <a:rPr lang="de-DE" baseline="0" dirty="0" err="1"/>
              <a:t>scopes</a:t>
            </a:r>
            <a:r>
              <a:rPr lang="de-DE" baseline="0" dirty="0"/>
              <a:t> die </a:t>
            </a:r>
            <a:r>
              <a:rPr lang="de-DE" baseline="0" dirty="0" err="1"/>
              <a:t>released</a:t>
            </a:r>
            <a:r>
              <a:rPr lang="de-DE" baseline="0" dirty="0"/>
              <a:t>. Die </a:t>
            </a:r>
            <a:r>
              <a:rPr lang="de-DE" baseline="0" dirty="0" err="1"/>
              <a:t>scopes</a:t>
            </a:r>
            <a:r>
              <a:rPr lang="de-DE" baseline="0" dirty="0"/>
              <a:t> an ein Feature </a:t>
            </a:r>
            <a:r>
              <a:rPr lang="de-DE" baseline="0" dirty="0" err="1"/>
              <a:t>hängne</a:t>
            </a:r>
            <a:r>
              <a:rPr lang="de-DE" baseline="0" dirty="0"/>
              <a:t> bzw. welche </a:t>
            </a:r>
            <a:r>
              <a:rPr lang="de-DE" baseline="0" dirty="0" err="1"/>
              <a:t>scopes</a:t>
            </a:r>
            <a:r>
              <a:rPr lang="de-DE" baseline="0" dirty="0"/>
              <a:t> sind für eine </a:t>
            </a:r>
            <a:r>
              <a:rPr lang="de-DE" baseline="0" dirty="0" err="1"/>
              <a:t>stage</a:t>
            </a:r>
            <a:r>
              <a:rPr lang="de-DE" baseline="0" dirty="0"/>
              <a:t> verfügbar.</a:t>
            </a:r>
          </a:p>
          <a:p>
            <a:r>
              <a:rPr lang="de-DE" baseline="0" dirty="0"/>
              <a:t>Problem: Re-</a:t>
            </a:r>
            <a:r>
              <a:rPr lang="de-DE" baseline="0" dirty="0" err="1"/>
              <a:t>Use</a:t>
            </a:r>
            <a:r>
              <a:rPr lang="de-DE" baseline="0" dirty="0"/>
              <a:t> von </a:t>
            </a:r>
            <a:r>
              <a:rPr lang="de-DE" baseline="0" dirty="0" err="1"/>
              <a:t>scopes</a:t>
            </a:r>
            <a:r>
              <a:rPr lang="de-DE" baseline="0" dirty="0"/>
              <a:t> für neue Endpunkte schwierig bzw. nicht möglich. Wird ein neuer </a:t>
            </a:r>
            <a:r>
              <a:rPr lang="de-DE" baseline="0" dirty="0" err="1"/>
              <a:t>scope</a:t>
            </a:r>
            <a:r>
              <a:rPr lang="de-DE" baseline="0" dirty="0"/>
              <a:t> eingeführt dann muss ein </a:t>
            </a:r>
            <a:r>
              <a:rPr lang="de-DE" baseline="0" dirty="0" err="1"/>
              <a:t>Toggle</a:t>
            </a:r>
            <a:r>
              <a:rPr lang="de-DE" baseline="0" dirty="0"/>
              <a:t> verwendet werden. Aber wenn eine neue Route mit neuem </a:t>
            </a:r>
            <a:r>
              <a:rPr lang="de-DE" baseline="0" dirty="0" err="1"/>
              <a:t>scope</a:t>
            </a:r>
            <a:r>
              <a:rPr lang="de-DE" baseline="0" dirty="0"/>
              <a:t> eingeführt kann gesagt werden, dass eine Route mit einem </a:t>
            </a:r>
            <a:r>
              <a:rPr lang="de-DE" baseline="0" dirty="0" err="1"/>
              <a:t>scope</a:t>
            </a:r>
            <a:r>
              <a:rPr lang="de-DE" baseline="0" dirty="0"/>
              <a:t> </a:t>
            </a:r>
            <a:r>
              <a:rPr lang="de-DE" baseline="0" dirty="0" err="1"/>
              <a:t>released</a:t>
            </a:r>
            <a:r>
              <a:rPr lang="de-DE" baseline="0" dirty="0"/>
              <a:t> wird.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318671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2680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394015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2903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03479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939075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2017 </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8000" y="3646672"/>
            <a:ext cx="1099849" cy="216000"/>
          </a:xfrm>
          <a:prstGeom prst="rect">
            <a:avLst/>
          </a:prstGeom>
        </p:spPr>
      </p:pic>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2017 </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8000" y="3646672"/>
            <a:ext cx="1099849" cy="216000"/>
          </a:xfrm>
          <a:prstGeom prst="rect">
            <a:avLst/>
          </a:prstGeom>
        </p:spPr>
      </p:pic>
    </p:spTree>
    <p:extLst>
      <p:ext uri="{BB962C8B-B14F-4D97-AF65-F5344CB8AC3E}">
        <p14:creationId xmlns:p14="http://schemas.microsoft.com/office/powerpoint/2010/main" val="3106822665"/>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000" y="504000"/>
            <a:ext cx="1099849" cy="216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 </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8000" y="1880235"/>
            <a:ext cx="1099849" cy="216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2017 </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8000" y="1880235"/>
            <a:ext cx="1099849" cy="216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498598"/>
          </a:xfrm>
        </p:spPr>
        <p:txBody>
          <a:bodyPr/>
          <a:lstStyle/>
          <a:p>
            <a:r>
              <a:rPr lang="en-US" dirty="0"/>
              <a:t>Concept for XSUAA bindings</a:t>
            </a:r>
            <a:endParaRPr lang="en-US" dirty="0">
              <a:solidFill>
                <a:schemeClr val="accent1"/>
              </a:solidFill>
            </a:endParaRPr>
          </a:p>
        </p:txBody>
      </p:sp>
      <p:pic>
        <p:nvPicPr>
          <p:cNvPr id="6" name="Picture Placeholder 5"/>
          <p:cNvPicPr>
            <a:picLocks noGrp="1" noChangeAspect="1"/>
          </p:cNvPicPr>
          <p:nvPr>
            <p:ph type="pic" sz="quarter" idx="12"/>
          </p:nvPr>
        </p:nvPicPr>
        <p:blipFill>
          <a:blip r:embed="rId2"/>
          <a:srcRect t="3112" b="3112"/>
          <a:stretch>
            <a:fillRect/>
          </a:stretch>
        </p:blipFill>
        <p:spPr bwMode="gray">
          <a:prstGeom prst="rect">
            <a:avLst/>
          </a:prstGeom>
          <a:no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309600"/>
            <a:ext cx="11186476" cy="738664"/>
          </a:xfrm>
        </p:spPr>
        <p:txBody>
          <a:bodyPr/>
          <a:lstStyle/>
          <a:p>
            <a:r>
              <a:rPr lang="en-US" dirty="0"/>
              <a:t>Outbound communication</a:t>
            </a:r>
            <a:br>
              <a:rPr lang="en-US" dirty="0"/>
            </a:br>
            <a:r>
              <a:rPr lang="en-US" dirty="0"/>
              <a:t>Option “Proxy”</a:t>
            </a:r>
          </a:p>
        </p:txBody>
      </p:sp>
      <p:sp>
        <p:nvSpPr>
          <p:cNvPr id="7" name="Rectangle 6"/>
          <p:cNvSpPr/>
          <p:nvPr/>
        </p:nvSpPr>
        <p:spPr bwMode="gray">
          <a:xfrm>
            <a:off x="3503631" y="1392366"/>
            <a:ext cx="1324124" cy="785158"/>
          </a:xfrm>
          <a:prstGeom prst="rect">
            <a:avLst/>
          </a:prstGeom>
          <a:solidFill>
            <a:schemeClr val="bg2">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XSUAA</a:t>
            </a:r>
          </a:p>
        </p:txBody>
      </p:sp>
      <p:cxnSp>
        <p:nvCxnSpPr>
          <p:cNvPr id="8" name="Elbow Connector 7"/>
          <p:cNvCxnSpPr>
            <a:endCxn id="7" idx="1"/>
          </p:cNvCxnSpPr>
          <p:nvPr/>
        </p:nvCxnSpPr>
        <p:spPr>
          <a:xfrm rot="5400000" flipH="1" flipV="1">
            <a:off x="1882569" y="2200423"/>
            <a:ext cx="2036539" cy="1205585"/>
          </a:xfrm>
          <a:prstGeom prst="bentConnector2">
            <a:avLst/>
          </a:prstGeom>
          <a:ln w="9525">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2" idx="1"/>
          </p:cNvCxnSpPr>
          <p:nvPr/>
        </p:nvCxnSpPr>
        <p:spPr>
          <a:xfrm flipV="1">
            <a:off x="617467" y="4214063"/>
            <a:ext cx="3893970" cy="1"/>
          </a:xfrm>
          <a:prstGeom prst="bentConnector3">
            <a:avLst>
              <a:gd name="adj1" fmla="val 50000"/>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95938" y="1723243"/>
            <a:ext cx="92710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Retrieve JWT</a:t>
            </a:r>
          </a:p>
        </p:txBody>
      </p:sp>
      <p:sp>
        <p:nvSpPr>
          <p:cNvPr id="34" name="TextBox 33"/>
          <p:cNvSpPr txBox="1"/>
          <p:nvPr/>
        </p:nvSpPr>
        <p:spPr>
          <a:xfrm>
            <a:off x="3745637" y="4110349"/>
            <a:ext cx="362847"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JWT</a:t>
            </a:r>
          </a:p>
        </p:txBody>
      </p:sp>
      <p:cxnSp>
        <p:nvCxnSpPr>
          <p:cNvPr id="63" name="Elbow Connector 62"/>
          <p:cNvCxnSpPr>
            <a:cxnSpLocks/>
            <a:stCxn id="2" idx="3"/>
            <a:endCxn id="27" idx="1"/>
          </p:cNvCxnSpPr>
          <p:nvPr/>
        </p:nvCxnSpPr>
        <p:spPr>
          <a:xfrm>
            <a:off x="5835561" y="4214063"/>
            <a:ext cx="1667537" cy="12700"/>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194502" y="4017313"/>
            <a:ext cx="943134" cy="423193"/>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Basic </a:t>
            </a:r>
            <a:r>
              <a:rPr lang="en-US" sz="1100" kern="0" dirty="0" err="1">
                <a:ea typeface="Arial Unicode MS" pitchFamily="34" charset="-128"/>
                <a:cs typeface="Arial Unicode MS" pitchFamily="34" charset="-128"/>
              </a:rPr>
              <a:t>Auth</a:t>
            </a:r>
            <a:endParaRPr lang="en-US" sz="11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Correlation ID</a:t>
            </a:r>
          </a:p>
        </p:txBody>
      </p:sp>
      <p:cxnSp>
        <p:nvCxnSpPr>
          <p:cNvPr id="19" name="Straight Arrow Connector 18"/>
          <p:cNvCxnSpPr>
            <a:stCxn id="4" idx="0"/>
            <a:endCxn id="7" idx="2"/>
          </p:cNvCxnSpPr>
          <p:nvPr/>
        </p:nvCxnSpPr>
        <p:spPr>
          <a:xfrm flipV="1">
            <a:off x="2576205" y="2177524"/>
            <a:ext cx="1589488" cy="1643961"/>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0"/>
            <a:endCxn id="7" idx="2"/>
          </p:cNvCxnSpPr>
          <p:nvPr/>
        </p:nvCxnSpPr>
        <p:spPr>
          <a:xfrm flipH="1" flipV="1">
            <a:off x="4165693" y="2177524"/>
            <a:ext cx="1007806" cy="1643960"/>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830182">
            <a:off x="2884821" y="2870486"/>
            <a:ext cx="105534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16" name="TextBox 15"/>
          <p:cNvSpPr txBox="1"/>
          <p:nvPr/>
        </p:nvSpPr>
        <p:spPr>
          <a:xfrm rot="3432430">
            <a:off x="4176751" y="2893367"/>
            <a:ext cx="105534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3" name="Right Brace 2"/>
          <p:cNvSpPr/>
          <p:nvPr/>
        </p:nvSpPr>
        <p:spPr>
          <a:xfrm rot="5400000">
            <a:off x="5067263" y="4251098"/>
            <a:ext cx="212470" cy="1324123"/>
          </a:xfrm>
          <a:prstGeom prst="rightBrac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5" name="TextBox 4"/>
          <p:cNvSpPr txBox="1"/>
          <p:nvPr/>
        </p:nvSpPr>
        <p:spPr>
          <a:xfrm>
            <a:off x="4395276" y="5133193"/>
            <a:ext cx="155995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Endpoint protection based on </a:t>
            </a:r>
            <a:r>
              <a:rPr lang="de-DE" sz="1200" kern="0" dirty="0" err="1">
                <a:ea typeface="Arial Unicode MS" pitchFamily="34" charset="-128"/>
                <a:cs typeface="Arial Unicode MS" pitchFamily="34" charset="-128"/>
              </a:rPr>
              <a:t>scopes</a:t>
            </a:r>
            <a:endParaRPr lang="en-US" sz="1200" kern="0" dirty="0" err="1">
              <a:ea typeface="Arial Unicode MS" pitchFamily="34" charset="-128"/>
              <a:cs typeface="Arial Unicode MS" pitchFamily="34" charset="-128"/>
            </a:endParaRPr>
          </a:p>
        </p:txBody>
      </p:sp>
      <p:sp>
        <p:nvSpPr>
          <p:cNvPr id="25" name="Rectangle 24"/>
          <p:cNvSpPr/>
          <p:nvPr/>
        </p:nvSpPr>
        <p:spPr bwMode="gray">
          <a:xfrm>
            <a:off x="7573162" y="3747283"/>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ectangle 25"/>
          <p:cNvSpPr/>
          <p:nvPr/>
        </p:nvSpPr>
        <p:spPr bwMode="gray">
          <a:xfrm>
            <a:off x="7543181" y="37799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p:cNvSpPr/>
          <p:nvPr/>
        </p:nvSpPr>
        <p:spPr bwMode="gray">
          <a:xfrm>
            <a:off x="7503098" y="38214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Microservice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Frame 13"/>
          <p:cNvSpPr/>
          <p:nvPr/>
        </p:nvSpPr>
        <p:spPr bwMode="gray">
          <a:xfrm>
            <a:off x="103690" y="3805955"/>
            <a:ext cx="1402847" cy="816230"/>
          </a:xfrm>
          <a:prstGeom prst="fra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900" b="0" i="0" u="none" strike="noStrike" kern="0" cap="none" spc="0" normalizeH="0" baseline="0" noProof="0" dirty="0">
                <a:ln>
                  <a:noFill/>
                </a:ln>
                <a:effectLst/>
                <a:uLnTx/>
                <a:uFillTx/>
                <a:ea typeface="Arial Unicode MS" pitchFamily="34" charset="-128"/>
                <a:cs typeface="Arial Unicode MS" pitchFamily="34" charset="-128"/>
              </a:rPr>
              <a:t>Browser</a:t>
            </a:r>
          </a:p>
          <a:p>
            <a:pPr marR="0" algn="ctr" defTabSz="914400" eaLnBrk="1" fontAlgn="base" latinLnBrk="0" hangingPunct="1">
              <a:lnSpc>
                <a:spcPct val="100000"/>
              </a:lnSpc>
              <a:spcBef>
                <a:spcPct val="50000"/>
              </a:spcBef>
              <a:spcAft>
                <a:spcPct val="0"/>
              </a:spcAft>
              <a:buClr>
                <a:srgbClr val="F0AB00"/>
              </a:buClr>
              <a:buSzPct val="80000"/>
              <a:tabLst/>
            </a:pPr>
            <a:r>
              <a:rPr lang="de-DE" sz="900" kern="0" dirty="0" err="1">
                <a:ea typeface="Arial Unicode MS" pitchFamily="34" charset="-128"/>
                <a:cs typeface="Arial Unicode MS" pitchFamily="34" charset="-128"/>
              </a:rPr>
              <a:t>revenue.cloud.sap</a:t>
            </a: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7" name="Straight Arrow Connector 16"/>
          <p:cNvCxnSpPr>
            <a:stCxn id="14" idx="3"/>
            <a:endCxn id="4" idx="1"/>
          </p:cNvCxnSpPr>
          <p:nvPr/>
        </p:nvCxnSpPr>
        <p:spPr>
          <a:xfrm flipV="1">
            <a:off x="1506537" y="4214064"/>
            <a:ext cx="407606" cy="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gray">
          <a:xfrm>
            <a:off x="7287099" y="3643200"/>
            <a:ext cx="1813599" cy="2300400"/>
          </a:xfrm>
          <a:prstGeom prst="rect">
            <a:avLst/>
          </a:prstGeom>
          <a:noFill/>
          <a:ln w="12700" algn="ctr">
            <a:solidFill>
              <a:schemeClr val="tx1"/>
            </a:solidFill>
            <a:prstDash val="dash"/>
            <a:miter lim="800000"/>
            <a:headEnd/>
            <a:tailEnd/>
          </a:ln>
        </p:spPr>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DWC </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Tenants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Subaccounts</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Rectangle 1"/>
          <p:cNvSpPr/>
          <p:nvPr/>
        </p:nvSpPr>
        <p:spPr bwMode="gray">
          <a:xfrm>
            <a:off x="4511437" y="3821484"/>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a:ea typeface="Arial Unicode MS" pitchFamily="34" charset="-128"/>
                <a:cs typeface="Arial Unicode MS" pitchFamily="34" charset="-128"/>
              </a:rPr>
              <a:t>Landscape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effectLst/>
                <a:uLnTx/>
                <a:uFillTx/>
                <a:ea typeface="Arial Unicode MS" pitchFamily="34" charset="-128"/>
                <a:cs typeface="Arial Unicode MS" pitchFamily="34" charset="-128"/>
              </a:rPr>
              <a:t>Router</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1914143" y="3821485"/>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Jupiter</a:t>
            </a:r>
          </a:p>
        </p:txBody>
      </p:sp>
      <p:sp>
        <p:nvSpPr>
          <p:cNvPr id="11" name="Freeform: Shape 10"/>
          <p:cNvSpPr/>
          <p:nvPr/>
        </p:nvSpPr>
        <p:spPr bwMode="gray">
          <a:xfrm>
            <a:off x="7516800" y="1072800"/>
            <a:ext cx="3369600" cy="1375200"/>
          </a:xfrm>
          <a:custGeom>
            <a:avLst/>
            <a:gdLst>
              <a:gd name="connsiteX0" fmla="*/ 0 w 3369600"/>
              <a:gd name="connsiteY0" fmla="*/ 0 h 1375200"/>
              <a:gd name="connsiteX1" fmla="*/ 0 w 3369600"/>
              <a:gd name="connsiteY1" fmla="*/ 0 h 1375200"/>
              <a:gd name="connsiteX2" fmla="*/ 57600 w 3369600"/>
              <a:gd name="connsiteY2" fmla="*/ 57600 h 1375200"/>
              <a:gd name="connsiteX3" fmla="*/ 64800 w 3369600"/>
              <a:gd name="connsiteY3" fmla="*/ 86400 h 1375200"/>
              <a:gd name="connsiteX4" fmla="*/ 158400 w 3369600"/>
              <a:gd name="connsiteY4" fmla="*/ 165600 h 1375200"/>
              <a:gd name="connsiteX5" fmla="*/ 208800 w 3369600"/>
              <a:gd name="connsiteY5" fmla="*/ 216000 h 1375200"/>
              <a:gd name="connsiteX6" fmla="*/ 266400 w 3369600"/>
              <a:gd name="connsiteY6" fmla="*/ 252000 h 1375200"/>
              <a:gd name="connsiteX7" fmla="*/ 345600 w 3369600"/>
              <a:gd name="connsiteY7" fmla="*/ 309600 h 1375200"/>
              <a:gd name="connsiteX8" fmla="*/ 417600 w 3369600"/>
              <a:gd name="connsiteY8" fmla="*/ 345600 h 1375200"/>
              <a:gd name="connsiteX9" fmla="*/ 475200 w 3369600"/>
              <a:gd name="connsiteY9" fmla="*/ 388800 h 1375200"/>
              <a:gd name="connsiteX10" fmla="*/ 554400 w 3369600"/>
              <a:gd name="connsiteY10" fmla="*/ 439200 h 1375200"/>
              <a:gd name="connsiteX11" fmla="*/ 612000 w 3369600"/>
              <a:gd name="connsiteY11" fmla="*/ 468000 h 1375200"/>
              <a:gd name="connsiteX12" fmla="*/ 734400 w 3369600"/>
              <a:gd name="connsiteY12" fmla="*/ 540000 h 1375200"/>
              <a:gd name="connsiteX13" fmla="*/ 792000 w 3369600"/>
              <a:gd name="connsiteY13" fmla="*/ 561600 h 1375200"/>
              <a:gd name="connsiteX14" fmla="*/ 885600 w 3369600"/>
              <a:gd name="connsiteY14" fmla="*/ 619200 h 1375200"/>
              <a:gd name="connsiteX15" fmla="*/ 928800 w 3369600"/>
              <a:gd name="connsiteY15" fmla="*/ 633600 h 1375200"/>
              <a:gd name="connsiteX16" fmla="*/ 1022400 w 3369600"/>
              <a:gd name="connsiteY16" fmla="*/ 684000 h 1375200"/>
              <a:gd name="connsiteX17" fmla="*/ 1080000 w 3369600"/>
              <a:gd name="connsiteY17" fmla="*/ 698400 h 1375200"/>
              <a:gd name="connsiteX18" fmla="*/ 1116000 w 3369600"/>
              <a:gd name="connsiteY18" fmla="*/ 720000 h 1375200"/>
              <a:gd name="connsiteX19" fmla="*/ 1159200 w 3369600"/>
              <a:gd name="connsiteY19" fmla="*/ 734400 h 1375200"/>
              <a:gd name="connsiteX20" fmla="*/ 1195200 w 3369600"/>
              <a:gd name="connsiteY20" fmla="*/ 763200 h 1375200"/>
              <a:gd name="connsiteX21" fmla="*/ 1281600 w 3369600"/>
              <a:gd name="connsiteY21" fmla="*/ 799200 h 1375200"/>
              <a:gd name="connsiteX22" fmla="*/ 1360800 w 3369600"/>
              <a:gd name="connsiteY22" fmla="*/ 820800 h 1375200"/>
              <a:gd name="connsiteX23" fmla="*/ 1396800 w 3369600"/>
              <a:gd name="connsiteY23" fmla="*/ 842400 h 1375200"/>
              <a:gd name="connsiteX24" fmla="*/ 1425600 w 3369600"/>
              <a:gd name="connsiteY24" fmla="*/ 849600 h 1375200"/>
              <a:gd name="connsiteX25" fmla="*/ 1468800 w 3369600"/>
              <a:gd name="connsiteY25" fmla="*/ 864000 h 1375200"/>
              <a:gd name="connsiteX26" fmla="*/ 1562400 w 3369600"/>
              <a:gd name="connsiteY26" fmla="*/ 892800 h 1375200"/>
              <a:gd name="connsiteX27" fmla="*/ 1620000 w 3369600"/>
              <a:gd name="connsiteY27" fmla="*/ 914400 h 1375200"/>
              <a:gd name="connsiteX28" fmla="*/ 1684800 w 3369600"/>
              <a:gd name="connsiteY28" fmla="*/ 936000 h 1375200"/>
              <a:gd name="connsiteX29" fmla="*/ 1735200 w 3369600"/>
              <a:gd name="connsiteY29" fmla="*/ 957600 h 1375200"/>
              <a:gd name="connsiteX30" fmla="*/ 1764000 w 3369600"/>
              <a:gd name="connsiteY30" fmla="*/ 972000 h 1375200"/>
              <a:gd name="connsiteX31" fmla="*/ 1872000 w 3369600"/>
              <a:gd name="connsiteY31" fmla="*/ 1008000 h 1375200"/>
              <a:gd name="connsiteX32" fmla="*/ 1893600 w 3369600"/>
              <a:gd name="connsiteY32" fmla="*/ 1022400 h 1375200"/>
              <a:gd name="connsiteX33" fmla="*/ 1929600 w 3369600"/>
              <a:gd name="connsiteY33" fmla="*/ 1029600 h 1375200"/>
              <a:gd name="connsiteX34" fmla="*/ 1951200 w 3369600"/>
              <a:gd name="connsiteY34" fmla="*/ 1036800 h 1375200"/>
              <a:gd name="connsiteX35" fmla="*/ 2008800 w 3369600"/>
              <a:gd name="connsiteY35" fmla="*/ 1051200 h 1375200"/>
              <a:gd name="connsiteX36" fmla="*/ 2030400 w 3369600"/>
              <a:gd name="connsiteY36" fmla="*/ 1065600 h 1375200"/>
              <a:gd name="connsiteX37" fmla="*/ 2109600 w 3369600"/>
              <a:gd name="connsiteY37" fmla="*/ 1101600 h 1375200"/>
              <a:gd name="connsiteX38" fmla="*/ 2160000 w 3369600"/>
              <a:gd name="connsiteY38" fmla="*/ 1137600 h 1375200"/>
              <a:gd name="connsiteX39" fmla="*/ 2224800 w 3369600"/>
              <a:gd name="connsiteY39" fmla="*/ 1159200 h 1375200"/>
              <a:gd name="connsiteX40" fmla="*/ 2246400 w 3369600"/>
              <a:gd name="connsiteY40" fmla="*/ 1166400 h 1375200"/>
              <a:gd name="connsiteX41" fmla="*/ 2325600 w 3369600"/>
              <a:gd name="connsiteY41" fmla="*/ 1173600 h 1375200"/>
              <a:gd name="connsiteX42" fmla="*/ 2354400 w 3369600"/>
              <a:gd name="connsiteY42" fmla="*/ 1180800 h 1375200"/>
              <a:gd name="connsiteX43" fmla="*/ 2620800 w 3369600"/>
              <a:gd name="connsiteY43" fmla="*/ 1202400 h 1375200"/>
              <a:gd name="connsiteX44" fmla="*/ 2656800 w 3369600"/>
              <a:gd name="connsiteY44" fmla="*/ 1209600 h 1375200"/>
              <a:gd name="connsiteX45" fmla="*/ 2714400 w 3369600"/>
              <a:gd name="connsiteY45" fmla="*/ 1231200 h 1375200"/>
              <a:gd name="connsiteX46" fmla="*/ 2764800 w 3369600"/>
              <a:gd name="connsiteY46" fmla="*/ 1245600 h 1375200"/>
              <a:gd name="connsiteX47" fmla="*/ 2786400 w 3369600"/>
              <a:gd name="connsiteY47" fmla="*/ 1252800 h 1375200"/>
              <a:gd name="connsiteX48" fmla="*/ 2815200 w 3369600"/>
              <a:gd name="connsiteY48" fmla="*/ 1281600 h 1375200"/>
              <a:gd name="connsiteX49" fmla="*/ 2858400 w 3369600"/>
              <a:gd name="connsiteY49" fmla="*/ 1296000 h 1375200"/>
              <a:gd name="connsiteX50" fmla="*/ 2916000 w 3369600"/>
              <a:gd name="connsiteY50" fmla="*/ 1339200 h 1375200"/>
              <a:gd name="connsiteX51" fmla="*/ 2944800 w 3369600"/>
              <a:gd name="connsiteY51" fmla="*/ 1360800 h 1375200"/>
              <a:gd name="connsiteX52" fmla="*/ 2973600 w 3369600"/>
              <a:gd name="connsiteY52" fmla="*/ 1375200 h 1375200"/>
              <a:gd name="connsiteX53" fmla="*/ 3369600 w 3369600"/>
              <a:gd name="connsiteY53" fmla="*/ 266400 h 13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69600" h="1375200">
                <a:moveTo>
                  <a:pt x="0" y="0"/>
                </a:moveTo>
                <a:lnTo>
                  <a:pt x="0" y="0"/>
                </a:lnTo>
                <a:cubicBezTo>
                  <a:pt x="19200" y="19200"/>
                  <a:pt x="41308" y="35878"/>
                  <a:pt x="57600" y="57600"/>
                </a:cubicBezTo>
                <a:cubicBezTo>
                  <a:pt x="63537" y="65516"/>
                  <a:pt x="58048" y="79166"/>
                  <a:pt x="64800" y="86400"/>
                </a:cubicBezTo>
                <a:cubicBezTo>
                  <a:pt x="92687" y="116279"/>
                  <a:pt x="129500" y="136700"/>
                  <a:pt x="158400" y="165600"/>
                </a:cubicBezTo>
                <a:cubicBezTo>
                  <a:pt x="175200" y="182400"/>
                  <a:pt x="190248" y="201158"/>
                  <a:pt x="208800" y="216000"/>
                </a:cubicBezTo>
                <a:cubicBezTo>
                  <a:pt x="226480" y="230144"/>
                  <a:pt x="247714" y="239215"/>
                  <a:pt x="266400" y="252000"/>
                </a:cubicBezTo>
                <a:cubicBezTo>
                  <a:pt x="293341" y="270433"/>
                  <a:pt x="317844" y="292418"/>
                  <a:pt x="345600" y="309600"/>
                </a:cubicBezTo>
                <a:cubicBezTo>
                  <a:pt x="368415" y="323724"/>
                  <a:pt x="394704" y="331608"/>
                  <a:pt x="417600" y="345600"/>
                </a:cubicBezTo>
                <a:cubicBezTo>
                  <a:pt x="438079" y="358115"/>
                  <a:pt x="455393" y="375248"/>
                  <a:pt x="475200" y="388800"/>
                </a:cubicBezTo>
                <a:cubicBezTo>
                  <a:pt x="501026" y="406470"/>
                  <a:pt x="527319" y="423521"/>
                  <a:pt x="554400" y="439200"/>
                </a:cubicBezTo>
                <a:cubicBezTo>
                  <a:pt x="572977" y="449955"/>
                  <a:pt x="593271" y="457512"/>
                  <a:pt x="612000" y="468000"/>
                </a:cubicBezTo>
                <a:cubicBezTo>
                  <a:pt x="653300" y="491128"/>
                  <a:pt x="690078" y="523379"/>
                  <a:pt x="734400" y="540000"/>
                </a:cubicBezTo>
                <a:cubicBezTo>
                  <a:pt x="753600" y="547200"/>
                  <a:pt x="773659" y="552430"/>
                  <a:pt x="792000" y="561600"/>
                </a:cubicBezTo>
                <a:cubicBezTo>
                  <a:pt x="941067" y="636134"/>
                  <a:pt x="719810" y="542682"/>
                  <a:pt x="885600" y="619200"/>
                </a:cubicBezTo>
                <a:cubicBezTo>
                  <a:pt x="899382" y="625561"/>
                  <a:pt x="915018" y="627239"/>
                  <a:pt x="928800" y="633600"/>
                </a:cubicBezTo>
                <a:cubicBezTo>
                  <a:pt x="961434" y="648662"/>
                  <a:pt x="988307" y="671824"/>
                  <a:pt x="1022400" y="684000"/>
                </a:cubicBezTo>
                <a:cubicBezTo>
                  <a:pt x="1041038" y="690656"/>
                  <a:pt x="1060800" y="693600"/>
                  <a:pt x="1080000" y="698400"/>
                </a:cubicBezTo>
                <a:cubicBezTo>
                  <a:pt x="1092000" y="705600"/>
                  <a:pt x="1103260" y="714209"/>
                  <a:pt x="1116000" y="720000"/>
                </a:cubicBezTo>
                <a:cubicBezTo>
                  <a:pt x="1129818" y="726281"/>
                  <a:pt x="1145874" y="727132"/>
                  <a:pt x="1159200" y="734400"/>
                </a:cubicBezTo>
                <a:cubicBezTo>
                  <a:pt x="1172691" y="741759"/>
                  <a:pt x="1182413" y="754676"/>
                  <a:pt x="1195200" y="763200"/>
                </a:cubicBezTo>
                <a:cubicBezTo>
                  <a:pt x="1216815" y="777610"/>
                  <a:pt x="1262717" y="791332"/>
                  <a:pt x="1281600" y="799200"/>
                </a:cubicBezTo>
                <a:cubicBezTo>
                  <a:pt x="1338964" y="823102"/>
                  <a:pt x="1278611" y="809059"/>
                  <a:pt x="1360800" y="820800"/>
                </a:cubicBezTo>
                <a:cubicBezTo>
                  <a:pt x="1372800" y="828000"/>
                  <a:pt x="1384012" y="836716"/>
                  <a:pt x="1396800" y="842400"/>
                </a:cubicBezTo>
                <a:cubicBezTo>
                  <a:pt x="1405843" y="846419"/>
                  <a:pt x="1416122" y="846757"/>
                  <a:pt x="1425600" y="849600"/>
                </a:cubicBezTo>
                <a:cubicBezTo>
                  <a:pt x="1440139" y="853962"/>
                  <a:pt x="1454505" y="858895"/>
                  <a:pt x="1468800" y="864000"/>
                </a:cubicBezTo>
                <a:cubicBezTo>
                  <a:pt x="1545706" y="891466"/>
                  <a:pt x="1501609" y="880642"/>
                  <a:pt x="1562400" y="892800"/>
                </a:cubicBezTo>
                <a:cubicBezTo>
                  <a:pt x="1606765" y="922376"/>
                  <a:pt x="1557721" y="893640"/>
                  <a:pt x="1620000" y="914400"/>
                </a:cubicBezTo>
                <a:cubicBezTo>
                  <a:pt x="1709428" y="944209"/>
                  <a:pt x="1581629" y="915366"/>
                  <a:pt x="1684800" y="936000"/>
                </a:cubicBezTo>
                <a:cubicBezTo>
                  <a:pt x="1701600" y="943200"/>
                  <a:pt x="1718560" y="950037"/>
                  <a:pt x="1735200" y="957600"/>
                </a:cubicBezTo>
                <a:cubicBezTo>
                  <a:pt x="1744971" y="962041"/>
                  <a:pt x="1753929" y="968290"/>
                  <a:pt x="1764000" y="972000"/>
                </a:cubicBezTo>
                <a:cubicBezTo>
                  <a:pt x="1799608" y="985119"/>
                  <a:pt x="1836633" y="994246"/>
                  <a:pt x="1872000" y="1008000"/>
                </a:cubicBezTo>
                <a:cubicBezTo>
                  <a:pt x="1880065" y="1011136"/>
                  <a:pt x="1885498" y="1019362"/>
                  <a:pt x="1893600" y="1022400"/>
                </a:cubicBezTo>
                <a:cubicBezTo>
                  <a:pt x="1905058" y="1026697"/>
                  <a:pt x="1917728" y="1026632"/>
                  <a:pt x="1929600" y="1029600"/>
                </a:cubicBezTo>
                <a:cubicBezTo>
                  <a:pt x="1936963" y="1031441"/>
                  <a:pt x="1943837" y="1034959"/>
                  <a:pt x="1951200" y="1036800"/>
                </a:cubicBezTo>
                <a:cubicBezTo>
                  <a:pt x="1967631" y="1040908"/>
                  <a:pt x="1992342" y="1042971"/>
                  <a:pt x="2008800" y="1051200"/>
                </a:cubicBezTo>
                <a:cubicBezTo>
                  <a:pt x="2016540" y="1055070"/>
                  <a:pt x="2022660" y="1061730"/>
                  <a:pt x="2030400" y="1065600"/>
                </a:cubicBezTo>
                <a:cubicBezTo>
                  <a:pt x="2077576" y="1089188"/>
                  <a:pt x="2030471" y="1042253"/>
                  <a:pt x="2109600" y="1101600"/>
                </a:cubicBezTo>
                <a:cubicBezTo>
                  <a:pt x="2113468" y="1104501"/>
                  <a:pt x="2151386" y="1133772"/>
                  <a:pt x="2160000" y="1137600"/>
                </a:cubicBezTo>
                <a:lnTo>
                  <a:pt x="2224800" y="1159200"/>
                </a:lnTo>
                <a:cubicBezTo>
                  <a:pt x="2232000" y="1161600"/>
                  <a:pt x="2238842" y="1165713"/>
                  <a:pt x="2246400" y="1166400"/>
                </a:cubicBezTo>
                <a:lnTo>
                  <a:pt x="2325600" y="1173600"/>
                </a:lnTo>
                <a:cubicBezTo>
                  <a:pt x="2335200" y="1176000"/>
                  <a:pt x="2344697" y="1178859"/>
                  <a:pt x="2354400" y="1180800"/>
                </a:cubicBezTo>
                <a:cubicBezTo>
                  <a:pt x="2441701" y="1198260"/>
                  <a:pt x="2532508" y="1198196"/>
                  <a:pt x="2620800" y="1202400"/>
                </a:cubicBezTo>
                <a:cubicBezTo>
                  <a:pt x="2632800" y="1204800"/>
                  <a:pt x="2644928" y="1206632"/>
                  <a:pt x="2656800" y="1209600"/>
                </a:cubicBezTo>
                <a:cubicBezTo>
                  <a:pt x="2677022" y="1214656"/>
                  <a:pt x="2694580" y="1224593"/>
                  <a:pt x="2714400" y="1231200"/>
                </a:cubicBezTo>
                <a:cubicBezTo>
                  <a:pt x="2730976" y="1236725"/>
                  <a:pt x="2748065" y="1240579"/>
                  <a:pt x="2764800" y="1245600"/>
                </a:cubicBezTo>
                <a:cubicBezTo>
                  <a:pt x="2772069" y="1247781"/>
                  <a:pt x="2779200" y="1250400"/>
                  <a:pt x="2786400" y="1252800"/>
                </a:cubicBezTo>
                <a:cubicBezTo>
                  <a:pt x="2796000" y="1262400"/>
                  <a:pt x="2803558" y="1274615"/>
                  <a:pt x="2815200" y="1281600"/>
                </a:cubicBezTo>
                <a:cubicBezTo>
                  <a:pt x="2828216" y="1289409"/>
                  <a:pt x="2858400" y="1296000"/>
                  <a:pt x="2858400" y="1296000"/>
                </a:cubicBezTo>
                <a:cubicBezTo>
                  <a:pt x="2912053" y="1349653"/>
                  <a:pt x="2861409" y="1305081"/>
                  <a:pt x="2916000" y="1339200"/>
                </a:cubicBezTo>
                <a:cubicBezTo>
                  <a:pt x="2926176" y="1345560"/>
                  <a:pt x="2934381" y="1354846"/>
                  <a:pt x="2944800" y="1360800"/>
                </a:cubicBezTo>
                <a:cubicBezTo>
                  <a:pt x="2983409" y="1382862"/>
                  <a:pt x="2954867" y="1356467"/>
                  <a:pt x="2973600" y="1375200"/>
                </a:cubicBezTo>
                <a:lnTo>
                  <a:pt x="3369600" y="266400"/>
                </a:lnTo>
              </a:path>
            </a:pathLst>
          </a:custGeom>
          <a:noFill/>
          <a:ln w="6350" algn="ctr">
            <a:noFill/>
            <a:miter lim="800000"/>
            <a:headEnd/>
            <a:tailEnd/>
          </a:ln>
        </p:spPr>
        <p:txBody>
          <a:bodyPr rtlCol="0" anchor="ctr"/>
          <a:lstStyle/>
          <a:p>
            <a:pPr algn="ctr"/>
            <a:endParaRPr lang="de-DE"/>
          </a:p>
        </p:txBody>
      </p:sp>
      <p:sp>
        <p:nvSpPr>
          <p:cNvPr id="13" name="Freeform: Shape 12"/>
          <p:cNvSpPr/>
          <p:nvPr/>
        </p:nvSpPr>
        <p:spPr bwMode="gray">
          <a:xfrm>
            <a:off x="1699200" y="1130400"/>
            <a:ext cx="6984360" cy="4816800"/>
          </a:xfrm>
          <a:custGeom>
            <a:avLst/>
            <a:gdLst>
              <a:gd name="connsiteX0" fmla="*/ 7200 w 7927200"/>
              <a:gd name="connsiteY0" fmla="*/ 0 h 4816800"/>
              <a:gd name="connsiteX1" fmla="*/ 7927200 w 7927200"/>
              <a:gd name="connsiteY1" fmla="*/ 0 h 4816800"/>
              <a:gd name="connsiteX2" fmla="*/ 7927200 w 7927200"/>
              <a:gd name="connsiteY2" fmla="*/ 1836000 h 4816800"/>
              <a:gd name="connsiteX3" fmla="*/ 4946400 w 7927200"/>
              <a:gd name="connsiteY3" fmla="*/ 1836000 h 4816800"/>
              <a:gd name="connsiteX4" fmla="*/ 4946400 w 7927200"/>
              <a:gd name="connsiteY4" fmla="*/ 4816800 h 4816800"/>
              <a:gd name="connsiteX5" fmla="*/ 0 w 7927200"/>
              <a:gd name="connsiteY5" fmla="*/ 4816800 h 4816800"/>
              <a:gd name="connsiteX6" fmla="*/ 7200 w 7927200"/>
              <a:gd name="connsiteY6" fmla="*/ 0 h 48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7200" h="4816800">
                <a:moveTo>
                  <a:pt x="7200" y="0"/>
                </a:moveTo>
                <a:lnTo>
                  <a:pt x="7927200" y="0"/>
                </a:lnTo>
                <a:lnTo>
                  <a:pt x="7927200" y="1836000"/>
                </a:lnTo>
                <a:lnTo>
                  <a:pt x="4946400" y="1836000"/>
                </a:lnTo>
                <a:lnTo>
                  <a:pt x="4946400" y="4816800"/>
                </a:lnTo>
                <a:lnTo>
                  <a:pt x="0" y="4816800"/>
                </a:lnTo>
                <a:lnTo>
                  <a:pt x="7200" y="0"/>
                </a:lnTo>
                <a:close/>
              </a:path>
            </a:pathLst>
          </a:custGeom>
          <a:noFill/>
          <a:ln w="12700" algn="ctr">
            <a:solidFill>
              <a:schemeClr val="tx1"/>
            </a:solidFill>
            <a:prstDash val="dash"/>
            <a:miter lim="800000"/>
            <a:headEnd/>
            <a:tailEnd/>
          </a:ln>
        </p:spPr>
        <p:txBody>
          <a:bodyPr lIns="90000" tIns="72000" rIns="90000" bIns="72000" rtlCol="0" anchor="b"/>
          <a:lstStyle/>
          <a:p>
            <a:pPr defTabSz="914400"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Infrastructure</a:t>
            </a:r>
          </a:p>
          <a:p>
            <a:pPr defTabSz="914400"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Tenant</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Subaccount</a:t>
            </a:r>
            <a:endParaRPr kumimoji="0" lang="de-DE"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Rectangle 37"/>
          <p:cNvSpPr/>
          <p:nvPr/>
        </p:nvSpPr>
        <p:spPr bwMode="gray">
          <a:xfrm>
            <a:off x="7251245" y="1403976"/>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a:ea typeface="Arial Unicode MS" pitchFamily="34" charset="-128"/>
                <a:cs typeface="Arial Unicode MS" pitchFamily="34" charset="-128"/>
              </a:rPr>
              <a:t>Outbound</a:t>
            </a:r>
            <a:br>
              <a:rPr lang="en-US" sz="1200" kern="0" noProof="0" dirty="0">
                <a:ea typeface="Arial Unicode MS" pitchFamily="34" charset="-128"/>
                <a:cs typeface="Arial Unicode MS" pitchFamily="34" charset="-128"/>
              </a:rPr>
            </a:br>
            <a:r>
              <a:rPr kumimoji="0" lang="en-US" sz="1200" b="0" i="0" u="none" strike="noStrike" kern="0" cap="none" spc="0" normalizeH="0" baseline="0" dirty="0">
                <a:ln>
                  <a:noFill/>
                </a:ln>
                <a:effectLst/>
                <a:uLnTx/>
                <a:uFillTx/>
                <a:ea typeface="Arial Unicode MS" pitchFamily="34" charset="-128"/>
                <a:cs typeface="Arial Unicode MS" pitchFamily="34" charset="-128"/>
              </a:rPr>
              <a:t>Proxy</a:t>
            </a:r>
            <a:br>
              <a:rPr kumimoji="0" lang="en-US" sz="1200" b="0" i="0" u="none" strike="noStrike" kern="0" cap="none" spc="0" normalizeH="0" baseline="0" dirty="0">
                <a:ln>
                  <a:noFill/>
                </a:ln>
                <a:effectLst/>
                <a:uLnTx/>
                <a:uFillTx/>
                <a:ea typeface="Arial Unicode MS" pitchFamily="34" charset="-128"/>
                <a:cs typeface="Arial Unicode MS" pitchFamily="34" charset="-128"/>
              </a:rPr>
            </a:br>
            <a:r>
              <a:rPr lang="en-US" sz="1200" kern="0" dirty="0">
                <a:ea typeface="Arial Unicode MS" pitchFamily="34" charset="-128"/>
                <a:cs typeface="Arial Unicode MS" pitchFamily="34" charset="-128"/>
              </a:rPr>
              <a:t>(</a:t>
            </a:r>
            <a:r>
              <a:rPr lang="en-US" sz="1200" kern="0" dirty="0" err="1">
                <a:ea typeface="Arial Unicode MS" pitchFamily="34" charset="-128"/>
                <a:cs typeface="Arial Unicode MS" pitchFamily="34" charset="-128"/>
              </a:rPr>
              <a:t>DwC</a:t>
            </a:r>
            <a:r>
              <a:rPr lang="en-US" sz="1200" kern="0" dirty="0">
                <a:ea typeface="Arial Unicode MS" pitchFamily="34" charset="-128"/>
                <a:cs typeface="Arial Unicode MS" pitchFamily="34" charset="-128"/>
              </a:rPr>
              <a:t> aware)</a:t>
            </a:r>
          </a:p>
        </p:txBody>
      </p:sp>
      <p:cxnSp>
        <p:nvCxnSpPr>
          <p:cNvPr id="40" name="Straight Arrow Connector 39"/>
          <p:cNvCxnSpPr>
            <a:stCxn id="38" idx="1"/>
            <a:endCxn id="7" idx="3"/>
          </p:cNvCxnSpPr>
          <p:nvPr/>
        </p:nvCxnSpPr>
        <p:spPr>
          <a:xfrm flipH="1" flipV="1">
            <a:off x="4827755" y="1784945"/>
            <a:ext cx="2423490" cy="11610"/>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720818" y="1710489"/>
            <a:ext cx="1055344" cy="186205"/>
          </a:xfrm>
          <a:prstGeom prst="rect">
            <a:avLst/>
          </a:prstGeom>
          <a:solidFill>
            <a:schemeClr val="bg1"/>
          </a:solidFill>
          <a:ln>
            <a:solidFill>
              <a:schemeClr val="tx1"/>
            </a:solidFill>
          </a:ln>
        </p:spPr>
        <p:txBody>
          <a:bodyPr wrap="squar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45" name="Rectangle 44"/>
          <p:cNvSpPr/>
          <p:nvPr/>
        </p:nvSpPr>
        <p:spPr bwMode="gray">
          <a:xfrm>
            <a:off x="7754149" y="3895200"/>
            <a:ext cx="822022" cy="377226"/>
          </a:xfrm>
          <a:prstGeom prst="rect">
            <a:avLst/>
          </a:prstGeom>
          <a:solidFill>
            <a:srgbClr val="FECE59"/>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Lib+Rest</a:t>
            </a:r>
            <a:r>
              <a:rPr lang="en-US" sz="1200" kern="0" dirty="0">
                <a:ea typeface="Arial Unicode MS" pitchFamily="34" charset="-128"/>
                <a:cs typeface="Arial Unicode MS" pitchFamily="34" charset="-128"/>
              </a:rPr>
              <a:t> Template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p:cNvSpPr/>
          <p:nvPr/>
        </p:nvSpPr>
        <p:spPr bwMode="gray">
          <a:xfrm>
            <a:off x="10065598" y="38214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Payment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48" name="Rectangle 47"/>
          <p:cNvSpPr/>
          <p:nvPr/>
        </p:nvSpPr>
        <p:spPr bwMode="gray">
          <a:xfrm>
            <a:off x="9849599" y="3643200"/>
            <a:ext cx="1813599" cy="2300400"/>
          </a:xfrm>
          <a:prstGeom prst="rect">
            <a:avLst/>
          </a:prstGeom>
          <a:noFill/>
          <a:ln w="12700" algn="ctr">
            <a:solidFill>
              <a:schemeClr val="tx1"/>
            </a:solidFill>
            <a:prstDash val="dash"/>
            <a:miter lim="800000"/>
            <a:headEnd/>
            <a:tailEnd/>
          </a:ln>
        </p:spPr>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External</a:t>
            </a:r>
            <a:r>
              <a:rPr kumimoji="0" lang="de-DE" sz="1200" i="0" u="none" strike="noStrike" kern="0" cap="none" spc="0" normalizeH="0" noProof="0" dirty="0">
                <a:ln>
                  <a:noFill/>
                </a:ln>
                <a:effectLst/>
                <a:uLnTx/>
                <a:uFillTx/>
                <a:ea typeface="Arial Unicode MS" pitchFamily="34" charset="-128"/>
                <a:cs typeface="Arial Unicode MS" pitchFamily="34" charset="-128"/>
              </a:rPr>
              <a:t> </a:t>
            </a:r>
            <a:r>
              <a:rPr kumimoji="0" lang="de-DE" sz="1200" i="0" u="none" strike="noStrike" kern="0" cap="none" spc="0" normalizeH="0" noProof="0" dirty="0" err="1">
                <a:ln>
                  <a:noFill/>
                </a:ln>
                <a:effectLst/>
                <a:uLnTx/>
                <a:uFillTx/>
                <a:ea typeface="Arial Unicode MS" pitchFamily="34" charset="-128"/>
                <a:cs typeface="Arial Unicode MS" pitchFamily="34" charset="-128"/>
              </a:rPr>
              <a:t>PaaS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 Account</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Rectangle 48"/>
          <p:cNvSpPr/>
          <p:nvPr/>
        </p:nvSpPr>
        <p:spPr bwMode="gray">
          <a:xfrm>
            <a:off x="10065598" y="13950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Destination</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50" name="Rectangle 49"/>
          <p:cNvSpPr/>
          <p:nvPr/>
        </p:nvSpPr>
        <p:spPr bwMode="gray">
          <a:xfrm>
            <a:off x="9849599" y="1137600"/>
            <a:ext cx="1813599" cy="1828800"/>
          </a:xfrm>
          <a:prstGeom prst="rect">
            <a:avLst/>
          </a:prstGeom>
          <a:noFill/>
          <a:ln w="12700" algn="ctr">
            <a:solidFill>
              <a:schemeClr val="tx1"/>
            </a:solidFill>
            <a:prstDash val="dash"/>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Customer</a:t>
            </a:r>
            <a:r>
              <a:rPr kumimoji="0" lang="de-DE" sz="1200" i="0" u="none" strike="noStrike" kern="0" cap="none" spc="0" normalizeH="0" noProof="0" dirty="0">
                <a:ln>
                  <a:noFill/>
                </a:ln>
                <a:effectLst/>
                <a:uLnTx/>
                <a:uFillTx/>
                <a:ea typeface="Arial Unicode MS" pitchFamily="34" charset="-128"/>
                <a:cs typeface="Arial Unicode MS" pitchFamily="34" charset="-128"/>
              </a:rPr>
              <a:t> SaaS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 Account</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1" name="Straight Arrow Connector 50"/>
          <p:cNvCxnSpPr>
            <a:stCxn id="45" idx="0"/>
            <a:endCxn id="38" idx="2"/>
          </p:cNvCxnSpPr>
          <p:nvPr/>
        </p:nvCxnSpPr>
        <p:spPr>
          <a:xfrm flipH="1" flipV="1">
            <a:off x="7913307" y="2189134"/>
            <a:ext cx="251853" cy="1706066"/>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598910" y="3057019"/>
            <a:ext cx="895044" cy="338554"/>
          </a:xfrm>
          <a:prstGeom prst="rect">
            <a:avLst/>
          </a:prstGeom>
          <a:solidFill>
            <a:schemeClr val="bg1"/>
          </a:solidFill>
          <a:ln>
            <a:solidFill>
              <a:schemeClr val="tx1"/>
            </a:solidFill>
          </a:ln>
        </p:spPr>
        <p:txBody>
          <a:bodyPr wrap="non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1a.</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Http Request</a:t>
            </a:r>
          </a:p>
        </p:txBody>
      </p:sp>
      <p:cxnSp>
        <p:nvCxnSpPr>
          <p:cNvPr id="55" name="Straight Arrow Connector 54"/>
          <p:cNvCxnSpPr>
            <a:endCxn id="38" idx="3"/>
          </p:cNvCxnSpPr>
          <p:nvPr/>
        </p:nvCxnSpPr>
        <p:spPr>
          <a:xfrm flipH="1">
            <a:off x="8575369" y="1780463"/>
            <a:ext cx="1490229" cy="16092"/>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754734" y="1710489"/>
            <a:ext cx="1055344" cy="186205"/>
          </a:xfrm>
          <a:prstGeom prst="rect">
            <a:avLst/>
          </a:prstGeom>
          <a:solidFill>
            <a:schemeClr val="bg1"/>
          </a:solidFill>
          <a:ln>
            <a:solidFill>
              <a:schemeClr val="tx1"/>
            </a:solidFill>
          </a:ln>
        </p:spPr>
        <p:txBody>
          <a:bodyPr wrap="squar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cxnSp>
        <p:nvCxnSpPr>
          <p:cNvPr id="59" name="Straight Arrow Connector 58"/>
          <p:cNvCxnSpPr>
            <a:endCxn id="47" idx="1"/>
          </p:cNvCxnSpPr>
          <p:nvPr/>
        </p:nvCxnSpPr>
        <p:spPr>
          <a:xfrm>
            <a:off x="8337600" y="2189134"/>
            <a:ext cx="1727998" cy="2024929"/>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8573961" y="2049796"/>
            <a:ext cx="1487251" cy="7258"/>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841237" y="1994499"/>
            <a:ext cx="870494" cy="677108"/>
          </a:xfrm>
          <a:prstGeom prst="rect">
            <a:avLst/>
          </a:prstGeom>
          <a:solidFill>
            <a:schemeClr val="bg1"/>
          </a:solidFill>
          <a:ln>
            <a:solidFill>
              <a:schemeClr val="tx1"/>
            </a:solidFill>
          </a:ln>
        </p:spPr>
        <p:txBody>
          <a:bodyPr wrap="squar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1b.</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Fetch</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URL + Credentials</a:t>
            </a:r>
          </a:p>
        </p:txBody>
      </p:sp>
      <p:sp>
        <p:nvSpPr>
          <p:cNvPr id="65" name="TextBox 64"/>
          <p:cNvSpPr txBox="1"/>
          <p:nvPr/>
        </p:nvSpPr>
        <p:spPr>
          <a:xfrm>
            <a:off x="8981373" y="3019048"/>
            <a:ext cx="598488" cy="507831"/>
          </a:xfrm>
          <a:prstGeom prst="rect">
            <a:avLst/>
          </a:prstGeom>
          <a:solidFill>
            <a:schemeClr val="bg1"/>
          </a:solidFill>
          <a:ln>
            <a:solidFill>
              <a:schemeClr val="tx1"/>
            </a:solidFill>
          </a:ln>
        </p:spPr>
        <p:txBody>
          <a:bodyPr wrap="non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1c.</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Http</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Request</a:t>
            </a:r>
          </a:p>
        </p:txBody>
      </p:sp>
      <p:cxnSp>
        <p:nvCxnSpPr>
          <p:cNvPr id="46" name="Elbow Connector 19"/>
          <p:cNvCxnSpPr/>
          <p:nvPr/>
        </p:nvCxnSpPr>
        <p:spPr>
          <a:xfrm flipV="1">
            <a:off x="4827755" y="1550138"/>
            <a:ext cx="2421297" cy="3146"/>
          </a:xfrm>
          <a:prstGeom prst="bentConnector3">
            <a:avLst>
              <a:gd name="adj1" fmla="val 50000"/>
            </a:avLst>
          </a:prstGeom>
          <a:ln w="95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640852" y="1446423"/>
            <a:ext cx="92710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Retrieve JWT</a:t>
            </a:r>
          </a:p>
        </p:txBody>
      </p:sp>
      <p:sp>
        <p:nvSpPr>
          <p:cNvPr id="9" name="Oval 8"/>
          <p:cNvSpPr/>
          <p:nvPr/>
        </p:nvSpPr>
        <p:spPr bwMode="gray">
          <a:xfrm>
            <a:off x="5799707" y="2217599"/>
            <a:ext cx="1799203" cy="696821"/>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ea typeface="Arial Unicode MS" pitchFamily="34" charset="-128"/>
                <a:cs typeface="Arial Unicode MS" pitchFamily="34" charset="-128"/>
              </a:rPr>
              <a:t>Mapping </a:t>
            </a:r>
            <a:r>
              <a:rPr lang="de-DE" sz="1200" kern="0" dirty="0" err="1">
                <a:ea typeface="Arial Unicode MS" pitchFamily="34" charset="-128"/>
                <a:cs typeface="Arial Unicode MS" pitchFamily="34" charset="-128"/>
              </a:rPr>
              <a:t>or</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convention</a:t>
            </a:r>
            <a:r>
              <a:rPr lang="de-DE" sz="1200" kern="0" dirty="0">
                <a:ea typeface="Arial Unicode MS" pitchFamily="34" charset="-128"/>
                <a:cs typeface="Arial Unicode MS" pitchFamily="34" charset="-128"/>
              </a:rPr>
              <a:t>?</a:t>
            </a:r>
            <a:endParaRPr lang="de-DE" sz="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err="1">
                <a:ln>
                  <a:noFill/>
                </a:ln>
                <a:effectLst/>
                <a:uLnTx/>
                <a:uFillTx/>
                <a:ea typeface="Arial Unicode MS" pitchFamily="34" charset="-128"/>
                <a:cs typeface="Arial Unicode MS" pitchFamily="34" charset="-128"/>
              </a:rPr>
              <a:t>Routes</a:t>
            </a:r>
            <a:r>
              <a:rPr kumimoji="0" lang="de-DE" sz="800" b="0" i="0" u="none" strike="noStrike" kern="0" cap="none" spc="0" normalizeH="0" baseline="0" noProof="0" dirty="0">
                <a:ln>
                  <a:noFill/>
                </a:ln>
                <a:effectLst/>
                <a:uLnTx/>
                <a:uFillTx/>
                <a:ea typeface="Arial Unicode MS" pitchFamily="34" charset="-128"/>
                <a:cs typeface="Arial Unicode MS" pitchFamily="34" charset="-128"/>
              </a:rPr>
              <a:t>=&gt;</a:t>
            </a:r>
            <a:r>
              <a:rPr kumimoji="0" lang="de-DE" sz="800" b="0" i="0" u="none" strike="noStrike" kern="0" cap="none" spc="0" normalizeH="0" noProof="0" dirty="0">
                <a:ln>
                  <a:noFill/>
                </a:ln>
                <a:effectLst/>
                <a:uLnTx/>
                <a:uFillTx/>
                <a:ea typeface="Arial Unicode MS" pitchFamily="34" charset="-128"/>
                <a:cs typeface="Arial Unicode MS" pitchFamily="34" charset="-128"/>
              </a:rPr>
              <a:t> </a:t>
            </a:r>
            <a:r>
              <a:rPr kumimoji="0" lang="de-DE" sz="800" b="0" i="0" u="none" strike="noStrike" kern="0" cap="none" spc="0" normalizeH="0" noProof="0" dirty="0" err="1">
                <a:ln>
                  <a:noFill/>
                </a:ln>
                <a:effectLst/>
                <a:uLnTx/>
                <a:uFillTx/>
                <a:ea typeface="Arial Unicode MS" pitchFamily="34" charset="-128"/>
                <a:cs typeface="Arial Unicode MS" pitchFamily="34" charset="-128"/>
              </a:rPr>
              <a:t>Destinations</a:t>
            </a:r>
            <a:endParaRPr kumimoji="0" lang="de-DE" sz="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9" idx="0"/>
          </p:cNvCxnSpPr>
          <p:nvPr/>
        </p:nvCxnSpPr>
        <p:spPr>
          <a:xfrm flipV="1">
            <a:off x="6699309" y="1923885"/>
            <a:ext cx="556303" cy="293714"/>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933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C1C528C-4BAF-AC45-86D9-3A0AF91349D4}"/>
              </a:ext>
            </a:extLst>
          </p:cNvPr>
          <p:cNvSpPr/>
          <p:nvPr/>
        </p:nvSpPr>
        <p:spPr bwMode="gray">
          <a:xfrm>
            <a:off x="1555202" y="1137600"/>
            <a:ext cx="4845312" cy="5193626"/>
          </a:xfrm>
          <a:prstGeom prst="rect">
            <a:avLst/>
          </a:prstGeom>
          <a:noFill/>
          <a:ln w="12700" algn="ctr">
            <a:solidFill>
              <a:schemeClr val="tx1"/>
            </a:solidFill>
            <a:prstDash val="dash"/>
            <a:miter lim="800000"/>
            <a:headEnd/>
            <a:tailEnd/>
          </a:ln>
        </p:spPr>
        <p:txBody>
          <a:bodyPr lIns="90000" tIns="72000" rIns="90000" bIns="72000" rtlCol="0" anchor="b"/>
          <a:lstStyle/>
          <a:p>
            <a:pPr defTabSz="914400" fontAlgn="base">
              <a:spcBef>
                <a:spcPct val="50000"/>
              </a:spcBef>
              <a:spcAft>
                <a:spcPct val="0"/>
              </a:spcAft>
              <a:buClr>
                <a:srgbClr val="F0AB00"/>
              </a:buClr>
              <a:buSzPct val="80000"/>
            </a:pPr>
            <a:endParaRPr lang="de-DE" sz="1200" kern="0" dirty="0" err="1">
              <a:ea typeface="Arial Unicode MS" pitchFamily="34" charset="-128"/>
              <a:cs typeface="Arial Unicode MS" pitchFamily="34" charset="-128"/>
            </a:endParaRPr>
          </a:p>
        </p:txBody>
      </p:sp>
      <p:grpSp>
        <p:nvGrpSpPr>
          <p:cNvPr id="71" name="Group 70">
            <a:extLst>
              <a:ext uri="{FF2B5EF4-FFF2-40B4-BE49-F238E27FC236}">
                <a16:creationId xmlns:a16="http://schemas.microsoft.com/office/drawing/2014/main" id="{D1EE55C9-28FA-634B-8840-2301D91EEB7A}"/>
              </a:ext>
            </a:extLst>
          </p:cNvPr>
          <p:cNvGrpSpPr/>
          <p:nvPr/>
        </p:nvGrpSpPr>
        <p:grpSpPr>
          <a:xfrm>
            <a:off x="3091070" y="4389120"/>
            <a:ext cx="463947" cy="125842"/>
            <a:chOff x="3091070" y="4389120"/>
            <a:chExt cx="463947" cy="125842"/>
          </a:xfrm>
        </p:grpSpPr>
        <p:cxnSp>
          <p:nvCxnSpPr>
            <p:cNvPr id="69" name="Straight Connector 68">
              <a:extLst>
                <a:ext uri="{FF2B5EF4-FFF2-40B4-BE49-F238E27FC236}">
                  <a16:creationId xmlns:a16="http://schemas.microsoft.com/office/drawing/2014/main" id="{5BF4C93E-3019-8148-9769-FC440D039A36}"/>
                </a:ext>
              </a:extLst>
            </p:cNvPr>
            <p:cNvCxnSpPr/>
            <p:nvPr/>
          </p:nvCxnSpPr>
          <p:spPr>
            <a:xfrm>
              <a:off x="3091070" y="4452041"/>
              <a:ext cx="41256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21530C8B-301E-DB48-A0FC-55A91EDC98AB}"/>
                </a:ext>
              </a:extLst>
            </p:cNvPr>
            <p:cNvSpPr/>
            <p:nvPr/>
          </p:nvSpPr>
          <p:spPr bwMode="gray">
            <a:xfrm>
              <a:off x="3429175" y="4389120"/>
              <a:ext cx="125842" cy="125842"/>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72" name="Group 71">
            <a:extLst>
              <a:ext uri="{FF2B5EF4-FFF2-40B4-BE49-F238E27FC236}">
                <a16:creationId xmlns:a16="http://schemas.microsoft.com/office/drawing/2014/main" id="{DCD9E1CB-A25E-3844-AB24-40648A4B5D02}"/>
              </a:ext>
            </a:extLst>
          </p:cNvPr>
          <p:cNvGrpSpPr/>
          <p:nvPr/>
        </p:nvGrpSpPr>
        <p:grpSpPr>
          <a:xfrm>
            <a:off x="8666128" y="4398652"/>
            <a:ext cx="463947" cy="125842"/>
            <a:chOff x="3091070" y="4389120"/>
            <a:chExt cx="463947" cy="125842"/>
          </a:xfrm>
        </p:grpSpPr>
        <p:cxnSp>
          <p:nvCxnSpPr>
            <p:cNvPr id="73" name="Straight Connector 72">
              <a:extLst>
                <a:ext uri="{FF2B5EF4-FFF2-40B4-BE49-F238E27FC236}">
                  <a16:creationId xmlns:a16="http://schemas.microsoft.com/office/drawing/2014/main" id="{DF3179C8-FE4C-4D4E-B0EA-49979362711F}"/>
                </a:ext>
              </a:extLst>
            </p:cNvPr>
            <p:cNvCxnSpPr/>
            <p:nvPr/>
          </p:nvCxnSpPr>
          <p:spPr>
            <a:xfrm>
              <a:off x="3091070" y="4452041"/>
              <a:ext cx="41256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12038280-62B3-554A-90A6-216E9675C467}"/>
                </a:ext>
              </a:extLst>
            </p:cNvPr>
            <p:cNvSpPr/>
            <p:nvPr/>
          </p:nvSpPr>
          <p:spPr bwMode="gray">
            <a:xfrm>
              <a:off x="3429175" y="4389120"/>
              <a:ext cx="125842" cy="125842"/>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61" name="Straight Connector 60">
            <a:extLst>
              <a:ext uri="{FF2B5EF4-FFF2-40B4-BE49-F238E27FC236}">
                <a16:creationId xmlns:a16="http://schemas.microsoft.com/office/drawing/2014/main" id="{4DF4E038-85C6-B140-9526-31686A37A784}"/>
              </a:ext>
            </a:extLst>
          </p:cNvPr>
          <p:cNvCxnSpPr>
            <a:stCxn id="58" idx="2"/>
            <a:endCxn id="45" idx="0"/>
          </p:cNvCxnSpPr>
          <p:nvPr/>
        </p:nvCxnSpPr>
        <p:spPr>
          <a:xfrm>
            <a:off x="8125056" y="2172578"/>
            <a:ext cx="40104" cy="1722622"/>
          </a:xfrm>
          <a:prstGeom prst="line">
            <a:avLst/>
          </a:prstGeom>
          <a:ln w="95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45" idx="3"/>
          </p:cNvCxnSpPr>
          <p:nvPr/>
        </p:nvCxnSpPr>
        <p:spPr>
          <a:xfrm>
            <a:off x="8576171" y="4083813"/>
            <a:ext cx="0" cy="881123"/>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a:xfrm>
            <a:off x="504001" y="309600"/>
            <a:ext cx="11186476" cy="738664"/>
          </a:xfrm>
        </p:spPr>
        <p:txBody>
          <a:bodyPr/>
          <a:lstStyle/>
          <a:p>
            <a:r>
              <a:rPr lang="en-US" dirty="0"/>
              <a:t>Outbound communication</a:t>
            </a:r>
            <a:br>
              <a:rPr lang="en-US" dirty="0"/>
            </a:br>
            <a:r>
              <a:rPr lang="en-US" dirty="0"/>
              <a:t>Option “decentralized, lib only”</a:t>
            </a:r>
          </a:p>
        </p:txBody>
      </p:sp>
      <p:sp>
        <p:nvSpPr>
          <p:cNvPr id="7" name="Rectangle 6"/>
          <p:cNvSpPr/>
          <p:nvPr/>
        </p:nvSpPr>
        <p:spPr bwMode="gray">
          <a:xfrm>
            <a:off x="3503631" y="1392366"/>
            <a:ext cx="1324124" cy="785158"/>
          </a:xfrm>
          <a:prstGeom prst="rect">
            <a:avLst/>
          </a:prstGeom>
          <a:solidFill>
            <a:schemeClr val="bg2">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XSUAA</a:t>
            </a:r>
          </a:p>
        </p:txBody>
      </p:sp>
      <p:cxnSp>
        <p:nvCxnSpPr>
          <p:cNvPr id="8" name="Elbow Connector 7"/>
          <p:cNvCxnSpPr>
            <a:endCxn id="7" idx="1"/>
          </p:cNvCxnSpPr>
          <p:nvPr/>
        </p:nvCxnSpPr>
        <p:spPr>
          <a:xfrm rot="5400000" flipH="1" flipV="1">
            <a:off x="1882569" y="2200423"/>
            <a:ext cx="2036539" cy="1205585"/>
          </a:xfrm>
          <a:prstGeom prst="bentConnector2">
            <a:avLst/>
          </a:prstGeom>
          <a:ln w="9525">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2" idx="1"/>
          </p:cNvCxnSpPr>
          <p:nvPr/>
        </p:nvCxnSpPr>
        <p:spPr>
          <a:xfrm flipV="1">
            <a:off x="617467" y="4214063"/>
            <a:ext cx="3893970" cy="1"/>
          </a:xfrm>
          <a:prstGeom prst="bentConnector3">
            <a:avLst>
              <a:gd name="adj1" fmla="val 50000"/>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95938" y="1723243"/>
            <a:ext cx="92710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Retrieve JWT</a:t>
            </a:r>
          </a:p>
        </p:txBody>
      </p:sp>
      <p:sp>
        <p:nvSpPr>
          <p:cNvPr id="34" name="TextBox 33"/>
          <p:cNvSpPr txBox="1"/>
          <p:nvPr/>
        </p:nvSpPr>
        <p:spPr>
          <a:xfrm>
            <a:off x="3745637" y="4110349"/>
            <a:ext cx="362847"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JWT</a:t>
            </a:r>
          </a:p>
        </p:txBody>
      </p:sp>
      <p:cxnSp>
        <p:nvCxnSpPr>
          <p:cNvPr id="63" name="Elbow Connector 62"/>
          <p:cNvCxnSpPr>
            <a:cxnSpLocks/>
            <a:stCxn id="2" idx="3"/>
            <a:endCxn id="27" idx="1"/>
          </p:cNvCxnSpPr>
          <p:nvPr/>
        </p:nvCxnSpPr>
        <p:spPr>
          <a:xfrm>
            <a:off x="5835561" y="4214063"/>
            <a:ext cx="1667537" cy="12700"/>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194502" y="4017313"/>
            <a:ext cx="787642" cy="423193"/>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Basic </a:t>
            </a:r>
            <a:r>
              <a:rPr lang="en-US" sz="1100" kern="0" dirty="0" err="1">
                <a:ea typeface="Arial Unicode MS" pitchFamily="34" charset="-128"/>
                <a:cs typeface="Arial Unicode MS" pitchFamily="34" charset="-128"/>
              </a:rPr>
              <a:t>Auth</a:t>
            </a:r>
            <a:endParaRPr lang="en-US" sz="11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Subdomain</a:t>
            </a:r>
          </a:p>
        </p:txBody>
      </p:sp>
      <p:cxnSp>
        <p:nvCxnSpPr>
          <p:cNvPr id="19" name="Straight Arrow Connector 18"/>
          <p:cNvCxnSpPr>
            <a:stCxn id="4" idx="0"/>
            <a:endCxn id="7" idx="2"/>
          </p:cNvCxnSpPr>
          <p:nvPr/>
        </p:nvCxnSpPr>
        <p:spPr>
          <a:xfrm flipV="1">
            <a:off x="2576205" y="2177524"/>
            <a:ext cx="1589488" cy="1643961"/>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0"/>
            <a:endCxn id="7" idx="2"/>
          </p:cNvCxnSpPr>
          <p:nvPr/>
        </p:nvCxnSpPr>
        <p:spPr>
          <a:xfrm flipH="1" flipV="1">
            <a:off x="4165693" y="2177524"/>
            <a:ext cx="1007806" cy="1643960"/>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830182">
            <a:off x="2884821" y="2870486"/>
            <a:ext cx="105534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16" name="TextBox 15"/>
          <p:cNvSpPr txBox="1"/>
          <p:nvPr/>
        </p:nvSpPr>
        <p:spPr>
          <a:xfrm rot="3432430">
            <a:off x="4176751" y="2893367"/>
            <a:ext cx="105534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3" name="Right Brace 2"/>
          <p:cNvSpPr/>
          <p:nvPr/>
        </p:nvSpPr>
        <p:spPr>
          <a:xfrm rot="5400000">
            <a:off x="5067263" y="4251098"/>
            <a:ext cx="212470" cy="1324123"/>
          </a:xfrm>
          <a:prstGeom prst="rightBrac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5" name="TextBox 4"/>
          <p:cNvSpPr txBox="1"/>
          <p:nvPr/>
        </p:nvSpPr>
        <p:spPr>
          <a:xfrm>
            <a:off x="4395276" y="5133193"/>
            <a:ext cx="155995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Endpoint protection based on </a:t>
            </a:r>
            <a:r>
              <a:rPr lang="de-DE" sz="1200" kern="0" dirty="0" err="1">
                <a:ea typeface="Arial Unicode MS" pitchFamily="34" charset="-128"/>
                <a:cs typeface="Arial Unicode MS" pitchFamily="34" charset="-128"/>
              </a:rPr>
              <a:t>scopes</a:t>
            </a:r>
            <a:endParaRPr lang="en-US" sz="1200" kern="0" dirty="0" err="1">
              <a:ea typeface="Arial Unicode MS" pitchFamily="34" charset="-128"/>
              <a:cs typeface="Arial Unicode MS" pitchFamily="34" charset="-128"/>
            </a:endParaRPr>
          </a:p>
        </p:txBody>
      </p:sp>
      <p:sp>
        <p:nvSpPr>
          <p:cNvPr id="25" name="Rectangle 24"/>
          <p:cNvSpPr/>
          <p:nvPr/>
        </p:nvSpPr>
        <p:spPr bwMode="gray">
          <a:xfrm>
            <a:off x="7573162" y="3747283"/>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ectangle 25"/>
          <p:cNvSpPr/>
          <p:nvPr/>
        </p:nvSpPr>
        <p:spPr bwMode="gray">
          <a:xfrm>
            <a:off x="7543181" y="37799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p:cNvSpPr/>
          <p:nvPr/>
        </p:nvSpPr>
        <p:spPr bwMode="gray">
          <a:xfrm>
            <a:off x="7503098" y="38214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Microservice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Frame 13"/>
          <p:cNvSpPr/>
          <p:nvPr/>
        </p:nvSpPr>
        <p:spPr bwMode="gray">
          <a:xfrm>
            <a:off x="103690" y="3805955"/>
            <a:ext cx="1402847" cy="816230"/>
          </a:xfrm>
          <a:prstGeom prst="fra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900" b="0" i="0" u="none" strike="noStrike" kern="0" cap="none" spc="0" normalizeH="0" baseline="0" noProof="0" dirty="0">
                <a:ln>
                  <a:noFill/>
                </a:ln>
                <a:effectLst/>
                <a:uLnTx/>
                <a:uFillTx/>
                <a:ea typeface="Arial Unicode MS" pitchFamily="34" charset="-128"/>
                <a:cs typeface="Arial Unicode MS" pitchFamily="34" charset="-128"/>
              </a:rPr>
              <a:t>Browser</a:t>
            </a:r>
          </a:p>
          <a:p>
            <a:pPr marR="0" algn="ctr" defTabSz="914400" eaLnBrk="1" fontAlgn="base" latinLnBrk="0" hangingPunct="1">
              <a:lnSpc>
                <a:spcPct val="100000"/>
              </a:lnSpc>
              <a:spcBef>
                <a:spcPct val="50000"/>
              </a:spcBef>
              <a:spcAft>
                <a:spcPct val="0"/>
              </a:spcAft>
              <a:buClr>
                <a:srgbClr val="F0AB00"/>
              </a:buClr>
              <a:buSzPct val="80000"/>
              <a:tabLst/>
            </a:pPr>
            <a:r>
              <a:rPr lang="de-DE" sz="900" kern="0" dirty="0" err="1">
                <a:ea typeface="Arial Unicode MS" pitchFamily="34" charset="-128"/>
                <a:cs typeface="Arial Unicode MS" pitchFamily="34" charset="-128"/>
              </a:rPr>
              <a:t>revenue.cloud.sap</a:t>
            </a: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7" name="Straight Arrow Connector 16"/>
          <p:cNvCxnSpPr>
            <a:stCxn id="14" idx="3"/>
            <a:endCxn id="4" idx="1"/>
          </p:cNvCxnSpPr>
          <p:nvPr/>
        </p:nvCxnSpPr>
        <p:spPr>
          <a:xfrm flipV="1">
            <a:off x="1506537" y="4214064"/>
            <a:ext cx="407606" cy="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gray">
          <a:xfrm>
            <a:off x="7287099" y="1137600"/>
            <a:ext cx="1997546" cy="5193626"/>
          </a:xfrm>
          <a:prstGeom prst="rect">
            <a:avLst/>
          </a:prstGeom>
          <a:noFill/>
          <a:ln w="12700" algn="ctr">
            <a:solidFill>
              <a:schemeClr val="tx1"/>
            </a:solidFill>
            <a:prstDash val="dash"/>
            <a:miter lim="800000"/>
            <a:headEnd/>
            <a:tailEnd/>
          </a:ln>
        </p:spPr>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DWC (</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PaaS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 </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Tenants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Subaccounts</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Rectangle 1"/>
          <p:cNvSpPr/>
          <p:nvPr/>
        </p:nvSpPr>
        <p:spPr bwMode="gray">
          <a:xfrm>
            <a:off x="4511437" y="3821484"/>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a:ea typeface="Arial Unicode MS" pitchFamily="34" charset="-128"/>
                <a:cs typeface="Arial Unicode MS" pitchFamily="34" charset="-128"/>
              </a:rPr>
              <a:t>Landscape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effectLst/>
                <a:uLnTx/>
                <a:uFillTx/>
                <a:ea typeface="Arial Unicode MS" pitchFamily="34" charset="-128"/>
                <a:cs typeface="Arial Unicode MS" pitchFamily="34" charset="-128"/>
              </a:rPr>
              <a:t>Router</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1914143" y="3821485"/>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Jupiter</a:t>
            </a:r>
          </a:p>
        </p:txBody>
      </p:sp>
      <p:sp>
        <p:nvSpPr>
          <p:cNvPr id="11" name="Freeform: Shape 10"/>
          <p:cNvSpPr/>
          <p:nvPr/>
        </p:nvSpPr>
        <p:spPr bwMode="gray">
          <a:xfrm>
            <a:off x="7516800" y="1072800"/>
            <a:ext cx="3369600" cy="1375200"/>
          </a:xfrm>
          <a:custGeom>
            <a:avLst/>
            <a:gdLst>
              <a:gd name="connsiteX0" fmla="*/ 0 w 3369600"/>
              <a:gd name="connsiteY0" fmla="*/ 0 h 1375200"/>
              <a:gd name="connsiteX1" fmla="*/ 0 w 3369600"/>
              <a:gd name="connsiteY1" fmla="*/ 0 h 1375200"/>
              <a:gd name="connsiteX2" fmla="*/ 57600 w 3369600"/>
              <a:gd name="connsiteY2" fmla="*/ 57600 h 1375200"/>
              <a:gd name="connsiteX3" fmla="*/ 64800 w 3369600"/>
              <a:gd name="connsiteY3" fmla="*/ 86400 h 1375200"/>
              <a:gd name="connsiteX4" fmla="*/ 158400 w 3369600"/>
              <a:gd name="connsiteY4" fmla="*/ 165600 h 1375200"/>
              <a:gd name="connsiteX5" fmla="*/ 208800 w 3369600"/>
              <a:gd name="connsiteY5" fmla="*/ 216000 h 1375200"/>
              <a:gd name="connsiteX6" fmla="*/ 266400 w 3369600"/>
              <a:gd name="connsiteY6" fmla="*/ 252000 h 1375200"/>
              <a:gd name="connsiteX7" fmla="*/ 345600 w 3369600"/>
              <a:gd name="connsiteY7" fmla="*/ 309600 h 1375200"/>
              <a:gd name="connsiteX8" fmla="*/ 417600 w 3369600"/>
              <a:gd name="connsiteY8" fmla="*/ 345600 h 1375200"/>
              <a:gd name="connsiteX9" fmla="*/ 475200 w 3369600"/>
              <a:gd name="connsiteY9" fmla="*/ 388800 h 1375200"/>
              <a:gd name="connsiteX10" fmla="*/ 554400 w 3369600"/>
              <a:gd name="connsiteY10" fmla="*/ 439200 h 1375200"/>
              <a:gd name="connsiteX11" fmla="*/ 612000 w 3369600"/>
              <a:gd name="connsiteY11" fmla="*/ 468000 h 1375200"/>
              <a:gd name="connsiteX12" fmla="*/ 734400 w 3369600"/>
              <a:gd name="connsiteY12" fmla="*/ 540000 h 1375200"/>
              <a:gd name="connsiteX13" fmla="*/ 792000 w 3369600"/>
              <a:gd name="connsiteY13" fmla="*/ 561600 h 1375200"/>
              <a:gd name="connsiteX14" fmla="*/ 885600 w 3369600"/>
              <a:gd name="connsiteY14" fmla="*/ 619200 h 1375200"/>
              <a:gd name="connsiteX15" fmla="*/ 928800 w 3369600"/>
              <a:gd name="connsiteY15" fmla="*/ 633600 h 1375200"/>
              <a:gd name="connsiteX16" fmla="*/ 1022400 w 3369600"/>
              <a:gd name="connsiteY16" fmla="*/ 684000 h 1375200"/>
              <a:gd name="connsiteX17" fmla="*/ 1080000 w 3369600"/>
              <a:gd name="connsiteY17" fmla="*/ 698400 h 1375200"/>
              <a:gd name="connsiteX18" fmla="*/ 1116000 w 3369600"/>
              <a:gd name="connsiteY18" fmla="*/ 720000 h 1375200"/>
              <a:gd name="connsiteX19" fmla="*/ 1159200 w 3369600"/>
              <a:gd name="connsiteY19" fmla="*/ 734400 h 1375200"/>
              <a:gd name="connsiteX20" fmla="*/ 1195200 w 3369600"/>
              <a:gd name="connsiteY20" fmla="*/ 763200 h 1375200"/>
              <a:gd name="connsiteX21" fmla="*/ 1281600 w 3369600"/>
              <a:gd name="connsiteY21" fmla="*/ 799200 h 1375200"/>
              <a:gd name="connsiteX22" fmla="*/ 1360800 w 3369600"/>
              <a:gd name="connsiteY22" fmla="*/ 820800 h 1375200"/>
              <a:gd name="connsiteX23" fmla="*/ 1396800 w 3369600"/>
              <a:gd name="connsiteY23" fmla="*/ 842400 h 1375200"/>
              <a:gd name="connsiteX24" fmla="*/ 1425600 w 3369600"/>
              <a:gd name="connsiteY24" fmla="*/ 849600 h 1375200"/>
              <a:gd name="connsiteX25" fmla="*/ 1468800 w 3369600"/>
              <a:gd name="connsiteY25" fmla="*/ 864000 h 1375200"/>
              <a:gd name="connsiteX26" fmla="*/ 1562400 w 3369600"/>
              <a:gd name="connsiteY26" fmla="*/ 892800 h 1375200"/>
              <a:gd name="connsiteX27" fmla="*/ 1620000 w 3369600"/>
              <a:gd name="connsiteY27" fmla="*/ 914400 h 1375200"/>
              <a:gd name="connsiteX28" fmla="*/ 1684800 w 3369600"/>
              <a:gd name="connsiteY28" fmla="*/ 936000 h 1375200"/>
              <a:gd name="connsiteX29" fmla="*/ 1735200 w 3369600"/>
              <a:gd name="connsiteY29" fmla="*/ 957600 h 1375200"/>
              <a:gd name="connsiteX30" fmla="*/ 1764000 w 3369600"/>
              <a:gd name="connsiteY30" fmla="*/ 972000 h 1375200"/>
              <a:gd name="connsiteX31" fmla="*/ 1872000 w 3369600"/>
              <a:gd name="connsiteY31" fmla="*/ 1008000 h 1375200"/>
              <a:gd name="connsiteX32" fmla="*/ 1893600 w 3369600"/>
              <a:gd name="connsiteY32" fmla="*/ 1022400 h 1375200"/>
              <a:gd name="connsiteX33" fmla="*/ 1929600 w 3369600"/>
              <a:gd name="connsiteY33" fmla="*/ 1029600 h 1375200"/>
              <a:gd name="connsiteX34" fmla="*/ 1951200 w 3369600"/>
              <a:gd name="connsiteY34" fmla="*/ 1036800 h 1375200"/>
              <a:gd name="connsiteX35" fmla="*/ 2008800 w 3369600"/>
              <a:gd name="connsiteY35" fmla="*/ 1051200 h 1375200"/>
              <a:gd name="connsiteX36" fmla="*/ 2030400 w 3369600"/>
              <a:gd name="connsiteY36" fmla="*/ 1065600 h 1375200"/>
              <a:gd name="connsiteX37" fmla="*/ 2109600 w 3369600"/>
              <a:gd name="connsiteY37" fmla="*/ 1101600 h 1375200"/>
              <a:gd name="connsiteX38" fmla="*/ 2160000 w 3369600"/>
              <a:gd name="connsiteY38" fmla="*/ 1137600 h 1375200"/>
              <a:gd name="connsiteX39" fmla="*/ 2224800 w 3369600"/>
              <a:gd name="connsiteY39" fmla="*/ 1159200 h 1375200"/>
              <a:gd name="connsiteX40" fmla="*/ 2246400 w 3369600"/>
              <a:gd name="connsiteY40" fmla="*/ 1166400 h 1375200"/>
              <a:gd name="connsiteX41" fmla="*/ 2325600 w 3369600"/>
              <a:gd name="connsiteY41" fmla="*/ 1173600 h 1375200"/>
              <a:gd name="connsiteX42" fmla="*/ 2354400 w 3369600"/>
              <a:gd name="connsiteY42" fmla="*/ 1180800 h 1375200"/>
              <a:gd name="connsiteX43" fmla="*/ 2620800 w 3369600"/>
              <a:gd name="connsiteY43" fmla="*/ 1202400 h 1375200"/>
              <a:gd name="connsiteX44" fmla="*/ 2656800 w 3369600"/>
              <a:gd name="connsiteY44" fmla="*/ 1209600 h 1375200"/>
              <a:gd name="connsiteX45" fmla="*/ 2714400 w 3369600"/>
              <a:gd name="connsiteY45" fmla="*/ 1231200 h 1375200"/>
              <a:gd name="connsiteX46" fmla="*/ 2764800 w 3369600"/>
              <a:gd name="connsiteY46" fmla="*/ 1245600 h 1375200"/>
              <a:gd name="connsiteX47" fmla="*/ 2786400 w 3369600"/>
              <a:gd name="connsiteY47" fmla="*/ 1252800 h 1375200"/>
              <a:gd name="connsiteX48" fmla="*/ 2815200 w 3369600"/>
              <a:gd name="connsiteY48" fmla="*/ 1281600 h 1375200"/>
              <a:gd name="connsiteX49" fmla="*/ 2858400 w 3369600"/>
              <a:gd name="connsiteY49" fmla="*/ 1296000 h 1375200"/>
              <a:gd name="connsiteX50" fmla="*/ 2916000 w 3369600"/>
              <a:gd name="connsiteY50" fmla="*/ 1339200 h 1375200"/>
              <a:gd name="connsiteX51" fmla="*/ 2944800 w 3369600"/>
              <a:gd name="connsiteY51" fmla="*/ 1360800 h 1375200"/>
              <a:gd name="connsiteX52" fmla="*/ 2973600 w 3369600"/>
              <a:gd name="connsiteY52" fmla="*/ 1375200 h 1375200"/>
              <a:gd name="connsiteX53" fmla="*/ 3369600 w 3369600"/>
              <a:gd name="connsiteY53" fmla="*/ 266400 h 13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69600" h="1375200">
                <a:moveTo>
                  <a:pt x="0" y="0"/>
                </a:moveTo>
                <a:lnTo>
                  <a:pt x="0" y="0"/>
                </a:lnTo>
                <a:cubicBezTo>
                  <a:pt x="19200" y="19200"/>
                  <a:pt x="41308" y="35878"/>
                  <a:pt x="57600" y="57600"/>
                </a:cubicBezTo>
                <a:cubicBezTo>
                  <a:pt x="63537" y="65516"/>
                  <a:pt x="58048" y="79166"/>
                  <a:pt x="64800" y="86400"/>
                </a:cubicBezTo>
                <a:cubicBezTo>
                  <a:pt x="92687" y="116279"/>
                  <a:pt x="129500" y="136700"/>
                  <a:pt x="158400" y="165600"/>
                </a:cubicBezTo>
                <a:cubicBezTo>
                  <a:pt x="175200" y="182400"/>
                  <a:pt x="190248" y="201158"/>
                  <a:pt x="208800" y="216000"/>
                </a:cubicBezTo>
                <a:cubicBezTo>
                  <a:pt x="226480" y="230144"/>
                  <a:pt x="247714" y="239215"/>
                  <a:pt x="266400" y="252000"/>
                </a:cubicBezTo>
                <a:cubicBezTo>
                  <a:pt x="293341" y="270433"/>
                  <a:pt x="317844" y="292418"/>
                  <a:pt x="345600" y="309600"/>
                </a:cubicBezTo>
                <a:cubicBezTo>
                  <a:pt x="368415" y="323724"/>
                  <a:pt x="394704" y="331608"/>
                  <a:pt x="417600" y="345600"/>
                </a:cubicBezTo>
                <a:cubicBezTo>
                  <a:pt x="438079" y="358115"/>
                  <a:pt x="455393" y="375248"/>
                  <a:pt x="475200" y="388800"/>
                </a:cubicBezTo>
                <a:cubicBezTo>
                  <a:pt x="501026" y="406470"/>
                  <a:pt x="527319" y="423521"/>
                  <a:pt x="554400" y="439200"/>
                </a:cubicBezTo>
                <a:cubicBezTo>
                  <a:pt x="572977" y="449955"/>
                  <a:pt x="593271" y="457512"/>
                  <a:pt x="612000" y="468000"/>
                </a:cubicBezTo>
                <a:cubicBezTo>
                  <a:pt x="653300" y="491128"/>
                  <a:pt x="690078" y="523379"/>
                  <a:pt x="734400" y="540000"/>
                </a:cubicBezTo>
                <a:cubicBezTo>
                  <a:pt x="753600" y="547200"/>
                  <a:pt x="773659" y="552430"/>
                  <a:pt x="792000" y="561600"/>
                </a:cubicBezTo>
                <a:cubicBezTo>
                  <a:pt x="941067" y="636134"/>
                  <a:pt x="719810" y="542682"/>
                  <a:pt x="885600" y="619200"/>
                </a:cubicBezTo>
                <a:cubicBezTo>
                  <a:pt x="899382" y="625561"/>
                  <a:pt x="915018" y="627239"/>
                  <a:pt x="928800" y="633600"/>
                </a:cubicBezTo>
                <a:cubicBezTo>
                  <a:pt x="961434" y="648662"/>
                  <a:pt x="988307" y="671824"/>
                  <a:pt x="1022400" y="684000"/>
                </a:cubicBezTo>
                <a:cubicBezTo>
                  <a:pt x="1041038" y="690656"/>
                  <a:pt x="1060800" y="693600"/>
                  <a:pt x="1080000" y="698400"/>
                </a:cubicBezTo>
                <a:cubicBezTo>
                  <a:pt x="1092000" y="705600"/>
                  <a:pt x="1103260" y="714209"/>
                  <a:pt x="1116000" y="720000"/>
                </a:cubicBezTo>
                <a:cubicBezTo>
                  <a:pt x="1129818" y="726281"/>
                  <a:pt x="1145874" y="727132"/>
                  <a:pt x="1159200" y="734400"/>
                </a:cubicBezTo>
                <a:cubicBezTo>
                  <a:pt x="1172691" y="741759"/>
                  <a:pt x="1182413" y="754676"/>
                  <a:pt x="1195200" y="763200"/>
                </a:cubicBezTo>
                <a:cubicBezTo>
                  <a:pt x="1216815" y="777610"/>
                  <a:pt x="1262717" y="791332"/>
                  <a:pt x="1281600" y="799200"/>
                </a:cubicBezTo>
                <a:cubicBezTo>
                  <a:pt x="1338964" y="823102"/>
                  <a:pt x="1278611" y="809059"/>
                  <a:pt x="1360800" y="820800"/>
                </a:cubicBezTo>
                <a:cubicBezTo>
                  <a:pt x="1372800" y="828000"/>
                  <a:pt x="1384012" y="836716"/>
                  <a:pt x="1396800" y="842400"/>
                </a:cubicBezTo>
                <a:cubicBezTo>
                  <a:pt x="1405843" y="846419"/>
                  <a:pt x="1416122" y="846757"/>
                  <a:pt x="1425600" y="849600"/>
                </a:cubicBezTo>
                <a:cubicBezTo>
                  <a:pt x="1440139" y="853962"/>
                  <a:pt x="1454505" y="858895"/>
                  <a:pt x="1468800" y="864000"/>
                </a:cubicBezTo>
                <a:cubicBezTo>
                  <a:pt x="1545706" y="891466"/>
                  <a:pt x="1501609" y="880642"/>
                  <a:pt x="1562400" y="892800"/>
                </a:cubicBezTo>
                <a:cubicBezTo>
                  <a:pt x="1606765" y="922376"/>
                  <a:pt x="1557721" y="893640"/>
                  <a:pt x="1620000" y="914400"/>
                </a:cubicBezTo>
                <a:cubicBezTo>
                  <a:pt x="1709428" y="944209"/>
                  <a:pt x="1581629" y="915366"/>
                  <a:pt x="1684800" y="936000"/>
                </a:cubicBezTo>
                <a:cubicBezTo>
                  <a:pt x="1701600" y="943200"/>
                  <a:pt x="1718560" y="950037"/>
                  <a:pt x="1735200" y="957600"/>
                </a:cubicBezTo>
                <a:cubicBezTo>
                  <a:pt x="1744971" y="962041"/>
                  <a:pt x="1753929" y="968290"/>
                  <a:pt x="1764000" y="972000"/>
                </a:cubicBezTo>
                <a:cubicBezTo>
                  <a:pt x="1799608" y="985119"/>
                  <a:pt x="1836633" y="994246"/>
                  <a:pt x="1872000" y="1008000"/>
                </a:cubicBezTo>
                <a:cubicBezTo>
                  <a:pt x="1880065" y="1011136"/>
                  <a:pt x="1885498" y="1019362"/>
                  <a:pt x="1893600" y="1022400"/>
                </a:cubicBezTo>
                <a:cubicBezTo>
                  <a:pt x="1905058" y="1026697"/>
                  <a:pt x="1917728" y="1026632"/>
                  <a:pt x="1929600" y="1029600"/>
                </a:cubicBezTo>
                <a:cubicBezTo>
                  <a:pt x="1936963" y="1031441"/>
                  <a:pt x="1943837" y="1034959"/>
                  <a:pt x="1951200" y="1036800"/>
                </a:cubicBezTo>
                <a:cubicBezTo>
                  <a:pt x="1967631" y="1040908"/>
                  <a:pt x="1992342" y="1042971"/>
                  <a:pt x="2008800" y="1051200"/>
                </a:cubicBezTo>
                <a:cubicBezTo>
                  <a:pt x="2016540" y="1055070"/>
                  <a:pt x="2022660" y="1061730"/>
                  <a:pt x="2030400" y="1065600"/>
                </a:cubicBezTo>
                <a:cubicBezTo>
                  <a:pt x="2077576" y="1089188"/>
                  <a:pt x="2030471" y="1042253"/>
                  <a:pt x="2109600" y="1101600"/>
                </a:cubicBezTo>
                <a:cubicBezTo>
                  <a:pt x="2113468" y="1104501"/>
                  <a:pt x="2151386" y="1133772"/>
                  <a:pt x="2160000" y="1137600"/>
                </a:cubicBezTo>
                <a:lnTo>
                  <a:pt x="2224800" y="1159200"/>
                </a:lnTo>
                <a:cubicBezTo>
                  <a:pt x="2232000" y="1161600"/>
                  <a:pt x="2238842" y="1165713"/>
                  <a:pt x="2246400" y="1166400"/>
                </a:cubicBezTo>
                <a:lnTo>
                  <a:pt x="2325600" y="1173600"/>
                </a:lnTo>
                <a:cubicBezTo>
                  <a:pt x="2335200" y="1176000"/>
                  <a:pt x="2344697" y="1178859"/>
                  <a:pt x="2354400" y="1180800"/>
                </a:cubicBezTo>
                <a:cubicBezTo>
                  <a:pt x="2441701" y="1198260"/>
                  <a:pt x="2532508" y="1198196"/>
                  <a:pt x="2620800" y="1202400"/>
                </a:cubicBezTo>
                <a:cubicBezTo>
                  <a:pt x="2632800" y="1204800"/>
                  <a:pt x="2644928" y="1206632"/>
                  <a:pt x="2656800" y="1209600"/>
                </a:cubicBezTo>
                <a:cubicBezTo>
                  <a:pt x="2677022" y="1214656"/>
                  <a:pt x="2694580" y="1224593"/>
                  <a:pt x="2714400" y="1231200"/>
                </a:cubicBezTo>
                <a:cubicBezTo>
                  <a:pt x="2730976" y="1236725"/>
                  <a:pt x="2748065" y="1240579"/>
                  <a:pt x="2764800" y="1245600"/>
                </a:cubicBezTo>
                <a:cubicBezTo>
                  <a:pt x="2772069" y="1247781"/>
                  <a:pt x="2779200" y="1250400"/>
                  <a:pt x="2786400" y="1252800"/>
                </a:cubicBezTo>
                <a:cubicBezTo>
                  <a:pt x="2796000" y="1262400"/>
                  <a:pt x="2803558" y="1274615"/>
                  <a:pt x="2815200" y="1281600"/>
                </a:cubicBezTo>
                <a:cubicBezTo>
                  <a:pt x="2828216" y="1289409"/>
                  <a:pt x="2858400" y="1296000"/>
                  <a:pt x="2858400" y="1296000"/>
                </a:cubicBezTo>
                <a:cubicBezTo>
                  <a:pt x="2912053" y="1349653"/>
                  <a:pt x="2861409" y="1305081"/>
                  <a:pt x="2916000" y="1339200"/>
                </a:cubicBezTo>
                <a:cubicBezTo>
                  <a:pt x="2926176" y="1345560"/>
                  <a:pt x="2934381" y="1354846"/>
                  <a:pt x="2944800" y="1360800"/>
                </a:cubicBezTo>
                <a:cubicBezTo>
                  <a:pt x="2983409" y="1382862"/>
                  <a:pt x="2954867" y="1356467"/>
                  <a:pt x="2973600" y="1375200"/>
                </a:cubicBezTo>
                <a:lnTo>
                  <a:pt x="3369600" y="266400"/>
                </a:lnTo>
              </a:path>
            </a:pathLst>
          </a:custGeom>
          <a:noFill/>
          <a:ln w="6350" algn="ctr">
            <a:noFill/>
            <a:miter lim="800000"/>
            <a:headEnd/>
            <a:tailEnd/>
          </a:ln>
        </p:spPr>
        <p:txBody>
          <a:bodyPr rtlCol="0" anchor="ctr"/>
          <a:lstStyle/>
          <a:p>
            <a:pPr algn="ctr"/>
            <a:endParaRPr lang="de-DE"/>
          </a:p>
        </p:txBody>
      </p:sp>
      <p:sp>
        <p:nvSpPr>
          <p:cNvPr id="45" name="Rectangle 44"/>
          <p:cNvSpPr/>
          <p:nvPr/>
        </p:nvSpPr>
        <p:spPr bwMode="gray">
          <a:xfrm>
            <a:off x="7754149" y="3895200"/>
            <a:ext cx="822022" cy="377226"/>
          </a:xfrm>
          <a:prstGeom prst="rect">
            <a:avLst/>
          </a:prstGeom>
          <a:solidFill>
            <a:srgbClr val="FECE59"/>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Lib+Rest</a:t>
            </a:r>
            <a:r>
              <a:rPr lang="en-US" sz="1200" kern="0" dirty="0">
                <a:ea typeface="Arial Unicode MS" pitchFamily="34" charset="-128"/>
                <a:cs typeface="Arial Unicode MS" pitchFamily="34" charset="-128"/>
              </a:rPr>
              <a:t> Template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Rectangle 49"/>
          <p:cNvSpPr/>
          <p:nvPr/>
        </p:nvSpPr>
        <p:spPr bwMode="gray">
          <a:xfrm>
            <a:off x="9849599" y="1137600"/>
            <a:ext cx="1813599" cy="1828800"/>
          </a:xfrm>
          <a:prstGeom prst="rect">
            <a:avLst/>
          </a:prstGeom>
          <a:noFill/>
          <a:ln w="12700" algn="ctr">
            <a:solidFill>
              <a:schemeClr val="tx1"/>
            </a:solidFill>
            <a:prstDash val="dash"/>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Customer</a:t>
            </a:r>
            <a:r>
              <a:rPr kumimoji="0" lang="de-DE" sz="1200" i="0" u="none" strike="noStrike" kern="0" cap="none" spc="0" normalizeH="0" noProof="0" dirty="0">
                <a:ln>
                  <a:noFill/>
                </a:ln>
                <a:effectLst/>
                <a:uLnTx/>
                <a:uFillTx/>
                <a:ea typeface="Arial Unicode MS" pitchFamily="34" charset="-128"/>
                <a:cs typeface="Arial Unicode MS" pitchFamily="34" charset="-128"/>
              </a:rPr>
              <a:t> SaaS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 Account</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Straight Arrow Connector 54"/>
          <p:cNvCxnSpPr>
            <a:cxnSpLocks/>
            <a:stCxn id="45" idx="2"/>
            <a:endCxn id="53" idx="0"/>
          </p:cNvCxnSpPr>
          <p:nvPr/>
        </p:nvCxnSpPr>
        <p:spPr>
          <a:xfrm>
            <a:off x="8165160" y="4272426"/>
            <a:ext cx="13702" cy="692510"/>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192417" y="4661979"/>
            <a:ext cx="1055344" cy="186205"/>
          </a:xfrm>
          <a:prstGeom prst="rect">
            <a:avLst/>
          </a:prstGeom>
          <a:solidFill>
            <a:schemeClr val="bg1"/>
          </a:solidFill>
          <a:ln>
            <a:solidFill>
              <a:schemeClr val="tx1"/>
            </a:solidFill>
          </a:ln>
        </p:spPr>
        <p:txBody>
          <a:bodyPr wrap="squar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64" name="TextBox 63"/>
          <p:cNvSpPr txBox="1"/>
          <p:nvPr/>
        </p:nvSpPr>
        <p:spPr>
          <a:xfrm>
            <a:off x="8924408" y="4788788"/>
            <a:ext cx="870494" cy="507831"/>
          </a:xfrm>
          <a:prstGeom prst="rect">
            <a:avLst/>
          </a:prstGeom>
          <a:solidFill>
            <a:schemeClr val="bg1"/>
          </a:solidFill>
          <a:ln>
            <a:solidFill>
              <a:schemeClr val="tx1"/>
            </a:solidFill>
          </a:ln>
        </p:spPr>
        <p:txBody>
          <a:bodyPr wrap="squar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2.</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Call Re-Use Service</a:t>
            </a:r>
          </a:p>
        </p:txBody>
      </p:sp>
      <p:sp>
        <p:nvSpPr>
          <p:cNvPr id="6" name="Rounded Rectangle 5">
            <a:extLst>
              <a:ext uri="{FF2B5EF4-FFF2-40B4-BE49-F238E27FC236}">
                <a16:creationId xmlns:a16="http://schemas.microsoft.com/office/drawing/2014/main" id="{97DF9078-A63F-E344-8E57-2E05CE5E4516}"/>
              </a:ext>
            </a:extLst>
          </p:cNvPr>
          <p:cNvSpPr/>
          <p:nvPr/>
        </p:nvSpPr>
        <p:spPr bwMode="gray">
          <a:xfrm>
            <a:off x="10054548" y="1561904"/>
            <a:ext cx="1272209" cy="661232"/>
          </a:xfrm>
          <a:prstGeom prst="roundRect">
            <a:avLst>
              <a:gd name="adj" fmla="val 28692"/>
            </a:avLst>
          </a:prstGeom>
          <a:solidFill>
            <a:schemeClr val="accent3">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Tenant</a:t>
            </a:r>
            <a:r>
              <a:rPr lang="en-US" sz="1400" kern="0" dirty="0">
                <a:ea typeface="Arial Unicode MS" pitchFamily="34" charset="-128"/>
                <a:cs typeface="Arial Unicode MS" pitchFamily="34" charset="-128"/>
              </a:rPr>
              <a:t>-Specific Data</a:t>
            </a:r>
            <a:endParaRPr kumimoji="0" lang="de-DE"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Rectangle 52">
            <a:extLst>
              <a:ext uri="{FF2B5EF4-FFF2-40B4-BE49-F238E27FC236}">
                <a16:creationId xmlns:a16="http://schemas.microsoft.com/office/drawing/2014/main" id="{3E7A4B4B-2B2C-844D-B265-8E61F3FA9389}"/>
              </a:ext>
            </a:extLst>
          </p:cNvPr>
          <p:cNvSpPr/>
          <p:nvPr/>
        </p:nvSpPr>
        <p:spPr bwMode="gray">
          <a:xfrm>
            <a:off x="7516800" y="4964936"/>
            <a:ext cx="1324124" cy="785158"/>
          </a:xfrm>
          <a:prstGeom prst="rect">
            <a:avLst/>
          </a:prstGeom>
          <a:solidFill>
            <a:schemeClr val="accent3">
              <a:lumMod val="75000"/>
            </a:schemeClr>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solidFill>
                  <a:schemeClr val="bg1"/>
                </a:solidFill>
                <a:ea typeface="Arial Unicode MS" pitchFamily="34" charset="-128"/>
                <a:cs typeface="Arial Unicode MS" pitchFamily="34" charset="-128"/>
              </a:rPr>
              <a:t>Re-Use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 Instance</a:t>
            </a:r>
          </a:p>
        </p:txBody>
      </p:sp>
      <p:cxnSp>
        <p:nvCxnSpPr>
          <p:cNvPr id="29" name="Straight Connector 28">
            <a:extLst>
              <a:ext uri="{FF2B5EF4-FFF2-40B4-BE49-F238E27FC236}">
                <a16:creationId xmlns:a16="http://schemas.microsoft.com/office/drawing/2014/main" id="{67981805-90AF-1441-88EA-ADD7E2EC7829}"/>
              </a:ext>
            </a:extLst>
          </p:cNvPr>
          <p:cNvCxnSpPr/>
          <p:nvPr/>
        </p:nvCxnSpPr>
        <p:spPr>
          <a:xfrm>
            <a:off x="8576171" y="4755081"/>
            <a:ext cx="348237" cy="158078"/>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DC60B96-F287-4F4C-8733-76A9BFB8B5E6}"/>
              </a:ext>
            </a:extLst>
          </p:cNvPr>
          <p:cNvSpPr txBox="1"/>
          <p:nvPr/>
        </p:nvSpPr>
        <p:spPr>
          <a:xfrm>
            <a:off x="1700735" y="5536482"/>
            <a:ext cx="1551707" cy="861774"/>
          </a:xfrm>
          <a:prstGeom prst="rect">
            <a:avLst/>
          </a:prstGeom>
          <a:noFill/>
        </p:spPr>
        <p:txBody>
          <a:bodyPr wrap="none" lIns="0" tIns="0" rIns="0" bIns="0" rtlCol="0">
            <a:spAutoFit/>
          </a:bodyPr>
          <a:lstStyle/>
          <a:p>
            <a:pPr defTabSz="914400"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Infrastructure</a:t>
            </a:r>
          </a:p>
          <a:p>
            <a:pP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Tenant</a:t>
            </a: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Subaccount</a:t>
            </a:r>
            <a:endParaRPr lang="de-DE"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de-DE" sz="1400" kern="0" dirty="0" err="1">
              <a:ea typeface="Arial Unicode MS" pitchFamily="34" charset="-128"/>
              <a:cs typeface="Arial Unicode MS" pitchFamily="34" charset="-128"/>
            </a:endParaRPr>
          </a:p>
        </p:txBody>
      </p:sp>
      <p:sp>
        <p:nvSpPr>
          <p:cNvPr id="58" name="Rectangle 57">
            <a:extLst>
              <a:ext uri="{FF2B5EF4-FFF2-40B4-BE49-F238E27FC236}">
                <a16:creationId xmlns:a16="http://schemas.microsoft.com/office/drawing/2014/main" id="{966E4CA8-A097-F148-B933-C8373C70D121}"/>
              </a:ext>
            </a:extLst>
          </p:cNvPr>
          <p:cNvSpPr/>
          <p:nvPr/>
        </p:nvSpPr>
        <p:spPr bwMode="gray">
          <a:xfrm>
            <a:off x="7462994" y="1387420"/>
            <a:ext cx="1324124" cy="785158"/>
          </a:xfrm>
          <a:prstGeom prst="rect">
            <a:avLst/>
          </a:prstGeom>
          <a:solidFill>
            <a:schemeClr val="bg2">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XSUAA</a:t>
            </a:r>
          </a:p>
        </p:txBody>
      </p:sp>
      <p:sp>
        <p:nvSpPr>
          <p:cNvPr id="52" name="TextBox 51"/>
          <p:cNvSpPr txBox="1"/>
          <p:nvPr/>
        </p:nvSpPr>
        <p:spPr>
          <a:xfrm>
            <a:off x="7412843" y="2819493"/>
            <a:ext cx="1396191" cy="169277"/>
          </a:xfrm>
          <a:prstGeom prst="rect">
            <a:avLst/>
          </a:prstGeom>
          <a:solidFill>
            <a:schemeClr val="bg1"/>
          </a:solidFill>
          <a:ln>
            <a:solidFill>
              <a:schemeClr val="tx1"/>
            </a:solidFill>
          </a:ln>
        </p:spPr>
        <p:txBody>
          <a:bodyPr wrap="squar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1. Retrieve JWT</a:t>
            </a:r>
          </a:p>
        </p:txBody>
      </p:sp>
      <p:pic>
        <p:nvPicPr>
          <p:cNvPr id="75" name="Picture 74">
            <a:extLst>
              <a:ext uri="{FF2B5EF4-FFF2-40B4-BE49-F238E27FC236}">
                <a16:creationId xmlns:a16="http://schemas.microsoft.com/office/drawing/2014/main" id="{0FC9CC6A-571B-3943-B17D-8222E5B4126A}"/>
              </a:ext>
            </a:extLst>
          </p:cNvPr>
          <p:cNvPicPr>
            <a:picLocks noChangeAspect="1"/>
          </p:cNvPicPr>
          <p:nvPr/>
        </p:nvPicPr>
        <p:blipFill>
          <a:blip r:embed="rId3"/>
          <a:stretch>
            <a:fillRect/>
          </a:stretch>
        </p:blipFill>
        <p:spPr>
          <a:xfrm>
            <a:off x="1954586" y="4659143"/>
            <a:ext cx="1902986" cy="340077"/>
          </a:xfrm>
          <a:prstGeom prst="rect">
            <a:avLst/>
          </a:prstGeom>
        </p:spPr>
      </p:pic>
    </p:spTree>
    <p:extLst>
      <p:ext uri="{BB962C8B-B14F-4D97-AF65-F5344CB8AC3E}">
        <p14:creationId xmlns:p14="http://schemas.microsoft.com/office/powerpoint/2010/main" val="207880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27" idx="3"/>
            <a:endCxn id="47" idx="1"/>
          </p:cNvCxnSpPr>
          <p:nvPr/>
        </p:nvCxnSpPr>
        <p:spPr>
          <a:xfrm>
            <a:off x="8827222" y="4214063"/>
            <a:ext cx="1238376" cy="0"/>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C1C528C-4BAF-AC45-86D9-3A0AF91349D4}"/>
              </a:ext>
            </a:extLst>
          </p:cNvPr>
          <p:cNvSpPr/>
          <p:nvPr/>
        </p:nvSpPr>
        <p:spPr bwMode="gray">
          <a:xfrm>
            <a:off x="1555202" y="1137600"/>
            <a:ext cx="4845312" cy="5193626"/>
          </a:xfrm>
          <a:prstGeom prst="rect">
            <a:avLst/>
          </a:prstGeom>
          <a:noFill/>
          <a:ln w="12700" algn="ctr">
            <a:solidFill>
              <a:schemeClr val="tx1"/>
            </a:solidFill>
            <a:prstDash val="dash"/>
            <a:miter lim="800000"/>
            <a:headEnd/>
            <a:tailEnd/>
          </a:ln>
        </p:spPr>
        <p:txBody>
          <a:bodyPr lIns="90000" tIns="72000" rIns="90000" bIns="72000" rtlCol="0" anchor="b"/>
          <a:lstStyle/>
          <a:p>
            <a:pPr defTabSz="914400" fontAlgn="base">
              <a:spcBef>
                <a:spcPct val="50000"/>
              </a:spcBef>
              <a:spcAft>
                <a:spcPct val="0"/>
              </a:spcAft>
              <a:buClr>
                <a:srgbClr val="F0AB00"/>
              </a:buClr>
              <a:buSzPct val="80000"/>
            </a:pPr>
            <a:endParaRPr lang="de-DE" sz="1200" kern="0" dirty="0" err="1">
              <a:ea typeface="Arial Unicode MS" pitchFamily="34" charset="-128"/>
              <a:cs typeface="Arial Unicode MS" pitchFamily="34" charset="-128"/>
            </a:endParaRPr>
          </a:p>
        </p:txBody>
      </p:sp>
      <p:grpSp>
        <p:nvGrpSpPr>
          <p:cNvPr id="71" name="Group 70">
            <a:extLst>
              <a:ext uri="{FF2B5EF4-FFF2-40B4-BE49-F238E27FC236}">
                <a16:creationId xmlns:a16="http://schemas.microsoft.com/office/drawing/2014/main" id="{D1EE55C9-28FA-634B-8840-2301D91EEB7A}"/>
              </a:ext>
            </a:extLst>
          </p:cNvPr>
          <p:cNvGrpSpPr/>
          <p:nvPr/>
        </p:nvGrpSpPr>
        <p:grpSpPr>
          <a:xfrm>
            <a:off x="3091070" y="4389120"/>
            <a:ext cx="463947" cy="125842"/>
            <a:chOff x="3091070" y="4389120"/>
            <a:chExt cx="463947" cy="125842"/>
          </a:xfrm>
        </p:grpSpPr>
        <p:cxnSp>
          <p:nvCxnSpPr>
            <p:cNvPr id="69" name="Straight Connector 68">
              <a:extLst>
                <a:ext uri="{FF2B5EF4-FFF2-40B4-BE49-F238E27FC236}">
                  <a16:creationId xmlns:a16="http://schemas.microsoft.com/office/drawing/2014/main" id="{5BF4C93E-3019-8148-9769-FC440D039A36}"/>
                </a:ext>
              </a:extLst>
            </p:cNvPr>
            <p:cNvCxnSpPr/>
            <p:nvPr/>
          </p:nvCxnSpPr>
          <p:spPr>
            <a:xfrm>
              <a:off x="3091070" y="4452041"/>
              <a:ext cx="41256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21530C8B-301E-DB48-A0FC-55A91EDC98AB}"/>
                </a:ext>
              </a:extLst>
            </p:cNvPr>
            <p:cNvSpPr/>
            <p:nvPr/>
          </p:nvSpPr>
          <p:spPr bwMode="gray">
            <a:xfrm>
              <a:off x="3429175" y="4389120"/>
              <a:ext cx="125842" cy="125842"/>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72" name="Group 71">
            <a:extLst>
              <a:ext uri="{FF2B5EF4-FFF2-40B4-BE49-F238E27FC236}">
                <a16:creationId xmlns:a16="http://schemas.microsoft.com/office/drawing/2014/main" id="{DCD9E1CB-A25E-3844-AB24-40648A4B5D02}"/>
              </a:ext>
            </a:extLst>
          </p:cNvPr>
          <p:cNvGrpSpPr/>
          <p:nvPr/>
        </p:nvGrpSpPr>
        <p:grpSpPr>
          <a:xfrm>
            <a:off x="8666128" y="4398652"/>
            <a:ext cx="463947" cy="125842"/>
            <a:chOff x="3091070" y="4389120"/>
            <a:chExt cx="463947" cy="125842"/>
          </a:xfrm>
        </p:grpSpPr>
        <p:cxnSp>
          <p:nvCxnSpPr>
            <p:cNvPr id="73" name="Straight Connector 72">
              <a:extLst>
                <a:ext uri="{FF2B5EF4-FFF2-40B4-BE49-F238E27FC236}">
                  <a16:creationId xmlns:a16="http://schemas.microsoft.com/office/drawing/2014/main" id="{DF3179C8-FE4C-4D4E-B0EA-49979362711F}"/>
                </a:ext>
              </a:extLst>
            </p:cNvPr>
            <p:cNvCxnSpPr/>
            <p:nvPr/>
          </p:nvCxnSpPr>
          <p:spPr>
            <a:xfrm>
              <a:off x="3091070" y="4452041"/>
              <a:ext cx="41256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12038280-62B3-554A-90A6-216E9675C467}"/>
                </a:ext>
              </a:extLst>
            </p:cNvPr>
            <p:cNvSpPr/>
            <p:nvPr/>
          </p:nvSpPr>
          <p:spPr bwMode="gray">
            <a:xfrm>
              <a:off x="3429175" y="4389120"/>
              <a:ext cx="125842" cy="125842"/>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61" name="Straight Connector 60">
            <a:extLst>
              <a:ext uri="{FF2B5EF4-FFF2-40B4-BE49-F238E27FC236}">
                <a16:creationId xmlns:a16="http://schemas.microsoft.com/office/drawing/2014/main" id="{4DF4E038-85C6-B140-9526-31686A37A784}"/>
              </a:ext>
            </a:extLst>
          </p:cNvPr>
          <p:cNvCxnSpPr>
            <a:stCxn id="58" idx="2"/>
            <a:endCxn id="45" idx="0"/>
          </p:cNvCxnSpPr>
          <p:nvPr/>
        </p:nvCxnSpPr>
        <p:spPr>
          <a:xfrm>
            <a:off x="8125056" y="2172578"/>
            <a:ext cx="40104" cy="1722622"/>
          </a:xfrm>
          <a:prstGeom prst="line">
            <a:avLst/>
          </a:prstGeom>
          <a:ln w="95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45" idx="3"/>
          </p:cNvCxnSpPr>
          <p:nvPr/>
        </p:nvCxnSpPr>
        <p:spPr>
          <a:xfrm>
            <a:off x="8576171" y="4083813"/>
            <a:ext cx="0" cy="881123"/>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a:xfrm>
            <a:off x="504001" y="309600"/>
            <a:ext cx="11186476" cy="738664"/>
          </a:xfrm>
        </p:spPr>
        <p:txBody>
          <a:bodyPr/>
          <a:lstStyle/>
          <a:p>
            <a:r>
              <a:rPr lang="en-US" dirty="0"/>
              <a:t>Outbound communication</a:t>
            </a:r>
            <a:br>
              <a:rPr lang="en-US" dirty="0"/>
            </a:br>
            <a:r>
              <a:rPr lang="en-US" dirty="0"/>
              <a:t>Option “decentralized, lib only”. Special case “Destination Service”</a:t>
            </a:r>
          </a:p>
        </p:txBody>
      </p:sp>
      <p:sp>
        <p:nvSpPr>
          <p:cNvPr id="7" name="Rectangle 6"/>
          <p:cNvSpPr/>
          <p:nvPr/>
        </p:nvSpPr>
        <p:spPr bwMode="gray">
          <a:xfrm>
            <a:off x="3503631" y="1392366"/>
            <a:ext cx="1324124" cy="785158"/>
          </a:xfrm>
          <a:prstGeom prst="rect">
            <a:avLst/>
          </a:prstGeom>
          <a:solidFill>
            <a:schemeClr val="bg2">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XSUAA</a:t>
            </a:r>
          </a:p>
        </p:txBody>
      </p:sp>
      <p:cxnSp>
        <p:nvCxnSpPr>
          <p:cNvPr id="8" name="Elbow Connector 7"/>
          <p:cNvCxnSpPr>
            <a:endCxn id="7" idx="1"/>
          </p:cNvCxnSpPr>
          <p:nvPr/>
        </p:nvCxnSpPr>
        <p:spPr>
          <a:xfrm rot="5400000" flipH="1" flipV="1">
            <a:off x="1882569" y="2200423"/>
            <a:ext cx="2036539" cy="1205585"/>
          </a:xfrm>
          <a:prstGeom prst="bentConnector2">
            <a:avLst/>
          </a:prstGeom>
          <a:ln w="9525">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2" idx="1"/>
          </p:cNvCxnSpPr>
          <p:nvPr/>
        </p:nvCxnSpPr>
        <p:spPr>
          <a:xfrm flipV="1">
            <a:off x="617467" y="4214063"/>
            <a:ext cx="3893970" cy="1"/>
          </a:xfrm>
          <a:prstGeom prst="bentConnector3">
            <a:avLst>
              <a:gd name="adj1" fmla="val 50000"/>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95938" y="1723243"/>
            <a:ext cx="92710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Retrieve JWT</a:t>
            </a:r>
          </a:p>
        </p:txBody>
      </p:sp>
      <p:sp>
        <p:nvSpPr>
          <p:cNvPr id="34" name="TextBox 33"/>
          <p:cNvSpPr txBox="1"/>
          <p:nvPr/>
        </p:nvSpPr>
        <p:spPr>
          <a:xfrm>
            <a:off x="3745637" y="4110349"/>
            <a:ext cx="362847"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JWT</a:t>
            </a:r>
          </a:p>
        </p:txBody>
      </p:sp>
      <p:cxnSp>
        <p:nvCxnSpPr>
          <p:cNvPr id="63" name="Elbow Connector 62"/>
          <p:cNvCxnSpPr>
            <a:cxnSpLocks/>
            <a:stCxn id="2" idx="3"/>
            <a:endCxn id="27" idx="1"/>
          </p:cNvCxnSpPr>
          <p:nvPr/>
        </p:nvCxnSpPr>
        <p:spPr>
          <a:xfrm>
            <a:off x="5835561" y="4214063"/>
            <a:ext cx="1667537" cy="12700"/>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194502" y="4017313"/>
            <a:ext cx="787642" cy="423193"/>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Basic </a:t>
            </a:r>
            <a:r>
              <a:rPr lang="en-US" sz="1100" kern="0" dirty="0" err="1">
                <a:ea typeface="Arial Unicode MS" pitchFamily="34" charset="-128"/>
                <a:cs typeface="Arial Unicode MS" pitchFamily="34" charset="-128"/>
              </a:rPr>
              <a:t>Auth</a:t>
            </a:r>
            <a:endParaRPr lang="en-US" sz="11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Subdomain</a:t>
            </a:r>
          </a:p>
        </p:txBody>
      </p:sp>
      <p:cxnSp>
        <p:nvCxnSpPr>
          <p:cNvPr id="19" name="Straight Arrow Connector 18"/>
          <p:cNvCxnSpPr>
            <a:stCxn id="4" idx="0"/>
            <a:endCxn id="7" idx="2"/>
          </p:cNvCxnSpPr>
          <p:nvPr/>
        </p:nvCxnSpPr>
        <p:spPr>
          <a:xfrm flipV="1">
            <a:off x="2576205" y="2177524"/>
            <a:ext cx="1589488" cy="1643961"/>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0"/>
            <a:endCxn id="7" idx="2"/>
          </p:cNvCxnSpPr>
          <p:nvPr/>
        </p:nvCxnSpPr>
        <p:spPr>
          <a:xfrm flipH="1" flipV="1">
            <a:off x="4165693" y="2177524"/>
            <a:ext cx="1007806" cy="1643960"/>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830182">
            <a:off x="2884821" y="2870486"/>
            <a:ext cx="105534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16" name="TextBox 15"/>
          <p:cNvSpPr txBox="1"/>
          <p:nvPr/>
        </p:nvSpPr>
        <p:spPr>
          <a:xfrm rot="3432430">
            <a:off x="4176751" y="2893367"/>
            <a:ext cx="105534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3" name="Right Brace 2"/>
          <p:cNvSpPr/>
          <p:nvPr/>
        </p:nvSpPr>
        <p:spPr>
          <a:xfrm rot="5400000">
            <a:off x="5067263" y="4251098"/>
            <a:ext cx="212470" cy="1324123"/>
          </a:xfrm>
          <a:prstGeom prst="rightBrac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5" name="TextBox 4"/>
          <p:cNvSpPr txBox="1"/>
          <p:nvPr/>
        </p:nvSpPr>
        <p:spPr>
          <a:xfrm>
            <a:off x="4395276" y="5133193"/>
            <a:ext cx="155995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Endpoint protection based on </a:t>
            </a:r>
            <a:r>
              <a:rPr lang="de-DE" sz="1200" kern="0" dirty="0" err="1">
                <a:ea typeface="Arial Unicode MS" pitchFamily="34" charset="-128"/>
                <a:cs typeface="Arial Unicode MS" pitchFamily="34" charset="-128"/>
              </a:rPr>
              <a:t>scopes</a:t>
            </a:r>
            <a:endParaRPr lang="en-US" sz="1200" kern="0" dirty="0" err="1">
              <a:ea typeface="Arial Unicode MS" pitchFamily="34" charset="-128"/>
              <a:cs typeface="Arial Unicode MS" pitchFamily="34" charset="-128"/>
            </a:endParaRPr>
          </a:p>
        </p:txBody>
      </p:sp>
      <p:sp>
        <p:nvSpPr>
          <p:cNvPr id="25" name="Rectangle 24"/>
          <p:cNvSpPr/>
          <p:nvPr/>
        </p:nvSpPr>
        <p:spPr bwMode="gray">
          <a:xfrm>
            <a:off x="7573162" y="3747283"/>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ectangle 25"/>
          <p:cNvSpPr/>
          <p:nvPr/>
        </p:nvSpPr>
        <p:spPr bwMode="gray">
          <a:xfrm>
            <a:off x="7543181" y="37799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p:cNvSpPr/>
          <p:nvPr/>
        </p:nvSpPr>
        <p:spPr bwMode="gray">
          <a:xfrm>
            <a:off x="7503098" y="38214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Microservice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Frame 13"/>
          <p:cNvSpPr/>
          <p:nvPr/>
        </p:nvSpPr>
        <p:spPr bwMode="gray">
          <a:xfrm>
            <a:off x="103690" y="3805955"/>
            <a:ext cx="1402847" cy="816230"/>
          </a:xfrm>
          <a:prstGeom prst="fra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900" b="0" i="0" u="none" strike="noStrike" kern="0" cap="none" spc="0" normalizeH="0" baseline="0" noProof="0" dirty="0">
                <a:ln>
                  <a:noFill/>
                </a:ln>
                <a:effectLst/>
                <a:uLnTx/>
                <a:uFillTx/>
                <a:ea typeface="Arial Unicode MS" pitchFamily="34" charset="-128"/>
                <a:cs typeface="Arial Unicode MS" pitchFamily="34" charset="-128"/>
              </a:rPr>
              <a:t>Browser</a:t>
            </a:r>
          </a:p>
          <a:p>
            <a:pPr marR="0" algn="ctr" defTabSz="914400" eaLnBrk="1" fontAlgn="base" latinLnBrk="0" hangingPunct="1">
              <a:lnSpc>
                <a:spcPct val="100000"/>
              </a:lnSpc>
              <a:spcBef>
                <a:spcPct val="50000"/>
              </a:spcBef>
              <a:spcAft>
                <a:spcPct val="0"/>
              </a:spcAft>
              <a:buClr>
                <a:srgbClr val="F0AB00"/>
              </a:buClr>
              <a:buSzPct val="80000"/>
              <a:tabLst/>
            </a:pPr>
            <a:r>
              <a:rPr lang="de-DE" sz="900" kern="0" dirty="0" err="1">
                <a:ea typeface="Arial Unicode MS" pitchFamily="34" charset="-128"/>
                <a:cs typeface="Arial Unicode MS" pitchFamily="34" charset="-128"/>
              </a:rPr>
              <a:t>revenue.cloud.sap</a:t>
            </a: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7" name="Straight Arrow Connector 16"/>
          <p:cNvCxnSpPr>
            <a:stCxn id="14" idx="3"/>
            <a:endCxn id="4" idx="1"/>
          </p:cNvCxnSpPr>
          <p:nvPr/>
        </p:nvCxnSpPr>
        <p:spPr>
          <a:xfrm flipV="1">
            <a:off x="1506537" y="4214064"/>
            <a:ext cx="407606" cy="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gray">
          <a:xfrm>
            <a:off x="7287099" y="3643200"/>
            <a:ext cx="1997546" cy="2688026"/>
          </a:xfrm>
          <a:prstGeom prst="rect">
            <a:avLst/>
          </a:prstGeom>
          <a:noFill/>
          <a:ln w="12700" algn="ctr">
            <a:solidFill>
              <a:schemeClr val="tx1"/>
            </a:solidFill>
            <a:prstDash val="dash"/>
            <a:miter lim="800000"/>
            <a:headEnd/>
            <a:tailEnd/>
          </a:ln>
        </p:spPr>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DWC (</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PaaS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 </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Tenants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Subaccounts</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Rectangle 1"/>
          <p:cNvSpPr/>
          <p:nvPr/>
        </p:nvSpPr>
        <p:spPr bwMode="gray">
          <a:xfrm>
            <a:off x="4511437" y="3821484"/>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a:ea typeface="Arial Unicode MS" pitchFamily="34" charset="-128"/>
                <a:cs typeface="Arial Unicode MS" pitchFamily="34" charset="-128"/>
              </a:rPr>
              <a:t>Landscape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effectLst/>
                <a:uLnTx/>
                <a:uFillTx/>
                <a:ea typeface="Arial Unicode MS" pitchFamily="34" charset="-128"/>
                <a:cs typeface="Arial Unicode MS" pitchFamily="34" charset="-128"/>
              </a:rPr>
              <a:t>Router</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1914143" y="3821485"/>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Jupiter</a:t>
            </a:r>
          </a:p>
        </p:txBody>
      </p:sp>
      <p:sp>
        <p:nvSpPr>
          <p:cNvPr id="11" name="Freeform: Shape 10"/>
          <p:cNvSpPr/>
          <p:nvPr/>
        </p:nvSpPr>
        <p:spPr bwMode="gray">
          <a:xfrm>
            <a:off x="7516800" y="1072800"/>
            <a:ext cx="3369600" cy="1375200"/>
          </a:xfrm>
          <a:custGeom>
            <a:avLst/>
            <a:gdLst>
              <a:gd name="connsiteX0" fmla="*/ 0 w 3369600"/>
              <a:gd name="connsiteY0" fmla="*/ 0 h 1375200"/>
              <a:gd name="connsiteX1" fmla="*/ 0 w 3369600"/>
              <a:gd name="connsiteY1" fmla="*/ 0 h 1375200"/>
              <a:gd name="connsiteX2" fmla="*/ 57600 w 3369600"/>
              <a:gd name="connsiteY2" fmla="*/ 57600 h 1375200"/>
              <a:gd name="connsiteX3" fmla="*/ 64800 w 3369600"/>
              <a:gd name="connsiteY3" fmla="*/ 86400 h 1375200"/>
              <a:gd name="connsiteX4" fmla="*/ 158400 w 3369600"/>
              <a:gd name="connsiteY4" fmla="*/ 165600 h 1375200"/>
              <a:gd name="connsiteX5" fmla="*/ 208800 w 3369600"/>
              <a:gd name="connsiteY5" fmla="*/ 216000 h 1375200"/>
              <a:gd name="connsiteX6" fmla="*/ 266400 w 3369600"/>
              <a:gd name="connsiteY6" fmla="*/ 252000 h 1375200"/>
              <a:gd name="connsiteX7" fmla="*/ 345600 w 3369600"/>
              <a:gd name="connsiteY7" fmla="*/ 309600 h 1375200"/>
              <a:gd name="connsiteX8" fmla="*/ 417600 w 3369600"/>
              <a:gd name="connsiteY8" fmla="*/ 345600 h 1375200"/>
              <a:gd name="connsiteX9" fmla="*/ 475200 w 3369600"/>
              <a:gd name="connsiteY9" fmla="*/ 388800 h 1375200"/>
              <a:gd name="connsiteX10" fmla="*/ 554400 w 3369600"/>
              <a:gd name="connsiteY10" fmla="*/ 439200 h 1375200"/>
              <a:gd name="connsiteX11" fmla="*/ 612000 w 3369600"/>
              <a:gd name="connsiteY11" fmla="*/ 468000 h 1375200"/>
              <a:gd name="connsiteX12" fmla="*/ 734400 w 3369600"/>
              <a:gd name="connsiteY12" fmla="*/ 540000 h 1375200"/>
              <a:gd name="connsiteX13" fmla="*/ 792000 w 3369600"/>
              <a:gd name="connsiteY13" fmla="*/ 561600 h 1375200"/>
              <a:gd name="connsiteX14" fmla="*/ 885600 w 3369600"/>
              <a:gd name="connsiteY14" fmla="*/ 619200 h 1375200"/>
              <a:gd name="connsiteX15" fmla="*/ 928800 w 3369600"/>
              <a:gd name="connsiteY15" fmla="*/ 633600 h 1375200"/>
              <a:gd name="connsiteX16" fmla="*/ 1022400 w 3369600"/>
              <a:gd name="connsiteY16" fmla="*/ 684000 h 1375200"/>
              <a:gd name="connsiteX17" fmla="*/ 1080000 w 3369600"/>
              <a:gd name="connsiteY17" fmla="*/ 698400 h 1375200"/>
              <a:gd name="connsiteX18" fmla="*/ 1116000 w 3369600"/>
              <a:gd name="connsiteY18" fmla="*/ 720000 h 1375200"/>
              <a:gd name="connsiteX19" fmla="*/ 1159200 w 3369600"/>
              <a:gd name="connsiteY19" fmla="*/ 734400 h 1375200"/>
              <a:gd name="connsiteX20" fmla="*/ 1195200 w 3369600"/>
              <a:gd name="connsiteY20" fmla="*/ 763200 h 1375200"/>
              <a:gd name="connsiteX21" fmla="*/ 1281600 w 3369600"/>
              <a:gd name="connsiteY21" fmla="*/ 799200 h 1375200"/>
              <a:gd name="connsiteX22" fmla="*/ 1360800 w 3369600"/>
              <a:gd name="connsiteY22" fmla="*/ 820800 h 1375200"/>
              <a:gd name="connsiteX23" fmla="*/ 1396800 w 3369600"/>
              <a:gd name="connsiteY23" fmla="*/ 842400 h 1375200"/>
              <a:gd name="connsiteX24" fmla="*/ 1425600 w 3369600"/>
              <a:gd name="connsiteY24" fmla="*/ 849600 h 1375200"/>
              <a:gd name="connsiteX25" fmla="*/ 1468800 w 3369600"/>
              <a:gd name="connsiteY25" fmla="*/ 864000 h 1375200"/>
              <a:gd name="connsiteX26" fmla="*/ 1562400 w 3369600"/>
              <a:gd name="connsiteY26" fmla="*/ 892800 h 1375200"/>
              <a:gd name="connsiteX27" fmla="*/ 1620000 w 3369600"/>
              <a:gd name="connsiteY27" fmla="*/ 914400 h 1375200"/>
              <a:gd name="connsiteX28" fmla="*/ 1684800 w 3369600"/>
              <a:gd name="connsiteY28" fmla="*/ 936000 h 1375200"/>
              <a:gd name="connsiteX29" fmla="*/ 1735200 w 3369600"/>
              <a:gd name="connsiteY29" fmla="*/ 957600 h 1375200"/>
              <a:gd name="connsiteX30" fmla="*/ 1764000 w 3369600"/>
              <a:gd name="connsiteY30" fmla="*/ 972000 h 1375200"/>
              <a:gd name="connsiteX31" fmla="*/ 1872000 w 3369600"/>
              <a:gd name="connsiteY31" fmla="*/ 1008000 h 1375200"/>
              <a:gd name="connsiteX32" fmla="*/ 1893600 w 3369600"/>
              <a:gd name="connsiteY32" fmla="*/ 1022400 h 1375200"/>
              <a:gd name="connsiteX33" fmla="*/ 1929600 w 3369600"/>
              <a:gd name="connsiteY33" fmla="*/ 1029600 h 1375200"/>
              <a:gd name="connsiteX34" fmla="*/ 1951200 w 3369600"/>
              <a:gd name="connsiteY34" fmla="*/ 1036800 h 1375200"/>
              <a:gd name="connsiteX35" fmla="*/ 2008800 w 3369600"/>
              <a:gd name="connsiteY35" fmla="*/ 1051200 h 1375200"/>
              <a:gd name="connsiteX36" fmla="*/ 2030400 w 3369600"/>
              <a:gd name="connsiteY36" fmla="*/ 1065600 h 1375200"/>
              <a:gd name="connsiteX37" fmla="*/ 2109600 w 3369600"/>
              <a:gd name="connsiteY37" fmla="*/ 1101600 h 1375200"/>
              <a:gd name="connsiteX38" fmla="*/ 2160000 w 3369600"/>
              <a:gd name="connsiteY38" fmla="*/ 1137600 h 1375200"/>
              <a:gd name="connsiteX39" fmla="*/ 2224800 w 3369600"/>
              <a:gd name="connsiteY39" fmla="*/ 1159200 h 1375200"/>
              <a:gd name="connsiteX40" fmla="*/ 2246400 w 3369600"/>
              <a:gd name="connsiteY40" fmla="*/ 1166400 h 1375200"/>
              <a:gd name="connsiteX41" fmla="*/ 2325600 w 3369600"/>
              <a:gd name="connsiteY41" fmla="*/ 1173600 h 1375200"/>
              <a:gd name="connsiteX42" fmla="*/ 2354400 w 3369600"/>
              <a:gd name="connsiteY42" fmla="*/ 1180800 h 1375200"/>
              <a:gd name="connsiteX43" fmla="*/ 2620800 w 3369600"/>
              <a:gd name="connsiteY43" fmla="*/ 1202400 h 1375200"/>
              <a:gd name="connsiteX44" fmla="*/ 2656800 w 3369600"/>
              <a:gd name="connsiteY44" fmla="*/ 1209600 h 1375200"/>
              <a:gd name="connsiteX45" fmla="*/ 2714400 w 3369600"/>
              <a:gd name="connsiteY45" fmla="*/ 1231200 h 1375200"/>
              <a:gd name="connsiteX46" fmla="*/ 2764800 w 3369600"/>
              <a:gd name="connsiteY46" fmla="*/ 1245600 h 1375200"/>
              <a:gd name="connsiteX47" fmla="*/ 2786400 w 3369600"/>
              <a:gd name="connsiteY47" fmla="*/ 1252800 h 1375200"/>
              <a:gd name="connsiteX48" fmla="*/ 2815200 w 3369600"/>
              <a:gd name="connsiteY48" fmla="*/ 1281600 h 1375200"/>
              <a:gd name="connsiteX49" fmla="*/ 2858400 w 3369600"/>
              <a:gd name="connsiteY49" fmla="*/ 1296000 h 1375200"/>
              <a:gd name="connsiteX50" fmla="*/ 2916000 w 3369600"/>
              <a:gd name="connsiteY50" fmla="*/ 1339200 h 1375200"/>
              <a:gd name="connsiteX51" fmla="*/ 2944800 w 3369600"/>
              <a:gd name="connsiteY51" fmla="*/ 1360800 h 1375200"/>
              <a:gd name="connsiteX52" fmla="*/ 2973600 w 3369600"/>
              <a:gd name="connsiteY52" fmla="*/ 1375200 h 1375200"/>
              <a:gd name="connsiteX53" fmla="*/ 3369600 w 3369600"/>
              <a:gd name="connsiteY53" fmla="*/ 266400 h 13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69600" h="1375200">
                <a:moveTo>
                  <a:pt x="0" y="0"/>
                </a:moveTo>
                <a:lnTo>
                  <a:pt x="0" y="0"/>
                </a:lnTo>
                <a:cubicBezTo>
                  <a:pt x="19200" y="19200"/>
                  <a:pt x="41308" y="35878"/>
                  <a:pt x="57600" y="57600"/>
                </a:cubicBezTo>
                <a:cubicBezTo>
                  <a:pt x="63537" y="65516"/>
                  <a:pt x="58048" y="79166"/>
                  <a:pt x="64800" y="86400"/>
                </a:cubicBezTo>
                <a:cubicBezTo>
                  <a:pt x="92687" y="116279"/>
                  <a:pt x="129500" y="136700"/>
                  <a:pt x="158400" y="165600"/>
                </a:cubicBezTo>
                <a:cubicBezTo>
                  <a:pt x="175200" y="182400"/>
                  <a:pt x="190248" y="201158"/>
                  <a:pt x="208800" y="216000"/>
                </a:cubicBezTo>
                <a:cubicBezTo>
                  <a:pt x="226480" y="230144"/>
                  <a:pt x="247714" y="239215"/>
                  <a:pt x="266400" y="252000"/>
                </a:cubicBezTo>
                <a:cubicBezTo>
                  <a:pt x="293341" y="270433"/>
                  <a:pt x="317844" y="292418"/>
                  <a:pt x="345600" y="309600"/>
                </a:cubicBezTo>
                <a:cubicBezTo>
                  <a:pt x="368415" y="323724"/>
                  <a:pt x="394704" y="331608"/>
                  <a:pt x="417600" y="345600"/>
                </a:cubicBezTo>
                <a:cubicBezTo>
                  <a:pt x="438079" y="358115"/>
                  <a:pt x="455393" y="375248"/>
                  <a:pt x="475200" y="388800"/>
                </a:cubicBezTo>
                <a:cubicBezTo>
                  <a:pt x="501026" y="406470"/>
                  <a:pt x="527319" y="423521"/>
                  <a:pt x="554400" y="439200"/>
                </a:cubicBezTo>
                <a:cubicBezTo>
                  <a:pt x="572977" y="449955"/>
                  <a:pt x="593271" y="457512"/>
                  <a:pt x="612000" y="468000"/>
                </a:cubicBezTo>
                <a:cubicBezTo>
                  <a:pt x="653300" y="491128"/>
                  <a:pt x="690078" y="523379"/>
                  <a:pt x="734400" y="540000"/>
                </a:cubicBezTo>
                <a:cubicBezTo>
                  <a:pt x="753600" y="547200"/>
                  <a:pt x="773659" y="552430"/>
                  <a:pt x="792000" y="561600"/>
                </a:cubicBezTo>
                <a:cubicBezTo>
                  <a:pt x="941067" y="636134"/>
                  <a:pt x="719810" y="542682"/>
                  <a:pt x="885600" y="619200"/>
                </a:cubicBezTo>
                <a:cubicBezTo>
                  <a:pt x="899382" y="625561"/>
                  <a:pt x="915018" y="627239"/>
                  <a:pt x="928800" y="633600"/>
                </a:cubicBezTo>
                <a:cubicBezTo>
                  <a:pt x="961434" y="648662"/>
                  <a:pt x="988307" y="671824"/>
                  <a:pt x="1022400" y="684000"/>
                </a:cubicBezTo>
                <a:cubicBezTo>
                  <a:pt x="1041038" y="690656"/>
                  <a:pt x="1060800" y="693600"/>
                  <a:pt x="1080000" y="698400"/>
                </a:cubicBezTo>
                <a:cubicBezTo>
                  <a:pt x="1092000" y="705600"/>
                  <a:pt x="1103260" y="714209"/>
                  <a:pt x="1116000" y="720000"/>
                </a:cubicBezTo>
                <a:cubicBezTo>
                  <a:pt x="1129818" y="726281"/>
                  <a:pt x="1145874" y="727132"/>
                  <a:pt x="1159200" y="734400"/>
                </a:cubicBezTo>
                <a:cubicBezTo>
                  <a:pt x="1172691" y="741759"/>
                  <a:pt x="1182413" y="754676"/>
                  <a:pt x="1195200" y="763200"/>
                </a:cubicBezTo>
                <a:cubicBezTo>
                  <a:pt x="1216815" y="777610"/>
                  <a:pt x="1262717" y="791332"/>
                  <a:pt x="1281600" y="799200"/>
                </a:cubicBezTo>
                <a:cubicBezTo>
                  <a:pt x="1338964" y="823102"/>
                  <a:pt x="1278611" y="809059"/>
                  <a:pt x="1360800" y="820800"/>
                </a:cubicBezTo>
                <a:cubicBezTo>
                  <a:pt x="1372800" y="828000"/>
                  <a:pt x="1384012" y="836716"/>
                  <a:pt x="1396800" y="842400"/>
                </a:cubicBezTo>
                <a:cubicBezTo>
                  <a:pt x="1405843" y="846419"/>
                  <a:pt x="1416122" y="846757"/>
                  <a:pt x="1425600" y="849600"/>
                </a:cubicBezTo>
                <a:cubicBezTo>
                  <a:pt x="1440139" y="853962"/>
                  <a:pt x="1454505" y="858895"/>
                  <a:pt x="1468800" y="864000"/>
                </a:cubicBezTo>
                <a:cubicBezTo>
                  <a:pt x="1545706" y="891466"/>
                  <a:pt x="1501609" y="880642"/>
                  <a:pt x="1562400" y="892800"/>
                </a:cubicBezTo>
                <a:cubicBezTo>
                  <a:pt x="1606765" y="922376"/>
                  <a:pt x="1557721" y="893640"/>
                  <a:pt x="1620000" y="914400"/>
                </a:cubicBezTo>
                <a:cubicBezTo>
                  <a:pt x="1709428" y="944209"/>
                  <a:pt x="1581629" y="915366"/>
                  <a:pt x="1684800" y="936000"/>
                </a:cubicBezTo>
                <a:cubicBezTo>
                  <a:pt x="1701600" y="943200"/>
                  <a:pt x="1718560" y="950037"/>
                  <a:pt x="1735200" y="957600"/>
                </a:cubicBezTo>
                <a:cubicBezTo>
                  <a:pt x="1744971" y="962041"/>
                  <a:pt x="1753929" y="968290"/>
                  <a:pt x="1764000" y="972000"/>
                </a:cubicBezTo>
                <a:cubicBezTo>
                  <a:pt x="1799608" y="985119"/>
                  <a:pt x="1836633" y="994246"/>
                  <a:pt x="1872000" y="1008000"/>
                </a:cubicBezTo>
                <a:cubicBezTo>
                  <a:pt x="1880065" y="1011136"/>
                  <a:pt x="1885498" y="1019362"/>
                  <a:pt x="1893600" y="1022400"/>
                </a:cubicBezTo>
                <a:cubicBezTo>
                  <a:pt x="1905058" y="1026697"/>
                  <a:pt x="1917728" y="1026632"/>
                  <a:pt x="1929600" y="1029600"/>
                </a:cubicBezTo>
                <a:cubicBezTo>
                  <a:pt x="1936963" y="1031441"/>
                  <a:pt x="1943837" y="1034959"/>
                  <a:pt x="1951200" y="1036800"/>
                </a:cubicBezTo>
                <a:cubicBezTo>
                  <a:pt x="1967631" y="1040908"/>
                  <a:pt x="1992342" y="1042971"/>
                  <a:pt x="2008800" y="1051200"/>
                </a:cubicBezTo>
                <a:cubicBezTo>
                  <a:pt x="2016540" y="1055070"/>
                  <a:pt x="2022660" y="1061730"/>
                  <a:pt x="2030400" y="1065600"/>
                </a:cubicBezTo>
                <a:cubicBezTo>
                  <a:pt x="2077576" y="1089188"/>
                  <a:pt x="2030471" y="1042253"/>
                  <a:pt x="2109600" y="1101600"/>
                </a:cubicBezTo>
                <a:cubicBezTo>
                  <a:pt x="2113468" y="1104501"/>
                  <a:pt x="2151386" y="1133772"/>
                  <a:pt x="2160000" y="1137600"/>
                </a:cubicBezTo>
                <a:lnTo>
                  <a:pt x="2224800" y="1159200"/>
                </a:lnTo>
                <a:cubicBezTo>
                  <a:pt x="2232000" y="1161600"/>
                  <a:pt x="2238842" y="1165713"/>
                  <a:pt x="2246400" y="1166400"/>
                </a:cubicBezTo>
                <a:lnTo>
                  <a:pt x="2325600" y="1173600"/>
                </a:lnTo>
                <a:cubicBezTo>
                  <a:pt x="2335200" y="1176000"/>
                  <a:pt x="2344697" y="1178859"/>
                  <a:pt x="2354400" y="1180800"/>
                </a:cubicBezTo>
                <a:cubicBezTo>
                  <a:pt x="2441701" y="1198260"/>
                  <a:pt x="2532508" y="1198196"/>
                  <a:pt x="2620800" y="1202400"/>
                </a:cubicBezTo>
                <a:cubicBezTo>
                  <a:pt x="2632800" y="1204800"/>
                  <a:pt x="2644928" y="1206632"/>
                  <a:pt x="2656800" y="1209600"/>
                </a:cubicBezTo>
                <a:cubicBezTo>
                  <a:pt x="2677022" y="1214656"/>
                  <a:pt x="2694580" y="1224593"/>
                  <a:pt x="2714400" y="1231200"/>
                </a:cubicBezTo>
                <a:cubicBezTo>
                  <a:pt x="2730976" y="1236725"/>
                  <a:pt x="2748065" y="1240579"/>
                  <a:pt x="2764800" y="1245600"/>
                </a:cubicBezTo>
                <a:cubicBezTo>
                  <a:pt x="2772069" y="1247781"/>
                  <a:pt x="2779200" y="1250400"/>
                  <a:pt x="2786400" y="1252800"/>
                </a:cubicBezTo>
                <a:cubicBezTo>
                  <a:pt x="2796000" y="1262400"/>
                  <a:pt x="2803558" y="1274615"/>
                  <a:pt x="2815200" y="1281600"/>
                </a:cubicBezTo>
                <a:cubicBezTo>
                  <a:pt x="2828216" y="1289409"/>
                  <a:pt x="2858400" y="1296000"/>
                  <a:pt x="2858400" y="1296000"/>
                </a:cubicBezTo>
                <a:cubicBezTo>
                  <a:pt x="2912053" y="1349653"/>
                  <a:pt x="2861409" y="1305081"/>
                  <a:pt x="2916000" y="1339200"/>
                </a:cubicBezTo>
                <a:cubicBezTo>
                  <a:pt x="2926176" y="1345560"/>
                  <a:pt x="2934381" y="1354846"/>
                  <a:pt x="2944800" y="1360800"/>
                </a:cubicBezTo>
                <a:cubicBezTo>
                  <a:pt x="2983409" y="1382862"/>
                  <a:pt x="2954867" y="1356467"/>
                  <a:pt x="2973600" y="1375200"/>
                </a:cubicBezTo>
                <a:lnTo>
                  <a:pt x="3369600" y="266400"/>
                </a:lnTo>
              </a:path>
            </a:pathLst>
          </a:custGeom>
          <a:noFill/>
          <a:ln w="6350" algn="ctr">
            <a:noFill/>
            <a:miter lim="800000"/>
            <a:headEnd/>
            <a:tailEnd/>
          </a:ln>
        </p:spPr>
        <p:txBody>
          <a:bodyPr rtlCol="0" anchor="ctr"/>
          <a:lstStyle/>
          <a:p>
            <a:pPr algn="ctr"/>
            <a:endParaRPr lang="de-DE"/>
          </a:p>
        </p:txBody>
      </p:sp>
      <p:sp>
        <p:nvSpPr>
          <p:cNvPr id="45" name="Rectangle 44"/>
          <p:cNvSpPr/>
          <p:nvPr/>
        </p:nvSpPr>
        <p:spPr bwMode="gray">
          <a:xfrm>
            <a:off x="7754149" y="3895200"/>
            <a:ext cx="822022" cy="377226"/>
          </a:xfrm>
          <a:prstGeom prst="rect">
            <a:avLst/>
          </a:prstGeom>
          <a:solidFill>
            <a:srgbClr val="FECE59"/>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Lib+Rest</a:t>
            </a:r>
            <a:r>
              <a:rPr lang="en-US" sz="1200" kern="0" dirty="0">
                <a:ea typeface="Arial Unicode MS" pitchFamily="34" charset="-128"/>
                <a:cs typeface="Arial Unicode MS" pitchFamily="34" charset="-128"/>
              </a:rPr>
              <a:t> Template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p:cNvSpPr/>
          <p:nvPr/>
        </p:nvSpPr>
        <p:spPr bwMode="gray">
          <a:xfrm>
            <a:off x="10065598" y="38214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Payment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48" name="Rectangle 47"/>
          <p:cNvSpPr/>
          <p:nvPr/>
        </p:nvSpPr>
        <p:spPr bwMode="gray">
          <a:xfrm>
            <a:off x="9849599" y="3643200"/>
            <a:ext cx="1813599" cy="2688026"/>
          </a:xfrm>
          <a:prstGeom prst="rect">
            <a:avLst/>
          </a:prstGeom>
          <a:noFill/>
          <a:ln w="12700" algn="ctr">
            <a:solidFill>
              <a:schemeClr val="tx1"/>
            </a:solidFill>
            <a:prstDash val="dash"/>
            <a:miter lim="800000"/>
            <a:headEnd/>
            <a:tailEnd/>
          </a:ln>
        </p:spPr>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Rectangle 49"/>
          <p:cNvSpPr/>
          <p:nvPr/>
        </p:nvSpPr>
        <p:spPr bwMode="gray">
          <a:xfrm>
            <a:off x="9849599" y="1137600"/>
            <a:ext cx="1813599" cy="1828800"/>
          </a:xfrm>
          <a:prstGeom prst="rect">
            <a:avLst/>
          </a:prstGeom>
          <a:noFill/>
          <a:ln w="12700" algn="ctr">
            <a:solidFill>
              <a:schemeClr val="tx1"/>
            </a:solidFill>
            <a:prstDash val="dash"/>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Customer</a:t>
            </a:r>
            <a:r>
              <a:rPr kumimoji="0" lang="de-DE" sz="1200" i="0" u="none" strike="noStrike" kern="0" cap="none" spc="0" normalizeH="0" noProof="0" dirty="0">
                <a:ln>
                  <a:noFill/>
                </a:ln>
                <a:effectLst/>
                <a:uLnTx/>
                <a:uFillTx/>
                <a:ea typeface="Arial Unicode MS" pitchFamily="34" charset="-128"/>
                <a:cs typeface="Arial Unicode MS" pitchFamily="34" charset="-128"/>
              </a:rPr>
              <a:t> SaaS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 Account</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Straight Arrow Connector 54"/>
          <p:cNvCxnSpPr>
            <a:cxnSpLocks/>
            <a:stCxn id="45" idx="2"/>
            <a:endCxn id="53" idx="0"/>
          </p:cNvCxnSpPr>
          <p:nvPr/>
        </p:nvCxnSpPr>
        <p:spPr>
          <a:xfrm>
            <a:off x="8165160" y="4272426"/>
            <a:ext cx="13702" cy="692510"/>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192417" y="4661979"/>
            <a:ext cx="1055344" cy="186205"/>
          </a:xfrm>
          <a:prstGeom prst="rect">
            <a:avLst/>
          </a:prstGeom>
          <a:solidFill>
            <a:schemeClr val="bg1"/>
          </a:solidFill>
          <a:ln>
            <a:solidFill>
              <a:schemeClr val="tx1"/>
            </a:solidFill>
          </a:ln>
        </p:spPr>
        <p:txBody>
          <a:bodyPr wrap="squar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64" name="TextBox 63"/>
          <p:cNvSpPr txBox="1"/>
          <p:nvPr/>
        </p:nvSpPr>
        <p:spPr>
          <a:xfrm>
            <a:off x="8924408" y="4788788"/>
            <a:ext cx="870494" cy="507831"/>
          </a:xfrm>
          <a:prstGeom prst="rect">
            <a:avLst/>
          </a:prstGeom>
          <a:solidFill>
            <a:schemeClr val="bg1"/>
          </a:solidFill>
          <a:ln>
            <a:solidFill>
              <a:schemeClr val="tx1"/>
            </a:solidFill>
          </a:ln>
        </p:spPr>
        <p:txBody>
          <a:bodyPr wrap="squar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2.</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Fetch</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Destination</a:t>
            </a:r>
          </a:p>
        </p:txBody>
      </p:sp>
      <p:sp>
        <p:nvSpPr>
          <p:cNvPr id="65" name="TextBox 64"/>
          <p:cNvSpPr txBox="1"/>
          <p:nvPr/>
        </p:nvSpPr>
        <p:spPr>
          <a:xfrm>
            <a:off x="9162996" y="3500265"/>
            <a:ext cx="598488" cy="507831"/>
          </a:xfrm>
          <a:prstGeom prst="rect">
            <a:avLst/>
          </a:prstGeom>
          <a:solidFill>
            <a:schemeClr val="bg1"/>
          </a:solidFill>
          <a:ln>
            <a:solidFill>
              <a:schemeClr val="tx1"/>
            </a:solidFill>
          </a:ln>
        </p:spPr>
        <p:txBody>
          <a:bodyPr wrap="non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3.</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Http</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Request</a:t>
            </a:r>
          </a:p>
        </p:txBody>
      </p:sp>
      <p:sp>
        <p:nvSpPr>
          <p:cNvPr id="6" name="Rounded Rectangle 5">
            <a:extLst>
              <a:ext uri="{FF2B5EF4-FFF2-40B4-BE49-F238E27FC236}">
                <a16:creationId xmlns:a16="http://schemas.microsoft.com/office/drawing/2014/main" id="{97DF9078-A63F-E344-8E57-2E05CE5E4516}"/>
              </a:ext>
            </a:extLst>
          </p:cNvPr>
          <p:cNvSpPr/>
          <p:nvPr/>
        </p:nvSpPr>
        <p:spPr bwMode="gray">
          <a:xfrm>
            <a:off x="10054548" y="1561904"/>
            <a:ext cx="1272209" cy="661232"/>
          </a:xfrm>
          <a:prstGeom prst="roundRect">
            <a:avLst>
              <a:gd name="adj" fmla="val 28692"/>
            </a:avLst>
          </a:prstGeom>
          <a:solidFill>
            <a:schemeClr val="accent3">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Destination</a:t>
            </a:r>
            <a:endParaRPr kumimoji="0" lang="de-DE"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Rectangle 52">
            <a:extLst>
              <a:ext uri="{FF2B5EF4-FFF2-40B4-BE49-F238E27FC236}">
                <a16:creationId xmlns:a16="http://schemas.microsoft.com/office/drawing/2014/main" id="{3E7A4B4B-2B2C-844D-B265-8E61F3FA9389}"/>
              </a:ext>
            </a:extLst>
          </p:cNvPr>
          <p:cNvSpPr/>
          <p:nvPr/>
        </p:nvSpPr>
        <p:spPr bwMode="gray">
          <a:xfrm>
            <a:off x="7516800" y="4964936"/>
            <a:ext cx="1324124" cy="785158"/>
          </a:xfrm>
          <a:prstGeom prst="rect">
            <a:avLst/>
          </a:prstGeom>
          <a:solidFill>
            <a:schemeClr val="accent3">
              <a:lumMod val="75000"/>
            </a:schemeClr>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solidFill>
                  <a:schemeClr val="bg1"/>
                </a:solidFill>
                <a:ea typeface="Arial Unicode MS" pitchFamily="34" charset="-128"/>
                <a:cs typeface="Arial Unicode MS" pitchFamily="34" charset="-128"/>
              </a:rPr>
              <a:t>Destination</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 Instance</a:t>
            </a:r>
          </a:p>
        </p:txBody>
      </p:sp>
      <p:cxnSp>
        <p:nvCxnSpPr>
          <p:cNvPr id="29" name="Straight Connector 28">
            <a:extLst>
              <a:ext uri="{FF2B5EF4-FFF2-40B4-BE49-F238E27FC236}">
                <a16:creationId xmlns:a16="http://schemas.microsoft.com/office/drawing/2014/main" id="{67981805-90AF-1441-88EA-ADD7E2EC7829}"/>
              </a:ext>
            </a:extLst>
          </p:cNvPr>
          <p:cNvCxnSpPr/>
          <p:nvPr/>
        </p:nvCxnSpPr>
        <p:spPr>
          <a:xfrm>
            <a:off x="8576171" y="4755081"/>
            <a:ext cx="348237" cy="158078"/>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DC60B96-F287-4F4C-8733-76A9BFB8B5E6}"/>
              </a:ext>
            </a:extLst>
          </p:cNvPr>
          <p:cNvSpPr txBox="1"/>
          <p:nvPr/>
        </p:nvSpPr>
        <p:spPr>
          <a:xfrm>
            <a:off x="1700735" y="5536482"/>
            <a:ext cx="1551707" cy="861774"/>
          </a:xfrm>
          <a:prstGeom prst="rect">
            <a:avLst/>
          </a:prstGeom>
          <a:noFill/>
        </p:spPr>
        <p:txBody>
          <a:bodyPr wrap="none" lIns="0" tIns="0" rIns="0" bIns="0" rtlCol="0">
            <a:spAutoFit/>
          </a:bodyPr>
          <a:lstStyle/>
          <a:p>
            <a:pPr defTabSz="914400"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Infrastructure</a:t>
            </a:r>
          </a:p>
          <a:p>
            <a:pP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Tenant</a:t>
            </a: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Subaccount</a:t>
            </a:r>
            <a:endParaRPr lang="de-DE"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de-DE" sz="1400" kern="0" dirty="0" err="1">
              <a:ea typeface="Arial Unicode MS" pitchFamily="34" charset="-128"/>
              <a:cs typeface="Arial Unicode MS" pitchFamily="34" charset="-128"/>
            </a:endParaRPr>
          </a:p>
        </p:txBody>
      </p:sp>
      <p:sp>
        <p:nvSpPr>
          <p:cNvPr id="58" name="Rectangle 57">
            <a:extLst>
              <a:ext uri="{FF2B5EF4-FFF2-40B4-BE49-F238E27FC236}">
                <a16:creationId xmlns:a16="http://schemas.microsoft.com/office/drawing/2014/main" id="{966E4CA8-A097-F148-B933-C8373C70D121}"/>
              </a:ext>
            </a:extLst>
          </p:cNvPr>
          <p:cNvSpPr/>
          <p:nvPr/>
        </p:nvSpPr>
        <p:spPr bwMode="gray">
          <a:xfrm>
            <a:off x="7462994" y="1387420"/>
            <a:ext cx="1324124" cy="785158"/>
          </a:xfrm>
          <a:prstGeom prst="rect">
            <a:avLst/>
          </a:prstGeom>
          <a:solidFill>
            <a:schemeClr val="bg2">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XSUAA</a:t>
            </a:r>
          </a:p>
        </p:txBody>
      </p:sp>
      <p:sp>
        <p:nvSpPr>
          <p:cNvPr id="52" name="TextBox 51"/>
          <p:cNvSpPr txBox="1"/>
          <p:nvPr/>
        </p:nvSpPr>
        <p:spPr>
          <a:xfrm>
            <a:off x="7412843" y="2819493"/>
            <a:ext cx="1396191" cy="169277"/>
          </a:xfrm>
          <a:prstGeom prst="rect">
            <a:avLst/>
          </a:prstGeom>
          <a:solidFill>
            <a:schemeClr val="bg1"/>
          </a:solidFill>
          <a:ln>
            <a:solidFill>
              <a:schemeClr val="tx1"/>
            </a:solidFill>
          </a:ln>
        </p:spPr>
        <p:txBody>
          <a:bodyPr wrap="squar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1. Retrieve JWT</a:t>
            </a:r>
          </a:p>
        </p:txBody>
      </p:sp>
      <p:pic>
        <p:nvPicPr>
          <p:cNvPr id="75" name="Picture 74">
            <a:extLst>
              <a:ext uri="{FF2B5EF4-FFF2-40B4-BE49-F238E27FC236}">
                <a16:creationId xmlns:a16="http://schemas.microsoft.com/office/drawing/2014/main" id="{0FC9CC6A-571B-3943-B17D-8222E5B4126A}"/>
              </a:ext>
            </a:extLst>
          </p:cNvPr>
          <p:cNvPicPr>
            <a:picLocks noChangeAspect="1"/>
          </p:cNvPicPr>
          <p:nvPr/>
        </p:nvPicPr>
        <p:blipFill>
          <a:blip r:embed="rId3"/>
          <a:stretch>
            <a:fillRect/>
          </a:stretch>
        </p:blipFill>
        <p:spPr>
          <a:xfrm>
            <a:off x="1954586" y="4659143"/>
            <a:ext cx="1902986" cy="340077"/>
          </a:xfrm>
          <a:prstGeom prst="rect">
            <a:avLst/>
          </a:prstGeom>
        </p:spPr>
      </p:pic>
    </p:spTree>
    <p:extLst>
      <p:ext uri="{BB962C8B-B14F-4D97-AF65-F5344CB8AC3E}">
        <p14:creationId xmlns:p14="http://schemas.microsoft.com/office/powerpoint/2010/main" val="413260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C4F2-3529-4346-879E-D0C420AFD0B1}"/>
              </a:ext>
            </a:extLst>
          </p:cNvPr>
          <p:cNvSpPr>
            <a:spLocks noGrp="1"/>
          </p:cNvSpPr>
          <p:nvPr>
            <p:ph type="title"/>
          </p:nvPr>
        </p:nvSpPr>
        <p:spPr>
          <a:xfrm>
            <a:off x="504001" y="504000"/>
            <a:ext cx="11186476" cy="369332"/>
          </a:xfrm>
        </p:spPr>
        <p:txBody>
          <a:bodyPr/>
          <a:lstStyle/>
          <a:p>
            <a:r>
              <a:rPr lang="en-US" dirty="0"/>
              <a:t>Outbound communication, Option “decentralized, lib only”, </a:t>
            </a:r>
            <a:r>
              <a:rPr lang="en-US" dirty="0" err="1"/>
              <a:t>DwC</a:t>
            </a:r>
            <a:r>
              <a:rPr lang="en-US" dirty="0"/>
              <a:t> Details</a:t>
            </a:r>
            <a:endParaRPr lang="de-DE" dirty="0"/>
          </a:p>
        </p:txBody>
      </p:sp>
      <p:pic>
        <p:nvPicPr>
          <p:cNvPr id="4" name="Picture 3">
            <a:extLst>
              <a:ext uri="{FF2B5EF4-FFF2-40B4-BE49-F238E27FC236}">
                <a16:creationId xmlns:a16="http://schemas.microsoft.com/office/drawing/2014/main" id="{90FA33B6-98E7-694F-9D30-AFB71F7C983E}"/>
              </a:ext>
            </a:extLst>
          </p:cNvPr>
          <p:cNvPicPr>
            <a:picLocks noChangeAspect="1"/>
          </p:cNvPicPr>
          <p:nvPr/>
        </p:nvPicPr>
        <p:blipFill>
          <a:blip r:embed="rId2"/>
          <a:stretch>
            <a:fillRect/>
          </a:stretch>
        </p:blipFill>
        <p:spPr>
          <a:xfrm>
            <a:off x="1288701" y="1071860"/>
            <a:ext cx="9617075" cy="5365140"/>
          </a:xfrm>
          <a:prstGeom prst="rect">
            <a:avLst/>
          </a:prstGeom>
        </p:spPr>
      </p:pic>
    </p:spTree>
    <p:extLst>
      <p:ext uri="{BB962C8B-B14F-4D97-AF65-F5344CB8AC3E}">
        <p14:creationId xmlns:p14="http://schemas.microsoft.com/office/powerpoint/2010/main" val="392974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Prototype SCP Authentication + Authorization for UI</a:t>
            </a:r>
          </a:p>
        </p:txBody>
      </p:sp>
      <p:grpSp>
        <p:nvGrpSpPr>
          <p:cNvPr id="6" name="Group 5"/>
          <p:cNvGrpSpPr/>
          <p:nvPr/>
        </p:nvGrpSpPr>
        <p:grpSpPr>
          <a:xfrm>
            <a:off x="1914143" y="2169966"/>
            <a:ext cx="9805543" cy="3332559"/>
            <a:chOff x="339197" y="2169966"/>
            <a:chExt cx="11380490" cy="3467091"/>
          </a:xfrm>
        </p:grpSpPr>
        <p:sp>
          <p:nvSpPr>
            <p:cNvPr id="2" name="Rectangle 1"/>
            <p:cNvSpPr/>
            <p:nvPr/>
          </p:nvSpPr>
          <p:spPr bwMode="gray">
            <a:xfrm>
              <a:off x="6395411" y="3888154"/>
              <a:ext cx="153680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a:ea typeface="Arial Unicode MS" pitchFamily="34" charset="-128"/>
                  <a:cs typeface="Arial Unicode MS" pitchFamily="34" charset="-128"/>
                </a:rPr>
                <a:t>Landscape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effectLst/>
                  <a:uLnTx/>
                  <a:uFillTx/>
                  <a:ea typeface="Arial Unicode MS" pitchFamily="34" charset="-128"/>
                  <a:cs typeface="Arial Unicode MS" pitchFamily="34" charset="-128"/>
                </a:rPr>
                <a:t>Router</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339197" y="3888155"/>
              <a:ext cx="153680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Jupiter</a:t>
              </a:r>
            </a:p>
          </p:txBody>
        </p:sp>
        <p:sp>
          <p:nvSpPr>
            <p:cNvPr id="7" name="Rectangle 6"/>
            <p:cNvSpPr/>
            <p:nvPr/>
          </p:nvSpPr>
          <p:spPr bwMode="gray">
            <a:xfrm>
              <a:off x="3128264" y="2169966"/>
              <a:ext cx="1536802" cy="816854"/>
            </a:xfrm>
            <a:prstGeom prst="rect">
              <a:avLst/>
            </a:prstGeom>
            <a:solidFill>
              <a:schemeClr val="bg2">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XSUAA</a:t>
              </a:r>
            </a:p>
          </p:txBody>
        </p:sp>
        <p:cxnSp>
          <p:nvCxnSpPr>
            <p:cNvPr id="8" name="Elbow Connector 7"/>
            <p:cNvCxnSpPr>
              <a:stCxn id="4" idx="0"/>
              <a:endCxn id="7" idx="1"/>
            </p:cNvCxnSpPr>
            <p:nvPr/>
          </p:nvCxnSpPr>
          <p:spPr>
            <a:xfrm rot="5400000" flipH="1" flipV="1">
              <a:off x="1463050" y="2222941"/>
              <a:ext cx="1309762" cy="2020666"/>
            </a:xfrm>
            <a:prstGeom prst="bentConnector2">
              <a:avLst/>
            </a:prstGeom>
            <a:ln w="9525">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3"/>
              <a:endCxn id="2" idx="1"/>
            </p:cNvCxnSpPr>
            <p:nvPr/>
          </p:nvCxnSpPr>
          <p:spPr>
            <a:xfrm flipV="1">
              <a:off x="1875999" y="4296581"/>
              <a:ext cx="4519412" cy="1"/>
            </a:xfrm>
            <a:prstGeom prst="bentConnector3">
              <a:avLst>
                <a:gd name="adj1" fmla="val 50000"/>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98085" y="2477899"/>
              <a:ext cx="1076014" cy="176111"/>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Retrieve JWT</a:t>
              </a:r>
            </a:p>
          </p:txBody>
        </p:sp>
        <p:sp>
          <p:nvSpPr>
            <p:cNvPr id="34" name="TextBox 33"/>
            <p:cNvSpPr txBox="1"/>
            <p:nvPr/>
          </p:nvSpPr>
          <p:spPr>
            <a:xfrm>
              <a:off x="3701617" y="4188680"/>
              <a:ext cx="421127" cy="176111"/>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JWT</a:t>
              </a:r>
            </a:p>
          </p:txBody>
        </p:sp>
        <p:cxnSp>
          <p:nvCxnSpPr>
            <p:cNvPr id="63" name="Elbow Connector 62"/>
            <p:cNvCxnSpPr>
              <a:cxnSpLocks/>
              <a:stCxn id="2" idx="3"/>
              <a:endCxn id="27" idx="1"/>
            </p:cNvCxnSpPr>
            <p:nvPr/>
          </p:nvCxnSpPr>
          <p:spPr>
            <a:xfrm>
              <a:off x="7932213" y="4296581"/>
              <a:ext cx="2169354" cy="12700"/>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649639" y="4204248"/>
              <a:ext cx="867641" cy="176111"/>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Basic Auth</a:t>
              </a:r>
            </a:p>
          </p:txBody>
        </p:sp>
        <p:cxnSp>
          <p:nvCxnSpPr>
            <p:cNvPr id="19" name="Straight Arrow Connector 18"/>
            <p:cNvCxnSpPr>
              <a:endCxn id="7" idx="2"/>
            </p:cNvCxnSpPr>
            <p:nvPr/>
          </p:nvCxnSpPr>
          <p:spPr>
            <a:xfrm flipV="1">
              <a:off x="1875999" y="2986820"/>
              <a:ext cx="2020666" cy="1201859"/>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927019" y="3002388"/>
              <a:ext cx="2468392" cy="1186291"/>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9779130">
              <a:off x="2233026" y="3511558"/>
              <a:ext cx="1224851" cy="176111"/>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16" name="TextBox 15"/>
            <p:cNvSpPr txBox="1"/>
            <p:nvPr/>
          </p:nvSpPr>
          <p:spPr>
            <a:xfrm rot="1506490">
              <a:off x="4533611" y="3507477"/>
              <a:ext cx="1224851" cy="176111"/>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3" name="Right Brace 2"/>
            <p:cNvSpPr/>
            <p:nvPr/>
          </p:nvSpPr>
          <p:spPr>
            <a:xfrm rot="5400000">
              <a:off x="7053287" y="4255499"/>
              <a:ext cx="221047" cy="1536801"/>
            </a:xfrm>
            <a:prstGeom prst="rightBrac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5" name="TextBox 4"/>
            <p:cNvSpPr txBox="1"/>
            <p:nvPr/>
          </p:nvSpPr>
          <p:spPr>
            <a:xfrm>
              <a:off x="6260592" y="5252815"/>
              <a:ext cx="1810512" cy="38424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Endpoint protection based on </a:t>
              </a:r>
              <a:r>
                <a:rPr lang="de-DE" sz="1200" kern="0" dirty="0" err="1">
                  <a:ea typeface="Arial Unicode MS" pitchFamily="34" charset="-128"/>
                  <a:cs typeface="Arial Unicode MS" pitchFamily="34" charset="-128"/>
                </a:rPr>
                <a:t>scopes</a:t>
              </a:r>
              <a:endParaRPr lang="en-US" sz="1200" kern="0" dirty="0" err="1">
                <a:ea typeface="Arial Unicode MS" pitchFamily="34" charset="-128"/>
                <a:cs typeface="Arial Unicode MS" pitchFamily="34" charset="-128"/>
              </a:endParaRPr>
            </a:p>
          </p:txBody>
        </p:sp>
        <p:sp>
          <p:nvSpPr>
            <p:cNvPr id="25" name="Rectangle 24"/>
            <p:cNvSpPr/>
            <p:nvPr/>
          </p:nvSpPr>
          <p:spPr bwMode="gray">
            <a:xfrm>
              <a:off x="10182885" y="3810958"/>
              <a:ext cx="153680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ectangle 25"/>
            <p:cNvSpPr/>
            <p:nvPr/>
          </p:nvSpPr>
          <p:spPr bwMode="gray">
            <a:xfrm>
              <a:off x="10148088" y="3844979"/>
              <a:ext cx="1536802" cy="816854"/>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p:cNvSpPr/>
            <p:nvPr/>
          </p:nvSpPr>
          <p:spPr bwMode="gray">
            <a:xfrm>
              <a:off x="10101567" y="3888154"/>
              <a:ext cx="1536802" cy="816854"/>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Microservice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Frame 13"/>
          <p:cNvSpPr/>
          <p:nvPr/>
        </p:nvSpPr>
        <p:spPr bwMode="gray">
          <a:xfrm>
            <a:off x="103690" y="3805955"/>
            <a:ext cx="1402847" cy="816230"/>
          </a:xfrm>
          <a:prstGeom prst="fra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900" b="0" i="0" u="none" strike="noStrike" kern="0" cap="none" spc="0" normalizeH="0" baseline="0" noProof="0" dirty="0">
                <a:ln>
                  <a:noFill/>
                </a:ln>
                <a:effectLst/>
                <a:uLnTx/>
                <a:uFillTx/>
                <a:ea typeface="Arial Unicode MS" pitchFamily="34" charset="-128"/>
                <a:cs typeface="Arial Unicode MS" pitchFamily="34" charset="-128"/>
              </a:rPr>
              <a:t>Browser</a:t>
            </a:r>
          </a:p>
          <a:p>
            <a:pPr marR="0" algn="ctr" defTabSz="914400" eaLnBrk="1" fontAlgn="base" latinLnBrk="0" hangingPunct="1">
              <a:lnSpc>
                <a:spcPct val="100000"/>
              </a:lnSpc>
              <a:spcBef>
                <a:spcPct val="50000"/>
              </a:spcBef>
              <a:spcAft>
                <a:spcPct val="0"/>
              </a:spcAft>
              <a:buClr>
                <a:srgbClr val="F0AB00"/>
              </a:buClr>
              <a:buSzPct val="80000"/>
              <a:tabLst/>
            </a:pPr>
            <a:r>
              <a:rPr lang="de-DE" sz="900" kern="0" dirty="0" err="1">
                <a:ea typeface="Arial Unicode MS" pitchFamily="34" charset="-128"/>
                <a:cs typeface="Arial Unicode MS" pitchFamily="34" charset="-128"/>
              </a:rPr>
              <a:t>revenue.cloud.sap</a:t>
            </a: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7" name="Straight Arrow Connector 16"/>
          <p:cNvCxnSpPr>
            <a:stCxn id="14" idx="3"/>
            <a:endCxn id="4" idx="1"/>
          </p:cNvCxnSpPr>
          <p:nvPr/>
        </p:nvCxnSpPr>
        <p:spPr>
          <a:xfrm flipV="1">
            <a:off x="1506537" y="4214064"/>
            <a:ext cx="407606" cy="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gray">
          <a:xfrm>
            <a:off x="1706143" y="1146048"/>
            <a:ext cx="6883435" cy="4797552"/>
          </a:xfrm>
          <a:prstGeom prst="rect">
            <a:avLst/>
          </a:prstGeom>
          <a:noFill/>
          <a:ln w="12700" algn="ctr">
            <a:solidFill>
              <a:schemeClr val="tx1"/>
            </a:solidFill>
            <a:prstDash val="dash"/>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effectLst/>
                <a:uLnTx/>
                <a:uFillTx/>
                <a:ea typeface="Arial Unicode MS" pitchFamily="34" charset="-128"/>
                <a:cs typeface="Arial Unicode MS" pitchFamily="34" charset="-128"/>
              </a:rPr>
              <a:t>Infrastructure </a:t>
            </a:r>
            <a:r>
              <a:rPr kumimoji="0" lang="de-DE" sz="1200" b="0" i="0" u="none" strike="noStrike" kern="0" cap="none" spc="0" normalizeH="0" baseline="0" noProof="0" dirty="0" err="1">
                <a:ln>
                  <a:noFill/>
                </a:ln>
                <a:effectLst/>
                <a:uLnTx/>
                <a:uFillTx/>
                <a:ea typeface="Arial Unicode MS" pitchFamily="34" charset="-128"/>
                <a:cs typeface="Arial Unicode MS" pitchFamily="34" charset="-128"/>
              </a:rPr>
              <a:t>Tenant</a:t>
            </a:r>
            <a:r>
              <a:rPr kumimoji="0" lang="de-DE" sz="12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200" b="0" i="0" u="none" strike="noStrike" kern="0" cap="none" spc="0" normalizeH="0" baseline="0" noProof="0" dirty="0" err="1">
                <a:ln>
                  <a:noFill/>
                </a:ln>
                <a:effectLst/>
                <a:uLnTx/>
                <a:uFillTx/>
                <a:ea typeface="Arial Unicode MS" pitchFamily="34" charset="-128"/>
                <a:cs typeface="Arial Unicode MS" pitchFamily="34" charset="-128"/>
              </a:rPr>
              <a:t>Subaccount</a:t>
            </a:r>
            <a:endParaRPr kumimoji="0" 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Rectangle 34"/>
          <p:cNvSpPr/>
          <p:nvPr/>
        </p:nvSpPr>
        <p:spPr bwMode="gray">
          <a:xfrm>
            <a:off x="9939931" y="1146048"/>
            <a:ext cx="1975967" cy="4797552"/>
          </a:xfrm>
          <a:prstGeom prst="rect">
            <a:avLst/>
          </a:prstGeom>
          <a:noFill/>
          <a:ln w="12700" algn="ctr">
            <a:solidFill>
              <a:schemeClr val="tx1"/>
            </a:solidFill>
            <a:prstDash val="dash"/>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DWC </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Tenants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Subaccounts</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8630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SCP Authentication + Authorization for API</a:t>
            </a:r>
          </a:p>
        </p:txBody>
      </p:sp>
      <p:sp>
        <p:nvSpPr>
          <p:cNvPr id="3" name="Rectangle 2"/>
          <p:cNvSpPr/>
          <p:nvPr/>
        </p:nvSpPr>
        <p:spPr bwMode="gray">
          <a:xfrm>
            <a:off x="7522229" y="3710877"/>
            <a:ext cx="1370846"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noProof="0" dirty="0">
                <a:ea typeface="Arial Unicode MS" pitchFamily="34" charset="-128"/>
                <a:cs typeface="Arial Unicode MS" pitchFamily="34" charset="-128"/>
              </a:rPr>
              <a:t>Landscape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effectLst/>
                <a:uLnTx/>
                <a:uFillTx/>
                <a:ea typeface="Arial Unicode MS" pitchFamily="34" charset="-128"/>
                <a:cs typeface="Arial Unicode MS" pitchFamily="34" charset="-128"/>
              </a:rPr>
              <a:t>Router</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3421464" y="3710877"/>
            <a:ext cx="153680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Jupiter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000" b="0" i="0" u="none" strike="noStrike" kern="0" cap="none" spc="0" normalizeH="0" baseline="0" noProof="0" dirty="0" err="1">
                <a:ln>
                  <a:noFill/>
                </a:ln>
                <a:effectLst/>
                <a:uLnTx/>
                <a:uFillTx/>
                <a:ea typeface="Arial Unicode MS" pitchFamily="34" charset="-128"/>
                <a:cs typeface="Arial Unicode MS" pitchFamily="34" charset="-128"/>
              </a:rPr>
              <a:t>revenue.cloud.sap</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000" b="0" i="0" u="none" strike="noStrike" kern="0" cap="none" spc="0" normalizeH="0" baseline="0" noProof="0" dirty="0" err="1">
                <a:ln>
                  <a:noFill/>
                </a:ln>
                <a:effectLst/>
                <a:uLnTx/>
                <a:uFillTx/>
                <a:ea typeface="Arial Unicode MS" pitchFamily="34" charset="-128"/>
                <a:cs typeface="Arial Unicode MS" pitchFamily="34" charset="-128"/>
              </a:rPr>
              <a:t>api</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5550604" y="2029147"/>
            <a:ext cx="1536802" cy="816854"/>
          </a:xfrm>
          <a:prstGeom prst="rect">
            <a:avLst/>
          </a:prstGeom>
          <a:solidFill>
            <a:schemeClr val="bg2">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Master</a:t>
            </a:r>
            <a:r>
              <a:rPr kumimoji="0" lang="en-US" sz="1100" b="0" i="0" u="none" strike="noStrike" kern="0" cap="none" spc="0" normalizeH="0" noProof="0" dirty="0">
                <a:ln>
                  <a:noFill/>
                </a:ln>
                <a:effectLst/>
                <a:uLnTx/>
                <a:uFillTx/>
                <a:ea typeface="Arial Unicode MS" pitchFamily="34" charset="-128"/>
                <a:cs typeface="Arial Unicode MS" pitchFamily="34" charset="-128"/>
              </a:rPr>
              <a:t> </a:t>
            </a:r>
            <a:r>
              <a:rPr kumimoji="0" lang="en-US" sz="1100" b="0" i="0" u="none" strike="noStrike" kern="0" cap="none" spc="0" normalizeH="0" baseline="0" noProof="0" dirty="0">
                <a:ln>
                  <a:noFill/>
                </a:ln>
                <a:effectLst/>
                <a:uLnTx/>
                <a:uFillTx/>
                <a:ea typeface="Arial Unicode MS" pitchFamily="34" charset="-128"/>
                <a:cs typeface="Arial Unicode MS" pitchFamily="34" charset="-128"/>
              </a:rPr>
              <a:t>XSUAA (Plan broker)</a:t>
            </a:r>
          </a:p>
        </p:txBody>
      </p:sp>
      <p:cxnSp>
        <p:nvCxnSpPr>
          <p:cNvPr id="10" name="Elbow Connector 62"/>
          <p:cNvCxnSpPr>
            <a:cxnSpLocks/>
            <a:stCxn id="3" idx="3"/>
            <a:endCxn id="20" idx="1"/>
          </p:cNvCxnSpPr>
          <p:nvPr/>
        </p:nvCxnSpPr>
        <p:spPr>
          <a:xfrm>
            <a:off x="8893075" y="4119304"/>
            <a:ext cx="1754548" cy="12700"/>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99579" y="4026971"/>
            <a:ext cx="806878" cy="184666"/>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Basic Auth</a:t>
            </a:r>
          </a:p>
        </p:txBody>
      </p:sp>
      <p:cxnSp>
        <p:nvCxnSpPr>
          <p:cNvPr id="12" name="Straight Arrow Connector 11"/>
          <p:cNvCxnSpPr>
            <a:stCxn id="4" idx="0"/>
            <a:endCxn id="5" idx="2"/>
          </p:cNvCxnSpPr>
          <p:nvPr/>
        </p:nvCxnSpPr>
        <p:spPr>
          <a:xfrm flipV="1">
            <a:off x="4189865" y="2846001"/>
            <a:ext cx="2129140" cy="864876"/>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0"/>
            <a:endCxn id="5" idx="2"/>
          </p:cNvCxnSpPr>
          <p:nvPr/>
        </p:nvCxnSpPr>
        <p:spPr>
          <a:xfrm flipH="1" flipV="1">
            <a:off x="6319005" y="2846001"/>
            <a:ext cx="1888647" cy="864876"/>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20233971">
            <a:off x="4708091" y="3186106"/>
            <a:ext cx="1137097" cy="184666"/>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Service Binding</a:t>
            </a:r>
          </a:p>
        </p:txBody>
      </p:sp>
      <p:sp>
        <p:nvSpPr>
          <p:cNvPr id="15" name="TextBox 14"/>
          <p:cNvSpPr txBox="1"/>
          <p:nvPr/>
        </p:nvSpPr>
        <p:spPr>
          <a:xfrm rot="1443853">
            <a:off x="6760211" y="3216489"/>
            <a:ext cx="1137097" cy="184666"/>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Service Binding</a:t>
            </a:r>
          </a:p>
        </p:txBody>
      </p:sp>
      <p:sp>
        <p:nvSpPr>
          <p:cNvPr id="16" name="Right Brace 15"/>
          <p:cNvSpPr/>
          <p:nvPr/>
        </p:nvSpPr>
        <p:spPr>
          <a:xfrm rot="5400000">
            <a:off x="8097127" y="4161199"/>
            <a:ext cx="221047" cy="1370847"/>
          </a:xfrm>
          <a:prstGeom prst="rightBrac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7" name="TextBox 16"/>
          <p:cNvSpPr txBox="1"/>
          <p:nvPr/>
        </p:nvSpPr>
        <p:spPr>
          <a:xfrm>
            <a:off x="7385372" y="5143053"/>
            <a:ext cx="1810512"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Endpoint protection based on </a:t>
            </a:r>
            <a:r>
              <a:rPr lang="de-DE" sz="1200" kern="0" dirty="0" err="1">
                <a:ea typeface="Arial Unicode MS" pitchFamily="34" charset="-128"/>
                <a:cs typeface="Arial Unicode MS" pitchFamily="34" charset="-128"/>
              </a:rPr>
              <a:t>scopes</a:t>
            </a:r>
            <a:endParaRPr lang="en-US" sz="1200" kern="0" dirty="0" err="1">
              <a:ea typeface="Arial Unicode MS" pitchFamily="34" charset="-128"/>
              <a:cs typeface="Arial Unicode MS" pitchFamily="34" charset="-128"/>
            </a:endParaRPr>
          </a:p>
        </p:txBody>
      </p:sp>
      <p:sp>
        <p:nvSpPr>
          <p:cNvPr id="18" name="Rectangle 17"/>
          <p:cNvSpPr/>
          <p:nvPr/>
        </p:nvSpPr>
        <p:spPr bwMode="gray">
          <a:xfrm>
            <a:off x="10728941" y="3633681"/>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p:nvSpPr>
        <p:spPr bwMode="gray">
          <a:xfrm>
            <a:off x="10694144" y="3667702"/>
            <a:ext cx="1217252" cy="816854"/>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p:nvSpPr>
        <p:spPr bwMode="gray">
          <a:xfrm>
            <a:off x="10647623" y="3710877"/>
            <a:ext cx="1217252" cy="816854"/>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err="1">
                <a:ea typeface="Arial Unicode MS" pitchFamily="34" charset="-128"/>
                <a:cs typeface="Arial Unicode MS" pitchFamily="34" charset="-128"/>
              </a:rPr>
              <a:t>Microservice</a:t>
            </a:r>
            <a:endParaRPr kumimoji="0" 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16389" y="3710877"/>
            <a:ext cx="153680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Consumer</a:t>
            </a:r>
          </a:p>
        </p:txBody>
      </p:sp>
      <p:sp>
        <p:nvSpPr>
          <p:cNvPr id="27" name="Rectangle 26"/>
          <p:cNvSpPr/>
          <p:nvPr/>
        </p:nvSpPr>
        <p:spPr bwMode="gray">
          <a:xfrm>
            <a:off x="416389" y="1715110"/>
            <a:ext cx="153680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kern="0" dirty="0">
                <a:ea typeface="Arial Unicode MS" pitchFamily="34" charset="-128"/>
                <a:cs typeface="Arial Unicode MS" pitchFamily="34" charset="-128"/>
              </a:rPr>
              <a:t>Jupiter</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050" kern="0" dirty="0">
                <a:ea typeface="Arial Unicode MS" pitchFamily="34" charset="-128"/>
                <a:cs typeface="Arial Unicode MS" pitchFamily="34" charset="-128"/>
              </a:rPr>
              <a:t>(Reuse Service Instance)</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stCxn id="24" idx="0"/>
            <a:endCxn id="27" idx="2"/>
          </p:cNvCxnSpPr>
          <p:nvPr/>
        </p:nvCxnSpPr>
        <p:spPr>
          <a:xfrm flipV="1">
            <a:off x="1184790" y="2531964"/>
            <a:ext cx="0" cy="1178913"/>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70129" y="2991841"/>
            <a:ext cx="829322" cy="346249"/>
          </a:xfrm>
          <a:prstGeom prst="rect">
            <a:avLst/>
          </a:prstGeom>
          <a:solidFill>
            <a:schemeClr val="bg1"/>
          </a:solidFill>
          <a:ln>
            <a:solidFill>
              <a:schemeClr val="tx1"/>
            </a:solidFill>
          </a:ln>
        </p:spPr>
        <p:txBody>
          <a:bodyPr wrap="none" lIns="36000" tIns="0" rIns="36000" bIns="0" rtlCol="0">
            <a:spAutoFit/>
          </a:bodyPr>
          <a:lstStyle/>
          <a:p>
            <a:pPr algn="ct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Retrieve Client</a:t>
            </a:r>
          </a:p>
          <a:p>
            <a:pPr algn="ct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Credentials</a:t>
            </a:r>
          </a:p>
        </p:txBody>
      </p:sp>
      <p:sp>
        <p:nvSpPr>
          <p:cNvPr id="44" name="Rectangle 43"/>
          <p:cNvSpPr/>
          <p:nvPr/>
        </p:nvSpPr>
        <p:spPr bwMode="gray">
          <a:xfrm>
            <a:off x="1861053" y="1715110"/>
            <a:ext cx="962850" cy="816854"/>
          </a:xfrm>
          <a:prstGeom prst="rect">
            <a:avLst/>
          </a:prstGeom>
          <a:solidFill>
            <a:schemeClr val="bg2">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Clone</a:t>
            </a:r>
            <a:r>
              <a:rPr kumimoji="0" lang="en-US" sz="900" b="0" i="0" u="none" strike="noStrike" kern="0" cap="none" spc="0" normalizeH="0" noProof="0" dirty="0">
                <a:ln>
                  <a:noFill/>
                </a:ln>
                <a:effectLst/>
                <a:uLnTx/>
                <a:uFillTx/>
                <a:ea typeface="Arial Unicode MS" pitchFamily="34" charset="-128"/>
                <a:cs typeface="Arial Unicode MS" pitchFamily="34" charset="-128"/>
              </a:rPr>
              <a:t> </a:t>
            </a:r>
            <a:r>
              <a:rPr kumimoji="0" lang="en-US" sz="900" b="0" i="0" u="none" strike="noStrike" kern="0" cap="none" spc="0" normalizeH="0" baseline="0" noProof="0" dirty="0">
                <a:ln>
                  <a:noFill/>
                </a:ln>
                <a:effectLst/>
                <a:uLnTx/>
                <a:uFillTx/>
                <a:ea typeface="Arial Unicode MS" pitchFamily="34" charset="-128"/>
                <a:cs typeface="Arial Unicode MS" pitchFamily="34" charset="-128"/>
              </a:rPr>
              <a:t>XSUAA (Plan broker)</a:t>
            </a:r>
          </a:p>
        </p:txBody>
      </p:sp>
      <p:cxnSp>
        <p:nvCxnSpPr>
          <p:cNvPr id="46" name="Connector: Elbow 45"/>
          <p:cNvCxnSpPr>
            <a:stCxn id="24" idx="0"/>
            <a:endCxn id="44" idx="2"/>
          </p:cNvCxnSpPr>
          <p:nvPr/>
        </p:nvCxnSpPr>
        <p:spPr>
          <a:xfrm rot="5400000" flipH="1" flipV="1">
            <a:off x="1174178" y="2542577"/>
            <a:ext cx="1178913" cy="1157688"/>
          </a:xfrm>
          <a:prstGeom prst="bentConnector3">
            <a:avLst>
              <a:gd name="adj1" fmla="val 12770"/>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976221" y="2991840"/>
            <a:ext cx="771612" cy="138499"/>
          </a:xfrm>
          <a:prstGeom prst="rect">
            <a:avLst/>
          </a:prstGeom>
          <a:solidFill>
            <a:schemeClr val="bg1"/>
          </a:solidFill>
          <a:ln>
            <a:solidFill>
              <a:schemeClr val="tx1"/>
            </a:solidFill>
          </a:ln>
        </p:spPr>
        <p:txBody>
          <a:bodyPr wrap="none" lIns="36000" tIns="0" rIns="36000" bIns="0" rtlCol="0">
            <a:spAutoFit/>
          </a:bodyPr>
          <a:lstStyle/>
          <a:p>
            <a:pPr algn="ct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Retrieve JWT</a:t>
            </a:r>
          </a:p>
        </p:txBody>
      </p:sp>
      <p:cxnSp>
        <p:nvCxnSpPr>
          <p:cNvPr id="50" name="Straight Arrow Connector 49"/>
          <p:cNvCxnSpPr>
            <a:stCxn id="24" idx="3"/>
            <a:endCxn id="4" idx="1"/>
          </p:cNvCxnSpPr>
          <p:nvPr/>
        </p:nvCxnSpPr>
        <p:spPr>
          <a:xfrm>
            <a:off x="1953191" y="4119304"/>
            <a:ext cx="1468273" cy="0"/>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66978" y="4033320"/>
            <a:ext cx="337199" cy="153888"/>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JWT</a:t>
            </a:r>
          </a:p>
        </p:txBody>
      </p:sp>
      <p:cxnSp>
        <p:nvCxnSpPr>
          <p:cNvPr id="56" name="Straight Arrow Connector 55"/>
          <p:cNvCxnSpPr>
            <a:stCxn id="4" idx="3"/>
            <a:endCxn id="3" idx="1"/>
          </p:cNvCxnSpPr>
          <p:nvPr/>
        </p:nvCxnSpPr>
        <p:spPr>
          <a:xfrm>
            <a:off x="4958266" y="4119304"/>
            <a:ext cx="2563963" cy="0"/>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46986" y="4035130"/>
            <a:ext cx="390098" cy="184666"/>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JWT</a:t>
            </a:r>
          </a:p>
        </p:txBody>
      </p:sp>
      <p:sp>
        <p:nvSpPr>
          <p:cNvPr id="61" name="Right Brace 60"/>
          <p:cNvSpPr/>
          <p:nvPr/>
        </p:nvSpPr>
        <p:spPr>
          <a:xfrm rot="5400000">
            <a:off x="4079342" y="4076521"/>
            <a:ext cx="221047" cy="1536801"/>
          </a:xfrm>
          <a:prstGeom prst="rightBrac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62" name="TextBox 61"/>
          <p:cNvSpPr txBox="1"/>
          <p:nvPr/>
        </p:nvSpPr>
        <p:spPr>
          <a:xfrm>
            <a:off x="3284609" y="5141352"/>
            <a:ext cx="1810512"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Verify</a:t>
            </a:r>
            <a:r>
              <a:rPr lang="de-DE" sz="1200" kern="0" dirty="0">
                <a:ea typeface="Arial Unicode MS" pitchFamily="34" charset="-128"/>
                <a:cs typeface="Arial Unicode MS" pitchFamily="34" charset="-128"/>
              </a:rPr>
              <a:t> JWT with </a:t>
            </a:r>
            <a:r>
              <a:rPr lang="de-DE" sz="1200" kern="0" dirty="0" err="1">
                <a:ea typeface="Arial Unicode MS" pitchFamily="34" charset="-128"/>
                <a:cs typeface="Arial Unicode MS" pitchFamily="34" charset="-128"/>
              </a:rPr>
              <a:t>public</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key</a:t>
            </a:r>
            <a:endParaRPr lang="en-US" sz="1200" kern="0" dirty="0" err="1">
              <a:ea typeface="Arial Unicode MS" pitchFamily="34" charset="-128"/>
              <a:cs typeface="Arial Unicode MS" pitchFamily="34" charset="-128"/>
            </a:endParaRPr>
          </a:p>
        </p:txBody>
      </p:sp>
      <p:sp>
        <p:nvSpPr>
          <p:cNvPr id="68" name="Rectangle 67"/>
          <p:cNvSpPr/>
          <p:nvPr/>
        </p:nvSpPr>
        <p:spPr bwMode="gray">
          <a:xfrm>
            <a:off x="198643" y="1161726"/>
            <a:ext cx="2781656" cy="4794065"/>
          </a:xfrm>
          <a:prstGeom prst="rect">
            <a:avLst/>
          </a:prstGeom>
          <a:noFill/>
          <a:ln w="12700" algn="ctr">
            <a:solidFill>
              <a:schemeClr val="tx1"/>
            </a:solidFill>
            <a:prstDash val="dash"/>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effectLst/>
                <a:uLnTx/>
                <a:uFillTx/>
                <a:ea typeface="Arial Unicode MS" pitchFamily="34" charset="-128"/>
                <a:cs typeface="Arial Unicode MS" pitchFamily="34" charset="-128"/>
              </a:rPr>
              <a:t>Customer</a:t>
            </a:r>
            <a:r>
              <a:rPr kumimoji="0" lang="de-DE" sz="1200" b="0" i="0" u="none" strike="noStrike" kern="0" cap="none" spc="0" normalizeH="0" noProof="0" dirty="0">
                <a:ln>
                  <a:noFill/>
                </a:ln>
                <a:effectLst/>
                <a:uLnTx/>
                <a:uFillTx/>
                <a:ea typeface="Arial Unicode MS" pitchFamily="34" charset="-128"/>
                <a:cs typeface="Arial Unicode MS" pitchFamily="34" charset="-128"/>
              </a:rPr>
              <a:t> </a:t>
            </a:r>
            <a:r>
              <a:rPr kumimoji="0" lang="de-DE" sz="1200" b="0" i="0" u="none" strike="noStrike" kern="0" cap="none" spc="0" normalizeH="0" noProof="0" dirty="0" err="1">
                <a:ln>
                  <a:noFill/>
                </a:ln>
                <a:effectLst/>
                <a:uLnTx/>
                <a:uFillTx/>
                <a:ea typeface="Arial Unicode MS" pitchFamily="34" charset="-128"/>
                <a:cs typeface="Arial Unicode MS" pitchFamily="34" charset="-128"/>
              </a:rPr>
              <a:t>Tenant</a:t>
            </a:r>
            <a:r>
              <a:rPr kumimoji="0" lang="de-DE" sz="1200" b="0" i="0" u="none" strike="noStrike" kern="0" cap="none" spc="0" normalizeH="0" noProof="0" dirty="0">
                <a:ln>
                  <a:noFill/>
                </a:ln>
                <a:effectLst/>
                <a:uLnTx/>
                <a:uFillTx/>
                <a:ea typeface="Arial Unicode MS" pitchFamily="34" charset="-128"/>
                <a:cs typeface="Arial Unicode MS" pitchFamily="34" charset="-128"/>
              </a:rPr>
              <a:t>/</a:t>
            </a:r>
            <a:r>
              <a:rPr kumimoji="0" lang="de-DE" sz="1200" b="0" i="0" u="none" strike="noStrike" kern="0" cap="none" spc="0" normalizeH="0" noProof="0" dirty="0" err="1">
                <a:ln>
                  <a:noFill/>
                </a:ln>
                <a:effectLst/>
                <a:uLnTx/>
                <a:uFillTx/>
                <a:ea typeface="Arial Unicode MS" pitchFamily="34" charset="-128"/>
                <a:cs typeface="Arial Unicode MS" pitchFamily="34" charset="-128"/>
              </a:rPr>
              <a:t>Subaccount</a:t>
            </a:r>
            <a:endParaRPr kumimoji="0" 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Rectangle 68"/>
          <p:cNvSpPr/>
          <p:nvPr/>
        </p:nvSpPr>
        <p:spPr bwMode="gray">
          <a:xfrm>
            <a:off x="3173628" y="1158240"/>
            <a:ext cx="6104483" cy="4797552"/>
          </a:xfrm>
          <a:prstGeom prst="rect">
            <a:avLst/>
          </a:prstGeom>
          <a:noFill/>
          <a:ln w="12700" algn="ctr">
            <a:solidFill>
              <a:schemeClr val="tx1"/>
            </a:solidFill>
            <a:prstDash val="dash"/>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effectLst/>
                <a:uLnTx/>
                <a:uFillTx/>
                <a:ea typeface="Arial Unicode MS" pitchFamily="34" charset="-128"/>
                <a:cs typeface="Arial Unicode MS" pitchFamily="34" charset="-128"/>
              </a:rPr>
              <a:t>Infrastructure </a:t>
            </a:r>
            <a:r>
              <a:rPr kumimoji="0" lang="de-DE" sz="1200" b="0" i="0" u="none" strike="noStrike" kern="0" cap="none" spc="0" normalizeH="0" baseline="0" noProof="0" dirty="0" err="1">
                <a:ln>
                  <a:noFill/>
                </a:ln>
                <a:effectLst/>
                <a:uLnTx/>
                <a:uFillTx/>
                <a:ea typeface="Arial Unicode MS" pitchFamily="34" charset="-128"/>
                <a:cs typeface="Arial Unicode MS" pitchFamily="34" charset="-128"/>
              </a:rPr>
              <a:t>Tenant</a:t>
            </a:r>
            <a:r>
              <a:rPr kumimoji="0" lang="de-DE" sz="12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200" b="0" i="0" u="none" strike="noStrike" kern="0" cap="none" spc="0" normalizeH="0" baseline="0" noProof="0" dirty="0" err="1">
                <a:ln>
                  <a:noFill/>
                </a:ln>
                <a:effectLst/>
                <a:uLnTx/>
                <a:uFillTx/>
                <a:ea typeface="Arial Unicode MS" pitchFamily="34" charset="-128"/>
                <a:cs typeface="Arial Unicode MS" pitchFamily="34" charset="-128"/>
              </a:rPr>
              <a:t>Subaccount</a:t>
            </a:r>
            <a:endParaRPr kumimoji="0" 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Rectangle 69"/>
          <p:cNvSpPr/>
          <p:nvPr/>
        </p:nvSpPr>
        <p:spPr bwMode="gray">
          <a:xfrm>
            <a:off x="10301572" y="1158239"/>
            <a:ext cx="1752360" cy="4797552"/>
          </a:xfrm>
          <a:prstGeom prst="rect">
            <a:avLst/>
          </a:prstGeom>
          <a:noFill/>
          <a:ln w="12700" algn="ctr">
            <a:solidFill>
              <a:schemeClr val="tx1"/>
            </a:solidFill>
            <a:prstDash val="dash"/>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DWC </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Tenants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Subaccounts</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p:cNvSpPr/>
          <p:nvPr/>
        </p:nvSpPr>
        <p:spPr bwMode="gray">
          <a:xfrm>
            <a:off x="3358716" y="2033240"/>
            <a:ext cx="153680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Jupiter</a:t>
            </a:r>
            <a:r>
              <a:rPr kumimoji="0" lang="de-DE" sz="1000" b="0" i="0" u="none" strike="noStrike" kern="0" cap="none" spc="0" normalizeH="0" noProof="0" dirty="0">
                <a:ln>
                  <a:noFill/>
                </a:ln>
                <a:effectLst/>
                <a:uLnTx/>
                <a:uFillTx/>
                <a:ea typeface="Arial Unicode MS" pitchFamily="34" charset="-128"/>
                <a:cs typeface="Arial Unicode MS" pitchFamily="34" charset="-128"/>
              </a:rPr>
              <a:t> </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Service Broker</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0" name="Straight Arrow Connector 39"/>
          <p:cNvCxnSpPr>
            <a:stCxn id="39" idx="3"/>
            <a:endCxn id="5" idx="1"/>
          </p:cNvCxnSpPr>
          <p:nvPr/>
        </p:nvCxnSpPr>
        <p:spPr>
          <a:xfrm flipV="1">
            <a:off x="4895518" y="2437574"/>
            <a:ext cx="655086" cy="4093"/>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55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Feature Parity with YaaS</a:t>
            </a:r>
          </a:p>
        </p:txBody>
      </p:sp>
      <p:grpSp>
        <p:nvGrpSpPr>
          <p:cNvPr id="3" name="Group 2"/>
          <p:cNvGrpSpPr/>
          <p:nvPr/>
        </p:nvGrpSpPr>
        <p:grpSpPr>
          <a:xfrm>
            <a:off x="2125363" y="1346887"/>
            <a:ext cx="7378134" cy="4639385"/>
            <a:chOff x="2202222" y="508167"/>
            <a:chExt cx="6852063" cy="3963716"/>
          </a:xfrm>
        </p:grpSpPr>
        <p:sp>
          <p:nvSpPr>
            <p:cNvPr id="4" name="Rectangle 3"/>
            <p:cNvSpPr/>
            <p:nvPr/>
          </p:nvSpPr>
          <p:spPr>
            <a:xfrm>
              <a:off x="3389755" y="976571"/>
              <a:ext cx="1585356" cy="936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Jupiter</a:t>
              </a:r>
              <a:endParaRPr lang="en-US" sz="1600" dirty="0"/>
            </a:p>
          </p:txBody>
        </p:sp>
        <p:sp>
          <p:nvSpPr>
            <p:cNvPr id="5" name="Rectangle 4"/>
            <p:cNvSpPr/>
            <p:nvPr/>
          </p:nvSpPr>
          <p:spPr>
            <a:xfrm>
              <a:off x="6162642" y="976571"/>
              <a:ext cx="1585356" cy="936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t>landscape</a:t>
              </a:r>
              <a:r>
                <a:rPr lang="de-DE" sz="1600" dirty="0"/>
                <a:t>-router</a:t>
              </a:r>
              <a:endParaRPr lang="en-US" sz="1600" dirty="0"/>
            </a:p>
          </p:txBody>
        </p:sp>
        <p:sp>
          <p:nvSpPr>
            <p:cNvPr id="6" name="Rectangle 5"/>
            <p:cNvSpPr/>
            <p:nvPr/>
          </p:nvSpPr>
          <p:spPr>
            <a:xfrm>
              <a:off x="2202222" y="508167"/>
              <a:ext cx="6852063" cy="3963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200" dirty="0" err="1">
                  <a:solidFill>
                    <a:schemeClr val="tx1"/>
                  </a:solidFill>
                </a:rPr>
                <a:t>infrastructure</a:t>
              </a:r>
              <a:r>
                <a:rPr lang="de-DE" sz="1200" dirty="0">
                  <a:solidFill>
                    <a:schemeClr val="tx1"/>
                  </a:solidFill>
                </a:rPr>
                <a:t> </a:t>
              </a:r>
              <a:r>
                <a:rPr lang="de-DE" sz="1200" dirty="0" err="1">
                  <a:solidFill>
                    <a:schemeClr val="tx1"/>
                  </a:solidFill>
                </a:rPr>
                <a:t>space</a:t>
              </a:r>
              <a:endParaRPr lang="en-US" sz="2000" dirty="0">
                <a:solidFill>
                  <a:schemeClr val="tx1"/>
                </a:solidFill>
              </a:endParaRPr>
            </a:p>
          </p:txBody>
        </p:sp>
        <p:sp>
          <p:nvSpPr>
            <p:cNvPr id="7" name="Flowchart: Predefined Process 6"/>
            <p:cNvSpPr/>
            <p:nvPr/>
          </p:nvSpPr>
          <p:spPr>
            <a:xfrm>
              <a:off x="3511291" y="2528496"/>
              <a:ext cx="1342285" cy="76088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XSUAA</a:t>
              </a:r>
            </a:p>
            <a:p>
              <a:pPr algn="ctr"/>
              <a:r>
                <a:rPr lang="de-DE" sz="1050" dirty="0" err="1"/>
                <a:t>service</a:t>
              </a:r>
              <a:r>
                <a:rPr lang="de-DE" sz="1050" dirty="0"/>
                <a:t> plan: </a:t>
              </a:r>
              <a:r>
                <a:rPr lang="de-DE" sz="1050" dirty="0" err="1"/>
                <a:t>broker</a:t>
              </a:r>
              <a:endParaRPr lang="en-US" sz="1050" dirty="0"/>
            </a:p>
          </p:txBody>
        </p:sp>
        <p:sp>
          <p:nvSpPr>
            <p:cNvPr id="8" name="Flowchart: Predefined Process 7"/>
            <p:cNvSpPr/>
            <p:nvPr/>
          </p:nvSpPr>
          <p:spPr>
            <a:xfrm>
              <a:off x="6205573" y="2534033"/>
              <a:ext cx="1447243" cy="76088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XSUAA</a:t>
              </a:r>
            </a:p>
            <a:p>
              <a:pPr algn="ctr"/>
              <a:r>
                <a:rPr lang="de-DE" sz="1050" dirty="0" err="1"/>
                <a:t>service</a:t>
              </a:r>
              <a:r>
                <a:rPr lang="de-DE" sz="1050" dirty="0"/>
                <a:t> plan: </a:t>
              </a:r>
              <a:r>
                <a:rPr lang="de-DE" sz="1050" dirty="0" err="1"/>
                <a:t>application</a:t>
              </a:r>
              <a:endParaRPr lang="en-US" sz="1050" dirty="0"/>
            </a:p>
          </p:txBody>
        </p:sp>
        <p:cxnSp>
          <p:nvCxnSpPr>
            <p:cNvPr id="9" name="Straight Connector 8"/>
            <p:cNvCxnSpPr>
              <a:stCxn id="4" idx="2"/>
              <a:endCxn id="7" idx="0"/>
            </p:cNvCxnSpPr>
            <p:nvPr/>
          </p:nvCxnSpPr>
          <p:spPr>
            <a:xfrm>
              <a:off x="4182434" y="1912624"/>
              <a:ext cx="0" cy="615872"/>
            </a:xfrm>
            <a:prstGeom prst="line">
              <a:avLst/>
            </a:prstGeom>
            <a:ln>
              <a:prstDash val="dash"/>
              <a:tailEnd type="none"/>
            </a:ln>
          </p:spPr>
          <p:style>
            <a:lnRef idx="1">
              <a:schemeClr val="dk1"/>
            </a:lnRef>
            <a:fillRef idx="0">
              <a:schemeClr val="dk1"/>
            </a:fillRef>
            <a:effectRef idx="0">
              <a:schemeClr val="dk1"/>
            </a:effectRef>
            <a:fontRef idx="minor">
              <a:schemeClr val="tx1"/>
            </a:fontRef>
          </p:style>
        </p:cxnSp>
        <p:cxnSp>
          <p:nvCxnSpPr>
            <p:cNvPr id="10" name="Straight Connector 9"/>
            <p:cNvCxnSpPr>
              <a:stCxn id="4" idx="2"/>
              <a:endCxn id="8" idx="0"/>
            </p:cNvCxnSpPr>
            <p:nvPr/>
          </p:nvCxnSpPr>
          <p:spPr>
            <a:xfrm>
              <a:off x="4182434" y="1912624"/>
              <a:ext cx="2746761" cy="621408"/>
            </a:xfrm>
            <a:prstGeom prst="line">
              <a:avLst/>
            </a:prstGeom>
            <a:ln>
              <a:prstDash val="dash"/>
              <a:tailEnd type="none"/>
            </a:ln>
          </p:spPr>
          <p:style>
            <a:lnRef idx="1">
              <a:schemeClr val="dk1"/>
            </a:lnRef>
            <a:fillRef idx="0">
              <a:schemeClr val="dk1"/>
            </a:fillRef>
            <a:effectRef idx="0">
              <a:schemeClr val="dk1"/>
            </a:effectRef>
            <a:fontRef idx="minor">
              <a:schemeClr val="tx1"/>
            </a:fontRef>
          </p:style>
        </p:cxnSp>
        <p:cxnSp>
          <p:nvCxnSpPr>
            <p:cNvPr id="11" name="Straight Connector 10"/>
            <p:cNvCxnSpPr>
              <a:stCxn id="5" idx="2"/>
              <a:endCxn id="7" idx="0"/>
            </p:cNvCxnSpPr>
            <p:nvPr/>
          </p:nvCxnSpPr>
          <p:spPr>
            <a:xfrm flipH="1">
              <a:off x="4182434" y="1912624"/>
              <a:ext cx="2772886" cy="615872"/>
            </a:xfrm>
            <a:prstGeom prst="line">
              <a:avLst/>
            </a:prstGeom>
            <a:ln>
              <a:prstDash val="dash"/>
              <a:tailEnd type="none"/>
            </a:ln>
          </p:spPr>
          <p:style>
            <a:lnRef idx="1">
              <a:schemeClr val="dk1"/>
            </a:lnRef>
            <a:fillRef idx="0">
              <a:schemeClr val="dk1"/>
            </a:fillRef>
            <a:effectRef idx="0">
              <a:schemeClr val="dk1"/>
            </a:effectRef>
            <a:fontRef idx="minor">
              <a:schemeClr val="tx1"/>
            </a:fontRef>
          </p:style>
        </p:cxnSp>
        <p:cxnSp>
          <p:nvCxnSpPr>
            <p:cNvPr id="12" name="Straight Connector 11"/>
            <p:cNvCxnSpPr>
              <a:stCxn id="5" idx="2"/>
              <a:endCxn id="8" idx="0"/>
            </p:cNvCxnSpPr>
            <p:nvPr/>
          </p:nvCxnSpPr>
          <p:spPr>
            <a:xfrm flipH="1">
              <a:off x="6929195" y="1912624"/>
              <a:ext cx="26125" cy="621408"/>
            </a:xfrm>
            <a:prstGeom prst="line">
              <a:avLst/>
            </a:prstGeom>
            <a:ln>
              <a:prstDash val="dash"/>
              <a:tailEnd type="none"/>
            </a:ln>
          </p:spPr>
          <p:style>
            <a:lnRef idx="1">
              <a:schemeClr val="dk1"/>
            </a:lnRef>
            <a:fillRef idx="0">
              <a:schemeClr val="dk1"/>
            </a:fillRef>
            <a:effectRef idx="0">
              <a:schemeClr val="dk1"/>
            </a:effectRef>
            <a:fontRef idx="minor">
              <a:schemeClr val="tx1"/>
            </a:fontRef>
          </p:style>
        </p:cxnSp>
        <p:sp>
          <p:nvSpPr>
            <p:cNvPr id="13" name="Flowchart: Document 12"/>
            <p:cNvSpPr/>
            <p:nvPr/>
          </p:nvSpPr>
          <p:spPr>
            <a:xfrm>
              <a:off x="3724006" y="3679260"/>
              <a:ext cx="916853" cy="507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XS-Security </a:t>
              </a:r>
              <a:r>
                <a:rPr lang="de-DE" sz="800" dirty="0" err="1"/>
                <a:t>json</a:t>
              </a:r>
              <a:r>
                <a:rPr lang="de-DE" sz="800" dirty="0"/>
                <a:t> mit API </a:t>
              </a:r>
              <a:r>
                <a:rPr lang="de-DE" sz="800" dirty="0" err="1"/>
                <a:t>scopes</a:t>
              </a:r>
              <a:endParaRPr lang="en-US" sz="800" dirty="0"/>
            </a:p>
          </p:txBody>
        </p:sp>
        <p:sp>
          <p:nvSpPr>
            <p:cNvPr id="14" name="Flowchart: Document 13"/>
            <p:cNvSpPr/>
            <p:nvPr/>
          </p:nvSpPr>
          <p:spPr>
            <a:xfrm>
              <a:off x="6465528" y="3662635"/>
              <a:ext cx="927333" cy="507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XS-Security </a:t>
              </a:r>
              <a:r>
                <a:rPr lang="de-DE" sz="800" dirty="0" err="1"/>
                <a:t>json</a:t>
              </a:r>
              <a:r>
                <a:rPr lang="de-DE" sz="800" dirty="0"/>
                <a:t> mit UI </a:t>
              </a:r>
              <a:r>
                <a:rPr lang="de-DE" sz="800" dirty="0" err="1"/>
                <a:t>scopes</a:t>
              </a:r>
              <a:endParaRPr lang="en-US" sz="800" dirty="0"/>
            </a:p>
          </p:txBody>
        </p:sp>
        <p:cxnSp>
          <p:nvCxnSpPr>
            <p:cNvPr id="15" name="Straight Connector 14"/>
            <p:cNvCxnSpPr>
              <a:stCxn id="7" idx="2"/>
              <a:endCxn id="13" idx="0"/>
            </p:cNvCxnSpPr>
            <p:nvPr/>
          </p:nvCxnSpPr>
          <p:spPr>
            <a:xfrm flipH="1">
              <a:off x="4182433" y="3289384"/>
              <a:ext cx="1" cy="389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2"/>
              <a:endCxn id="14" idx="0"/>
            </p:cNvCxnSpPr>
            <p:nvPr/>
          </p:nvCxnSpPr>
          <p:spPr>
            <a:xfrm>
              <a:off x="6929195" y="3294921"/>
              <a:ext cx="0" cy="36771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274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5151" y="4198228"/>
            <a:ext cx="1210958" cy="735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Jupiter</a:t>
            </a:r>
            <a:endParaRPr lang="en-US" sz="1600" dirty="0"/>
          </a:p>
        </p:txBody>
      </p:sp>
      <p:sp>
        <p:nvSpPr>
          <p:cNvPr id="5" name="Rectangle 4"/>
          <p:cNvSpPr/>
          <p:nvPr/>
        </p:nvSpPr>
        <p:spPr>
          <a:xfrm>
            <a:off x="2767850" y="1592808"/>
            <a:ext cx="1210958" cy="735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t>landscape</a:t>
            </a:r>
            <a:r>
              <a:rPr lang="de-DE" sz="1600" dirty="0"/>
              <a:t>-router</a:t>
            </a:r>
            <a:endParaRPr lang="en-US" sz="1600" dirty="0"/>
          </a:p>
        </p:txBody>
      </p:sp>
      <p:sp>
        <p:nvSpPr>
          <p:cNvPr id="6" name="Rectangle 5"/>
          <p:cNvSpPr/>
          <p:nvPr/>
        </p:nvSpPr>
        <p:spPr>
          <a:xfrm>
            <a:off x="833011" y="1109143"/>
            <a:ext cx="5139421" cy="4124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200" dirty="0" err="1">
                <a:solidFill>
                  <a:schemeClr val="tx1"/>
                </a:solidFill>
              </a:rPr>
              <a:t>infrastructure</a:t>
            </a:r>
            <a:r>
              <a:rPr lang="de-DE" sz="1200" dirty="0">
                <a:solidFill>
                  <a:schemeClr val="tx1"/>
                </a:solidFill>
              </a:rPr>
              <a:t> </a:t>
            </a:r>
            <a:r>
              <a:rPr lang="de-DE" sz="1200" dirty="0" err="1">
                <a:solidFill>
                  <a:schemeClr val="tx1"/>
                </a:solidFill>
              </a:rPr>
              <a:t>space</a:t>
            </a:r>
            <a:endParaRPr lang="en-US" sz="2000" dirty="0">
              <a:solidFill>
                <a:schemeClr val="tx1"/>
              </a:solidFill>
            </a:endParaRPr>
          </a:p>
        </p:txBody>
      </p:sp>
      <p:sp>
        <p:nvSpPr>
          <p:cNvPr id="8" name="Flowchart: Predefined Process 7"/>
          <p:cNvSpPr/>
          <p:nvPr/>
        </p:nvSpPr>
        <p:spPr>
          <a:xfrm>
            <a:off x="4311994" y="1575379"/>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err="1">
                <a:solidFill>
                  <a:schemeClr val="tx1"/>
                </a:solidFill>
              </a:rPr>
              <a:t>DevTest</a:t>
            </a:r>
            <a:r>
              <a:rPr lang="de-DE" sz="1050" dirty="0">
                <a:solidFill>
                  <a:schemeClr val="tx1"/>
                </a:solidFill>
              </a:rPr>
              <a:t>/</a:t>
            </a:r>
            <a:r>
              <a:rPr lang="de-DE" sz="1050" dirty="0" err="1">
                <a:solidFill>
                  <a:schemeClr val="tx1"/>
                </a:solidFill>
              </a:rPr>
              <a:t>AllFeatures</a:t>
            </a:r>
            <a:r>
              <a:rPr lang="de-DE" sz="1050" dirty="0">
                <a:solidFill>
                  <a:schemeClr val="tx1"/>
                </a:solidFill>
              </a:rPr>
              <a:t> </a:t>
            </a:r>
            <a:r>
              <a:rPr lang="de-DE" sz="1050" dirty="0"/>
              <a:t>-XSUAA: </a:t>
            </a:r>
            <a:r>
              <a:rPr lang="de-DE" sz="1050" dirty="0" err="1"/>
              <a:t>application</a:t>
            </a:r>
            <a:endParaRPr lang="en-US" sz="1050" dirty="0"/>
          </a:p>
        </p:txBody>
      </p:sp>
      <p:sp>
        <p:nvSpPr>
          <p:cNvPr id="24" name="Title 23"/>
          <p:cNvSpPr>
            <a:spLocks noGrp="1"/>
          </p:cNvSpPr>
          <p:nvPr>
            <p:ph type="title"/>
          </p:nvPr>
        </p:nvSpPr>
        <p:spPr>
          <a:xfrm>
            <a:off x="504001" y="504000"/>
            <a:ext cx="11186476" cy="369332"/>
          </a:xfrm>
        </p:spPr>
        <p:txBody>
          <a:bodyPr/>
          <a:lstStyle/>
          <a:p>
            <a:r>
              <a:rPr lang="en-US" dirty="0"/>
              <a:t>Complex Case</a:t>
            </a:r>
          </a:p>
        </p:txBody>
      </p:sp>
      <p:grpSp>
        <p:nvGrpSpPr>
          <p:cNvPr id="127" name="Group 126"/>
          <p:cNvGrpSpPr/>
          <p:nvPr/>
        </p:nvGrpSpPr>
        <p:grpSpPr>
          <a:xfrm>
            <a:off x="7781050" y="1110046"/>
            <a:ext cx="3474720" cy="4123370"/>
            <a:chOff x="7628650" y="688666"/>
            <a:chExt cx="3474720" cy="5540173"/>
          </a:xfrm>
        </p:grpSpPr>
        <p:sp>
          <p:nvSpPr>
            <p:cNvPr id="25" name="Rectangle 24"/>
            <p:cNvSpPr/>
            <p:nvPr/>
          </p:nvSpPr>
          <p:spPr>
            <a:xfrm>
              <a:off x="7628650" y="688666"/>
              <a:ext cx="3474720" cy="1271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dirty="0" err="1">
                  <a:solidFill>
                    <a:schemeClr val="tx1"/>
                  </a:solidFill>
                </a:rPr>
                <a:t>DevTest</a:t>
              </a:r>
              <a:r>
                <a:rPr lang="de-DE" sz="1050" dirty="0">
                  <a:solidFill>
                    <a:schemeClr val="tx1"/>
                  </a:solidFill>
                </a:rPr>
                <a:t>/</a:t>
              </a:r>
              <a:r>
                <a:rPr lang="de-DE" sz="1050" dirty="0" err="1">
                  <a:solidFill>
                    <a:schemeClr val="tx1"/>
                  </a:solidFill>
                </a:rPr>
                <a:t>AllFeatures</a:t>
              </a:r>
              <a:r>
                <a:rPr lang="de-DE" sz="1050" dirty="0">
                  <a:solidFill>
                    <a:schemeClr val="tx1"/>
                  </a:solidFill>
                </a:rPr>
                <a:t> </a:t>
              </a:r>
              <a:r>
                <a:rPr lang="de-DE" sz="1050" dirty="0" err="1">
                  <a:solidFill>
                    <a:schemeClr val="tx1"/>
                  </a:solidFill>
                </a:rPr>
                <a:t>stage</a:t>
              </a:r>
              <a:endParaRPr lang="en-US" sz="1600" dirty="0">
                <a:solidFill>
                  <a:schemeClr val="tx1"/>
                </a:solidFill>
              </a:endParaRPr>
            </a:p>
          </p:txBody>
        </p:sp>
        <p:sp>
          <p:nvSpPr>
            <p:cNvPr id="29" name="Rectangle 28"/>
            <p:cNvSpPr/>
            <p:nvPr/>
          </p:nvSpPr>
          <p:spPr>
            <a:xfrm>
              <a:off x="7628650" y="2151799"/>
              <a:ext cx="3474720" cy="1271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dirty="0" err="1">
                  <a:solidFill>
                    <a:schemeClr val="tx1"/>
                  </a:solidFill>
                </a:rPr>
                <a:t>PrepareRELPatch</a:t>
              </a:r>
              <a:r>
                <a:rPr lang="de-DE" sz="1050" dirty="0">
                  <a:solidFill>
                    <a:schemeClr val="tx1"/>
                  </a:solidFill>
                </a:rPr>
                <a:t>/Test </a:t>
              </a:r>
              <a:r>
                <a:rPr lang="de-DE" sz="1050" dirty="0" err="1">
                  <a:solidFill>
                    <a:schemeClr val="tx1"/>
                  </a:solidFill>
                </a:rPr>
                <a:t>stage</a:t>
              </a:r>
              <a:endParaRPr lang="en-US" sz="1600" dirty="0">
                <a:solidFill>
                  <a:schemeClr val="tx1"/>
                </a:solidFill>
              </a:endParaRPr>
            </a:p>
          </p:txBody>
        </p:sp>
        <p:sp>
          <p:nvSpPr>
            <p:cNvPr id="30" name="Rectangle 29"/>
            <p:cNvSpPr/>
            <p:nvPr/>
          </p:nvSpPr>
          <p:spPr bwMode="gray">
            <a:xfrm>
              <a:off x="8530839" y="2509199"/>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product</a:t>
              </a:r>
              <a:r>
                <a:rPr lang="de-DE" sz="1400" kern="0" dirty="0">
                  <a:solidFill>
                    <a:schemeClr val="bg1"/>
                  </a:solidFill>
                  <a:ea typeface="Arial Unicode MS" pitchFamily="34" charset="-128"/>
                  <a:cs typeface="Arial Unicode MS" pitchFamily="34" charset="-128"/>
                </a:rPr>
                <a:t>-</a:t>
              </a:r>
              <a:r>
                <a:rPr lang="de-DE" sz="1400" kern="0" dirty="0" err="1">
                  <a:solidFill>
                    <a:schemeClr val="bg1"/>
                  </a:solidFill>
                  <a:ea typeface="Arial Unicode MS" pitchFamily="34" charset="-128"/>
                  <a:cs typeface="Arial Unicode MS" pitchFamily="34" charset="-128"/>
                </a:rPr>
                <a:t>config</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a:xfrm>
              <a:off x="7628650" y="3571757"/>
              <a:ext cx="3474720" cy="1271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dirty="0" err="1">
                  <a:solidFill>
                    <a:schemeClr val="tx1"/>
                  </a:solidFill>
                </a:rPr>
                <a:t>RELprod</a:t>
              </a:r>
              <a:r>
                <a:rPr lang="de-DE" sz="1050" dirty="0">
                  <a:solidFill>
                    <a:schemeClr val="tx1"/>
                  </a:solidFill>
                </a:rPr>
                <a:t> </a:t>
              </a:r>
              <a:r>
                <a:rPr lang="de-DE" sz="1050" dirty="0" err="1">
                  <a:solidFill>
                    <a:schemeClr val="tx1"/>
                  </a:solidFill>
                </a:rPr>
                <a:t>stage</a:t>
              </a:r>
              <a:endParaRPr lang="en-US" sz="1600" dirty="0">
                <a:solidFill>
                  <a:schemeClr val="tx1"/>
                </a:solidFill>
              </a:endParaRPr>
            </a:p>
          </p:txBody>
        </p:sp>
        <p:sp>
          <p:nvSpPr>
            <p:cNvPr id="37" name="Rectangle 36"/>
            <p:cNvSpPr/>
            <p:nvPr/>
          </p:nvSpPr>
          <p:spPr>
            <a:xfrm>
              <a:off x="7628650" y="4957694"/>
              <a:ext cx="3474720" cy="1271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b="1" dirty="0">
                  <a:solidFill>
                    <a:schemeClr val="tx1"/>
                  </a:solidFill>
                </a:rPr>
                <a:t>N (&gt; 10)</a:t>
              </a:r>
              <a:r>
                <a:rPr lang="de-DE" sz="1050" dirty="0">
                  <a:solidFill>
                    <a:schemeClr val="tx1"/>
                  </a:solidFill>
                </a:rPr>
                <a:t> </a:t>
              </a:r>
              <a:r>
                <a:rPr lang="de-DE" sz="1050" dirty="0" err="1">
                  <a:solidFill>
                    <a:schemeClr val="tx1"/>
                  </a:solidFill>
                </a:rPr>
                <a:t>stages</a:t>
              </a:r>
              <a:endParaRPr lang="en-US" sz="1600" dirty="0">
                <a:solidFill>
                  <a:schemeClr val="tx1"/>
                </a:solidFill>
              </a:endParaRPr>
            </a:p>
          </p:txBody>
        </p:sp>
        <p:sp>
          <p:nvSpPr>
            <p:cNvPr id="41" name="Rectangle 40"/>
            <p:cNvSpPr/>
            <p:nvPr/>
          </p:nvSpPr>
          <p:spPr bwMode="gray">
            <a:xfrm>
              <a:off x="8530839" y="1057998"/>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product</a:t>
              </a:r>
              <a:r>
                <a:rPr lang="de-DE" sz="1400" kern="0" dirty="0">
                  <a:solidFill>
                    <a:schemeClr val="bg1"/>
                  </a:solidFill>
                  <a:ea typeface="Arial Unicode MS" pitchFamily="34" charset="-128"/>
                  <a:cs typeface="Arial Unicode MS" pitchFamily="34" charset="-128"/>
                </a:rPr>
                <a:t>-</a:t>
              </a:r>
              <a:r>
                <a:rPr lang="de-DE" sz="1400" kern="0" dirty="0" err="1">
                  <a:solidFill>
                    <a:schemeClr val="bg1"/>
                  </a:solidFill>
                  <a:ea typeface="Arial Unicode MS" pitchFamily="34" charset="-128"/>
                  <a:cs typeface="Arial Unicode MS" pitchFamily="34" charset="-128"/>
                </a:rPr>
                <a:t>config</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2" name="Rectangle 41"/>
            <p:cNvSpPr/>
            <p:nvPr/>
          </p:nvSpPr>
          <p:spPr bwMode="gray">
            <a:xfrm>
              <a:off x="9773490" y="1057998"/>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ea typeface="Arial Unicode MS" pitchFamily="34" charset="-128"/>
                  <a:cs typeface="Arial Unicode MS" pitchFamily="34" charset="-128"/>
                </a:rPr>
                <a:t>31 Services</a:t>
              </a:r>
              <a:br>
                <a:rPr lang="de-DE" sz="1400" kern="0" dirty="0">
                  <a:solidFill>
                    <a:schemeClr val="bg1"/>
                  </a:solidFill>
                  <a:ea typeface="Arial Unicode MS" pitchFamily="34" charset="-128"/>
                  <a:cs typeface="Arial Unicode MS" pitchFamily="34" charset="-128"/>
                </a:rPr>
              </a:br>
              <a:r>
                <a:rPr lang="de-DE" sz="1400" kern="0" dirty="0" err="1">
                  <a:solidFill>
                    <a:schemeClr val="bg1"/>
                  </a:solidFill>
                  <a:ea typeface="Arial Unicode MS" pitchFamily="34" charset="-128"/>
                  <a:cs typeface="Arial Unicode MS" pitchFamily="34" charset="-128"/>
                </a:rPr>
                <a:t>json‘s</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3" name="Rectangle 42"/>
            <p:cNvSpPr/>
            <p:nvPr/>
          </p:nvSpPr>
          <p:spPr bwMode="gray">
            <a:xfrm>
              <a:off x="9773490" y="2509199"/>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ea typeface="Arial Unicode MS" pitchFamily="34" charset="-128"/>
                  <a:cs typeface="Arial Unicode MS" pitchFamily="34" charset="-128"/>
                </a:rPr>
                <a:t>31 Services</a:t>
              </a:r>
              <a:br>
                <a:rPr lang="de-DE" sz="1400" kern="0" dirty="0">
                  <a:solidFill>
                    <a:schemeClr val="bg1"/>
                  </a:solidFill>
                  <a:ea typeface="Arial Unicode MS" pitchFamily="34" charset="-128"/>
                  <a:cs typeface="Arial Unicode MS" pitchFamily="34" charset="-128"/>
                </a:rPr>
              </a:br>
              <a:r>
                <a:rPr lang="de-DE" sz="1400" kern="0" dirty="0" err="1">
                  <a:solidFill>
                    <a:schemeClr val="bg1"/>
                  </a:solidFill>
                  <a:ea typeface="Arial Unicode MS" pitchFamily="34" charset="-128"/>
                  <a:cs typeface="Arial Unicode MS" pitchFamily="34" charset="-128"/>
                </a:rPr>
                <a:t>json‘s</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4" name="Rectangle 43"/>
            <p:cNvSpPr/>
            <p:nvPr/>
          </p:nvSpPr>
          <p:spPr bwMode="gray">
            <a:xfrm>
              <a:off x="8530839" y="3924216"/>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product</a:t>
              </a:r>
              <a:r>
                <a:rPr lang="de-DE" sz="1400" kern="0" dirty="0">
                  <a:solidFill>
                    <a:schemeClr val="bg1"/>
                  </a:solidFill>
                  <a:ea typeface="Arial Unicode MS" pitchFamily="34" charset="-128"/>
                  <a:cs typeface="Arial Unicode MS" pitchFamily="34" charset="-128"/>
                </a:rPr>
                <a:t>-</a:t>
              </a:r>
              <a:r>
                <a:rPr lang="de-DE" sz="1400" kern="0" dirty="0" err="1">
                  <a:solidFill>
                    <a:schemeClr val="bg1"/>
                  </a:solidFill>
                  <a:ea typeface="Arial Unicode MS" pitchFamily="34" charset="-128"/>
                  <a:cs typeface="Arial Unicode MS" pitchFamily="34" charset="-128"/>
                </a:rPr>
                <a:t>config</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5" name="Rectangle 44"/>
            <p:cNvSpPr/>
            <p:nvPr/>
          </p:nvSpPr>
          <p:spPr bwMode="gray">
            <a:xfrm>
              <a:off x="9773490" y="3924216"/>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ea typeface="Arial Unicode MS" pitchFamily="34" charset="-128"/>
                  <a:cs typeface="Arial Unicode MS" pitchFamily="34" charset="-128"/>
                </a:rPr>
                <a:t>31 Services</a:t>
              </a:r>
              <a:br>
                <a:rPr lang="de-DE" sz="1400" kern="0" dirty="0">
                  <a:solidFill>
                    <a:schemeClr val="bg1"/>
                  </a:solidFill>
                  <a:ea typeface="Arial Unicode MS" pitchFamily="34" charset="-128"/>
                  <a:cs typeface="Arial Unicode MS" pitchFamily="34" charset="-128"/>
                </a:rPr>
              </a:br>
              <a:r>
                <a:rPr lang="de-DE" sz="1400" kern="0" dirty="0" err="1">
                  <a:solidFill>
                    <a:schemeClr val="bg1"/>
                  </a:solidFill>
                  <a:ea typeface="Arial Unicode MS" pitchFamily="34" charset="-128"/>
                  <a:cs typeface="Arial Unicode MS" pitchFamily="34" charset="-128"/>
                </a:rPr>
                <a:t>json‘s</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8" name="Rectangle 47"/>
            <p:cNvSpPr/>
            <p:nvPr/>
          </p:nvSpPr>
          <p:spPr bwMode="gray">
            <a:xfrm>
              <a:off x="8530839" y="5308008"/>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product</a:t>
              </a:r>
              <a:r>
                <a:rPr lang="de-DE" sz="1400" kern="0" dirty="0">
                  <a:solidFill>
                    <a:schemeClr val="bg1"/>
                  </a:solidFill>
                  <a:ea typeface="Arial Unicode MS" pitchFamily="34" charset="-128"/>
                  <a:cs typeface="Arial Unicode MS" pitchFamily="34" charset="-128"/>
                </a:rPr>
                <a:t>-</a:t>
              </a:r>
              <a:r>
                <a:rPr lang="de-DE" sz="1400" kern="0" dirty="0" err="1">
                  <a:solidFill>
                    <a:schemeClr val="bg1"/>
                  </a:solidFill>
                  <a:ea typeface="Arial Unicode MS" pitchFamily="34" charset="-128"/>
                  <a:cs typeface="Arial Unicode MS" pitchFamily="34" charset="-128"/>
                </a:rPr>
                <a:t>config</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9" name="Rectangle 48"/>
            <p:cNvSpPr/>
            <p:nvPr/>
          </p:nvSpPr>
          <p:spPr bwMode="gray">
            <a:xfrm>
              <a:off x="9773490" y="5308008"/>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ea typeface="Arial Unicode MS" pitchFamily="34" charset="-128"/>
                  <a:cs typeface="Arial Unicode MS" pitchFamily="34" charset="-128"/>
                </a:rPr>
                <a:t>31 Services</a:t>
              </a:r>
              <a:br>
                <a:rPr lang="de-DE" sz="1400" kern="0" dirty="0">
                  <a:solidFill>
                    <a:schemeClr val="bg1"/>
                  </a:solidFill>
                  <a:ea typeface="Arial Unicode MS" pitchFamily="34" charset="-128"/>
                  <a:cs typeface="Arial Unicode MS" pitchFamily="34" charset="-128"/>
                </a:rPr>
              </a:br>
              <a:r>
                <a:rPr lang="de-DE" sz="1400" kern="0" dirty="0" err="1">
                  <a:solidFill>
                    <a:schemeClr val="bg1"/>
                  </a:solidFill>
                  <a:ea typeface="Arial Unicode MS" pitchFamily="34" charset="-128"/>
                  <a:cs typeface="Arial Unicode MS" pitchFamily="34" charset="-128"/>
                </a:rPr>
                <a:t>json‘s</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grpSp>
      <p:sp>
        <p:nvSpPr>
          <p:cNvPr id="56" name="Flowchart: Predefined Process 55"/>
          <p:cNvSpPr/>
          <p:nvPr/>
        </p:nvSpPr>
        <p:spPr>
          <a:xfrm>
            <a:off x="4311994" y="2443957"/>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err="1">
                <a:solidFill>
                  <a:schemeClr val="tx1"/>
                </a:solidFill>
              </a:rPr>
              <a:t>PrepareRELPatch</a:t>
            </a:r>
            <a:r>
              <a:rPr lang="de-DE" sz="1050" dirty="0">
                <a:solidFill>
                  <a:schemeClr val="tx1"/>
                </a:solidFill>
              </a:rPr>
              <a:t>/Test </a:t>
            </a:r>
            <a:r>
              <a:rPr lang="de-DE" sz="1050" dirty="0"/>
              <a:t>-XSUAA: </a:t>
            </a:r>
            <a:r>
              <a:rPr lang="de-DE" sz="1050" dirty="0" err="1"/>
              <a:t>application</a:t>
            </a:r>
            <a:endParaRPr lang="en-US" sz="1050" dirty="0"/>
          </a:p>
        </p:txBody>
      </p:sp>
      <p:sp>
        <p:nvSpPr>
          <p:cNvPr id="57" name="Flowchart: Predefined Process 56"/>
          <p:cNvSpPr/>
          <p:nvPr/>
        </p:nvSpPr>
        <p:spPr>
          <a:xfrm>
            <a:off x="4309624" y="3309962"/>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err="1">
                <a:solidFill>
                  <a:schemeClr val="tx1"/>
                </a:solidFill>
              </a:rPr>
              <a:t>RELprod</a:t>
            </a:r>
            <a:r>
              <a:rPr lang="de-DE" sz="1050" dirty="0">
                <a:solidFill>
                  <a:schemeClr val="tx1"/>
                </a:solidFill>
              </a:rPr>
              <a:t> </a:t>
            </a:r>
            <a:r>
              <a:rPr lang="de-DE" sz="1050" dirty="0"/>
              <a:t>-XSUAA: </a:t>
            </a:r>
            <a:r>
              <a:rPr lang="de-DE" sz="1050" dirty="0" err="1"/>
              <a:t>application</a:t>
            </a:r>
            <a:endParaRPr lang="en-US" sz="1050" dirty="0"/>
          </a:p>
        </p:txBody>
      </p:sp>
      <p:sp>
        <p:nvSpPr>
          <p:cNvPr id="58" name="Flowchart: Predefined Process 57"/>
          <p:cNvSpPr/>
          <p:nvPr/>
        </p:nvSpPr>
        <p:spPr>
          <a:xfrm>
            <a:off x="4313433" y="4175967"/>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N (&gt; 10)</a:t>
            </a:r>
            <a:r>
              <a:rPr lang="de-DE" sz="1050" dirty="0">
                <a:solidFill>
                  <a:schemeClr val="tx1"/>
                </a:solidFill>
              </a:rPr>
              <a:t> </a:t>
            </a:r>
            <a:r>
              <a:rPr lang="de-DE" sz="1050" dirty="0"/>
              <a:t>-XSUAA: </a:t>
            </a:r>
            <a:r>
              <a:rPr lang="de-DE" sz="1050" dirty="0" err="1"/>
              <a:t>application</a:t>
            </a:r>
            <a:endParaRPr lang="en-US" sz="1050" dirty="0"/>
          </a:p>
        </p:txBody>
      </p:sp>
      <p:sp>
        <p:nvSpPr>
          <p:cNvPr id="59" name="Flowchart: Predefined Process 58"/>
          <p:cNvSpPr/>
          <p:nvPr/>
        </p:nvSpPr>
        <p:spPr>
          <a:xfrm>
            <a:off x="1048777" y="1575379"/>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err="1">
                <a:solidFill>
                  <a:schemeClr val="tx1"/>
                </a:solidFill>
              </a:rPr>
              <a:t>DevTest</a:t>
            </a:r>
            <a:r>
              <a:rPr lang="de-DE" sz="1050" dirty="0">
                <a:solidFill>
                  <a:schemeClr val="tx1"/>
                </a:solidFill>
              </a:rPr>
              <a:t>/</a:t>
            </a:r>
            <a:r>
              <a:rPr lang="de-DE" sz="1050" dirty="0" err="1">
                <a:solidFill>
                  <a:schemeClr val="tx1"/>
                </a:solidFill>
              </a:rPr>
              <a:t>AllFeatures</a:t>
            </a:r>
            <a:r>
              <a:rPr lang="de-DE" sz="1050" dirty="0">
                <a:solidFill>
                  <a:schemeClr val="tx1"/>
                </a:solidFill>
              </a:rPr>
              <a:t> </a:t>
            </a:r>
            <a:r>
              <a:rPr lang="de-DE" sz="1050" dirty="0"/>
              <a:t>-XSUAA: </a:t>
            </a:r>
            <a:r>
              <a:rPr lang="de-DE" sz="1050" dirty="0" err="1"/>
              <a:t>broker</a:t>
            </a:r>
            <a:endParaRPr lang="en-US" sz="1050" dirty="0"/>
          </a:p>
        </p:txBody>
      </p:sp>
      <p:sp>
        <p:nvSpPr>
          <p:cNvPr id="60" name="Flowchart: Predefined Process 59"/>
          <p:cNvSpPr/>
          <p:nvPr/>
        </p:nvSpPr>
        <p:spPr>
          <a:xfrm>
            <a:off x="1048777" y="2443957"/>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err="1">
                <a:solidFill>
                  <a:schemeClr val="tx1"/>
                </a:solidFill>
              </a:rPr>
              <a:t>PrepareRELPatch</a:t>
            </a:r>
            <a:r>
              <a:rPr lang="de-DE" sz="1050" dirty="0">
                <a:solidFill>
                  <a:schemeClr val="tx1"/>
                </a:solidFill>
              </a:rPr>
              <a:t>/Test </a:t>
            </a:r>
            <a:r>
              <a:rPr lang="de-DE" sz="1050" dirty="0"/>
              <a:t>-XSUAA: </a:t>
            </a:r>
            <a:r>
              <a:rPr lang="de-DE" sz="1050" dirty="0" err="1"/>
              <a:t>broker</a:t>
            </a:r>
            <a:endParaRPr lang="en-US" sz="1050" dirty="0"/>
          </a:p>
        </p:txBody>
      </p:sp>
      <p:sp>
        <p:nvSpPr>
          <p:cNvPr id="61" name="Flowchart: Predefined Process 60"/>
          <p:cNvSpPr/>
          <p:nvPr/>
        </p:nvSpPr>
        <p:spPr>
          <a:xfrm>
            <a:off x="1046407" y="3309962"/>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err="1">
                <a:solidFill>
                  <a:schemeClr val="tx1"/>
                </a:solidFill>
              </a:rPr>
              <a:t>RELprod</a:t>
            </a:r>
            <a:r>
              <a:rPr lang="de-DE" sz="1050" dirty="0">
                <a:solidFill>
                  <a:schemeClr val="tx1"/>
                </a:solidFill>
              </a:rPr>
              <a:t> </a:t>
            </a:r>
            <a:r>
              <a:rPr lang="de-DE" sz="1050" dirty="0"/>
              <a:t>-XSUAA: </a:t>
            </a:r>
            <a:r>
              <a:rPr lang="de-DE" sz="1050" dirty="0" err="1"/>
              <a:t>broker</a:t>
            </a:r>
            <a:endParaRPr lang="en-US" sz="1050" dirty="0"/>
          </a:p>
        </p:txBody>
      </p:sp>
      <p:sp>
        <p:nvSpPr>
          <p:cNvPr id="62" name="Flowchart: Predefined Process 61"/>
          <p:cNvSpPr/>
          <p:nvPr/>
        </p:nvSpPr>
        <p:spPr>
          <a:xfrm>
            <a:off x="1050216" y="4175967"/>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N (&gt; 10)</a:t>
            </a:r>
            <a:r>
              <a:rPr lang="de-DE" sz="1050" dirty="0">
                <a:solidFill>
                  <a:schemeClr val="tx1"/>
                </a:solidFill>
              </a:rPr>
              <a:t> </a:t>
            </a:r>
            <a:r>
              <a:rPr lang="de-DE" sz="1050" dirty="0"/>
              <a:t>-XSUAA: </a:t>
            </a:r>
            <a:r>
              <a:rPr lang="de-DE" sz="1050" dirty="0" err="1"/>
              <a:t>broker</a:t>
            </a:r>
            <a:endParaRPr lang="en-US" sz="1050" dirty="0"/>
          </a:p>
        </p:txBody>
      </p:sp>
      <p:cxnSp>
        <p:nvCxnSpPr>
          <p:cNvPr id="64" name="Straight Arrow Connector 63"/>
          <p:cNvCxnSpPr>
            <a:stCxn id="5" idx="3"/>
            <a:endCxn id="8" idx="1"/>
          </p:cNvCxnSpPr>
          <p:nvPr/>
        </p:nvCxnSpPr>
        <p:spPr>
          <a:xfrm>
            <a:off x="3978808" y="1960666"/>
            <a:ext cx="333186" cy="0"/>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 idx="3"/>
            <a:endCxn id="56" idx="1"/>
          </p:cNvCxnSpPr>
          <p:nvPr/>
        </p:nvCxnSpPr>
        <p:spPr>
          <a:xfrm>
            <a:off x="3978808" y="1960666"/>
            <a:ext cx="333186" cy="868578"/>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 idx="3"/>
            <a:endCxn id="57" idx="1"/>
          </p:cNvCxnSpPr>
          <p:nvPr/>
        </p:nvCxnSpPr>
        <p:spPr>
          <a:xfrm>
            <a:off x="3978808" y="1960666"/>
            <a:ext cx="330816" cy="1734583"/>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 idx="3"/>
            <a:endCxn id="58" idx="1"/>
          </p:cNvCxnSpPr>
          <p:nvPr/>
        </p:nvCxnSpPr>
        <p:spPr>
          <a:xfrm>
            <a:off x="3978808" y="1960666"/>
            <a:ext cx="334625" cy="2600588"/>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 idx="3"/>
            <a:endCxn id="58" idx="1"/>
          </p:cNvCxnSpPr>
          <p:nvPr/>
        </p:nvCxnSpPr>
        <p:spPr>
          <a:xfrm flipV="1">
            <a:off x="3966109" y="4561254"/>
            <a:ext cx="347324" cy="4832"/>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4" idx="3"/>
            <a:endCxn id="57" idx="1"/>
          </p:cNvCxnSpPr>
          <p:nvPr/>
        </p:nvCxnSpPr>
        <p:spPr>
          <a:xfrm flipV="1">
            <a:off x="3966109" y="3695249"/>
            <a:ext cx="343515" cy="870837"/>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 idx="3"/>
            <a:endCxn id="56" idx="1"/>
          </p:cNvCxnSpPr>
          <p:nvPr/>
        </p:nvCxnSpPr>
        <p:spPr>
          <a:xfrm flipV="1">
            <a:off x="3966109" y="2829244"/>
            <a:ext cx="345885" cy="1736842"/>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 idx="3"/>
            <a:endCxn id="8" idx="1"/>
          </p:cNvCxnSpPr>
          <p:nvPr/>
        </p:nvCxnSpPr>
        <p:spPr>
          <a:xfrm flipV="1">
            <a:off x="3966109" y="1960666"/>
            <a:ext cx="345885" cy="2605420"/>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 idx="1"/>
            <a:endCxn id="62" idx="3"/>
          </p:cNvCxnSpPr>
          <p:nvPr/>
        </p:nvCxnSpPr>
        <p:spPr>
          <a:xfrm flipH="1" flipV="1">
            <a:off x="2433225" y="4561254"/>
            <a:ext cx="321926" cy="4832"/>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4" idx="1"/>
            <a:endCxn id="61" idx="3"/>
          </p:cNvCxnSpPr>
          <p:nvPr/>
        </p:nvCxnSpPr>
        <p:spPr>
          <a:xfrm flipH="1" flipV="1">
            <a:off x="2429416" y="3695249"/>
            <a:ext cx="325735" cy="870837"/>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 idx="1"/>
            <a:endCxn id="60" idx="3"/>
          </p:cNvCxnSpPr>
          <p:nvPr/>
        </p:nvCxnSpPr>
        <p:spPr>
          <a:xfrm flipH="1" flipV="1">
            <a:off x="2431786" y="2829244"/>
            <a:ext cx="323365" cy="1736842"/>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5" idx="1"/>
            <a:endCxn id="59" idx="3"/>
          </p:cNvCxnSpPr>
          <p:nvPr/>
        </p:nvCxnSpPr>
        <p:spPr>
          <a:xfrm flipH="1">
            <a:off x="2431786" y="1960666"/>
            <a:ext cx="336064" cy="0"/>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 idx="1"/>
            <a:endCxn id="59" idx="3"/>
          </p:cNvCxnSpPr>
          <p:nvPr/>
        </p:nvCxnSpPr>
        <p:spPr>
          <a:xfrm flipH="1" flipV="1">
            <a:off x="2431786" y="1960666"/>
            <a:ext cx="323365" cy="2605420"/>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 idx="1"/>
            <a:endCxn id="60" idx="3"/>
          </p:cNvCxnSpPr>
          <p:nvPr/>
        </p:nvCxnSpPr>
        <p:spPr>
          <a:xfrm flipH="1">
            <a:off x="2431786" y="1960666"/>
            <a:ext cx="336064" cy="868578"/>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5" idx="1"/>
            <a:endCxn id="61" idx="3"/>
          </p:cNvCxnSpPr>
          <p:nvPr/>
        </p:nvCxnSpPr>
        <p:spPr>
          <a:xfrm flipH="1">
            <a:off x="2429416" y="1960666"/>
            <a:ext cx="338434" cy="1734583"/>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 idx="1"/>
            <a:endCxn id="62" idx="3"/>
          </p:cNvCxnSpPr>
          <p:nvPr/>
        </p:nvCxnSpPr>
        <p:spPr>
          <a:xfrm flipH="1">
            <a:off x="2433225" y="1960666"/>
            <a:ext cx="334625" cy="2600588"/>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7" name="Arrow: Striped Right 106"/>
          <p:cNvSpPr/>
          <p:nvPr/>
        </p:nvSpPr>
        <p:spPr bwMode="gray">
          <a:xfrm rot="10800000">
            <a:off x="6342404" y="2713809"/>
            <a:ext cx="987552" cy="914939"/>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8" name="Equals 107"/>
          <p:cNvSpPr/>
          <p:nvPr/>
        </p:nvSpPr>
        <p:spPr bwMode="gray">
          <a:xfrm>
            <a:off x="1046407" y="5597487"/>
            <a:ext cx="703181" cy="703181"/>
          </a:xfrm>
          <a:prstGeom prst="mathEqual">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5" name="Rectangle 124"/>
          <p:cNvSpPr/>
          <p:nvPr/>
        </p:nvSpPr>
        <p:spPr>
          <a:xfrm>
            <a:off x="1823501" y="5587663"/>
            <a:ext cx="2584654" cy="68353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600" b="1" dirty="0"/>
              <a:t>&gt; 20 XSUAA </a:t>
            </a:r>
            <a:r>
              <a:rPr lang="de-DE" sz="1600" b="1" dirty="0" err="1"/>
              <a:t>instances</a:t>
            </a:r>
            <a:endParaRPr lang="en-US" sz="1600" b="1" dirty="0"/>
          </a:p>
        </p:txBody>
      </p:sp>
      <p:sp>
        <p:nvSpPr>
          <p:cNvPr id="126" name="Rectangle 125"/>
          <p:cNvSpPr/>
          <p:nvPr/>
        </p:nvSpPr>
        <p:spPr>
          <a:xfrm>
            <a:off x="8558144" y="5597487"/>
            <a:ext cx="2584997" cy="68353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600" b="1" dirty="0"/>
              <a:t>&gt; 310 </a:t>
            </a:r>
            <a:r>
              <a:rPr lang="de-DE" sz="1600" b="1" dirty="0" err="1"/>
              <a:t>single</a:t>
            </a:r>
            <a:r>
              <a:rPr lang="de-DE" sz="1600" b="1" dirty="0"/>
              <a:t> Services JSON</a:t>
            </a:r>
            <a:endParaRPr lang="en-US" sz="1600" b="1" dirty="0"/>
          </a:p>
        </p:txBody>
      </p:sp>
      <p:sp>
        <p:nvSpPr>
          <p:cNvPr id="128" name="Equals 127"/>
          <p:cNvSpPr/>
          <p:nvPr/>
        </p:nvSpPr>
        <p:spPr bwMode="gray">
          <a:xfrm>
            <a:off x="7781050" y="5587663"/>
            <a:ext cx="703181" cy="703181"/>
          </a:xfrm>
          <a:prstGeom prst="mathEqual">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6489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5151" y="4198228"/>
            <a:ext cx="1210958" cy="735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Jupiter</a:t>
            </a:r>
            <a:endParaRPr lang="en-US" sz="1600" dirty="0"/>
          </a:p>
        </p:txBody>
      </p:sp>
      <p:sp>
        <p:nvSpPr>
          <p:cNvPr id="5" name="Rectangle 4"/>
          <p:cNvSpPr/>
          <p:nvPr/>
        </p:nvSpPr>
        <p:spPr>
          <a:xfrm>
            <a:off x="2767850" y="1592808"/>
            <a:ext cx="1210958" cy="735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t>landscape</a:t>
            </a:r>
            <a:r>
              <a:rPr lang="de-DE" sz="1600" dirty="0"/>
              <a:t>-router</a:t>
            </a:r>
            <a:endParaRPr lang="en-US" sz="1600" dirty="0"/>
          </a:p>
        </p:txBody>
      </p:sp>
      <p:sp>
        <p:nvSpPr>
          <p:cNvPr id="6" name="Rectangle 5"/>
          <p:cNvSpPr/>
          <p:nvPr/>
        </p:nvSpPr>
        <p:spPr>
          <a:xfrm>
            <a:off x="833011" y="1109143"/>
            <a:ext cx="5139421" cy="4124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200" dirty="0" err="1">
                <a:solidFill>
                  <a:schemeClr val="tx1"/>
                </a:solidFill>
              </a:rPr>
              <a:t>infrastructure</a:t>
            </a:r>
            <a:r>
              <a:rPr lang="de-DE" sz="1200" dirty="0">
                <a:solidFill>
                  <a:schemeClr val="tx1"/>
                </a:solidFill>
              </a:rPr>
              <a:t> </a:t>
            </a:r>
            <a:r>
              <a:rPr lang="de-DE" sz="1200" dirty="0" err="1">
                <a:solidFill>
                  <a:schemeClr val="tx1"/>
                </a:solidFill>
              </a:rPr>
              <a:t>space</a:t>
            </a:r>
            <a:endParaRPr lang="en-US" sz="2000" dirty="0">
              <a:solidFill>
                <a:schemeClr val="tx1"/>
              </a:solidFill>
            </a:endParaRPr>
          </a:p>
        </p:txBody>
      </p:sp>
      <p:sp>
        <p:nvSpPr>
          <p:cNvPr id="8" name="Flowchart: Predefined Process 7"/>
          <p:cNvSpPr/>
          <p:nvPr/>
        </p:nvSpPr>
        <p:spPr>
          <a:xfrm>
            <a:off x="4311994" y="1575379"/>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Test </a:t>
            </a:r>
            <a:r>
              <a:rPr lang="de-DE" sz="1050" dirty="0" err="1">
                <a:solidFill>
                  <a:schemeClr val="tx1"/>
                </a:solidFill>
              </a:rPr>
              <a:t>Landscape</a:t>
            </a:r>
            <a:r>
              <a:rPr lang="de-DE" sz="1050" dirty="0">
                <a:solidFill>
                  <a:schemeClr val="tx1"/>
                </a:solidFill>
              </a:rPr>
              <a:t> </a:t>
            </a:r>
            <a:endParaRPr lang="en-US" sz="1050" dirty="0">
              <a:solidFill>
                <a:schemeClr val="tx1"/>
              </a:solidFill>
            </a:endParaRPr>
          </a:p>
          <a:p>
            <a:pPr algn="ctr"/>
            <a:r>
              <a:rPr lang="de-DE" sz="1050" dirty="0"/>
              <a:t>-XSUAA: </a:t>
            </a:r>
            <a:r>
              <a:rPr lang="de-DE" sz="1050" dirty="0" err="1"/>
              <a:t>application</a:t>
            </a:r>
            <a:endParaRPr lang="en-US" sz="1050" dirty="0"/>
          </a:p>
        </p:txBody>
      </p:sp>
      <p:sp>
        <p:nvSpPr>
          <p:cNvPr id="24" name="Title 23"/>
          <p:cNvSpPr>
            <a:spLocks noGrp="1"/>
          </p:cNvSpPr>
          <p:nvPr>
            <p:ph type="title"/>
          </p:nvPr>
        </p:nvSpPr>
        <p:spPr>
          <a:xfrm>
            <a:off x="504001" y="504000"/>
            <a:ext cx="11186476" cy="369332"/>
          </a:xfrm>
        </p:spPr>
        <p:txBody>
          <a:bodyPr/>
          <a:lstStyle/>
          <a:p>
            <a:r>
              <a:rPr lang="en-US" dirty="0"/>
              <a:t>Landscape Approach</a:t>
            </a:r>
          </a:p>
        </p:txBody>
      </p:sp>
      <p:grpSp>
        <p:nvGrpSpPr>
          <p:cNvPr id="127" name="Group 126"/>
          <p:cNvGrpSpPr/>
          <p:nvPr/>
        </p:nvGrpSpPr>
        <p:grpSpPr>
          <a:xfrm>
            <a:off x="7781050" y="1110046"/>
            <a:ext cx="3474720" cy="4123370"/>
            <a:chOff x="7628650" y="688666"/>
            <a:chExt cx="3474720" cy="5540173"/>
          </a:xfrm>
        </p:grpSpPr>
        <p:sp>
          <p:nvSpPr>
            <p:cNvPr id="25" name="Rectangle 24"/>
            <p:cNvSpPr/>
            <p:nvPr/>
          </p:nvSpPr>
          <p:spPr>
            <a:xfrm>
              <a:off x="7628650" y="688666"/>
              <a:ext cx="3474720" cy="1271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dirty="0">
                  <a:solidFill>
                    <a:schemeClr val="tx1"/>
                  </a:solidFill>
                </a:rPr>
                <a:t>Test </a:t>
              </a:r>
              <a:r>
                <a:rPr lang="de-DE" sz="1050" dirty="0" err="1">
                  <a:solidFill>
                    <a:schemeClr val="tx1"/>
                  </a:solidFill>
                </a:rPr>
                <a:t>Landscape</a:t>
              </a:r>
              <a:r>
                <a:rPr lang="de-DE" sz="1050" dirty="0">
                  <a:solidFill>
                    <a:schemeClr val="tx1"/>
                  </a:solidFill>
                </a:rPr>
                <a:t> </a:t>
              </a:r>
              <a:endParaRPr lang="en-US" sz="1050" dirty="0">
                <a:solidFill>
                  <a:schemeClr val="tx1"/>
                </a:solidFill>
              </a:endParaRPr>
            </a:p>
            <a:p>
              <a:endParaRPr lang="en-US" sz="1050" dirty="0">
                <a:solidFill>
                  <a:schemeClr val="tx1"/>
                </a:solidFill>
              </a:endParaRPr>
            </a:p>
          </p:txBody>
        </p:sp>
        <p:sp>
          <p:nvSpPr>
            <p:cNvPr id="29" name="Rectangle 28"/>
            <p:cNvSpPr/>
            <p:nvPr/>
          </p:nvSpPr>
          <p:spPr>
            <a:xfrm>
              <a:off x="7628650" y="2151799"/>
              <a:ext cx="3474720" cy="1271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dirty="0" err="1">
                  <a:solidFill>
                    <a:schemeClr val="tx1"/>
                  </a:solidFill>
                </a:rPr>
                <a:t>Candidate</a:t>
              </a:r>
              <a:r>
                <a:rPr lang="de-DE" sz="1050" dirty="0">
                  <a:solidFill>
                    <a:schemeClr val="tx1"/>
                  </a:solidFill>
                </a:rPr>
                <a:t> </a:t>
              </a:r>
              <a:r>
                <a:rPr lang="de-DE" sz="1050" dirty="0" err="1">
                  <a:solidFill>
                    <a:schemeClr val="tx1"/>
                  </a:solidFill>
                </a:rPr>
                <a:t>Landscape</a:t>
              </a:r>
              <a:r>
                <a:rPr lang="de-DE" sz="1050" dirty="0">
                  <a:solidFill>
                    <a:schemeClr val="tx1"/>
                  </a:solidFill>
                </a:rPr>
                <a:t>?????</a:t>
              </a:r>
              <a:endParaRPr lang="en-US" sz="1600" dirty="0">
                <a:solidFill>
                  <a:schemeClr val="tx1"/>
                </a:solidFill>
              </a:endParaRPr>
            </a:p>
          </p:txBody>
        </p:sp>
        <p:sp>
          <p:nvSpPr>
            <p:cNvPr id="30" name="Rectangle 29"/>
            <p:cNvSpPr/>
            <p:nvPr/>
          </p:nvSpPr>
          <p:spPr bwMode="gray">
            <a:xfrm>
              <a:off x="8530839" y="2509199"/>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product</a:t>
              </a:r>
              <a:r>
                <a:rPr lang="de-DE" sz="1400" kern="0" dirty="0">
                  <a:solidFill>
                    <a:schemeClr val="bg1"/>
                  </a:solidFill>
                  <a:ea typeface="Arial Unicode MS" pitchFamily="34" charset="-128"/>
                  <a:cs typeface="Arial Unicode MS" pitchFamily="34" charset="-128"/>
                </a:rPr>
                <a:t>-</a:t>
              </a:r>
              <a:r>
                <a:rPr lang="de-DE" sz="1400" kern="0" dirty="0" err="1">
                  <a:solidFill>
                    <a:schemeClr val="bg1"/>
                  </a:solidFill>
                  <a:ea typeface="Arial Unicode MS" pitchFamily="34" charset="-128"/>
                  <a:cs typeface="Arial Unicode MS" pitchFamily="34" charset="-128"/>
                </a:rPr>
                <a:t>config</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a:xfrm>
              <a:off x="7628650" y="3571757"/>
              <a:ext cx="3474720" cy="1271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dirty="0" err="1">
                  <a:solidFill>
                    <a:schemeClr val="tx1"/>
                  </a:solidFill>
                </a:rPr>
                <a:t>Prod</a:t>
              </a:r>
              <a:endParaRPr lang="en-US" sz="1600" dirty="0">
                <a:solidFill>
                  <a:schemeClr val="tx1"/>
                </a:solidFill>
              </a:endParaRPr>
            </a:p>
          </p:txBody>
        </p:sp>
        <p:sp>
          <p:nvSpPr>
            <p:cNvPr id="37" name="Rectangle 36"/>
            <p:cNvSpPr/>
            <p:nvPr/>
          </p:nvSpPr>
          <p:spPr>
            <a:xfrm>
              <a:off x="7628650" y="4957694"/>
              <a:ext cx="3474720" cy="1271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dirty="0">
                  <a:solidFill>
                    <a:schemeClr val="tx1"/>
                  </a:solidFill>
                </a:rPr>
                <a:t>Beta</a:t>
              </a:r>
              <a:endParaRPr lang="en-US" sz="1600" dirty="0">
                <a:solidFill>
                  <a:schemeClr val="tx1"/>
                </a:solidFill>
              </a:endParaRPr>
            </a:p>
          </p:txBody>
        </p:sp>
        <p:sp>
          <p:nvSpPr>
            <p:cNvPr id="41" name="Rectangle 40"/>
            <p:cNvSpPr/>
            <p:nvPr/>
          </p:nvSpPr>
          <p:spPr bwMode="gray">
            <a:xfrm>
              <a:off x="8530839" y="1057998"/>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product</a:t>
              </a:r>
              <a:r>
                <a:rPr lang="de-DE" sz="1400" kern="0" dirty="0">
                  <a:solidFill>
                    <a:schemeClr val="bg1"/>
                  </a:solidFill>
                  <a:ea typeface="Arial Unicode MS" pitchFamily="34" charset="-128"/>
                  <a:cs typeface="Arial Unicode MS" pitchFamily="34" charset="-128"/>
                </a:rPr>
                <a:t>-</a:t>
              </a:r>
              <a:r>
                <a:rPr lang="de-DE" sz="1400" kern="0" dirty="0" err="1">
                  <a:solidFill>
                    <a:schemeClr val="bg1"/>
                  </a:solidFill>
                  <a:ea typeface="Arial Unicode MS" pitchFamily="34" charset="-128"/>
                  <a:cs typeface="Arial Unicode MS" pitchFamily="34" charset="-128"/>
                </a:rPr>
                <a:t>config</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2" name="Rectangle 41"/>
            <p:cNvSpPr/>
            <p:nvPr/>
          </p:nvSpPr>
          <p:spPr bwMode="gray">
            <a:xfrm>
              <a:off x="9773490" y="1057998"/>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ea typeface="Arial Unicode MS" pitchFamily="34" charset="-128"/>
                  <a:cs typeface="Arial Unicode MS" pitchFamily="34" charset="-128"/>
                </a:rPr>
                <a:t>31 Services</a:t>
              </a:r>
              <a:br>
                <a:rPr lang="de-DE" sz="1400" kern="0" dirty="0">
                  <a:solidFill>
                    <a:schemeClr val="bg1"/>
                  </a:solidFill>
                  <a:ea typeface="Arial Unicode MS" pitchFamily="34" charset="-128"/>
                  <a:cs typeface="Arial Unicode MS" pitchFamily="34" charset="-128"/>
                </a:rPr>
              </a:br>
              <a:r>
                <a:rPr lang="de-DE" sz="1400" kern="0" dirty="0" err="1">
                  <a:solidFill>
                    <a:schemeClr val="bg1"/>
                  </a:solidFill>
                  <a:ea typeface="Arial Unicode MS" pitchFamily="34" charset="-128"/>
                  <a:cs typeface="Arial Unicode MS" pitchFamily="34" charset="-128"/>
                </a:rPr>
                <a:t>json‘s</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3" name="Rectangle 42"/>
            <p:cNvSpPr/>
            <p:nvPr/>
          </p:nvSpPr>
          <p:spPr bwMode="gray">
            <a:xfrm>
              <a:off x="9773490" y="2509199"/>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ea typeface="Arial Unicode MS" pitchFamily="34" charset="-128"/>
                  <a:cs typeface="Arial Unicode MS" pitchFamily="34" charset="-128"/>
                </a:rPr>
                <a:t>31 Services</a:t>
              </a:r>
              <a:br>
                <a:rPr lang="de-DE" sz="1400" kern="0" dirty="0">
                  <a:solidFill>
                    <a:schemeClr val="bg1"/>
                  </a:solidFill>
                  <a:ea typeface="Arial Unicode MS" pitchFamily="34" charset="-128"/>
                  <a:cs typeface="Arial Unicode MS" pitchFamily="34" charset="-128"/>
                </a:rPr>
              </a:br>
              <a:r>
                <a:rPr lang="de-DE" sz="1400" kern="0" dirty="0" err="1">
                  <a:solidFill>
                    <a:schemeClr val="bg1"/>
                  </a:solidFill>
                  <a:ea typeface="Arial Unicode MS" pitchFamily="34" charset="-128"/>
                  <a:cs typeface="Arial Unicode MS" pitchFamily="34" charset="-128"/>
                </a:rPr>
                <a:t>json‘s</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4" name="Rectangle 43"/>
            <p:cNvSpPr/>
            <p:nvPr/>
          </p:nvSpPr>
          <p:spPr bwMode="gray">
            <a:xfrm>
              <a:off x="8530839" y="3924216"/>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product</a:t>
              </a:r>
              <a:r>
                <a:rPr lang="de-DE" sz="1400" kern="0" dirty="0">
                  <a:solidFill>
                    <a:schemeClr val="bg1"/>
                  </a:solidFill>
                  <a:ea typeface="Arial Unicode MS" pitchFamily="34" charset="-128"/>
                  <a:cs typeface="Arial Unicode MS" pitchFamily="34" charset="-128"/>
                </a:rPr>
                <a:t>-</a:t>
              </a:r>
              <a:r>
                <a:rPr lang="de-DE" sz="1400" kern="0" dirty="0" err="1">
                  <a:solidFill>
                    <a:schemeClr val="bg1"/>
                  </a:solidFill>
                  <a:ea typeface="Arial Unicode MS" pitchFamily="34" charset="-128"/>
                  <a:cs typeface="Arial Unicode MS" pitchFamily="34" charset="-128"/>
                </a:rPr>
                <a:t>config</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5" name="Rectangle 44"/>
            <p:cNvSpPr/>
            <p:nvPr/>
          </p:nvSpPr>
          <p:spPr bwMode="gray">
            <a:xfrm>
              <a:off x="9773490" y="3924216"/>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ea typeface="Arial Unicode MS" pitchFamily="34" charset="-128"/>
                  <a:cs typeface="Arial Unicode MS" pitchFamily="34" charset="-128"/>
                </a:rPr>
                <a:t>31 Services</a:t>
              </a:r>
              <a:br>
                <a:rPr lang="de-DE" sz="1400" kern="0" dirty="0">
                  <a:solidFill>
                    <a:schemeClr val="bg1"/>
                  </a:solidFill>
                  <a:ea typeface="Arial Unicode MS" pitchFamily="34" charset="-128"/>
                  <a:cs typeface="Arial Unicode MS" pitchFamily="34" charset="-128"/>
                </a:rPr>
              </a:br>
              <a:r>
                <a:rPr lang="de-DE" sz="1400" kern="0" dirty="0" err="1">
                  <a:solidFill>
                    <a:schemeClr val="bg1"/>
                  </a:solidFill>
                  <a:ea typeface="Arial Unicode MS" pitchFamily="34" charset="-128"/>
                  <a:cs typeface="Arial Unicode MS" pitchFamily="34" charset="-128"/>
                </a:rPr>
                <a:t>json‘s</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8" name="Rectangle 47"/>
            <p:cNvSpPr/>
            <p:nvPr/>
          </p:nvSpPr>
          <p:spPr bwMode="gray">
            <a:xfrm>
              <a:off x="8530839" y="5308008"/>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product</a:t>
              </a:r>
              <a:r>
                <a:rPr lang="de-DE" sz="1400" kern="0" dirty="0">
                  <a:solidFill>
                    <a:schemeClr val="bg1"/>
                  </a:solidFill>
                  <a:ea typeface="Arial Unicode MS" pitchFamily="34" charset="-128"/>
                  <a:cs typeface="Arial Unicode MS" pitchFamily="34" charset="-128"/>
                </a:rPr>
                <a:t>-</a:t>
              </a:r>
              <a:r>
                <a:rPr lang="de-DE" sz="1400" kern="0" dirty="0" err="1">
                  <a:solidFill>
                    <a:schemeClr val="bg1"/>
                  </a:solidFill>
                  <a:ea typeface="Arial Unicode MS" pitchFamily="34" charset="-128"/>
                  <a:cs typeface="Arial Unicode MS" pitchFamily="34" charset="-128"/>
                </a:rPr>
                <a:t>config</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49" name="Rectangle 48"/>
            <p:cNvSpPr/>
            <p:nvPr/>
          </p:nvSpPr>
          <p:spPr bwMode="gray">
            <a:xfrm>
              <a:off x="9773490" y="5308008"/>
              <a:ext cx="1217252" cy="8168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ea typeface="Arial Unicode MS" pitchFamily="34" charset="-128"/>
                  <a:cs typeface="Arial Unicode MS" pitchFamily="34" charset="-128"/>
                </a:rPr>
                <a:t>31 Services</a:t>
              </a:r>
              <a:br>
                <a:rPr lang="de-DE" sz="1400" kern="0" dirty="0">
                  <a:solidFill>
                    <a:schemeClr val="bg1"/>
                  </a:solidFill>
                  <a:ea typeface="Arial Unicode MS" pitchFamily="34" charset="-128"/>
                  <a:cs typeface="Arial Unicode MS" pitchFamily="34" charset="-128"/>
                </a:rPr>
              </a:br>
              <a:r>
                <a:rPr lang="de-DE" sz="1400" kern="0" dirty="0" err="1">
                  <a:solidFill>
                    <a:schemeClr val="bg1"/>
                  </a:solidFill>
                  <a:ea typeface="Arial Unicode MS" pitchFamily="34" charset="-128"/>
                  <a:cs typeface="Arial Unicode MS" pitchFamily="34" charset="-128"/>
                </a:rPr>
                <a:t>json‘s</a:t>
              </a:r>
              <a:endPar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grpSp>
      <p:sp>
        <p:nvSpPr>
          <p:cNvPr id="56" name="Flowchart: Predefined Process 55"/>
          <p:cNvSpPr/>
          <p:nvPr/>
        </p:nvSpPr>
        <p:spPr>
          <a:xfrm>
            <a:off x="4311994" y="2443957"/>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err="1">
                <a:solidFill>
                  <a:schemeClr val="tx1"/>
                </a:solidFill>
              </a:rPr>
              <a:t>Candidate</a:t>
            </a:r>
            <a:r>
              <a:rPr lang="de-DE" sz="1050" dirty="0">
                <a:solidFill>
                  <a:schemeClr val="tx1"/>
                </a:solidFill>
              </a:rPr>
              <a:t> </a:t>
            </a:r>
            <a:r>
              <a:rPr lang="de-DE" sz="1050" dirty="0" err="1">
                <a:solidFill>
                  <a:schemeClr val="tx1"/>
                </a:solidFill>
              </a:rPr>
              <a:t>Landscape</a:t>
            </a:r>
            <a:r>
              <a:rPr lang="de-DE" sz="1050" dirty="0">
                <a:solidFill>
                  <a:schemeClr val="tx1"/>
                </a:solidFill>
              </a:rPr>
              <a:t> </a:t>
            </a:r>
            <a:r>
              <a:rPr lang="de-DE" sz="1050" dirty="0"/>
              <a:t>-XSUAA: </a:t>
            </a:r>
            <a:r>
              <a:rPr lang="de-DE" sz="1050" dirty="0" err="1"/>
              <a:t>application</a:t>
            </a:r>
            <a:endParaRPr lang="en-US" sz="1050" dirty="0"/>
          </a:p>
        </p:txBody>
      </p:sp>
      <p:sp>
        <p:nvSpPr>
          <p:cNvPr id="57" name="Flowchart: Predefined Process 56"/>
          <p:cNvSpPr/>
          <p:nvPr/>
        </p:nvSpPr>
        <p:spPr>
          <a:xfrm>
            <a:off x="4309624" y="3309962"/>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err="1">
                <a:solidFill>
                  <a:schemeClr val="tx1"/>
                </a:solidFill>
              </a:rPr>
              <a:t>Prod</a:t>
            </a:r>
            <a:r>
              <a:rPr lang="de-DE" sz="1050" dirty="0">
                <a:solidFill>
                  <a:schemeClr val="tx1"/>
                </a:solidFill>
              </a:rPr>
              <a:t> </a:t>
            </a:r>
            <a:r>
              <a:rPr lang="de-DE" sz="1050" dirty="0"/>
              <a:t>-XSUAA: </a:t>
            </a:r>
            <a:r>
              <a:rPr lang="de-DE" sz="1050" dirty="0" err="1"/>
              <a:t>application</a:t>
            </a:r>
            <a:endParaRPr lang="en-US" sz="1050" dirty="0"/>
          </a:p>
        </p:txBody>
      </p:sp>
      <p:sp>
        <p:nvSpPr>
          <p:cNvPr id="58" name="Flowchart: Predefined Process 57"/>
          <p:cNvSpPr/>
          <p:nvPr/>
        </p:nvSpPr>
        <p:spPr>
          <a:xfrm>
            <a:off x="4313433" y="4175967"/>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Beta </a:t>
            </a:r>
            <a:r>
              <a:rPr lang="de-DE" sz="1050" dirty="0"/>
              <a:t>-XSUAA: </a:t>
            </a:r>
            <a:r>
              <a:rPr lang="de-DE" sz="1050" dirty="0" err="1"/>
              <a:t>application</a:t>
            </a:r>
            <a:endParaRPr lang="en-US" sz="1050" dirty="0"/>
          </a:p>
        </p:txBody>
      </p:sp>
      <p:sp>
        <p:nvSpPr>
          <p:cNvPr id="59" name="Flowchart: Predefined Process 58"/>
          <p:cNvSpPr/>
          <p:nvPr/>
        </p:nvSpPr>
        <p:spPr>
          <a:xfrm>
            <a:off x="1048777" y="1575379"/>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Test </a:t>
            </a:r>
            <a:r>
              <a:rPr lang="de-DE" sz="1050" dirty="0" err="1">
                <a:solidFill>
                  <a:schemeClr val="tx1"/>
                </a:solidFill>
              </a:rPr>
              <a:t>Landscape</a:t>
            </a:r>
            <a:r>
              <a:rPr lang="de-DE" sz="1050" dirty="0">
                <a:solidFill>
                  <a:schemeClr val="tx1"/>
                </a:solidFill>
              </a:rPr>
              <a:t> </a:t>
            </a:r>
            <a:endParaRPr lang="en-US" sz="1050" dirty="0">
              <a:solidFill>
                <a:schemeClr val="tx1"/>
              </a:solidFill>
            </a:endParaRPr>
          </a:p>
          <a:p>
            <a:pPr algn="ctr"/>
            <a:r>
              <a:rPr lang="de-DE" sz="1050" dirty="0"/>
              <a:t>-XSUAA: </a:t>
            </a:r>
            <a:r>
              <a:rPr lang="de-DE" sz="1050" dirty="0" err="1"/>
              <a:t>broker</a:t>
            </a:r>
            <a:endParaRPr lang="en-US" sz="1050" dirty="0"/>
          </a:p>
        </p:txBody>
      </p:sp>
      <p:sp>
        <p:nvSpPr>
          <p:cNvPr id="60" name="Flowchart: Predefined Process 59"/>
          <p:cNvSpPr/>
          <p:nvPr/>
        </p:nvSpPr>
        <p:spPr>
          <a:xfrm>
            <a:off x="1048777" y="2443957"/>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err="1">
                <a:solidFill>
                  <a:schemeClr val="tx1"/>
                </a:solidFill>
              </a:rPr>
              <a:t>Candidate</a:t>
            </a:r>
            <a:r>
              <a:rPr lang="de-DE" sz="1050" dirty="0">
                <a:solidFill>
                  <a:schemeClr val="tx1"/>
                </a:solidFill>
              </a:rPr>
              <a:t> </a:t>
            </a:r>
            <a:r>
              <a:rPr lang="de-DE" sz="1050" dirty="0" err="1">
                <a:solidFill>
                  <a:schemeClr val="tx1"/>
                </a:solidFill>
              </a:rPr>
              <a:t>Landscape</a:t>
            </a:r>
            <a:r>
              <a:rPr lang="de-DE" sz="1050" dirty="0">
                <a:solidFill>
                  <a:schemeClr val="tx1"/>
                </a:solidFill>
              </a:rPr>
              <a:t> </a:t>
            </a:r>
            <a:r>
              <a:rPr lang="de-DE" sz="1050" dirty="0"/>
              <a:t>-XSUAA: </a:t>
            </a:r>
            <a:r>
              <a:rPr lang="de-DE" sz="1050" dirty="0" err="1"/>
              <a:t>broker</a:t>
            </a:r>
            <a:endParaRPr lang="en-US" sz="1050" dirty="0"/>
          </a:p>
        </p:txBody>
      </p:sp>
      <p:sp>
        <p:nvSpPr>
          <p:cNvPr id="61" name="Flowchart: Predefined Process 60"/>
          <p:cNvSpPr/>
          <p:nvPr/>
        </p:nvSpPr>
        <p:spPr>
          <a:xfrm>
            <a:off x="1046407" y="3309962"/>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err="1">
                <a:solidFill>
                  <a:schemeClr val="tx1"/>
                </a:solidFill>
              </a:rPr>
              <a:t>Prod</a:t>
            </a:r>
            <a:r>
              <a:rPr lang="de-DE" sz="1050" dirty="0">
                <a:solidFill>
                  <a:schemeClr val="tx1"/>
                </a:solidFill>
              </a:rPr>
              <a:t> </a:t>
            </a:r>
            <a:r>
              <a:rPr lang="de-DE" sz="1050" dirty="0"/>
              <a:t>-XSUAA: </a:t>
            </a:r>
            <a:r>
              <a:rPr lang="de-DE" sz="1050" dirty="0" err="1"/>
              <a:t>broker</a:t>
            </a:r>
            <a:endParaRPr lang="en-US" sz="1050" dirty="0"/>
          </a:p>
        </p:txBody>
      </p:sp>
      <p:sp>
        <p:nvSpPr>
          <p:cNvPr id="62" name="Flowchart: Predefined Process 61"/>
          <p:cNvSpPr/>
          <p:nvPr/>
        </p:nvSpPr>
        <p:spPr>
          <a:xfrm>
            <a:off x="1050216" y="4175967"/>
            <a:ext cx="1383009" cy="77057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Beta </a:t>
            </a:r>
            <a:r>
              <a:rPr lang="de-DE" sz="1050" dirty="0"/>
              <a:t>-XSUAA: </a:t>
            </a:r>
            <a:r>
              <a:rPr lang="de-DE" sz="1050" dirty="0" err="1"/>
              <a:t>broker</a:t>
            </a:r>
            <a:endParaRPr lang="en-US" sz="1050" dirty="0"/>
          </a:p>
        </p:txBody>
      </p:sp>
      <p:cxnSp>
        <p:nvCxnSpPr>
          <p:cNvPr id="64" name="Straight Arrow Connector 63"/>
          <p:cNvCxnSpPr>
            <a:stCxn id="5" idx="3"/>
            <a:endCxn id="8" idx="1"/>
          </p:cNvCxnSpPr>
          <p:nvPr/>
        </p:nvCxnSpPr>
        <p:spPr>
          <a:xfrm>
            <a:off x="3978808" y="1960666"/>
            <a:ext cx="333186" cy="0"/>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 idx="3"/>
            <a:endCxn id="56" idx="1"/>
          </p:cNvCxnSpPr>
          <p:nvPr/>
        </p:nvCxnSpPr>
        <p:spPr>
          <a:xfrm>
            <a:off x="3978808" y="1960666"/>
            <a:ext cx="333186" cy="868578"/>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 idx="3"/>
            <a:endCxn id="57" idx="1"/>
          </p:cNvCxnSpPr>
          <p:nvPr/>
        </p:nvCxnSpPr>
        <p:spPr>
          <a:xfrm>
            <a:off x="3978808" y="1960666"/>
            <a:ext cx="330816" cy="1734583"/>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 idx="3"/>
            <a:endCxn id="58" idx="1"/>
          </p:cNvCxnSpPr>
          <p:nvPr/>
        </p:nvCxnSpPr>
        <p:spPr>
          <a:xfrm>
            <a:off x="3978808" y="1960666"/>
            <a:ext cx="334625" cy="2600588"/>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 idx="3"/>
            <a:endCxn id="58" idx="1"/>
          </p:cNvCxnSpPr>
          <p:nvPr/>
        </p:nvCxnSpPr>
        <p:spPr>
          <a:xfrm flipV="1">
            <a:off x="3966109" y="4561254"/>
            <a:ext cx="347324" cy="4832"/>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4" idx="3"/>
            <a:endCxn id="57" idx="1"/>
          </p:cNvCxnSpPr>
          <p:nvPr/>
        </p:nvCxnSpPr>
        <p:spPr>
          <a:xfrm flipV="1">
            <a:off x="3966109" y="3695249"/>
            <a:ext cx="343515" cy="870837"/>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 idx="3"/>
            <a:endCxn id="56" idx="1"/>
          </p:cNvCxnSpPr>
          <p:nvPr/>
        </p:nvCxnSpPr>
        <p:spPr>
          <a:xfrm flipV="1">
            <a:off x="3966109" y="2829244"/>
            <a:ext cx="345885" cy="1736842"/>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 idx="3"/>
            <a:endCxn id="8" idx="1"/>
          </p:cNvCxnSpPr>
          <p:nvPr/>
        </p:nvCxnSpPr>
        <p:spPr>
          <a:xfrm flipV="1">
            <a:off x="3966109" y="1960666"/>
            <a:ext cx="345885" cy="2605420"/>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 idx="1"/>
            <a:endCxn id="62" idx="3"/>
          </p:cNvCxnSpPr>
          <p:nvPr/>
        </p:nvCxnSpPr>
        <p:spPr>
          <a:xfrm flipH="1" flipV="1">
            <a:off x="2433225" y="4561254"/>
            <a:ext cx="321926" cy="4832"/>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4" idx="1"/>
            <a:endCxn id="61" idx="3"/>
          </p:cNvCxnSpPr>
          <p:nvPr/>
        </p:nvCxnSpPr>
        <p:spPr>
          <a:xfrm flipH="1" flipV="1">
            <a:off x="2429416" y="3695249"/>
            <a:ext cx="325735" cy="870837"/>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 idx="1"/>
            <a:endCxn id="60" idx="3"/>
          </p:cNvCxnSpPr>
          <p:nvPr/>
        </p:nvCxnSpPr>
        <p:spPr>
          <a:xfrm flipH="1" flipV="1">
            <a:off x="2431786" y="2829244"/>
            <a:ext cx="323365" cy="1736842"/>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5" idx="1"/>
            <a:endCxn id="59" idx="3"/>
          </p:cNvCxnSpPr>
          <p:nvPr/>
        </p:nvCxnSpPr>
        <p:spPr>
          <a:xfrm flipH="1">
            <a:off x="2431786" y="1960666"/>
            <a:ext cx="336064" cy="0"/>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 idx="1"/>
            <a:endCxn id="59" idx="3"/>
          </p:cNvCxnSpPr>
          <p:nvPr/>
        </p:nvCxnSpPr>
        <p:spPr>
          <a:xfrm flipH="1" flipV="1">
            <a:off x="2431786" y="1960666"/>
            <a:ext cx="323365" cy="2605420"/>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 idx="1"/>
            <a:endCxn id="60" idx="3"/>
          </p:cNvCxnSpPr>
          <p:nvPr/>
        </p:nvCxnSpPr>
        <p:spPr>
          <a:xfrm flipH="1">
            <a:off x="2431786" y="1960666"/>
            <a:ext cx="336064" cy="868578"/>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5" idx="1"/>
            <a:endCxn id="61" idx="3"/>
          </p:cNvCxnSpPr>
          <p:nvPr/>
        </p:nvCxnSpPr>
        <p:spPr>
          <a:xfrm flipH="1">
            <a:off x="2429416" y="1960666"/>
            <a:ext cx="338434" cy="1734583"/>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 idx="1"/>
            <a:endCxn id="62" idx="3"/>
          </p:cNvCxnSpPr>
          <p:nvPr/>
        </p:nvCxnSpPr>
        <p:spPr>
          <a:xfrm flipH="1">
            <a:off x="2433225" y="1960666"/>
            <a:ext cx="334625" cy="2600588"/>
          </a:xfrm>
          <a:prstGeom prst="straightConnector1">
            <a:avLst/>
          </a:prstGeom>
          <a:ln w="9525">
            <a:solidFill>
              <a:schemeClr val="tx1"/>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7" name="Arrow: Striped Right 106"/>
          <p:cNvSpPr/>
          <p:nvPr/>
        </p:nvSpPr>
        <p:spPr bwMode="gray">
          <a:xfrm rot="10800000">
            <a:off x="6342404" y="2713809"/>
            <a:ext cx="987552" cy="914939"/>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8" name="Equals 107"/>
          <p:cNvSpPr/>
          <p:nvPr/>
        </p:nvSpPr>
        <p:spPr bwMode="gray">
          <a:xfrm>
            <a:off x="1046407" y="5597487"/>
            <a:ext cx="703181" cy="703181"/>
          </a:xfrm>
          <a:prstGeom prst="mathEqual">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5" name="Rectangle 124"/>
          <p:cNvSpPr/>
          <p:nvPr/>
        </p:nvSpPr>
        <p:spPr>
          <a:xfrm>
            <a:off x="1823501" y="5587663"/>
            <a:ext cx="2584654" cy="68353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600" b="1" dirty="0"/>
              <a:t>2 x n-</a:t>
            </a:r>
            <a:r>
              <a:rPr lang="de-DE" sz="1600" b="1" dirty="0" err="1"/>
              <a:t>landscapes</a:t>
            </a:r>
            <a:r>
              <a:rPr lang="de-DE" sz="1600" b="1" dirty="0"/>
              <a:t> XSUAA </a:t>
            </a:r>
            <a:r>
              <a:rPr lang="de-DE" sz="1600" b="1" dirty="0" err="1"/>
              <a:t>instances</a:t>
            </a:r>
            <a:endParaRPr lang="en-US" sz="1600" b="1" dirty="0"/>
          </a:p>
        </p:txBody>
      </p:sp>
      <p:sp>
        <p:nvSpPr>
          <p:cNvPr id="126" name="Rectangle 125"/>
          <p:cNvSpPr/>
          <p:nvPr/>
        </p:nvSpPr>
        <p:spPr>
          <a:xfrm>
            <a:off x="8558144" y="5597487"/>
            <a:ext cx="2584997" cy="68353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600" b="1" dirty="0"/>
              <a:t>n-</a:t>
            </a:r>
            <a:r>
              <a:rPr lang="de-DE" sz="1600" b="1" dirty="0" err="1"/>
              <a:t>landscapes</a:t>
            </a:r>
            <a:r>
              <a:rPr lang="de-DE" sz="1600" b="1" dirty="0"/>
              <a:t> x 31 </a:t>
            </a:r>
            <a:r>
              <a:rPr lang="de-DE" sz="1600" b="1" dirty="0" err="1"/>
              <a:t>single</a:t>
            </a:r>
            <a:r>
              <a:rPr lang="de-DE" sz="1600" b="1" dirty="0"/>
              <a:t> Services JSON</a:t>
            </a:r>
            <a:endParaRPr lang="en-US" sz="1600" b="1" dirty="0"/>
          </a:p>
        </p:txBody>
      </p:sp>
      <p:sp>
        <p:nvSpPr>
          <p:cNvPr id="128" name="Equals 127"/>
          <p:cNvSpPr/>
          <p:nvPr/>
        </p:nvSpPr>
        <p:spPr bwMode="gray">
          <a:xfrm>
            <a:off x="7781050" y="5587663"/>
            <a:ext cx="703181" cy="703181"/>
          </a:xfrm>
          <a:prstGeom prst="mathEqual">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3332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Conclusion</a:t>
            </a:r>
          </a:p>
        </p:txBody>
      </p:sp>
      <p:sp>
        <p:nvSpPr>
          <p:cNvPr id="2" name="TextBox 1"/>
          <p:cNvSpPr txBox="1"/>
          <p:nvPr/>
        </p:nvSpPr>
        <p:spPr>
          <a:xfrm>
            <a:off x="425789" y="1047023"/>
            <a:ext cx="11098443" cy="357020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Approach 1 (Feature </a:t>
            </a:r>
            <a:r>
              <a:rPr lang="de-DE" sz="1800" kern="0" dirty="0" err="1">
                <a:ea typeface="Arial Unicode MS" pitchFamily="34" charset="-128"/>
                <a:cs typeface="Arial Unicode MS" pitchFamily="34" charset="-128"/>
              </a:rPr>
              <a:t>Parity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now</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Points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discussion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proposed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by</a:t>
            </a:r>
            <a:r>
              <a:rPr lang="de-DE" sz="1800" kern="0" dirty="0">
                <a:ea typeface="Arial Unicode MS" pitchFamily="34" charset="-128"/>
                <a:cs typeface="Arial Unicode MS" pitchFamily="34" charset="-128"/>
              </a:rPr>
              <a:t> Markus):</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Introduce</a:t>
            </a:r>
            <a:r>
              <a:rPr lang="de-DE" sz="1800" kern="0" dirty="0">
                <a:ea typeface="Arial Unicode MS" pitchFamily="34" charset="-128"/>
                <a:cs typeface="Arial Unicode MS" pitchFamily="34" charset="-128"/>
              </a:rPr>
              <a:t> a </a:t>
            </a:r>
            <a:r>
              <a:rPr lang="de-DE" sz="1800" kern="0" dirty="0" err="1">
                <a:ea typeface="Arial Unicode MS" pitchFamily="34" charset="-128"/>
                <a:cs typeface="Arial Unicode MS" pitchFamily="34" charset="-128"/>
              </a:rPr>
              <a:t>flag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released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scopes</a:t>
            </a:r>
            <a:endParaRPr lang="de-DE"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Scopes </a:t>
            </a:r>
            <a:r>
              <a:rPr lang="de-DE" sz="1800" kern="0" dirty="0" err="1">
                <a:ea typeface="Arial Unicode MS" pitchFamily="34" charset="-128"/>
                <a:cs typeface="Arial Unicode MS" pitchFamily="34" charset="-128"/>
              </a:rPr>
              <a:t>which</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have</a:t>
            </a:r>
            <a:r>
              <a:rPr lang="de-DE" sz="1800" kern="0" dirty="0">
                <a:ea typeface="Arial Unicode MS" pitchFamily="34" charset="-128"/>
                <a:cs typeface="Arial Unicode MS" pitchFamily="34" charset="-128"/>
              </a:rPr>
              <a:t> not  </a:t>
            </a:r>
            <a:r>
              <a:rPr lang="de-DE" sz="1800" kern="0" dirty="0" err="1">
                <a:ea typeface="Arial Unicode MS" pitchFamily="34" charset="-128"/>
                <a:cs typeface="Arial Unicode MS" pitchFamily="34" charset="-128"/>
              </a:rPr>
              <a:t>been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released</a:t>
            </a:r>
            <a:r>
              <a:rPr lang="de-DE" sz="1800" kern="0" dirty="0">
                <a:ea typeface="Arial Unicode MS" pitchFamily="34" charset="-128"/>
                <a:cs typeface="Arial Unicode MS" pitchFamily="34" charset="-128"/>
              </a:rPr>
              <a:t> will still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seen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customers</a:t>
            </a:r>
            <a:r>
              <a:rPr lang="de-DE" sz="1800" kern="0" dirty="0">
                <a:ea typeface="Arial Unicode MS" pitchFamily="34" charset="-128"/>
                <a:cs typeface="Arial Unicode MS" pitchFamily="34" charset="-128"/>
              </a:rPr>
              <a:t> on SCP </a:t>
            </a:r>
            <a:r>
              <a:rPr lang="de-DE" sz="1800" kern="0" dirty="0" err="1">
                <a:ea typeface="Arial Unicode MS" pitchFamily="34" charset="-128"/>
                <a:cs typeface="Arial Unicode MS" pitchFamily="34" charset="-128"/>
              </a:rPr>
              <a:t>and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assigned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users</a:t>
            </a:r>
            <a:r>
              <a:rPr lang="de-DE" sz="1800" kern="0" dirty="0">
                <a:ea typeface="Arial Unicode MS" pitchFamily="34" charset="-128"/>
                <a:cs typeface="Arial Unicode MS" pitchFamily="34" charset="-128"/>
              </a:rPr>
              <a:t>, but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landscape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router</a:t>
            </a:r>
            <a:r>
              <a:rPr lang="de-DE" sz="1800" kern="0" dirty="0">
                <a:ea typeface="Arial Unicode MS" pitchFamily="34" charset="-128"/>
                <a:cs typeface="Arial Unicode MS" pitchFamily="34" charset="-128"/>
              </a:rPr>
              <a:t> will not </a:t>
            </a:r>
            <a:r>
              <a:rPr lang="de-DE" sz="1800" kern="0" dirty="0" err="1">
                <a:ea typeface="Arial Unicode MS" pitchFamily="34" charset="-128"/>
                <a:cs typeface="Arial Unicode MS" pitchFamily="34" charset="-128"/>
              </a:rPr>
              <a:t>let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requests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through</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which</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contain</a:t>
            </a:r>
            <a:r>
              <a:rPr lang="de-DE" sz="1800" kern="0" dirty="0">
                <a:ea typeface="Arial Unicode MS" pitchFamily="34" charset="-128"/>
                <a:cs typeface="Arial Unicode MS" pitchFamily="34" charset="-128"/>
              </a:rPr>
              <a:t> a not </a:t>
            </a:r>
            <a:r>
              <a:rPr lang="de-DE" sz="1800" kern="0" dirty="0" err="1">
                <a:ea typeface="Arial Unicode MS" pitchFamily="34" charset="-128"/>
                <a:cs typeface="Arial Unicode MS" pitchFamily="34" charset="-128"/>
              </a:rPr>
              <a:t>released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scope</a:t>
            </a:r>
            <a:r>
              <a:rPr lang="de-DE" sz="1800" kern="0" dirty="0">
                <a:ea typeface="Arial Unicode MS" pitchFamily="34" charset="-128"/>
                <a:cs typeface="Arial Unicode MS" pitchFamily="34" charset="-128"/>
              </a:rPr>
              <a:t> (in </a:t>
            </a:r>
            <a:r>
              <a:rPr lang="de-DE" sz="1800" kern="0" dirty="0" err="1">
                <a:ea typeface="Arial Unicode MS" pitchFamily="34" charset="-128"/>
                <a:cs typeface="Arial Unicode MS" pitchFamily="34" charset="-128"/>
              </a:rPr>
              <a:t>production</a:t>
            </a:r>
            <a:r>
              <a:rPr lang="de-DE"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Problem: </a:t>
            </a:r>
          </a:p>
          <a:p>
            <a:pPr marL="1374526" lvl="2" indent="-285750" fontAlgn="base">
              <a:spcBef>
                <a:spcPct val="50000"/>
              </a:spcBef>
              <a:spcAft>
                <a:spcPct val="0"/>
              </a:spcAft>
              <a:buClr>
                <a:srgbClr val="F0AB00"/>
              </a:buClr>
              <a:buFont typeface="Arial" panose="020B0604020202020204" pitchFamily="34" charset="0"/>
              <a:buChar char="•"/>
            </a:pP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new</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endpoints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which</a:t>
            </a:r>
            <a:r>
              <a:rPr lang="de-DE" sz="1400" kern="0" dirty="0">
                <a:ea typeface="Arial Unicode MS" pitchFamily="34" charset="-128"/>
                <a:cs typeface="Arial Unicode MS" pitchFamily="34" charset="-128"/>
              </a:rPr>
              <a:t> will </a:t>
            </a:r>
            <a:r>
              <a:rPr lang="de-DE" sz="1400" kern="0" dirty="0" err="1">
                <a:ea typeface="Arial Unicode MS" pitchFamily="34" charset="-128"/>
                <a:cs typeface="Arial Unicode MS" pitchFamily="34" charset="-128"/>
              </a:rPr>
              <a:t>be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protected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existing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scopes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endpoint</a:t>
            </a:r>
            <a:r>
              <a:rPr lang="de-DE" sz="1400" kern="0" dirty="0">
                <a:ea typeface="Arial Unicode MS" pitchFamily="34" charset="-128"/>
                <a:cs typeface="Arial Unicode MS" pitchFamily="34" charset="-128"/>
              </a:rPr>
              <a:t> still </a:t>
            </a:r>
            <a:r>
              <a:rPr lang="de-DE" sz="1400" kern="0" dirty="0" err="1">
                <a:ea typeface="Arial Unicode MS" pitchFamily="34" charset="-128"/>
                <a:cs typeface="Arial Unicode MS" pitchFamily="34" charset="-128"/>
              </a:rPr>
              <a:t>needs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to</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be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toggled</a:t>
            </a:r>
            <a:r>
              <a:rPr lang="de-DE" sz="1400" kern="0" dirty="0">
                <a:ea typeface="Arial Unicode MS" pitchFamily="34" charset="-128"/>
                <a:cs typeface="Arial Unicode MS" pitchFamily="34" charset="-128"/>
              </a:rPr>
              <a:t> off. </a:t>
            </a:r>
            <a:r>
              <a:rPr lang="de-DE" sz="1400" kern="0" dirty="0" err="1">
                <a:ea typeface="Arial Unicode MS" pitchFamily="34" charset="-128"/>
                <a:cs typeface="Arial Unicode MS" pitchFamily="34" charset="-128"/>
              </a:rPr>
              <a:t>Only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endpoints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which</a:t>
            </a:r>
            <a:r>
              <a:rPr lang="de-DE" sz="1400" kern="0" dirty="0">
                <a:ea typeface="Arial Unicode MS" pitchFamily="34" charset="-128"/>
                <a:cs typeface="Arial Unicode MS" pitchFamily="34" charset="-128"/>
              </a:rPr>
              <a:t> will </a:t>
            </a:r>
            <a:r>
              <a:rPr lang="de-DE" sz="1400" kern="0" dirty="0" err="1">
                <a:ea typeface="Arial Unicode MS" pitchFamily="34" charset="-128"/>
                <a:cs typeface="Arial Unicode MS" pitchFamily="34" charset="-128"/>
              </a:rPr>
              <a:t>be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protected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by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new</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scopes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this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approach</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can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be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used</a:t>
            </a:r>
            <a:r>
              <a:rPr lang="de-DE" sz="1400" kern="0" dirty="0">
                <a:ea typeface="Arial Unicode MS" pitchFamily="34" charset="-128"/>
                <a:cs typeface="Arial Unicode MS" pitchFamily="34" charset="-128"/>
              </a:rPr>
              <a:t>. </a:t>
            </a:r>
          </a:p>
          <a:p>
            <a:pPr marL="1374526" lvl="2" indent="-285750" fontAlgn="base">
              <a:spcBef>
                <a:spcPct val="50000"/>
              </a:spcBef>
              <a:spcAft>
                <a:spcPct val="0"/>
              </a:spcAft>
              <a:buClr>
                <a:srgbClr val="F0AB00"/>
              </a:buClr>
              <a:buFont typeface="Arial" panose="020B0604020202020204" pitchFamily="34" charset="0"/>
              <a:buChar char="•"/>
            </a:pPr>
            <a:r>
              <a:rPr lang="de-DE" sz="1400" kern="0" dirty="0">
                <a:ea typeface="Arial Unicode MS" pitchFamily="34" charset="-128"/>
                <a:cs typeface="Arial Unicode MS" pitchFamily="34" charset="-128"/>
              </a:rPr>
              <a:t>Additional </a:t>
            </a:r>
            <a:r>
              <a:rPr lang="de-DE" sz="1400" kern="0" dirty="0" err="1">
                <a:ea typeface="Arial Unicode MS" pitchFamily="34" charset="-128"/>
                <a:cs typeface="Arial Unicode MS" pitchFamily="34" charset="-128"/>
              </a:rPr>
              <a:t>implementation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effort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BP </a:t>
            </a:r>
            <a:r>
              <a:rPr lang="de-DE" sz="1400" kern="0" dirty="0" err="1">
                <a:ea typeface="Arial Unicode MS" pitchFamily="34" charset="-128"/>
                <a:cs typeface="Arial Unicode MS" pitchFamily="34" charset="-128"/>
              </a:rPr>
              <a:t>team</a:t>
            </a:r>
            <a:r>
              <a:rPr lang="de-DE" sz="1400" kern="0" dirty="0">
                <a:ea typeface="Arial Unicode MS" pitchFamily="34" charset="-128"/>
                <a:cs typeface="Arial Unicode MS" pitchFamily="34" charset="-128"/>
              </a:rPr>
              <a:t> in </a:t>
            </a:r>
            <a:r>
              <a:rPr lang="de-DE" sz="1400" kern="0" dirty="0" err="1">
                <a:ea typeface="Arial Unicode MS" pitchFamily="34" charset="-128"/>
                <a:cs typeface="Arial Unicode MS" pitchFamily="34" charset="-128"/>
              </a:rPr>
              <a:t>landscape</a:t>
            </a:r>
            <a:r>
              <a:rPr lang="de-DE" sz="1400" kern="0" dirty="0">
                <a:ea typeface="Arial Unicode MS" pitchFamily="34" charset="-128"/>
                <a:cs typeface="Arial Unicode MS" pitchFamily="34" charset="-128"/>
              </a:rPr>
              <a:t>-router (</a:t>
            </a:r>
            <a:r>
              <a:rPr lang="de-DE" sz="1400" kern="0" dirty="0" err="1">
                <a:ea typeface="Arial Unicode MS" pitchFamily="34" charset="-128"/>
                <a:cs typeface="Arial Unicode MS" pitchFamily="34" charset="-128"/>
              </a:rPr>
              <a:t>landscape</a:t>
            </a:r>
            <a:r>
              <a:rPr lang="de-DE" sz="1400" kern="0" dirty="0">
                <a:ea typeface="Arial Unicode MS" pitchFamily="34" charset="-128"/>
                <a:cs typeface="Arial Unicode MS" pitchFamily="34" charset="-128"/>
              </a:rPr>
              <a:t>-router </a:t>
            </a:r>
            <a:r>
              <a:rPr lang="de-DE" sz="1400" kern="0" dirty="0" err="1">
                <a:ea typeface="Arial Unicode MS" pitchFamily="34" charset="-128"/>
                <a:cs typeface="Arial Unicode MS" pitchFamily="34" charset="-128"/>
              </a:rPr>
              <a:t>does</a:t>
            </a:r>
            <a:r>
              <a:rPr lang="de-DE" sz="1400" kern="0" dirty="0">
                <a:ea typeface="Arial Unicode MS" pitchFamily="34" charset="-128"/>
                <a:cs typeface="Arial Unicode MS" pitchFamily="34" charset="-128"/>
              </a:rPr>
              <a:t> not </a:t>
            </a:r>
            <a:r>
              <a:rPr lang="de-DE" sz="1400" kern="0" dirty="0" err="1">
                <a:ea typeface="Arial Unicode MS" pitchFamily="34" charset="-128"/>
                <a:cs typeface="Arial Unicode MS" pitchFamily="34" charset="-128"/>
              </a:rPr>
              <a:t>know</a:t>
            </a:r>
            <a:r>
              <a:rPr lang="de-DE" sz="1400" kern="0" dirty="0">
                <a:ea typeface="Arial Unicode MS" pitchFamily="34" charset="-128"/>
                <a:cs typeface="Arial Unicode MS" pitchFamily="34" charset="-128"/>
              </a:rPr>
              <a:t> in </a:t>
            </a:r>
            <a:r>
              <a:rPr lang="de-DE" sz="1400" kern="0" dirty="0" err="1">
                <a:ea typeface="Arial Unicode MS" pitchFamily="34" charset="-128"/>
                <a:cs typeface="Arial Unicode MS" pitchFamily="34" charset="-128"/>
              </a:rPr>
              <a:t>which</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stages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only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released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scopes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are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allowed</a:t>
            </a:r>
            <a:r>
              <a:rPr lang="de-DE" sz="14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242743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309600"/>
            <a:ext cx="11186476" cy="738664"/>
          </a:xfrm>
        </p:spPr>
        <p:txBody>
          <a:bodyPr/>
          <a:lstStyle/>
          <a:p>
            <a:r>
              <a:rPr lang="en-US" dirty="0"/>
              <a:t>Outbound communication</a:t>
            </a:r>
            <a:br>
              <a:rPr lang="en-US" dirty="0"/>
            </a:br>
            <a:r>
              <a:rPr lang="en-US" dirty="0"/>
              <a:t>Option “Central Registry, per App Destination Service Binding”</a:t>
            </a:r>
          </a:p>
        </p:txBody>
      </p:sp>
      <p:sp>
        <p:nvSpPr>
          <p:cNvPr id="7" name="Rectangle 6"/>
          <p:cNvSpPr/>
          <p:nvPr/>
        </p:nvSpPr>
        <p:spPr bwMode="gray">
          <a:xfrm>
            <a:off x="3503631" y="1392366"/>
            <a:ext cx="1324124" cy="785158"/>
          </a:xfrm>
          <a:prstGeom prst="rect">
            <a:avLst/>
          </a:prstGeom>
          <a:solidFill>
            <a:schemeClr val="bg2">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XSUAA</a:t>
            </a:r>
          </a:p>
        </p:txBody>
      </p:sp>
      <p:cxnSp>
        <p:nvCxnSpPr>
          <p:cNvPr id="8" name="Elbow Connector 7"/>
          <p:cNvCxnSpPr>
            <a:endCxn id="7" idx="1"/>
          </p:cNvCxnSpPr>
          <p:nvPr/>
        </p:nvCxnSpPr>
        <p:spPr>
          <a:xfrm rot="5400000" flipH="1" flipV="1">
            <a:off x="1882569" y="2200423"/>
            <a:ext cx="2036539" cy="1205585"/>
          </a:xfrm>
          <a:prstGeom prst="bentConnector2">
            <a:avLst/>
          </a:prstGeom>
          <a:ln w="9525">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2" idx="1"/>
          </p:cNvCxnSpPr>
          <p:nvPr/>
        </p:nvCxnSpPr>
        <p:spPr>
          <a:xfrm flipV="1">
            <a:off x="617467" y="4214063"/>
            <a:ext cx="3893970" cy="1"/>
          </a:xfrm>
          <a:prstGeom prst="bentConnector3">
            <a:avLst>
              <a:gd name="adj1" fmla="val 50000"/>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95938" y="1723243"/>
            <a:ext cx="92710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Retrieve JWT</a:t>
            </a:r>
          </a:p>
        </p:txBody>
      </p:sp>
      <p:sp>
        <p:nvSpPr>
          <p:cNvPr id="34" name="TextBox 33"/>
          <p:cNvSpPr txBox="1"/>
          <p:nvPr/>
        </p:nvSpPr>
        <p:spPr>
          <a:xfrm>
            <a:off x="3745637" y="4110349"/>
            <a:ext cx="362847"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JWT</a:t>
            </a:r>
          </a:p>
        </p:txBody>
      </p:sp>
      <p:cxnSp>
        <p:nvCxnSpPr>
          <p:cNvPr id="63" name="Elbow Connector 62"/>
          <p:cNvCxnSpPr>
            <a:cxnSpLocks/>
            <a:stCxn id="2" idx="3"/>
            <a:endCxn id="27" idx="1"/>
          </p:cNvCxnSpPr>
          <p:nvPr/>
        </p:nvCxnSpPr>
        <p:spPr>
          <a:xfrm>
            <a:off x="5835561" y="4214063"/>
            <a:ext cx="1667537" cy="12700"/>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194502" y="4017313"/>
            <a:ext cx="943134" cy="423193"/>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Basic </a:t>
            </a:r>
            <a:r>
              <a:rPr lang="en-US" sz="1100" kern="0" dirty="0" err="1">
                <a:ea typeface="Arial Unicode MS" pitchFamily="34" charset="-128"/>
                <a:cs typeface="Arial Unicode MS" pitchFamily="34" charset="-128"/>
              </a:rPr>
              <a:t>Auth</a:t>
            </a:r>
            <a:endParaRPr lang="en-US" sz="11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Correlation ID</a:t>
            </a:r>
          </a:p>
        </p:txBody>
      </p:sp>
      <p:cxnSp>
        <p:nvCxnSpPr>
          <p:cNvPr id="19" name="Straight Arrow Connector 18"/>
          <p:cNvCxnSpPr>
            <a:stCxn id="4" idx="0"/>
            <a:endCxn id="7" idx="2"/>
          </p:cNvCxnSpPr>
          <p:nvPr/>
        </p:nvCxnSpPr>
        <p:spPr>
          <a:xfrm flipV="1">
            <a:off x="2576205" y="2177524"/>
            <a:ext cx="1589488" cy="1643961"/>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0"/>
            <a:endCxn id="7" idx="2"/>
          </p:cNvCxnSpPr>
          <p:nvPr/>
        </p:nvCxnSpPr>
        <p:spPr>
          <a:xfrm flipH="1" flipV="1">
            <a:off x="4165693" y="2177524"/>
            <a:ext cx="1007806" cy="1643960"/>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830182">
            <a:off x="2884821" y="2870486"/>
            <a:ext cx="105534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16" name="TextBox 15"/>
          <p:cNvSpPr txBox="1"/>
          <p:nvPr/>
        </p:nvSpPr>
        <p:spPr>
          <a:xfrm rot="3432430">
            <a:off x="4176751" y="2893367"/>
            <a:ext cx="105534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3" name="Right Brace 2"/>
          <p:cNvSpPr/>
          <p:nvPr/>
        </p:nvSpPr>
        <p:spPr>
          <a:xfrm rot="5400000">
            <a:off x="5067263" y="4251098"/>
            <a:ext cx="212470" cy="1324123"/>
          </a:xfrm>
          <a:prstGeom prst="rightBrac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5" name="TextBox 4"/>
          <p:cNvSpPr txBox="1"/>
          <p:nvPr/>
        </p:nvSpPr>
        <p:spPr>
          <a:xfrm>
            <a:off x="4395276" y="5133193"/>
            <a:ext cx="155995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Endpoint protection based on </a:t>
            </a:r>
            <a:r>
              <a:rPr lang="de-DE" sz="1200" kern="0" dirty="0" err="1">
                <a:ea typeface="Arial Unicode MS" pitchFamily="34" charset="-128"/>
                <a:cs typeface="Arial Unicode MS" pitchFamily="34" charset="-128"/>
              </a:rPr>
              <a:t>scopes</a:t>
            </a:r>
            <a:endParaRPr lang="en-US" sz="1200" kern="0" dirty="0" err="1">
              <a:ea typeface="Arial Unicode MS" pitchFamily="34" charset="-128"/>
              <a:cs typeface="Arial Unicode MS" pitchFamily="34" charset="-128"/>
            </a:endParaRPr>
          </a:p>
        </p:txBody>
      </p:sp>
      <p:sp>
        <p:nvSpPr>
          <p:cNvPr id="25" name="Rectangle 24"/>
          <p:cNvSpPr/>
          <p:nvPr/>
        </p:nvSpPr>
        <p:spPr bwMode="gray">
          <a:xfrm>
            <a:off x="7573162" y="3747283"/>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ectangle 25"/>
          <p:cNvSpPr/>
          <p:nvPr/>
        </p:nvSpPr>
        <p:spPr bwMode="gray">
          <a:xfrm>
            <a:off x="7543181" y="37799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p:cNvSpPr/>
          <p:nvPr/>
        </p:nvSpPr>
        <p:spPr bwMode="gray">
          <a:xfrm>
            <a:off x="7503098" y="38214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Microservice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Frame 13"/>
          <p:cNvSpPr/>
          <p:nvPr/>
        </p:nvSpPr>
        <p:spPr bwMode="gray">
          <a:xfrm>
            <a:off x="103690" y="3805955"/>
            <a:ext cx="1402847" cy="816230"/>
          </a:xfrm>
          <a:prstGeom prst="fra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900" b="0" i="0" u="none" strike="noStrike" kern="0" cap="none" spc="0" normalizeH="0" baseline="0" noProof="0" dirty="0">
                <a:ln>
                  <a:noFill/>
                </a:ln>
                <a:effectLst/>
                <a:uLnTx/>
                <a:uFillTx/>
                <a:ea typeface="Arial Unicode MS" pitchFamily="34" charset="-128"/>
                <a:cs typeface="Arial Unicode MS" pitchFamily="34" charset="-128"/>
              </a:rPr>
              <a:t>Browser</a:t>
            </a:r>
          </a:p>
          <a:p>
            <a:pPr marR="0" algn="ctr" defTabSz="914400" eaLnBrk="1" fontAlgn="base" latinLnBrk="0" hangingPunct="1">
              <a:lnSpc>
                <a:spcPct val="100000"/>
              </a:lnSpc>
              <a:spcBef>
                <a:spcPct val="50000"/>
              </a:spcBef>
              <a:spcAft>
                <a:spcPct val="0"/>
              </a:spcAft>
              <a:buClr>
                <a:srgbClr val="F0AB00"/>
              </a:buClr>
              <a:buSzPct val="80000"/>
              <a:tabLst/>
            </a:pPr>
            <a:r>
              <a:rPr lang="de-DE" sz="900" kern="0" dirty="0" err="1">
                <a:ea typeface="Arial Unicode MS" pitchFamily="34" charset="-128"/>
                <a:cs typeface="Arial Unicode MS" pitchFamily="34" charset="-128"/>
              </a:rPr>
              <a:t>revenue.cloud.sap</a:t>
            </a: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7" name="Straight Arrow Connector 16"/>
          <p:cNvCxnSpPr>
            <a:stCxn id="14" idx="3"/>
            <a:endCxn id="4" idx="1"/>
          </p:cNvCxnSpPr>
          <p:nvPr/>
        </p:nvCxnSpPr>
        <p:spPr>
          <a:xfrm flipV="1">
            <a:off x="1506537" y="4214064"/>
            <a:ext cx="407606" cy="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gray">
          <a:xfrm>
            <a:off x="7287099" y="3643200"/>
            <a:ext cx="1813599" cy="2300400"/>
          </a:xfrm>
          <a:prstGeom prst="rect">
            <a:avLst/>
          </a:prstGeom>
          <a:noFill/>
          <a:ln w="12700" algn="ctr">
            <a:solidFill>
              <a:schemeClr val="tx1"/>
            </a:solidFill>
            <a:prstDash val="dash"/>
            <a:miter lim="800000"/>
            <a:headEnd/>
            <a:tailEnd/>
          </a:ln>
        </p:spPr>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DWC </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Tenants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Subaccounts</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Rectangle 1"/>
          <p:cNvSpPr/>
          <p:nvPr/>
        </p:nvSpPr>
        <p:spPr bwMode="gray">
          <a:xfrm>
            <a:off x="4511437" y="3821484"/>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a:ea typeface="Arial Unicode MS" pitchFamily="34" charset="-128"/>
                <a:cs typeface="Arial Unicode MS" pitchFamily="34" charset="-128"/>
              </a:rPr>
              <a:t>Landscape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effectLst/>
                <a:uLnTx/>
                <a:uFillTx/>
                <a:ea typeface="Arial Unicode MS" pitchFamily="34" charset="-128"/>
                <a:cs typeface="Arial Unicode MS" pitchFamily="34" charset="-128"/>
              </a:rPr>
              <a:t>Router</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1914143" y="3821485"/>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Jupiter</a:t>
            </a:r>
          </a:p>
        </p:txBody>
      </p:sp>
      <p:sp>
        <p:nvSpPr>
          <p:cNvPr id="11" name="Freeform: Shape 10"/>
          <p:cNvSpPr/>
          <p:nvPr/>
        </p:nvSpPr>
        <p:spPr bwMode="gray">
          <a:xfrm>
            <a:off x="7516800" y="1072800"/>
            <a:ext cx="3369600" cy="1375200"/>
          </a:xfrm>
          <a:custGeom>
            <a:avLst/>
            <a:gdLst>
              <a:gd name="connsiteX0" fmla="*/ 0 w 3369600"/>
              <a:gd name="connsiteY0" fmla="*/ 0 h 1375200"/>
              <a:gd name="connsiteX1" fmla="*/ 0 w 3369600"/>
              <a:gd name="connsiteY1" fmla="*/ 0 h 1375200"/>
              <a:gd name="connsiteX2" fmla="*/ 57600 w 3369600"/>
              <a:gd name="connsiteY2" fmla="*/ 57600 h 1375200"/>
              <a:gd name="connsiteX3" fmla="*/ 64800 w 3369600"/>
              <a:gd name="connsiteY3" fmla="*/ 86400 h 1375200"/>
              <a:gd name="connsiteX4" fmla="*/ 158400 w 3369600"/>
              <a:gd name="connsiteY4" fmla="*/ 165600 h 1375200"/>
              <a:gd name="connsiteX5" fmla="*/ 208800 w 3369600"/>
              <a:gd name="connsiteY5" fmla="*/ 216000 h 1375200"/>
              <a:gd name="connsiteX6" fmla="*/ 266400 w 3369600"/>
              <a:gd name="connsiteY6" fmla="*/ 252000 h 1375200"/>
              <a:gd name="connsiteX7" fmla="*/ 345600 w 3369600"/>
              <a:gd name="connsiteY7" fmla="*/ 309600 h 1375200"/>
              <a:gd name="connsiteX8" fmla="*/ 417600 w 3369600"/>
              <a:gd name="connsiteY8" fmla="*/ 345600 h 1375200"/>
              <a:gd name="connsiteX9" fmla="*/ 475200 w 3369600"/>
              <a:gd name="connsiteY9" fmla="*/ 388800 h 1375200"/>
              <a:gd name="connsiteX10" fmla="*/ 554400 w 3369600"/>
              <a:gd name="connsiteY10" fmla="*/ 439200 h 1375200"/>
              <a:gd name="connsiteX11" fmla="*/ 612000 w 3369600"/>
              <a:gd name="connsiteY11" fmla="*/ 468000 h 1375200"/>
              <a:gd name="connsiteX12" fmla="*/ 734400 w 3369600"/>
              <a:gd name="connsiteY12" fmla="*/ 540000 h 1375200"/>
              <a:gd name="connsiteX13" fmla="*/ 792000 w 3369600"/>
              <a:gd name="connsiteY13" fmla="*/ 561600 h 1375200"/>
              <a:gd name="connsiteX14" fmla="*/ 885600 w 3369600"/>
              <a:gd name="connsiteY14" fmla="*/ 619200 h 1375200"/>
              <a:gd name="connsiteX15" fmla="*/ 928800 w 3369600"/>
              <a:gd name="connsiteY15" fmla="*/ 633600 h 1375200"/>
              <a:gd name="connsiteX16" fmla="*/ 1022400 w 3369600"/>
              <a:gd name="connsiteY16" fmla="*/ 684000 h 1375200"/>
              <a:gd name="connsiteX17" fmla="*/ 1080000 w 3369600"/>
              <a:gd name="connsiteY17" fmla="*/ 698400 h 1375200"/>
              <a:gd name="connsiteX18" fmla="*/ 1116000 w 3369600"/>
              <a:gd name="connsiteY18" fmla="*/ 720000 h 1375200"/>
              <a:gd name="connsiteX19" fmla="*/ 1159200 w 3369600"/>
              <a:gd name="connsiteY19" fmla="*/ 734400 h 1375200"/>
              <a:gd name="connsiteX20" fmla="*/ 1195200 w 3369600"/>
              <a:gd name="connsiteY20" fmla="*/ 763200 h 1375200"/>
              <a:gd name="connsiteX21" fmla="*/ 1281600 w 3369600"/>
              <a:gd name="connsiteY21" fmla="*/ 799200 h 1375200"/>
              <a:gd name="connsiteX22" fmla="*/ 1360800 w 3369600"/>
              <a:gd name="connsiteY22" fmla="*/ 820800 h 1375200"/>
              <a:gd name="connsiteX23" fmla="*/ 1396800 w 3369600"/>
              <a:gd name="connsiteY23" fmla="*/ 842400 h 1375200"/>
              <a:gd name="connsiteX24" fmla="*/ 1425600 w 3369600"/>
              <a:gd name="connsiteY24" fmla="*/ 849600 h 1375200"/>
              <a:gd name="connsiteX25" fmla="*/ 1468800 w 3369600"/>
              <a:gd name="connsiteY25" fmla="*/ 864000 h 1375200"/>
              <a:gd name="connsiteX26" fmla="*/ 1562400 w 3369600"/>
              <a:gd name="connsiteY26" fmla="*/ 892800 h 1375200"/>
              <a:gd name="connsiteX27" fmla="*/ 1620000 w 3369600"/>
              <a:gd name="connsiteY27" fmla="*/ 914400 h 1375200"/>
              <a:gd name="connsiteX28" fmla="*/ 1684800 w 3369600"/>
              <a:gd name="connsiteY28" fmla="*/ 936000 h 1375200"/>
              <a:gd name="connsiteX29" fmla="*/ 1735200 w 3369600"/>
              <a:gd name="connsiteY29" fmla="*/ 957600 h 1375200"/>
              <a:gd name="connsiteX30" fmla="*/ 1764000 w 3369600"/>
              <a:gd name="connsiteY30" fmla="*/ 972000 h 1375200"/>
              <a:gd name="connsiteX31" fmla="*/ 1872000 w 3369600"/>
              <a:gd name="connsiteY31" fmla="*/ 1008000 h 1375200"/>
              <a:gd name="connsiteX32" fmla="*/ 1893600 w 3369600"/>
              <a:gd name="connsiteY32" fmla="*/ 1022400 h 1375200"/>
              <a:gd name="connsiteX33" fmla="*/ 1929600 w 3369600"/>
              <a:gd name="connsiteY33" fmla="*/ 1029600 h 1375200"/>
              <a:gd name="connsiteX34" fmla="*/ 1951200 w 3369600"/>
              <a:gd name="connsiteY34" fmla="*/ 1036800 h 1375200"/>
              <a:gd name="connsiteX35" fmla="*/ 2008800 w 3369600"/>
              <a:gd name="connsiteY35" fmla="*/ 1051200 h 1375200"/>
              <a:gd name="connsiteX36" fmla="*/ 2030400 w 3369600"/>
              <a:gd name="connsiteY36" fmla="*/ 1065600 h 1375200"/>
              <a:gd name="connsiteX37" fmla="*/ 2109600 w 3369600"/>
              <a:gd name="connsiteY37" fmla="*/ 1101600 h 1375200"/>
              <a:gd name="connsiteX38" fmla="*/ 2160000 w 3369600"/>
              <a:gd name="connsiteY38" fmla="*/ 1137600 h 1375200"/>
              <a:gd name="connsiteX39" fmla="*/ 2224800 w 3369600"/>
              <a:gd name="connsiteY39" fmla="*/ 1159200 h 1375200"/>
              <a:gd name="connsiteX40" fmla="*/ 2246400 w 3369600"/>
              <a:gd name="connsiteY40" fmla="*/ 1166400 h 1375200"/>
              <a:gd name="connsiteX41" fmla="*/ 2325600 w 3369600"/>
              <a:gd name="connsiteY41" fmla="*/ 1173600 h 1375200"/>
              <a:gd name="connsiteX42" fmla="*/ 2354400 w 3369600"/>
              <a:gd name="connsiteY42" fmla="*/ 1180800 h 1375200"/>
              <a:gd name="connsiteX43" fmla="*/ 2620800 w 3369600"/>
              <a:gd name="connsiteY43" fmla="*/ 1202400 h 1375200"/>
              <a:gd name="connsiteX44" fmla="*/ 2656800 w 3369600"/>
              <a:gd name="connsiteY44" fmla="*/ 1209600 h 1375200"/>
              <a:gd name="connsiteX45" fmla="*/ 2714400 w 3369600"/>
              <a:gd name="connsiteY45" fmla="*/ 1231200 h 1375200"/>
              <a:gd name="connsiteX46" fmla="*/ 2764800 w 3369600"/>
              <a:gd name="connsiteY46" fmla="*/ 1245600 h 1375200"/>
              <a:gd name="connsiteX47" fmla="*/ 2786400 w 3369600"/>
              <a:gd name="connsiteY47" fmla="*/ 1252800 h 1375200"/>
              <a:gd name="connsiteX48" fmla="*/ 2815200 w 3369600"/>
              <a:gd name="connsiteY48" fmla="*/ 1281600 h 1375200"/>
              <a:gd name="connsiteX49" fmla="*/ 2858400 w 3369600"/>
              <a:gd name="connsiteY49" fmla="*/ 1296000 h 1375200"/>
              <a:gd name="connsiteX50" fmla="*/ 2916000 w 3369600"/>
              <a:gd name="connsiteY50" fmla="*/ 1339200 h 1375200"/>
              <a:gd name="connsiteX51" fmla="*/ 2944800 w 3369600"/>
              <a:gd name="connsiteY51" fmla="*/ 1360800 h 1375200"/>
              <a:gd name="connsiteX52" fmla="*/ 2973600 w 3369600"/>
              <a:gd name="connsiteY52" fmla="*/ 1375200 h 1375200"/>
              <a:gd name="connsiteX53" fmla="*/ 3369600 w 3369600"/>
              <a:gd name="connsiteY53" fmla="*/ 266400 h 13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69600" h="1375200">
                <a:moveTo>
                  <a:pt x="0" y="0"/>
                </a:moveTo>
                <a:lnTo>
                  <a:pt x="0" y="0"/>
                </a:lnTo>
                <a:cubicBezTo>
                  <a:pt x="19200" y="19200"/>
                  <a:pt x="41308" y="35878"/>
                  <a:pt x="57600" y="57600"/>
                </a:cubicBezTo>
                <a:cubicBezTo>
                  <a:pt x="63537" y="65516"/>
                  <a:pt x="58048" y="79166"/>
                  <a:pt x="64800" y="86400"/>
                </a:cubicBezTo>
                <a:cubicBezTo>
                  <a:pt x="92687" y="116279"/>
                  <a:pt x="129500" y="136700"/>
                  <a:pt x="158400" y="165600"/>
                </a:cubicBezTo>
                <a:cubicBezTo>
                  <a:pt x="175200" y="182400"/>
                  <a:pt x="190248" y="201158"/>
                  <a:pt x="208800" y="216000"/>
                </a:cubicBezTo>
                <a:cubicBezTo>
                  <a:pt x="226480" y="230144"/>
                  <a:pt x="247714" y="239215"/>
                  <a:pt x="266400" y="252000"/>
                </a:cubicBezTo>
                <a:cubicBezTo>
                  <a:pt x="293341" y="270433"/>
                  <a:pt x="317844" y="292418"/>
                  <a:pt x="345600" y="309600"/>
                </a:cubicBezTo>
                <a:cubicBezTo>
                  <a:pt x="368415" y="323724"/>
                  <a:pt x="394704" y="331608"/>
                  <a:pt x="417600" y="345600"/>
                </a:cubicBezTo>
                <a:cubicBezTo>
                  <a:pt x="438079" y="358115"/>
                  <a:pt x="455393" y="375248"/>
                  <a:pt x="475200" y="388800"/>
                </a:cubicBezTo>
                <a:cubicBezTo>
                  <a:pt x="501026" y="406470"/>
                  <a:pt x="527319" y="423521"/>
                  <a:pt x="554400" y="439200"/>
                </a:cubicBezTo>
                <a:cubicBezTo>
                  <a:pt x="572977" y="449955"/>
                  <a:pt x="593271" y="457512"/>
                  <a:pt x="612000" y="468000"/>
                </a:cubicBezTo>
                <a:cubicBezTo>
                  <a:pt x="653300" y="491128"/>
                  <a:pt x="690078" y="523379"/>
                  <a:pt x="734400" y="540000"/>
                </a:cubicBezTo>
                <a:cubicBezTo>
                  <a:pt x="753600" y="547200"/>
                  <a:pt x="773659" y="552430"/>
                  <a:pt x="792000" y="561600"/>
                </a:cubicBezTo>
                <a:cubicBezTo>
                  <a:pt x="941067" y="636134"/>
                  <a:pt x="719810" y="542682"/>
                  <a:pt x="885600" y="619200"/>
                </a:cubicBezTo>
                <a:cubicBezTo>
                  <a:pt x="899382" y="625561"/>
                  <a:pt x="915018" y="627239"/>
                  <a:pt x="928800" y="633600"/>
                </a:cubicBezTo>
                <a:cubicBezTo>
                  <a:pt x="961434" y="648662"/>
                  <a:pt x="988307" y="671824"/>
                  <a:pt x="1022400" y="684000"/>
                </a:cubicBezTo>
                <a:cubicBezTo>
                  <a:pt x="1041038" y="690656"/>
                  <a:pt x="1060800" y="693600"/>
                  <a:pt x="1080000" y="698400"/>
                </a:cubicBezTo>
                <a:cubicBezTo>
                  <a:pt x="1092000" y="705600"/>
                  <a:pt x="1103260" y="714209"/>
                  <a:pt x="1116000" y="720000"/>
                </a:cubicBezTo>
                <a:cubicBezTo>
                  <a:pt x="1129818" y="726281"/>
                  <a:pt x="1145874" y="727132"/>
                  <a:pt x="1159200" y="734400"/>
                </a:cubicBezTo>
                <a:cubicBezTo>
                  <a:pt x="1172691" y="741759"/>
                  <a:pt x="1182413" y="754676"/>
                  <a:pt x="1195200" y="763200"/>
                </a:cubicBezTo>
                <a:cubicBezTo>
                  <a:pt x="1216815" y="777610"/>
                  <a:pt x="1262717" y="791332"/>
                  <a:pt x="1281600" y="799200"/>
                </a:cubicBezTo>
                <a:cubicBezTo>
                  <a:pt x="1338964" y="823102"/>
                  <a:pt x="1278611" y="809059"/>
                  <a:pt x="1360800" y="820800"/>
                </a:cubicBezTo>
                <a:cubicBezTo>
                  <a:pt x="1372800" y="828000"/>
                  <a:pt x="1384012" y="836716"/>
                  <a:pt x="1396800" y="842400"/>
                </a:cubicBezTo>
                <a:cubicBezTo>
                  <a:pt x="1405843" y="846419"/>
                  <a:pt x="1416122" y="846757"/>
                  <a:pt x="1425600" y="849600"/>
                </a:cubicBezTo>
                <a:cubicBezTo>
                  <a:pt x="1440139" y="853962"/>
                  <a:pt x="1454505" y="858895"/>
                  <a:pt x="1468800" y="864000"/>
                </a:cubicBezTo>
                <a:cubicBezTo>
                  <a:pt x="1545706" y="891466"/>
                  <a:pt x="1501609" y="880642"/>
                  <a:pt x="1562400" y="892800"/>
                </a:cubicBezTo>
                <a:cubicBezTo>
                  <a:pt x="1606765" y="922376"/>
                  <a:pt x="1557721" y="893640"/>
                  <a:pt x="1620000" y="914400"/>
                </a:cubicBezTo>
                <a:cubicBezTo>
                  <a:pt x="1709428" y="944209"/>
                  <a:pt x="1581629" y="915366"/>
                  <a:pt x="1684800" y="936000"/>
                </a:cubicBezTo>
                <a:cubicBezTo>
                  <a:pt x="1701600" y="943200"/>
                  <a:pt x="1718560" y="950037"/>
                  <a:pt x="1735200" y="957600"/>
                </a:cubicBezTo>
                <a:cubicBezTo>
                  <a:pt x="1744971" y="962041"/>
                  <a:pt x="1753929" y="968290"/>
                  <a:pt x="1764000" y="972000"/>
                </a:cubicBezTo>
                <a:cubicBezTo>
                  <a:pt x="1799608" y="985119"/>
                  <a:pt x="1836633" y="994246"/>
                  <a:pt x="1872000" y="1008000"/>
                </a:cubicBezTo>
                <a:cubicBezTo>
                  <a:pt x="1880065" y="1011136"/>
                  <a:pt x="1885498" y="1019362"/>
                  <a:pt x="1893600" y="1022400"/>
                </a:cubicBezTo>
                <a:cubicBezTo>
                  <a:pt x="1905058" y="1026697"/>
                  <a:pt x="1917728" y="1026632"/>
                  <a:pt x="1929600" y="1029600"/>
                </a:cubicBezTo>
                <a:cubicBezTo>
                  <a:pt x="1936963" y="1031441"/>
                  <a:pt x="1943837" y="1034959"/>
                  <a:pt x="1951200" y="1036800"/>
                </a:cubicBezTo>
                <a:cubicBezTo>
                  <a:pt x="1967631" y="1040908"/>
                  <a:pt x="1992342" y="1042971"/>
                  <a:pt x="2008800" y="1051200"/>
                </a:cubicBezTo>
                <a:cubicBezTo>
                  <a:pt x="2016540" y="1055070"/>
                  <a:pt x="2022660" y="1061730"/>
                  <a:pt x="2030400" y="1065600"/>
                </a:cubicBezTo>
                <a:cubicBezTo>
                  <a:pt x="2077576" y="1089188"/>
                  <a:pt x="2030471" y="1042253"/>
                  <a:pt x="2109600" y="1101600"/>
                </a:cubicBezTo>
                <a:cubicBezTo>
                  <a:pt x="2113468" y="1104501"/>
                  <a:pt x="2151386" y="1133772"/>
                  <a:pt x="2160000" y="1137600"/>
                </a:cubicBezTo>
                <a:lnTo>
                  <a:pt x="2224800" y="1159200"/>
                </a:lnTo>
                <a:cubicBezTo>
                  <a:pt x="2232000" y="1161600"/>
                  <a:pt x="2238842" y="1165713"/>
                  <a:pt x="2246400" y="1166400"/>
                </a:cubicBezTo>
                <a:lnTo>
                  <a:pt x="2325600" y="1173600"/>
                </a:lnTo>
                <a:cubicBezTo>
                  <a:pt x="2335200" y="1176000"/>
                  <a:pt x="2344697" y="1178859"/>
                  <a:pt x="2354400" y="1180800"/>
                </a:cubicBezTo>
                <a:cubicBezTo>
                  <a:pt x="2441701" y="1198260"/>
                  <a:pt x="2532508" y="1198196"/>
                  <a:pt x="2620800" y="1202400"/>
                </a:cubicBezTo>
                <a:cubicBezTo>
                  <a:pt x="2632800" y="1204800"/>
                  <a:pt x="2644928" y="1206632"/>
                  <a:pt x="2656800" y="1209600"/>
                </a:cubicBezTo>
                <a:cubicBezTo>
                  <a:pt x="2677022" y="1214656"/>
                  <a:pt x="2694580" y="1224593"/>
                  <a:pt x="2714400" y="1231200"/>
                </a:cubicBezTo>
                <a:cubicBezTo>
                  <a:pt x="2730976" y="1236725"/>
                  <a:pt x="2748065" y="1240579"/>
                  <a:pt x="2764800" y="1245600"/>
                </a:cubicBezTo>
                <a:cubicBezTo>
                  <a:pt x="2772069" y="1247781"/>
                  <a:pt x="2779200" y="1250400"/>
                  <a:pt x="2786400" y="1252800"/>
                </a:cubicBezTo>
                <a:cubicBezTo>
                  <a:pt x="2796000" y="1262400"/>
                  <a:pt x="2803558" y="1274615"/>
                  <a:pt x="2815200" y="1281600"/>
                </a:cubicBezTo>
                <a:cubicBezTo>
                  <a:pt x="2828216" y="1289409"/>
                  <a:pt x="2858400" y="1296000"/>
                  <a:pt x="2858400" y="1296000"/>
                </a:cubicBezTo>
                <a:cubicBezTo>
                  <a:pt x="2912053" y="1349653"/>
                  <a:pt x="2861409" y="1305081"/>
                  <a:pt x="2916000" y="1339200"/>
                </a:cubicBezTo>
                <a:cubicBezTo>
                  <a:pt x="2926176" y="1345560"/>
                  <a:pt x="2934381" y="1354846"/>
                  <a:pt x="2944800" y="1360800"/>
                </a:cubicBezTo>
                <a:cubicBezTo>
                  <a:pt x="2983409" y="1382862"/>
                  <a:pt x="2954867" y="1356467"/>
                  <a:pt x="2973600" y="1375200"/>
                </a:cubicBezTo>
                <a:lnTo>
                  <a:pt x="3369600" y="266400"/>
                </a:lnTo>
              </a:path>
            </a:pathLst>
          </a:custGeom>
          <a:noFill/>
          <a:ln w="6350" algn="ctr">
            <a:noFill/>
            <a:miter lim="800000"/>
            <a:headEnd/>
            <a:tailEnd/>
          </a:ln>
        </p:spPr>
        <p:txBody>
          <a:bodyPr rtlCol="0" anchor="ctr"/>
          <a:lstStyle/>
          <a:p>
            <a:pPr algn="ctr"/>
            <a:endParaRPr lang="de-DE"/>
          </a:p>
        </p:txBody>
      </p:sp>
      <p:sp>
        <p:nvSpPr>
          <p:cNvPr id="13" name="Freeform: Shape 12"/>
          <p:cNvSpPr/>
          <p:nvPr/>
        </p:nvSpPr>
        <p:spPr bwMode="gray">
          <a:xfrm>
            <a:off x="1699200" y="1130400"/>
            <a:ext cx="6984360" cy="4816800"/>
          </a:xfrm>
          <a:custGeom>
            <a:avLst/>
            <a:gdLst>
              <a:gd name="connsiteX0" fmla="*/ 7200 w 7927200"/>
              <a:gd name="connsiteY0" fmla="*/ 0 h 4816800"/>
              <a:gd name="connsiteX1" fmla="*/ 7927200 w 7927200"/>
              <a:gd name="connsiteY1" fmla="*/ 0 h 4816800"/>
              <a:gd name="connsiteX2" fmla="*/ 7927200 w 7927200"/>
              <a:gd name="connsiteY2" fmla="*/ 1836000 h 4816800"/>
              <a:gd name="connsiteX3" fmla="*/ 4946400 w 7927200"/>
              <a:gd name="connsiteY3" fmla="*/ 1836000 h 4816800"/>
              <a:gd name="connsiteX4" fmla="*/ 4946400 w 7927200"/>
              <a:gd name="connsiteY4" fmla="*/ 4816800 h 4816800"/>
              <a:gd name="connsiteX5" fmla="*/ 0 w 7927200"/>
              <a:gd name="connsiteY5" fmla="*/ 4816800 h 4816800"/>
              <a:gd name="connsiteX6" fmla="*/ 7200 w 7927200"/>
              <a:gd name="connsiteY6" fmla="*/ 0 h 48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7200" h="4816800">
                <a:moveTo>
                  <a:pt x="7200" y="0"/>
                </a:moveTo>
                <a:lnTo>
                  <a:pt x="7927200" y="0"/>
                </a:lnTo>
                <a:lnTo>
                  <a:pt x="7927200" y="1836000"/>
                </a:lnTo>
                <a:lnTo>
                  <a:pt x="4946400" y="1836000"/>
                </a:lnTo>
                <a:lnTo>
                  <a:pt x="4946400" y="4816800"/>
                </a:lnTo>
                <a:lnTo>
                  <a:pt x="0" y="4816800"/>
                </a:lnTo>
                <a:lnTo>
                  <a:pt x="7200" y="0"/>
                </a:lnTo>
                <a:close/>
              </a:path>
            </a:pathLst>
          </a:custGeom>
          <a:noFill/>
          <a:ln w="12700" algn="ctr">
            <a:solidFill>
              <a:schemeClr val="tx1"/>
            </a:solidFill>
            <a:prstDash val="dash"/>
            <a:miter lim="800000"/>
            <a:headEnd/>
            <a:tailEnd/>
          </a:ln>
        </p:spPr>
        <p:txBody>
          <a:bodyPr lIns="90000" tIns="72000" rIns="90000" bIns="72000" rtlCol="0" anchor="b"/>
          <a:lstStyle/>
          <a:p>
            <a:pPr defTabSz="914400"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Infrastructure</a:t>
            </a:r>
          </a:p>
          <a:p>
            <a:pPr defTabSz="914400"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Tenant</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Subaccount</a:t>
            </a:r>
            <a:endParaRPr kumimoji="0" lang="de-DE"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Rectangle 37"/>
          <p:cNvSpPr/>
          <p:nvPr/>
        </p:nvSpPr>
        <p:spPr bwMode="gray">
          <a:xfrm>
            <a:off x="7251245" y="1403976"/>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err="1">
                <a:ea typeface="Arial Unicode MS" pitchFamily="34" charset="-128"/>
                <a:cs typeface="Arial Unicode MS" pitchFamily="34" charset="-128"/>
              </a:rPr>
              <a:t>Ngom</a:t>
            </a:r>
            <a:r>
              <a:rPr lang="en-US" sz="1200" kern="0" noProof="0" dirty="0">
                <a:ea typeface="Arial Unicode MS" pitchFamily="34" charset="-128"/>
                <a:cs typeface="Arial Unicode MS" pitchFamily="34" charset="-128"/>
              </a:rPr>
              <a:t> Registry</a:t>
            </a:r>
          </a:p>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r>
              <a:rPr lang="en-US" sz="1200" kern="0" dirty="0" err="1">
                <a:ea typeface="Arial Unicode MS" pitchFamily="34" charset="-128"/>
                <a:cs typeface="Arial Unicode MS" pitchFamily="34" charset="-128"/>
              </a:rPr>
              <a:t>DwC</a:t>
            </a:r>
            <a:r>
              <a:rPr lang="en-US" sz="1200" kern="0" dirty="0">
                <a:ea typeface="Arial Unicode MS" pitchFamily="34" charset="-128"/>
                <a:cs typeface="Arial Unicode MS" pitchFamily="34" charset="-128"/>
              </a:rPr>
              <a:t> aware)</a:t>
            </a:r>
          </a:p>
        </p:txBody>
      </p:sp>
      <p:cxnSp>
        <p:nvCxnSpPr>
          <p:cNvPr id="40" name="Straight Arrow Connector 39"/>
          <p:cNvCxnSpPr>
            <a:stCxn id="38" idx="1"/>
            <a:endCxn id="7" idx="3"/>
          </p:cNvCxnSpPr>
          <p:nvPr/>
        </p:nvCxnSpPr>
        <p:spPr>
          <a:xfrm flipH="1" flipV="1">
            <a:off x="4827755" y="1784945"/>
            <a:ext cx="2423490" cy="11610"/>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720818" y="1710489"/>
            <a:ext cx="1055344" cy="186205"/>
          </a:xfrm>
          <a:prstGeom prst="rect">
            <a:avLst/>
          </a:prstGeom>
          <a:solidFill>
            <a:schemeClr val="bg1"/>
          </a:solidFill>
          <a:ln>
            <a:solidFill>
              <a:schemeClr val="tx1"/>
            </a:solidFill>
          </a:ln>
        </p:spPr>
        <p:txBody>
          <a:bodyPr wrap="squar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45" name="Rectangle 44"/>
          <p:cNvSpPr/>
          <p:nvPr/>
        </p:nvSpPr>
        <p:spPr bwMode="gray">
          <a:xfrm>
            <a:off x="7754149" y="3895200"/>
            <a:ext cx="822022" cy="377226"/>
          </a:xfrm>
          <a:prstGeom prst="rect">
            <a:avLst/>
          </a:prstGeom>
          <a:solidFill>
            <a:srgbClr val="FECE59"/>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Lib+Rest</a:t>
            </a:r>
            <a:r>
              <a:rPr lang="en-US" sz="1200" kern="0" dirty="0">
                <a:ea typeface="Arial Unicode MS" pitchFamily="34" charset="-128"/>
                <a:cs typeface="Arial Unicode MS" pitchFamily="34" charset="-128"/>
              </a:rPr>
              <a:t> Template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p:cNvSpPr/>
          <p:nvPr/>
        </p:nvSpPr>
        <p:spPr bwMode="gray">
          <a:xfrm>
            <a:off x="10065598" y="38214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Payment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48" name="Rectangle 47"/>
          <p:cNvSpPr/>
          <p:nvPr/>
        </p:nvSpPr>
        <p:spPr bwMode="gray">
          <a:xfrm>
            <a:off x="9849599" y="3643200"/>
            <a:ext cx="1813599" cy="2300400"/>
          </a:xfrm>
          <a:prstGeom prst="rect">
            <a:avLst/>
          </a:prstGeom>
          <a:noFill/>
          <a:ln w="12700" algn="ctr">
            <a:solidFill>
              <a:schemeClr val="tx1"/>
            </a:solidFill>
            <a:prstDash val="dash"/>
            <a:miter lim="800000"/>
            <a:headEnd/>
            <a:tailEnd/>
          </a:ln>
        </p:spPr>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External</a:t>
            </a:r>
            <a:r>
              <a:rPr kumimoji="0" lang="de-DE" sz="1200" i="0" u="none" strike="noStrike" kern="0" cap="none" spc="0" normalizeH="0" noProof="0" dirty="0">
                <a:ln>
                  <a:noFill/>
                </a:ln>
                <a:effectLst/>
                <a:uLnTx/>
                <a:uFillTx/>
                <a:ea typeface="Arial Unicode MS" pitchFamily="34" charset="-128"/>
                <a:cs typeface="Arial Unicode MS" pitchFamily="34" charset="-128"/>
              </a:rPr>
              <a:t> </a:t>
            </a:r>
            <a:r>
              <a:rPr kumimoji="0" lang="de-DE" sz="1200" i="0" u="none" strike="noStrike" kern="0" cap="none" spc="0" normalizeH="0" noProof="0" dirty="0" err="1">
                <a:ln>
                  <a:noFill/>
                </a:ln>
                <a:effectLst/>
                <a:uLnTx/>
                <a:uFillTx/>
                <a:ea typeface="Arial Unicode MS" pitchFamily="34" charset="-128"/>
                <a:cs typeface="Arial Unicode MS" pitchFamily="34" charset="-128"/>
              </a:rPr>
              <a:t>PaaS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 Account</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Rectangle 48"/>
          <p:cNvSpPr/>
          <p:nvPr/>
        </p:nvSpPr>
        <p:spPr bwMode="gray">
          <a:xfrm>
            <a:off x="10065598" y="13950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Destination</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50" name="Rectangle 49"/>
          <p:cNvSpPr/>
          <p:nvPr/>
        </p:nvSpPr>
        <p:spPr bwMode="gray">
          <a:xfrm>
            <a:off x="9849599" y="1137600"/>
            <a:ext cx="1813599" cy="1828800"/>
          </a:xfrm>
          <a:prstGeom prst="rect">
            <a:avLst/>
          </a:prstGeom>
          <a:noFill/>
          <a:ln w="12700" algn="ctr">
            <a:solidFill>
              <a:schemeClr val="tx1"/>
            </a:solidFill>
            <a:prstDash val="dash"/>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Customer</a:t>
            </a:r>
            <a:r>
              <a:rPr kumimoji="0" lang="de-DE" sz="1200" i="0" u="none" strike="noStrike" kern="0" cap="none" spc="0" normalizeH="0" noProof="0" dirty="0">
                <a:ln>
                  <a:noFill/>
                </a:ln>
                <a:effectLst/>
                <a:uLnTx/>
                <a:uFillTx/>
                <a:ea typeface="Arial Unicode MS" pitchFamily="34" charset="-128"/>
                <a:cs typeface="Arial Unicode MS" pitchFamily="34" charset="-128"/>
              </a:rPr>
              <a:t> SaaS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 Account</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1" name="Straight Arrow Connector 50"/>
          <p:cNvCxnSpPr>
            <a:stCxn id="45" idx="0"/>
            <a:endCxn id="38" idx="2"/>
          </p:cNvCxnSpPr>
          <p:nvPr/>
        </p:nvCxnSpPr>
        <p:spPr>
          <a:xfrm flipH="1" flipV="1">
            <a:off x="7913307" y="2189134"/>
            <a:ext cx="251853" cy="1706066"/>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862551" y="3114619"/>
            <a:ext cx="425364" cy="507831"/>
          </a:xfrm>
          <a:prstGeom prst="rect">
            <a:avLst/>
          </a:prstGeom>
          <a:solidFill>
            <a:schemeClr val="bg1"/>
          </a:solidFill>
          <a:ln>
            <a:solidFill>
              <a:schemeClr val="tx1"/>
            </a:solidFill>
          </a:ln>
        </p:spPr>
        <p:txBody>
          <a:bodyPr wrap="non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1.</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Fetch</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JWT</a:t>
            </a:r>
          </a:p>
        </p:txBody>
      </p:sp>
      <p:cxnSp>
        <p:nvCxnSpPr>
          <p:cNvPr id="55" name="Straight Arrow Connector 54"/>
          <p:cNvCxnSpPr/>
          <p:nvPr/>
        </p:nvCxnSpPr>
        <p:spPr>
          <a:xfrm flipH="1">
            <a:off x="8165160" y="1780463"/>
            <a:ext cx="1900438" cy="2107537"/>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18755807">
            <a:off x="8893329" y="2378768"/>
            <a:ext cx="1055344" cy="186205"/>
          </a:xfrm>
          <a:prstGeom prst="rect">
            <a:avLst/>
          </a:prstGeom>
          <a:solidFill>
            <a:schemeClr val="bg1"/>
          </a:solidFill>
          <a:ln>
            <a:solidFill>
              <a:schemeClr val="tx1"/>
            </a:solidFill>
          </a:ln>
        </p:spPr>
        <p:txBody>
          <a:bodyPr wrap="squar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cxnSp>
        <p:nvCxnSpPr>
          <p:cNvPr id="59" name="Straight Arrow Connector 58"/>
          <p:cNvCxnSpPr>
            <a:stCxn id="27" idx="3"/>
            <a:endCxn id="47" idx="1"/>
          </p:cNvCxnSpPr>
          <p:nvPr/>
        </p:nvCxnSpPr>
        <p:spPr>
          <a:xfrm>
            <a:off x="8827222" y="4214063"/>
            <a:ext cx="1238376" cy="0"/>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5" idx="0"/>
            <a:endCxn id="49" idx="2"/>
          </p:cNvCxnSpPr>
          <p:nvPr/>
        </p:nvCxnSpPr>
        <p:spPr>
          <a:xfrm flipV="1">
            <a:off x="8165160" y="2180242"/>
            <a:ext cx="2562500" cy="1714958"/>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072870" y="3011663"/>
            <a:ext cx="1230071" cy="507831"/>
          </a:xfrm>
          <a:prstGeom prst="rect">
            <a:avLst/>
          </a:prstGeom>
          <a:solidFill>
            <a:schemeClr val="bg1"/>
          </a:solidFill>
          <a:ln>
            <a:solidFill>
              <a:schemeClr val="tx1"/>
            </a:solidFill>
          </a:ln>
        </p:spPr>
        <p:txBody>
          <a:bodyPr wrap="non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2.</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Fetch</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URL + Credentials</a:t>
            </a:r>
          </a:p>
        </p:txBody>
      </p:sp>
      <p:sp>
        <p:nvSpPr>
          <p:cNvPr id="65" name="TextBox 64"/>
          <p:cNvSpPr txBox="1"/>
          <p:nvPr/>
        </p:nvSpPr>
        <p:spPr>
          <a:xfrm>
            <a:off x="9175773" y="4048648"/>
            <a:ext cx="598488" cy="507831"/>
          </a:xfrm>
          <a:prstGeom prst="rect">
            <a:avLst/>
          </a:prstGeom>
          <a:solidFill>
            <a:schemeClr val="bg1"/>
          </a:solidFill>
          <a:ln>
            <a:solidFill>
              <a:schemeClr val="tx1"/>
            </a:solidFill>
          </a:ln>
        </p:spPr>
        <p:txBody>
          <a:bodyPr wrap="non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3.</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Http</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Request</a:t>
            </a:r>
          </a:p>
        </p:txBody>
      </p:sp>
      <p:cxnSp>
        <p:nvCxnSpPr>
          <p:cNvPr id="67" name="Elbow Connector 19"/>
          <p:cNvCxnSpPr/>
          <p:nvPr/>
        </p:nvCxnSpPr>
        <p:spPr>
          <a:xfrm flipV="1">
            <a:off x="4827755" y="1550138"/>
            <a:ext cx="2421297" cy="3146"/>
          </a:xfrm>
          <a:prstGeom prst="bentConnector3">
            <a:avLst>
              <a:gd name="adj1" fmla="val 50000"/>
            </a:avLst>
          </a:prstGeom>
          <a:ln w="95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640852" y="1446423"/>
            <a:ext cx="92710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Retrieve JWT</a:t>
            </a:r>
          </a:p>
        </p:txBody>
      </p:sp>
    </p:spTree>
    <p:extLst>
      <p:ext uri="{BB962C8B-B14F-4D97-AF65-F5344CB8AC3E}">
        <p14:creationId xmlns:p14="http://schemas.microsoft.com/office/powerpoint/2010/main" val="77067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309600"/>
            <a:ext cx="11186476" cy="738664"/>
          </a:xfrm>
        </p:spPr>
        <p:txBody>
          <a:bodyPr/>
          <a:lstStyle/>
          <a:p>
            <a:r>
              <a:rPr lang="en-US" dirty="0"/>
              <a:t>Outbound communication</a:t>
            </a:r>
            <a:br>
              <a:rPr lang="en-US" dirty="0"/>
            </a:br>
            <a:r>
              <a:rPr lang="en-US" dirty="0"/>
              <a:t>Option “Central Registry, Central Destination Service Binding”</a:t>
            </a:r>
          </a:p>
        </p:txBody>
      </p:sp>
      <p:sp>
        <p:nvSpPr>
          <p:cNvPr id="7" name="Rectangle 6"/>
          <p:cNvSpPr/>
          <p:nvPr/>
        </p:nvSpPr>
        <p:spPr bwMode="gray">
          <a:xfrm>
            <a:off x="3503631" y="1392366"/>
            <a:ext cx="1324124" cy="785158"/>
          </a:xfrm>
          <a:prstGeom prst="rect">
            <a:avLst/>
          </a:prstGeom>
          <a:solidFill>
            <a:schemeClr val="bg2">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XSUAA</a:t>
            </a:r>
          </a:p>
        </p:txBody>
      </p:sp>
      <p:cxnSp>
        <p:nvCxnSpPr>
          <p:cNvPr id="8" name="Elbow Connector 7"/>
          <p:cNvCxnSpPr>
            <a:endCxn id="7" idx="1"/>
          </p:cNvCxnSpPr>
          <p:nvPr/>
        </p:nvCxnSpPr>
        <p:spPr>
          <a:xfrm rot="5400000" flipH="1" flipV="1">
            <a:off x="1882569" y="2200423"/>
            <a:ext cx="2036539" cy="1205585"/>
          </a:xfrm>
          <a:prstGeom prst="bentConnector2">
            <a:avLst/>
          </a:prstGeom>
          <a:ln w="9525">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2" idx="1"/>
          </p:cNvCxnSpPr>
          <p:nvPr/>
        </p:nvCxnSpPr>
        <p:spPr>
          <a:xfrm flipV="1">
            <a:off x="617467" y="4214063"/>
            <a:ext cx="3893970" cy="1"/>
          </a:xfrm>
          <a:prstGeom prst="bentConnector3">
            <a:avLst>
              <a:gd name="adj1" fmla="val 50000"/>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95938" y="1723243"/>
            <a:ext cx="92710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Retrieve JWT</a:t>
            </a:r>
          </a:p>
        </p:txBody>
      </p:sp>
      <p:sp>
        <p:nvSpPr>
          <p:cNvPr id="34" name="TextBox 33"/>
          <p:cNvSpPr txBox="1"/>
          <p:nvPr/>
        </p:nvSpPr>
        <p:spPr>
          <a:xfrm>
            <a:off x="3745637" y="4110349"/>
            <a:ext cx="362847"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JWT</a:t>
            </a:r>
          </a:p>
        </p:txBody>
      </p:sp>
      <p:cxnSp>
        <p:nvCxnSpPr>
          <p:cNvPr id="63" name="Elbow Connector 62"/>
          <p:cNvCxnSpPr>
            <a:cxnSpLocks/>
            <a:stCxn id="2" idx="3"/>
            <a:endCxn id="27" idx="1"/>
          </p:cNvCxnSpPr>
          <p:nvPr/>
        </p:nvCxnSpPr>
        <p:spPr>
          <a:xfrm>
            <a:off x="5835561" y="4214063"/>
            <a:ext cx="1667537" cy="12700"/>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194502" y="4017313"/>
            <a:ext cx="943134" cy="423193"/>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Basic </a:t>
            </a:r>
            <a:r>
              <a:rPr lang="en-US" sz="1100" kern="0" dirty="0" err="1">
                <a:ea typeface="Arial Unicode MS" pitchFamily="34" charset="-128"/>
                <a:cs typeface="Arial Unicode MS" pitchFamily="34" charset="-128"/>
              </a:rPr>
              <a:t>Auth</a:t>
            </a:r>
            <a:endParaRPr lang="en-US" sz="11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Correlation ID</a:t>
            </a:r>
          </a:p>
        </p:txBody>
      </p:sp>
      <p:cxnSp>
        <p:nvCxnSpPr>
          <p:cNvPr id="19" name="Straight Arrow Connector 18"/>
          <p:cNvCxnSpPr>
            <a:stCxn id="4" idx="0"/>
            <a:endCxn id="7" idx="2"/>
          </p:cNvCxnSpPr>
          <p:nvPr/>
        </p:nvCxnSpPr>
        <p:spPr>
          <a:xfrm flipV="1">
            <a:off x="2576205" y="2177524"/>
            <a:ext cx="1589488" cy="1643961"/>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0"/>
            <a:endCxn id="7" idx="2"/>
          </p:cNvCxnSpPr>
          <p:nvPr/>
        </p:nvCxnSpPr>
        <p:spPr>
          <a:xfrm flipH="1" flipV="1">
            <a:off x="4165693" y="2177524"/>
            <a:ext cx="1007806" cy="1643960"/>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830182">
            <a:off x="2884821" y="2870486"/>
            <a:ext cx="105534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16" name="TextBox 15"/>
          <p:cNvSpPr txBox="1"/>
          <p:nvPr/>
        </p:nvSpPr>
        <p:spPr>
          <a:xfrm rot="3432430">
            <a:off x="4176751" y="2893367"/>
            <a:ext cx="105534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3" name="Right Brace 2"/>
          <p:cNvSpPr/>
          <p:nvPr/>
        </p:nvSpPr>
        <p:spPr>
          <a:xfrm rot="5400000">
            <a:off x="5067263" y="4251098"/>
            <a:ext cx="212470" cy="1324123"/>
          </a:xfrm>
          <a:prstGeom prst="rightBrac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5" name="TextBox 4"/>
          <p:cNvSpPr txBox="1"/>
          <p:nvPr/>
        </p:nvSpPr>
        <p:spPr>
          <a:xfrm>
            <a:off x="4395276" y="5133193"/>
            <a:ext cx="155995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Endpoint protection based on </a:t>
            </a:r>
            <a:r>
              <a:rPr lang="de-DE" sz="1200" kern="0" dirty="0" err="1">
                <a:ea typeface="Arial Unicode MS" pitchFamily="34" charset="-128"/>
                <a:cs typeface="Arial Unicode MS" pitchFamily="34" charset="-128"/>
              </a:rPr>
              <a:t>scopes</a:t>
            </a:r>
            <a:endParaRPr lang="en-US" sz="1200" kern="0" dirty="0" err="1">
              <a:ea typeface="Arial Unicode MS" pitchFamily="34" charset="-128"/>
              <a:cs typeface="Arial Unicode MS" pitchFamily="34" charset="-128"/>
            </a:endParaRPr>
          </a:p>
        </p:txBody>
      </p:sp>
      <p:sp>
        <p:nvSpPr>
          <p:cNvPr id="25" name="Rectangle 24"/>
          <p:cNvSpPr/>
          <p:nvPr/>
        </p:nvSpPr>
        <p:spPr bwMode="gray">
          <a:xfrm>
            <a:off x="7573162" y="3747283"/>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ectangle 25"/>
          <p:cNvSpPr/>
          <p:nvPr/>
        </p:nvSpPr>
        <p:spPr bwMode="gray">
          <a:xfrm>
            <a:off x="7543181" y="37799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p:cNvSpPr/>
          <p:nvPr/>
        </p:nvSpPr>
        <p:spPr bwMode="gray">
          <a:xfrm>
            <a:off x="7503098" y="38214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Microservice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Frame 13"/>
          <p:cNvSpPr/>
          <p:nvPr/>
        </p:nvSpPr>
        <p:spPr bwMode="gray">
          <a:xfrm>
            <a:off x="103690" y="3805955"/>
            <a:ext cx="1402847" cy="816230"/>
          </a:xfrm>
          <a:prstGeom prst="fra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900" b="0" i="0" u="none" strike="noStrike" kern="0" cap="none" spc="0" normalizeH="0" baseline="0" noProof="0" dirty="0">
                <a:ln>
                  <a:noFill/>
                </a:ln>
                <a:effectLst/>
                <a:uLnTx/>
                <a:uFillTx/>
                <a:ea typeface="Arial Unicode MS" pitchFamily="34" charset="-128"/>
                <a:cs typeface="Arial Unicode MS" pitchFamily="34" charset="-128"/>
              </a:rPr>
              <a:t>Browser</a:t>
            </a:r>
          </a:p>
          <a:p>
            <a:pPr marR="0" algn="ctr" defTabSz="914400" eaLnBrk="1" fontAlgn="base" latinLnBrk="0" hangingPunct="1">
              <a:lnSpc>
                <a:spcPct val="100000"/>
              </a:lnSpc>
              <a:spcBef>
                <a:spcPct val="50000"/>
              </a:spcBef>
              <a:spcAft>
                <a:spcPct val="0"/>
              </a:spcAft>
              <a:buClr>
                <a:srgbClr val="F0AB00"/>
              </a:buClr>
              <a:buSzPct val="80000"/>
              <a:tabLst/>
            </a:pPr>
            <a:r>
              <a:rPr lang="de-DE" sz="900" kern="0" dirty="0" err="1">
                <a:ea typeface="Arial Unicode MS" pitchFamily="34" charset="-128"/>
                <a:cs typeface="Arial Unicode MS" pitchFamily="34" charset="-128"/>
              </a:rPr>
              <a:t>revenue.cloud.sap</a:t>
            </a: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7" name="Straight Arrow Connector 16"/>
          <p:cNvCxnSpPr>
            <a:stCxn id="14" idx="3"/>
            <a:endCxn id="4" idx="1"/>
          </p:cNvCxnSpPr>
          <p:nvPr/>
        </p:nvCxnSpPr>
        <p:spPr>
          <a:xfrm flipV="1">
            <a:off x="1506537" y="4214064"/>
            <a:ext cx="407606" cy="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gray">
          <a:xfrm>
            <a:off x="7287099" y="3643200"/>
            <a:ext cx="1813599" cy="2300400"/>
          </a:xfrm>
          <a:prstGeom prst="rect">
            <a:avLst/>
          </a:prstGeom>
          <a:noFill/>
          <a:ln w="12700" algn="ctr">
            <a:solidFill>
              <a:schemeClr val="tx1"/>
            </a:solidFill>
            <a:prstDash val="dash"/>
            <a:miter lim="800000"/>
            <a:headEnd/>
            <a:tailEnd/>
          </a:ln>
        </p:spPr>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DWC </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Tenants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a:t>
            </a: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Subaccounts</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Rectangle 1"/>
          <p:cNvSpPr/>
          <p:nvPr/>
        </p:nvSpPr>
        <p:spPr bwMode="gray">
          <a:xfrm>
            <a:off x="4511437" y="3821484"/>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a:ea typeface="Arial Unicode MS" pitchFamily="34" charset="-128"/>
                <a:cs typeface="Arial Unicode MS" pitchFamily="34" charset="-128"/>
              </a:rPr>
              <a:t>Landscape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effectLst/>
                <a:uLnTx/>
                <a:uFillTx/>
                <a:ea typeface="Arial Unicode MS" pitchFamily="34" charset="-128"/>
                <a:cs typeface="Arial Unicode MS" pitchFamily="34" charset="-128"/>
              </a:rPr>
              <a:t>Router</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1914143" y="3821485"/>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Jupiter</a:t>
            </a:r>
          </a:p>
        </p:txBody>
      </p:sp>
      <p:sp>
        <p:nvSpPr>
          <p:cNvPr id="11" name="Freeform: Shape 10"/>
          <p:cNvSpPr/>
          <p:nvPr/>
        </p:nvSpPr>
        <p:spPr bwMode="gray">
          <a:xfrm>
            <a:off x="7516800" y="1072800"/>
            <a:ext cx="3369600" cy="1375200"/>
          </a:xfrm>
          <a:custGeom>
            <a:avLst/>
            <a:gdLst>
              <a:gd name="connsiteX0" fmla="*/ 0 w 3369600"/>
              <a:gd name="connsiteY0" fmla="*/ 0 h 1375200"/>
              <a:gd name="connsiteX1" fmla="*/ 0 w 3369600"/>
              <a:gd name="connsiteY1" fmla="*/ 0 h 1375200"/>
              <a:gd name="connsiteX2" fmla="*/ 57600 w 3369600"/>
              <a:gd name="connsiteY2" fmla="*/ 57600 h 1375200"/>
              <a:gd name="connsiteX3" fmla="*/ 64800 w 3369600"/>
              <a:gd name="connsiteY3" fmla="*/ 86400 h 1375200"/>
              <a:gd name="connsiteX4" fmla="*/ 158400 w 3369600"/>
              <a:gd name="connsiteY4" fmla="*/ 165600 h 1375200"/>
              <a:gd name="connsiteX5" fmla="*/ 208800 w 3369600"/>
              <a:gd name="connsiteY5" fmla="*/ 216000 h 1375200"/>
              <a:gd name="connsiteX6" fmla="*/ 266400 w 3369600"/>
              <a:gd name="connsiteY6" fmla="*/ 252000 h 1375200"/>
              <a:gd name="connsiteX7" fmla="*/ 345600 w 3369600"/>
              <a:gd name="connsiteY7" fmla="*/ 309600 h 1375200"/>
              <a:gd name="connsiteX8" fmla="*/ 417600 w 3369600"/>
              <a:gd name="connsiteY8" fmla="*/ 345600 h 1375200"/>
              <a:gd name="connsiteX9" fmla="*/ 475200 w 3369600"/>
              <a:gd name="connsiteY9" fmla="*/ 388800 h 1375200"/>
              <a:gd name="connsiteX10" fmla="*/ 554400 w 3369600"/>
              <a:gd name="connsiteY10" fmla="*/ 439200 h 1375200"/>
              <a:gd name="connsiteX11" fmla="*/ 612000 w 3369600"/>
              <a:gd name="connsiteY11" fmla="*/ 468000 h 1375200"/>
              <a:gd name="connsiteX12" fmla="*/ 734400 w 3369600"/>
              <a:gd name="connsiteY12" fmla="*/ 540000 h 1375200"/>
              <a:gd name="connsiteX13" fmla="*/ 792000 w 3369600"/>
              <a:gd name="connsiteY13" fmla="*/ 561600 h 1375200"/>
              <a:gd name="connsiteX14" fmla="*/ 885600 w 3369600"/>
              <a:gd name="connsiteY14" fmla="*/ 619200 h 1375200"/>
              <a:gd name="connsiteX15" fmla="*/ 928800 w 3369600"/>
              <a:gd name="connsiteY15" fmla="*/ 633600 h 1375200"/>
              <a:gd name="connsiteX16" fmla="*/ 1022400 w 3369600"/>
              <a:gd name="connsiteY16" fmla="*/ 684000 h 1375200"/>
              <a:gd name="connsiteX17" fmla="*/ 1080000 w 3369600"/>
              <a:gd name="connsiteY17" fmla="*/ 698400 h 1375200"/>
              <a:gd name="connsiteX18" fmla="*/ 1116000 w 3369600"/>
              <a:gd name="connsiteY18" fmla="*/ 720000 h 1375200"/>
              <a:gd name="connsiteX19" fmla="*/ 1159200 w 3369600"/>
              <a:gd name="connsiteY19" fmla="*/ 734400 h 1375200"/>
              <a:gd name="connsiteX20" fmla="*/ 1195200 w 3369600"/>
              <a:gd name="connsiteY20" fmla="*/ 763200 h 1375200"/>
              <a:gd name="connsiteX21" fmla="*/ 1281600 w 3369600"/>
              <a:gd name="connsiteY21" fmla="*/ 799200 h 1375200"/>
              <a:gd name="connsiteX22" fmla="*/ 1360800 w 3369600"/>
              <a:gd name="connsiteY22" fmla="*/ 820800 h 1375200"/>
              <a:gd name="connsiteX23" fmla="*/ 1396800 w 3369600"/>
              <a:gd name="connsiteY23" fmla="*/ 842400 h 1375200"/>
              <a:gd name="connsiteX24" fmla="*/ 1425600 w 3369600"/>
              <a:gd name="connsiteY24" fmla="*/ 849600 h 1375200"/>
              <a:gd name="connsiteX25" fmla="*/ 1468800 w 3369600"/>
              <a:gd name="connsiteY25" fmla="*/ 864000 h 1375200"/>
              <a:gd name="connsiteX26" fmla="*/ 1562400 w 3369600"/>
              <a:gd name="connsiteY26" fmla="*/ 892800 h 1375200"/>
              <a:gd name="connsiteX27" fmla="*/ 1620000 w 3369600"/>
              <a:gd name="connsiteY27" fmla="*/ 914400 h 1375200"/>
              <a:gd name="connsiteX28" fmla="*/ 1684800 w 3369600"/>
              <a:gd name="connsiteY28" fmla="*/ 936000 h 1375200"/>
              <a:gd name="connsiteX29" fmla="*/ 1735200 w 3369600"/>
              <a:gd name="connsiteY29" fmla="*/ 957600 h 1375200"/>
              <a:gd name="connsiteX30" fmla="*/ 1764000 w 3369600"/>
              <a:gd name="connsiteY30" fmla="*/ 972000 h 1375200"/>
              <a:gd name="connsiteX31" fmla="*/ 1872000 w 3369600"/>
              <a:gd name="connsiteY31" fmla="*/ 1008000 h 1375200"/>
              <a:gd name="connsiteX32" fmla="*/ 1893600 w 3369600"/>
              <a:gd name="connsiteY32" fmla="*/ 1022400 h 1375200"/>
              <a:gd name="connsiteX33" fmla="*/ 1929600 w 3369600"/>
              <a:gd name="connsiteY33" fmla="*/ 1029600 h 1375200"/>
              <a:gd name="connsiteX34" fmla="*/ 1951200 w 3369600"/>
              <a:gd name="connsiteY34" fmla="*/ 1036800 h 1375200"/>
              <a:gd name="connsiteX35" fmla="*/ 2008800 w 3369600"/>
              <a:gd name="connsiteY35" fmla="*/ 1051200 h 1375200"/>
              <a:gd name="connsiteX36" fmla="*/ 2030400 w 3369600"/>
              <a:gd name="connsiteY36" fmla="*/ 1065600 h 1375200"/>
              <a:gd name="connsiteX37" fmla="*/ 2109600 w 3369600"/>
              <a:gd name="connsiteY37" fmla="*/ 1101600 h 1375200"/>
              <a:gd name="connsiteX38" fmla="*/ 2160000 w 3369600"/>
              <a:gd name="connsiteY38" fmla="*/ 1137600 h 1375200"/>
              <a:gd name="connsiteX39" fmla="*/ 2224800 w 3369600"/>
              <a:gd name="connsiteY39" fmla="*/ 1159200 h 1375200"/>
              <a:gd name="connsiteX40" fmla="*/ 2246400 w 3369600"/>
              <a:gd name="connsiteY40" fmla="*/ 1166400 h 1375200"/>
              <a:gd name="connsiteX41" fmla="*/ 2325600 w 3369600"/>
              <a:gd name="connsiteY41" fmla="*/ 1173600 h 1375200"/>
              <a:gd name="connsiteX42" fmla="*/ 2354400 w 3369600"/>
              <a:gd name="connsiteY42" fmla="*/ 1180800 h 1375200"/>
              <a:gd name="connsiteX43" fmla="*/ 2620800 w 3369600"/>
              <a:gd name="connsiteY43" fmla="*/ 1202400 h 1375200"/>
              <a:gd name="connsiteX44" fmla="*/ 2656800 w 3369600"/>
              <a:gd name="connsiteY44" fmla="*/ 1209600 h 1375200"/>
              <a:gd name="connsiteX45" fmla="*/ 2714400 w 3369600"/>
              <a:gd name="connsiteY45" fmla="*/ 1231200 h 1375200"/>
              <a:gd name="connsiteX46" fmla="*/ 2764800 w 3369600"/>
              <a:gd name="connsiteY46" fmla="*/ 1245600 h 1375200"/>
              <a:gd name="connsiteX47" fmla="*/ 2786400 w 3369600"/>
              <a:gd name="connsiteY47" fmla="*/ 1252800 h 1375200"/>
              <a:gd name="connsiteX48" fmla="*/ 2815200 w 3369600"/>
              <a:gd name="connsiteY48" fmla="*/ 1281600 h 1375200"/>
              <a:gd name="connsiteX49" fmla="*/ 2858400 w 3369600"/>
              <a:gd name="connsiteY49" fmla="*/ 1296000 h 1375200"/>
              <a:gd name="connsiteX50" fmla="*/ 2916000 w 3369600"/>
              <a:gd name="connsiteY50" fmla="*/ 1339200 h 1375200"/>
              <a:gd name="connsiteX51" fmla="*/ 2944800 w 3369600"/>
              <a:gd name="connsiteY51" fmla="*/ 1360800 h 1375200"/>
              <a:gd name="connsiteX52" fmla="*/ 2973600 w 3369600"/>
              <a:gd name="connsiteY52" fmla="*/ 1375200 h 1375200"/>
              <a:gd name="connsiteX53" fmla="*/ 3369600 w 3369600"/>
              <a:gd name="connsiteY53" fmla="*/ 266400 h 13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69600" h="1375200">
                <a:moveTo>
                  <a:pt x="0" y="0"/>
                </a:moveTo>
                <a:lnTo>
                  <a:pt x="0" y="0"/>
                </a:lnTo>
                <a:cubicBezTo>
                  <a:pt x="19200" y="19200"/>
                  <a:pt x="41308" y="35878"/>
                  <a:pt x="57600" y="57600"/>
                </a:cubicBezTo>
                <a:cubicBezTo>
                  <a:pt x="63537" y="65516"/>
                  <a:pt x="58048" y="79166"/>
                  <a:pt x="64800" y="86400"/>
                </a:cubicBezTo>
                <a:cubicBezTo>
                  <a:pt x="92687" y="116279"/>
                  <a:pt x="129500" y="136700"/>
                  <a:pt x="158400" y="165600"/>
                </a:cubicBezTo>
                <a:cubicBezTo>
                  <a:pt x="175200" y="182400"/>
                  <a:pt x="190248" y="201158"/>
                  <a:pt x="208800" y="216000"/>
                </a:cubicBezTo>
                <a:cubicBezTo>
                  <a:pt x="226480" y="230144"/>
                  <a:pt x="247714" y="239215"/>
                  <a:pt x="266400" y="252000"/>
                </a:cubicBezTo>
                <a:cubicBezTo>
                  <a:pt x="293341" y="270433"/>
                  <a:pt x="317844" y="292418"/>
                  <a:pt x="345600" y="309600"/>
                </a:cubicBezTo>
                <a:cubicBezTo>
                  <a:pt x="368415" y="323724"/>
                  <a:pt x="394704" y="331608"/>
                  <a:pt x="417600" y="345600"/>
                </a:cubicBezTo>
                <a:cubicBezTo>
                  <a:pt x="438079" y="358115"/>
                  <a:pt x="455393" y="375248"/>
                  <a:pt x="475200" y="388800"/>
                </a:cubicBezTo>
                <a:cubicBezTo>
                  <a:pt x="501026" y="406470"/>
                  <a:pt x="527319" y="423521"/>
                  <a:pt x="554400" y="439200"/>
                </a:cubicBezTo>
                <a:cubicBezTo>
                  <a:pt x="572977" y="449955"/>
                  <a:pt x="593271" y="457512"/>
                  <a:pt x="612000" y="468000"/>
                </a:cubicBezTo>
                <a:cubicBezTo>
                  <a:pt x="653300" y="491128"/>
                  <a:pt x="690078" y="523379"/>
                  <a:pt x="734400" y="540000"/>
                </a:cubicBezTo>
                <a:cubicBezTo>
                  <a:pt x="753600" y="547200"/>
                  <a:pt x="773659" y="552430"/>
                  <a:pt x="792000" y="561600"/>
                </a:cubicBezTo>
                <a:cubicBezTo>
                  <a:pt x="941067" y="636134"/>
                  <a:pt x="719810" y="542682"/>
                  <a:pt x="885600" y="619200"/>
                </a:cubicBezTo>
                <a:cubicBezTo>
                  <a:pt x="899382" y="625561"/>
                  <a:pt x="915018" y="627239"/>
                  <a:pt x="928800" y="633600"/>
                </a:cubicBezTo>
                <a:cubicBezTo>
                  <a:pt x="961434" y="648662"/>
                  <a:pt x="988307" y="671824"/>
                  <a:pt x="1022400" y="684000"/>
                </a:cubicBezTo>
                <a:cubicBezTo>
                  <a:pt x="1041038" y="690656"/>
                  <a:pt x="1060800" y="693600"/>
                  <a:pt x="1080000" y="698400"/>
                </a:cubicBezTo>
                <a:cubicBezTo>
                  <a:pt x="1092000" y="705600"/>
                  <a:pt x="1103260" y="714209"/>
                  <a:pt x="1116000" y="720000"/>
                </a:cubicBezTo>
                <a:cubicBezTo>
                  <a:pt x="1129818" y="726281"/>
                  <a:pt x="1145874" y="727132"/>
                  <a:pt x="1159200" y="734400"/>
                </a:cubicBezTo>
                <a:cubicBezTo>
                  <a:pt x="1172691" y="741759"/>
                  <a:pt x="1182413" y="754676"/>
                  <a:pt x="1195200" y="763200"/>
                </a:cubicBezTo>
                <a:cubicBezTo>
                  <a:pt x="1216815" y="777610"/>
                  <a:pt x="1262717" y="791332"/>
                  <a:pt x="1281600" y="799200"/>
                </a:cubicBezTo>
                <a:cubicBezTo>
                  <a:pt x="1338964" y="823102"/>
                  <a:pt x="1278611" y="809059"/>
                  <a:pt x="1360800" y="820800"/>
                </a:cubicBezTo>
                <a:cubicBezTo>
                  <a:pt x="1372800" y="828000"/>
                  <a:pt x="1384012" y="836716"/>
                  <a:pt x="1396800" y="842400"/>
                </a:cubicBezTo>
                <a:cubicBezTo>
                  <a:pt x="1405843" y="846419"/>
                  <a:pt x="1416122" y="846757"/>
                  <a:pt x="1425600" y="849600"/>
                </a:cubicBezTo>
                <a:cubicBezTo>
                  <a:pt x="1440139" y="853962"/>
                  <a:pt x="1454505" y="858895"/>
                  <a:pt x="1468800" y="864000"/>
                </a:cubicBezTo>
                <a:cubicBezTo>
                  <a:pt x="1545706" y="891466"/>
                  <a:pt x="1501609" y="880642"/>
                  <a:pt x="1562400" y="892800"/>
                </a:cubicBezTo>
                <a:cubicBezTo>
                  <a:pt x="1606765" y="922376"/>
                  <a:pt x="1557721" y="893640"/>
                  <a:pt x="1620000" y="914400"/>
                </a:cubicBezTo>
                <a:cubicBezTo>
                  <a:pt x="1709428" y="944209"/>
                  <a:pt x="1581629" y="915366"/>
                  <a:pt x="1684800" y="936000"/>
                </a:cubicBezTo>
                <a:cubicBezTo>
                  <a:pt x="1701600" y="943200"/>
                  <a:pt x="1718560" y="950037"/>
                  <a:pt x="1735200" y="957600"/>
                </a:cubicBezTo>
                <a:cubicBezTo>
                  <a:pt x="1744971" y="962041"/>
                  <a:pt x="1753929" y="968290"/>
                  <a:pt x="1764000" y="972000"/>
                </a:cubicBezTo>
                <a:cubicBezTo>
                  <a:pt x="1799608" y="985119"/>
                  <a:pt x="1836633" y="994246"/>
                  <a:pt x="1872000" y="1008000"/>
                </a:cubicBezTo>
                <a:cubicBezTo>
                  <a:pt x="1880065" y="1011136"/>
                  <a:pt x="1885498" y="1019362"/>
                  <a:pt x="1893600" y="1022400"/>
                </a:cubicBezTo>
                <a:cubicBezTo>
                  <a:pt x="1905058" y="1026697"/>
                  <a:pt x="1917728" y="1026632"/>
                  <a:pt x="1929600" y="1029600"/>
                </a:cubicBezTo>
                <a:cubicBezTo>
                  <a:pt x="1936963" y="1031441"/>
                  <a:pt x="1943837" y="1034959"/>
                  <a:pt x="1951200" y="1036800"/>
                </a:cubicBezTo>
                <a:cubicBezTo>
                  <a:pt x="1967631" y="1040908"/>
                  <a:pt x="1992342" y="1042971"/>
                  <a:pt x="2008800" y="1051200"/>
                </a:cubicBezTo>
                <a:cubicBezTo>
                  <a:pt x="2016540" y="1055070"/>
                  <a:pt x="2022660" y="1061730"/>
                  <a:pt x="2030400" y="1065600"/>
                </a:cubicBezTo>
                <a:cubicBezTo>
                  <a:pt x="2077576" y="1089188"/>
                  <a:pt x="2030471" y="1042253"/>
                  <a:pt x="2109600" y="1101600"/>
                </a:cubicBezTo>
                <a:cubicBezTo>
                  <a:pt x="2113468" y="1104501"/>
                  <a:pt x="2151386" y="1133772"/>
                  <a:pt x="2160000" y="1137600"/>
                </a:cubicBezTo>
                <a:lnTo>
                  <a:pt x="2224800" y="1159200"/>
                </a:lnTo>
                <a:cubicBezTo>
                  <a:pt x="2232000" y="1161600"/>
                  <a:pt x="2238842" y="1165713"/>
                  <a:pt x="2246400" y="1166400"/>
                </a:cubicBezTo>
                <a:lnTo>
                  <a:pt x="2325600" y="1173600"/>
                </a:lnTo>
                <a:cubicBezTo>
                  <a:pt x="2335200" y="1176000"/>
                  <a:pt x="2344697" y="1178859"/>
                  <a:pt x="2354400" y="1180800"/>
                </a:cubicBezTo>
                <a:cubicBezTo>
                  <a:pt x="2441701" y="1198260"/>
                  <a:pt x="2532508" y="1198196"/>
                  <a:pt x="2620800" y="1202400"/>
                </a:cubicBezTo>
                <a:cubicBezTo>
                  <a:pt x="2632800" y="1204800"/>
                  <a:pt x="2644928" y="1206632"/>
                  <a:pt x="2656800" y="1209600"/>
                </a:cubicBezTo>
                <a:cubicBezTo>
                  <a:pt x="2677022" y="1214656"/>
                  <a:pt x="2694580" y="1224593"/>
                  <a:pt x="2714400" y="1231200"/>
                </a:cubicBezTo>
                <a:cubicBezTo>
                  <a:pt x="2730976" y="1236725"/>
                  <a:pt x="2748065" y="1240579"/>
                  <a:pt x="2764800" y="1245600"/>
                </a:cubicBezTo>
                <a:cubicBezTo>
                  <a:pt x="2772069" y="1247781"/>
                  <a:pt x="2779200" y="1250400"/>
                  <a:pt x="2786400" y="1252800"/>
                </a:cubicBezTo>
                <a:cubicBezTo>
                  <a:pt x="2796000" y="1262400"/>
                  <a:pt x="2803558" y="1274615"/>
                  <a:pt x="2815200" y="1281600"/>
                </a:cubicBezTo>
                <a:cubicBezTo>
                  <a:pt x="2828216" y="1289409"/>
                  <a:pt x="2858400" y="1296000"/>
                  <a:pt x="2858400" y="1296000"/>
                </a:cubicBezTo>
                <a:cubicBezTo>
                  <a:pt x="2912053" y="1349653"/>
                  <a:pt x="2861409" y="1305081"/>
                  <a:pt x="2916000" y="1339200"/>
                </a:cubicBezTo>
                <a:cubicBezTo>
                  <a:pt x="2926176" y="1345560"/>
                  <a:pt x="2934381" y="1354846"/>
                  <a:pt x="2944800" y="1360800"/>
                </a:cubicBezTo>
                <a:cubicBezTo>
                  <a:pt x="2983409" y="1382862"/>
                  <a:pt x="2954867" y="1356467"/>
                  <a:pt x="2973600" y="1375200"/>
                </a:cubicBezTo>
                <a:lnTo>
                  <a:pt x="3369600" y="266400"/>
                </a:lnTo>
              </a:path>
            </a:pathLst>
          </a:custGeom>
          <a:noFill/>
          <a:ln w="6350" algn="ctr">
            <a:noFill/>
            <a:miter lim="800000"/>
            <a:headEnd/>
            <a:tailEnd/>
          </a:ln>
        </p:spPr>
        <p:txBody>
          <a:bodyPr rtlCol="0" anchor="ctr"/>
          <a:lstStyle/>
          <a:p>
            <a:pPr algn="ctr"/>
            <a:endParaRPr lang="de-DE"/>
          </a:p>
        </p:txBody>
      </p:sp>
      <p:sp>
        <p:nvSpPr>
          <p:cNvPr id="13" name="Freeform: Shape 12"/>
          <p:cNvSpPr/>
          <p:nvPr/>
        </p:nvSpPr>
        <p:spPr bwMode="gray">
          <a:xfrm>
            <a:off x="1699200" y="1130400"/>
            <a:ext cx="6984360" cy="4816800"/>
          </a:xfrm>
          <a:custGeom>
            <a:avLst/>
            <a:gdLst>
              <a:gd name="connsiteX0" fmla="*/ 7200 w 7927200"/>
              <a:gd name="connsiteY0" fmla="*/ 0 h 4816800"/>
              <a:gd name="connsiteX1" fmla="*/ 7927200 w 7927200"/>
              <a:gd name="connsiteY1" fmla="*/ 0 h 4816800"/>
              <a:gd name="connsiteX2" fmla="*/ 7927200 w 7927200"/>
              <a:gd name="connsiteY2" fmla="*/ 1836000 h 4816800"/>
              <a:gd name="connsiteX3" fmla="*/ 4946400 w 7927200"/>
              <a:gd name="connsiteY3" fmla="*/ 1836000 h 4816800"/>
              <a:gd name="connsiteX4" fmla="*/ 4946400 w 7927200"/>
              <a:gd name="connsiteY4" fmla="*/ 4816800 h 4816800"/>
              <a:gd name="connsiteX5" fmla="*/ 0 w 7927200"/>
              <a:gd name="connsiteY5" fmla="*/ 4816800 h 4816800"/>
              <a:gd name="connsiteX6" fmla="*/ 7200 w 7927200"/>
              <a:gd name="connsiteY6" fmla="*/ 0 h 48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7200" h="4816800">
                <a:moveTo>
                  <a:pt x="7200" y="0"/>
                </a:moveTo>
                <a:lnTo>
                  <a:pt x="7927200" y="0"/>
                </a:lnTo>
                <a:lnTo>
                  <a:pt x="7927200" y="1836000"/>
                </a:lnTo>
                <a:lnTo>
                  <a:pt x="4946400" y="1836000"/>
                </a:lnTo>
                <a:lnTo>
                  <a:pt x="4946400" y="4816800"/>
                </a:lnTo>
                <a:lnTo>
                  <a:pt x="0" y="4816800"/>
                </a:lnTo>
                <a:lnTo>
                  <a:pt x="7200" y="0"/>
                </a:lnTo>
                <a:close/>
              </a:path>
            </a:pathLst>
          </a:custGeom>
          <a:noFill/>
          <a:ln w="12700" algn="ctr">
            <a:solidFill>
              <a:schemeClr val="tx1"/>
            </a:solidFill>
            <a:prstDash val="dash"/>
            <a:miter lim="800000"/>
            <a:headEnd/>
            <a:tailEnd/>
          </a:ln>
        </p:spPr>
        <p:txBody>
          <a:bodyPr lIns="90000" tIns="72000" rIns="90000" bIns="72000" rtlCol="0" anchor="b"/>
          <a:lstStyle/>
          <a:p>
            <a:pPr defTabSz="914400"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Infrastructure</a:t>
            </a:r>
          </a:p>
          <a:p>
            <a:pPr defTabSz="914400"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Tenant</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Subaccount</a:t>
            </a:r>
            <a:endParaRPr kumimoji="0" lang="de-DE"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Rectangle 37"/>
          <p:cNvSpPr/>
          <p:nvPr/>
        </p:nvSpPr>
        <p:spPr bwMode="gray">
          <a:xfrm>
            <a:off x="7251245" y="1403976"/>
            <a:ext cx="1324124" cy="78515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err="1">
                <a:ea typeface="Arial Unicode MS" pitchFamily="34" charset="-128"/>
                <a:cs typeface="Arial Unicode MS" pitchFamily="34" charset="-128"/>
              </a:rPr>
              <a:t>Ngom</a:t>
            </a:r>
            <a:r>
              <a:rPr lang="en-US" sz="1200" kern="0" noProof="0" dirty="0">
                <a:ea typeface="Arial Unicode MS" pitchFamily="34" charset="-128"/>
                <a:cs typeface="Arial Unicode MS" pitchFamily="34" charset="-128"/>
              </a:rPr>
              <a:t> Registry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effectLst/>
                <a:uLnTx/>
                <a:uFillTx/>
                <a:ea typeface="Arial Unicode MS" pitchFamily="34" charset="-128"/>
                <a:cs typeface="Arial Unicode MS" pitchFamily="34" charset="-128"/>
              </a:rPr>
              <a:t>(</a:t>
            </a:r>
            <a:r>
              <a:rPr kumimoji="0" lang="en-US" sz="1200" b="0" i="0" u="none" strike="noStrike" kern="0" cap="none" spc="0" normalizeH="0" baseline="0" dirty="0" err="1">
                <a:ln>
                  <a:noFill/>
                </a:ln>
                <a:effectLst/>
                <a:uLnTx/>
                <a:uFillTx/>
                <a:ea typeface="Arial Unicode MS" pitchFamily="34" charset="-128"/>
                <a:cs typeface="Arial Unicode MS" pitchFamily="34" charset="-128"/>
              </a:rPr>
              <a:t>DwC</a:t>
            </a:r>
            <a:r>
              <a:rPr kumimoji="0" lang="en-US" sz="1200" b="0" i="0" u="none" strike="noStrike" kern="0" cap="none" spc="0" normalizeH="0" baseline="0" dirty="0">
                <a:ln>
                  <a:noFill/>
                </a:ln>
                <a:effectLst/>
                <a:uLnTx/>
                <a:uFillTx/>
                <a:ea typeface="Arial Unicode MS" pitchFamily="34" charset="-128"/>
                <a:cs typeface="Arial Unicode MS" pitchFamily="34" charset="-128"/>
              </a:rPr>
              <a:t> aware)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0" name="Straight Arrow Connector 39"/>
          <p:cNvCxnSpPr>
            <a:stCxn id="38" idx="1"/>
            <a:endCxn id="7" idx="3"/>
          </p:cNvCxnSpPr>
          <p:nvPr/>
        </p:nvCxnSpPr>
        <p:spPr>
          <a:xfrm flipH="1" flipV="1">
            <a:off x="4827755" y="1784945"/>
            <a:ext cx="2423490" cy="11610"/>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720818" y="1710489"/>
            <a:ext cx="1055344" cy="186205"/>
          </a:xfrm>
          <a:prstGeom prst="rect">
            <a:avLst/>
          </a:prstGeom>
          <a:solidFill>
            <a:schemeClr val="bg1"/>
          </a:solidFill>
          <a:ln>
            <a:solidFill>
              <a:schemeClr val="tx1"/>
            </a:solidFill>
          </a:ln>
        </p:spPr>
        <p:txBody>
          <a:bodyPr wrap="squar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sp>
        <p:nvSpPr>
          <p:cNvPr id="45" name="Rectangle 44"/>
          <p:cNvSpPr/>
          <p:nvPr/>
        </p:nvSpPr>
        <p:spPr bwMode="gray">
          <a:xfrm>
            <a:off x="7754149" y="3895200"/>
            <a:ext cx="822022" cy="377226"/>
          </a:xfrm>
          <a:prstGeom prst="rect">
            <a:avLst/>
          </a:prstGeom>
          <a:solidFill>
            <a:srgbClr val="FECE59"/>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Lib+Rest</a:t>
            </a:r>
            <a:r>
              <a:rPr lang="en-US" sz="1200" kern="0" dirty="0">
                <a:ea typeface="Arial Unicode MS" pitchFamily="34" charset="-128"/>
                <a:cs typeface="Arial Unicode MS" pitchFamily="34" charset="-128"/>
              </a:rPr>
              <a:t> Template</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p:cNvSpPr/>
          <p:nvPr/>
        </p:nvSpPr>
        <p:spPr bwMode="gray">
          <a:xfrm>
            <a:off x="10065598" y="38214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Payment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48" name="Rectangle 47"/>
          <p:cNvSpPr/>
          <p:nvPr/>
        </p:nvSpPr>
        <p:spPr bwMode="gray">
          <a:xfrm>
            <a:off x="9849599" y="3643200"/>
            <a:ext cx="1813599" cy="2300400"/>
          </a:xfrm>
          <a:prstGeom prst="rect">
            <a:avLst/>
          </a:prstGeom>
          <a:noFill/>
          <a:ln w="12700" algn="ctr">
            <a:solidFill>
              <a:schemeClr val="tx1"/>
            </a:solidFill>
            <a:prstDash val="dash"/>
            <a:miter lim="800000"/>
            <a:headEnd/>
            <a:tailEnd/>
          </a:ln>
        </p:spPr>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err="1">
                <a:ln>
                  <a:noFill/>
                </a:ln>
                <a:effectLst/>
                <a:uLnTx/>
                <a:uFillTx/>
                <a:ea typeface="Arial Unicode MS" pitchFamily="34" charset="-128"/>
                <a:cs typeface="Arial Unicode MS" pitchFamily="34" charset="-128"/>
              </a:rPr>
              <a:t>External</a:t>
            </a:r>
            <a:r>
              <a:rPr kumimoji="0" lang="de-DE" sz="1200" i="0" u="none" strike="noStrike" kern="0" cap="none" spc="0" normalizeH="0" noProof="0" dirty="0">
                <a:ln>
                  <a:noFill/>
                </a:ln>
                <a:effectLst/>
                <a:uLnTx/>
                <a:uFillTx/>
                <a:ea typeface="Arial Unicode MS" pitchFamily="34" charset="-128"/>
                <a:cs typeface="Arial Unicode MS" pitchFamily="34" charset="-128"/>
              </a:rPr>
              <a:t> </a:t>
            </a:r>
            <a:r>
              <a:rPr kumimoji="0" lang="de-DE" sz="1200" i="0" u="none" strike="noStrike" kern="0" cap="none" spc="0" normalizeH="0" noProof="0" dirty="0" err="1">
                <a:ln>
                  <a:noFill/>
                </a:ln>
                <a:effectLst/>
                <a:uLnTx/>
                <a:uFillTx/>
                <a:ea typeface="Arial Unicode MS" pitchFamily="34" charset="-128"/>
                <a:cs typeface="Arial Unicode MS" pitchFamily="34" charset="-128"/>
              </a:rPr>
              <a:t>PaaS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 Account</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Rectangle 48"/>
          <p:cNvSpPr/>
          <p:nvPr/>
        </p:nvSpPr>
        <p:spPr bwMode="gray">
          <a:xfrm>
            <a:off x="10065598" y="1395084"/>
            <a:ext cx="1324124" cy="785158"/>
          </a:xfrm>
          <a:prstGeom prst="rect">
            <a:avLst/>
          </a:prstGeom>
          <a:solidFill>
            <a:schemeClr val="accent1"/>
          </a:solidFill>
          <a:ln w="6350" algn="ctr">
            <a:noFill/>
            <a:miter lim="800000"/>
            <a:headEnd/>
            <a:tailEnd/>
          </a:ln>
          <a:effectLst>
            <a:outerShdw blurRad="50800" dist="38100" dir="18900000" algn="bl" rotWithShape="0">
              <a:prstClr val="black">
                <a:alpha val="1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Destination</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50" name="Rectangle 49"/>
          <p:cNvSpPr/>
          <p:nvPr/>
        </p:nvSpPr>
        <p:spPr bwMode="gray">
          <a:xfrm>
            <a:off x="9849599" y="1137600"/>
            <a:ext cx="1813599" cy="1828800"/>
          </a:xfrm>
          <a:prstGeom prst="rect">
            <a:avLst/>
          </a:prstGeom>
          <a:noFill/>
          <a:ln w="12700" algn="ctr">
            <a:solidFill>
              <a:schemeClr val="tx1"/>
            </a:solidFill>
            <a:prstDash val="dash"/>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de-DE" sz="1200" i="0" u="none" strike="noStrike" kern="0" cap="none" spc="0" normalizeH="0" baseline="0" noProof="0" dirty="0">
                <a:ln>
                  <a:noFill/>
                </a:ln>
                <a:effectLst/>
                <a:uLnTx/>
                <a:uFillTx/>
                <a:ea typeface="Arial Unicode MS" pitchFamily="34" charset="-128"/>
                <a:cs typeface="Arial Unicode MS" pitchFamily="34" charset="-128"/>
              </a:rPr>
              <a:t>Customer</a:t>
            </a:r>
            <a:r>
              <a:rPr kumimoji="0" lang="de-DE" sz="1200" i="0" u="none" strike="noStrike" kern="0" cap="none" spc="0" normalizeH="0" noProof="0" dirty="0">
                <a:ln>
                  <a:noFill/>
                </a:ln>
                <a:effectLst/>
                <a:uLnTx/>
                <a:uFillTx/>
                <a:ea typeface="Arial Unicode MS" pitchFamily="34" charset="-128"/>
                <a:cs typeface="Arial Unicode MS" pitchFamily="34" charset="-128"/>
              </a:rPr>
              <a:t> SaaS</a:t>
            </a:r>
            <a:r>
              <a:rPr kumimoji="0" lang="de-DE" sz="1200" i="0" u="none" strike="noStrike" kern="0" cap="none" spc="0" normalizeH="0" baseline="0" noProof="0" dirty="0">
                <a:ln>
                  <a:noFill/>
                </a:ln>
                <a:effectLst/>
                <a:uLnTx/>
                <a:uFillTx/>
                <a:ea typeface="Arial Unicode MS" pitchFamily="34" charset="-128"/>
                <a:cs typeface="Arial Unicode MS" pitchFamily="34" charset="-128"/>
              </a:rPr>
              <a:t> Account</a:t>
            </a:r>
            <a:endParaRPr kumimoji="0" lang="en-US" sz="120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1" name="Straight Arrow Connector 50"/>
          <p:cNvCxnSpPr>
            <a:stCxn id="45" idx="0"/>
            <a:endCxn id="38" idx="2"/>
          </p:cNvCxnSpPr>
          <p:nvPr/>
        </p:nvCxnSpPr>
        <p:spPr>
          <a:xfrm flipH="1" flipV="1">
            <a:off x="7913307" y="2189134"/>
            <a:ext cx="251853" cy="1706066"/>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31398" y="3057019"/>
            <a:ext cx="1230071" cy="507831"/>
          </a:xfrm>
          <a:prstGeom prst="rect">
            <a:avLst/>
          </a:prstGeom>
          <a:solidFill>
            <a:schemeClr val="bg1"/>
          </a:solidFill>
          <a:ln>
            <a:solidFill>
              <a:schemeClr val="tx1"/>
            </a:solidFill>
          </a:ln>
        </p:spPr>
        <p:txBody>
          <a:bodyPr wrap="non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1a.</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Fetch</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URL + Credentials</a:t>
            </a:r>
          </a:p>
        </p:txBody>
      </p:sp>
      <p:cxnSp>
        <p:nvCxnSpPr>
          <p:cNvPr id="55" name="Straight Arrow Connector 54"/>
          <p:cNvCxnSpPr>
            <a:endCxn id="38" idx="3"/>
          </p:cNvCxnSpPr>
          <p:nvPr/>
        </p:nvCxnSpPr>
        <p:spPr>
          <a:xfrm flipH="1">
            <a:off x="8575369" y="1780463"/>
            <a:ext cx="1490229" cy="16092"/>
          </a:xfrm>
          <a:prstGeom prst="straightConnector1">
            <a:avLst/>
          </a:prstGeom>
          <a:ln w="9525">
            <a:solidFill>
              <a:schemeClr val="bg2"/>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754734" y="1710489"/>
            <a:ext cx="1055344" cy="186205"/>
          </a:xfrm>
          <a:prstGeom prst="rect">
            <a:avLst/>
          </a:prstGeom>
          <a:solidFill>
            <a:schemeClr val="bg1"/>
          </a:solidFill>
          <a:ln>
            <a:solidFill>
              <a:schemeClr val="tx1"/>
            </a:solidFill>
          </a:ln>
        </p:spPr>
        <p:txBody>
          <a:bodyPr wrap="squar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Service Binding</a:t>
            </a:r>
          </a:p>
        </p:txBody>
      </p:sp>
      <p:cxnSp>
        <p:nvCxnSpPr>
          <p:cNvPr id="59" name="Straight Arrow Connector 58"/>
          <p:cNvCxnSpPr>
            <a:stCxn id="27" idx="3"/>
            <a:endCxn id="47" idx="1"/>
          </p:cNvCxnSpPr>
          <p:nvPr/>
        </p:nvCxnSpPr>
        <p:spPr>
          <a:xfrm>
            <a:off x="8827222" y="4214063"/>
            <a:ext cx="1238376" cy="0"/>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8573961" y="2049796"/>
            <a:ext cx="1487251" cy="7258"/>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841237" y="1994499"/>
            <a:ext cx="870494" cy="677108"/>
          </a:xfrm>
          <a:prstGeom prst="rect">
            <a:avLst/>
          </a:prstGeom>
          <a:solidFill>
            <a:schemeClr val="bg1"/>
          </a:solidFill>
          <a:ln>
            <a:solidFill>
              <a:schemeClr val="tx1"/>
            </a:solidFill>
          </a:ln>
        </p:spPr>
        <p:txBody>
          <a:bodyPr wrap="squar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1b.</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Fetch</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URL + Credentials</a:t>
            </a:r>
          </a:p>
        </p:txBody>
      </p:sp>
      <p:sp>
        <p:nvSpPr>
          <p:cNvPr id="65" name="TextBox 64"/>
          <p:cNvSpPr txBox="1"/>
          <p:nvPr/>
        </p:nvSpPr>
        <p:spPr>
          <a:xfrm>
            <a:off x="9175773" y="4048648"/>
            <a:ext cx="598488" cy="507831"/>
          </a:xfrm>
          <a:prstGeom prst="rect">
            <a:avLst/>
          </a:prstGeom>
          <a:solidFill>
            <a:schemeClr val="bg1"/>
          </a:solidFill>
          <a:ln>
            <a:solidFill>
              <a:schemeClr val="tx1"/>
            </a:solidFill>
          </a:ln>
        </p:spPr>
        <p:txBody>
          <a:bodyPr wrap="none" lIns="36000" tIns="0" rIns="36000" bIns="0" rtlCol="0">
            <a:spAutoFit/>
          </a:bodyP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3.</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Http</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Request</a:t>
            </a:r>
          </a:p>
        </p:txBody>
      </p:sp>
      <p:cxnSp>
        <p:nvCxnSpPr>
          <p:cNvPr id="46" name="Elbow Connector 19"/>
          <p:cNvCxnSpPr/>
          <p:nvPr/>
        </p:nvCxnSpPr>
        <p:spPr>
          <a:xfrm flipV="1">
            <a:off x="4827755" y="1550138"/>
            <a:ext cx="2421297" cy="3146"/>
          </a:xfrm>
          <a:prstGeom prst="bentConnector3">
            <a:avLst>
              <a:gd name="adj1" fmla="val 50000"/>
            </a:avLst>
          </a:prstGeom>
          <a:ln w="95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640852" y="1446423"/>
            <a:ext cx="927104" cy="169277"/>
          </a:xfrm>
          <a:prstGeom prst="rect">
            <a:avLst/>
          </a:prstGeom>
          <a:solidFill>
            <a:schemeClr val="bg1"/>
          </a:solidFill>
          <a:ln>
            <a:solidFill>
              <a:schemeClr val="tx1"/>
            </a:solidFill>
          </a:ln>
        </p:spPr>
        <p:txBody>
          <a:bodyPr wrap="none" lIns="36000" tIns="0" rIns="3600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Retrieve JWT</a:t>
            </a:r>
          </a:p>
        </p:txBody>
      </p:sp>
    </p:spTree>
    <p:extLst>
      <p:ext uri="{BB962C8B-B14F-4D97-AF65-F5344CB8AC3E}">
        <p14:creationId xmlns:p14="http://schemas.microsoft.com/office/powerpoint/2010/main" val="2607865954"/>
      </p:ext>
    </p:extLst>
  </p:cSld>
  <p:clrMapOvr>
    <a:masterClrMapping/>
  </p:clrMapOvr>
</p:sld>
</file>

<file path=ppt/theme/theme1.xml><?xml version="1.0" encoding="utf-8"?>
<a:theme xmlns:a="http://schemas.openxmlformats.org/drawingml/2006/main" name="SAP_Hybris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Hybris_2017_16x9_white.potx" id="{CD7410BB-838D-48E9-B8C4-085E5F556BD1}" vid="{70F0BE0D-277F-4864-A929-BC2DAF7F841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TotalTime>
  <Words>877</Words>
  <Application>Microsoft Macintosh PowerPoint</Application>
  <PresentationFormat>Custom</PresentationFormat>
  <Paragraphs>280</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Unicode MS</vt:lpstr>
      <vt:lpstr>Arial</vt:lpstr>
      <vt:lpstr>Courier New</vt:lpstr>
      <vt:lpstr>Symbol</vt:lpstr>
      <vt:lpstr>Wingdings</vt:lpstr>
      <vt:lpstr>Wingdings</vt:lpstr>
      <vt:lpstr>SAP_Hybris_2017_16x9_white</vt:lpstr>
      <vt:lpstr>PowerPoint Presentation</vt:lpstr>
      <vt:lpstr>Prototype SCP Authentication + Authorization for UI</vt:lpstr>
      <vt:lpstr>Concept SCP Authentication + Authorization for API</vt:lpstr>
      <vt:lpstr>Feature Parity with YaaS</vt:lpstr>
      <vt:lpstr>Complex Case</vt:lpstr>
      <vt:lpstr>Landscape Approach</vt:lpstr>
      <vt:lpstr>Conclusion</vt:lpstr>
      <vt:lpstr>Outbound communication Option “Central Registry, per App Destination Service Binding”</vt:lpstr>
      <vt:lpstr>Outbound communication Option “Central Registry, Central Destination Service Binding”</vt:lpstr>
      <vt:lpstr>Outbound communication Option “Proxy”</vt:lpstr>
      <vt:lpstr>Outbound communication Option “decentralized, lib only”</vt:lpstr>
      <vt:lpstr>Outbound communication Option “decentralized, lib only”. Special case “Destination Service”</vt:lpstr>
      <vt:lpstr>Outbound communication, Option “decentralized, lib only”, DwC Details</vt:lpstr>
    </vt:vector>
  </TitlesOfParts>
  <Company>SAP</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Hybris PPT Template</dc:title>
  <dc:creator>SAP SE</dc:creator>
  <cp:keywords>2017/16:9/white</cp:keywords>
  <cp:lastModifiedBy>Hofmann, Bernd</cp:lastModifiedBy>
  <cp:revision>357</cp:revision>
  <dcterms:created xsi:type="dcterms:W3CDTF">2015-10-14T11:21:43Z</dcterms:created>
  <dcterms:modified xsi:type="dcterms:W3CDTF">2017-12-20T10:46:32Z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