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4" r:id="rId5"/>
    <p:sldId id="283" r:id="rId6"/>
    <p:sldId id="275" r:id="rId7"/>
    <p:sldId id="276" r:id="rId8"/>
    <p:sldId id="284" r:id="rId9"/>
    <p:sldId id="285" r:id="rId10"/>
    <p:sldId id="286" r:id="rId11"/>
    <p:sldId id="277" r:id="rId12"/>
    <p:sldId id="287" r:id="rId13"/>
    <p:sldId id="278" r:id="rId14"/>
    <p:sldId id="267" r:id="rId15"/>
    <p:sldId id="268" r:id="rId16"/>
    <p:sldId id="269" r:id="rId17"/>
    <p:sldId id="259" r:id="rId18"/>
    <p:sldId id="260" r:id="rId19"/>
    <p:sldId id="262" r:id="rId20"/>
    <p:sldId id="263" r:id="rId21"/>
    <p:sldId id="264" r:id="rId22"/>
    <p:sldId id="282" r:id="rId23"/>
    <p:sldId id="279" r:id="rId24"/>
    <p:sldId id="280" r:id="rId25"/>
    <p:sldId id="281" r:id="rId26"/>
    <p:sldId id="261" r:id="rId27"/>
    <p:sldId id="265" r:id="rId28"/>
    <p:sldId id="266" r:id="rId29"/>
    <p:sldId id="271" r:id="rId30"/>
    <p:sldId id="272" r:id="rId31"/>
    <p:sldId id="273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6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1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2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9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4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1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5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9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5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9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5F8A-26C9-4DCB-908A-21D501285106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5AAF6D-FE64-41F9-A0A1-6AFB5AD15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4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ites.google.com/site/cidadaniajape/o-que-e-bullings/bully.jpg?attredirects=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16" y="3494532"/>
            <a:ext cx="1815737" cy="17894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1567" y="3272245"/>
            <a:ext cx="8915399" cy="2262781"/>
          </a:xfrm>
        </p:spPr>
        <p:txBody>
          <a:bodyPr>
            <a:normAutofit/>
          </a:bodyPr>
          <a:lstStyle/>
          <a:p>
            <a:r>
              <a:rPr lang="pt-BR" sz="11500" b="1" dirty="0" smtClean="0"/>
              <a:t>Panda</a:t>
            </a:r>
            <a:r>
              <a:rPr lang="pt-BR" b="1" dirty="0"/>
              <a:t>®</a:t>
            </a:r>
            <a:endParaRPr lang="pt-BR" sz="115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1384" y="5283955"/>
            <a:ext cx="8915399" cy="1126283"/>
          </a:xfrm>
        </p:spPr>
        <p:txBody>
          <a:bodyPr/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87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588" y="728612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de abuso: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1303" y="1369057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comportamento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Proximidades excessivas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dirty="0"/>
              <a:t>Comportamentos infantis repentinos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Silêncio predominante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hábito súbitas</a:t>
            </a:r>
            <a:r>
              <a:rPr lang="pt-BR" dirty="0"/>
              <a:t> 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Comportamentos sexuais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		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29097" y="3775165"/>
            <a:ext cx="9649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Crianças que apresentam um interesse por questões sexuais ou que façam brincadeiras de cunho sexual e usam palavras ou desenhos que se referem às partes íntimas podem estar indicando uma situação de abuso.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9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211" y="728612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do abuso: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3589" y="1567543"/>
            <a:ext cx="10642463" cy="41999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comportamento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Proximidades excessivas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dirty="0"/>
              <a:t>Comportamentos infantis repentinos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Silêncio predominante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hábito súbitas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Comportamentos sexuais</a:t>
            </a:r>
            <a:r>
              <a:rPr lang="pt-BR" dirty="0"/>
              <a:t> 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Traumatismos </a:t>
            </a:r>
            <a:r>
              <a:rPr lang="pt-BR" b="1" dirty="0"/>
              <a:t>físicos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		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15589" y="4290203"/>
            <a:ext cx="9675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Os vestígios mais óbvios de violência sexual em menores de idade são questões físicas como marcas de agressão, doenças sexualmente transmissíveis e gravidez. Essas são as principais manifestações que podem ser usadas como provas à Justiça.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2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148" y="715550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de abuso: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6618" y="1355995"/>
            <a:ext cx="8915400" cy="45353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comportamento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Proximidades excessivas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dirty="0"/>
              <a:t>Comportamentos infantis repentinos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Silêncio predominante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hábito súbitas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Comportamentos sexuais</a:t>
            </a:r>
            <a:r>
              <a:rPr lang="pt-BR" dirty="0"/>
              <a:t> </a:t>
            </a: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Traumatismos físicos</a:t>
            </a:r>
            <a:r>
              <a:rPr lang="pt-BR" dirty="0"/>
              <a:t> 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Enfermidades psicossomáticas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		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85851" y="4572000"/>
            <a:ext cx="9466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Unidas aos traumatismos físicos, enfermidades psicossomáticas também podem ser sinais de abuso. São problemas de saúde, sem aparente causa clínica, como dor de cabeça, erupções na pele, vômitos e dificuldades digestivas, que na realidade têm fundo psicológico e emocional.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2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731" y="757646"/>
            <a:ext cx="9897881" cy="1238794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do abuso: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6651" y="1554480"/>
            <a:ext cx="10537961" cy="43567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comportamento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Proximidades excessivas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dirty="0"/>
              <a:t>Comportamentos infantis repentinos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Silêncio predominante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hábito súbitas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Comportamentos sexuais</a:t>
            </a:r>
            <a:r>
              <a:rPr lang="pt-BR" dirty="0"/>
              <a:t> </a:t>
            </a: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Traumatismos físicos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Enfermidades psicossomáticas</a:t>
            </a:r>
            <a:r>
              <a:rPr lang="pt-BR" dirty="0"/>
              <a:t> </a:t>
            </a:r>
            <a:endParaRPr lang="pt-BR" b="1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dirty="0" smtClean="0"/>
              <a:t>Negligência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		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28651" y="5146766"/>
            <a:ext cx="9988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Muitas vezes, o abuso sexual vem acompanhado de outros tipos de maus tratos que a vítima sofre em casa, como a negligência. Uma criança que passa horas sem supervisão ou que não tem o apoio emocional da família estará em situação de maior vulnerabilidade.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0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9337" y="676362"/>
            <a:ext cx="8911687" cy="1280890"/>
          </a:xfrm>
        </p:spPr>
        <p:txBody>
          <a:bodyPr/>
          <a:lstStyle/>
          <a:p>
            <a:r>
              <a:rPr lang="pt-BR" b="1" dirty="0" smtClean="0"/>
              <a:t>Ansiedade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3806" y="1957252"/>
            <a:ext cx="7132320" cy="371202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Aquela sensação que você tem de preocupação com tudo, do que vai acontecer amanhã, de como vai lidar com algo no futuro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Tudo isso pode ser um indicativo de ansiedade e isso pode provocar problemas na respiração, insônia, cansaço, frequência cardíaca elevada.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7" y="1957252"/>
            <a:ext cx="3723305" cy="21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4480" y="783770"/>
            <a:ext cx="9950132" cy="1212669"/>
          </a:xfrm>
        </p:spPr>
        <p:txBody>
          <a:bodyPr>
            <a:normAutofit/>
          </a:bodyPr>
          <a:lstStyle/>
          <a:p>
            <a:r>
              <a:rPr lang="pt-BR" sz="2400" b="1" i="1" dirty="0"/>
              <a:t>Vamos conhecer um </a:t>
            </a:r>
            <a:r>
              <a:rPr lang="pt-BR" sz="2400" b="1" i="1" dirty="0" smtClean="0"/>
              <a:t>pouco sobre ansiedade?</a:t>
            </a:r>
            <a:r>
              <a:rPr lang="pt-BR" sz="2400" b="1" i="1" dirty="0"/>
              <a:t/>
            </a:r>
            <a:br>
              <a:rPr lang="pt-BR" sz="2400" b="1" i="1" dirty="0"/>
            </a:br>
            <a:endParaRPr lang="pt-BR" sz="24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8091" y="1567542"/>
            <a:ext cx="10446521" cy="559090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2300" dirty="0"/>
              <a:t>O </a:t>
            </a:r>
            <a:r>
              <a:rPr lang="pt-BR" sz="2300" dirty="0" smtClean="0"/>
              <a:t>Brasil </a:t>
            </a:r>
            <a:r>
              <a:rPr lang="pt-BR" sz="2300" dirty="0"/>
              <a:t>é </a:t>
            </a:r>
            <a:r>
              <a:rPr lang="pt-BR" sz="2300" dirty="0" smtClean="0"/>
              <a:t>um dos </a:t>
            </a:r>
            <a:r>
              <a:rPr lang="pt-BR" sz="2300" dirty="0"/>
              <a:t>país com maior prevalência de ansiedade no mundo: </a:t>
            </a:r>
            <a:endParaRPr lang="pt-BR" sz="2300" dirty="0" smtClean="0"/>
          </a:p>
          <a:p>
            <a:pPr marL="0" indent="0" algn="just">
              <a:buNone/>
            </a:pPr>
            <a:r>
              <a:rPr lang="pt-BR" sz="2300" dirty="0" smtClean="0"/>
              <a:t>	- </a:t>
            </a:r>
            <a:r>
              <a:rPr lang="pt-BR" sz="2300" b="1" dirty="0" smtClean="0"/>
              <a:t>9,3</a:t>
            </a:r>
            <a:r>
              <a:rPr lang="pt-BR" sz="2300" b="1" dirty="0"/>
              <a:t>% dos brasileiros </a:t>
            </a:r>
            <a:r>
              <a:rPr lang="pt-BR" sz="2300" dirty="0"/>
              <a:t>têm algum transtorno de ansiedade e a depressão afeta 5,8% da população</a:t>
            </a:r>
            <a:r>
              <a:rPr lang="pt-BR" sz="2300" dirty="0" smtClean="0"/>
              <a:t>.</a:t>
            </a:r>
          </a:p>
          <a:p>
            <a:pPr marL="0" indent="0" algn="just">
              <a:buNone/>
            </a:pP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>Com o mundo mais acelerado, com a escassez de tempo e com falta de </a:t>
            </a:r>
            <a:r>
              <a:rPr lang="pt-BR" sz="2300" dirty="0" smtClean="0"/>
              <a:t>equilíbrio </a:t>
            </a:r>
            <a:r>
              <a:rPr lang="pt-BR" sz="2300" dirty="0"/>
              <a:t>entre a vida profissional, pessoal e o </a:t>
            </a:r>
            <a:r>
              <a:rPr lang="pt-BR" sz="2300" dirty="0" smtClean="0"/>
              <a:t>descanso. A </a:t>
            </a:r>
            <a:r>
              <a:rPr lang="pt-BR" sz="2300" dirty="0"/>
              <a:t>ansiedade está atingido </a:t>
            </a:r>
            <a:r>
              <a:rPr lang="pt-BR" sz="2300" dirty="0" smtClean="0"/>
              <a:t>cada dia mais </a:t>
            </a:r>
            <a:r>
              <a:rPr lang="pt-BR" sz="2300" dirty="0"/>
              <a:t>pessoas</a:t>
            </a:r>
            <a:r>
              <a:rPr lang="pt-BR" sz="2300" dirty="0" smtClean="0"/>
              <a:t>.</a:t>
            </a:r>
          </a:p>
          <a:p>
            <a:pPr marL="0" indent="0" algn="just">
              <a:buNone/>
            </a:pPr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>Ansiedade </a:t>
            </a:r>
            <a:r>
              <a:rPr lang="pt-BR" sz="2300" b="1" dirty="0"/>
              <a:t>não é hereditária, nem </a:t>
            </a:r>
            <a:r>
              <a:rPr lang="pt-BR" sz="2300" b="1" dirty="0" smtClean="0"/>
              <a:t>transmissível, </a:t>
            </a:r>
            <a:r>
              <a:rPr lang="pt-BR" sz="2300" b="1" dirty="0"/>
              <a:t>mas ela pode afetar pessoas do mesmo círculo familiar, devido a rotina levada</a:t>
            </a:r>
            <a:r>
              <a:rPr lang="pt-BR" sz="2300" b="1" dirty="0" smtClean="0"/>
              <a:t>.</a:t>
            </a:r>
          </a:p>
          <a:p>
            <a:pPr marL="0" indent="0" algn="just">
              <a:buNone/>
            </a:pPr>
            <a:endParaRPr lang="pt-BR" sz="2300" dirty="0" smtClean="0"/>
          </a:p>
          <a:p>
            <a:pPr marL="0" indent="0" algn="just">
              <a:buNone/>
            </a:pPr>
            <a:r>
              <a:rPr lang="pt-BR" sz="2300" dirty="0"/>
              <a:t>Estudos mostram que </a:t>
            </a:r>
            <a:r>
              <a:rPr lang="pt-BR" sz="2300" b="1" dirty="0"/>
              <a:t>pais ansiosos, tem como tendência ter filhos ansiosos</a:t>
            </a:r>
            <a:r>
              <a:rPr lang="pt-BR" sz="2300" dirty="0"/>
              <a:t>. Essas crianças podem apresentar a ansiedade já entre os 6 e 7 anos. </a:t>
            </a:r>
            <a:endParaRPr lang="pt-BR" sz="2300" dirty="0" smtClean="0"/>
          </a:p>
          <a:p>
            <a:pPr marL="0" indent="0" algn="just">
              <a:buNone/>
            </a:pPr>
            <a:endParaRPr lang="pt-BR" sz="2300" dirty="0"/>
          </a:p>
          <a:p>
            <a:pPr marL="0" indent="0" algn="just">
              <a:buNone/>
            </a:pPr>
            <a:r>
              <a:rPr lang="pt-BR" sz="2300" dirty="0"/>
              <a:t>A ansiedade traz diversos problemas a saúde, inclusive podendo muitas vezes ser perceptivo na saúde física gerando tensão, dores de cabeça, dores musculares, problemas gástricos e digestivos, além das questões emocionais, como falta de concentração, insônia, falta de memória, irritabilidade e vários outros.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5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1235" y="757646"/>
            <a:ext cx="9793378" cy="1147354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de Ansiedade: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4034" y="1410789"/>
            <a:ext cx="10250578" cy="485938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Enxergar perigo em </a:t>
            </a:r>
            <a:r>
              <a:rPr lang="pt-BR" dirty="0" smtClean="0"/>
              <a:t>tudo;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Apetite desregulado;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Alterações </a:t>
            </a:r>
            <a:r>
              <a:rPr lang="pt-BR" dirty="0"/>
              <a:t>de </a:t>
            </a:r>
            <a:r>
              <a:rPr lang="pt-BR" dirty="0" smtClean="0"/>
              <a:t>sono;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Tensão Muscular;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Medo </a:t>
            </a:r>
            <a:r>
              <a:rPr lang="pt-BR" dirty="0"/>
              <a:t>de falar em </a:t>
            </a:r>
            <a:r>
              <a:rPr lang="pt-BR" dirty="0" smtClean="0"/>
              <a:t>público;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Preocupações </a:t>
            </a:r>
            <a:r>
              <a:rPr lang="pt-BR" dirty="0"/>
              <a:t>em </a:t>
            </a:r>
            <a:r>
              <a:rPr lang="pt-BR" dirty="0" smtClean="0"/>
              <a:t>excesso;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Ficar </a:t>
            </a:r>
            <a:r>
              <a:rPr lang="pt-BR" dirty="0"/>
              <a:t>sempre próximo de ataques de </a:t>
            </a:r>
            <a:r>
              <a:rPr lang="pt-BR" dirty="0" smtClean="0"/>
              <a:t>nervos;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Medos irracionais;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Inquietação constante;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Sintomas físicos;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Pensamentos obsessivos;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Perfeccionismo;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Problemas </a:t>
            </a:r>
            <a:r>
              <a:rPr lang="pt-BR" dirty="0"/>
              <a:t>digestivos.</a:t>
            </a:r>
          </a:p>
        </p:txBody>
      </p:sp>
    </p:spTree>
    <p:extLst>
      <p:ext uri="{BB962C8B-B14F-4D97-AF65-F5344CB8AC3E}">
        <p14:creationId xmlns:p14="http://schemas.microsoft.com/office/powerpoint/2010/main" val="2850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2857" y="627016"/>
            <a:ext cx="9871755" cy="1277983"/>
          </a:xfrm>
        </p:spPr>
        <p:txBody>
          <a:bodyPr/>
          <a:lstStyle/>
          <a:p>
            <a:r>
              <a:rPr lang="pt-BR" b="1" dirty="0" err="1" smtClean="0"/>
              <a:t>Bullying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61657" y="2037806"/>
            <a:ext cx="8278086" cy="3873416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 err="1"/>
              <a:t>Bullying</a:t>
            </a:r>
            <a:r>
              <a:rPr lang="pt-BR" dirty="0"/>
              <a:t> é um termo utilizado para descrever atos de violência física ou psicológica, intencionais e repetidos, praticados por um indivíduo (do inglês </a:t>
            </a:r>
            <a:r>
              <a:rPr lang="pt-BR" i="1" dirty="0" err="1"/>
              <a:t>bully</a:t>
            </a:r>
            <a:r>
              <a:rPr lang="pt-BR" dirty="0"/>
              <a:t>, </a:t>
            </a:r>
            <a:r>
              <a:rPr lang="pt-BR" i="1" dirty="0"/>
              <a:t>tiranete</a:t>
            </a:r>
            <a:r>
              <a:rPr lang="pt-BR" dirty="0"/>
              <a:t> ou </a:t>
            </a:r>
            <a:r>
              <a:rPr lang="pt-BR" i="1" dirty="0"/>
              <a:t>valentão</a:t>
            </a:r>
            <a:r>
              <a:rPr lang="pt-BR" dirty="0"/>
              <a:t>) ou grupo de indivíduos causando dor e angústia, sendo executadas dentro de uma relação desigual de </a:t>
            </a:r>
            <a:r>
              <a:rPr lang="pt-BR" dirty="0" smtClean="0"/>
              <a:t>poder.</a:t>
            </a:r>
          </a:p>
          <a:p>
            <a:pPr marL="0" indent="0" algn="just">
              <a:buNone/>
            </a:pPr>
            <a:r>
              <a:rPr lang="pt-BR" dirty="0" smtClean="0"/>
              <a:t>Em 20% dos casos as pessoas são simultaneamente vítimas e agressoras de </a:t>
            </a:r>
            <a:r>
              <a:rPr lang="pt-BR" dirty="0" err="1" smtClean="0"/>
              <a:t>bullying</a:t>
            </a:r>
            <a:r>
              <a:rPr lang="pt-BR" dirty="0" smtClean="0"/>
              <a:t>, ou seja, em determinados momentos </a:t>
            </a:r>
            <a:r>
              <a:rPr lang="pt-BR" dirty="0"/>
              <a:t>cometem agressões, porém também são vítimas de assédio escolar pela turma. Nas escolas, a maioria dos atos de </a:t>
            </a:r>
            <a:r>
              <a:rPr lang="pt-BR" dirty="0" err="1"/>
              <a:t>bullying</a:t>
            </a:r>
            <a:r>
              <a:rPr lang="pt-BR" dirty="0"/>
              <a:t> ocorre fora da visão dos adultos e grande parte das vítimas não reage ou fala sobre a agressão sofrida.</a:t>
            </a:r>
          </a:p>
          <a:p>
            <a:endParaRPr lang="pt-BR" dirty="0"/>
          </a:p>
        </p:txBody>
      </p:sp>
      <p:pic>
        <p:nvPicPr>
          <p:cNvPr id="4" name="Picture 3" descr="https://sites.google.com/site/cidadaniajape/_/rsrc/1330350846101/o-que-e-bullings/bully.jpg?height=200&amp;width=19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9" y="2037806"/>
            <a:ext cx="2691547" cy="283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8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0606" y="1665235"/>
            <a:ext cx="9728063" cy="519276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Em primeiro lugar, vale dizer que o </a:t>
            </a:r>
            <a:r>
              <a:rPr lang="pt-BR" dirty="0" err="1"/>
              <a:t>bullying</a:t>
            </a:r>
            <a:r>
              <a:rPr lang="pt-BR" dirty="0"/>
              <a:t> se caracteriza pela repetição de atitudes agressivas e de intimidação entre estudantes. Uma pesquisa do Fundo das Nações Unidas para a Infância (Unicef) mostra que o </a:t>
            </a:r>
            <a:r>
              <a:rPr lang="pt-BR" b="1" dirty="0"/>
              <a:t>Brasil ocupa o quarto lugar no ranking de países </a:t>
            </a:r>
            <a:r>
              <a:rPr lang="pt-BR" dirty="0"/>
              <a:t>que mais abrigam esse </a:t>
            </a:r>
            <a:r>
              <a:rPr lang="pt-BR" dirty="0" smtClean="0"/>
              <a:t>comportamento.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Para ter ideia, </a:t>
            </a:r>
            <a:r>
              <a:rPr lang="pt-BR" b="1" dirty="0"/>
              <a:t>43% das crianças e dos jovens estão passando por apuros do tipo. </a:t>
            </a:r>
            <a:r>
              <a:rPr lang="pt-BR" dirty="0"/>
              <a:t>Essa hostilidade tem impacto na saúde mental de todos os envolvidos, sobretudo das vítimas. Mas não há só um tipo de </a:t>
            </a:r>
            <a:r>
              <a:rPr lang="pt-BR" dirty="0" err="1"/>
              <a:t>bullying</a:t>
            </a:r>
            <a:r>
              <a:rPr lang="pt-BR" dirty="0"/>
              <a:t>, não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80606" y="788517"/>
            <a:ext cx="673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i="1" dirty="0"/>
              <a:t>Vamos conhecer um pouco sobre </a:t>
            </a:r>
            <a:r>
              <a:rPr lang="pt-BR" sz="2400" b="1" i="1" dirty="0" err="1" smtClean="0"/>
              <a:t>bullying</a:t>
            </a:r>
            <a:r>
              <a:rPr lang="pt-BR" sz="2400" b="1" i="1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832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0988" y="745567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i="1" dirty="0" smtClean="0"/>
              <a:t>Os 8 tipos de </a:t>
            </a:r>
            <a:r>
              <a:rPr lang="pt-BR" sz="2400" b="1" i="1" dirty="0" err="1" smtClean="0"/>
              <a:t>Bullying</a:t>
            </a:r>
            <a:endParaRPr lang="pt-BR" sz="24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00988" y="1590973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t-BR" b="1" dirty="0" smtClean="0"/>
              <a:t>Físico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Verbal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Escrito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Material</a:t>
            </a:r>
          </a:p>
          <a:p>
            <a:pPr>
              <a:buFont typeface="+mj-lt"/>
              <a:buAutoNum type="arabicPeriod"/>
            </a:pPr>
            <a:r>
              <a:rPr lang="pt-BR" b="1" dirty="0" err="1" smtClean="0"/>
              <a:t>Cyberbullying</a:t>
            </a:r>
            <a:endParaRPr lang="pt-BR" b="1" dirty="0" smtClean="0"/>
          </a:p>
          <a:p>
            <a:pPr>
              <a:buFont typeface="+mj-lt"/>
              <a:buAutoNum type="arabicPeriod"/>
            </a:pPr>
            <a:r>
              <a:rPr lang="pt-BR" b="1" dirty="0" smtClean="0"/>
              <a:t>Moral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Social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Psicológico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700988" y="5368595"/>
            <a:ext cx="94147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explicar um pouquinho de como funciona esses 8 tipos de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bullying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62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1" y="627016"/>
            <a:ext cx="9858692" cy="1277983"/>
          </a:xfrm>
        </p:spPr>
        <p:txBody>
          <a:bodyPr/>
          <a:lstStyle/>
          <a:p>
            <a:r>
              <a:rPr lang="pt-BR" b="1" dirty="0" smtClean="0"/>
              <a:t>Descrição sobre o </a:t>
            </a:r>
            <a:r>
              <a:rPr lang="pt-BR" b="1" dirty="0" err="1" smtClean="0"/>
              <a:t>app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4034" y="1502229"/>
            <a:ext cx="10250578" cy="4781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Panda é um aplicativo com o objetivo de ajudar a todos que estão vivendo </a:t>
            </a:r>
            <a:r>
              <a:rPr lang="pt-BR" sz="2000" dirty="0" smtClean="0"/>
              <a:t>um </a:t>
            </a:r>
            <a:r>
              <a:rPr lang="pt-BR" sz="2000" dirty="0"/>
              <a:t>período </a:t>
            </a:r>
            <a:r>
              <a:rPr lang="pt-BR" sz="2000" dirty="0" smtClean="0"/>
              <a:t>de crise ou quarentena no seu dia a dia.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Seu </a:t>
            </a:r>
            <a:r>
              <a:rPr lang="pt-BR" sz="2000" dirty="0"/>
              <a:t>nome é uma abreviação de Pandemia, uma forma de sempre achar a melhor forma de </a:t>
            </a:r>
            <a:r>
              <a:rPr lang="pt-BR" sz="2000" dirty="0" smtClean="0"/>
              <a:t>enfrentar </a:t>
            </a:r>
            <a:r>
              <a:rPr lang="pt-BR" sz="2000" dirty="0"/>
              <a:t>as crises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Panda </a:t>
            </a:r>
            <a:r>
              <a:rPr lang="pt-BR" sz="2000" dirty="0"/>
              <a:t>foi criado através dos maiores problemas enfrentados nessa quarentena. Ansiedade, depressão, </a:t>
            </a:r>
            <a:r>
              <a:rPr lang="pt-BR" sz="2000" dirty="0" smtClean="0"/>
              <a:t>abuso, </a:t>
            </a:r>
            <a:r>
              <a:rPr lang="pt-BR" sz="2000" dirty="0" err="1" smtClean="0"/>
              <a:t>bullying</a:t>
            </a:r>
            <a:r>
              <a:rPr lang="pt-BR" sz="2000" dirty="0" smtClean="0"/>
              <a:t> </a:t>
            </a:r>
            <a:r>
              <a:rPr lang="pt-BR" sz="2000" dirty="0"/>
              <a:t>e aos transtornos de estresse agudo.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5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7360" y="1554479"/>
            <a:ext cx="9767252" cy="448737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b="1" dirty="0" smtClean="0"/>
              <a:t>Físico:</a:t>
            </a:r>
          </a:p>
          <a:p>
            <a:pPr marL="457200" lvl="1" indent="0">
              <a:buNone/>
            </a:pPr>
            <a:r>
              <a:rPr lang="pt-BR" dirty="0" smtClean="0"/>
              <a:t>Inclui beliscões, socos, chutes, empurrões e afins. Aproximadamente 3% dos mais jovens pelo mundo passam por ele. 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Verbal</a:t>
            </a:r>
            <a:r>
              <a:rPr lang="pt-BR" b="1" dirty="0" smtClean="0"/>
              <a:t>:</a:t>
            </a:r>
          </a:p>
          <a:p>
            <a:pPr marL="457200" lvl="1" indent="0">
              <a:buNone/>
            </a:pPr>
            <a:r>
              <a:rPr lang="pt-BR" dirty="0"/>
              <a:t>É o mais comum: relatado por 13% dos estudantes. É composto de apelidos, xingamentos e provocações</a:t>
            </a:r>
            <a:r>
              <a:rPr lang="pt-B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Escrito:</a:t>
            </a:r>
          </a:p>
          <a:p>
            <a:pPr marL="457200" lvl="1" indent="0">
              <a:buNone/>
            </a:pPr>
            <a:r>
              <a:rPr lang="pt-BR" dirty="0"/>
              <a:t>Quando bilhetes, cartas, pichações, cartazes, faixas e desenhos depreciativos são usados para atacar os colegas</a:t>
            </a:r>
            <a:r>
              <a:rPr lang="pt-BR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pt-BR" b="1" dirty="0" smtClean="0"/>
              <a:t>Material:</a:t>
            </a:r>
          </a:p>
          <a:p>
            <a:pPr marL="457200" lvl="1" indent="0">
              <a:buNone/>
            </a:pPr>
            <a:r>
              <a:rPr lang="pt-BR" dirty="0"/>
              <a:t>Ter seus pertences danificados, furtados ou atirados contra si faz parte da rotina de cerca de 5% das vítimas</a:t>
            </a:r>
            <a:r>
              <a:rPr lang="pt-BR" b="1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37360" y="775453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i="1" dirty="0"/>
              <a:t>Os 8 tipos de </a:t>
            </a:r>
            <a:r>
              <a:rPr lang="pt-BR" sz="2400" b="1" i="1" dirty="0" err="1"/>
              <a:t>Bullying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2444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4" end="4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364" end="4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1234" y="1619795"/>
            <a:ext cx="9793378" cy="4774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rgbClr val="A66012"/>
                </a:solidFill>
              </a:rPr>
              <a:t>5. </a:t>
            </a:r>
            <a:r>
              <a:rPr lang="pt-BR" b="1" dirty="0" err="1" smtClean="0"/>
              <a:t>Cyberbullying</a:t>
            </a:r>
            <a:r>
              <a:rPr lang="pt-BR" b="1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A agressão se dá por meios digitais, como e-mail, fotos, vídeos e posts e, em pouco tempo, alcança muita gente. Devido à sua rápida disseminação, hoje a ofensa online chega a ser mais impactante nos círculos escolares. 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A66012"/>
                </a:solidFill>
              </a:rPr>
              <a:t>6. </a:t>
            </a:r>
            <a:r>
              <a:rPr lang="pt-BR" b="1" dirty="0" smtClean="0"/>
              <a:t>Moral:</a:t>
            </a:r>
          </a:p>
          <a:p>
            <a:pPr marL="457200" lvl="1" indent="0">
              <a:buNone/>
            </a:pPr>
            <a:r>
              <a:rPr lang="pt-BR" dirty="0" smtClean="0"/>
              <a:t>A </a:t>
            </a:r>
            <a:r>
              <a:rPr lang="pt-BR" dirty="0"/>
              <a:t>tática aqui é difamar, intimidar ou caluniar imitando ou usando trejeitos próprios do alvo como armas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A66012"/>
                </a:solidFill>
              </a:rPr>
              <a:t>7. </a:t>
            </a:r>
            <a:r>
              <a:rPr lang="pt-BR" b="1" dirty="0" smtClean="0"/>
              <a:t>Social:</a:t>
            </a:r>
          </a:p>
          <a:p>
            <a:pPr marL="457200" lvl="1" indent="0">
              <a:buNone/>
            </a:pPr>
            <a:r>
              <a:rPr lang="pt-BR" dirty="0" smtClean="0"/>
              <a:t>Criar </a:t>
            </a:r>
            <a:r>
              <a:rPr lang="pt-BR" dirty="0"/>
              <a:t>rumores, ignorar, fazer pouco caso, excluir ou incentivar a exclusão com objetivo de humilhar estão entre as artimanhas.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>
                <a:solidFill>
                  <a:srgbClr val="A66012"/>
                </a:solidFill>
              </a:rPr>
              <a:t>8. </a:t>
            </a:r>
            <a:r>
              <a:rPr lang="pt-BR" b="1" dirty="0" smtClean="0"/>
              <a:t>Psicológico:</a:t>
            </a:r>
          </a:p>
          <a:p>
            <a:pPr marL="457200" lvl="1" indent="0">
              <a:buNone/>
            </a:pPr>
            <a:r>
              <a:rPr lang="pt-BR" dirty="0"/>
              <a:t>Todos os tipos têm um componente que afeta a saúde mental, mas aqui se destaca a pressão na psique induzida por diversos </a:t>
            </a:r>
            <a:r>
              <a:rPr lang="pt-BR" dirty="0" smtClean="0"/>
              <a:t>meios.</a:t>
            </a:r>
            <a:endParaRPr lang="pt-BR" dirty="0"/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711234" y="801580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i="1" dirty="0"/>
              <a:t>Os 8 tipos de </a:t>
            </a:r>
            <a:r>
              <a:rPr lang="pt-BR" sz="2400" b="1" i="1" dirty="0" err="1"/>
              <a:t>Bullying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17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4651" y="728613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de </a:t>
            </a:r>
            <a:r>
              <a:rPr lang="pt-BR" sz="2400" b="1" dirty="0" err="1" smtClean="0"/>
              <a:t>Bullying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30674" y="1467394"/>
            <a:ext cx="8915400" cy="48158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Desinteresse pela </a:t>
            </a:r>
            <a:r>
              <a:rPr lang="pt-BR" dirty="0" smtClean="0"/>
              <a:t>escola/trabalho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Machucados </a:t>
            </a:r>
            <a:r>
              <a:rPr lang="pt-BR" dirty="0"/>
              <a:t>e hematomas </a:t>
            </a:r>
            <a:r>
              <a:rPr lang="pt-BR" dirty="0" smtClean="0"/>
              <a:t>constantes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Isolamento dos amigos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Material escolar e uniforme deteriorados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Tristeza e choro sem motivo aparente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Baixa autoestima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Irritabilidade e agressividade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Dores de cabeça ou de barriga constantes.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Apetite anormal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Queda no desempenho </a:t>
            </a:r>
            <a:r>
              <a:rPr lang="pt-BR" dirty="0" smtClean="0"/>
              <a:t>escolar/profissional</a:t>
            </a:r>
            <a:endParaRPr lang="pt-BR" dirty="0"/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543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Burnout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27862" y="2024743"/>
            <a:ext cx="7376749" cy="388647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Síndrome de </a:t>
            </a:r>
            <a:r>
              <a:rPr lang="pt-BR" dirty="0" err="1"/>
              <a:t>Burnout</a:t>
            </a:r>
            <a:r>
              <a:rPr lang="pt-BR" dirty="0"/>
              <a:t> é uma das doenças que acomete os profissionais de alta performance. Como os empreendedores de alto nível costumam ser tão apaixonados pelo que fazem, eles tendem a ignorar o fato de estarem trabalhando excepcionalmente por longas horas, assumindo cargas de trabalho excessivamente pesadas e exercendo uma enorme pressão sobre si próprios – tudo isso os torna suscetíveis para a Síndrome de </a:t>
            </a:r>
            <a:r>
              <a:rPr lang="pt-BR" dirty="0" err="1"/>
              <a:t>Burnout</a:t>
            </a:r>
            <a:r>
              <a:rPr lang="pt-BR" dirty="0"/>
              <a:t>. 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3" y="2024743"/>
            <a:ext cx="3433448" cy="19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6273" y="728612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i="1" dirty="0"/>
              <a:t>Vamos conhecer um pouco sobre </a:t>
            </a:r>
            <a:r>
              <a:rPr lang="pt-BR" sz="2400" b="1" i="1" dirty="0" err="1" smtClean="0"/>
              <a:t>burnout</a:t>
            </a:r>
            <a:r>
              <a:rPr lang="pt-BR" sz="2400" b="1" i="1" dirty="0" smtClean="0"/>
              <a:t>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1783" y="1476103"/>
            <a:ext cx="10302829" cy="4435119"/>
          </a:xfrm>
        </p:spPr>
        <p:txBody>
          <a:bodyPr/>
          <a:lstStyle/>
          <a:p>
            <a:pPr marL="0" indent="0" fontAlgn="base">
              <a:buNone/>
            </a:pPr>
            <a:r>
              <a:rPr lang="pt-BR" dirty="0" err="1"/>
              <a:t>Burnout</a:t>
            </a:r>
            <a:r>
              <a:rPr lang="pt-BR" dirty="0"/>
              <a:t> é um estado de estresse crônico que leva a: </a:t>
            </a:r>
            <a:endParaRPr lang="pt-BR" dirty="0" smtClean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BR" sz="1800" dirty="0" smtClean="0"/>
              <a:t>Exaustão </a:t>
            </a:r>
            <a:r>
              <a:rPr lang="pt-BR" sz="1800" dirty="0"/>
              <a:t>física e emocional; </a:t>
            </a:r>
            <a:endParaRPr lang="pt-BR" sz="1800" dirty="0" smtClean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BR" sz="1800" dirty="0" smtClean="0"/>
              <a:t>Cinismo </a:t>
            </a:r>
            <a:r>
              <a:rPr lang="pt-BR" sz="1800" dirty="0"/>
              <a:t>e desapego; </a:t>
            </a:r>
            <a:endParaRPr lang="pt-BR" sz="1800" dirty="0" smtClean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BR" sz="1800" dirty="0" smtClean="0"/>
              <a:t>Sentimentos </a:t>
            </a:r>
            <a:r>
              <a:rPr lang="pt-BR" sz="1800" dirty="0"/>
              <a:t>de ineficácia e falta de realização. </a:t>
            </a:r>
          </a:p>
          <a:p>
            <a:pPr marL="0" indent="0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 smtClean="0"/>
              <a:t>Quando </a:t>
            </a:r>
            <a:r>
              <a:rPr lang="pt-BR" dirty="0"/>
              <a:t>no meio do esgotamento completo, você não é mais capaz de </a:t>
            </a:r>
            <a:r>
              <a:rPr lang="pt-BR" dirty="0" smtClean="0"/>
              <a:t>trabalhar </a:t>
            </a:r>
            <a:r>
              <a:rPr lang="pt-BR" dirty="0"/>
              <a:t>efetivamente em um nível pessoal ou profissional. No entanto, o </a:t>
            </a:r>
            <a:r>
              <a:rPr lang="pt-BR" dirty="0" err="1"/>
              <a:t>burnout</a:t>
            </a:r>
            <a:r>
              <a:rPr lang="pt-BR" dirty="0"/>
              <a:t> não acontece de repente. Você não acorda uma manhã e, de repente, “está esgotado”. Sua natureza é muito mais insidiosa, crescendo ao longo do tempo, o que torna muito mais difícil de reconhecer. Ainda assim, nossos corpos e mentes nos dão avisos, e se você souber o que procurar, poderá reconhecê-lo antes que seja tarde demais.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462" y="741675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de </a:t>
            </a:r>
            <a:r>
              <a:rPr lang="pt-BR" sz="2400" b="1" dirty="0" err="1" smtClean="0"/>
              <a:t>Burnout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2479" y="1476104"/>
            <a:ext cx="9951131" cy="508145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Cansaço excessivo, físico e mental.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Dor de cabeça frequente.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Alterações no apetite.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Insônia.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Dificuldades de concentração.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Sentimentos de fracasso e insegurança.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Negatividade constante.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Sentimentos de derrota e desesperança.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Sentimentos de incompetência.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Alterações repentinas de humor.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Isolamento.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Fadiga.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Pressão alta.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Dores musculares.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Problemas gastrointestinais.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300" dirty="0"/>
              <a:t>    Alteração nos batimentos cardíacos.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7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2857" y="692330"/>
            <a:ext cx="9871756" cy="1212669"/>
          </a:xfrm>
        </p:spPr>
        <p:txBody>
          <a:bodyPr/>
          <a:lstStyle/>
          <a:p>
            <a:r>
              <a:rPr lang="pt-BR" b="1" dirty="0" smtClean="0"/>
              <a:t>Depressão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75612" y="2129247"/>
            <a:ext cx="7429001" cy="362522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Sabe aquela sensação de que tudo está errado, de que nada tem valor, de que nada te </a:t>
            </a:r>
            <a:r>
              <a:rPr lang="pt-BR" dirty="0" smtClean="0"/>
              <a:t>satisfaz, </a:t>
            </a:r>
            <a:r>
              <a:rPr lang="pt-BR" dirty="0"/>
              <a:t>de que nada te alegra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Isso pode ser um forte indicio de que você esta com depressão e que ao contrário do que muita gente acha depressão não é uma frescura é uma doença uma doença que mata.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2" y="2129247"/>
            <a:ext cx="3376354" cy="22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9337" y="715550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i="1" dirty="0"/>
              <a:t>Vamos conhecer um </a:t>
            </a:r>
            <a:r>
              <a:rPr lang="pt-BR" sz="2400" b="1" i="1" dirty="0" smtClean="0"/>
              <a:t>pouco sobre a depressão?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39337" y="1436914"/>
            <a:ext cx="9202834" cy="491163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Todas pessoas passam em suas vidas por situações </a:t>
            </a:r>
            <a:r>
              <a:rPr lang="pt-BR" dirty="0" smtClean="0"/>
              <a:t>difíceis, perdas e </a:t>
            </a:r>
            <a:r>
              <a:rPr lang="pt-BR" dirty="0"/>
              <a:t>situações dolorosas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A grande questão é como você lida com elas, muitas pessoas não conseguem superar essas dificuldades e ficam em um ciclo, onde só a tristeza faz sentido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Grande parte dessas pessoas e também pessoas próximas, demoram a </a:t>
            </a:r>
            <a:r>
              <a:rPr lang="pt-BR" dirty="0" smtClean="0"/>
              <a:t>constatar que precisa de ajuda</a:t>
            </a:r>
            <a:r>
              <a:rPr lang="pt-BR" dirty="0"/>
              <a:t>.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Em alguns situações </a:t>
            </a:r>
            <a:r>
              <a:rPr lang="pt-BR" b="1" dirty="0"/>
              <a:t>pessoas próximas minimizam está situação </a:t>
            </a:r>
            <a:r>
              <a:rPr lang="pt-BR" dirty="0"/>
              <a:t>dizendo que é frescura, quem não conhece </a:t>
            </a:r>
            <a:r>
              <a:rPr lang="pt-BR" dirty="0" smtClean="0"/>
              <a:t>uma </a:t>
            </a:r>
            <a:r>
              <a:rPr lang="pt-BR" dirty="0"/>
              <a:t>situação assim</a:t>
            </a:r>
            <a:r>
              <a:rPr lang="pt-BR" dirty="0" smtClean="0"/>
              <a:t>?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Acontece que a depressão, se não for acompanhada, pode matar.</a:t>
            </a:r>
            <a:br>
              <a:rPr lang="pt-BR" dirty="0"/>
            </a:br>
            <a:r>
              <a:rPr lang="pt-BR" b="1" dirty="0"/>
              <a:t>Segundo a OMS em 2020, 350 milhões de pessoas no mundo sofrerão de depressão</a:t>
            </a:r>
            <a:r>
              <a:rPr lang="pt-BR" dirty="0"/>
              <a:t>, além disso 700 milhões de pessoas no mundo sofrem com doenças mentais ou </a:t>
            </a:r>
            <a:r>
              <a:rPr lang="pt-BR" dirty="0" smtClean="0"/>
              <a:t>neurológicas.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Ainda dentro dessa pesquisa, constatou-se que o </a:t>
            </a:r>
            <a:r>
              <a:rPr lang="pt-BR" b="1" dirty="0"/>
              <a:t>Brasil em 2020 foi o segundo país com maior número de depressivos das Américas</a:t>
            </a:r>
            <a:r>
              <a:rPr lang="pt-BR" dirty="0"/>
              <a:t>, ficando atrás apenas dos EUA.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6902" y="715550"/>
            <a:ext cx="8911687" cy="1280890"/>
          </a:xfrm>
        </p:spPr>
        <p:txBody>
          <a:bodyPr>
            <a:normAutofit/>
          </a:bodyPr>
          <a:lstStyle/>
          <a:p>
            <a:r>
              <a:rPr lang="pt-BR" sz="2800" b="1" i="1" dirty="0"/>
              <a:t>S</a:t>
            </a:r>
            <a:r>
              <a:rPr lang="pt-BR" sz="2800" b="1" i="1" dirty="0" smtClean="0"/>
              <a:t>intomas de depressão:</a:t>
            </a:r>
            <a:endParaRPr lang="pt-BR" sz="28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9679" y="1463040"/>
            <a:ext cx="9520057" cy="47810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Humor triste, ansioso ou “vazio” persistente;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Sentimentos de desesperança, luto ou pessimismo;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Irritabilidade;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Sentimentos de culpa, inutilidade ou desamparo;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Perda de interesse ou prazer pela vida, hobbies e atividades;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Diminuição da energia ou fadiga;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Mover ou falar mais devagar;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Sentir-se inquieto ou ter problemas para ficar sentado;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Dificuldade de concentração, lembrança ou tomada de decisões;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Dificuldade para dormir, despertar de manhã cedo ou dormir demais;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Apetite e / ou alterações de peso;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mtClean="0"/>
              <a:t>Pensamentos de morte ou suicídio, ou tentativas de suicídio;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9336" y="611047"/>
            <a:ext cx="8911687" cy="1280890"/>
          </a:xfrm>
        </p:spPr>
        <p:txBody>
          <a:bodyPr/>
          <a:lstStyle/>
          <a:p>
            <a:r>
              <a:rPr lang="pt-BR" b="1" dirty="0"/>
              <a:t>Estresse agudo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6686" y="2756263"/>
            <a:ext cx="6740433" cy="315495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Já sentiu um pico muito forte de </a:t>
            </a:r>
            <a:r>
              <a:rPr lang="pt-BR" dirty="0" smtClean="0"/>
              <a:t>nervosismo, </a:t>
            </a:r>
            <a:r>
              <a:rPr lang="pt-BR" dirty="0"/>
              <a:t>pressão? Cuidado pode ser estresse agudo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Um pouco de estresse é normal em nossas vidas, mas quando isso se torna rotina e bom procurar ajuda.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9" y="1891937"/>
            <a:ext cx="3499993" cy="16808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21" y="3901579"/>
            <a:ext cx="3092768" cy="19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0776" y="650235"/>
            <a:ext cx="8911687" cy="1280890"/>
          </a:xfrm>
        </p:spPr>
        <p:txBody>
          <a:bodyPr/>
          <a:lstStyle/>
          <a:p>
            <a:r>
              <a:rPr lang="pt-BR" b="1" dirty="0" smtClean="0"/>
              <a:t>Abuso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80560" y="1515291"/>
            <a:ext cx="7315200" cy="475488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/>
              <a:t>Indica um </a:t>
            </a:r>
            <a:r>
              <a:rPr lang="pt-BR" dirty="0" smtClean="0"/>
              <a:t>comportamento inadequado</a:t>
            </a:r>
            <a:r>
              <a:rPr lang="pt-BR" dirty="0"/>
              <a:t>, excessivo, contrário aos costumes e à harmonia. 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/>
              <a:t>Em termos de relações humanas, o conceito de abuso aplica-se a qualquer ação humana onde exista uma precondição de desnível de poder, seja ele em relação a objetos, seres, legislações, crenças ou valores. Entendendo-se poder como uma condição de possibilidade de ação, em função do desejo ou iniciativa consciente ou não. A contrapartida da liberdade absoluta de ação são os delimitadores que ocorrem na realidade. Estes delimitadores partem de diversas fontes, e a sua existência prescinde de uma consequência após a ação, em geral, negativa. 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9" y="1515291"/>
            <a:ext cx="4069677" cy="27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2399" y="754738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/>
              <a:t>Vamos conhecer um </a:t>
            </a:r>
            <a:r>
              <a:rPr lang="pt-BR" sz="2400" b="1" dirty="0" smtClean="0"/>
              <a:t>pouco sobre o estresse agudo?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62594" y="1554480"/>
            <a:ext cx="10342018" cy="43567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b="1" dirty="0"/>
              <a:t>estresse é uma reação química do corpo</a:t>
            </a:r>
            <a:r>
              <a:rPr lang="pt-BR" dirty="0"/>
              <a:t>, conhecido como " luta ou fuga " </a:t>
            </a:r>
            <a:r>
              <a:rPr lang="pt-BR" b="1" dirty="0"/>
              <a:t>uma forma de defesa do organismo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Ela geralmente acontece durante horários de pico no trânsito ou no trabalho, ao gerenciar as finanças ou ao lidar com um relacionamento desafiador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Em 2020 </a:t>
            </a:r>
            <a:r>
              <a:rPr lang="pt-BR" dirty="0"/>
              <a:t>em pesquisa feita pelo Universidade do Rio de Janeiro (UERJ), mostrou que os </a:t>
            </a:r>
            <a:r>
              <a:rPr lang="pt-BR" b="1" dirty="0"/>
              <a:t>casos de estresse aumentaram em 80</a:t>
            </a:r>
            <a:r>
              <a:rPr lang="pt-BR" b="1" dirty="0" smtClean="0"/>
              <a:t>%.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O grande problema é que quando o estresse se torna prolongado, o aumento de seus hormônios, principalmente o cortisol, pode trazer problemas de saúde mental e física como irritabilidade, fadiga, baixa autoestima, queda da imunidade, hipertensão, ganho de peso.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Quando chega a esse ponto, é importante buscar ajuda médica e psicológica.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2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588" y="728613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/>
              <a:t>S</a:t>
            </a:r>
            <a:r>
              <a:rPr lang="pt-BR" sz="2400" b="1" dirty="0" smtClean="0"/>
              <a:t>intomas de estresse agudo: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612" y="1676400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tivação psíquica;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Instabilidade </a:t>
            </a:r>
            <a:r>
              <a:rPr lang="pt-BR" dirty="0"/>
              <a:t>de </a:t>
            </a:r>
            <a:r>
              <a:rPr lang="pt-BR" dirty="0" smtClean="0"/>
              <a:t>humor;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Apreensão;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Insegurança;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Dores </a:t>
            </a:r>
            <a:r>
              <a:rPr lang="pt-BR" dirty="0"/>
              <a:t>de cabeça tensionais </a:t>
            </a:r>
            <a:r>
              <a:rPr lang="pt-BR" dirty="0" smtClean="0"/>
              <a:t>persistentes;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Enxaqueca;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Hipertensão;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or </a:t>
            </a:r>
            <a:r>
              <a:rPr lang="pt-BR" dirty="0"/>
              <a:t>no </a:t>
            </a:r>
            <a:r>
              <a:rPr lang="pt-BR" dirty="0" smtClean="0"/>
              <a:t>peito;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oenças cardíacas;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2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0959" y="728613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i="1" dirty="0" smtClean="0"/>
              <a:t>Vamos conhecer um pouco sobre abuso?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0858" y="1711233"/>
            <a:ext cx="10212388" cy="370359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Abuso é um termo que existe correlacionado e intimamente subordinado a questões valorativas, de um ponto de vista ético e moral, mas também científico (abuso de substâncias viciantes discretas, por exemplo). O abuso é semelhante à transgressão, onde, da mesma forma, há uma restrição conhecida pelo atuante e, em geral, determinada coletivamente, também de ordem moral, científica, legislativa, cultural ou em qualquer nível público, que torna, o ato da transgressão, uma infração a uma lei qualquer. 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O </a:t>
            </a:r>
            <a:r>
              <a:rPr lang="pt-BR" dirty="0"/>
              <a:t>abuso, contudo, pode vir associado à ideia de poder do abusador sobre o "objeto" abusado, que não pode ou não quer (por motivos intimatórios reais ou não) resistir e/ou se contrapor ao abuso.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6091" y="741676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/>
              <a:t>Sintomas de abuso: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5177" y="1611086"/>
            <a:ext cx="9102045" cy="5050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comportamento</a:t>
            </a:r>
            <a:r>
              <a:rPr lang="pt-BR" dirty="0"/>
              <a:t>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50869" y="2022567"/>
            <a:ext cx="94313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primeiro sinal é uma possível mudança no padrão de comportamento da criança, como alterações de humor entre retraimento e extroversão, agressividade repentina, vergonha excessiva, medo ou pânico. Essa alteração costuma ocorrer de maneira imediata e inesperada. Em algumas situações a mudança de comportamento é em relação a uma pessoa ou a uma atividade em específico. </a:t>
            </a:r>
          </a:p>
        </p:txBody>
      </p:sp>
    </p:spTree>
    <p:extLst>
      <p:ext uri="{BB962C8B-B14F-4D97-AF65-F5344CB8AC3E}">
        <p14:creationId xmlns:p14="http://schemas.microsoft.com/office/powerpoint/2010/main" val="22974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2857" y="770708"/>
            <a:ext cx="9871756" cy="1134291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de abuso: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5473" y="1502229"/>
            <a:ext cx="9823269" cy="38734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Mudanças </a:t>
            </a:r>
            <a:r>
              <a:rPr lang="pt-BR" b="1" dirty="0"/>
              <a:t>de comportamento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Proximidades </a:t>
            </a:r>
            <a:r>
              <a:rPr lang="pt-BR" b="1" dirty="0"/>
              <a:t>excessivas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		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33749" y="2364377"/>
            <a:ext cx="8934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violência costuma ser praticada por pessoas da família ou próximas da família na maioria dos casos. O abusador muitas vezes manipula emocionalmente a criança, que não percebe estar sendo vítima e, com isso, costuma ganhar a confiança fazendo com que ela se cale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0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022" y="715550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Sintomas </a:t>
            </a:r>
            <a:r>
              <a:rPr lang="pt-BR" sz="2400" b="1" dirty="0" smtClean="0"/>
              <a:t>de </a:t>
            </a:r>
            <a:r>
              <a:rPr lang="pt-BR" sz="2400" b="1" dirty="0" smtClean="0"/>
              <a:t>abuso: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76102"/>
            <a:ext cx="10502538" cy="4239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comportamento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Proximidades excessivas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dirty="0" smtClean="0"/>
              <a:t>Comportamentos </a:t>
            </a:r>
            <a:r>
              <a:rPr lang="pt-BR" b="1" dirty="0"/>
              <a:t>infantis repentinos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		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16183" y="2655529"/>
            <a:ext cx="9470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É importante observar as características de relacionamento social da criança. Se o jovem voltar a ter comportamentos infantis, os quais já abandonou anteriormente, é um indicativo de que algo esteja errado. A criança e o adolescente sempre avisam, mas na maioria das vezes não de forma verbal.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8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2399" y="741676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/>
              <a:t>Sintomas </a:t>
            </a:r>
            <a:r>
              <a:rPr lang="pt-BR" sz="2400" b="1" dirty="0" smtClean="0"/>
              <a:t>de </a:t>
            </a:r>
            <a:r>
              <a:rPr lang="pt-BR" sz="2400" b="1" dirty="0"/>
              <a:t>abuso: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1303" y="1480457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comportamento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Proximidades excessivas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dirty="0"/>
              <a:t>Comportamentos infantis repentinos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Silêncio </a:t>
            </a:r>
            <a:r>
              <a:rPr lang="pt-BR" b="1" dirty="0"/>
              <a:t>predominante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81348" y="3030583"/>
            <a:ext cx="9204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Para manter a vítima em silêncio, o abusador costuma fazer ameaças de violência física e mental, além de chantagens. É normal também que usem presentes, dinheiro ou outro tipo de material para construir uma boa relação com a vítima. É essencial explicar à criança que nenhum adulto ou criança mais velha deve manter segredos com ela que não possam ser compartilhados com pessoas de confiança, como o pai e a mãe, por exemplo.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5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7714" y="754738"/>
            <a:ext cx="8911687" cy="1280890"/>
          </a:xfrm>
        </p:spPr>
        <p:txBody>
          <a:bodyPr>
            <a:normAutofit/>
          </a:bodyPr>
          <a:lstStyle/>
          <a:p>
            <a:r>
              <a:rPr lang="pt-BR" sz="2400" b="1" dirty="0"/>
              <a:t>Sintomas </a:t>
            </a:r>
            <a:r>
              <a:rPr lang="pt-BR" sz="2400" b="1" dirty="0" smtClean="0"/>
              <a:t>de </a:t>
            </a:r>
            <a:r>
              <a:rPr lang="pt-BR" sz="2400" b="1" dirty="0"/>
              <a:t>abuso: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2926" y="1392640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comportamento</a:t>
            </a:r>
            <a:r>
              <a:rPr lang="pt-BR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Proximidades excessivas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dirty="0"/>
              <a:t>Comportamentos infantis repentinos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Silêncio predominante</a:t>
            </a:r>
            <a:r>
              <a:rPr lang="pt-BR" dirty="0"/>
              <a:t> 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Mudanças de hábito súbitas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		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76846" y="3409406"/>
            <a:ext cx="9557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Uma criança vítima de violência, abuso ou exploração também apresenta alterações de hábito repentinas. O sono, falta de concentração, aparência descuidada, entre outros, são indicativos de que algo está errado.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5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</TotalTime>
  <Words>1476</Words>
  <Application>Microsoft Office PowerPoint</Application>
  <PresentationFormat>Widescreen</PresentationFormat>
  <Paragraphs>222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Cacho</vt:lpstr>
      <vt:lpstr>Panda®</vt:lpstr>
      <vt:lpstr>Descrição sobre o app:</vt:lpstr>
      <vt:lpstr>Abuso</vt:lpstr>
      <vt:lpstr>Vamos conhecer um pouco sobre abuso?</vt:lpstr>
      <vt:lpstr>Sintomas de abuso:</vt:lpstr>
      <vt:lpstr>Sintomas de abuso:</vt:lpstr>
      <vt:lpstr>Sintomas de abuso:</vt:lpstr>
      <vt:lpstr>Sintomas de abuso:</vt:lpstr>
      <vt:lpstr>Sintomas de abuso:</vt:lpstr>
      <vt:lpstr>Sintomas de abuso:</vt:lpstr>
      <vt:lpstr>Sintomas do abuso:</vt:lpstr>
      <vt:lpstr>Sintomas de abuso:</vt:lpstr>
      <vt:lpstr>Sintomas do abuso:</vt:lpstr>
      <vt:lpstr>Ansiedade</vt:lpstr>
      <vt:lpstr>Vamos conhecer um pouco sobre ansiedade? </vt:lpstr>
      <vt:lpstr>Sintomas de Ansiedade:</vt:lpstr>
      <vt:lpstr>Bullying</vt:lpstr>
      <vt:lpstr>Apresentação do PowerPoint</vt:lpstr>
      <vt:lpstr>Os 8 tipos de Bullying</vt:lpstr>
      <vt:lpstr>Apresentação do PowerPoint</vt:lpstr>
      <vt:lpstr>Apresentação do PowerPoint</vt:lpstr>
      <vt:lpstr>Sintomas de Bullying:</vt:lpstr>
      <vt:lpstr>Burnout</vt:lpstr>
      <vt:lpstr>Vamos conhecer um pouco sobre burnout?</vt:lpstr>
      <vt:lpstr>Sintomas de Burnout:</vt:lpstr>
      <vt:lpstr>Depressão</vt:lpstr>
      <vt:lpstr>Vamos conhecer um pouco sobre a depressão? </vt:lpstr>
      <vt:lpstr>Sintomas de depressão:</vt:lpstr>
      <vt:lpstr>Estresse agudo </vt:lpstr>
      <vt:lpstr>Vamos conhecer um pouco sobre o estresse agudo? </vt:lpstr>
      <vt:lpstr>Sintomas de estresse agudo: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</dc:title>
  <dc:creator>Bruno Rodrigues Bordin</dc:creator>
  <cp:lastModifiedBy>Bruno Rodrigues Bordin</cp:lastModifiedBy>
  <cp:revision>23</cp:revision>
  <dcterms:created xsi:type="dcterms:W3CDTF">2021-01-28T17:50:11Z</dcterms:created>
  <dcterms:modified xsi:type="dcterms:W3CDTF">2021-01-29T01:23:33Z</dcterms:modified>
</cp:coreProperties>
</file>