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1e22950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1e22950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d26116c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d26116c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d26116c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d26116c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6ce597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06ce597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7fcb32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07fcb32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1c8131de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1c8131de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1c8131de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1c8131de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d26116c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d26116c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d26116c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d26116c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06b8dac9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06b8dac9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06b8dac9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06b8dac9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6b8dac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6b8dac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06b8dac9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06b8dac9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06b8dac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06b8dac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06ce597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06ce597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1e22950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1e22950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06ce597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06ce597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1e229504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1e229504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21150" y="749400"/>
            <a:ext cx="7901700" cy="129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
            </a:r>
            <a:r>
              <a:rPr lang="en"/>
              <a:t>atabase Design </a:t>
            </a:r>
            <a:endParaRPr/>
          </a:p>
          <a:p>
            <a:pPr indent="0" lvl="0" marL="457200" rtl="0" algn="l">
              <a:spcBef>
                <a:spcPts val="0"/>
              </a:spcBef>
              <a:spcAft>
                <a:spcPts val="0"/>
              </a:spcAft>
              <a:buNone/>
            </a:pPr>
            <a:r>
              <a:rPr lang="en"/>
              <a:t>for UMD Smith Master Programs           </a:t>
            </a:r>
            <a:endParaRPr/>
          </a:p>
        </p:txBody>
      </p:sp>
      <p:sp>
        <p:nvSpPr>
          <p:cNvPr id="86" name="Google Shape;86;p13"/>
          <p:cNvSpPr txBox="1"/>
          <p:nvPr>
            <p:ph idx="1" type="subTitle"/>
          </p:nvPr>
        </p:nvSpPr>
        <p:spPr>
          <a:xfrm>
            <a:off x="598088" y="28683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Dragon Keepers</a:t>
            </a:r>
            <a:endParaRPr/>
          </a:p>
        </p:txBody>
      </p:sp>
      <p:sp>
        <p:nvSpPr>
          <p:cNvPr id="87" name="Google Shape;87;p13"/>
          <p:cNvSpPr txBox="1"/>
          <p:nvPr/>
        </p:nvSpPr>
        <p:spPr>
          <a:xfrm>
            <a:off x="598100" y="3479550"/>
            <a:ext cx="5898900" cy="415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1200"/>
              </a:spcAft>
              <a:buNone/>
            </a:pPr>
            <a:r>
              <a:rPr lang="en" sz="1500">
                <a:solidFill>
                  <a:schemeClr val="lt1"/>
                </a:solidFill>
                <a:latin typeface="Roboto"/>
                <a:ea typeface="Roboto"/>
                <a:cs typeface="Roboto"/>
                <a:sym typeface="Roboto"/>
              </a:rPr>
              <a:t>Team member: Huan Gao, Huidan Wu, Ning Xu, Yuntian Zhang</a:t>
            </a:r>
            <a:endParaRPr sz="800">
              <a:solidFill>
                <a:schemeClr val="lt1"/>
              </a:solidFill>
            </a:endParaRPr>
          </a:p>
        </p:txBody>
      </p:sp>
      <p:sp>
        <p:nvSpPr>
          <p:cNvPr id="88" name="Google Shape;88;p13"/>
          <p:cNvSpPr txBox="1"/>
          <p:nvPr/>
        </p:nvSpPr>
        <p:spPr>
          <a:xfrm>
            <a:off x="1129500" y="1845825"/>
            <a:ext cx="4707900" cy="762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3750">
                <a:solidFill>
                  <a:schemeClr val="lt1"/>
                </a:solidFill>
                <a:latin typeface="Roboto"/>
                <a:ea typeface="Roboto"/>
                <a:cs typeface="Roboto"/>
                <a:sym typeface="Roboto"/>
              </a:rPr>
              <a:t>Ranking Website</a:t>
            </a:r>
            <a:endParaRPr sz="3750">
              <a:solidFill>
                <a:schemeClr val="lt1"/>
              </a:solidFill>
              <a:latin typeface="Roboto"/>
              <a:ea typeface="Roboto"/>
              <a:cs typeface="Roboto"/>
              <a:sym typeface="Roboto"/>
            </a:endParaRPr>
          </a:p>
        </p:txBody>
      </p:sp>
      <p:sp>
        <p:nvSpPr>
          <p:cNvPr id="89" name="Google Shape;89;p13"/>
          <p:cNvSpPr txBox="1"/>
          <p:nvPr/>
        </p:nvSpPr>
        <p:spPr>
          <a:xfrm>
            <a:off x="621150" y="3920975"/>
            <a:ext cx="5135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Date: 12/10/2023</a:t>
            </a:r>
            <a:endParaRPr sz="1500">
              <a:solidFill>
                <a:schemeClr val="lt1"/>
              </a:solidFill>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7628150" y="3675656"/>
            <a:ext cx="1396800" cy="1396800"/>
          </a:xfrm>
          <a:prstGeom prst="rect">
            <a:avLst/>
          </a:prstGeom>
          <a:noFill/>
          <a:ln>
            <a:noFill/>
          </a:ln>
        </p:spPr>
      </p:pic>
      <p:sp>
        <p:nvSpPr>
          <p:cNvPr id="91" name="Google Shape;91;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2"/>
          <p:cNvSpPr txBox="1"/>
          <p:nvPr>
            <p:ph type="title"/>
          </p:nvPr>
        </p:nvSpPr>
        <p:spPr>
          <a:xfrm>
            <a:off x="311700" y="437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Database Design—Rank</a:t>
            </a:r>
            <a:endParaRPr/>
          </a:p>
          <a:p>
            <a:pPr indent="0" lvl="0" marL="0" rtl="0" algn="l">
              <a:spcBef>
                <a:spcPts val="0"/>
              </a:spcBef>
              <a:spcAft>
                <a:spcPts val="0"/>
              </a:spcAft>
              <a:buNone/>
            </a:pPr>
            <a:r>
              <a:rPr lang="en"/>
              <a:t> </a:t>
            </a:r>
            <a:endParaRPr/>
          </a:p>
        </p:txBody>
      </p:sp>
      <p:pic>
        <p:nvPicPr>
          <p:cNvPr id="154" name="Google Shape;154;p22"/>
          <p:cNvPicPr preferRelativeResize="0"/>
          <p:nvPr/>
        </p:nvPicPr>
        <p:blipFill>
          <a:blip r:embed="rId3">
            <a:alphaModFix/>
          </a:blip>
          <a:stretch>
            <a:fillRect/>
          </a:stretch>
        </p:blipFill>
        <p:spPr>
          <a:xfrm>
            <a:off x="624225" y="1084125"/>
            <a:ext cx="5503575" cy="262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3"/>
          <p:cNvSpPr txBox="1"/>
          <p:nvPr>
            <p:ph type="title"/>
          </p:nvPr>
        </p:nvSpPr>
        <p:spPr>
          <a:xfrm>
            <a:off x="311700" y="437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Database Design—Work</a:t>
            </a:r>
            <a:endParaRPr/>
          </a:p>
          <a:p>
            <a:pPr indent="0" lvl="0" marL="0" rtl="0" algn="l">
              <a:spcBef>
                <a:spcPts val="0"/>
              </a:spcBef>
              <a:spcAft>
                <a:spcPts val="0"/>
              </a:spcAft>
              <a:buNone/>
            </a:pPr>
            <a:r>
              <a:rPr lang="en"/>
              <a:t> </a:t>
            </a:r>
            <a:endParaRPr/>
          </a:p>
        </p:txBody>
      </p:sp>
      <p:pic>
        <p:nvPicPr>
          <p:cNvPr id="161" name="Google Shape;161;p23"/>
          <p:cNvPicPr preferRelativeResize="0"/>
          <p:nvPr/>
        </p:nvPicPr>
        <p:blipFill>
          <a:blip r:embed="rId3">
            <a:alphaModFix/>
          </a:blip>
          <a:stretch>
            <a:fillRect/>
          </a:stretch>
        </p:blipFill>
        <p:spPr>
          <a:xfrm>
            <a:off x="379750" y="1045725"/>
            <a:ext cx="7458975" cy="283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transactions 1</a:t>
            </a:r>
            <a:endParaRPr/>
          </a:p>
        </p:txBody>
      </p:sp>
      <p:sp>
        <p:nvSpPr>
          <p:cNvPr id="167" name="Google Shape;167;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4"/>
          <p:cNvPicPr preferRelativeResize="0"/>
          <p:nvPr/>
        </p:nvPicPr>
        <p:blipFill>
          <a:blip r:embed="rId3">
            <a:alphaModFix/>
          </a:blip>
          <a:stretch>
            <a:fillRect/>
          </a:stretch>
        </p:blipFill>
        <p:spPr>
          <a:xfrm>
            <a:off x="472250" y="1115650"/>
            <a:ext cx="7988175" cy="1456100"/>
          </a:xfrm>
          <a:prstGeom prst="rect">
            <a:avLst/>
          </a:prstGeom>
          <a:noFill/>
          <a:ln>
            <a:noFill/>
          </a:ln>
        </p:spPr>
      </p:pic>
      <p:pic>
        <p:nvPicPr>
          <p:cNvPr id="169" name="Google Shape;169;p24"/>
          <p:cNvPicPr preferRelativeResize="0"/>
          <p:nvPr/>
        </p:nvPicPr>
        <p:blipFill>
          <a:blip r:embed="rId4">
            <a:alphaModFix/>
          </a:blip>
          <a:stretch>
            <a:fillRect/>
          </a:stretch>
        </p:blipFill>
        <p:spPr>
          <a:xfrm>
            <a:off x="589925" y="2759762"/>
            <a:ext cx="5388900" cy="1334250"/>
          </a:xfrm>
          <a:prstGeom prst="rect">
            <a:avLst/>
          </a:prstGeom>
          <a:noFill/>
          <a:ln>
            <a:noFill/>
          </a:ln>
        </p:spPr>
      </p:pic>
      <p:sp>
        <p:nvSpPr>
          <p:cNvPr id="170" name="Google Shape;170;p24"/>
          <p:cNvSpPr txBox="1"/>
          <p:nvPr>
            <p:ph type="title"/>
          </p:nvPr>
        </p:nvSpPr>
        <p:spPr>
          <a:xfrm>
            <a:off x="589925" y="4094000"/>
            <a:ext cx="8098200" cy="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70">
                <a:solidFill>
                  <a:srgbClr val="000000"/>
                </a:solidFill>
              </a:rPr>
              <a:t>The result is shown in order by current rank of 2023.</a:t>
            </a:r>
            <a:endParaRPr sz="107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usiness transactions 2</a:t>
            </a:r>
            <a:endParaRPr/>
          </a:p>
        </p:txBody>
      </p:sp>
      <p:sp>
        <p:nvSpPr>
          <p:cNvPr id="176" name="Google Shape;176;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a:blip r:embed="rId3">
            <a:alphaModFix/>
          </a:blip>
          <a:stretch>
            <a:fillRect/>
          </a:stretch>
        </p:blipFill>
        <p:spPr>
          <a:xfrm>
            <a:off x="438325" y="1004413"/>
            <a:ext cx="6610125" cy="298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What are the the faculty members' name belonging to the USnews highest-ranked programs and their supervisor?</a:t>
            </a:r>
            <a:endParaRPr sz="2300"/>
          </a:p>
        </p:txBody>
      </p:sp>
      <p:sp>
        <p:nvSpPr>
          <p:cNvPr id="183" name="Google Shape;183;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6"/>
          <p:cNvSpPr txBox="1"/>
          <p:nvPr>
            <p:ph type="title"/>
          </p:nvPr>
        </p:nvSpPr>
        <p:spPr>
          <a:xfrm>
            <a:off x="470250" y="3393650"/>
            <a:ext cx="8098200" cy="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70">
                <a:solidFill>
                  <a:srgbClr val="000000"/>
                </a:solidFill>
              </a:rPr>
              <a:t>The result is shown in order by the </a:t>
            </a:r>
            <a:r>
              <a:rPr lang="en" sz="1070">
                <a:solidFill>
                  <a:srgbClr val="000000"/>
                </a:solidFill>
              </a:rPr>
              <a:t>faculty name.</a:t>
            </a:r>
            <a:endParaRPr sz="1070">
              <a:solidFill>
                <a:srgbClr val="000000"/>
              </a:solidFill>
            </a:endParaRPr>
          </a:p>
        </p:txBody>
      </p:sp>
      <p:pic>
        <p:nvPicPr>
          <p:cNvPr id="185" name="Google Shape;185;p26"/>
          <p:cNvPicPr preferRelativeResize="0"/>
          <p:nvPr/>
        </p:nvPicPr>
        <p:blipFill>
          <a:blip r:embed="rId3">
            <a:alphaModFix/>
          </a:blip>
          <a:stretch>
            <a:fillRect/>
          </a:stretch>
        </p:blipFill>
        <p:spPr>
          <a:xfrm>
            <a:off x="541325" y="1322600"/>
            <a:ext cx="7365846" cy="207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transactions 3</a:t>
            </a:r>
            <a:endParaRPr/>
          </a:p>
        </p:txBody>
      </p:sp>
      <p:sp>
        <p:nvSpPr>
          <p:cNvPr id="191" name="Google Shape;191;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7"/>
          <p:cNvPicPr preferRelativeResize="0"/>
          <p:nvPr/>
        </p:nvPicPr>
        <p:blipFill>
          <a:blip r:embed="rId3">
            <a:alphaModFix/>
          </a:blip>
          <a:stretch>
            <a:fillRect/>
          </a:stretch>
        </p:blipFill>
        <p:spPr>
          <a:xfrm>
            <a:off x="592500" y="1141025"/>
            <a:ext cx="7317300" cy="227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What are all the UMD Smith School programs with an improved rank of USnews compared to the previous year?</a:t>
            </a:r>
            <a:endParaRPr sz="2300"/>
          </a:p>
        </p:txBody>
      </p:sp>
      <p:sp>
        <p:nvSpPr>
          <p:cNvPr id="198" name="Google Shape;198;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8"/>
          <p:cNvPicPr preferRelativeResize="0"/>
          <p:nvPr/>
        </p:nvPicPr>
        <p:blipFill>
          <a:blip r:embed="rId3">
            <a:alphaModFix/>
          </a:blip>
          <a:stretch>
            <a:fillRect/>
          </a:stretch>
        </p:blipFill>
        <p:spPr>
          <a:xfrm>
            <a:off x="546450" y="1450525"/>
            <a:ext cx="7472675" cy="1627300"/>
          </a:xfrm>
          <a:prstGeom prst="rect">
            <a:avLst/>
          </a:prstGeom>
          <a:noFill/>
          <a:ln>
            <a:noFill/>
          </a:ln>
        </p:spPr>
      </p:pic>
      <p:sp>
        <p:nvSpPr>
          <p:cNvPr id="200" name="Google Shape;200;p28"/>
          <p:cNvSpPr txBox="1"/>
          <p:nvPr>
            <p:ph type="title"/>
          </p:nvPr>
        </p:nvSpPr>
        <p:spPr>
          <a:xfrm>
            <a:off x="546450" y="3241250"/>
            <a:ext cx="8098200" cy="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70">
                <a:solidFill>
                  <a:srgbClr val="000000"/>
                </a:solidFill>
              </a:rPr>
              <a:t>The result is shown in order by current rank of 2023.</a:t>
            </a:r>
            <a:endParaRPr sz="107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transactions 4</a:t>
            </a:r>
            <a:endParaRPr/>
          </a:p>
        </p:txBody>
      </p:sp>
      <p:sp>
        <p:nvSpPr>
          <p:cNvPr id="206" name="Google Shape;206;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9"/>
          <p:cNvPicPr preferRelativeResize="0"/>
          <p:nvPr/>
        </p:nvPicPr>
        <p:blipFill>
          <a:blip r:embed="rId3">
            <a:alphaModFix/>
          </a:blip>
          <a:stretch>
            <a:fillRect/>
          </a:stretch>
        </p:blipFill>
        <p:spPr>
          <a:xfrm>
            <a:off x="478376" y="1072975"/>
            <a:ext cx="6847625" cy="2699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30"/>
          <p:cNvSpPr txBox="1"/>
          <p:nvPr/>
        </p:nvSpPr>
        <p:spPr>
          <a:xfrm>
            <a:off x="359775" y="350025"/>
            <a:ext cx="8577600" cy="8928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300">
                <a:solidFill>
                  <a:schemeClr val="dk1"/>
                </a:solidFill>
                <a:latin typeface="Roboto"/>
                <a:ea typeface="Roboto"/>
                <a:cs typeface="Roboto"/>
                <a:sym typeface="Roboto"/>
              </a:rPr>
              <a:t>What are the programs that best fit a student with a GPA of 3.2, GRE of 315 ordered by U.S.news ranking?</a:t>
            </a:r>
            <a:endParaRPr/>
          </a:p>
        </p:txBody>
      </p:sp>
      <p:pic>
        <p:nvPicPr>
          <p:cNvPr id="214" name="Google Shape;214;p30"/>
          <p:cNvPicPr preferRelativeResize="0"/>
          <p:nvPr/>
        </p:nvPicPr>
        <p:blipFill>
          <a:blip r:embed="rId3">
            <a:alphaModFix/>
          </a:blip>
          <a:stretch>
            <a:fillRect/>
          </a:stretch>
        </p:blipFill>
        <p:spPr>
          <a:xfrm>
            <a:off x="711725" y="1242825"/>
            <a:ext cx="7230325" cy="2379125"/>
          </a:xfrm>
          <a:prstGeom prst="rect">
            <a:avLst/>
          </a:prstGeom>
          <a:noFill/>
          <a:ln>
            <a:noFill/>
          </a:ln>
        </p:spPr>
      </p:pic>
      <p:sp>
        <p:nvSpPr>
          <p:cNvPr id="215" name="Google Shape;215;p30"/>
          <p:cNvSpPr txBox="1"/>
          <p:nvPr>
            <p:ph type="title"/>
          </p:nvPr>
        </p:nvSpPr>
        <p:spPr>
          <a:xfrm>
            <a:off x="711725" y="3592875"/>
            <a:ext cx="8098200" cy="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70">
                <a:solidFill>
                  <a:srgbClr val="000000"/>
                </a:solidFill>
              </a:rPr>
              <a:t>The result is shown in order by current rank of 2023.</a:t>
            </a:r>
            <a:endParaRPr sz="107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1762650"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221" name="Google Shape;221;p31"/>
          <p:cNvPicPr preferRelativeResize="0"/>
          <p:nvPr/>
        </p:nvPicPr>
        <p:blipFill>
          <a:blip r:embed="rId3">
            <a:alphaModFix/>
          </a:blip>
          <a:stretch>
            <a:fillRect/>
          </a:stretch>
        </p:blipFill>
        <p:spPr>
          <a:xfrm>
            <a:off x="7620500" y="3639856"/>
            <a:ext cx="1396800" cy="1396800"/>
          </a:xfrm>
          <a:prstGeom prst="rect">
            <a:avLst/>
          </a:prstGeom>
          <a:noFill/>
          <a:ln>
            <a:noFill/>
          </a:ln>
        </p:spPr>
      </p:pic>
      <p:sp>
        <p:nvSpPr>
          <p:cNvPr id="222" name="Google Shape;222;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a:t>
            </a:r>
            <a:endParaRPr/>
          </a:p>
        </p:txBody>
      </p:sp>
      <p:sp>
        <p:nvSpPr>
          <p:cNvPr id="97" name="Google Shape;97;p14"/>
          <p:cNvSpPr txBox="1"/>
          <p:nvPr>
            <p:ph idx="2" type="body"/>
          </p:nvPr>
        </p:nvSpPr>
        <p:spPr>
          <a:xfrm>
            <a:off x="4929800" y="938100"/>
            <a:ext cx="3837000" cy="3032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Background</a:t>
            </a:r>
            <a:endParaRPr/>
          </a:p>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Conceptual Database Design</a:t>
            </a:r>
            <a:endParaRPr/>
          </a:p>
          <a:p>
            <a:pPr indent="-342900" lvl="0" marL="457200" rtl="0" algn="l">
              <a:spcBef>
                <a:spcPts val="0"/>
              </a:spcBef>
              <a:spcAft>
                <a:spcPts val="0"/>
              </a:spcAft>
              <a:buSzPts val="1800"/>
              <a:buChar char="●"/>
            </a:pPr>
            <a:r>
              <a:rPr lang="en"/>
              <a:t>Logical Database Design</a:t>
            </a:r>
            <a:endParaRPr/>
          </a:p>
          <a:p>
            <a:pPr indent="-342900" lvl="0" marL="457200" rtl="0" algn="l">
              <a:spcBef>
                <a:spcPts val="0"/>
              </a:spcBef>
              <a:spcAft>
                <a:spcPts val="0"/>
              </a:spcAft>
              <a:buSzPts val="1800"/>
              <a:buChar char="●"/>
            </a:pPr>
            <a:r>
              <a:rPr lang="en"/>
              <a:t>Physical Database Design</a:t>
            </a:r>
            <a:endParaRPr/>
          </a:p>
          <a:p>
            <a:pPr indent="-342900" lvl="0" marL="457200" rtl="0" algn="l">
              <a:spcBef>
                <a:spcPts val="0"/>
              </a:spcBef>
              <a:spcAft>
                <a:spcPts val="0"/>
              </a:spcAft>
              <a:buSzPts val="1800"/>
              <a:buChar char="●"/>
            </a:pPr>
            <a:r>
              <a:rPr lang="en"/>
              <a:t>Four business transactions</a:t>
            </a:r>
            <a:endParaRPr/>
          </a:p>
        </p:txBody>
      </p:sp>
      <p:sp>
        <p:nvSpPr>
          <p:cNvPr id="98" name="Google Shape;98;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4" name="Google Shape;104;p15"/>
          <p:cNvSpPr txBox="1"/>
          <p:nvPr>
            <p:ph idx="1" type="body"/>
          </p:nvPr>
        </p:nvSpPr>
        <p:spPr>
          <a:xfrm>
            <a:off x="361175" y="949750"/>
            <a:ext cx="8674500" cy="3684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who users are and what data/sources it includes</a:t>
            </a:r>
            <a:endParaRPr b="1">
              <a:solidFill>
                <a:schemeClr val="dk1"/>
              </a:solidFill>
            </a:endParaRPr>
          </a:p>
          <a:p>
            <a:pPr indent="0" lvl="0" marL="0" rtl="0" algn="l">
              <a:spcBef>
                <a:spcPts val="1200"/>
              </a:spcBef>
              <a:spcAft>
                <a:spcPts val="0"/>
              </a:spcAft>
              <a:buNone/>
            </a:pPr>
            <a:r>
              <a:rPr lang="en" sz="1554">
                <a:solidFill>
                  <a:srgbClr val="374151"/>
                </a:solidFill>
              </a:rPr>
              <a:t>This database is designed for the UMD Smith School program ranking website.The primary users of this database are prospective students who are interested in the programs offered at </a:t>
            </a:r>
            <a:r>
              <a:rPr lang="en" sz="1554">
                <a:solidFill>
                  <a:srgbClr val="374151"/>
                </a:solidFill>
              </a:rPr>
              <a:t>Robert H. Smith School of Business</a:t>
            </a:r>
            <a:r>
              <a:rPr lang="en" sz="1554">
                <a:solidFill>
                  <a:srgbClr val="374151"/>
                </a:solidFill>
              </a:rPr>
              <a:t>. The database provides comprehensive information about various aspects of these programs, including faculty, rankings, program details, and admission requirements. It aims to assist users in understanding the performance of different programs over time and making informed decisions about their educational paths.</a:t>
            </a:r>
            <a:endParaRPr sz="1554">
              <a:solidFill>
                <a:srgbClr val="374151"/>
              </a:solidFill>
            </a:endParaRPr>
          </a:p>
          <a:p>
            <a:pPr indent="0" lvl="0" marL="0" rtl="0" algn="l">
              <a:spcBef>
                <a:spcPts val="1200"/>
              </a:spcBef>
              <a:spcAft>
                <a:spcPts val="0"/>
              </a:spcAft>
              <a:buNone/>
            </a:pPr>
            <a:r>
              <a:rPr lang="en" sz="1554">
                <a:solidFill>
                  <a:srgbClr val="374151"/>
                </a:solidFill>
              </a:rPr>
              <a:t>Our project could help undergraduate students who are interested in programs in Robert H. Smith School of Business by providing information of Business Master’s programs. Students could make their decisions with more insights. Our goal is to offer guidance for the students’ further education achievements.</a:t>
            </a:r>
            <a:endParaRPr sz="1554">
              <a:solidFill>
                <a:srgbClr val="374151"/>
              </a:solidFill>
            </a:endParaRPr>
          </a:p>
          <a:p>
            <a:pPr indent="0" lvl="0" marL="0" rtl="0" algn="l">
              <a:spcBef>
                <a:spcPts val="1200"/>
              </a:spcBef>
              <a:spcAft>
                <a:spcPts val="0"/>
              </a:spcAft>
              <a:buNone/>
            </a:pPr>
            <a:r>
              <a:rPr lang="en" sz="1554">
                <a:solidFill>
                  <a:srgbClr val="374151"/>
                </a:solidFill>
              </a:rPr>
              <a:t>Our data source are as follows:</a:t>
            </a:r>
            <a:endParaRPr sz="1554">
              <a:solidFill>
                <a:srgbClr val="374151"/>
              </a:solidFill>
            </a:endParaRPr>
          </a:p>
          <a:p>
            <a:pPr indent="-312519" lvl="0" marL="457200" rtl="0" algn="l">
              <a:spcBef>
                <a:spcPts val="1200"/>
              </a:spcBef>
              <a:spcAft>
                <a:spcPts val="0"/>
              </a:spcAft>
              <a:buClr>
                <a:srgbClr val="374151"/>
              </a:buClr>
              <a:buSzPct val="100000"/>
              <a:buAutoNum type="arabicPeriod"/>
            </a:pPr>
            <a:r>
              <a:rPr lang="en" sz="1554">
                <a:solidFill>
                  <a:srgbClr val="374151"/>
                </a:solidFill>
              </a:rPr>
              <a:t>Robert H. Smith School of Business website (https://www.rhsmith.umd.edu/programs)</a:t>
            </a:r>
            <a:endParaRPr sz="1554">
              <a:solidFill>
                <a:srgbClr val="374151"/>
              </a:solidFill>
            </a:endParaRPr>
          </a:p>
          <a:p>
            <a:pPr indent="-312519" lvl="0" marL="457200" rtl="0" algn="l">
              <a:spcBef>
                <a:spcPts val="0"/>
              </a:spcBef>
              <a:spcAft>
                <a:spcPts val="0"/>
              </a:spcAft>
              <a:buClr>
                <a:srgbClr val="374151"/>
              </a:buClr>
              <a:buSzPct val="100000"/>
              <a:buAutoNum type="arabicPeriod"/>
            </a:pPr>
            <a:r>
              <a:rPr lang="en" sz="1554">
                <a:solidFill>
                  <a:srgbClr val="374151"/>
                </a:solidFill>
              </a:rPr>
              <a:t>USNews (https://www.usnews.com/best-colleges/university-of-maryland-2103)</a:t>
            </a:r>
            <a:endParaRPr sz="1554">
              <a:solidFill>
                <a:srgbClr val="374151"/>
              </a:solidFill>
            </a:endParaRPr>
          </a:p>
          <a:p>
            <a:pPr indent="-312519" lvl="0" marL="457200" rtl="0" algn="l">
              <a:spcBef>
                <a:spcPts val="0"/>
              </a:spcBef>
              <a:spcAft>
                <a:spcPts val="0"/>
              </a:spcAft>
              <a:buClr>
                <a:srgbClr val="374151"/>
              </a:buClr>
              <a:buSzPct val="100000"/>
              <a:buAutoNum type="arabicPeriod"/>
            </a:pPr>
            <a:r>
              <a:rPr lang="en" sz="1554">
                <a:solidFill>
                  <a:srgbClr val="374151"/>
                </a:solidFill>
              </a:rPr>
              <a:t>QS News (https://www.topuniversities.com/business-masters-rankings)  </a:t>
            </a:r>
            <a:endParaRPr sz="1554">
              <a:solidFill>
                <a:srgbClr val="374151"/>
              </a:solidFill>
            </a:endParaRPr>
          </a:p>
          <a:p>
            <a:pPr indent="0" lvl="0" marL="457200" rtl="0" algn="l">
              <a:spcBef>
                <a:spcPts val="1200"/>
              </a:spcBef>
              <a:spcAft>
                <a:spcPts val="1200"/>
              </a:spcAft>
              <a:buNone/>
            </a:pPr>
            <a:r>
              <a:rPr lang="en" sz="1200">
                <a:solidFill>
                  <a:srgbClr val="374151"/>
                </a:solidFill>
              </a:rPr>
              <a:t> </a:t>
            </a:r>
            <a:endParaRPr sz="1200">
              <a:solidFill>
                <a:srgbClr val="374151"/>
              </a:solidFill>
            </a:endParaRPr>
          </a:p>
        </p:txBody>
      </p:sp>
      <p:sp>
        <p:nvSpPr>
          <p:cNvPr id="105" name="Google Shape;105;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355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Database Design</a:t>
            </a:r>
            <a:endParaRPr/>
          </a:p>
        </p:txBody>
      </p:sp>
      <p:sp>
        <p:nvSpPr>
          <p:cNvPr id="111" name="Google Shape;111;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6"/>
          <p:cNvPicPr preferRelativeResize="0"/>
          <p:nvPr/>
        </p:nvPicPr>
        <p:blipFill>
          <a:blip r:embed="rId3">
            <a:alphaModFix/>
          </a:blip>
          <a:stretch>
            <a:fillRect/>
          </a:stretch>
        </p:blipFill>
        <p:spPr>
          <a:xfrm>
            <a:off x="1136375" y="661225"/>
            <a:ext cx="6718837" cy="412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18" name="Google Shape;118;p17"/>
          <p:cNvSpPr txBox="1"/>
          <p:nvPr>
            <p:ph idx="1" type="body"/>
          </p:nvPr>
        </p:nvSpPr>
        <p:spPr>
          <a:xfrm>
            <a:off x="350600" y="865400"/>
            <a:ext cx="8520600" cy="3952500"/>
          </a:xfrm>
          <a:prstGeom prst="rect">
            <a:avLst/>
          </a:prstGeom>
        </p:spPr>
        <p:txBody>
          <a:bodyPr anchorCtr="0" anchor="t" bIns="91425" lIns="91425" spcFirstLastPara="1" rIns="91425" wrap="square" tIns="91425">
            <a:normAutofit fontScale="70000"/>
          </a:bodyPr>
          <a:lstStyle/>
          <a:p>
            <a:pPr indent="0" lvl="0" marL="0" marR="0" rtl="0" algn="l">
              <a:lnSpc>
                <a:spcPct val="115000"/>
              </a:lnSpc>
              <a:spcBef>
                <a:spcPts val="0"/>
              </a:spcBef>
              <a:spcAft>
                <a:spcPts val="0"/>
              </a:spcAft>
              <a:buNone/>
            </a:pPr>
            <a:r>
              <a:rPr b="1" lang="en" sz="2046">
                <a:solidFill>
                  <a:schemeClr val="dk1"/>
                </a:solidFill>
              </a:rPr>
              <a:t>Mission statement:</a:t>
            </a:r>
            <a:endParaRPr b="1" sz="2046">
              <a:solidFill>
                <a:schemeClr val="dk1"/>
              </a:solidFill>
            </a:endParaRPr>
          </a:p>
          <a:p>
            <a:pPr indent="0" lvl="0" marL="0" rtl="0" algn="l">
              <a:spcBef>
                <a:spcPts val="1200"/>
              </a:spcBef>
              <a:spcAft>
                <a:spcPts val="0"/>
              </a:spcAft>
              <a:buNone/>
            </a:pPr>
            <a:r>
              <a:rPr lang="en" sz="2064">
                <a:solidFill>
                  <a:srgbClr val="2D3B45"/>
                </a:solidFill>
              </a:rPr>
              <a:t>To design a database for the UMD Smith School program ranking website, providing comprehensive information on programs, faculty, rankings, and admission requirements for applicants. To analyze and track the historical rankings of the Smith School and build insights on their performance.</a:t>
            </a:r>
            <a:endParaRPr sz="1443">
              <a:solidFill>
                <a:srgbClr val="2D3B45"/>
              </a:solidFill>
            </a:endParaRPr>
          </a:p>
          <a:p>
            <a:pPr indent="0" lvl="0" marL="0" rtl="0" algn="l">
              <a:spcBef>
                <a:spcPts val="1200"/>
              </a:spcBef>
              <a:spcAft>
                <a:spcPts val="0"/>
              </a:spcAft>
              <a:buNone/>
            </a:pPr>
            <a:r>
              <a:rPr b="1" lang="en" sz="2046">
                <a:solidFill>
                  <a:schemeClr val="dk1"/>
                </a:solidFill>
              </a:rPr>
              <a:t>Mission objective:</a:t>
            </a:r>
            <a:endParaRPr b="1" sz="1229">
              <a:solidFill>
                <a:srgbClr val="2D3B45"/>
              </a:solidFill>
              <a:latin typeface="Times New Roman"/>
              <a:ea typeface="Times New Roman"/>
              <a:cs typeface="Times New Roman"/>
              <a:sym typeface="Times New Roman"/>
            </a:endParaRPr>
          </a:p>
          <a:p>
            <a:pPr indent="-320357" lvl="0" marL="457200" rtl="0" algn="l">
              <a:spcBef>
                <a:spcPts val="1200"/>
              </a:spcBef>
              <a:spcAft>
                <a:spcPts val="0"/>
              </a:spcAft>
              <a:buClr>
                <a:srgbClr val="2D3B45"/>
              </a:buClr>
              <a:buSzPct val="100000"/>
              <a:buAutoNum type="arabicPeriod"/>
            </a:pPr>
            <a:r>
              <a:rPr lang="en" sz="2064">
                <a:solidFill>
                  <a:srgbClr val="2D3B45"/>
                </a:solidFill>
              </a:rPr>
              <a:t>To find the top programs at UMD Smith School based on their current ranking to provide students with insights into the best-performing programs.</a:t>
            </a:r>
            <a:endParaRPr sz="2064">
              <a:solidFill>
                <a:srgbClr val="2D3B45"/>
              </a:solidFill>
            </a:endParaRPr>
          </a:p>
          <a:p>
            <a:pPr indent="-320357" lvl="0" marL="457200" rtl="0" algn="l">
              <a:spcBef>
                <a:spcPts val="0"/>
              </a:spcBef>
              <a:spcAft>
                <a:spcPts val="0"/>
              </a:spcAft>
              <a:buClr>
                <a:srgbClr val="2D3B45"/>
              </a:buClr>
              <a:buSzPct val="100000"/>
              <a:buAutoNum type="arabicPeriod"/>
            </a:pPr>
            <a:r>
              <a:rPr lang="en" sz="2064">
                <a:solidFill>
                  <a:srgbClr val="2D3B45"/>
                </a:solidFill>
              </a:rPr>
              <a:t>To find the faculty members belonging to the highest-ranked programs and their supervisors.</a:t>
            </a:r>
            <a:endParaRPr sz="2064">
              <a:solidFill>
                <a:srgbClr val="2D3B45"/>
              </a:solidFill>
            </a:endParaRPr>
          </a:p>
          <a:p>
            <a:pPr indent="-320357" lvl="0" marL="457200" rtl="0" algn="l">
              <a:spcBef>
                <a:spcPts val="0"/>
              </a:spcBef>
              <a:spcAft>
                <a:spcPts val="0"/>
              </a:spcAft>
              <a:buClr>
                <a:srgbClr val="2D3B45"/>
              </a:buClr>
              <a:buSzPct val="100000"/>
              <a:buAutoNum type="arabicPeriod"/>
            </a:pPr>
            <a:r>
              <a:rPr lang="en" sz="2064">
                <a:solidFill>
                  <a:srgbClr val="2D3B45"/>
                </a:solidFill>
              </a:rPr>
              <a:t>To find all the UMD Smith School programs with an improved rank compared to previous year.</a:t>
            </a:r>
            <a:endParaRPr sz="2064">
              <a:solidFill>
                <a:srgbClr val="2D3B45"/>
              </a:solidFill>
            </a:endParaRPr>
          </a:p>
          <a:p>
            <a:pPr indent="-320357" lvl="0" marL="457200" rtl="0" algn="l">
              <a:spcBef>
                <a:spcPts val="0"/>
              </a:spcBef>
              <a:spcAft>
                <a:spcPts val="0"/>
              </a:spcAft>
              <a:buClr>
                <a:srgbClr val="2D3B45"/>
              </a:buClr>
              <a:buSzPct val="100000"/>
              <a:buAutoNum type="arabicPeriod"/>
            </a:pPr>
            <a:r>
              <a:rPr lang="en" sz="2064">
                <a:solidFill>
                  <a:srgbClr val="2D3B45"/>
                </a:solidFill>
              </a:rPr>
              <a:t>To recommend UMD Smith School programs to applicants based on their                          academic backgrounds.</a:t>
            </a:r>
            <a:endParaRPr sz="2064">
              <a:solidFill>
                <a:srgbClr val="2D3B45"/>
              </a:solidFill>
            </a:endParaRPr>
          </a:p>
          <a:p>
            <a:pPr indent="0" lvl="0" marL="0" rtl="0" algn="l">
              <a:spcBef>
                <a:spcPts val="1200"/>
              </a:spcBef>
              <a:spcAft>
                <a:spcPts val="1200"/>
              </a:spcAft>
              <a:buNone/>
            </a:pPr>
            <a:r>
              <a:t/>
            </a:r>
            <a:endParaRPr/>
          </a:p>
        </p:txBody>
      </p:sp>
      <p:sp>
        <p:nvSpPr>
          <p:cNvPr id="119" name="Google Shape;119;p17"/>
          <p:cNvSpPr txBox="1"/>
          <p:nvPr>
            <p:ph idx="12" type="sldNum"/>
          </p:nvPr>
        </p:nvSpPr>
        <p:spPr>
          <a:xfrm>
            <a:off x="8470131" y="471094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Database Design</a:t>
            </a:r>
            <a:endParaRPr/>
          </a:p>
        </p:txBody>
      </p:sp>
      <p:sp>
        <p:nvSpPr>
          <p:cNvPr id="125" name="Google Shape;125;p18"/>
          <p:cNvSpPr txBox="1"/>
          <p:nvPr>
            <p:ph idx="1" type="body"/>
          </p:nvPr>
        </p:nvSpPr>
        <p:spPr>
          <a:xfrm>
            <a:off x="214475" y="1171525"/>
            <a:ext cx="8929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46">
                <a:solidFill>
                  <a:schemeClr val="dk1"/>
                </a:solidFill>
              </a:rPr>
              <a:t>     Relational Schema</a:t>
            </a:r>
            <a:endParaRPr sz="1300"/>
          </a:p>
          <a:p>
            <a:pPr indent="0" lvl="0" marL="457200" rtl="0" algn="l">
              <a:spcBef>
                <a:spcPts val="1200"/>
              </a:spcBef>
              <a:spcAft>
                <a:spcPts val="0"/>
              </a:spcAft>
              <a:buNone/>
            </a:pPr>
            <a:r>
              <a:rPr lang="en" sz="1300">
                <a:solidFill>
                  <a:srgbClr val="2D3B45"/>
                </a:solidFill>
              </a:rPr>
              <a:t>Program(</a:t>
            </a:r>
            <a:r>
              <a:rPr b="1" lang="en" sz="1300" u="sng">
                <a:solidFill>
                  <a:srgbClr val="2D3B45"/>
                </a:solidFill>
              </a:rPr>
              <a:t>programId</a:t>
            </a:r>
            <a:r>
              <a:rPr lang="en" sz="1300">
                <a:solidFill>
                  <a:srgbClr val="2D3B45"/>
                </a:solidFill>
              </a:rPr>
              <a:t>, programName, programType, </a:t>
            </a:r>
            <a:r>
              <a:rPr lang="en" sz="1300">
                <a:solidFill>
                  <a:srgbClr val="2D3B45"/>
                </a:solidFill>
              </a:rPr>
              <a:t>programDuration</a:t>
            </a:r>
            <a:r>
              <a:rPr lang="en" sz="1300">
                <a:solidFill>
                  <a:srgbClr val="2D3B45"/>
                </a:solidFill>
              </a:rPr>
              <a:t>, </a:t>
            </a:r>
            <a:r>
              <a:rPr lang="en" sz="1300">
                <a:solidFill>
                  <a:srgbClr val="2D3B45"/>
                </a:solidFill>
              </a:rPr>
              <a:t>programWebsite</a:t>
            </a:r>
            <a:r>
              <a:rPr lang="en" sz="1300">
                <a:solidFill>
                  <a:srgbClr val="2D3B45"/>
                </a:solidFill>
              </a:rPr>
              <a:t>, </a:t>
            </a:r>
            <a:r>
              <a:rPr i="1" lang="en" sz="1300">
                <a:solidFill>
                  <a:srgbClr val="2D3B45"/>
                </a:solidFill>
              </a:rPr>
              <a:t>requirementId</a:t>
            </a:r>
            <a:r>
              <a:rPr lang="en" sz="1300">
                <a:solidFill>
                  <a:srgbClr val="2D3B45"/>
                </a:solidFill>
              </a:rPr>
              <a:t>)</a:t>
            </a:r>
            <a:endParaRPr sz="1300">
              <a:solidFill>
                <a:srgbClr val="2D3B45"/>
              </a:solidFill>
            </a:endParaRPr>
          </a:p>
          <a:p>
            <a:pPr indent="0" lvl="0" marL="457200" rtl="0" algn="l">
              <a:spcBef>
                <a:spcPts val="1200"/>
              </a:spcBef>
              <a:spcAft>
                <a:spcPts val="0"/>
              </a:spcAft>
              <a:buNone/>
            </a:pPr>
            <a:r>
              <a:rPr lang="en" sz="1300">
                <a:solidFill>
                  <a:srgbClr val="2D3B45"/>
                </a:solidFill>
              </a:rPr>
              <a:t>Faculty(</a:t>
            </a:r>
            <a:r>
              <a:rPr b="1" lang="en" sz="1300" u="sng">
                <a:solidFill>
                  <a:srgbClr val="2D3B45"/>
                </a:solidFill>
              </a:rPr>
              <a:t>facultyId</a:t>
            </a:r>
            <a:r>
              <a:rPr lang="en" sz="1300">
                <a:solidFill>
                  <a:srgbClr val="2D3B45"/>
                </a:solidFill>
              </a:rPr>
              <a:t>, </a:t>
            </a:r>
            <a:r>
              <a:rPr lang="en" sz="1300">
                <a:solidFill>
                  <a:srgbClr val="2D3B45"/>
                </a:solidFill>
              </a:rPr>
              <a:t>facultyFName</a:t>
            </a:r>
            <a:r>
              <a:rPr lang="en" sz="1300">
                <a:solidFill>
                  <a:srgbClr val="2D3B45"/>
                </a:solidFill>
              </a:rPr>
              <a:t>, </a:t>
            </a:r>
            <a:r>
              <a:rPr lang="en" sz="1300">
                <a:solidFill>
                  <a:srgbClr val="2D3B45"/>
                </a:solidFill>
              </a:rPr>
              <a:t>facultyLName</a:t>
            </a:r>
            <a:r>
              <a:rPr lang="en" sz="1300">
                <a:solidFill>
                  <a:srgbClr val="2D3B45"/>
                </a:solidFill>
              </a:rPr>
              <a:t>, </a:t>
            </a:r>
            <a:r>
              <a:rPr lang="en" sz="1300">
                <a:solidFill>
                  <a:srgbClr val="2D3B45"/>
                </a:solidFill>
              </a:rPr>
              <a:t>facultyGender</a:t>
            </a:r>
            <a:r>
              <a:rPr lang="en" sz="1300">
                <a:solidFill>
                  <a:srgbClr val="2D3B45"/>
                </a:solidFill>
              </a:rPr>
              <a:t>, </a:t>
            </a:r>
            <a:r>
              <a:rPr lang="en" sz="1300">
                <a:solidFill>
                  <a:srgbClr val="2D3B45"/>
                </a:solidFill>
              </a:rPr>
              <a:t>facultyTitle</a:t>
            </a:r>
            <a:r>
              <a:rPr lang="en" sz="1300">
                <a:solidFill>
                  <a:srgbClr val="2D3B45"/>
                </a:solidFill>
              </a:rPr>
              <a:t>,  </a:t>
            </a:r>
            <a:r>
              <a:rPr lang="en" sz="1300">
                <a:solidFill>
                  <a:srgbClr val="2D3B45"/>
                </a:solidFill>
              </a:rPr>
              <a:t>facultyPhone</a:t>
            </a:r>
            <a:r>
              <a:rPr lang="en" sz="1300">
                <a:solidFill>
                  <a:srgbClr val="2D3B45"/>
                </a:solidFill>
              </a:rPr>
              <a:t>, </a:t>
            </a:r>
            <a:r>
              <a:rPr i="1" lang="en" sz="1300">
                <a:solidFill>
                  <a:srgbClr val="2D3B45"/>
                </a:solidFill>
              </a:rPr>
              <a:t>facultyDirectorId</a:t>
            </a:r>
            <a:r>
              <a:rPr lang="en" sz="1300">
                <a:solidFill>
                  <a:srgbClr val="2D3B45"/>
                </a:solidFill>
              </a:rPr>
              <a:t>)</a:t>
            </a:r>
            <a:endParaRPr sz="1300">
              <a:solidFill>
                <a:srgbClr val="2D3B45"/>
              </a:solidFill>
            </a:endParaRPr>
          </a:p>
          <a:p>
            <a:pPr indent="457200" lvl="0" marL="0" rtl="0" algn="l">
              <a:spcBef>
                <a:spcPts val="1200"/>
              </a:spcBef>
              <a:spcAft>
                <a:spcPts val="0"/>
              </a:spcAft>
              <a:buNone/>
            </a:pPr>
            <a:r>
              <a:rPr lang="en" sz="1300">
                <a:solidFill>
                  <a:srgbClr val="2D3B45"/>
                </a:solidFill>
              </a:rPr>
              <a:t>Rank(</a:t>
            </a:r>
            <a:r>
              <a:rPr b="1" lang="en" sz="1300" u="sng">
                <a:solidFill>
                  <a:srgbClr val="2D3B45"/>
                </a:solidFill>
              </a:rPr>
              <a:t>rankId</a:t>
            </a:r>
            <a:r>
              <a:rPr lang="en" sz="1300">
                <a:solidFill>
                  <a:srgbClr val="2D3B45"/>
                </a:solidFill>
              </a:rPr>
              <a:t>, rankUSNews, </a:t>
            </a:r>
            <a:r>
              <a:rPr lang="en" sz="1300">
                <a:solidFill>
                  <a:srgbClr val="2D3B45"/>
                </a:solidFill>
              </a:rPr>
              <a:t>rankQS</a:t>
            </a:r>
            <a:r>
              <a:rPr lang="en" sz="1300">
                <a:solidFill>
                  <a:srgbClr val="2D3B45"/>
                </a:solidFill>
              </a:rPr>
              <a:t>, year, </a:t>
            </a:r>
            <a:r>
              <a:rPr i="1" lang="en" sz="1300">
                <a:solidFill>
                  <a:srgbClr val="2D3B45"/>
                </a:solidFill>
              </a:rPr>
              <a:t>programId</a:t>
            </a:r>
            <a:r>
              <a:rPr lang="en" sz="1300">
                <a:solidFill>
                  <a:srgbClr val="2D3B45"/>
                </a:solidFill>
              </a:rPr>
              <a:t>)</a:t>
            </a:r>
            <a:endParaRPr sz="1300">
              <a:solidFill>
                <a:srgbClr val="2D3B45"/>
              </a:solidFill>
            </a:endParaRPr>
          </a:p>
          <a:p>
            <a:pPr indent="0" lvl="0" marL="457200" rtl="0" algn="l">
              <a:spcBef>
                <a:spcPts val="1200"/>
              </a:spcBef>
              <a:spcAft>
                <a:spcPts val="0"/>
              </a:spcAft>
              <a:buNone/>
            </a:pPr>
            <a:r>
              <a:rPr lang="en" sz="1300">
                <a:solidFill>
                  <a:srgbClr val="2D3B45"/>
                </a:solidFill>
              </a:rPr>
              <a:t>Requirement(</a:t>
            </a:r>
            <a:r>
              <a:rPr b="1" lang="en" sz="1300" u="sng">
                <a:solidFill>
                  <a:srgbClr val="2D3B45"/>
                </a:solidFill>
              </a:rPr>
              <a:t>requirementId</a:t>
            </a:r>
            <a:r>
              <a:rPr lang="en" sz="1300">
                <a:solidFill>
                  <a:srgbClr val="2D3B45"/>
                </a:solidFill>
              </a:rPr>
              <a:t>, </a:t>
            </a:r>
            <a:r>
              <a:rPr lang="en" sz="1300">
                <a:solidFill>
                  <a:srgbClr val="2D3B45"/>
                </a:solidFill>
              </a:rPr>
              <a:t>requirementGpa</a:t>
            </a:r>
            <a:r>
              <a:rPr lang="en" sz="1300">
                <a:solidFill>
                  <a:srgbClr val="2D3B45"/>
                </a:solidFill>
              </a:rPr>
              <a:t>, </a:t>
            </a:r>
            <a:r>
              <a:rPr lang="en" sz="1300">
                <a:solidFill>
                  <a:srgbClr val="2D3B45"/>
                </a:solidFill>
              </a:rPr>
              <a:t>requirementDeadline</a:t>
            </a:r>
            <a:r>
              <a:rPr lang="en" sz="1300">
                <a:solidFill>
                  <a:srgbClr val="2D3B45"/>
                </a:solidFill>
              </a:rPr>
              <a:t>, </a:t>
            </a:r>
            <a:r>
              <a:rPr lang="en" sz="1300">
                <a:solidFill>
                  <a:srgbClr val="2D3B45"/>
                </a:solidFill>
              </a:rPr>
              <a:t>requirementGRE</a:t>
            </a:r>
            <a:r>
              <a:rPr lang="en" sz="1300">
                <a:solidFill>
                  <a:srgbClr val="2D3B45"/>
                </a:solidFill>
              </a:rPr>
              <a:t>)</a:t>
            </a:r>
            <a:endParaRPr sz="1300">
              <a:solidFill>
                <a:srgbClr val="2D3B45"/>
              </a:solidFill>
            </a:endParaRPr>
          </a:p>
          <a:p>
            <a:pPr indent="457200" lvl="0" marL="0" rtl="0" algn="l">
              <a:spcBef>
                <a:spcPts val="1200"/>
              </a:spcBef>
              <a:spcAft>
                <a:spcPts val="0"/>
              </a:spcAft>
              <a:buNone/>
            </a:pPr>
            <a:r>
              <a:rPr lang="en" sz="1300">
                <a:solidFill>
                  <a:srgbClr val="2D3B45"/>
                </a:solidFill>
              </a:rPr>
              <a:t>Work(</a:t>
            </a:r>
            <a:r>
              <a:rPr b="1" i="1" lang="en" sz="1300" u="sng">
                <a:solidFill>
                  <a:srgbClr val="2D3B45"/>
                </a:solidFill>
              </a:rPr>
              <a:t>programId</a:t>
            </a:r>
            <a:r>
              <a:rPr i="1" lang="en" sz="1300">
                <a:solidFill>
                  <a:srgbClr val="2D3B45"/>
                </a:solidFill>
              </a:rPr>
              <a:t>, </a:t>
            </a:r>
            <a:r>
              <a:rPr b="1" i="1" lang="en" sz="1300" u="sng">
                <a:solidFill>
                  <a:srgbClr val="2D3B45"/>
                </a:solidFill>
              </a:rPr>
              <a:t>facultyId</a:t>
            </a:r>
            <a:r>
              <a:rPr b="1" i="1" lang="en" sz="1300" u="sng">
                <a:solidFill>
                  <a:srgbClr val="2D3B45"/>
                </a:solidFill>
              </a:rPr>
              <a:t>,</a:t>
            </a:r>
            <a:r>
              <a:rPr lang="en" sz="1300">
                <a:solidFill>
                  <a:srgbClr val="2D3B45"/>
                </a:solidFill>
              </a:rPr>
              <a:t> startDate)</a:t>
            </a:r>
            <a:endParaRPr sz="1300">
              <a:solidFill>
                <a:srgbClr val="2D3B45"/>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6" name="Google Shape;126;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19"/>
          <p:cNvSpPr txBox="1"/>
          <p:nvPr>
            <p:ph type="title"/>
          </p:nvPr>
        </p:nvSpPr>
        <p:spPr>
          <a:xfrm>
            <a:off x="311700" y="437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Database Design</a:t>
            </a:r>
            <a:r>
              <a:rPr lang="en"/>
              <a:t>—Requirement</a:t>
            </a:r>
            <a:endParaRPr/>
          </a:p>
          <a:p>
            <a:pPr indent="0" lvl="0" marL="0" rtl="0" algn="l">
              <a:spcBef>
                <a:spcPts val="0"/>
              </a:spcBef>
              <a:spcAft>
                <a:spcPts val="0"/>
              </a:spcAft>
              <a:buNone/>
            </a:pPr>
            <a:r>
              <a:rPr lang="en"/>
              <a:t> </a:t>
            </a:r>
            <a:endParaRPr/>
          </a:p>
        </p:txBody>
      </p:sp>
      <p:pic>
        <p:nvPicPr>
          <p:cNvPr id="133" name="Google Shape;133;p19"/>
          <p:cNvPicPr preferRelativeResize="0"/>
          <p:nvPr/>
        </p:nvPicPr>
        <p:blipFill>
          <a:blip r:embed="rId3">
            <a:alphaModFix/>
          </a:blip>
          <a:stretch>
            <a:fillRect/>
          </a:stretch>
        </p:blipFill>
        <p:spPr>
          <a:xfrm>
            <a:off x="527000" y="1100400"/>
            <a:ext cx="7256000" cy="155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507550" y="1113600"/>
            <a:ext cx="6845024" cy="2741250"/>
          </a:xfrm>
          <a:prstGeom prst="rect">
            <a:avLst/>
          </a:prstGeom>
          <a:noFill/>
          <a:ln>
            <a:noFill/>
          </a:ln>
        </p:spPr>
      </p:pic>
      <p:sp>
        <p:nvSpPr>
          <p:cNvPr id="139" name="Google Shape;139;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0"/>
          <p:cNvSpPr txBox="1"/>
          <p:nvPr>
            <p:ph type="title"/>
          </p:nvPr>
        </p:nvSpPr>
        <p:spPr>
          <a:xfrm>
            <a:off x="381150" y="408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Database Design—Program</a:t>
            </a:r>
            <a:endParaRPr/>
          </a:p>
          <a:p>
            <a:pPr indent="0" lvl="0" marL="0" rtl="0" algn="l">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1"/>
          <p:cNvSpPr txBox="1"/>
          <p:nvPr>
            <p:ph type="title"/>
          </p:nvPr>
        </p:nvSpPr>
        <p:spPr>
          <a:xfrm>
            <a:off x="389500" y="417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Database Design—Faculty</a:t>
            </a:r>
            <a:endParaRPr/>
          </a:p>
          <a:p>
            <a:pPr indent="0" lvl="0" marL="0" rtl="0" algn="l">
              <a:spcBef>
                <a:spcPts val="0"/>
              </a:spcBef>
              <a:spcAft>
                <a:spcPts val="0"/>
              </a:spcAft>
              <a:buNone/>
            </a:pPr>
            <a:r>
              <a:rPr lang="en"/>
              <a:t> </a:t>
            </a:r>
            <a:endParaRPr/>
          </a:p>
        </p:txBody>
      </p:sp>
      <p:pic>
        <p:nvPicPr>
          <p:cNvPr id="147" name="Google Shape;147;p21"/>
          <p:cNvPicPr preferRelativeResize="0"/>
          <p:nvPr/>
        </p:nvPicPr>
        <p:blipFill>
          <a:blip r:embed="rId3">
            <a:alphaModFix/>
          </a:blip>
          <a:stretch>
            <a:fillRect/>
          </a:stretch>
        </p:blipFill>
        <p:spPr>
          <a:xfrm>
            <a:off x="521900" y="1100375"/>
            <a:ext cx="6636226" cy="278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