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7"/>
  </p:notesMasterIdLst>
  <p:sldIdLst>
    <p:sldId id="321" r:id="rId2"/>
    <p:sldId id="368" r:id="rId3"/>
    <p:sldId id="322" r:id="rId4"/>
    <p:sldId id="323" r:id="rId5"/>
    <p:sldId id="324" r:id="rId6"/>
    <p:sldId id="369" r:id="rId7"/>
    <p:sldId id="325" r:id="rId8"/>
    <p:sldId id="461" r:id="rId9"/>
    <p:sldId id="462" r:id="rId10"/>
    <p:sldId id="326" r:id="rId11"/>
    <p:sldId id="370" r:id="rId12"/>
    <p:sldId id="327" r:id="rId13"/>
    <p:sldId id="328" r:id="rId14"/>
    <p:sldId id="330" r:id="rId15"/>
    <p:sldId id="333" r:id="rId16"/>
    <p:sldId id="334" r:id="rId17"/>
    <p:sldId id="342" r:id="rId18"/>
    <p:sldId id="371" r:id="rId19"/>
    <p:sldId id="372" r:id="rId20"/>
    <p:sldId id="373" r:id="rId21"/>
    <p:sldId id="374" r:id="rId22"/>
    <p:sldId id="375" r:id="rId23"/>
    <p:sldId id="376" r:id="rId24"/>
    <p:sldId id="378" r:id="rId25"/>
    <p:sldId id="377" r:id="rId26"/>
    <p:sldId id="380" r:id="rId27"/>
    <p:sldId id="381" r:id="rId28"/>
    <p:sldId id="382" r:id="rId29"/>
    <p:sldId id="383" r:id="rId30"/>
    <p:sldId id="384" r:id="rId31"/>
    <p:sldId id="385" r:id="rId32"/>
    <p:sldId id="386" r:id="rId33"/>
    <p:sldId id="387" r:id="rId34"/>
    <p:sldId id="388" r:id="rId35"/>
    <p:sldId id="389" r:id="rId36"/>
    <p:sldId id="390" r:id="rId37"/>
    <p:sldId id="411" r:id="rId38"/>
    <p:sldId id="392" r:id="rId39"/>
    <p:sldId id="393" r:id="rId40"/>
    <p:sldId id="418" r:id="rId41"/>
    <p:sldId id="394" r:id="rId42"/>
    <p:sldId id="410" r:id="rId43"/>
    <p:sldId id="395" r:id="rId44"/>
    <p:sldId id="396" r:id="rId45"/>
    <p:sldId id="409" r:id="rId46"/>
    <p:sldId id="397" r:id="rId47"/>
    <p:sldId id="466" r:id="rId48"/>
    <p:sldId id="463" r:id="rId49"/>
    <p:sldId id="464" r:id="rId50"/>
    <p:sldId id="465" r:id="rId51"/>
    <p:sldId id="467" r:id="rId52"/>
    <p:sldId id="468" r:id="rId53"/>
    <p:sldId id="469" r:id="rId54"/>
    <p:sldId id="398" r:id="rId55"/>
    <p:sldId id="399" r:id="rId56"/>
    <p:sldId id="400" r:id="rId57"/>
    <p:sldId id="401" r:id="rId58"/>
    <p:sldId id="402" r:id="rId59"/>
    <p:sldId id="403" r:id="rId60"/>
    <p:sldId id="404" r:id="rId61"/>
    <p:sldId id="405" r:id="rId62"/>
    <p:sldId id="406" r:id="rId63"/>
    <p:sldId id="407" r:id="rId64"/>
    <p:sldId id="408" r:id="rId65"/>
    <p:sldId id="356" r:id="rId66"/>
    <p:sldId id="420" r:id="rId67"/>
    <p:sldId id="421" r:id="rId68"/>
    <p:sldId id="422" r:id="rId69"/>
    <p:sldId id="423" r:id="rId70"/>
    <p:sldId id="424" r:id="rId71"/>
    <p:sldId id="425" r:id="rId72"/>
    <p:sldId id="426" r:id="rId73"/>
    <p:sldId id="427" r:id="rId74"/>
    <p:sldId id="428" r:id="rId75"/>
    <p:sldId id="429" r:id="rId76"/>
    <p:sldId id="431" r:id="rId77"/>
    <p:sldId id="432" r:id="rId78"/>
    <p:sldId id="433" r:id="rId79"/>
    <p:sldId id="434" r:id="rId80"/>
    <p:sldId id="435" r:id="rId81"/>
    <p:sldId id="437" r:id="rId82"/>
    <p:sldId id="438" r:id="rId83"/>
    <p:sldId id="439" r:id="rId84"/>
    <p:sldId id="440" r:id="rId85"/>
    <p:sldId id="441" r:id="rId86"/>
    <p:sldId id="453" r:id="rId87"/>
    <p:sldId id="442" r:id="rId88"/>
    <p:sldId id="454" r:id="rId89"/>
    <p:sldId id="458" r:id="rId90"/>
    <p:sldId id="456" r:id="rId91"/>
    <p:sldId id="457" r:id="rId92"/>
    <p:sldId id="459" r:id="rId93"/>
    <p:sldId id="460" r:id="rId94"/>
    <p:sldId id="499" r:id="rId95"/>
    <p:sldId id="500" r:id="rId96"/>
    <p:sldId id="492" r:id="rId97"/>
    <p:sldId id="472" r:id="rId98"/>
    <p:sldId id="473" r:id="rId99"/>
    <p:sldId id="474" r:id="rId100"/>
    <p:sldId id="475" r:id="rId101"/>
    <p:sldId id="476" r:id="rId102"/>
    <p:sldId id="477" r:id="rId103"/>
    <p:sldId id="525" r:id="rId104"/>
    <p:sldId id="526" r:id="rId105"/>
    <p:sldId id="527" r:id="rId106"/>
    <p:sldId id="528" r:id="rId107"/>
    <p:sldId id="529" r:id="rId108"/>
    <p:sldId id="479" r:id="rId109"/>
    <p:sldId id="521" r:id="rId110"/>
    <p:sldId id="523" r:id="rId111"/>
    <p:sldId id="524" r:id="rId112"/>
    <p:sldId id="497" r:id="rId113"/>
    <p:sldId id="498" r:id="rId114"/>
    <p:sldId id="493" r:id="rId115"/>
    <p:sldId id="494" r:id="rId116"/>
    <p:sldId id="495" r:id="rId117"/>
    <p:sldId id="522" r:id="rId118"/>
    <p:sldId id="482" r:id="rId119"/>
    <p:sldId id="486" r:id="rId120"/>
    <p:sldId id="483" r:id="rId121"/>
    <p:sldId id="484" r:id="rId122"/>
    <p:sldId id="487" r:id="rId123"/>
    <p:sldId id="488" r:id="rId124"/>
    <p:sldId id="501" r:id="rId125"/>
    <p:sldId id="502" r:id="rId126"/>
    <p:sldId id="503" r:id="rId127"/>
    <p:sldId id="504" r:id="rId128"/>
    <p:sldId id="505" r:id="rId129"/>
    <p:sldId id="506" r:id="rId130"/>
    <p:sldId id="507" r:id="rId131"/>
    <p:sldId id="508" r:id="rId132"/>
    <p:sldId id="509" r:id="rId133"/>
    <p:sldId id="510" r:id="rId134"/>
    <p:sldId id="511" r:id="rId135"/>
    <p:sldId id="512" r:id="rId136"/>
    <p:sldId id="513" r:id="rId137"/>
    <p:sldId id="514" r:id="rId138"/>
    <p:sldId id="515" r:id="rId139"/>
    <p:sldId id="516" r:id="rId140"/>
    <p:sldId id="517" r:id="rId141"/>
    <p:sldId id="518" r:id="rId142"/>
    <p:sldId id="519" r:id="rId143"/>
    <p:sldId id="520" r:id="rId144"/>
    <p:sldId id="480" r:id="rId145"/>
    <p:sldId id="481" r:id="rId146"/>
  </p:sldIdLst>
  <p:sldSz cx="9144000" cy="6858000" type="screen4x3"/>
  <p:notesSz cx="6858000" cy="9144000"/>
  <p:defaultTextStyle>
    <a:defPPr>
      <a:defRPr lang="zh-Hans"/>
    </a:defPPr>
    <a:lvl1pPr algn="l" rtl="0" fontAlgn="base">
      <a:spcBef>
        <a:spcPct val="0"/>
      </a:spcBef>
      <a:spcAft>
        <a:spcPct val="0"/>
      </a:spcAft>
      <a:defRPr kumimoji="1" sz="2400" kern="1200">
        <a:solidFill>
          <a:schemeClr val="tx1"/>
        </a:solidFill>
        <a:latin typeface="Tahoma" charset="0"/>
        <a:ea typeface="宋体" charset="0"/>
        <a:cs typeface="+mn-cs"/>
      </a:defRPr>
    </a:lvl1pPr>
    <a:lvl2pPr marL="457200" algn="l" rtl="0" fontAlgn="base">
      <a:spcBef>
        <a:spcPct val="0"/>
      </a:spcBef>
      <a:spcAft>
        <a:spcPct val="0"/>
      </a:spcAft>
      <a:defRPr kumimoji="1" sz="2400" kern="1200">
        <a:solidFill>
          <a:schemeClr val="tx1"/>
        </a:solidFill>
        <a:latin typeface="Tahoma" charset="0"/>
        <a:ea typeface="宋体" charset="0"/>
        <a:cs typeface="+mn-cs"/>
      </a:defRPr>
    </a:lvl2pPr>
    <a:lvl3pPr marL="914400" algn="l" rtl="0" fontAlgn="base">
      <a:spcBef>
        <a:spcPct val="0"/>
      </a:spcBef>
      <a:spcAft>
        <a:spcPct val="0"/>
      </a:spcAft>
      <a:defRPr kumimoji="1" sz="2400" kern="1200">
        <a:solidFill>
          <a:schemeClr val="tx1"/>
        </a:solidFill>
        <a:latin typeface="Tahoma" charset="0"/>
        <a:ea typeface="宋体" charset="0"/>
        <a:cs typeface="+mn-cs"/>
      </a:defRPr>
    </a:lvl3pPr>
    <a:lvl4pPr marL="1371600" algn="l" rtl="0" fontAlgn="base">
      <a:spcBef>
        <a:spcPct val="0"/>
      </a:spcBef>
      <a:spcAft>
        <a:spcPct val="0"/>
      </a:spcAft>
      <a:defRPr kumimoji="1" sz="2400" kern="1200">
        <a:solidFill>
          <a:schemeClr val="tx1"/>
        </a:solidFill>
        <a:latin typeface="Tahoma" charset="0"/>
        <a:ea typeface="宋体" charset="0"/>
        <a:cs typeface="+mn-cs"/>
      </a:defRPr>
    </a:lvl4pPr>
    <a:lvl5pPr marL="1828800" algn="l" rtl="0" fontAlgn="base">
      <a:spcBef>
        <a:spcPct val="0"/>
      </a:spcBef>
      <a:spcAft>
        <a:spcPct val="0"/>
      </a:spcAft>
      <a:defRPr kumimoji="1" sz="2400" kern="1200">
        <a:solidFill>
          <a:schemeClr val="tx1"/>
        </a:solidFill>
        <a:latin typeface="Tahoma" charset="0"/>
        <a:ea typeface="宋体" charset="0"/>
        <a:cs typeface="+mn-cs"/>
      </a:defRPr>
    </a:lvl5pPr>
    <a:lvl6pPr marL="2286000" algn="l" defTabSz="914400" rtl="0" eaLnBrk="1" latinLnBrk="0" hangingPunct="1">
      <a:defRPr kumimoji="1" sz="2400" kern="1200">
        <a:solidFill>
          <a:schemeClr val="tx1"/>
        </a:solidFill>
        <a:latin typeface="Tahoma" charset="0"/>
        <a:ea typeface="宋体" charset="0"/>
        <a:cs typeface="+mn-cs"/>
      </a:defRPr>
    </a:lvl6pPr>
    <a:lvl7pPr marL="2743200" algn="l" defTabSz="914400" rtl="0" eaLnBrk="1" latinLnBrk="0" hangingPunct="1">
      <a:defRPr kumimoji="1" sz="2400" kern="1200">
        <a:solidFill>
          <a:schemeClr val="tx1"/>
        </a:solidFill>
        <a:latin typeface="Tahoma" charset="0"/>
        <a:ea typeface="宋体" charset="0"/>
        <a:cs typeface="+mn-cs"/>
      </a:defRPr>
    </a:lvl7pPr>
    <a:lvl8pPr marL="3200400" algn="l" defTabSz="914400" rtl="0" eaLnBrk="1" latinLnBrk="0" hangingPunct="1">
      <a:defRPr kumimoji="1" sz="2400" kern="1200">
        <a:solidFill>
          <a:schemeClr val="tx1"/>
        </a:solidFill>
        <a:latin typeface="Tahoma" charset="0"/>
        <a:ea typeface="宋体" charset="0"/>
        <a:cs typeface="+mn-cs"/>
      </a:defRPr>
    </a:lvl8pPr>
    <a:lvl9pPr marL="3657600" algn="l" defTabSz="914400" rtl="0" eaLnBrk="1" latinLnBrk="0" hangingPunct="1">
      <a:defRPr kumimoji="1" sz="2400" kern="1200">
        <a:solidFill>
          <a:schemeClr val="tx1"/>
        </a:solidFill>
        <a:latin typeface="Tahoma"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FFCC"/>
    <a:srgbClr val="FFCCCC"/>
    <a:srgbClr val="FF7C80"/>
    <a:srgbClr val="CC0000"/>
    <a:srgbClr val="00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0" autoAdjust="0"/>
    <p:restoredTop sz="92819" autoAdjust="0"/>
  </p:normalViewPr>
  <p:slideViewPr>
    <p:cSldViewPr>
      <p:cViewPr varScale="1">
        <p:scale>
          <a:sx n="64" d="100"/>
          <a:sy n="64" d="100"/>
        </p:scale>
        <p:origin x="9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itchFamily="34" charset="0"/>
                <a:ea typeface="宋体" pitchFamily="2" charset="-122"/>
              </a:defRPr>
            </a:lvl1pPr>
          </a:lstStyle>
          <a:p>
            <a:pPr>
              <a:defRPr/>
            </a:pPr>
            <a:endParaRPr lang="zh-Hans"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pitchFamily="34" charset="0"/>
                <a:ea typeface="宋体" pitchFamily="2" charset="-122"/>
              </a:defRPr>
            </a:lvl1pPr>
          </a:lstStyle>
          <a:p>
            <a:pPr>
              <a:defRPr/>
            </a:pPr>
            <a:fld id="{CB832903-742F-D84C-B3F4-9DAEBDCFEE53}" type="datetimeFigureOut">
              <a:rPr lang="zh-Hans" altLang="en-US"/>
              <a:pPr>
                <a:defRPr/>
              </a:pPr>
              <a:t>2023/3/19</a:t>
            </a:fld>
            <a:endParaRPr lang="zh-Hans"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Hans"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pitchFamily="34" charset="0"/>
                <a:ea typeface="宋体" pitchFamily="2" charset="-122"/>
              </a:defRPr>
            </a:lvl1pPr>
          </a:lstStyle>
          <a:p>
            <a:pPr>
              <a:defRPr/>
            </a:pPr>
            <a:endParaRPr lang="zh-Hans"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DCFA151-F10B-0E4B-9CF2-B350A5EED497}" type="slidenum">
              <a:rPr lang="zh-Hans" altLang="en-US"/>
              <a:pPr/>
              <a:t>‹#›</a:t>
            </a:fld>
            <a:endParaRPr lang="zh-Han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80B9BAB1-FEC4-1243-8A44-A1FC3ABEA8AF}" type="slidenum">
              <a:rPr lang="zh-Hans" altLang="en-US" sz="1200"/>
              <a:pPr eaLnBrk="1" hangingPunct="1"/>
              <a:t>1</a:t>
            </a:fld>
            <a:endParaRPr lang="en-US" altLang="zh-Hans" sz="120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Hans" alt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48</a:t>
            </a:fld>
            <a:endParaRPr lang="zh-Hans" altLang="en-US"/>
          </a:p>
        </p:txBody>
      </p:sp>
    </p:spTree>
    <p:extLst>
      <p:ext uri="{BB962C8B-B14F-4D97-AF65-F5344CB8AC3E}">
        <p14:creationId xmlns:p14="http://schemas.microsoft.com/office/powerpoint/2010/main" val="101101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49</a:t>
            </a:fld>
            <a:endParaRPr lang="zh-Hans" altLang="en-US"/>
          </a:p>
        </p:txBody>
      </p:sp>
    </p:spTree>
    <p:extLst>
      <p:ext uri="{BB962C8B-B14F-4D97-AF65-F5344CB8AC3E}">
        <p14:creationId xmlns:p14="http://schemas.microsoft.com/office/powerpoint/2010/main" val="228919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50</a:t>
            </a:fld>
            <a:endParaRPr lang="zh-Hans" altLang="en-US"/>
          </a:p>
        </p:txBody>
      </p:sp>
    </p:spTree>
    <p:extLst>
      <p:ext uri="{BB962C8B-B14F-4D97-AF65-F5344CB8AC3E}">
        <p14:creationId xmlns:p14="http://schemas.microsoft.com/office/powerpoint/2010/main" val="37584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51</a:t>
            </a:fld>
            <a:endParaRPr lang="zh-Hans" altLang="en-US"/>
          </a:p>
        </p:txBody>
      </p:sp>
    </p:spTree>
    <p:extLst>
      <p:ext uri="{BB962C8B-B14F-4D97-AF65-F5344CB8AC3E}">
        <p14:creationId xmlns:p14="http://schemas.microsoft.com/office/powerpoint/2010/main" val="252221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52</a:t>
            </a:fld>
            <a:endParaRPr lang="zh-Hans" altLang="en-US"/>
          </a:p>
        </p:txBody>
      </p:sp>
    </p:spTree>
    <p:extLst>
      <p:ext uri="{BB962C8B-B14F-4D97-AF65-F5344CB8AC3E}">
        <p14:creationId xmlns:p14="http://schemas.microsoft.com/office/powerpoint/2010/main" val="301130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53</a:t>
            </a:fld>
            <a:endParaRPr lang="zh-Hans" altLang="en-US"/>
          </a:p>
        </p:txBody>
      </p:sp>
    </p:spTree>
    <p:extLst>
      <p:ext uri="{BB962C8B-B14F-4D97-AF65-F5344CB8AC3E}">
        <p14:creationId xmlns:p14="http://schemas.microsoft.com/office/powerpoint/2010/main" val="227325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Hans" altLang="en-US">
              <a:latin typeface="Times New Roman" charset="0"/>
              <a:ea typeface="宋体" charset="0"/>
            </a:endParaRPr>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E365BEE-7A3E-DE4F-A417-4DC62530020C}" type="slidenum">
              <a:rPr lang="en-US" altLang="zh-Hans"/>
              <a:pPr eaLnBrk="1" hangingPunct="1">
                <a:spcBef>
                  <a:spcPct val="0"/>
                </a:spcBef>
              </a:pPr>
              <a:t>62</a:t>
            </a:fld>
            <a:endParaRPr lang="en-US" altLang="zh-Hans"/>
          </a:p>
        </p:txBody>
      </p:sp>
    </p:spTree>
    <p:extLst>
      <p:ext uri="{BB962C8B-B14F-4D97-AF65-F5344CB8AC3E}">
        <p14:creationId xmlns:p14="http://schemas.microsoft.com/office/powerpoint/2010/main" val="1098193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Hans" altLang="en-US">
              <a:latin typeface="Times New Roman" charset="0"/>
              <a:ea typeface="宋体" charset="0"/>
            </a:endParaRPr>
          </a:p>
        </p:txBody>
      </p:sp>
      <p:sp>
        <p:nvSpPr>
          <p:cNvPr id="1228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A0BD9C37-6A60-654E-9C72-9DECB647A71A}" type="slidenum">
              <a:rPr lang="en-US" altLang="zh-Hans"/>
              <a:pPr eaLnBrk="1" hangingPunct="1">
                <a:spcBef>
                  <a:spcPct val="0"/>
                </a:spcBef>
              </a:pPr>
              <a:t>64</a:t>
            </a:fld>
            <a:endParaRPr lang="en-US" altLang="zh-Hans"/>
          </a:p>
        </p:txBody>
      </p:sp>
    </p:spTree>
    <p:extLst>
      <p:ext uri="{BB962C8B-B14F-4D97-AF65-F5344CB8AC3E}">
        <p14:creationId xmlns:p14="http://schemas.microsoft.com/office/powerpoint/2010/main" val="70153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b="1"/>
              <a:t>程序执行后应得到结果：</a:t>
            </a:r>
          </a:p>
          <a:p>
            <a:pPr>
              <a:buFont typeface="Wingdings" pitchFamily="2" charset="2"/>
              <a:buNone/>
            </a:pPr>
            <a:r>
              <a:rPr lang="en-US" altLang="zh-CN" b="1"/>
              <a:t>... Entering main ...</a:t>
            </a:r>
          </a:p>
          <a:p>
            <a:pPr>
              <a:buFont typeface="Wingdings" pitchFamily="2" charset="2"/>
              <a:buNone/>
            </a:pPr>
            <a:r>
              <a:rPr lang="en-US" altLang="zh-CN" b="1"/>
              <a:t>N=0	F=0.0</a:t>
            </a:r>
          </a:p>
          <a:p>
            <a:pPr>
              <a:buFont typeface="Wingdings" pitchFamily="2" charset="2"/>
              <a:buNone/>
            </a:pPr>
            <a:r>
              <a:rPr lang="en-US" altLang="zh-CN" b="1"/>
              <a:t>N=10	F=20.5</a:t>
            </a:r>
          </a:p>
          <a:p>
            <a:pPr>
              <a:buFont typeface="Wingdings" pitchFamily="2" charset="2"/>
              <a:buNone/>
            </a:pPr>
            <a:r>
              <a:rPr lang="en-US" altLang="zh-CN" b="1"/>
              <a:t>... Exiting main ...</a:t>
            </a:r>
          </a:p>
          <a:p>
            <a:pPr>
              <a:buFont typeface="Wingdings" pitchFamily="2" charset="2"/>
              <a:buNone/>
            </a:pPr>
            <a:r>
              <a:rPr lang="en-US" altLang="zh-CN" b="1"/>
              <a:t>Destructor is active.</a:t>
            </a:r>
          </a:p>
          <a:p>
            <a:pPr>
              <a:buFont typeface="Wingdings" pitchFamily="2" charset="2"/>
              <a:buNone/>
            </a:pPr>
            <a:r>
              <a:rPr lang="en-US" altLang="zh-CN" b="1"/>
              <a:t>Destructor is active.</a:t>
            </a:r>
          </a:p>
          <a:p>
            <a:endParaRPr lang="zh-CN" altLang="en-US"/>
          </a:p>
        </p:txBody>
      </p:sp>
      <p:sp>
        <p:nvSpPr>
          <p:cNvPr id="512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C5502F67-2BFF-4A15-B3E0-CCB7456850C3}" type="slidenum">
              <a:rPr lang="en-US" altLang="zh-CN"/>
              <a:pPr/>
              <a:t>80</a:t>
            </a:fld>
            <a:endParaRPr lang="en-US" altLang="zh-CN"/>
          </a:p>
        </p:txBody>
      </p:sp>
    </p:spTree>
    <p:extLst>
      <p:ext uri="{BB962C8B-B14F-4D97-AF65-F5344CB8AC3E}">
        <p14:creationId xmlns:p14="http://schemas.microsoft.com/office/powerpoint/2010/main" val="347330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zh-CN" sz="800"/>
          </a:p>
        </p:txBody>
      </p:sp>
    </p:spTree>
    <p:extLst>
      <p:ext uri="{BB962C8B-B14F-4D97-AF65-F5344CB8AC3E}">
        <p14:creationId xmlns:p14="http://schemas.microsoft.com/office/powerpoint/2010/main" val="203035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2</a:t>
            </a:fld>
            <a:endParaRPr lang="zh-Hans" altLang="en-US" sz="1200"/>
          </a:p>
        </p:txBody>
      </p:sp>
    </p:spTree>
    <p:extLst>
      <p:ext uri="{BB962C8B-B14F-4D97-AF65-F5344CB8AC3E}">
        <p14:creationId xmlns:p14="http://schemas.microsoft.com/office/powerpoint/2010/main" val="463480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339B654C-841E-46C5-AC55-C583A9A31CD2}" type="slidenum">
              <a:rPr lang="en-US" altLang="zh-CN"/>
              <a:pPr/>
              <a:t>82</a:t>
            </a:fld>
            <a:endParaRPr lang="en-US" altLang="zh-CN"/>
          </a:p>
        </p:txBody>
      </p:sp>
    </p:spTree>
    <p:extLst>
      <p:ext uri="{BB962C8B-B14F-4D97-AF65-F5344CB8AC3E}">
        <p14:creationId xmlns:p14="http://schemas.microsoft.com/office/powerpoint/2010/main" val="21296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ln/>
        </p:spPr>
      </p:sp>
      <p:sp>
        <p:nvSpPr>
          <p:cNvPr id="686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结论：</a:t>
            </a:r>
            <a:r>
              <a:rPr lang="en-US" altLang="zh-CN"/>
              <a:t>A&amp; fun2(A&amp; a)</a:t>
            </a:r>
            <a:r>
              <a:rPr lang="zh-CN" altLang="en-US"/>
              <a:t>比</a:t>
            </a:r>
            <a:r>
              <a:rPr lang="en-US" altLang="zh-CN"/>
              <a:t>A 	fun1(A a</a:t>
            </a:r>
            <a:r>
              <a:rPr lang="zh-CN" altLang="en-US"/>
              <a:t>）效率高。</a:t>
            </a:r>
          </a:p>
        </p:txBody>
      </p:sp>
      <p:sp>
        <p:nvSpPr>
          <p:cNvPr id="6861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ea typeface="宋体" pitchFamily="2" charset="-122"/>
              </a:defRPr>
            </a:lvl1pPr>
            <a:lvl2pPr marL="742950" indent="-285750">
              <a:defRPr sz="1200">
                <a:solidFill>
                  <a:schemeClr val="tx1"/>
                </a:solidFill>
                <a:latin typeface="Times New Roman" pitchFamily="18" charset="0"/>
                <a:ea typeface="宋体" pitchFamily="2" charset="-122"/>
              </a:defRPr>
            </a:lvl2pPr>
            <a:lvl3pPr marL="1143000" indent="-228600">
              <a:defRPr sz="1200">
                <a:solidFill>
                  <a:schemeClr val="tx1"/>
                </a:solidFill>
                <a:latin typeface="Times New Roman" pitchFamily="18" charset="0"/>
                <a:ea typeface="宋体" pitchFamily="2" charset="-122"/>
              </a:defRPr>
            </a:lvl3pPr>
            <a:lvl4pPr marL="1600200" indent="-228600">
              <a:defRPr sz="1200">
                <a:solidFill>
                  <a:schemeClr val="tx1"/>
                </a:solidFill>
                <a:latin typeface="Times New Roman" pitchFamily="18" charset="0"/>
                <a:ea typeface="宋体" pitchFamily="2" charset="-122"/>
              </a:defRPr>
            </a:lvl4pPr>
            <a:lvl5pPr marL="2057400" indent="-228600">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fld id="{916BBFEE-EBA6-4253-930A-A99E1A23349D}" type="slidenum">
              <a:rPr lang="en-US" altLang="zh-CN"/>
              <a:pPr/>
              <a:t>93</a:t>
            </a:fld>
            <a:endParaRPr lang="en-US" altLang="zh-CN"/>
          </a:p>
        </p:txBody>
      </p:sp>
    </p:spTree>
    <p:extLst>
      <p:ext uri="{BB962C8B-B14F-4D97-AF65-F5344CB8AC3E}">
        <p14:creationId xmlns:p14="http://schemas.microsoft.com/office/powerpoint/2010/main" val="77832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CA2BCE-EEDF-4F0B-99C4-8B79CB8D91C9}" type="slidenum">
              <a:rPr lang="en-US" altLang="zh-CN" smtClean="0">
                <a:latin typeface="Times New Roman" panose="02020603050405020304" pitchFamily="18" charset="0"/>
              </a:rPr>
              <a:pPr/>
              <a:t>115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3847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r>
              <a:rPr lang="en-US" altLang="zh-CN"/>
              <a:t>#include&lt;iostream&gt;</a:t>
            </a:r>
          </a:p>
          <a:p>
            <a:r>
              <a:rPr lang="en-US" altLang="zh-CN"/>
              <a:t>using namespace std;</a:t>
            </a:r>
          </a:p>
          <a:p>
            <a:endParaRPr lang="en-US" altLang="zh-CN"/>
          </a:p>
          <a:p>
            <a:r>
              <a:rPr lang="en-US" altLang="zh-CN"/>
              <a:t>class Cylinder</a:t>
            </a:r>
          </a:p>
          <a:p>
            <a:r>
              <a:rPr lang="en-US" altLang="zh-CN"/>
              <a:t>{</a:t>
            </a:r>
          </a:p>
          <a:p>
            <a:r>
              <a:rPr lang="en-US" altLang="zh-CN"/>
              <a:t>public:		</a:t>
            </a:r>
          </a:p>
          <a:p>
            <a:r>
              <a:rPr lang="en-US" altLang="zh-CN"/>
              <a:t>	Cylinder():radius(1){numbers++;}</a:t>
            </a:r>
          </a:p>
          <a:p>
            <a:r>
              <a:rPr lang="en-US" altLang="zh-CN"/>
              <a:t>	Cylinder(double r):radius(r){numbers++;}</a:t>
            </a:r>
          </a:p>
          <a:p>
            <a:r>
              <a:rPr lang="en-US" altLang="zh-CN"/>
              <a:t>	static double getHeight(){return height;}</a:t>
            </a:r>
          </a:p>
          <a:p>
            <a:r>
              <a:rPr lang="en-US" altLang="zh-CN"/>
              <a:t>	static void setHeight(double h){height=h;}</a:t>
            </a:r>
          </a:p>
          <a:p>
            <a:r>
              <a:rPr lang="en-US" altLang="zh-CN"/>
              <a:t>	double volume(){return 3.14*radius*radius*height;}</a:t>
            </a:r>
          </a:p>
          <a:p>
            <a:r>
              <a:rPr lang="en-US" altLang="zh-CN"/>
              <a:t>	static int getNumbers(){return numbers;}</a:t>
            </a:r>
          </a:p>
          <a:p>
            <a:r>
              <a:rPr lang="en-US" altLang="zh-CN"/>
              <a:t>	~Cylinder(){numbers--;}</a:t>
            </a:r>
          </a:p>
          <a:p>
            <a:r>
              <a:rPr lang="en-US" altLang="zh-CN"/>
              <a:t>private:			</a:t>
            </a:r>
          </a:p>
          <a:p>
            <a:r>
              <a:rPr lang="en-US" altLang="zh-CN"/>
              <a:t>	double radius;			</a:t>
            </a:r>
          </a:p>
          <a:p>
            <a:r>
              <a:rPr lang="en-US" altLang="zh-CN"/>
              <a:t>	static double height;	//</a:t>
            </a:r>
            <a:r>
              <a:rPr lang="zh-CN" altLang="en-US"/>
              <a:t>把</a:t>
            </a:r>
            <a:r>
              <a:rPr lang="en-US" altLang="zh-CN"/>
              <a:t>height</a:t>
            </a:r>
            <a:r>
              <a:rPr lang="zh-CN" altLang="en-US"/>
              <a:t>定义为静态成员</a:t>
            </a:r>
          </a:p>
          <a:p>
            <a:r>
              <a:rPr lang="zh-CN" altLang="en-US"/>
              <a:t>	</a:t>
            </a:r>
            <a:r>
              <a:rPr lang="en-US" altLang="zh-CN"/>
              <a:t>static int numbers;</a:t>
            </a:r>
          </a:p>
          <a:p>
            <a:r>
              <a:rPr lang="en-US" altLang="zh-CN"/>
              <a:t>};</a:t>
            </a:r>
          </a:p>
          <a:p>
            <a:r>
              <a:rPr lang="en-US" altLang="zh-CN"/>
              <a:t>double Cylinder::height=10;</a:t>
            </a:r>
          </a:p>
          <a:p>
            <a:r>
              <a:rPr lang="en-US" altLang="zh-CN"/>
              <a:t>int Cylinder::numbers=0;</a:t>
            </a:r>
          </a:p>
          <a:p>
            <a:r>
              <a:rPr lang="en-US" altLang="zh-CN"/>
              <a:t>int main()</a:t>
            </a:r>
          </a:p>
          <a:p>
            <a:r>
              <a:rPr lang="en-US" altLang="zh-CN"/>
              <a:t>{</a:t>
            </a:r>
          </a:p>
          <a:p>
            <a:r>
              <a:rPr lang="en-US" altLang="zh-CN"/>
              <a:t>	Cylinder *c1,*c2,*c3;</a:t>
            </a:r>
          </a:p>
          <a:p>
            <a:r>
              <a:rPr lang="en-US" altLang="zh-CN"/>
              <a:t>	c1=new Cylinder;</a:t>
            </a:r>
          </a:p>
          <a:p>
            <a:r>
              <a:rPr lang="en-US" altLang="zh-CN"/>
              <a:t>	c2=new Cylinder(2);</a:t>
            </a:r>
          </a:p>
          <a:p>
            <a:r>
              <a:rPr lang="en-US" altLang="zh-CN"/>
              <a:t>	c3=new Cylinder(5);</a:t>
            </a:r>
          </a:p>
          <a:p>
            <a:r>
              <a:rPr lang="en-US" altLang="zh-CN"/>
              <a:t>    cout&lt;&lt;Cylinder::getNumbers()&lt;&lt;endl;</a:t>
            </a:r>
          </a:p>
          <a:p>
            <a:r>
              <a:rPr lang="en-US" altLang="zh-CN"/>
              <a:t>	delete c1;</a:t>
            </a:r>
          </a:p>
          <a:p>
            <a:r>
              <a:rPr lang="en-US" altLang="zh-CN"/>
              <a:t>	 cout&lt;&lt;Cylinder::getNumbers()&lt;&lt;endl;</a:t>
            </a:r>
          </a:p>
          <a:p>
            <a:r>
              <a:rPr lang="en-US" altLang="zh-CN"/>
              <a:t>	return 1;</a:t>
            </a:r>
          </a:p>
          <a:p>
            <a:r>
              <a:rPr lang="en-US" altLang="zh-CN"/>
              <a:t>}</a:t>
            </a:r>
          </a:p>
          <a:p>
            <a:r>
              <a:rPr lang="en-US" altLang="zh-CN"/>
              <a:t>#include&lt;iostream&gt;</a:t>
            </a:r>
          </a:p>
          <a:p>
            <a:r>
              <a:rPr lang="en-US" altLang="zh-CN"/>
              <a:t>using namespace std;</a:t>
            </a:r>
          </a:p>
          <a:p>
            <a:endParaRPr lang="en-US" altLang="zh-CN"/>
          </a:p>
          <a:p>
            <a:r>
              <a:rPr lang="en-US" altLang="zh-CN"/>
              <a:t>class A</a:t>
            </a:r>
          </a:p>
          <a:p>
            <a:r>
              <a:rPr lang="en-US" altLang="zh-CN"/>
              <a:t>{</a:t>
            </a:r>
          </a:p>
          <a:p>
            <a:r>
              <a:rPr lang="en-US" altLang="zh-CN"/>
              <a:t>	int a;</a:t>
            </a:r>
          </a:p>
          <a:p>
            <a:r>
              <a:rPr lang="en-US" altLang="zh-CN"/>
              <a:t>	static int num;</a:t>
            </a:r>
          </a:p>
          <a:p>
            <a:r>
              <a:rPr lang="en-US" altLang="zh-CN"/>
              <a:t>public:</a:t>
            </a:r>
          </a:p>
          <a:p>
            <a:r>
              <a:rPr lang="en-US" altLang="zh-CN"/>
              <a:t>	A():a(1){num++;cout&lt;&lt;"Constructing...."&lt;&lt;" "&lt;&lt;num&lt;&lt;endl;}</a:t>
            </a:r>
          </a:p>
          <a:p>
            <a:r>
              <a:rPr lang="en-US" altLang="zh-CN"/>
              <a:t>	A(int _a):a(_a){num++;cout&lt;&lt;"Constructing with conference...."&lt;&lt;num&lt;&lt;endl;}</a:t>
            </a:r>
          </a:p>
          <a:p>
            <a:r>
              <a:rPr lang="en-US" altLang="zh-CN"/>
              <a:t>	A(A &amp;ra){num++;a=ra.a;cout&lt;&lt;"Coping Constructing..."&lt;&lt;num&lt;&lt;endl;}</a:t>
            </a:r>
          </a:p>
          <a:p>
            <a:r>
              <a:rPr lang="en-US" altLang="zh-CN"/>
              <a:t>	static int getNum(){return num;}</a:t>
            </a:r>
          </a:p>
          <a:p>
            <a:r>
              <a:rPr lang="en-US" altLang="zh-CN"/>
              <a:t>	~A(){cout&lt;&lt;"Distructing..."&lt;&lt;num&lt;&lt;endl;num--;}</a:t>
            </a:r>
          </a:p>
          <a:p>
            <a:r>
              <a:rPr lang="en-US" altLang="zh-CN"/>
              <a:t>};</a:t>
            </a:r>
          </a:p>
          <a:p>
            <a:r>
              <a:rPr lang="en-US" altLang="zh-CN"/>
              <a:t>int A::num=0;</a:t>
            </a:r>
          </a:p>
          <a:p>
            <a:r>
              <a:rPr lang="en-US" altLang="zh-CN"/>
              <a:t>int main()</a:t>
            </a:r>
          </a:p>
          <a:p>
            <a:r>
              <a:rPr lang="en-US" altLang="zh-CN"/>
              <a:t>{</a:t>
            </a:r>
          </a:p>
          <a:p>
            <a:r>
              <a:rPr lang="en-US" altLang="zh-CN"/>
              <a:t>	A a[3];</a:t>
            </a:r>
          </a:p>
          <a:p>
            <a:r>
              <a:rPr lang="en-US" altLang="zh-CN"/>
              <a:t>	return 1;</a:t>
            </a:r>
          </a:p>
          <a:p>
            <a:r>
              <a:rPr lang="en-US" altLang="zh-CN"/>
              <a:t>}</a:t>
            </a:r>
            <a:endParaRPr lang="zh-CN" altLang="en-US"/>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D06EDB-9735-4A6E-B99C-836AAA883C86}" type="slidenum">
              <a:rPr lang="en-US" altLang="zh-CN" smtClean="0">
                <a:latin typeface="Times New Roman" panose="02020603050405020304" pitchFamily="18" charset="0"/>
              </a:rPr>
              <a:pPr/>
              <a:t>132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13279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F799E1-26EF-44BA-BBFE-F619E6F6DFCF}" type="slidenum">
              <a:rPr lang="en-US" altLang="zh-CN" smtClean="0">
                <a:latin typeface="Times New Roman" panose="02020603050405020304" pitchFamily="18" charset="0"/>
              </a:rPr>
              <a:pPr/>
              <a:t>133</a:t>
            </a:fld>
            <a:endParaRPr lang="en-US" altLang="zh-CN">
              <a:latin typeface="Times New Roman" panose="02020603050405020304" pitchFamily="18" charset="0"/>
            </a:endParaRPr>
          </a:p>
        </p:txBody>
      </p:sp>
      <p:sp>
        <p:nvSpPr>
          <p:cNvPr id="91139" name="矩形 2"/>
          <p:cNvSpPr>
            <a:spLocks noGrp="1" noRot="1" noChangeAspect="1" noChangeArrowheads="1" noTextEdit="1"/>
          </p:cNvSpPr>
          <p:nvPr>
            <p:ph type="sldImg"/>
          </p:nvPr>
        </p:nvSpPr>
        <p:spPr>
          <a:ln/>
        </p:spPr>
      </p:sp>
      <p:sp>
        <p:nvSpPr>
          <p:cNvPr id="91140" name="矩形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用程序</a:t>
            </a:r>
            <a:r>
              <a:rPr lang="en-US" altLang="zh-CN"/>
              <a:t>4-7</a:t>
            </a:r>
            <a:r>
              <a:rPr lang="zh-CN" altLang="en-US"/>
              <a:t>说明静态数据成员和静态成员函数的用法</a:t>
            </a:r>
          </a:p>
        </p:txBody>
      </p:sp>
    </p:spTree>
    <p:extLst>
      <p:ext uri="{BB962C8B-B14F-4D97-AF65-F5344CB8AC3E}">
        <p14:creationId xmlns:p14="http://schemas.microsoft.com/office/powerpoint/2010/main" val="3519862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3160C6-3C9A-4914-A8D1-07CBA45686A7}" type="slidenum">
              <a:rPr lang="en-US" altLang="zh-CN" smtClean="0">
                <a:latin typeface="Times New Roman" panose="02020603050405020304" pitchFamily="18" charset="0"/>
              </a:rPr>
              <a:pPr/>
              <a:t>135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7307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endParaRPr lang="en-US" altLang="zh-CN"/>
          </a:p>
          <a:p>
            <a:r>
              <a:rPr lang="en-US" altLang="zh-CN"/>
              <a:t>#include&lt;iostream&gt;</a:t>
            </a:r>
          </a:p>
          <a:p>
            <a:r>
              <a:rPr lang="en-US" altLang="zh-CN"/>
              <a:t>using namespace std;</a:t>
            </a:r>
          </a:p>
          <a:p>
            <a:r>
              <a:rPr lang="en-US" altLang="zh-CN"/>
              <a:t>class Cylinder</a:t>
            </a:r>
          </a:p>
          <a:p>
            <a:r>
              <a:rPr lang="en-US" altLang="zh-CN"/>
              <a:t>{</a:t>
            </a:r>
          </a:p>
          <a:p>
            <a:r>
              <a:rPr lang="en-US" altLang="zh-CN"/>
              <a:t>public:									</a:t>
            </a:r>
          </a:p>
          <a:p>
            <a:r>
              <a:rPr lang="en-US" altLang="zh-CN"/>
              <a:t>	Cylinder():radius(1),height(1){}</a:t>
            </a:r>
          </a:p>
          <a:p>
            <a:r>
              <a:rPr lang="en-US" altLang="zh-CN"/>
              <a:t>	Cylinder(double r,double h=2):radius(r),height(h){}</a:t>
            </a:r>
          </a:p>
          <a:p>
            <a:r>
              <a:rPr lang="en-US" altLang="zh-CN"/>
              <a:t>	void setRadius(double r){radius=r;}</a:t>
            </a:r>
          </a:p>
          <a:p>
            <a:r>
              <a:rPr lang="en-US" altLang="zh-CN"/>
              <a:t>	void setHeight(double h){height=h;}</a:t>
            </a:r>
          </a:p>
          <a:p>
            <a:r>
              <a:rPr lang="en-US" altLang="zh-CN"/>
              <a:t>	void display()</a:t>
            </a:r>
          </a:p>
          <a:p>
            <a:r>
              <a:rPr lang="en-US" altLang="zh-CN"/>
              <a:t>	{	cout&lt;&lt;"radius="&lt;&lt;radius&lt;&lt;",height="&lt;&lt;height&lt;&lt;endl;}</a:t>
            </a:r>
          </a:p>
          <a:p>
            <a:r>
              <a:rPr lang="en-US" altLang="zh-CN"/>
              <a:t>	friend void changeCylinder(Cylinder &amp;c,double r,double h);</a:t>
            </a:r>
          </a:p>
          <a:p>
            <a:r>
              <a:rPr lang="en-US" altLang="zh-CN"/>
              <a:t>private:							</a:t>
            </a:r>
          </a:p>
          <a:p>
            <a:r>
              <a:rPr lang="en-US" altLang="zh-CN"/>
              <a:t>	double radius;						</a:t>
            </a:r>
          </a:p>
          <a:p>
            <a:r>
              <a:rPr lang="en-US" altLang="zh-CN"/>
              <a:t>	double height;					};</a:t>
            </a:r>
          </a:p>
          <a:p>
            <a:r>
              <a:rPr lang="en-US" altLang="zh-CN"/>
              <a:t>void changeCylinder(Cylinder &amp;c,double r,double h);</a:t>
            </a:r>
          </a:p>
          <a:p>
            <a:r>
              <a:rPr lang="en-US" altLang="zh-CN"/>
              <a:t>void changeCylinder(Cylinder &amp;c,double r,double h)</a:t>
            </a:r>
          </a:p>
          <a:p>
            <a:r>
              <a:rPr lang="en-US" altLang="zh-CN"/>
              <a:t>{</a:t>
            </a:r>
          </a:p>
          <a:p>
            <a:r>
              <a:rPr lang="en-US" altLang="zh-CN"/>
              <a:t>	//c.setHeight(h),c.setRadius(r);</a:t>
            </a:r>
          </a:p>
          <a:p>
            <a:r>
              <a:rPr lang="en-US" altLang="zh-CN"/>
              <a:t>	c.height=h;c.radius=r;</a:t>
            </a:r>
          </a:p>
          <a:p>
            <a:r>
              <a:rPr lang="en-US" altLang="zh-CN"/>
              <a:t>}</a:t>
            </a:r>
          </a:p>
          <a:p>
            <a:r>
              <a:rPr lang="en-US" altLang="zh-CN"/>
              <a:t>int main()</a:t>
            </a:r>
          </a:p>
          <a:p>
            <a:r>
              <a:rPr lang="en-US" altLang="zh-CN"/>
              <a:t>{</a:t>
            </a:r>
          </a:p>
          <a:p>
            <a:r>
              <a:rPr lang="en-US" altLang="zh-CN"/>
              <a:t>	Cylinder c(1,2);</a:t>
            </a:r>
          </a:p>
          <a:p>
            <a:r>
              <a:rPr lang="en-US" altLang="zh-CN"/>
              <a:t>	c.display();</a:t>
            </a:r>
          </a:p>
          <a:p>
            <a:r>
              <a:rPr lang="en-US" altLang="zh-CN"/>
              <a:t>	c.setHeight(10);</a:t>
            </a:r>
          </a:p>
          <a:p>
            <a:r>
              <a:rPr lang="en-US" altLang="zh-CN"/>
              <a:t>	c.setRadius(8);</a:t>
            </a:r>
          </a:p>
          <a:p>
            <a:r>
              <a:rPr lang="en-US" altLang="zh-CN"/>
              <a:t>	c.display();</a:t>
            </a:r>
          </a:p>
          <a:p>
            <a:endParaRPr lang="en-US" altLang="zh-CN"/>
          </a:p>
          <a:p>
            <a:r>
              <a:rPr lang="en-US" altLang="zh-CN"/>
              <a:t>	changeCylinder(c,100,200);</a:t>
            </a:r>
          </a:p>
          <a:p>
            <a:r>
              <a:rPr lang="en-US" altLang="zh-CN"/>
              <a:t>	c.display();</a:t>
            </a:r>
          </a:p>
          <a:p>
            <a:r>
              <a:rPr lang="en-US" altLang="zh-CN"/>
              <a:t>	return 1;</a:t>
            </a:r>
          </a:p>
          <a:p>
            <a:endParaRPr lang="en-US" altLang="zh-CN"/>
          </a:p>
          <a:p>
            <a:r>
              <a:rPr lang="en-US" altLang="zh-CN"/>
              <a:t>}</a:t>
            </a:r>
          </a:p>
          <a:p>
            <a:endParaRPr lang="en-US" altLang="zh-CN"/>
          </a:p>
          <a:p>
            <a:r>
              <a:rPr lang="en-US" altLang="zh-CN"/>
              <a:t>#include&lt;iostream&gt;</a:t>
            </a:r>
          </a:p>
          <a:p>
            <a:r>
              <a:rPr lang="en-US" altLang="zh-CN"/>
              <a:t>using namespace std;</a:t>
            </a:r>
          </a:p>
          <a:p>
            <a:endParaRPr lang="en-US" altLang="zh-CN"/>
          </a:p>
          <a:p>
            <a:r>
              <a:rPr lang="en-US" altLang="zh-CN"/>
              <a:t>class Date;                 </a:t>
            </a:r>
          </a:p>
          <a:p>
            <a:r>
              <a:rPr lang="en-US" altLang="zh-CN"/>
              <a:t>class Time  {</a:t>
            </a:r>
          </a:p>
          <a:p>
            <a:r>
              <a:rPr lang="en-US" altLang="zh-CN"/>
              <a:t>	public:</a:t>
            </a:r>
          </a:p>
          <a:p>
            <a:r>
              <a:rPr lang="en-US" altLang="zh-CN"/>
              <a:t>		void display(Date &amp;t) ;        </a:t>
            </a:r>
          </a:p>
          <a:p>
            <a:r>
              <a:rPr lang="en-US" altLang="zh-CN"/>
              <a:t>};</a:t>
            </a:r>
          </a:p>
          <a:p>
            <a:r>
              <a:rPr lang="en-US" altLang="zh-CN"/>
              <a:t>class Date  {                             </a:t>
            </a:r>
          </a:p>
          <a:p>
            <a:r>
              <a:rPr lang="en-US" altLang="zh-CN"/>
              <a:t>	int year,month,day;</a:t>
            </a:r>
          </a:p>
          <a:p>
            <a:r>
              <a:rPr lang="en-US" altLang="zh-CN"/>
              <a:t>	public:</a:t>
            </a:r>
          </a:p>
          <a:p>
            <a:r>
              <a:rPr lang="en-US" altLang="zh-CN"/>
              <a:t>		Date(int y,int m,int d):year(y),month(m),day(d){}</a:t>
            </a:r>
          </a:p>
          <a:p>
            <a:r>
              <a:rPr lang="en-US" altLang="zh-CN"/>
              <a:t>		friend void Time::display(Date &amp;t);	        </a:t>
            </a:r>
          </a:p>
          <a:p>
            <a:r>
              <a:rPr lang="en-US" altLang="zh-CN"/>
              <a:t>};</a:t>
            </a:r>
          </a:p>
          <a:p>
            <a:endParaRPr lang="en-US" altLang="zh-CN"/>
          </a:p>
          <a:p>
            <a:r>
              <a:rPr lang="en-US" altLang="zh-CN"/>
              <a:t>void Time::display(Date &amp;t)</a:t>
            </a:r>
          </a:p>
          <a:p>
            <a:r>
              <a:rPr lang="en-US" altLang="zh-CN"/>
              <a:t>{cout&lt;&lt;t.year&lt;&lt;"/"&lt;&lt;t.month&lt;&lt;"/"&lt;&lt;t.day&lt;&lt;endl;}</a:t>
            </a:r>
          </a:p>
          <a:p>
            <a:endParaRPr lang="en-US" altLang="zh-CN"/>
          </a:p>
          <a:p>
            <a:r>
              <a:rPr lang="en-US" altLang="zh-CN"/>
              <a:t>int main()</a:t>
            </a:r>
          </a:p>
          <a:p>
            <a:r>
              <a:rPr lang="en-US" altLang="zh-CN"/>
              <a:t>{</a:t>
            </a:r>
          </a:p>
          <a:p>
            <a:r>
              <a:rPr lang="en-US" altLang="zh-CN"/>
              <a:t>	Date d(2016,4,12);</a:t>
            </a:r>
          </a:p>
          <a:p>
            <a:r>
              <a:rPr lang="en-US" altLang="zh-CN"/>
              <a:t>  	Time t;</a:t>
            </a:r>
          </a:p>
          <a:p>
            <a:r>
              <a:rPr lang="en-US" altLang="zh-CN"/>
              <a:t>	t.display(d);</a:t>
            </a:r>
          </a:p>
          <a:p>
            <a:endParaRPr lang="en-US" altLang="zh-CN"/>
          </a:p>
          <a:p>
            <a:r>
              <a:rPr lang="en-US" altLang="zh-CN"/>
              <a:t>	return 1;</a:t>
            </a:r>
          </a:p>
          <a:p>
            <a:r>
              <a:rPr lang="en-US" altLang="zh-CN"/>
              <a:t>}</a:t>
            </a:r>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E0F0B-9514-47D0-A462-136B95D3803F}" type="slidenum">
              <a:rPr lang="en-US" altLang="zh-CN" smtClean="0">
                <a:latin typeface="Times New Roman" panose="02020603050405020304" pitchFamily="18" charset="0"/>
              </a:rPr>
              <a:pPr/>
              <a:t>139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39187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r>
              <a:rPr lang="en-US" altLang="zh-CN"/>
              <a:t>#include&lt;iostream&gt;</a:t>
            </a:r>
          </a:p>
          <a:p>
            <a:r>
              <a:rPr lang="en-US" altLang="zh-CN"/>
              <a:t>using namespace std;</a:t>
            </a:r>
          </a:p>
          <a:p>
            <a:r>
              <a:rPr lang="en-US" altLang="zh-CN"/>
              <a:t>class Cylinder</a:t>
            </a:r>
          </a:p>
          <a:p>
            <a:r>
              <a:rPr lang="en-US" altLang="zh-CN"/>
              <a:t>{</a:t>
            </a:r>
          </a:p>
          <a:p>
            <a:r>
              <a:rPr lang="en-US" altLang="zh-CN"/>
              <a:t>public:									</a:t>
            </a:r>
          </a:p>
          <a:p>
            <a:r>
              <a:rPr lang="en-US" altLang="zh-CN"/>
              <a:t>	Cylinder():radius(1),height(1){}</a:t>
            </a:r>
          </a:p>
          <a:p>
            <a:r>
              <a:rPr lang="en-US" altLang="zh-CN"/>
              <a:t>	Cylinder(double r,double h=2):radius(r),height(h){}</a:t>
            </a:r>
          </a:p>
          <a:p>
            <a:r>
              <a:rPr lang="en-US" altLang="zh-CN"/>
              <a:t>	void setRadius(double r){radius=r;}</a:t>
            </a:r>
          </a:p>
          <a:p>
            <a:r>
              <a:rPr lang="en-US" altLang="zh-CN"/>
              <a:t>	void setHeight(double h){height=h;}</a:t>
            </a:r>
          </a:p>
          <a:p>
            <a:r>
              <a:rPr lang="en-US" altLang="zh-CN"/>
              <a:t>	void display()</a:t>
            </a:r>
          </a:p>
          <a:p>
            <a:r>
              <a:rPr lang="en-US" altLang="zh-CN"/>
              <a:t>	{	cout&lt;&lt;"radius="&lt;&lt;radius&lt;&lt;",height="&lt;&lt;height&lt;&lt;endl;}</a:t>
            </a:r>
          </a:p>
          <a:p>
            <a:r>
              <a:rPr lang="en-US" altLang="zh-CN"/>
              <a:t>	friend class A;</a:t>
            </a:r>
          </a:p>
          <a:p>
            <a:r>
              <a:rPr lang="en-US" altLang="zh-CN"/>
              <a:t>private:							</a:t>
            </a:r>
          </a:p>
          <a:p>
            <a:r>
              <a:rPr lang="en-US" altLang="zh-CN"/>
              <a:t>	double radius;						</a:t>
            </a:r>
          </a:p>
          <a:p>
            <a:r>
              <a:rPr lang="en-US" altLang="zh-CN"/>
              <a:t>	double height;					};</a:t>
            </a:r>
          </a:p>
          <a:p>
            <a:r>
              <a:rPr lang="en-US" altLang="zh-CN"/>
              <a:t>void changeCylinder(Cylinder &amp;c,double r,double h);</a:t>
            </a:r>
          </a:p>
          <a:p>
            <a:r>
              <a:rPr lang="en-US" altLang="zh-CN"/>
              <a:t>class A</a:t>
            </a:r>
          </a:p>
          <a:p>
            <a:r>
              <a:rPr lang="en-US" altLang="zh-CN"/>
              <a:t>{	public:</a:t>
            </a:r>
          </a:p>
          <a:p>
            <a:r>
              <a:rPr lang="en-US" altLang="zh-CN"/>
              <a:t>	A(){}</a:t>
            </a:r>
          </a:p>
          <a:p>
            <a:r>
              <a:rPr lang="en-US" altLang="zh-CN"/>
              <a:t>	void changeCylinder(Cylinder &amp;c,double r,double h)</a:t>
            </a:r>
          </a:p>
          <a:p>
            <a:r>
              <a:rPr lang="en-US" altLang="zh-CN"/>
              <a:t>	{</a:t>
            </a:r>
          </a:p>
          <a:p>
            <a:r>
              <a:rPr lang="en-US" altLang="zh-CN"/>
              <a:t>	c.height=h;c.radius=r;</a:t>
            </a:r>
          </a:p>
          <a:p>
            <a:r>
              <a:rPr lang="en-US" altLang="zh-CN"/>
              <a:t>	}</a:t>
            </a:r>
          </a:p>
          <a:p>
            <a:r>
              <a:rPr lang="en-US" altLang="zh-CN"/>
              <a:t>	void display(Cylinder &amp;c){</a:t>
            </a:r>
          </a:p>
          <a:p>
            <a:r>
              <a:rPr lang="en-US" altLang="zh-CN"/>
              <a:t>		cout&lt;&lt;c.height&lt;&lt;" "&lt;&lt;c.radius&lt;&lt;endl;</a:t>
            </a:r>
          </a:p>
          <a:p>
            <a:r>
              <a:rPr lang="en-US" altLang="zh-CN"/>
              <a:t>	}</a:t>
            </a:r>
          </a:p>
          <a:p>
            <a:r>
              <a:rPr lang="en-US" altLang="zh-CN"/>
              <a:t>};</a:t>
            </a:r>
          </a:p>
          <a:p>
            <a:r>
              <a:rPr lang="en-US" altLang="zh-CN"/>
              <a:t>int main()</a:t>
            </a:r>
          </a:p>
          <a:p>
            <a:r>
              <a:rPr lang="en-US" altLang="zh-CN"/>
              <a:t>{</a:t>
            </a:r>
          </a:p>
          <a:p>
            <a:r>
              <a:rPr lang="en-US" altLang="zh-CN"/>
              <a:t>	Cylinder c(1,2);</a:t>
            </a:r>
          </a:p>
          <a:p>
            <a:r>
              <a:rPr lang="en-US" altLang="zh-CN"/>
              <a:t>	c.display();</a:t>
            </a:r>
          </a:p>
          <a:p>
            <a:r>
              <a:rPr lang="en-US" altLang="zh-CN"/>
              <a:t>	c.setHeight(10);</a:t>
            </a:r>
          </a:p>
          <a:p>
            <a:r>
              <a:rPr lang="en-US" altLang="zh-CN"/>
              <a:t>	c.setRadius(8);</a:t>
            </a:r>
          </a:p>
          <a:p>
            <a:r>
              <a:rPr lang="en-US" altLang="zh-CN"/>
              <a:t>	c.display();</a:t>
            </a:r>
          </a:p>
          <a:p>
            <a:r>
              <a:rPr lang="en-US" altLang="zh-CN"/>
              <a:t>	A a;</a:t>
            </a:r>
          </a:p>
          <a:p>
            <a:r>
              <a:rPr lang="en-US" altLang="zh-CN"/>
              <a:t>	a.changeCylinder(c,100,200);</a:t>
            </a:r>
          </a:p>
          <a:p>
            <a:r>
              <a:rPr lang="en-US" altLang="zh-CN"/>
              <a:t>	a.display(c);</a:t>
            </a:r>
          </a:p>
          <a:p>
            <a:r>
              <a:rPr lang="en-US" altLang="zh-CN"/>
              <a:t>	return 1;</a:t>
            </a:r>
          </a:p>
          <a:p>
            <a:endParaRPr lang="en-US" altLang="zh-CN"/>
          </a:p>
          <a:p>
            <a:r>
              <a:rPr lang="en-US" altLang="zh-CN"/>
              <a:t>}</a:t>
            </a:r>
          </a:p>
          <a:p>
            <a:endParaRPr lang="en-US" altLang="zh-CN"/>
          </a:p>
          <a:p>
            <a:endParaRPr lang="en-US" altLang="zh-CN"/>
          </a:p>
          <a:p>
            <a:endParaRPr lang="en-US" altLang="zh-CN"/>
          </a:p>
          <a:p>
            <a:r>
              <a:rPr lang="en-US" altLang="zh-CN"/>
              <a:t>#include&lt;iostream&gt;</a:t>
            </a:r>
          </a:p>
          <a:p>
            <a:r>
              <a:rPr lang="en-US" altLang="zh-CN"/>
              <a:t>using namespace std;</a:t>
            </a:r>
          </a:p>
          <a:p>
            <a:endParaRPr lang="en-US" altLang="zh-CN"/>
          </a:p>
          <a:p>
            <a:r>
              <a:rPr lang="en-US" altLang="zh-CN"/>
              <a:t>class Date;                 </a:t>
            </a:r>
          </a:p>
          <a:p>
            <a:r>
              <a:rPr lang="en-US" altLang="zh-CN"/>
              <a:t>class Time  {</a:t>
            </a:r>
          </a:p>
          <a:p>
            <a:r>
              <a:rPr lang="en-US" altLang="zh-CN"/>
              <a:t>	public:</a:t>
            </a:r>
          </a:p>
          <a:p>
            <a:r>
              <a:rPr lang="en-US" altLang="zh-CN"/>
              <a:t>		void display(Date &amp;t) ; </a:t>
            </a:r>
          </a:p>
          <a:p>
            <a:r>
              <a:rPr lang="en-US" altLang="zh-CN"/>
              <a:t>		void setDate(Date &amp;t,int y,int m,int d);</a:t>
            </a:r>
          </a:p>
          <a:p>
            <a:r>
              <a:rPr lang="en-US" altLang="zh-CN"/>
              <a:t>};</a:t>
            </a:r>
          </a:p>
          <a:p>
            <a:r>
              <a:rPr lang="en-US" altLang="zh-CN"/>
              <a:t>class Date  {                             </a:t>
            </a:r>
          </a:p>
          <a:p>
            <a:r>
              <a:rPr lang="en-US" altLang="zh-CN"/>
              <a:t>	int year,month,day;</a:t>
            </a:r>
          </a:p>
          <a:p>
            <a:r>
              <a:rPr lang="en-US" altLang="zh-CN"/>
              <a:t>	public:</a:t>
            </a:r>
          </a:p>
          <a:p>
            <a:r>
              <a:rPr lang="en-US" altLang="zh-CN"/>
              <a:t>		Date(int y,int m,int d):year(y),month(m),day(d){}</a:t>
            </a:r>
          </a:p>
          <a:p>
            <a:r>
              <a:rPr lang="en-US" altLang="zh-CN"/>
              <a:t>		friend class Time;	        </a:t>
            </a:r>
          </a:p>
          <a:p>
            <a:r>
              <a:rPr lang="en-US" altLang="zh-CN"/>
              <a:t>};</a:t>
            </a:r>
          </a:p>
          <a:p>
            <a:endParaRPr lang="en-US" altLang="zh-CN"/>
          </a:p>
          <a:p>
            <a:r>
              <a:rPr lang="en-US" altLang="zh-CN"/>
              <a:t>void Time::display(Date &amp;t)</a:t>
            </a:r>
          </a:p>
          <a:p>
            <a:r>
              <a:rPr lang="en-US" altLang="zh-CN"/>
              <a:t>{cout&lt;&lt;t.year&lt;&lt;"/"&lt;&lt;t.month&lt;&lt;"/"&lt;&lt;t.day&lt;&lt;endl;}</a:t>
            </a:r>
          </a:p>
          <a:p>
            <a:endParaRPr lang="en-US" altLang="zh-CN"/>
          </a:p>
          <a:p>
            <a:r>
              <a:rPr lang="en-US" altLang="zh-CN"/>
              <a:t>void Time::setDate(Date &amp;t,int y,int m,int d)</a:t>
            </a:r>
          </a:p>
          <a:p>
            <a:r>
              <a:rPr lang="en-US" altLang="zh-CN"/>
              <a:t>{ t.year=y;t.month=m;t.day=d;}</a:t>
            </a:r>
          </a:p>
          <a:p>
            <a:endParaRPr lang="en-US" altLang="zh-CN"/>
          </a:p>
          <a:p>
            <a:r>
              <a:rPr lang="en-US" altLang="zh-CN"/>
              <a:t>int main()</a:t>
            </a:r>
          </a:p>
          <a:p>
            <a:r>
              <a:rPr lang="en-US" altLang="zh-CN"/>
              <a:t>{</a:t>
            </a:r>
          </a:p>
          <a:p>
            <a:r>
              <a:rPr lang="en-US" altLang="zh-CN"/>
              <a:t>	Date d(2016,4,12);</a:t>
            </a:r>
          </a:p>
          <a:p>
            <a:r>
              <a:rPr lang="en-US" altLang="zh-CN"/>
              <a:t>  	Time t;</a:t>
            </a:r>
          </a:p>
          <a:p>
            <a:r>
              <a:rPr lang="en-US" altLang="zh-CN"/>
              <a:t>	t.display(d);</a:t>
            </a:r>
          </a:p>
          <a:p>
            <a:r>
              <a:rPr lang="en-US" altLang="zh-CN"/>
              <a:t>	t.setDate(d,2018,12,12);</a:t>
            </a:r>
          </a:p>
          <a:p>
            <a:r>
              <a:rPr lang="en-US" altLang="zh-CN"/>
              <a:t>	t.display(d);</a:t>
            </a:r>
          </a:p>
          <a:p>
            <a:endParaRPr lang="en-US" altLang="zh-CN"/>
          </a:p>
          <a:p>
            <a:r>
              <a:rPr lang="en-US" altLang="zh-CN"/>
              <a:t>	return 1;</a:t>
            </a:r>
          </a:p>
          <a:p>
            <a:r>
              <a:rPr lang="en-US" altLang="zh-CN"/>
              <a:t>}</a:t>
            </a:r>
          </a:p>
          <a:p>
            <a:endParaRPr lang="en-US" altLang="zh-CN"/>
          </a:p>
          <a:p>
            <a:endParaRPr lang="en-US" altLang="zh-CN"/>
          </a:p>
          <a:p>
            <a:r>
              <a:rPr lang="en-US" altLang="zh-CN"/>
              <a:t>#include&lt;iostream&gt;</a:t>
            </a:r>
          </a:p>
          <a:p>
            <a:r>
              <a:rPr lang="en-US" altLang="zh-CN"/>
              <a:t>using namespace std;</a:t>
            </a:r>
          </a:p>
          <a:p>
            <a:endParaRPr lang="en-US" altLang="zh-CN"/>
          </a:p>
          <a:p>
            <a:r>
              <a:rPr lang="en-US" altLang="zh-CN"/>
              <a:t>class Date;                 </a:t>
            </a:r>
          </a:p>
          <a:p>
            <a:r>
              <a:rPr lang="en-US" altLang="zh-CN"/>
              <a:t>class Time  {</a:t>
            </a:r>
          </a:p>
          <a:p>
            <a:r>
              <a:rPr lang="en-US" altLang="zh-CN"/>
              <a:t>	int hour,minute,second;</a:t>
            </a:r>
          </a:p>
          <a:p>
            <a:r>
              <a:rPr lang="en-US" altLang="zh-CN"/>
              <a:t>	public:</a:t>
            </a:r>
          </a:p>
          <a:p>
            <a:r>
              <a:rPr lang="en-US" altLang="zh-CN"/>
              <a:t>		Time(int h,int m,int s):hour(h),minute(m),second(s){}</a:t>
            </a:r>
          </a:p>
          <a:p>
            <a:r>
              <a:rPr lang="en-US" altLang="zh-CN"/>
              <a:t>		friend class Date;</a:t>
            </a:r>
          </a:p>
          <a:p>
            <a:r>
              <a:rPr lang="en-US" altLang="zh-CN"/>
              <a:t>};</a:t>
            </a:r>
          </a:p>
          <a:p>
            <a:r>
              <a:rPr lang="en-US" altLang="zh-CN"/>
              <a:t>class Date  {                             </a:t>
            </a:r>
          </a:p>
          <a:p>
            <a:r>
              <a:rPr lang="en-US" altLang="zh-CN"/>
              <a:t>	int year,month,day;</a:t>
            </a:r>
          </a:p>
          <a:p>
            <a:r>
              <a:rPr lang="en-US" altLang="zh-CN"/>
              <a:t>	Time t;</a:t>
            </a:r>
          </a:p>
          <a:p>
            <a:r>
              <a:rPr lang="en-US" altLang="zh-CN"/>
              <a:t>	public:</a:t>
            </a:r>
          </a:p>
          <a:p>
            <a:r>
              <a:rPr lang="en-US" altLang="zh-CN"/>
              <a:t>		Date(int y,int m,int d,Time t1):year(y),month(m),day(d),t(t1){}</a:t>
            </a:r>
          </a:p>
          <a:p>
            <a:r>
              <a:rPr lang="en-US" altLang="zh-CN"/>
              <a:t>		void print()</a:t>
            </a:r>
          </a:p>
          <a:p>
            <a:r>
              <a:rPr lang="en-US" altLang="zh-CN"/>
              <a:t>		{	cout&lt;&lt;year&lt;&lt;"/"&lt;&lt;month&lt;&lt;"/"&lt;&lt;day&lt;&lt;t.hour&lt;&lt;":"&lt;&lt;t.minute&lt;&lt;":"&lt;&lt;t.second&lt;&lt;endl;}</a:t>
            </a:r>
          </a:p>
          <a:p>
            <a:r>
              <a:rPr lang="en-US" altLang="zh-CN"/>
              <a:t>		</a:t>
            </a:r>
          </a:p>
          <a:p>
            <a:r>
              <a:rPr lang="en-US" altLang="zh-CN"/>
              <a:t>};</a:t>
            </a:r>
          </a:p>
          <a:p>
            <a:endParaRPr lang="en-US" altLang="zh-CN"/>
          </a:p>
          <a:p>
            <a:endParaRPr lang="en-US" altLang="zh-CN"/>
          </a:p>
          <a:p>
            <a:r>
              <a:rPr lang="en-US" altLang="zh-CN"/>
              <a:t>int main()</a:t>
            </a:r>
          </a:p>
          <a:p>
            <a:r>
              <a:rPr lang="en-US" altLang="zh-CN"/>
              <a:t>{</a:t>
            </a:r>
          </a:p>
          <a:p>
            <a:r>
              <a:rPr lang="en-US" altLang="zh-CN"/>
              <a:t>	Time t(12,12,12);</a:t>
            </a:r>
          </a:p>
          <a:p>
            <a:r>
              <a:rPr lang="en-US" altLang="zh-CN"/>
              <a:t>	Date d(2016,4,12,t);</a:t>
            </a:r>
          </a:p>
          <a:p>
            <a:r>
              <a:rPr lang="en-US" altLang="zh-CN"/>
              <a:t>	d.print();</a:t>
            </a:r>
          </a:p>
          <a:p>
            <a:endParaRPr lang="en-US" altLang="zh-CN"/>
          </a:p>
          <a:p>
            <a:r>
              <a:rPr lang="en-US" altLang="zh-CN"/>
              <a:t>	return 1;</a:t>
            </a:r>
          </a:p>
          <a:p>
            <a:r>
              <a:rPr lang="en-US" altLang="zh-CN"/>
              <a:t>}</a:t>
            </a:r>
          </a:p>
          <a:p>
            <a:endParaRPr lang="zh-CN" altLang="en-US"/>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008B07-17C4-4E0A-B7D5-DB5008DBE80B}" type="slidenum">
              <a:rPr lang="en-US" altLang="zh-CN" smtClean="0">
                <a:latin typeface="Times New Roman" panose="02020603050405020304" pitchFamily="18" charset="0"/>
              </a:rPr>
              <a:pPr/>
              <a:t>140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56262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备注占位符 2"/>
          <p:cNvSpPr>
            <a:spLocks noGrp="1"/>
          </p:cNvSpPr>
          <p:nvPr>
            <p:ph type="body" idx="1"/>
          </p:nvPr>
        </p:nvSpPr>
        <p:spPr/>
        <p:txBody>
          <a:bodyPr rtlCol="0">
            <a:normAutofit/>
          </a:bodyPr>
          <a:lstStyle/>
          <a:p>
            <a:pPr>
              <a:defRPr/>
            </a:pPr>
            <a:endParaRPr lang="zh-Hans"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46364F12-9321-AC4F-8968-A6B53E0A4D6F}" type="slidenum">
              <a:rPr lang="zh-Hans" altLang="en-US" sz="1200"/>
              <a:pPr eaLnBrk="1" hangingPunct="1"/>
              <a:t>3</a:t>
            </a:fld>
            <a:endParaRPr lang="zh-Hans" altLang="en-US" sz="1200"/>
          </a:p>
        </p:txBody>
      </p:sp>
    </p:spTree>
    <p:extLst>
      <p:ext uri="{BB962C8B-B14F-4D97-AF65-F5344CB8AC3E}">
        <p14:creationId xmlns:p14="http://schemas.microsoft.com/office/powerpoint/2010/main" val="168169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备注占位符 2"/>
          <p:cNvSpPr>
            <a:spLocks noGrp="1"/>
          </p:cNvSpPr>
          <p:nvPr>
            <p:ph type="body" idx="1"/>
          </p:nvPr>
        </p:nvSpPr>
        <p:spPr/>
        <p:txBody>
          <a:bodyPr/>
          <a:lstStyle/>
          <a:p>
            <a:pPr>
              <a:lnSpc>
                <a:spcPct val="80000"/>
              </a:lnSpc>
            </a:pPr>
            <a:r>
              <a:rPr lang="en-US" altLang="zh-Hans" sz="800"/>
              <a:t>//</a:t>
            </a:r>
            <a:r>
              <a:rPr lang="zh-Hans" altLang="en-US" sz="800"/>
              <a:t>此处给出该问题的</a:t>
            </a:r>
            <a:r>
              <a:rPr lang="en-US" altLang="zh-Hans" sz="800"/>
              <a:t>C</a:t>
            </a:r>
            <a:r>
              <a:rPr lang="zh-Hans" altLang="en-US" sz="800"/>
              <a:t>语言求解，可对照四步思路去理解。</a:t>
            </a:r>
            <a:endParaRPr lang="en-US" altLang="zh-Hans" sz="800"/>
          </a:p>
          <a:p>
            <a:pPr>
              <a:lnSpc>
                <a:spcPct val="80000"/>
              </a:lnSpc>
            </a:pPr>
            <a:r>
              <a:rPr lang="en-US" altLang="zh-Hans" sz="800"/>
              <a:t>#include &lt;stdio.h&gt;</a:t>
            </a:r>
          </a:p>
          <a:p>
            <a:pPr>
              <a:lnSpc>
                <a:spcPct val="80000"/>
              </a:lnSpc>
            </a:pPr>
            <a:r>
              <a:rPr lang="en-US" altLang="zh-Hans" sz="800"/>
              <a:t>int isPrime(int);</a:t>
            </a:r>
          </a:p>
          <a:p>
            <a:pPr>
              <a:lnSpc>
                <a:spcPct val="80000"/>
              </a:lnSpc>
            </a:pPr>
            <a:r>
              <a:rPr lang="en-US" altLang="zh-Hans" sz="800"/>
              <a:t>int main() {</a:t>
            </a:r>
          </a:p>
          <a:p>
            <a:pPr>
              <a:lnSpc>
                <a:spcPct val="80000"/>
              </a:lnSpc>
            </a:pPr>
            <a:r>
              <a:rPr lang="en-US" altLang="zh-Hans" sz="800"/>
              <a:t> int n;</a:t>
            </a:r>
          </a:p>
          <a:p>
            <a:pPr>
              <a:lnSpc>
                <a:spcPct val="80000"/>
              </a:lnSpc>
            </a:pPr>
            <a:r>
              <a:rPr lang="en-US" altLang="zh-Hans" sz="800"/>
              <a:t> for (n = 4; n &lt;= 100; n += 2) {</a:t>
            </a:r>
          </a:p>
          <a:p>
            <a:pPr>
              <a:lnSpc>
                <a:spcPct val="80000"/>
              </a:lnSpc>
            </a:pPr>
            <a:r>
              <a:rPr lang="en-US" altLang="zh-Hans" sz="800"/>
              <a:t> int i;</a:t>
            </a:r>
          </a:p>
          <a:p>
            <a:pPr>
              <a:lnSpc>
                <a:spcPct val="80000"/>
              </a:lnSpc>
            </a:pPr>
            <a:r>
              <a:rPr lang="en-US" altLang="zh-Hans" sz="800"/>
              <a:t> for (i = 2; i &lt;= n / 2; i++)</a:t>
            </a:r>
          </a:p>
          <a:p>
            <a:pPr>
              <a:lnSpc>
                <a:spcPct val="80000"/>
              </a:lnSpc>
            </a:pPr>
            <a:r>
              <a:rPr lang="en-US" altLang="zh-Hans" sz="800"/>
              <a:t> if (isPrime(i) &amp;&amp; isPrime(n - i)) {</a:t>
            </a:r>
          </a:p>
          <a:p>
            <a:pPr>
              <a:lnSpc>
                <a:spcPct val="80000"/>
              </a:lnSpc>
            </a:pPr>
            <a:r>
              <a:rPr lang="en-US" altLang="zh-Hans" sz="800"/>
              <a:t> printf("%d = %d +  %d\n", n, i, n - i);</a:t>
            </a:r>
          </a:p>
          <a:p>
            <a:pPr>
              <a:lnSpc>
                <a:spcPct val="80000"/>
              </a:lnSpc>
            </a:pPr>
            <a:r>
              <a:rPr lang="en-US" altLang="zh-Hans" sz="800"/>
              <a:t> break;</a:t>
            </a:r>
          </a:p>
          <a:p>
            <a:pPr>
              <a:lnSpc>
                <a:spcPct val="80000"/>
              </a:lnSpc>
            </a:pPr>
            <a:r>
              <a:rPr lang="en-US" altLang="zh-Hans" sz="800"/>
              <a:t> }</a:t>
            </a:r>
          </a:p>
          <a:p>
            <a:pPr>
              <a:lnSpc>
                <a:spcPct val="80000"/>
              </a:lnSpc>
            </a:pPr>
            <a:r>
              <a:rPr lang="en-US" altLang="zh-Hans" sz="800"/>
              <a:t> }</a:t>
            </a:r>
          </a:p>
          <a:p>
            <a:pPr>
              <a:lnSpc>
                <a:spcPct val="80000"/>
              </a:lnSpc>
            </a:pPr>
            <a:r>
              <a:rPr lang="en-US" altLang="zh-Hans" sz="800"/>
              <a:t> return 0;</a:t>
            </a:r>
          </a:p>
          <a:p>
            <a:pPr>
              <a:lnSpc>
                <a:spcPct val="80000"/>
              </a:lnSpc>
            </a:pPr>
            <a:r>
              <a:rPr lang="en-US" altLang="zh-Hans" sz="800"/>
              <a:t>}</a:t>
            </a:r>
          </a:p>
          <a:p>
            <a:pPr>
              <a:lnSpc>
                <a:spcPct val="80000"/>
              </a:lnSpc>
            </a:pPr>
            <a:r>
              <a:rPr lang="en-US" altLang="zh-Hans" sz="800"/>
              <a:t> </a:t>
            </a:r>
          </a:p>
          <a:p>
            <a:pPr>
              <a:lnSpc>
                <a:spcPct val="80000"/>
              </a:lnSpc>
            </a:pPr>
            <a:r>
              <a:rPr lang="en-US" altLang="zh-Hans" sz="800"/>
              <a:t>int isPrime(int n) {</a:t>
            </a:r>
          </a:p>
          <a:p>
            <a:pPr>
              <a:lnSpc>
                <a:spcPct val="80000"/>
              </a:lnSpc>
            </a:pPr>
            <a:r>
              <a:rPr lang="en-US" altLang="zh-Hans" sz="800"/>
              <a:t> int i;</a:t>
            </a:r>
          </a:p>
          <a:p>
            <a:pPr>
              <a:lnSpc>
                <a:spcPct val="80000"/>
              </a:lnSpc>
            </a:pPr>
            <a:r>
              <a:rPr lang="en-US" altLang="zh-Hans" sz="800"/>
              <a:t> if (n &lt; 2)</a:t>
            </a:r>
          </a:p>
          <a:p>
            <a:pPr>
              <a:lnSpc>
                <a:spcPct val="80000"/>
              </a:lnSpc>
            </a:pPr>
            <a:r>
              <a:rPr lang="en-US" altLang="zh-Hans" sz="800"/>
              <a:t> return 0;</a:t>
            </a:r>
          </a:p>
          <a:p>
            <a:pPr>
              <a:lnSpc>
                <a:spcPct val="80000"/>
              </a:lnSpc>
            </a:pPr>
            <a:r>
              <a:rPr lang="en-US" altLang="zh-Hans" sz="800"/>
              <a:t> if (n == 2)</a:t>
            </a:r>
          </a:p>
          <a:p>
            <a:pPr>
              <a:lnSpc>
                <a:spcPct val="80000"/>
              </a:lnSpc>
            </a:pPr>
            <a:r>
              <a:rPr lang="en-US" altLang="zh-Hans" sz="800"/>
              <a:t> return 1;</a:t>
            </a:r>
          </a:p>
          <a:p>
            <a:pPr>
              <a:lnSpc>
                <a:spcPct val="80000"/>
              </a:lnSpc>
            </a:pPr>
            <a:r>
              <a:rPr lang="en-US" altLang="zh-Hans" sz="800"/>
              <a:t> else</a:t>
            </a:r>
          </a:p>
          <a:p>
            <a:pPr>
              <a:lnSpc>
                <a:spcPct val="80000"/>
              </a:lnSpc>
            </a:pPr>
            <a:r>
              <a:rPr lang="en-US" altLang="zh-Hans" sz="800"/>
              <a:t> for (i = 2; i * i &lt;= n; i++)</a:t>
            </a:r>
          </a:p>
          <a:p>
            <a:pPr>
              <a:lnSpc>
                <a:spcPct val="80000"/>
              </a:lnSpc>
            </a:pPr>
            <a:r>
              <a:rPr lang="en-US" altLang="zh-Hans" sz="800"/>
              <a:t> if (n % i == 0)</a:t>
            </a:r>
          </a:p>
          <a:p>
            <a:pPr>
              <a:lnSpc>
                <a:spcPct val="80000"/>
              </a:lnSpc>
            </a:pPr>
            <a:r>
              <a:rPr lang="en-US" altLang="zh-Hans" sz="800"/>
              <a:t> return 0;</a:t>
            </a:r>
          </a:p>
          <a:p>
            <a:pPr>
              <a:lnSpc>
                <a:spcPct val="80000"/>
              </a:lnSpc>
            </a:pPr>
            <a:r>
              <a:rPr lang="en-US" altLang="zh-Hans" sz="800"/>
              <a:t> return 1;</a:t>
            </a:r>
          </a:p>
          <a:p>
            <a:pPr>
              <a:lnSpc>
                <a:spcPct val="80000"/>
              </a:lnSpc>
            </a:pPr>
            <a:r>
              <a:rPr lang="en-US" altLang="zh-Hans" sz="800"/>
              <a:t>}</a:t>
            </a:r>
          </a:p>
          <a:p>
            <a:pPr>
              <a:lnSpc>
                <a:spcPct val="80000"/>
              </a:lnSpc>
            </a:pPr>
            <a:endParaRPr lang="zh-Hans" altLang="en-US" sz="800"/>
          </a:p>
          <a:p>
            <a:pPr>
              <a:lnSpc>
                <a:spcPct val="80000"/>
              </a:lnSpc>
            </a:pPr>
            <a:endParaRPr lang="zh-Hans" altLang="en-US" sz="80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1ED58A85-0739-F34C-8CE9-22107B734DA5}" type="slidenum">
              <a:rPr lang="zh-Hans" altLang="en-US" sz="1200"/>
              <a:pPr eaLnBrk="1" hangingPunct="1"/>
              <a:t>4</a:t>
            </a:fld>
            <a:endParaRPr lang="zh-Hans" altLang="en-US" sz="1200"/>
          </a:p>
        </p:txBody>
      </p:sp>
    </p:spTree>
    <p:extLst>
      <p:ext uri="{BB962C8B-B14F-4D97-AF65-F5344CB8AC3E}">
        <p14:creationId xmlns:p14="http://schemas.microsoft.com/office/powerpoint/2010/main" val="171463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备注占位符 2"/>
          <p:cNvSpPr>
            <a:spLocks noGrp="1"/>
          </p:cNvSpPr>
          <p:nvPr>
            <p:ph type="body" idx="1"/>
          </p:nvPr>
        </p:nvSpPr>
        <p:spPr/>
        <p:txBody>
          <a:bodyPr/>
          <a:lstStyle/>
          <a:p>
            <a:pPr>
              <a:lnSpc>
                <a:spcPct val="80000"/>
              </a:lnSpc>
            </a:pPr>
            <a:r>
              <a:rPr lang="en-US" altLang="zh-Hans" sz="800"/>
              <a:t>//C++</a:t>
            </a:r>
            <a:r>
              <a:rPr lang="zh-Hans" altLang="en-US" sz="800"/>
              <a:t>的求解过程</a:t>
            </a:r>
            <a:endParaRPr lang="en-US" altLang="zh-Hans" sz="800"/>
          </a:p>
          <a:p>
            <a:pPr>
              <a:lnSpc>
                <a:spcPct val="80000"/>
              </a:lnSpc>
            </a:pPr>
            <a:r>
              <a:rPr lang="en-US" altLang="zh-Hans" sz="800"/>
              <a:t>#include&lt;iostream&gt;</a:t>
            </a:r>
            <a:br>
              <a:rPr lang="en-US" altLang="zh-Hans" sz="800"/>
            </a:br>
            <a:r>
              <a:rPr lang="en-US" altLang="zh-Hans" sz="800"/>
              <a:t>#include&lt;cmath&gt;</a:t>
            </a:r>
            <a:br>
              <a:rPr lang="en-US" altLang="zh-Hans" sz="800"/>
            </a:br>
            <a:r>
              <a:rPr lang="en-US" altLang="zh-Hans" sz="800"/>
              <a:t>#include&lt;ctime&gt;</a:t>
            </a:r>
            <a:br>
              <a:rPr lang="en-US" altLang="zh-Hans" sz="800"/>
            </a:br>
            <a:r>
              <a:rPr lang="en-US" altLang="zh-Hans" sz="800"/>
              <a:t>using namespace std;</a:t>
            </a:r>
            <a:br>
              <a:rPr lang="en-US" altLang="zh-Hans" sz="800"/>
            </a:br>
            <a:r>
              <a:rPr lang="en-US" altLang="zh-Hans" sz="800"/>
              <a:t>bool IsPrime( int number )</a:t>
            </a:r>
            <a:br>
              <a:rPr lang="en-US" altLang="zh-Hans" sz="800"/>
            </a:br>
            <a:r>
              <a:rPr lang="en-US" altLang="zh-Hans" sz="800"/>
              <a:t>{</a:t>
            </a:r>
            <a:br>
              <a:rPr lang="en-US" altLang="zh-Hans" sz="800"/>
            </a:br>
            <a:r>
              <a:rPr lang="en-US" altLang="zh-Hans" sz="800"/>
              <a:t>for( int i = 3; i &lt;= sqrt(number * 1.0f); i += 2 )</a:t>
            </a:r>
            <a:br>
              <a:rPr lang="en-US" altLang="zh-Hans" sz="800"/>
            </a:br>
            <a:r>
              <a:rPr lang="en-US" altLang="zh-Hans" sz="800"/>
              <a:t>{</a:t>
            </a:r>
            <a:br>
              <a:rPr lang="en-US" altLang="zh-Hans" sz="800"/>
            </a:br>
            <a:r>
              <a:rPr lang="en-US" altLang="zh-Hans" sz="800"/>
              <a:t>if( number % i == 0 )</a:t>
            </a:r>
            <a:br>
              <a:rPr lang="en-US" altLang="zh-Hans" sz="800"/>
            </a:br>
            <a:r>
              <a:rPr lang="en-US" altLang="zh-Hans" sz="800"/>
              <a:t>{</a:t>
            </a:r>
            <a:br>
              <a:rPr lang="en-US" altLang="zh-Hans" sz="800"/>
            </a:br>
            <a:r>
              <a:rPr lang="en-US" altLang="zh-Hans" sz="800"/>
              <a:t>return false;</a:t>
            </a:r>
            <a:br>
              <a:rPr lang="en-US" altLang="zh-Hans" sz="800"/>
            </a:br>
            <a:r>
              <a:rPr lang="en-US" altLang="zh-Hans" sz="800"/>
              <a:t>}</a:t>
            </a:r>
            <a:br>
              <a:rPr lang="en-US" altLang="zh-Hans" sz="800"/>
            </a:br>
            <a:r>
              <a:rPr lang="en-US" altLang="zh-Hans" sz="800"/>
              <a:t>}</a:t>
            </a:r>
            <a:br>
              <a:rPr lang="en-US" altLang="zh-Hans" sz="800"/>
            </a:br>
            <a:br>
              <a:rPr lang="en-US" altLang="zh-Hans" sz="800"/>
            </a:br>
            <a:r>
              <a:rPr lang="en-US" altLang="zh-Hans" sz="800"/>
              <a:t>return true;</a:t>
            </a:r>
            <a:br>
              <a:rPr lang="en-US" altLang="zh-Hans" sz="800"/>
            </a:br>
            <a:r>
              <a:rPr lang="en-US" altLang="zh-Hans" sz="800"/>
              <a:t>}</a:t>
            </a:r>
            <a:br>
              <a:rPr lang="en-US" altLang="zh-Hans" sz="800"/>
            </a:br>
            <a:br>
              <a:rPr lang="en-US" altLang="zh-Hans" sz="800"/>
            </a:br>
            <a:r>
              <a:rPr lang="en-US" altLang="zh-Hans" sz="800"/>
              <a:t>int main()</a:t>
            </a:r>
            <a:br>
              <a:rPr lang="en-US" altLang="zh-Hans" sz="800"/>
            </a:br>
            <a:r>
              <a:rPr lang="en-US" altLang="zh-Hans" sz="800"/>
              <a:t>{</a:t>
            </a:r>
            <a:br>
              <a:rPr lang="en-US" altLang="zh-Hans" sz="800"/>
            </a:br>
            <a:r>
              <a:rPr lang="en-US" altLang="zh-Hans" sz="800"/>
              <a:t>srand( (unsigned int)time(NULL) );</a:t>
            </a:r>
            <a:br>
              <a:rPr lang="en-US" altLang="zh-Hans" sz="800"/>
            </a:br>
            <a:br>
              <a:rPr lang="en-US" altLang="zh-Hans" sz="800"/>
            </a:br>
            <a:r>
              <a:rPr lang="en-US" altLang="zh-Hans" sz="800"/>
              <a:t>for( int i = 0; i &lt; 10; ++i )</a:t>
            </a:r>
            <a:br>
              <a:rPr lang="en-US" altLang="zh-Hans" sz="800"/>
            </a:br>
            <a:r>
              <a:rPr lang="en-US" altLang="zh-Hans" sz="800"/>
              <a:t>{</a:t>
            </a:r>
            <a:br>
              <a:rPr lang="en-US" altLang="zh-Hans" sz="800"/>
            </a:br>
            <a:r>
              <a:rPr lang="en-US" altLang="zh-Hans" sz="800"/>
              <a:t>int num = rand();</a:t>
            </a:r>
            <a:br>
              <a:rPr lang="en-US" altLang="zh-Hans" sz="800"/>
            </a:br>
            <a:r>
              <a:rPr lang="en-US" altLang="zh-Hans" sz="800"/>
              <a:t>num = ( ( num / 2 ) + 1 ) * 2 + 10;</a:t>
            </a:r>
            <a:br>
              <a:rPr lang="en-US" altLang="zh-Hans" sz="800"/>
            </a:br>
            <a:br>
              <a:rPr lang="en-US" altLang="zh-Hans" sz="800"/>
            </a:br>
            <a:r>
              <a:rPr lang="en-US" altLang="zh-Hans" sz="800"/>
              <a:t>int low = 1;</a:t>
            </a:r>
            <a:br>
              <a:rPr lang="en-US" altLang="zh-Hans" sz="800"/>
            </a:br>
            <a:r>
              <a:rPr lang="en-US" altLang="zh-Hans" sz="800"/>
              <a:t>int high = num - 1;</a:t>
            </a:r>
            <a:br>
              <a:rPr lang="en-US" altLang="zh-Hans" sz="800"/>
            </a:br>
            <a:r>
              <a:rPr lang="en-US" altLang="zh-Hans" sz="800"/>
              <a:t>do</a:t>
            </a:r>
            <a:br>
              <a:rPr lang="en-US" altLang="zh-Hans" sz="800"/>
            </a:br>
            <a:r>
              <a:rPr lang="en-US" altLang="zh-Hans" sz="800"/>
              <a:t>{</a:t>
            </a:r>
            <a:br>
              <a:rPr lang="en-US" altLang="zh-Hans" sz="800"/>
            </a:br>
            <a:r>
              <a:rPr lang="en-US" altLang="zh-Hans" sz="800"/>
              <a:t>low += 2;</a:t>
            </a:r>
            <a:br>
              <a:rPr lang="en-US" altLang="zh-Hans" sz="800"/>
            </a:br>
            <a:r>
              <a:rPr lang="en-US" altLang="zh-Hans" sz="800"/>
              <a:t>high -= 2;</a:t>
            </a:r>
            <a:br>
              <a:rPr lang="en-US" altLang="zh-Hans" sz="800"/>
            </a:br>
            <a:r>
              <a:rPr lang="en-US" altLang="zh-Hans" sz="800"/>
              <a:t>}while( (!IsPrime(low)) || (!IsPrime(high)) );</a:t>
            </a:r>
            <a:br>
              <a:rPr lang="en-US" altLang="zh-Hans" sz="800"/>
            </a:br>
            <a:br>
              <a:rPr lang="en-US" altLang="zh-Hans" sz="800"/>
            </a:br>
            <a:r>
              <a:rPr lang="en-US" altLang="zh-Hans" sz="800"/>
              <a:t>cout&lt;&lt; num &lt;&lt; " = " &lt;&lt; low &lt;&lt; " + " &lt;&lt; high &lt;&lt;endl;</a:t>
            </a:r>
            <a:br>
              <a:rPr lang="en-US" altLang="zh-Hans" sz="800"/>
            </a:br>
            <a:r>
              <a:rPr lang="en-US" altLang="zh-Hans" sz="800"/>
              <a:t>}</a:t>
            </a:r>
            <a:br>
              <a:rPr lang="en-US" altLang="zh-Hans" sz="800"/>
            </a:br>
            <a:br>
              <a:rPr lang="en-US" altLang="zh-Hans" sz="800"/>
            </a:br>
            <a:r>
              <a:rPr lang="en-US" altLang="zh-Hans" sz="800"/>
              <a:t>system( "pause" );</a:t>
            </a:r>
            <a:br>
              <a:rPr lang="en-US" altLang="zh-Hans" sz="800"/>
            </a:br>
            <a:r>
              <a:rPr lang="en-US" altLang="zh-Hans" sz="800"/>
              <a:t>}</a:t>
            </a:r>
            <a:endParaRPr lang="zh-Hans" altLang="en-US" sz="80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2CCEBB3-FA23-2C44-9464-211F62758A44}" type="slidenum">
              <a:rPr lang="zh-Hans" altLang="en-US" sz="1200"/>
              <a:pPr eaLnBrk="1" hangingPunct="1"/>
              <a:t>5</a:t>
            </a:fld>
            <a:endParaRPr lang="zh-Hans" altLang="en-US" sz="1200"/>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属性是静态的，用以描述某类对象的属性或状态。</a:t>
            </a:r>
            <a:endParaRPr lang="en-US" altLang="zh-CN" dirty="0"/>
          </a:p>
          <a:p>
            <a:r>
              <a:rPr lang="zh-CN" altLang="en-US" dirty="0"/>
              <a:t>行为是动态的，用以描述某类对象的共同行为或功能。</a:t>
            </a:r>
          </a:p>
        </p:txBody>
      </p:sp>
      <p:sp>
        <p:nvSpPr>
          <p:cNvPr id="4" name="灯片编号占位符 3"/>
          <p:cNvSpPr>
            <a:spLocks noGrp="1"/>
          </p:cNvSpPr>
          <p:nvPr>
            <p:ph type="sldNum" sz="quarter" idx="10"/>
          </p:nvPr>
        </p:nvSpPr>
        <p:spPr/>
        <p:txBody>
          <a:bodyPr/>
          <a:lstStyle/>
          <a:p>
            <a:fld id="{9DCFA151-F10B-0E4B-9CF2-B350A5EED497}" type="slidenum">
              <a:rPr lang="zh-Hans" altLang="en-US" smtClean="0"/>
              <a:pPr/>
              <a:t>10</a:t>
            </a:fld>
            <a:endParaRPr lang="zh-Hans" altLang="en-US"/>
          </a:p>
        </p:txBody>
      </p:sp>
    </p:spTree>
    <p:extLst>
      <p:ext uri="{BB962C8B-B14F-4D97-AF65-F5344CB8AC3E}">
        <p14:creationId xmlns:p14="http://schemas.microsoft.com/office/powerpoint/2010/main" val="178752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Hans" altLang="en-US">
              <a:latin typeface="Times New Roman" charset="0"/>
              <a:ea typeface="宋体" charset="0"/>
            </a:endParaRPr>
          </a:p>
        </p:txBody>
      </p:sp>
      <p:sp>
        <p:nvSpPr>
          <p:cNvPr id="1208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ea typeface="宋体" charset="0"/>
              </a:defRPr>
            </a:lvl1pPr>
            <a:lvl2pPr marL="742950" indent="-285750" eaLnBrk="0" hangingPunct="0">
              <a:spcBef>
                <a:spcPct val="30000"/>
              </a:spcBef>
              <a:defRPr sz="1200">
                <a:solidFill>
                  <a:schemeClr val="tx1"/>
                </a:solidFill>
                <a:latin typeface="Times New Roman" charset="0"/>
                <a:ea typeface="宋体" charset="0"/>
              </a:defRPr>
            </a:lvl2pPr>
            <a:lvl3pPr marL="1143000" indent="-228600" eaLnBrk="0" hangingPunct="0">
              <a:spcBef>
                <a:spcPct val="30000"/>
              </a:spcBef>
              <a:defRPr sz="1200">
                <a:solidFill>
                  <a:schemeClr val="tx1"/>
                </a:solidFill>
                <a:latin typeface="Times New Roman" charset="0"/>
                <a:ea typeface="宋体" charset="0"/>
              </a:defRPr>
            </a:lvl3pPr>
            <a:lvl4pPr marL="1600200" indent="-228600" eaLnBrk="0" hangingPunct="0">
              <a:spcBef>
                <a:spcPct val="30000"/>
              </a:spcBef>
              <a:defRPr sz="1200">
                <a:solidFill>
                  <a:schemeClr val="tx1"/>
                </a:solidFill>
                <a:latin typeface="Times New Roman" charset="0"/>
                <a:ea typeface="宋体" charset="0"/>
              </a:defRPr>
            </a:lvl4pPr>
            <a:lvl5pPr marL="2057400" indent="-228600" eaLnBrk="0" hangingPunct="0">
              <a:spcBef>
                <a:spcPct val="30000"/>
              </a:spcBef>
              <a:defRPr sz="1200">
                <a:solidFill>
                  <a:schemeClr val="tx1"/>
                </a:solidFill>
                <a:latin typeface="Times New Roman" charset="0"/>
                <a:ea typeface="宋体" charset="0"/>
              </a:defRPr>
            </a:lvl5pPr>
            <a:lvl6pPr marL="2514600" indent="-228600" eaLnBrk="0" fontAlgn="base" hangingPunct="0">
              <a:spcBef>
                <a:spcPct val="30000"/>
              </a:spcBef>
              <a:spcAft>
                <a:spcPct val="0"/>
              </a:spcAft>
              <a:defRPr sz="1200">
                <a:solidFill>
                  <a:schemeClr val="tx1"/>
                </a:solidFill>
                <a:latin typeface="Times New Roman" charset="0"/>
                <a:ea typeface="宋体" charset="0"/>
              </a:defRPr>
            </a:lvl6pPr>
            <a:lvl7pPr marL="2971800" indent="-228600" eaLnBrk="0" fontAlgn="base" hangingPunct="0">
              <a:spcBef>
                <a:spcPct val="30000"/>
              </a:spcBef>
              <a:spcAft>
                <a:spcPct val="0"/>
              </a:spcAft>
              <a:defRPr sz="1200">
                <a:solidFill>
                  <a:schemeClr val="tx1"/>
                </a:solidFill>
                <a:latin typeface="Times New Roman" charset="0"/>
                <a:ea typeface="宋体" charset="0"/>
              </a:defRPr>
            </a:lvl7pPr>
            <a:lvl8pPr marL="3429000" indent="-228600" eaLnBrk="0" fontAlgn="base" hangingPunct="0">
              <a:spcBef>
                <a:spcPct val="30000"/>
              </a:spcBef>
              <a:spcAft>
                <a:spcPct val="0"/>
              </a:spcAft>
              <a:defRPr sz="1200">
                <a:solidFill>
                  <a:schemeClr val="tx1"/>
                </a:solidFill>
                <a:latin typeface="Times New Roman" charset="0"/>
                <a:ea typeface="宋体" charset="0"/>
              </a:defRPr>
            </a:lvl8pPr>
            <a:lvl9pPr marL="3886200" indent="-228600" eaLnBrk="0" fontAlgn="base" hangingPunct="0">
              <a:spcBef>
                <a:spcPct val="30000"/>
              </a:spcBef>
              <a:spcAft>
                <a:spcPct val="0"/>
              </a:spcAft>
              <a:defRPr sz="1200">
                <a:solidFill>
                  <a:schemeClr val="tx1"/>
                </a:solidFill>
                <a:latin typeface="Times New Roman" charset="0"/>
                <a:ea typeface="宋体" charset="0"/>
              </a:defRPr>
            </a:lvl9pPr>
          </a:lstStyle>
          <a:p>
            <a:pPr eaLnBrk="1" hangingPunct="1">
              <a:spcBef>
                <a:spcPct val="0"/>
              </a:spcBef>
            </a:pPr>
            <a:fld id="{F06F9CF1-334F-DF4A-A415-24B22A87DE18}" type="slidenum">
              <a:rPr lang="en-US" altLang="zh-Hans"/>
              <a:pPr eaLnBrk="1" hangingPunct="1">
                <a:spcBef>
                  <a:spcPct val="0"/>
                </a:spcBef>
              </a:pPr>
              <a:t>30</a:t>
            </a:fld>
            <a:endParaRPr lang="en-US" altLang="zh-Hans"/>
          </a:p>
        </p:txBody>
      </p:sp>
    </p:spTree>
    <p:extLst>
      <p:ext uri="{BB962C8B-B14F-4D97-AF65-F5344CB8AC3E}">
        <p14:creationId xmlns:p14="http://schemas.microsoft.com/office/powerpoint/2010/main" val="140896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46</a:t>
            </a:fld>
            <a:endParaRPr lang="zh-Hans" altLang="en-US"/>
          </a:p>
        </p:txBody>
      </p:sp>
    </p:spTree>
    <p:extLst>
      <p:ext uri="{BB962C8B-B14F-4D97-AF65-F5344CB8AC3E}">
        <p14:creationId xmlns:p14="http://schemas.microsoft.com/office/powerpoint/2010/main" val="126409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Hans" altLang="en-US" dirty="0"/>
          </a:p>
        </p:txBody>
      </p:sp>
      <p:sp>
        <p:nvSpPr>
          <p:cNvPr id="4" name="幻灯片编号占位符 3"/>
          <p:cNvSpPr>
            <a:spLocks noGrp="1"/>
          </p:cNvSpPr>
          <p:nvPr>
            <p:ph type="sldNum" sz="quarter" idx="10"/>
          </p:nvPr>
        </p:nvSpPr>
        <p:spPr/>
        <p:txBody>
          <a:bodyPr/>
          <a:lstStyle/>
          <a:p>
            <a:fld id="{9DCFA151-F10B-0E4B-9CF2-B350A5EED497}" type="slidenum">
              <a:rPr lang="zh-Hans" altLang="en-US" smtClean="0"/>
              <a:pPr/>
              <a:t>47</a:t>
            </a:fld>
            <a:endParaRPr lang="zh-Hans" altLang="en-US"/>
          </a:p>
        </p:txBody>
      </p:sp>
    </p:spTree>
    <p:extLst>
      <p:ext uri="{BB962C8B-B14F-4D97-AF65-F5344CB8AC3E}">
        <p14:creationId xmlns:p14="http://schemas.microsoft.com/office/powerpoint/2010/main" val="56901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Hans"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Hans"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Han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Hans"/>
          </a:p>
        </p:txBody>
      </p:sp>
      <p:sp>
        <p:nvSpPr>
          <p:cNvPr id="13" name="灯片编号占位符 26"/>
          <p:cNvSpPr>
            <a:spLocks noGrp="1"/>
          </p:cNvSpPr>
          <p:nvPr>
            <p:ph type="sldNum" sz="quarter" idx="12"/>
          </p:nvPr>
        </p:nvSpPr>
        <p:spPr/>
        <p:txBody>
          <a:bodyPr/>
          <a:lstStyle>
            <a:lvl1pPr>
              <a:defRPr>
                <a:solidFill>
                  <a:srgbClr val="FFFFFF"/>
                </a:solidFill>
              </a:defRPr>
            </a:lvl1pPr>
          </a:lstStyle>
          <a:p>
            <a:fld id="{9A98C4B4-F7FE-5D48-8BC2-6D2C0C993071}" type="slidenum">
              <a:rPr lang="en-US" altLang="zh-Hans"/>
              <a:pPr/>
              <a:t>‹#›</a:t>
            </a:fld>
            <a:endParaRPr lang="en-US" altLang="zh-Hans"/>
          </a:p>
        </p:txBody>
      </p:sp>
    </p:spTree>
    <p:extLst>
      <p:ext uri="{BB962C8B-B14F-4D97-AF65-F5344CB8AC3E}">
        <p14:creationId xmlns:p14="http://schemas.microsoft.com/office/powerpoint/2010/main" val="135049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650C1B16-6FAF-C34C-BDC4-D28C033942F4}" type="slidenum">
              <a:rPr lang="en-US" altLang="zh-Hans"/>
              <a:pPr/>
              <a:t>‹#›</a:t>
            </a:fld>
            <a:endParaRPr lang="en-US" altLang="zh-Hans"/>
          </a:p>
        </p:txBody>
      </p:sp>
    </p:spTree>
    <p:extLst>
      <p:ext uri="{BB962C8B-B14F-4D97-AF65-F5344CB8AC3E}">
        <p14:creationId xmlns:p14="http://schemas.microsoft.com/office/powerpoint/2010/main" val="118964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Hans"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DDEF0F7E-F0C7-3148-89A0-0EDDB134F8AE}" type="slidenum">
              <a:rPr lang="en-US" altLang="zh-Hans"/>
              <a:pPr/>
              <a:t>‹#›</a:t>
            </a:fld>
            <a:endParaRPr lang="en-US" altLang="zh-Hans"/>
          </a:p>
        </p:txBody>
      </p:sp>
    </p:spTree>
    <p:extLst>
      <p:ext uri="{BB962C8B-B14F-4D97-AF65-F5344CB8AC3E}">
        <p14:creationId xmlns:p14="http://schemas.microsoft.com/office/powerpoint/2010/main" val="102520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6248400" cy="914400"/>
          </a:xfrm>
        </p:spPr>
        <p:txBody>
          <a:bodyPr/>
          <a:lstStyle/>
          <a:p>
            <a:r>
              <a:rPr lang="zh-Hans" altLang="en-US"/>
              <a:t>单击此处编辑母版标题样式</a:t>
            </a:r>
          </a:p>
        </p:txBody>
      </p:sp>
      <p:sp>
        <p:nvSpPr>
          <p:cNvPr id="3" name="文本占位符 2"/>
          <p:cNvSpPr>
            <a:spLocks noGrp="1"/>
          </p:cNvSpPr>
          <p:nvPr>
            <p:ph type="body" sz="half" idx="1"/>
          </p:nvPr>
        </p:nvSpPr>
        <p:spPr>
          <a:xfrm>
            <a:off x="468313" y="1125538"/>
            <a:ext cx="4038600" cy="5257800"/>
          </a:xfrm>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4" name="内容占位符 3"/>
          <p:cNvSpPr>
            <a:spLocks noGrp="1"/>
          </p:cNvSpPr>
          <p:nvPr>
            <p:ph sz="half" idx="2"/>
          </p:nvPr>
        </p:nvSpPr>
        <p:spPr>
          <a:xfrm>
            <a:off x="4659313" y="1125538"/>
            <a:ext cx="4038600" cy="5257800"/>
          </a:xfrm>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p>
        </p:txBody>
      </p:sp>
      <p:sp>
        <p:nvSpPr>
          <p:cNvPr id="5" name="页脚占位符 4"/>
          <p:cNvSpPr>
            <a:spLocks noGrp="1"/>
          </p:cNvSpPr>
          <p:nvPr>
            <p:ph type="ftr" sz="quarter" idx="10"/>
          </p:nvPr>
        </p:nvSpPr>
        <p:spPr>
          <a:xfrm>
            <a:off x="0" y="6629400"/>
            <a:ext cx="6858000" cy="238125"/>
          </a:xfrm>
        </p:spPr>
        <p:txBody>
          <a:bodyPr wrap="square" lIns="91440" tIns="45720" rIns="91440" bIns="45720" numCol="1" anchorCtr="0" compatLnSpc="1">
            <a:prstTxWarp prst="textNoShape">
              <a:avLst/>
            </a:prstTxWarp>
          </a:bodyPr>
          <a:lstStyle>
            <a:lvl1pPr>
              <a:defRPr>
                <a:latin typeface="Tahoma" charset="0"/>
                <a:ea typeface="宋体" charset="0"/>
              </a:defRPr>
            </a:lvl1pPr>
          </a:lstStyle>
          <a:p>
            <a:r>
              <a:rPr lang="zh-Hans" altLang="en-US"/>
              <a:t>School of Information and Engineering, Shenzhen University</a:t>
            </a:r>
            <a:endParaRPr lang="en-US" altLang="zh-Hans"/>
          </a:p>
        </p:txBody>
      </p:sp>
      <p:sp>
        <p:nvSpPr>
          <p:cNvPr id="6" name="灯片编号占位符 5"/>
          <p:cNvSpPr>
            <a:spLocks noGrp="1"/>
          </p:cNvSpPr>
          <p:nvPr>
            <p:ph type="sldNum" sz="quarter" idx="11"/>
          </p:nvPr>
        </p:nvSpPr>
        <p:spPr>
          <a:xfrm>
            <a:off x="6858000" y="6629400"/>
            <a:ext cx="2286000" cy="228600"/>
          </a:xfrm>
        </p:spPr>
        <p:txBody>
          <a:bodyPr/>
          <a:lstStyle>
            <a:lvl1pPr>
              <a:defRPr/>
            </a:lvl1pPr>
          </a:lstStyle>
          <a:p>
            <a:fld id="{D6ADF0D4-D31A-524E-BBC5-F972AFFF9A9A}" type="slidenum">
              <a:rPr lang="zh-Hans" altLang="en-US"/>
              <a:pPr/>
              <a:t>‹#›</a:t>
            </a:fld>
            <a:endParaRPr lang="en-US" altLang="zh-Hans"/>
          </a:p>
        </p:txBody>
      </p:sp>
    </p:spTree>
    <p:extLst>
      <p:ext uri="{BB962C8B-B14F-4D97-AF65-F5344CB8AC3E}">
        <p14:creationId xmlns:p14="http://schemas.microsoft.com/office/powerpoint/2010/main" val="30408917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7" name="标题 6"/>
          <p:cNvSpPr>
            <a:spLocks noGrp="1"/>
          </p:cNvSpPr>
          <p:nvPr>
            <p:ph type="title"/>
          </p:nvPr>
        </p:nvSpPr>
        <p:spPr/>
        <p:txBody>
          <a:bodyPr rtlCol="0"/>
          <a:lstStyle/>
          <a:p>
            <a:r>
              <a:rPr lang="zh-Hans"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Hans"/>
          </a:p>
        </p:txBody>
      </p:sp>
      <p:sp>
        <p:nvSpPr>
          <p:cNvPr id="5" name="页脚占位符 21"/>
          <p:cNvSpPr>
            <a:spLocks noGrp="1"/>
          </p:cNvSpPr>
          <p:nvPr>
            <p:ph type="ftr" sz="quarter" idx="11"/>
          </p:nvPr>
        </p:nvSpPr>
        <p:spPr/>
        <p:txBody>
          <a:bodyPr/>
          <a:lstStyle>
            <a:lvl1pPr>
              <a:defRPr/>
            </a:lvl1pPr>
          </a:lstStyle>
          <a:p>
            <a:pPr>
              <a:defRPr/>
            </a:pPr>
            <a:endParaRPr lang="en-US" altLang="zh-Hans"/>
          </a:p>
        </p:txBody>
      </p:sp>
      <p:sp>
        <p:nvSpPr>
          <p:cNvPr id="6" name="灯片编号占位符 17"/>
          <p:cNvSpPr>
            <a:spLocks noGrp="1"/>
          </p:cNvSpPr>
          <p:nvPr>
            <p:ph type="sldNum" sz="quarter" idx="12"/>
          </p:nvPr>
        </p:nvSpPr>
        <p:spPr/>
        <p:txBody>
          <a:bodyPr/>
          <a:lstStyle>
            <a:lvl1pPr>
              <a:defRPr/>
            </a:lvl1pPr>
          </a:lstStyle>
          <a:p>
            <a:fld id="{7F7A4A03-0176-A74E-A74B-B9F128C5E66E}" type="slidenum">
              <a:rPr lang="en-US" altLang="zh-Hans"/>
              <a:pPr/>
              <a:t>‹#›</a:t>
            </a:fld>
            <a:endParaRPr lang="en-US" altLang="zh-Hans"/>
          </a:p>
        </p:txBody>
      </p:sp>
    </p:spTree>
    <p:extLst>
      <p:ext uri="{BB962C8B-B14F-4D97-AF65-F5344CB8AC3E}">
        <p14:creationId xmlns:p14="http://schemas.microsoft.com/office/powerpoint/2010/main" val="164976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Hans"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Hans"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Hans"/>
          </a:p>
        </p:txBody>
      </p:sp>
      <p:sp>
        <p:nvSpPr>
          <p:cNvPr id="7" name="页脚占位符 4"/>
          <p:cNvSpPr>
            <a:spLocks noGrp="1"/>
          </p:cNvSpPr>
          <p:nvPr>
            <p:ph type="ftr" sz="quarter" idx="11"/>
          </p:nvPr>
        </p:nvSpPr>
        <p:spPr/>
        <p:txBody>
          <a:bodyPr/>
          <a:lstStyle>
            <a:lvl1pPr>
              <a:defRPr/>
            </a:lvl1pPr>
            <a:extLst/>
          </a:lstStyle>
          <a:p>
            <a:pPr>
              <a:defRPr/>
            </a:pPr>
            <a:endParaRPr lang="en-US" altLang="zh-Hans"/>
          </a:p>
        </p:txBody>
      </p:sp>
      <p:sp>
        <p:nvSpPr>
          <p:cNvPr id="8" name="灯片编号占位符 5"/>
          <p:cNvSpPr>
            <a:spLocks noGrp="1"/>
          </p:cNvSpPr>
          <p:nvPr>
            <p:ph type="sldNum" sz="quarter" idx="12"/>
          </p:nvPr>
        </p:nvSpPr>
        <p:spPr/>
        <p:txBody>
          <a:bodyPr/>
          <a:lstStyle>
            <a:lvl1pPr>
              <a:defRPr/>
            </a:lvl1pPr>
          </a:lstStyle>
          <a:p>
            <a:fld id="{23A5D678-8EB2-DF4F-93F9-CF56ACE980BD}" type="slidenum">
              <a:rPr lang="en-US" altLang="zh-Hans"/>
              <a:pPr/>
              <a:t>‹#›</a:t>
            </a:fld>
            <a:endParaRPr lang="en-US" altLang="zh-Hans"/>
          </a:p>
        </p:txBody>
      </p:sp>
    </p:spTree>
    <p:extLst>
      <p:ext uri="{BB962C8B-B14F-4D97-AF65-F5344CB8AC3E}">
        <p14:creationId xmlns:p14="http://schemas.microsoft.com/office/powerpoint/2010/main" val="7833686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8" name="标题 7"/>
          <p:cNvSpPr>
            <a:spLocks noGrp="1"/>
          </p:cNvSpPr>
          <p:nvPr>
            <p:ph type="title"/>
          </p:nvPr>
        </p:nvSpPr>
        <p:spPr/>
        <p:txBody>
          <a:bodyPr rtlCol="0"/>
          <a:lstStyle/>
          <a:p>
            <a:r>
              <a:rPr lang="zh-Hans"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17F53714-B5C5-9047-97F0-1761E3B860E3}" type="slidenum">
              <a:rPr lang="en-US" altLang="zh-Hans"/>
              <a:pPr/>
              <a:t>‹#›</a:t>
            </a:fld>
            <a:endParaRPr lang="en-US" altLang="zh-Hans"/>
          </a:p>
        </p:txBody>
      </p:sp>
    </p:spTree>
    <p:extLst>
      <p:ext uri="{BB962C8B-B14F-4D97-AF65-F5344CB8AC3E}">
        <p14:creationId xmlns:p14="http://schemas.microsoft.com/office/powerpoint/2010/main" val="110252005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Hans"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Hans"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Hans"/>
          </a:p>
        </p:txBody>
      </p:sp>
      <p:sp>
        <p:nvSpPr>
          <p:cNvPr id="8" name="页脚占位符 7"/>
          <p:cNvSpPr>
            <a:spLocks noGrp="1"/>
          </p:cNvSpPr>
          <p:nvPr>
            <p:ph type="ftr" sz="quarter" idx="11"/>
          </p:nvPr>
        </p:nvSpPr>
        <p:spPr/>
        <p:txBody>
          <a:bodyPr/>
          <a:lstStyle>
            <a:lvl1pPr>
              <a:defRPr/>
            </a:lvl1pPr>
            <a:extLst/>
          </a:lstStyle>
          <a:p>
            <a:pPr>
              <a:defRPr/>
            </a:pPr>
            <a:endParaRPr lang="en-US" altLang="zh-Hans"/>
          </a:p>
        </p:txBody>
      </p:sp>
      <p:sp>
        <p:nvSpPr>
          <p:cNvPr id="9" name="灯片编号占位符 8"/>
          <p:cNvSpPr>
            <a:spLocks noGrp="1"/>
          </p:cNvSpPr>
          <p:nvPr>
            <p:ph type="sldNum" sz="quarter" idx="12"/>
          </p:nvPr>
        </p:nvSpPr>
        <p:spPr/>
        <p:txBody>
          <a:bodyPr/>
          <a:lstStyle>
            <a:lvl1pPr>
              <a:defRPr/>
            </a:lvl1pPr>
          </a:lstStyle>
          <a:p>
            <a:fld id="{16D7A397-3D44-0A43-B81D-BDCD6975641F}" type="slidenum">
              <a:rPr lang="en-US" altLang="zh-Hans"/>
              <a:pPr/>
              <a:t>‹#›</a:t>
            </a:fld>
            <a:endParaRPr lang="en-US" altLang="zh-Hans"/>
          </a:p>
        </p:txBody>
      </p:sp>
    </p:spTree>
    <p:extLst>
      <p:ext uri="{BB962C8B-B14F-4D97-AF65-F5344CB8AC3E}">
        <p14:creationId xmlns:p14="http://schemas.microsoft.com/office/powerpoint/2010/main" val="204489776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Hans"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Hans"/>
          </a:p>
        </p:txBody>
      </p:sp>
      <p:sp>
        <p:nvSpPr>
          <p:cNvPr id="4" name="页脚占位符 3"/>
          <p:cNvSpPr>
            <a:spLocks noGrp="1"/>
          </p:cNvSpPr>
          <p:nvPr>
            <p:ph type="ftr" sz="quarter" idx="11"/>
          </p:nvPr>
        </p:nvSpPr>
        <p:spPr/>
        <p:txBody>
          <a:bodyPr/>
          <a:lstStyle>
            <a:lvl1pPr>
              <a:defRPr/>
            </a:lvl1pPr>
            <a:extLst/>
          </a:lstStyle>
          <a:p>
            <a:pPr>
              <a:defRPr/>
            </a:pPr>
            <a:endParaRPr lang="en-US" altLang="zh-Hans"/>
          </a:p>
        </p:txBody>
      </p:sp>
      <p:sp>
        <p:nvSpPr>
          <p:cNvPr id="5" name="灯片编号占位符 4"/>
          <p:cNvSpPr>
            <a:spLocks noGrp="1"/>
          </p:cNvSpPr>
          <p:nvPr>
            <p:ph type="sldNum" sz="quarter" idx="12"/>
          </p:nvPr>
        </p:nvSpPr>
        <p:spPr/>
        <p:txBody>
          <a:bodyPr/>
          <a:lstStyle>
            <a:lvl1pPr>
              <a:defRPr/>
            </a:lvl1pPr>
          </a:lstStyle>
          <a:p>
            <a:fld id="{2C1E7BFE-401E-6342-AC33-6C93FD6D0E44}" type="slidenum">
              <a:rPr lang="en-US" altLang="zh-Hans"/>
              <a:pPr/>
              <a:t>‹#›</a:t>
            </a:fld>
            <a:endParaRPr lang="en-US" altLang="zh-Hans"/>
          </a:p>
        </p:txBody>
      </p:sp>
    </p:spTree>
    <p:extLst>
      <p:ext uri="{BB962C8B-B14F-4D97-AF65-F5344CB8AC3E}">
        <p14:creationId xmlns:p14="http://schemas.microsoft.com/office/powerpoint/2010/main" val="196751392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Hans"/>
          </a:p>
        </p:txBody>
      </p:sp>
      <p:sp>
        <p:nvSpPr>
          <p:cNvPr id="3" name="页脚占位符 21"/>
          <p:cNvSpPr>
            <a:spLocks noGrp="1"/>
          </p:cNvSpPr>
          <p:nvPr>
            <p:ph type="ftr" sz="quarter" idx="11"/>
          </p:nvPr>
        </p:nvSpPr>
        <p:spPr/>
        <p:txBody>
          <a:bodyPr/>
          <a:lstStyle>
            <a:lvl1pPr>
              <a:defRPr/>
            </a:lvl1pPr>
          </a:lstStyle>
          <a:p>
            <a:pPr>
              <a:defRPr/>
            </a:pPr>
            <a:endParaRPr lang="en-US" altLang="zh-Hans"/>
          </a:p>
        </p:txBody>
      </p:sp>
      <p:sp>
        <p:nvSpPr>
          <p:cNvPr id="4" name="灯片编号占位符 17"/>
          <p:cNvSpPr>
            <a:spLocks noGrp="1"/>
          </p:cNvSpPr>
          <p:nvPr>
            <p:ph type="sldNum" sz="quarter" idx="12"/>
          </p:nvPr>
        </p:nvSpPr>
        <p:spPr/>
        <p:txBody>
          <a:bodyPr/>
          <a:lstStyle>
            <a:lvl1pPr>
              <a:defRPr/>
            </a:lvl1pPr>
          </a:lstStyle>
          <a:p>
            <a:fld id="{69436EE8-147C-1042-A32A-12780635705B}" type="slidenum">
              <a:rPr lang="en-US" altLang="zh-Hans"/>
              <a:pPr/>
              <a:t>‹#›</a:t>
            </a:fld>
            <a:endParaRPr lang="en-US" altLang="zh-Hans"/>
          </a:p>
        </p:txBody>
      </p:sp>
    </p:spTree>
    <p:extLst>
      <p:ext uri="{BB962C8B-B14F-4D97-AF65-F5344CB8AC3E}">
        <p14:creationId xmlns:p14="http://schemas.microsoft.com/office/powerpoint/2010/main" val="59651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Hans"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Hans"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Hans"/>
          </a:p>
        </p:txBody>
      </p:sp>
      <p:sp>
        <p:nvSpPr>
          <p:cNvPr id="6" name="页脚占位符 5"/>
          <p:cNvSpPr>
            <a:spLocks noGrp="1"/>
          </p:cNvSpPr>
          <p:nvPr>
            <p:ph type="ftr" sz="quarter" idx="11"/>
          </p:nvPr>
        </p:nvSpPr>
        <p:spPr/>
        <p:txBody>
          <a:bodyPr/>
          <a:lstStyle>
            <a:lvl1pPr>
              <a:defRPr/>
            </a:lvl1pPr>
            <a:extLst/>
          </a:lstStyle>
          <a:p>
            <a:pPr>
              <a:defRPr/>
            </a:pPr>
            <a:endParaRPr lang="en-US" altLang="zh-Hans"/>
          </a:p>
        </p:txBody>
      </p:sp>
      <p:sp>
        <p:nvSpPr>
          <p:cNvPr id="7" name="灯片编号占位符 6"/>
          <p:cNvSpPr>
            <a:spLocks noGrp="1"/>
          </p:cNvSpPr>
          <p:nvPr>
            <p:ph type="sldNum" sz="quarter" idx="12"/>
          </p:nvPr>
        </p:nvSpPr>
        <p:spPr/>
        <p:txBody>
          <a:bodyPr/>
          <a:lstStyle>
            <a:lvl1pPr>
              <a:defRPr/>
            </a:lvl1pPr>
          </a:lstStyle>
          <a:p>
            <a:fld id="{3FE8A6C3-1DF3-AD4E-B89D-AA8B65CA44F7}" type="slidenum">
              <a:rPr lang="en-US" altLang="zh-Hans"/>
              <a:pPr/>
              <a:t>‹#›</a:t>
            </a:fld>
            <a:endParaRPr lang="en-US" altLang="zh-Hans"/>
          </a:p>
        </p:txBody>
      </p:sp>
    </p:spTree>
    <p:extLst>
      <p:ext uri="{BB962C8B-B14F-4D97-AF65-F5344CB8AC3E}">
        <p14:creationId xmlns:p14="http://schemas.microsoft.com/office/powerpoint/2010/main" val="13651805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kumimoji="0" lang="en-US">
              <a:solidFill>
                <a:schemeClr val="lt1"/>
              </a:solidFill>
              <a:latin typeface="+mn-lt"/>
              <a:ea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Hans"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Hans"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Hans"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Han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Hans"/>
          </a:p>
        </p:txBody>
      </p:sp>
      <p:sp>
        <p:nvSpPr>
          <p:cNvPr id="13" name="灯片编号占位符 6"/>
          <p:cNvSpPr>
            <a:spLocks noGrp="1"/>
          </p:cNvSpPr>
          <p:nvPr>
            <p:ph type="sldNum" sz="quarter" idx="12"/>
          </p:nvPr>
        </p:nvSpPr>
        <p:spPr/>
        <p:txBody>
          <a:bodyPr/>
          <a:lstStyle>
            <a:lvl1pPr>
              <a:defRPr/>
            </a:lvl1pPr>
          </a:lstStyle>
          <a:p>
            <a:fld id="{8817D2B4-068C-4E45-A4F3-3BD0356D7095}" type="slidenum">
              <a:rPr lang="en-US" altLang="zh-Hans"/>
              <a:pPr/>
              <a:t>‹#›</a:t>
            </a:fld>
            <a:endParaRPr lang="en-US" altLang="zh-Hans"/>
          </a:p>
        </p:txBody>
      </p:sp>
    </p:spTree>
    <p:extLst>
      <p:ext uri="{BB962C8B-B14F-4D97-AF65-F5344CB8AC3E}">
        <p14:creationId xmlns:p14="http://schemas.microsoft.com/office/powerpoint/2010/main" val="15403834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latin typeface="Tahoma" pitchFamily="34" charset="0"/>
              <a:ea typeface="宋体" charset="-122"/>
            </a:endParaRPr>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Hans" altLang="en-US"/>
              <a:t>单击此处编辑母版标题样式</a:t>
            </a:r>
            <a:endParaRPr lang="en-US" altLang="zh-Hans"/>
          </a:p>
        </p:txBody>
      </p:sp>
      <p:sp>
        <p:nvSpPr>
          <p:cNvPr id="20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altLang="zh-Han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ahoma" pitchFamily="34" charset="0"/>
                <a:ea typeface="宋体" charset="-122"/>
              </a:defRPr>
            </a:lvl1pPr>
            <a:extLst/>
          </a:lstStyle>
          <a:p>
            <a:pPr>
              <a:defRPr/>
            </a:pPr>
            <a:endParaRPr lang="en-US" altLang="zh-Han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kumimoji="0" sz="1000"/>
            </a:lvl1pPr>
          </a:lstStyle>
          <a:p>
            <a:fld id="{93294BAF-AEA6-F242-B32C-8C34DD01B812}" type="slidenum">
              <a:rPr lang="en-US" altLang="zh-Hans"/>
              <a:pPr/>
              <a:t>‹#›</a:t>
            </a:fld>
            <a:endParaRPr lang="en-US" altLang="zh-Hans"/>
          </a:p>
        </p:txBody>
      </p:sp>
    </p:spTree>
  </p:cSld>
  <p:clrMap bg1="lt1" tx1="dk1" bg2="lt2" tx2="dk2" accent1="accent1" accent2="accent2" accent3="accent3" accent4="accent4" accent5="accent5" accent6="accent6" hlink="hlink" folHlink="folHlink"/>
  <p:sldLayoutIdLst>
    <p:sldLayoutId id="2147483789" r:id="rId1"/>
    <p:sldLayoutId id="2147483785" r:id="rId2"/>
    <p:sldLayoutId id="2147483790" r:id="rId3"/>
    <p:sldLayoutId id="2147483791" r:id="rId4"/>
    <p:sldLayoutId id="2147483792" r:id="rId5"/>
    <p:sldLayoutId id="2147483793" r:id="rId6"/>
    <p:sldLayoutId id="2147483786" r:id="rId7"/>
    <p:sldLayoutId id="2147483794" r:id="rId8"/>
    <p:sldLayoutId id="2147483795" r:id="rId9"/>
    <p:sldLayoutId id="2147483787" r:id="rId10"/>
    <p:sldLayoutId id="2147483788" r:id="rId11"/>
    <p:sldLayoutId id="2147483796"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908720"/>
            <a:ext cx="8134672" cy="1829761"/>
          </a:xfrm>
        </p:spPr>
        <p:txBody>
          <a:bodyPr>
            <a:scene3d>
              <a:camera prst="orthographicFront"/>
              <a:lightRig rig="soft" dir="t"/>
            </a:scene3d>
          </a:bodyPr>
          <a:lstStyle/>
          <a:p>
            <a:pPr algn="ctr" eaLnBrk="1" fontAlgn="auto" hangingPunct="1">
              <a:spcAft>
                <a:spcPts val="0"/>
              </a:spcAft>
              <a:defRPr/>
            </a:pPr>
            <a:r>
              <a:rPr lang="zh-Hans" altLang="en-US" sz="4000" dirty="0"/>
              <a:t>面向对象程序设计</a:t>
            </a:r>
          </a:p>
        </p:txBody>
      </p:sp>
      <p:sp>
        <p:nvSpPr>
          <p:cNvPr id="2" name="TextBox 1"/>
          <p:cNvSpPr txBox="1"/>
          <p:nvPr/>
        </p:nvSpPr>
        <p:spPr>
          <a:xfrm>
            <a:off x="5868144" y="3645024"/>
            <a:ext cx="2376264" cy="707886"/>
          </a:xfrm>
          <a:prstGeom prst="rect">
            <a:avLst/>
          </a:prstGeom>
          <a:noFill/>
        </p:spPr>
        <p:txBody>
          <a:bodyPr wrap="square" rtlCol="0">
            <a:spAutoFit/>
          </a:bodyPr>
          <a:lstStyle/>
          <a:p>
            <a:r>
              <a:rPr lang="zh-CN" altLang="en-US" sz="4000" b="1" dirty="0"/>
              <a:t>类和对象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23528" y="404664"/>
            <a:ext cx="8496944" cy="6264696"/>
          </a:xfrm>
        </p:spPr>
        <p:txBody>
          <a:bodyPr/>
          <a:lstStyle/>
          <a:p>
            <a:pPr eaLnBrk="1" hangingPunct="1">
              <a:lnSpc>
                <a:spcPct val="90000"/>
              </a:lnSpc>
            </a:pPr>
            <a:r>
              <a:rPr lang="en-US" altLang="zh-Hans" sz="2800" b="1" dirty="0">
                <a:solidFill>
                  <a:srgbClr val="FF0000"/>
                </a:solidFill>
                <a:latin typeface="楷体_GB2312" charset="0"/>
                <a:ea typeface="楷体_GB2312" charset="0"/>
              </a:rPr>
              <a:t>(2) </a:t>
            </a:r>
            <a:r>
              <a:rPr lang="zh-Hans" altLang="en-US" sz="2800" b="1" dirty="0">
                <a:solidFill>
                  <a:srgbClr val="FF0000"/>
                </a:solidFill>
                <a:latin typeface="楷体_GB2312" charset="0"/>
                <a:ea typeface="楷体_GB2312" charset="0"/>
              </a:rPr>
              <a:t>面向对象程序设计</a:t>
            </a:r>
            <a:endParaRPr lang="en-US" altLang="zh-Hans" sz="2800" b="1" dirty="0">
              <a:solidFill>
                <a:srgbClr val="FF0000"/>
              </a:solidFill>
              <a:latin typeface="楷体_GB2312" charset="0"/>
              <a:ea typeface="楷体_GB2312" charset="0"/>
            </a:endParaRPr>
          </a:p>
          <a:p>
            <a:pPr eaLnBrk="1" hangingPunct="1">
              <a:lnSpc>
                <a:spcPct val="90000"/>
              </a:lnSpc>
            </a:pPr>
            <a:endParaRPr lang="zh-Hans" altLang="en-US" sz="2800" b="1" dirty="0">
              <a:solidFill>
                <a:srgbClr val="FF0000"/>
              </a:solidFill>
              <a:latin typeface="楷体_GB2312" charset="0"/>
              <a:ea typeface="楷体_GB2312" charset="0"/>
            </a:endParaRPr>
          </a:p>
          <a:p>
            <a:pPr lvl="1" eaLnBrk="1" hangingPunct="1">
              <a:lnSpc>
                <a:spcPct val="90000"/>
              </a:lnSpc>
            </a:pPr>
            <a:r>
              <a:rPr lang="zh-Hans" altLang="en-US" sz="2800" dirty="0"/>
              <a:t>将数据和对数据进行操作</a:t>
            </a:r>
            <a:r>
              <a:rPr lang="en-US" altLang="zh-Hans" sz="2800" dirty="0"/>
              <a:t>(</a:t>
            </a:r>
            <a:r>
              <a:rPr lang="zh-Hans" altLang="en-US" sz="2800" dirty="0"/>
              <a:t>输入、访问、修改、输出等</a:t>
            </a:r>
            <a:r>
              <a:rPr lang="en-US" altLang="zh-Hans" sz="2800" dirty="0"/>
              <a:t>)</a:t>
            </a:r>
            <a:r>
              <a:rPr lang="zh-Hans" altLang="en-US" sz="2800" dirty="0"/>
              <a:t>的函数绑定封装在一个称为类的数据类型中。</a:t>
            </a:r>
          </a:p>
          <a:p>
            <a:pPr lvl="1" eaLnBrk="1" hangingPunct="1">
              <a:lnSpc>
                <a:spcPct val="90000"/>
              </a:lnSpc>
            </a:pPr>
            <a:endParaRPr lang="zh-Hans" altLang="en-US" sz="2800" dirty="0"/>
          </a:p>
          <a:p>
            <a:pPr lvl="1" eaLnBrk="1" hangingPunct="1">
              <a:lnSpc>
                <a:spcPct val="90000"/>
              </a:lnSpc>
            </a:pPr>
            <a:r>
              <a:rPr lang="zh-Hans" altLang="en-US" sz="2800" dirty="0"/>
              <a:t>程序设计以数据为中心，程序由一组相互协作的对象组成。</a:t>
            </a:r>
          </a:p>
          <a:p>
            <a:pPr lvl="1" eaLnBrk="1" hangingPunct="1">
              <a:lnSpc>
                <a:spcPct val="90000"/>
              </a:lnSpc>
            </a:pPr>
            <a:endParaRPr lang="zh-Hans" altLang="en-US" sz="2800" dirty="0"/>
          </a:p>
          <a:p>
            <a:pPr lvl="1" eaLnBrk="1" hangingPunct="1">
              <a:lnSpc>
                <a:spcPct val="90000"/>
              </a:lnSpc>
            </a:pPr>
            <a:r>
              <a:rPr lang="zh-Hans" altLang="en-US" sz="2800" dirty="0"/>
              <a:t>客观世界中任何一个事物都可以看成一个对象</a:t>
            </a:r>
          </a:p>
          <a:p>
            <a:pPr lvl="2" eaLnBrk="1" hangingPunct="1">
              <a:lnSpc>
                <a:spcPct val="90000"/>
              </a:lnSpc>
            </a:pPr>
            <a:r>
              <a:rPr lang="zh-Hans" altLang="en-US" sz="2800" dirty="0"/>
              <a:t>学校是一个对象，一个班级也是一个对象，一个学生也是一个对象。</a:t>
            </a:r>
          </a:p>
          <a:p>
            <a:pPr lvl="2" eaLnBrk="1" hangingPunct="1">
              <a:lnSpc>
                <a:spcPct val="90000"/>
              </a:lnSpc>
            </a:pPr>
            <a:endParaRPr lang="zh-Hans" altLang="en-US" sz="2800" dirty="0"/>
          </a:p>
          <a:p>
            <a:pPr lvl="1" eaLnBrk="1" hangingPunct="1">
              <a:lnSpc>
                <a:spcPct val="90000"/>
              </a:lnSpc>
            </a:pPr>
            <a:r>
              <a:rPr lang="zh-Hans" altLang="en-US" sz="2800" dirty="0"/>
              <a:t>对象具有两个要素：</a:t>
            </a:r>
          </a:p>
          <a:p>
            <a:pPr lvl="2" eaLnBrk="1" hangingPunct="1">
              <a:lnSpc>
                <a:spcPct val="90000"/>
              </a:lnSpc>
            </a:pPr>
            <a:r>
              <a:rPr lang="zh-Hans" altLang="en-US" sz="2800" dirty="0"/>
              <a:t>属性  （表示什么？）、行为  （表示什么？）</a:t>
            </a:r>
          </a:p>
        </p:txBody>
      </p:sp>
      <p:sp>
        <p:nvSpPr>
          <p:cNvPr id="1638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61D3CBCE-5496-944B-B36D-ECCE223E84C8}" type="slidenum">
              <a:rPr kumimoji="0" lang="zh-Hans" altLang="en-US" sz="1000"/>
              <a:pPr algn="ctr" eaLnBrk="1" hangingPunct="1"/>
              <a:t>10</a:t>
            </a:fld>
            <a:endParaRPr kumimoji="0" lang="en-US" altLang="zh-Hans" sz="100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179388" y="188913"/>
            <a:ext cx="8964612" cy="6480175"/>
          </a:xfrm>
          <a:noFill/>
        </p:spPr>
        <p:txBody>
          <a:bodyPr/>
          <a:lstStyle/>
          <a:p>
            <a:pPr lvl="1">
              <a:lnSpc>
                <a:spcPct val="80000"/>
              </a:lnSpc>
              <a:buFontTx/>
              <a:buNone/>
            </a:pPr>
            <a:r>
              <a:rPr lang="en-US" altLang="zh-CN" dirty="0"/>
              <a:t>#include&lt;</a:t>
            </a:r>
            <a:r>
              <a:rPr lang="en-US" altLang="zh-CN" dirty="0" err="1"/>
              <a:t>iostream.h</a:t>
            </a:r>
            <a:r>
              <a:rPr lang="en-US" altLang="zh-CN" dirty="0"/>
              <a:t>&gt;</a:t>
            </a:r>
          </a:p>
          <a:p>
            <a:pPr lvl="1">
              <a:lnSpc>
                <a:spcPct val="80000"/>
              </a:lnSpc>
              <a:buFontTx/>
              <a:buNone/>
            </a:pPr>
            <a:r>
              <a:rPr lang="en-US" altLang="zh-CN" dirty="0"/>
              <a:t>class Object {</a:t>
            </a:r>
          </a:p>
          <a:p>
            <a:pPr lvl="1">
              <a:lnSpc>
                <a:spcPct val="80000"/>
              </a:lnSpc>
              <a:buFontTx/>
              <a:buNone/>
            </a:pPr>
            <a:r>
              <a:rPr lang="en-US" altLang="zh-CN" dirty="0"/>
              <a:t>	</a:t>
            </a:r>
            <a:r>
              <a:rPr lang="en-US" altLang="zh-CN" dirty="0" err="1"/>
              <a:t>int</a:t>
            </a:r>
            <a:r>
              <a:rPr lang="en-US" altLang="zh-CN" dirty="0"/>
              <a:t> </a:t>
            </a:r>
            <a:r>
              <a:rPr lang="en-US" altLang="zh-CN" dirty="0" err="1"/>
              <a:t>val</a:t>
            </a:r>
            <a:r>
              <a:rPr lang="en-US" altLang="zh-CN" dirty="0"/>
              <a:t>;</a:t>
            </a:r>
          </a:p>
          <a:p>
            <a:pPr lvl="1">
              <a:lnSpc>
                <a:spcPct val="80000"/>
              </a:lnSpc>
              <a:buFontTx/>
              <a:buNone/>
            </a:pPr>
            <a:r>
              <a:rPr lang="en-US" altLang="zh-CN" dirty="0"/>
              <a:t>  public:</a:t>
            </a:r>
          </a:p>
          <a:p>
            <a:pPr lvl="1">
              <a:lnSpc>
                <a:spcPct val="80000"/>
              </a:lnSpc>
              <a:buFontTx/>
              <a:buNone/>
            </a:pPr>
            <a:r>
              <a:rPr lang="en-US" altLang="zh-CN" dirty="0"/>
              <a:t>	Object( );	//</a:t>
            </a:r>
            <a:r>
              <a:rPr lang="zh-CN" altLang="en-US" dirty="0"/>
              <a:t>构造函数</a:t>
            </a:r>
          </a:p>
          <a:p>
            <a:pPr lvl="1">
              <a:lnSpc>
                <a:spcPct val="80000"/>
              </a:lnSpc>
              <a:buFontTx/>
              <a:buNone/>
            </a:pPr>
            <a:r>
              <a:rPr lang="zh-CN" altLang="en-US" dirty="0"/>
              <a:t>	</a:t>
            </a:r>
            <a:r>
              <a:rPr lang="en-US" altLang="zh-CN" dirty="0"/>
              <a:t>Object( </a:t>
            </a:r>
            <a:r>
              <a:rPr lang="en-US" altLang="zh-CN" dirty="0" err="1"/>
              <a:t>int</a:t>
            </a:r>
            <a:r>
              <a:rPr lang="en-US" altLang="zh-CN" dirty="0"/>
              <a:t> </a:t>
            </a:r>
            <a:r>
              <a:rPr lang="en-US" altLang="zh-CN" dirty="0" err="1"/>
              <a:t>i</a:t>
            </a:r>
            <a:r>
              <a:rPr lang="en-US" altLang="zh-CN" dirty="0"/>
              <a:t> );	//</a:t>
            </a:r>
            <a:r>
              <a:rPr lang="zh-CN" altLang="en-US" dirty="0"/>
              <a:t>构造函数</a:t>
            </a:r>
          </a:p>
          <a:p>
            <a:pPr lvl="1">
              <a:lnSpc>
                <a:spcPct val="80000"/>
              </a:lnSpc>
              <a:buFontTx/>
              <a:buNone/>
            </a:pPr>
            <a:r>
              <a:rPr lang="zh-CN" altLang="en-US" dirty="0"/>
              <a:t>	</a:t>
            </a:r>
            <a:r>
              <a:rPr lang="en-US" altLang="zh-CN" dirty="0"/>
              <a:t>~Object( );	//</a:t>
            </a:r>
            <a:r>
              <a:rPr lang="zh-CN" altLang="en-US" dirty="0"/>
              <a:t>析构函数</a:t>
            </a:r>
          </a:p>
          <a:p>
            <a:pPr lvl="1">
              <a:lnSpc>
                <a:spcPct val="80000"/>
              </a:lnSpc>
              <a:buFontTx/>
              <a:buNone/>
            </a:pPr>
            <a:r>
              <a:rPr lang="en-US" altLang="zh-CN" dirty="0"/>
              <a:t>};</a:t>
            </a:r>
          </a:p>
          <a:p>
            <a:pPr lvl="1">
              <a:lnSpc>
                <a:spcPct val="80000"/>
              </a:lnSpc>
              <a:buFontTx/>
              <a:buNone/>
            </a:pPr>
            <a:r>
              <a:rPr lang="en-US" altLang="zh-CN" dirty="0"/>
              <a:t>class Container //</a:t>
            </a:r>
            <a:r>
              <a:rPr lang="zh-CN" altLang="en-US" dirty="0"/>
              <a:t>定义新类，它含</a:t>
            </a:r>
            <a:r>
              <a:rPr lang="en-US" altLang="zh-CN" dirty="0"/>
              <a:t>Object</a:t>
            </a:r>
            <a:r>
              <a:rPr lang="zh-CN" altLang="en-US" dirty="0"/>
              <a:t>的对象</a:t>
            </a:r>
          </a:p>
          <a:p>
            <a:pPr lvl="1">
              <a:lnSpc>
                <a:spcPct val="80000"/>
              </a:lnSpc>
              <a:buFontTx/>
              <a:buNone/>
            </a:pPr>
            <a:r>
              <a:rPr lang="en-US" altLang="zh-CN" dirty="0"/>
              <a:t>{ private:</a:t>
            </a:r>
          </a:p>
          <a:p>
            <a:pPr lvl="1">
              <a:lnSpc>
                <a:spcPct val="80000"/>
              </a:lnSpc>
              <a:buFontTx/>
              <a:buNone/>
            </a:pPr>
            <a:r>
              <a:rPr lang="en-US" altLang="zh-CN" dirty="0"/>
              <a:t>	</a:t>
            </a:r>
            <a:r>
              <a:rPr lang="en-US" altLang="zh-CN" dirty="0" err="1"/>
              <a:t>int</a:t>
            </a:r>
            <a:r>
              <a:rPr lang="en-US" altLang="zh-CN" dirty="0"/>
              <a:t> date;</a:t>
            </a:r>
          </a:p>
          <a:p>
            <a:pPr lvl="1">
              <a:lnSpc>
                <a:spcPct val="80000"/>
              </a:lnSpc>
              <a:buFontTx/>
              <a:buNone/>
            </a:pPr>
            <a:r>
              <a:rPr lang="en-US" altLang="zh-CN" dirty="0"/>
              <a:t>	Object one;	//</a:t>
            </a:r>
            <a:r>
              <a:rPr lang="zh-CN" altLang="en-US" dirty="0"/>
              <a:t>对象成员</a:t>
            </a:r>
          </a:p>
          <a:p>
            <a:pPr lvl="1">
              <a:lnSpc>
                <a:spcPct val="80000"/>
              </a:lnSpc>
              <a:buFontTx/>
              <a:buNone/>
            </a:pPr>
            <a:r>
              <a:rPr lang="zh-CN" altLang="en-US" dirty="0"/>
              <a:t>	</a:t>
            </a:r>
            <a:r>
              <a:rPr lang="en-US" altLang="zh-CN" dirty="0"/>
              <a:t>Object two;	//</a:t>
            </a:r>
            <a:r>
              <a:rPr lang="zh-CN" altLang="en-US" dirty="0"/>
              <a:t>对象成员</a:t>
            </a:r>
          </a:p>
          <a:p>
            <a:pPr lvl="1">
              <a:lnSpc>
                <a:spcPct val="80000"/>
              </a:lnSpc>
              <a:buFontTx/>
              <a:buNone/>
            </a:pPr>
            <a:r>
              <a:rPr lang="zh-CN" altLang="en-US" dirty="0"/>
              <a:t>  </a:t>
            </a:r>
            <a:r>
              <a:rPr lang="en-US" altLang="zh-CN" dirty="0"/>
              <a:t>public:</a:t>
            </a:r>
          </a:p>
          <a:p>
            <a:pPr lvl="1">
              <a:lnSpc>
                <a:spcPct val="80000"/>
              </a:lnSpc>
              <a:buFontTx/>
              <a:buNone/>
            </a:pPr>
            <a:r>
              <a:rPr lang="en-US" altLang="zh-CN" dirty="0"/>
              <a:t>	Container( );	//</a:t>
            </a:r>
            <a:r>
              <a:rPr lang="zh-CN" altLang="en-US" dirty="0"/>
              <a:t>构造函数</a:t>
            </a:r>
          </a:p>
          <a:p>
            <a:pPr lvl="1">
              <a:lnSpc>
                <a:spcPct val="80000"/>
              </a:lnSpc>
              <a:buFontTx/>
              <a:buNone/>
            </a:pPr>
            <a:r>
              <a:rPr lang="zh-CN" altLang="en-US" dirty="0"/>
              <a:t>	</a:t>
            </a:r>
            <a:r>
              <a:rPr lang="en-US" altLang="zh-CN" dirty="0"/>
              <a:t>Container( </a:t>
            </a:r>
            <a:r>
              <a:rPr lang="en-US" altLang="zh-CN" dirty="0" err="1"/>
              <a:t>int</a:t>
            </a:r>
            <a:r>
              <a:rPr lang="en-US" altLang="zh-CN" dirty="0"/>
              <a:t> </a:t>
            </a:r>
            <a:r>
              <a:rPr lang="en-US" altLang="zh-CN" dirty="0" err="1"/>
              <a:t>i</a:t>
            </a:r>
            <a:r>
              <a:rPr lang="en-US" altLang="zh-CN" dirty="0"/>
              <a:t>, </a:t>
            </a:r>
            <a:r>
              <a:rPr lang="en-US" altLang="zh-CN" dirty="0" err="1"/>
              <a:t>int</a:t>
            </a:r>
            <a:r>
              <a:rPr lang="en-US" altLang="zh-CN" dirty="0"/>
              <a:t> j, </a:t>
            </a:r>
            <a:r>
              <a:rPr lang="en-US" altLang="zh-CN" dirty="0" err="1"/>
              <a:t>int</a:t>
            </a:r>
            <a:r>
              <a:rPr lang="en-US" altLang="zh-CN" dirty="0"/>
              <a:t> k);	//</a:t>
            </a:r>
            <a:r>
              <a:rPr lang="zh-CN" altLang="en-US" dirty="0"/>
              <a:t>构造函数</a:t>
            </a:r>
          </a:p>
          <a:p>
            <a:pPr lvl="1">
              <a:lnSpc>
                <a:spcPct val="80000"/>
              </a:lnSpc>
              <a:buFontTx/>
              <a:buNone/>
            </a:pPr>
            <a:r>
              <a:rPr lang="zh-CN" altLang="en-US" dirty="0"/>
              <a:t>	</a:t>
            </a:r>
            <a:r>
              <a:rPr lang="en-US" altLang="zh-CN" dirty="0"/>
              <a:t>~Container( );	//</a:t>
            </a:r>
            <a:r>
              <a:rPr lang="zh-CN" altLang="en-US" dirty="0"/>
              <a:t>析构函数</a:t>
            </a:r>
          </a:p>
          <a:p>
            <a:pPr lvl="1">
              <a:lnSpc>
                <a:spcPct val="80000"/>
              </a:lnSpc>
              <a:buFontTx/>
              <a:buNone/>
            </a:pPr>
            <a:r>
              <a:rPr lang="en-US" altLang="zh-CN" dirty="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F3882AB3-B2CB-427E-A770-62D0D62657BE}" type="slidenum">
              <a:rPr lang="en-US" altLang="zh-Hans" smtClean="0">
                <a:solidFill>
                  <a:srgbClr val="FF5050"/>
                </a:solidFill>
              </a:rPr>
              <a:pPr eaLnBrk="1" hangingPunct="1">
                <a:defRPr/>
              </a:pPr>
              <a:t>100</a:t>
            </a:fld>
            <a:endParaRPr lang="en-US" altLang="zh-Hans">
              <a:solidFill>
                <a:srgbClr val="FF5050"/>
              </a:solidFill>
            </a:endParaRPr>
          </a:p>
        </p:txBody>
      </p:sp>
    </p:spTree>
    <p:extLst>
      <p:ext uri="{BB962C8B-B14F-4D97-AF65-F5344CB8AC3E}">
        <p14:creationId xmlns:p14="http://schemas.microsoft.com/office/powerpoint/2010/main" val="31986327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内容占位符 2"/>
          <p:cNvSpPr>
            <a:spLocks noGrp="1"/>
          </p:cNvSpPr>
          <p:nvPr>
            <p:ph idx="1"/>
          </p:nvPr>
        </p:nvSpPr>
        <p:spPr>
          <a:xfrm>
            <a:off x="179512" y="404664"/>
            <a:ext cx="8229600" cy="4525962"/>
          </a:xfrm>
        </p:spPr>
        <p:txBody>
          <a:bodyPr/>
          <a:lstStyle/>
          <a:p>
            <a:pPr lvl="1">
              <a:lnSpc>
                <a:spcPct val="80000"/>
              </a:lnSpc>
              <a:buFontTx/>
              <a:buNone/>
            </a:pPr>
            <a:r>
              <a:rPr lang="en-US" altLang="zh-CN" dirty="0"/>
              <a:t>Container::Container( )	//</a:t>
            </a:r>
            <a:r>
              <a:rPr lang="zh-CN" altLang="en-US" dirty="0"/>
              <a:t>构造函数定义</a:t>
            </a:r>
          </a:p>
          <a:p>
            <a:pPr lvl="1">
              <a:lnSpc>
                <a:spcPct val="80000"/>
              </a:lnSpc>
              <a:buFontTx/>
              <a:buNone/>
            </a:pPr>
            <a:r>
              <a:rPr lang="en-US" altLang="zh-CN" dirty="0"/>
              <a:t>{ </a:t>
            </a:r>
          </a:p>
          <a:p>
            <a:pPr lvl="1">
              <a:lnSpc>
                <a:spcPct val="80000"/>
              </a:lnSpc>
              <a:buFontTx/>
              <a:buNone/>
            </a:pPr>
            <a:r>
              <a:rPr lang="en-US" altLang="zh-CN" dirty="0"/>
              <a:t>  date=0;</a:t>
            </a:r>
          </a:p>
          <a:p>
            <a:pPr lvl="1">
              <a:lnSpc>
                <a:spcPct val="80000"/>
              </a:lnSpc>
              <a:buFontTx/>
              <a:buNone/>
            </a:pPr>
            <a:r>
              <a:rPr lang="en-US" altLang="zh-CN" dirty="0"/>
              <a:t>  </a:t>
            </a:r>
            <a:r>
              <a:rPr lang="en-US" altLang="zh-CN" dirty="0" err="1"/>
              <a:t>cout</a:t>
            </a:r>
            <a:r>
              <a:rPr lang="en-US" altLang="zh-CN" dirty="0"/>
              <a:t>&lt;&lt;"\n Default constructor for Container.\n";</a:t>
            </a:r>
          </a:p>
          <a:p>
            <a:pPr lvl="1">
              <a:lnSpc>
                <a:spcPct val="80000"/>
              </a:lnSpc>
              <a:buFontTx/>
              <a:buNone/>
            </a:pPr>
            <a:r>
              <a:rPr lang="en-US" altLang="zh-CN" dirty="0"/>
              <a:t>}</a:t>
            </a:r>
          </a:p>
          <a:p>
            <a:pPr lvl="1">
              <a:lnSpc>
                <a:spcPct val="80000"/>
              </a:lnSpc>
              <a:buFontTx/>
              <a:buNone/>
            </a:pPr>
            <a:endParaRPr lang="en-US" altLang="zh-CN" sz="1600" dirty="0"/>
          </a:p>
          <a:p>
            <a:pPr lvl="1">
              <a:lnSpc>
                <a:spcPct val="80000"/>
              </a:lnSpc>
              <a:buFontTx/>
              <a:buNone/>
            </a:pPr>
            <a:r>
              <a:rPr lang="en-US" altLang="zh-CN" dirty="0">
                <a:solidFill>
                  <a:srgbClr val="3333FF"/>
                </a:solidFill>
              </a:rPr>
              <a:t>Container::Container( </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i</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j, </a:t>
            </a:r>
            <a:r>
              <a:rPr lang="en-US" altLang="zh-CN" dirty="0" err="1">
                <a:solidFill>
                  <a:srgbClr val="3333FF"/>
                </a:solidFill>
              </a:rPr>
              <a:t>int</a:t>
            </a:r>
            <a:r>
              <a:rPr lang="en-US" altLang="zh-CN" dirty="0">
                <a:solidFill>
                  <a:srgbClr val="3333FF"/>
                </a:solidFill>
              </a:rPr>
              <a:t> k):two(</a:t>
            </a:r>
            <a:r>
              <a:rPr lang="en-US" altLang="zh-CN" dirty="0" err="1">
                <a:solidFill>
                  <a:srgbClr val="3333FF"/>
                </a:solidFill>
              </a:rPr>
              <a:t>i</a:t>
            </a:r>
            <a:r>
              <a:rPr lang="en-US" altLang="zh-CN" dirty="0">
                <a:solidFill>
                  <a:srgbClr val="3333FF"/>
                </a:solidFill>
              </a:rPr>
              <a:t>),one(j)</a:t>
            </a:r>
          </a:p>
          <a:p>
            <a:pPr lvl="1">
              <a:lnSpc>
                <a:spcPct val="80000"/>
              </a:lnSpc>
              <a:buFontTx/>
              <a:buNone/>
            </a:pPr>
            <a:r>
              <a:rPr lang="en-US" altLang="zh-CN" dirty="0"/>
              <a:t>{ </a:t>
            </a:r>
          </a:p>
          <a:p>
            <a:pPr lvl="1">
              <a:lnSpc>
                <a:spcPct val="80000"/>
              </a:lnSpc>
              <a:buFontTx/>
              <a:buNone/>
            </a:pPr>
            <a:r>
              <a:rPr lang="en-US" altLang="zh-CN" dirty="0"/>
              <a:t>  date=k;</a:t>
            </a:r>
          </a:p>
          <a:p>
            <a:pPr lvl="1">
              <a:lnSpc>
                <a:spcPct val="80000"/>
              </a:lnSpc>
              <a:buFontTx/>
              <a:buNone/>
            </a:pPr>
            <a:r>
              <a:rPr lang="en-US" altLang="zh-CN" dirty="0"/>
              <a:t>  </a:t>
            </a:r>
            <a:r>
              <a:rPr lang="en-US" altLang="zh-CN" dirty="0" err="1"/>
              <a:t>cout</a:t>
            </a:r>
            <a:r>
              <a:rPr lang="en-US" altLang="zh-CN" dirty="0"/>
              <a:t>&lt;&lt;"\n Constructor for Container.\n"; </a:t>
            </a:r>
          </a:p>
          <a:p>
            <a:pPr lvl="1">
              <a:lnSpc>
                <a:spcPct val="80000"/>
              </a:lnSpc>
              <a:buFontTx/>
              <a:buNone/>
            </a:pPr>
            <a:r>
              <a:rPr lang="en-US" altLang="zh-CN" dirty="0"/>
              <a:t>}</a:t>
            </a:r>
          </a:p>
          <a:p>
            <a:pPr lvl="1">
              <a:lnSpc>
                <a:spcPct val="80000"/>
              </a:lnSpc>
              <a:buFontTx/>
              <a:buNone/>
            </a:pPr>
            <a:endParaRPr lang="en-US" altLang="zh-CN" sz="1600" dirty="0"/>
          </a:p>
          <a:p>
            <a:pPr lvl="1">
              <a:lnSpc>
                <a:spcPct val="80000"/>
              </a:lnSpc>
              <a:buFontTx/>
              <a:buNone/>
            </a:pPr>
            <a:r>
              <a:rPr lang="en-US" altLang="zh-CN" dirty="0"/>
              <a:t>Container::~Container( )</a:t>
            </a:r>
          </a:p>
          <a:p>
            <a:pPr lvl="1">
              <a:lnSpc>
                <a:spcPct val="80000"/>
              </a:lnSpc>
              <a:buFontTx/>
              <a:buNone/>
            </a:pPr>
            <a:r>
              <a:rPr lang="en-US" altLang="zh-CN" dirty="0"/>
              <a:t>{ </a:t>
            </a:r>
          </a:p>
          <a:p>
            <a:pPr lvl="1">
              <a:lnSpc>
                <a:spcPct val="80000"/>
              </a:lnSpc>
              <a:buFontTx/>
              <a:buNone/>
            </a:pPr>
            <a:r>
              <a:rPr lang="en-US" altLang="zh-CN" dirty="0"/>
              <a:t>  </a:t>
            </a:r>
            <a:r>
              <a:rPr lang="en-US" altLang="zh-CN" dirty="0" err="1"/>
              <a:t>cout</a:t>
            </a:r>
            <a:r>
              <a:rPr lang="en-US" altLang="zh-CN" dirty="0"/>
              <a:t>&lt;&lt;"\n Destructor for Container.\n";</a:t>
            </a:r>
          </a:p>
          <a:p>
            <a:pPr lvl="1">
              <a:lnSpc>
                <a:spcPct val="80000"/>
              </a:lnSpc>
              <a:buFontTx/>
              <a:buNone/>
            </a:pPr>
            <a:r>
              <a:rPr lang="en-US" altLang="zh-CN" dirty="0"/>
              <a:t> }</a:t>
            </a:r>
            <a:endParaRPr lang="zh-CN" altLang="en-US" dirty="0"/>
          </a:p>
          <a:p>
            <a:pPr lvl="1">
              <a:lnSpc>
                <a:spcPct val="80000"/>
              </a:lnSpc>
              <a:buFontTx/>
              <a:buNone/>
            </a:pPr>
            <a:endParaRPr lang="en-US" altLang="zh-CN"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3D324FC-D9FD-4869-A5AF-8BA3FD1393D0}" type="slidenum">
              <a:rPr lang="en-US" altLang="zh-Hans" smtClean="0">
                <a:solidFill>
                  <a:srgbClr val="FF5050"/>
                </a:solidFill>
              </a:rPr>
              <a:pPr eaLnBrk="1" hangingPunct="1">
                <a:defRPr/>
              </a:pPr>
              <a:t>101</a:t>
            </a:fld>
            <a:endParaRPr lang="en-US" altLang="zh-Hans">
              <a:solidFill>
                <a:srgbClr val="FF5050"/>
              </a:solidFill>
            </a:endParaRPr>
          </a:p>
        </p:txBody>
      </p:sp>
    </p:spTree>
    <p:extLst>
      <p:ext uri="{BB962C8B-B14F-4D97-AF65-F5344CB8AC3E}">
        <p14:creationId xmlns:p14="http://schemas.microsoft.com/office/powerpoint/2010/main" val="19633657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F7E8323-F5E1-401E-BB1F-5657CB56618C}" type="slidenum">
              <a:rPr lang="en-US" altLang="zh-Hans" smtClean="0">
                <a:solidFill>
                  <a:srgbClr val="FF5050"/>
                </a:solidFill>
              </a:rPr>
              <a:pPr eaLnBrk="1" hangingPunct="1">
                <a:defRPr/>
              </a:pPr>
              <a:t>102</a:t>
            </a:fld>
            <a:endParaRPr lang="en-US" altLang="zh-Hans">
              <a:solidFill>
                <a:srgbClr val="FF5050"/>
              </a:solidFill>
            </a:endParaRPr>
          </a:p>
        </p:txBody>
      </p:sp>
      <p:sp>
        <p:nvSpPr>
          <p:cNvPr id="108547" name="矩形 2"/>
          <p:cNvSpPr>
            <a:spLocks noGrp="1" noChangeArrowheads="1"/>
          </p:cNvSpPr>
          <p:nvPr>
            <p:ph type="title"/>
          </p:nvPr>
        </p:nvSpPr>
        <p:spPr>
          <a:xfrm>
            <a:off x="251520" y="14676"/>
            <a:ext cx="6192838" cy="838200"/>
          </a:xfrm>
        </p:spPr>
        <p:txBody>
          <a:bodyPr/>
          <a:lstStyle/>
          <a:p>
            <a:pPr eaLnBrk="1" hangingPunct="1"/>
            <a:r>
              <a:rPr lang="zh-CN" altLang="en-US" b="1" dirty="0"/>
              <a:t>复合类</a:t>
            </a:r>
            <a:r>
              <a:rPr lang="zh-CN" altLang="en-US" dirty="0"/>
              <a:t> </a:t>
            </a:r>
          </a:p>
        </p:txBody>
      </p:sp>
      <p:sp>
        <p:nvSpPr>
          <p:cNvPr id="108548" name="矩形 3"/>
          <p:cNvSpPr>
            <a:spLocks noChangeArrowheads="1"/>
          </p:cNvSpPr>
          <p:nvPr/>
        </p:nvSpPr>
        <p:spPr bwMode="auto">
          <a:xfrm>
            <a:off x="395288" y="981075"/>
            <a:ext cx="79216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914400" indent="-45720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①</a:t>
            </a:r>
            <a:r>
              <a:rPr lang="zh-CN" altLang="en-US" b="1">
                <a:solidFill>
                  <a:srgbClr val="000000"/>
                </a:solidFill>
                <a:latin typeface="楷体" panose="02010609060101010101" pitchFamily="49" charset="-122"/>
                <a:ea typeface="楷体" panose="02010609060101010101" pitchFamily="49" charset="-122"/>
              </a:rPr>
              <a:t>带有对象成员的类的构造函数调用对象成员对应构造函数的次序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依类定义中对象成员出现的先后次序； </a:t>
            </a:r>
          </a:p>
          <a:p>
            <a:pPr lvl="1" eaLnBrk="1" hangingPunct="1">
              <a:lnSpc>
                <a:spcPct val="120000"/>
              </a:lnSpc>
              <a:buFont typeface="Arial" panose="020B0604020202020204" pitchFamily="34" charset="0"/>
              <a:buChar char="•"/>
            </a:pPr>
            <a:r>
              <a:rPr lang="zh-CN" altLang="en-US" sz="2800" b="1">
                <a:solidFill>
                  <a:srgbClr val="000000"/>
                </a:solidFill>
                <a:latin typeface="楷体" panose="02010609060101010101" pitchFamily="49" charset="-122"/>
                <a:ea typeface="楷体" panose="02010609060101010101" pitchFamily="49" charset="-122"/>
              </a:rPr>
              <a:t>构造函数调用次序依对象成员出现次序执行，而不是依构造函数中所示调用先后的次序 。</a:t>
            </a:r>
          </a:p>
          <a:p>
            <a:pPr eaLnBrk="1" hangingPunct="1">
              <a:lnSpc>
                <a:spcPct val="120000"/>
              </a:lnSpc>
              <a:buFontTx/>
              <a:buNone/>
            </a:pPr>
            <a:r>
              <a:rPr lang="en-US" altLang="zh-CN" b="1">
                <a:solidFill>
                  <a:srgbClr val="000000"/>
                </a:solidFill>
                <a:latin typeface="楷体" panose="02010609060101010101" pitchFamily="49" charset="-122"/>
                <a:ea typeface="楷体" panose="02010609060101010101" pitchFamily="49" charset="-122"/>
              </a:rPr>
              <a:t>②</a:t>
            </a:r>
            <a:r>
              <a:rPr lang="zh-CN" altLang="en-US" b="1">
                <a:solidFill>
                  <a:srgbClr val="000000"/>
                </a:solidFill>
                <a:latin typeface="楷体" panose="02010609060101010101" pitchFamily="49" charset="-122"/>
                <a:ea typeface="楷体" panose="02010609060101010101" pitchFamily="49" charset="-122"/>
              </a:rPr>
              <a:t>析构函数调用次序恰好与构造函数调用次序相反。 </a:t>
            </a:r>
          </a:p>
          <a:p>
            <a:pPr eaLnBrk="1" hangingPunct="1"/>
            <a:endParaRPr lang="zh-CN" altLang="en-US" b="1">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349794"/>
      </p:ext>
    </p:extLst>
  </p:cSld>
  <p:clrMapOvr>
    <a:masterClrMapping/>
  </p:clrMapOvr>
  <p:transition>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1800" dirty="0"/>
              <a:t>#include &lt;</a:t>
            </a:r>
            <a:r>
              <a:rPr lang="en-US" altLang="zh-CN" sz="1800" dirty="0" err="1"/>
              <a:t>iostream</a:t>
            </a:r>
            <a:r>
              <a:rPr lang="en-US" altLang="zh-CN" sz="1800" dirty="0"/>
              <a:t>&gt;</a:t>
            </a:r>
          </a:p>
          <a:p>
            <a:pPr marL="109537" indent="0">
              <a:buNone/>
            </a:pPr>
            <a:r>
              <a:rPr lang="en-US" altLang="zh-CN" sz="1800" dirty="0"/>
              <a:t>#include &lt;</a:t>
            </a:r>
            <a:r>
              <a:rPr lang="en-US" altLang="zh-CN" sz="1800" dirty="0" err="1"/>
              <a:t>string.h</a:t>
            </a:r>
            <a:r>
              <a:rPr lang="en-US" altLang="zh-CN" sz="1800" dirty="0"/>
              <a:t>&gt;</a:t>
            </a:r>
          </a:p>
          <a:p>
            <a:pPr marL="109537" indent="0">
              <a:buNone/>
            </a:pPr>
            <a:endParaRPr lang="en-US" altLang="zh-CN" sz="1800" dirty="0"/>
          </a:p>
          <a:p>
            <a:pPr marL="109537" indent="0">
              <a:buNone/>
            </a:pPr>
            <a:r>
              <a:rPr lang="en-US" altLang="zh-CN" sz="1800" dirty="0"/>
              <a:t>using namespace </a:t>
            </a:r>
            <a:r>
              <a:rPr lang="en-US" altLang="zh-CN" sz="1800" dirty="0" err="1"/>
              <a:t>std</a:t>
            </a:r>
            <a:r>
              <a:rPr lang="en-US" altLang="zh-CN" sz="1800" dirty="0"/>
              <a:t>;</a:t>
            </a:r>
          </a:p>
          <a:p>
            <a:pPr marL="109537" indent="0">
              <a:buNone/>
            </a:pPr>
            <a:r>
              <a:rPr lang="en-US" altLang="zh-CN" sz="1800" dirty="0"/>
              <a:t>class student{</a:t>
            </a:r>
          </a:p>
          <a:p>
            <a:pPr marL="109537" indent="0">
              <a:buNone/>
            </a:pPr>
            <a:r>
              <a:rPr lang="en-US" altLang="zh-CN" sz="1800" dirty="0"/>
              <a:t>public:</a:t>
            </a:r>
          </a:p>
          <a:p>
            <a:pPr marL="109537" indent="0">
              <a:buNone/>
            </a:pPr>
            <a:r>
              <a:rPr lang="en-US" altLang="zh-CN" sz="1800" dirty="0"/>
              <a:t>    student(char * </a:t>
            </a:r>
            <a:r>
              <a:rPr lang="en-US" altLang="zh-CN" sz="1800" dirty="0" err="1"/>
              <a:t>pName</a:t>
            </a:r>
            <a:r>
              <a:rPr lang="en-US" altLang="zh-CN" sz="1800" dirty="0"/>
              <a:t>="no name")</a:t>
            </a:r>
          </a:p>
          <a:p>
            <a:pPr marL="109537" indent="0">
              <a:buNone/>
            </a:pPr>
            <a:r>
              <a:rPr lang="en-US" altLang="zh-CN" sz="1800" dirty="0"/>
              <a:t>    {</a:t>
            </a:r>
          </a:p>
          <a:p>
            <a:pPr marL="109537" indent="0">
              <a:buNone/>
            </a:pPr>
            <a:r>
              <a:rPr lang="en-US" altLang="zh-CN" sz="1800" dirty="0"/>
              <a:t>        </a:t>
            </a:r>
            <a:r>
              <a:rPr lang="en-US" altLang="zh-CN" sz="1800" dirty="0" err="1"/>
              <a:t>cout</a:t>
            </a:r>
            <a:r>
              <a:rPr lang="en-US" altLang="zh-CN" sz="1800" dirty="0"/>
              <a:t>&lt;&lt;"Constructing new student"&lt;&lt;</a:t>
            </a:r>
            <a:r>
              <a:rPr lang="en-US" altLang="zh-CN" sz="1800" dirty="0" err="1"/>
              <a:t>pName</a:t>
            </a:r>
            <a:r>
              <a:rPr lang="en-US" altLang="zh-CN" sz="1800" dirty="0"/>
              <a:t>&lt;&lt;</a:t>
            </a:r>
            <a:r>
              <a:rPr lang="en-US" altLang="zh-CN" sz="1800" dirty="0" err="1"/>
              <a:t>endl</a:t>
            </a:r>
            <a:r>
              <a:rPr lang="en-US" altLang="zh-CN" sz="1800" dirty="0"/>
              <a:t>;</a:t>
            </a:r>
          </a:p>
          <a:p>
            <a:pPr marL="109537" indent="0">
              <a:buNone/>
            </a:pPr>
            <a:r>
              <a:rPr lang="en-US" altLang="zh-CN" sz="1800" dirty="0"/>
              <a:t>        </a:t>
            </a:r>
            <a:r>
              <a:rPr lang="en-US" altLang="zh-CN" sz="1800" dirty="0" err="1"/>
              <a:t>strcpy</a:t>
            </a:r>
            <a:r>
              <a:rPr lang="en-US" altLang="zh-CN" sz="1800" dirty="0"/>
              <a:t>(</a:t>
            </a:r>
            <a:r>
              <a:rPr lang="en-US" altLang="zh-CN" sz="1800" dirty="0" err="1"/>
              <a:t>name,pName</a:t>
            </a:r>
            <a:r>
              <a:rPr lang="en-US" altLang="zh-CN" sz="1800" dirty="0"/>
              <a:t>);</a:t>
            </a:r>
          </a:p>
          <a:p>
            <a:pPr marL="109537" indent="0">
              <a:buNone/>
            </a:pPr>
            <a:r>
              <a:rPr lang="en-US" altLang="zh-CN" sz="1800" dirty="0"/>
              <a:t>    }</a:t>
            </a:r>
          </a:p>
          <a:p>
            <a:pPr marL="109537" indent="0">
              <a:buNone/>
            </a:pPr>
            <a:r>
              <a:rPr lang="en-US" altLang="zh-CN" sz="1800" dirty="0"/>
              <a:t>    </a:t>
            </a:r>
          </a:p>
          <a:p>
            <a:pPr marL="109537" indent="0">
              <a:buNone/>
            </a:pPr>
            <a:endParaRPr lang="zh-CN" altLang="en-US" sz="1800" dirty="0"/>
          </a:p>
        </p:txBody>
      </p:sp>
      <p:sp>
        <p:nvSpPr>
          <p:cNvPr id="3" name="标题 2"/>
          <p:cNvSpPr>
            <a:spLocks noGrp="1"/>
          </p:cNvSpPr>
          <p:nvPr>
            <p:ph type="title"/>
          </p:nvPr>
        </p:nvSpPr>
        <p:spPr/>
        <p:txBody>
          <a:bodyPr/>
          <a:lstStyle/>
          <a:p>
            <a:r>
              <a:rPr lang="zh-CN" altLang="en-US" dirty="0"/>
              <a:t>复合类构造举例</a:t>
            </a:r>
          </a:p>
        </p:txBody>
      </p:sp>
    </p:spTree>
    <p:extLst>
      <p:ext uri="{BB962C8B-B14F-4D97-AF65-F5344CB8AC3E}">
        <p14:creationId xmlns:p14="http://schemas.microsoft.com/office/powerpoint/2010/main" val="24724043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000" dirty="0"/>
              <a:t>student(student &amp;s)</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&lt;&lt;"Constructing copy of "&lt;&lt;s.name&lt;&lt;</a:t>
            </a:r>
            <a:r>
              <a:rPr lang="en-US" altLang="zh-CN" sz="2000" dirty="0" err="1"/>
              <a:t>endl</a:t>
            </a:r>
            <a:r>
              <a:rPr lang="en-US" altLang="zh-CN" sz="2000" dirty="0"/>
              <a:t>;</a:t>
            </a:r>
          </a:p>
          <a:p>
            <a:pPr marL="109537" indent="0">
              <a:buNone/>
            </a:pPr>
            <a:r>
              <a:rPr lang="en-US" altLang="zh-CN" sz="2000" dirty="0"/>
              <a:t>        </a:t>
            </a:r>
            <a:r>
              <a:rPr lang="en-US" altLang="zh-CN" sz="2000" dirty="0" err="1"/>
              <a:t>strcpy</a:t>
            </a:r>
            <a:r>
              <a:rPr lang="en-US" altLang="zh-CN" sz="2000" dirty="0"/>
              <a:t>(</a:t>
            </a:r>
            <a:r>
              <a:rPr lang="en-US" altLang="zh-CN" sz="2000" dirty="0" err="1"/>
              <a:t>name,"copy</a:t>
            </a:r>
            <a:r>
              <a:rPr lang="en-US" altLang="zh-CN" sz="2000" dirty="0"/>
              <a:t> of ");</a:t>
            </a:r>
          </a:p>
          <a:p>
            <a:pPr marL="109537" indent="0">
              <a:buNone/>
            </a:pPr>
            <a:r>
              <a:rPr lang="en-US" altLang="zh-CN" sz="2000" dirty="0"/>
              <a:t>        </a:t>
            </a:r>
            <a:r>
              <a:rPr lang="en-US" altLang="zh-CN" sz="2000" dirty="0" err="1"/>
              <a:t>strcat</a:t>
            </a:r>
            <a:r>
              <a:rPr lang="en-US" altLang="zh-CN" sz="2000" dirty="0"/>
              <a:t>(name ,s.name);</a:t>
            </a:r>
          </a:p>
          <a:p>
            <a:pPr marL="109537" indent="0">
              <a:buNone/>
            </a:pPr>
            <a:r>
              <a:rPr lang="en-US" altLang="zh-CN" sz="2000" dirty="0"/>
              <a:t>    }</a:t>
            </a:r>
          </a:p>
          <a:p>
            <a:pPr marL="109537" indent="0">
              <a:buNone/>
            </a:pPr>
            <a:r>
              <a:rPr lang="en-US" altLang="zh-CN" sz="2000" dirty="0"/>
              <a:t>    ~student()</a:t>
            </a:r>
          </a:p>
          <a:p>
            <a:pPr marL="109537" indent="0">
              <a:buNone/>
            </a:pPr>
            <a:r>
              <a:rPr lang="en-US" altLang="zh-CN" sz="2000" dirty="0"/>
              <a:t>    {</a:t>
            </a:r>
          </a:p>
          <a:p>
            <a:pPr marL="109537" indent="0">
              <a:buNone/>
            </a:pPr>
            <a:r>
              <a:rPr lang="en-US" altLang="zh-CN" sz="2000" dirty="0"/>
              <a:t>        </a:t>
            </a:r>
            <a:r>
              <a:rPr lang="en-US" altLang="zh-CN" sz="2000" dirty="0" err="1"/>
              <a:t>cout</a:t>
            </a:r>
            <a:r>
              <a:rPr lang="en-US" altLang="zh-CN" sz="2000" dirty="0"/>
              <a:t>&lt;&lt;"Destructing "&lt;&lt;name&lt;&lt;</a:t>
            </a:r>
            <a:r>
              <a:rPr lang="en-US" altLang="zh-CN" sz="2000" dirty="0" err="1"/>
              <a:t>endl</a:t>
            </a:r>
            <a:r>
              <a:rPr lang="en-US" altLang="zh-CN" sz="2000" dirty="0"/>
              <a:t>;</a:t>
            </a:r>
          </a:p>
          <a:p>
            <a:pPr marL="109537" indent="0">
              <a:buNone/>
            </a:pPr>
            <a:r>
              <a:rPr lang="en-US" altLang="zh-CN" sz="2000" dirty="0"/>
              <a:t>    }</a:t>
            </a:r>
          </a:p>
          <a:p>
            <a:pPr marL="109537" indent="0">
              <a:buNone/>
            </a:pPr>
            <a:r>
              <a:rPr lang="en-US" altLang="zh-CN" sz="2000" dirty="0"/>
              <a:t>private:</a:t>
            </a:r>
          </a:p>
          <a:p>
            <a:pPr marL="109537" indent="0">
              <a:buNone/>
            </a:pPr>
            <a:r>
              <a:rPr lang="en-US" altLang="zh-CN" sz="2000" dirty="0"/>
              <a:t>    char name[40];</a:t>
            </a:r>
          </a:p>
          <a:p>
            <a:pPr marL="109537" indent="0">
              <a:buNone/>
            </a:pPr>
            <a:r>
              <a:rPr lang="en-US" altLang="zh-CN" sz="2000" dirty="0"/>
              <a:t>};</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552810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a:t>class Tutor{</a:t>
            </a:r>
          </a:p>
          <a:p>
            <a:pPr marL="109537" indent="0">
              <a:buNone/>
            </a:pPr>
            <a:r>
              <a:rPr lang="en-US" altLang="zh-CN" sz="2400" dirty="0"/>
              <a:t>public:</a:t>
            </a:r>
          </a:p>
          <a:p>
            <a:pPr marL="109537" indent="0">
              <a:buNone/>
            </a:pPr>
            <a:r>
              <a:rPr lang="en-US" altLang="zh-CN" sz="2400" dirty="0"/>
              <a:t>    Tutor(student &amp;s):</a:t>
            </a:r>
            <a:r>
              <a:rPr lang="en-US" altLang="zh-CN" sz="2400" dirty="0" err="1"/>
              <a:t>stu</a:t>
            </a:r>
            <a:r>
              <a:rPr lang="en-US" altLang="zh-CN" sz="2400" dirty="0"/>
              <a:t>(s){</a:t>
            </a:r>
          </a:p>
          <a:p>
            <a:pPr marL="109537" indent="0">
              <a:buNone/>
            </a:pPr>
            <a:r>
              <a:rPr lang="en-US" altLang="zh-CN" sz="2400" dirty="0"/>
              <a:t>        </a:t>
            </a:r>
            <a:r>
              <a:rPr lang="en-US" altLang="zh-CN" sz="2400" dirty="0" err="1"/>
              <a:t>cout</a:t>
            </a:r>
            <a:r>
              <a:rPr lang="en-US" altLang="zh-CN" sz="2400" dirty="0"/>
              <a:t>&lt;&lt;"Constructing tutor\n";</a:t>
            </a:r>
          </a:p>
          <a:p>
            <a:pPr marL="109537" indent="0">
              <a:buNone/>
            </a:pPr>
            <a:r>
              <a:rPr lang="en-US" altLang="zh-CN" sz="2400" dirty="0"/>
              <a:t>    }</a:t>
            </a:r>
          </a:p>
          <a:p>
            <a:pPr marL="109537" indent="0">
              <a:buNone/>
            </a:pPr>
            <a:r>
              <a:rPr lang="en-US" altLang="zh-CN" sz="2400" dirty="0"/>
              <a:t>private:</a:t>
            </a:r>
          </a:p>
          <a:p>
            <a:pPr marL="109537" indent="0">
              <a:buNone/>
            </a:pPr>
            <a:r>
              <a:rPr lang="en-US" altLang="zh-CN" sz="2400" dirty="0"/>
              <a:t>    student </a:t>
            </a:r>
            <a:r>
              <a:rPr lang="en-US" altLang="zh-CN" sz="2400" dirty="0" err="1"/>
              <a:t>stu</a:t>
            </a:r>
            <a:r>
              <a:rPr lang="en-US" altLang="zh-CN" sz="2400" dirty="0"/>
              <a:t>;</a:t>
            </a:r>
          </a:p>
          <a:p>
            <a:pPr marL="109537" indent="0">
              <a:buNone/>
            </a:pPr>
            <a:r>
              <a:rPr lang="en-US" altLang="zh-CN" sz="2400" dirty="0"/>
              <a:t>};</a:t>
            </a:r>
          </a:p>
          <a:p>
            <a:pPr marL="109537" indent="0">
              <a:buNone/>
            </a:pPr>
            <a:r>
              <a:rPr lang="en-US" altLang="zh-CN" sz="2400" dirty="0"/>
              <a:t>void </a:t>
            </a:r>
            <a:r>
              <a:rPr lang="en-US" altLang="zh-CN" sz="2400" dirty="0" err="1"/>
              <a:t>fn</a:t>
            </a:r>
            <a:r>
              <a:rPr lang="en-US" altLang="zh-CN" sz="2400" dirty="0"/>
              <a:t>(Tutor tutor)</a:t>
            </a:r>
          </a:p>
          <a:p>
            <a:pPr marL="109537" indent="0">
              <a:buNone/>
            </a:pPr>
            <a:r>
              <a:rPr lang="en-US" altLang="zh-CN" sz="2400" dirty="0"/>
              <a:t>{</a:t>
            </a:r>
          </a:p>
          <a:p>
            <a:pPr marL="109537" indent="0">
              <a:buNone/>
            </a:pPr>
            <a:r>
              <a:rPr lang="en-US" altLang="zh-CN" sz="2400" dirty="0"/>
              <a:t>    </a:t>
            </a:r>
            <a:r>
              <a:rPr lang="en-US" altLang="zh-CN" sz="2400" dirty="0" err="1"/>
              <a:t>cout</a:t>
            </a:r>
            <a:r>
              <a:rPr lang="en-US" altLang="zh-CN" sz="2400" dirty="0"/>
              <a:t>&lt;&lt;"In function </a:t>
            </a:r>
            <a:r>
              <a:rPr lang="en-US" altLang="zh-CN" sz="2400" dirty="0" err="1"/>
              <a:t>fn</a:t>
            </a:r>
            <a:r>
              <a:rPr lang="en-US" altLang="zh-CN" sz="2400" dirty="0"/>
              <a:t>()\n";</a:t>
            </a:r>
          </a:p>
          <a:p>
            <a:pPr marL="109537" indent="0">
              <a:buNone/>
            </a:pPr>
            <a:r>
              <a:rPr lang="en-US" altLang="zh-CN" sz="2400" dirty="0"/>
              <a:t>}</a:t>
            </a:r>
          </a:p>
          <a:p>
            <a:pPr marL="109537" indent="0">
              <a:buNone/>
            </a:pPr>
            <a:endParaRPr lang="en-US" altLang="zh-CN" sz="24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54524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err="1"/>
              <a:t>int</a:t>
            </a:r>
            <a:r>
              <a:rPr lang="en-US" altLang="zh-CN" sz="2400" dirty="0"/>
              <a:t> main()</a:t>
            </a:r>
          </a:p>
          <a:p>
            <a:pPr marL="109537" indent="0">
              <a:buNone/>
            </a:pPr>
            <a:r>
              <a:rPr lang="en-US" altLang="zh-CN" sz="2400" dirty="0"/>
              <a:t>{</a:t>
            </a:r>
          </a:p>
          <a:p>
            <a:pPr marL="109537" indent="0">
              <a:buNone/>
            </a:pPr>
            <a:r>
              <a:rPr lang="en-US" altLang="zh-CN" sz="2400" dirty="0"/>
              <a:t>    student randy("Randy");</a:t>
            </a:r>
          </a:p>
          <a:p>
            <a:pPr marL="109537" indent="0">
              <a:buNone/>
            </a:pPr>
            <a:r>
              <a:rPr lang="en-US" altLang="zh-CN" sz="2400" dirty="0"/>
              <a:t>    Tutor tutor(randy);</a:t>
            </a:r>
          </a:p>
          <a:p>
            <a:pPr marL="109537" indent="0">
              <a:buNone/>
            </a:pPr>
            <a:r>
              <a:rPr lang="en-US" altLang="zh-CN" sz="2400" dirty="0"/>
              <a:t>    </a:t>
            </a:r>
            <a:r>
              <a:rPr lang="en-US" altLang="zh-CN" sz="2400" dirty="0" err="1"/>
              <a:t>cout</a:t>
            </a:r>
            <a:r>
              <a:rPr lang="en-US" altLang="zh-CN" sz="2400" dirty="0"/>
              <a:t>&lt;&lt;"Calling </a:t>
            </a:r>
            <a:r>
              <a:rPr lang="en-US" altLang="zh-CN" sz="2400" dirty="0" err="1"/>
              <a:t>fn</a:t>
            </a:r>
            <a:r>
              <a:rPr lang="en-US" altLang="zh-CN" sz="2400" dirty="0"/>
              <a:t>()\n";</a:t>
            </a:r>
          </a:p>
          <a:p>
            <a:pPr marL="109537" indent="0">
              <a:buNone/>
            </a:pPr>
            <a:r>
              <a:rPr lang="en-US" altLang="zh-CN" sz="2400" dirty="0"/>
              <a:t>    </a:t>
            </a:r>
            <a:r>
              <a:rPr lang="en-US" altLang="zh-CN" sz="2400" dirty="0" err="1"/>
              <a:t>fn</a:t>
            </a:r>
            <a:r>
              <a:rPr lang="en-US" altLang="zh-CN" sz="2400" dirty="0"/>
              <a:t>(tutor);</a:t>
            </a:r>
          </a:p>
          <a:p>
            <a:pPr marL="109537" indent="0">
              <a:buNone/>
            </a:pPr>
            <a:r>
              <a:rPr lang="en-US" altLang="zh-CN" sz="2400" dirty="0"/>
              <a:t>    </a:t>
            </a:r>
            <a:r>
              <a:rPr lang="en-US" altLang="zh-CN" sz="2400" dirty="0" err="1"/>
              <a:t>cout</a:t>
            </a:r>
            <a:r>
              <a:rPr lang="en-US" altLang="zh-CN" sz="2400" dirty="0"/>
              <a:t>&lt;&lt;"Returned from </a:t>
            </a:r>
            <a:r>
              <a:rPr lang="en-US" altLang="zh-CN" sz="2400" dirty="0" err="1"/>
              <a:t>fn</a:t>
            </a:r>
            <a:r>
              <a:rPr lang="en-US" altLang="zh-CN" sz="2400" dirty="0"/>
              <a:t>()\n";</a:t>
            </a:r>
          </a:p>
          <a:p>
            <a:pPr marL="109537" indent="0">
              <a:buNone/>
            </a:pPr>
            <a:r>
              <a:rPr lang="en-US" altLang="zh-CN" sz="2400" dirty="0"/>
              <a:t>    </a:t>
            </a:r>
            <a:r>
              <a:rPr lang="en-US" altLang="zh-CN" sz="2400" dirty="0" err="1"/>
              <a:t>cout</a:t>
            </a:r>
            <a:r>
              <a:rPr lang="en-US" altLang="zh-CN" sz="2400" dirty="0"/>
              <a:t> &lt;&lt; "Hello world!" &lt;&lt; </a:t>
            </a:r>
            <a:r>
              <a:rPr lang="en-US" altLang="zh-CN" sz="2400" dirty="0" err="1"/>
              <a:t>endl</a:t>
            </a:r>
            <a:r>
              <a:rPr lang="en-US" altLang="zh-CN" sz="2400" dirty="0"/>
              <a:t>;</a:t>
            </a:r>
          </a:p>
          <a:p>
            <a:pPr marL="109537" indent="0">
              <a:buNone/>
            </a:pPr>
            <a:r>
              <a:rPr lang="en-US" altLang="zh-CN" sz="2400" dirty="0"/>
              <a:t>    return 0;</a:t>
            </a:r>
          </a:p>
          <a:p>
            <a:pPr marL="109537" indent="0">
              <a:buNone/>
            </a:pPr>
            <a:r>
              <a:rPr lang="en-US" altLang="zh-CN" sz="2400" dirty="0"/>
              <a:t>}</a:t>
            </a:r>
            <a:endParaRPr lang="zh-CN" altLang="en-US" sz="2400" dirty="0"/>
          </a:p>
          <a:p>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7281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38187" y="1433512"/>
            <a:ext cx="7667625" cy="4155728"/>
          </a:xfrm>
          <a:prstGeom prst="rect">
            <a:avLst/>
          </a:prstGeom>
        </p:spPr>
      </p:pic>
    </p:spTree>
    <p:extLst>
      <p:ext uri="{BB962C8B-B14F-4D97-AF65-F5344CB8AC3E}">
        <p14:creationId xmlns:p14="http://schemas.microsoft.com/office/powerpoint/2010/main" val="429182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8FDDDB8E-6A14-41B0-A4EF-FFE6788C6744}" type="slidenum">
              <a:rPr lang="en-US" altLang="zh-Hans" smtClean="0">
                <a:solidFill>
                  <a:srgbClr val="FF5050"/>
                </a:solidFill>
              </a:rPr>
              <a:pPr eaLnBrk="1" hangingPunct="1">
                <a:defRPr/>
              </a:pPr>
              <a:t>108</a:t>
            </a:fld>
            <a:endParaRPr lang="en-US" altLang="zh-Hans">
              <a:solidFill>
                <a:srgbClr val="FF5050"/>
              </a:solidFill>
            </a:endParaRPr>
          </a:p>
        </p:txBody>
      </p:sp>
      <p:sp>
        <p:nvSpPr>
          <p:cNvPr id="110595" name="矩形 2"/>
          <p:cNvSpPr>
            <a:spLocks noGrp="1" noChangeArrowheads="1"/>
          </p:cNvSpPr>
          <p:nvPr>
            <p:ph type="title"/>
          </p:nvPr>
        </p:nvSpPr>
        <p:spPr>
          <a:xfrm>
            <a:off x="250825" y="72015"/>
            <a:ext cx="7991475" cy="838200"/>
          </a:xfrm>
        </p:spPr>
        <p:txBody>
          <a:bodyPr/>
          <a:lstStyle/>
          <a:p>
            <a:pPr eaLnBrk="1" hangingPunct="1"/>
            <a:r>
              <a:rPr lang="zh-CN" altLang="en-US" b="1" dirty="0"/>
              <a:t>随堂练习</a:t>
            </a:r>
          </a:p>
        </p:txBody>
      </p:sp>
      <p:sp>
        <p:nvSpPr>
          <p:cNvPr id="110596" name="矩形 3"/>
          <p:cNvSpPr>
            <a:spLocks noChangeArrowheads="1"/>
          </p:cNvSpPr>
          <p:nvPr/>
        </p:nvSpPr>
        <p:spPr bwMode="auto">
          <a:xfrm>
            <a:off x="179388" y="836613"/>
            <a:ext cx="89646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buFontTx/>
              <a:buNone/>
            </a:pPr>
            <a:r>
              <a:rPr kumimoji="1" lang="zh-CN" altLang="en-US" sz="2400">
                <a:solidFill>
                  <a:srgbClr val="000000"/>
                </a:solidFill>
              </a:rPr>
              <a:t>   判断下列程序运行的输出结果，并改正程序中的错误。</a:t>
            </a:r>
            <a:endParaRPr lang="zh-CN" altLang="en-US" sz="2400">
              <a:solidFill>
                <a:srgbClr val="000000"/>
              </a:solidFill>
            </a:endParaRPr>
          </a:p>
        </p:txBody>
      </p:sp>
      <p:sp>
        <p:nvSpPr>
          <p:cNvPr id="110597" name="文本框 4"/>
          <p:cNvSpPr txBox="1">
            <a:spLocks noChangeArrowheads="1"/>
          </p:cNvSpPr>
          <p:nvPr/>
        </p:nvSpPr>
        <p:spPr bwMode="auto">
          <a:xfrm>
            <a:off x="1071563" y="6372225"/>
            <a:ext cx="2719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3-3  </a:t>
            </a:r>
            <a:r>
              <a:rPr lang="zh-CN" altLang="en-US" sz="1000">
                <a:solidFill>
                  <a:schemeClr val="tx1"/>
                </a:solidFill>
                <a:latin typeface="Times New Roman" panose="02020603050405020304" pitchFamily="18" charset="0"/>
                <a:ea typeface="宋体" panose="02010600030101010101" pitchFamily="2" charset="-122"/>
              </a:rPr>
              <a:t>函数的接口将函数的实现封装起来。</a:t>
            </a:r>
            <a:endParaRPr lang="zh-CN" altLang="en-US" sz="1800">
              <a:solidFill>
                <a:schemeClr val="tx1"/>
              </a:solidFill>
              <a:ea typeface="宋体" panose="02010600030101010101" pitchFamily="2" charset="-122"/>
            </a:endParaRPr>
          </a:p>
        </p:txBody>
      </p:sp>
      <p:sp>
        <p:nvSpPr>
          <p:cNvPr id="110598" name="文本框 5"/>
          <p:cNvSpPr txBox="1">
            <a:spLocks noChangeArrowheads="1"/>
          </p:cNvSpPr>
          <p:nvPr/>
        </p:nvSpPr>
        <p:spPr bwMode="auto">
          <a:xfrm>
            <a:off x="4071938" y="6351588"/>
            <a:ext cx="27193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algn="just" eaLnBrk="1" hangingPunct="1">
              <a:spcBef>
                <a:spcPct val="0"/>
              </a:spcBef>
              <a:buClrTx/>
              <a:buFontTx/>
              <a:buNone/>
            </a:pPr>
            <a:r>
              <a:rPr lang="zh-CN" altLang="en-US" sz="1000">
                <a:solidFill>
                  <a:schemeClr val="tx1"/>
                </a:solidFill>
                <a:latin typeface="Times New Roman" panose="02020603050405020304" pitchFamily="18" charset="0"/>
                <a:ea typeface="宋体" panose="02010600030101010101" pitchFamily="2" charset="-122"/>
              </a:rPr>
              <a:t>图</a:t>
            </a:r>
            <a:r>
              <a:rPr lang="en-US" altLang="zh-CN" sz="1000">
                <a:solidFill>
                  <a:schemeClr val="tx1"/>
                </a:solidFill>
                <a:latin typeface="Times New Roman" panose="02020603050405020304" pitchFamily="18" charset="0"/>
                <a:ea typeface="宋体" panose="02010600030101010101" pitchFamily="2" charset="-122"/>
              </a:rPr>
              <a:t>3-4  </a:t>
            </a:r>
            <a:r>
              <a:rPr lang="zh-CN" altLang="en-US" sz="1000">
                <a:solidFill>
                  <a:schemeClr val="tx1"/>
                </a:solidFill>
                <a:latin typeface="Times New Roman" panose="02020603050405020304" pitchFamily="18" charset="0"/>
                <a:ea typeface="宋体" panose="02010600030101010101" pitchFamily="2" charset="-122"/>
              </a:rPr>
              <a:t>实现对象行为的函数将描述对象属性的数据隐藏起来。</a:t>
            </a:r>
            <a:endParaRPr lang="zh-CN" altLang="en-US" sz="1800">
              <a:solidFill>
                <a:schemeClr val="tx1"/>
              </a:solidFill>
              <a:ea typeface="宋体" panose="02010600030101010101" pitchFamily="2" charset="-122"/>
            </a:endParaRPr>
          </a:p>
        </p:txBody>
      </p:sp>
      <p:sp>
        <p:nvSpPr>
          <p:cNvPr id="110599" name="矩形 6"/>
          <p:cNvSpPr>
            <a:spLocks noChangeArrowheads="1"/>
          </p:cNvSpPr>
          <p:nvPr/>
        </p:nvSpPr>
        <p:spPr bwMode="auto">
          <a:xfrm>
            <a:off x="6372225" y="5232400"/>
            <a:ext cx="2771775" cy="1625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800" dirty="0" err="1">
                <a:solidFill>
                  <a:srgbClr val="000000"/>
                </a:solidFill>
                <a:ea typeface="宋体" panose="02010600030101010101" pitchFamily="2" charset="-122"/>
              </a:rPr>
              <a:t>int</a:t>
            </a:r>
            <a:r>
              <a:rPr kumimoji="1" lang="en-US" altLang="zh-CN" sz="1800" dirty="0">
                <a:solidFill>
                  <a:srgbClr val="000000"/>
                </a:solidFill>
                <a:ea typeface="宋体" panose="02010600030101010101" pitchFamily="2" charset="-122"/>
              </a:rPr>
              <a:t> main()</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CB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 = new CB[3];</a:t>
            </a:r>
          </a:p>
          <a:p>
            <a:pPr eaLnBrk="1" hangingPunct="1">
              <a:lnSpc>
                <a:spcPct val="80000"/>
              </a:lnSpc>
              <a:spcBef>
                <a:spcPct val="0"/>
              </a:spcBef>
              <a:buClrTx/>
              <a:buFontTx/>
              <a:buNone/>
            </a:pPr>
            <a:endParaRPr kumimoji="1" lang="en-US" altLang="zh-CN" sz="1800" dirty="0">
              <a:solidFill>
                <a:srgbClr val="000000"/>
              </a:solidFill>
              <a:ea typeface="宋体" panose="02010600030101010101" pitchFamily="2" charset="-122"/>
            </a:endParaRP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delete </a:t>
            </a:r>
            <a:r>
              <a:rPr kumimoji="1" lang="en-US" altLang="zh-CN" sz="1800" dirty="0" err="1">
                <a:solidFill>
                  <a:srgbClr val="000000"/>
                </a:solidFill>
                <a:ea typeface="宋体" panose="02010600030101010101" pitchFamily="2" charset="-122"/>
              </a:rPr>
              <a:t>p_b</a:t>
            </a:r>
            <a:r>
              <a:rPr kumimoji="1" lang="en-US" altLang="zh-CN" sz="1800"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      return 0;</a:t>
            </a:r>
          </a:p>
          <a:p>
            <a:pPr eaLnBrk="1" hangingPunct="1">
              <a:lnSpc>
                <a:spcPct val="80000"/>
              </a:lnSpc>
              <a:spcBef>
                <a:spcPct val="0"/>
              </a:spcBef>
              <a:buClrTx/>
              <a:buFontTx/>
              <a:buNone/>
            </a:pPr>
            <a:r>
              <a:rPr kumimoji="1" lang="en-US" altLang="zh-CN" sz="1800" dirty="0">
                <a:solidFill>
                  <a:srgbClr val="000000"/>
                </a:solidFill>
                <a:ea typeface="宋体" panose="02010600030101010101" pitchFamily="2" charset="-122"/>
              </a:rPr>
              <a:t>}</a:t>
            </a:r>
          </a:p>
        </p:txBody>
      </p:sp>
      <p:sp>
        <p:nvSpPr>
          <p:cNvPr id="110600" name="矩形 7"/>
          <p:cNvSpPr>
            <a:spLocks noChangeArrowheads="1"/>
          </p:cNvSpPr>
          <p:nvPr/>
        </p:nvSpPr>
        <p:spPr bwMode="auto">
          <a:xfrm>
            <a:off x="250825" y="1196975"/>
            <a:ext cx="59055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#include &lt;</a:t>
            </a:r>
            <a:r>
              <a:rPr kumimoji="1" lang="en-US" altLang="zh-CN" sz="1600" b="1" dirty="0" err="1">
                <a:solidFill>
                  <a:srgbClr val="000000"/>
                </a:solidFill>
                <a:ea typeface="宋体" panose="02010600030101010101" pitchFamily="2" charset="-122"/>
              </a:rPr>
              <a:t>iostream</a:t>
            </a:r>
            <a:r>
              <a:rPr kumimoji="1" lang="en-US" altLang="zh-CN" sz="1600" b="1" dirty="0">
                <a:solidFill>
                  <a:srgbClr val="000000"/>
                </a:solidFill>
                <a:ea typeface="宋体" panose="02010600030101010101" pitchFamily="2" charset="-122"/>
              </a:rPr>
              <a:t>&gt;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using namespace </a:t>
            </a:r>
            <a:r>
              <a:rPr kumimoji="1" lang="en-US" altLang="zh-CN" sz="1600" b="1" dirty="0" err="1">
                <a:solidFill>
                  <a:srgbClr val="000000"/>
                </a:solidFill>
                <a:ea typeface="宋体" panose="02010600030101010101" pitchFamily="2" charset="-122"/>
              </a:rPr>
              <a:t>std</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CA</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double *p;</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n;</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p = new double[n = </a:t>
            </a:r>
            <a:r>
              <a:rPr kumimoji="1" lang="en-US" altLang="zh-CN" sz="1600" b="1" dirty="0" err="1">
                <a:solidFill>
                  <a:srgbClr val="000000"/>
                </a:solidFill>
                <a:ea typeface="宋体" panose="02010600030101010101" pitchFamily="2" charset="-122"/>
              </a:rPr>
              <a:t>i</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"A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p;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class CB</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private: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CA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public:</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a:t>
            </a:r>
            <a:r>
              <a:rPr kumimoji="1" lang="en-US" altLang="zh-CN" sz="1600" b="1" dirty="0" err="1">
                <a:solidFill>
                  <a:srgbClr val="000000"/>
                </a:solidFill>
                <a:ea typeface="宋体" panose="02010600030101010101" pitchFamily="2" charset="-122"/>
              </a:rPr>
              <a:t>int</a:t>
            </a:r>
            <a:r>
              <a:rPr kumimoji="1" lang="en-US" altLang="zh-CN" sz="1600" b="1" dirty="0">
                <a:solidFill>
                  <a:srgbClr val="000000"/>
                </a:solidFill>
                <a:ea typeface="宋体" panose="02010600030101010101" pitchFamily="2" charset="-122"/>
              </a:rPr>
              <a:t> size = 1)</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 new CA[</a:t>
            </a:r>
            <a:r>
              <a:rPr kumimoji="1" lang="en-US" altLang="zh-CN" sz="1600" b="1" dirty="0" err="1">
                <a:solidFill>
                  <a:srgbClr val="000000"/>
                </a:solidFill>
                <a:ea typeface="宋体" panose="02010600030101010101" pitchFamily="2" charset="-122"/>
              </a:rPr>
              <a:t>len</a:t>
            </a:r>
            <a:r>
              <a:rPr kumimoji="1" lang="en-US" altLang="zh-CN" sz="1600" b="1" dirty="0">
                <a:solidFill>
                  <a:srgbClr val="000000"/>
                </a:solidFill>
                <a:ea typeface="宋体" panose="02010600030101010101" pitchFamily="2" charset="-122"/>
              </a:rPr>
              <a:t> = size];</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constructor"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      ~CB() { </a:t>
            </a:r>
            <a:r>
              <a:rPr kumimoji="1" lang="en-US" altLang="zh-CN" sz="1600" b="1" dirty="0" err="1">
                <a:solidFill>
                  <a:srgbClr val="000000"/>
                </a:solidFill>
                <a:ea typeface="宋体" panose="02010600030101010101" pitchFamily="2" charset="-122"/>
              </a:rPr>
              <a:t>cout</a:t>
            </a:r>
            <a:r>
              <a:rPr kumimoji="1" lang="en-US" altLang="zh-CN" sz="1600" b="1" dirty="0">
                <a:solidFill>
                  <a:srgbClr val="000000"/>
                </a:solidFill>
                <a:ea typeface="宋体" panose="02010600030101010101" pitchFamily="2" charset="-122"/>
              </a:rPr>
              <a:t> &lt;&lt; “B destructor" &lt;&lt; </a:t>
            </a:r>
            <a:r>
              <a:rPr kumimoji="1" lang="en-US" altLang="zh-CN" sz="1600" b="1" dirty="0" err="1">
                <a:solidFill>
                  <a:srgbClr val="000000"/>
                </a:solidFill>
                <a:ea typeface="宋体" panose="02010600030101010101" pitchFamily="2" charset="-122"/>
              </a:rPr>
              <a:t>endl</a:t>
            </a:r>
            <a:r>
              <a:rPr kumimoji="1" lang="en-US" altLang="zh-CN" sz="1600" b="1" dirty="0">
                <a:solidFill>
                  <a:srgbClr val="000000"/>
                </a:solidFill>
                <a:ea typeface="宋体" panose="02010600030101010101" pitchFamily="2" charset="-122"/>
              </a:rPr>
              <a:t>; delete </a:t>
            </a:r>
            <a:r>
              <a:rPr kumimoji="1" lang="en-US" altLang="zh-CN" sz="1600" b="1" dirty="0" err="1">
                <a:solidFill>
                  <a:srgbClr val="000000"/>
                </a:solidFill>
                <a:ea typeface="宋体" panose="02010600030101010101" pitchFamily="2" charset="-122"/>
              </a:rPr>
              <a:t>p_a</a:t>
            </a:r>
            <a:r>
              <a:rPr kumimoji="1" lang="en-US" altLang="zh-CN" sz="1600" b="1" dirty="0">
                <a:solidFill>
                  <a:srgbClr val="000000"/>
                </a:solidFill>
                <a:ea typeface="宋体" panose="02010600030101010101" pitchFamily="2" charset="-122"/>
              </a:rPr>
              <a:t>; }</a:t>
            </a:r>
          </a:p>
          <a:p>
            <a:pPr eaLnBrk="1" hangingPunct="1">
              <a:lnSpc>
                <a:spcPct val="80000"/>
              </a:lnSpc>
              <a:spcBef>
                <a:spcPct val="0"/>
              </a:spcBef>
              <a:buClrTx/>
              <a:buFontTx/>
              <a:buNone/>
            </a:pPr>
            <a:r>
              <a:rPr kumimoji="1" lang="en-US" altLang="zh-CN" sz="1600" b="1" dirty="0">
                <a:solidFill>
                  <a:srgbClr val="000000"/>
                </a:solidFill>
                <a:ea typeface="宋体" panose="02010600030101010101" pitchFamily="2" charset="-122"/>
              </a:rPr>
              <a:t>};</a:t>
            </a:r>
          </a:p>
        </p:txBody>
      </p:sp>
    </p:spTree>
    <p:extLst>
      <p:ext uri="{BB962C8B-B14F-4D97-AF65-F5344CB8AC3E}">
        <p14:creationId xmlns:p14="http://schemas.microsoft.com/office/powerpoint/2010/main" val="3267848974"/>
      </p:ext>
    </p:extLst>
  </p:cSld>
  <p:clrMapOvr>
    <a:masterClrMapping/>
  </p:clrMapOvr>
  <p:transition>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zh-CN" altLang="en-US" dirty="0"/>
              <a:t>以上代码只生成了</a:t>
            </a:r>
            <a:endParaRPr lang="en-US" altLang="zh-CN" dirty="0"/>
          </a:p>
          <a:p>
            <a:pPr lvl="1"/>
            <a:r>
              <a:rPr lang="zh-CN" altLang="en-US" dirty="0"/>
              <a:t>对象</a:t>
            </a:r>
            <a:r>
              <a:rPr lang="en-US" altLang="zh-CN" dirty="0" err="1"/>
              <a:t>p_b</a:t>
            </a:r>
            <a:r>
              <a:rPr lang="en-US" altLang="zh-CN" dirty="0"/>
              <a:t>[0],</a:t>
            </a:r>
            <a:r>
              <a:rPr lang="zh-CN" altLang="en-US" dirty="0"/>
              <a:t>其中有一个对象</a:t>
            </a:r>
            <a:r>
              <a:rPr lang="en-US" altLang="zh-CN" dirty="0" err="1"/>
              <a:t>p_a</a:t>
            </a:r>
            <a:r>
              <a:rPr lang="en-US" altLang="zh-CN" dirty="0"/>
              <a:t>[0];</a:t>
            </a:r>
          </a:p>
          <a:p>
            <a:pPr lvl="1"/>
            <a:r>
              <a:rPr lang="zh-CN" altLang="en-US" dirty="0"/>
              <a:t>对象</a:t>
            </a:r>
            <a:r>
              <a:rPr lang="en-US" altLang="zh-CN" dirty="0" err="1"/>
              <a:t>p_b</a:t>
            </a:r>
            <a:r>
              <a:rPr lang="en-US" altLang="zh-CN" dirty="0"/>
              <a:t>[1],</a:t>
            </a:r>
            <a:r>
              <a:rPr lang="zh-CN" altLang="en-US" dirty="0"/>
              <a:t>其中有一个对象</a:t>
            </a:r>
            <a:r>
              <a:rPr lang="en-US" altLang="zh-CN" dirty="0" err="1"/>
              <a:t>p_a</a:t>
            </a:r>
            <a:r>
              <a:rPr lang="en-US" altLang="zh-CN" dirty="0"/>
              <a:t>[0];</a:t>
            </a:r>
          </a:p>
          <a:p>
            <a:pPr lvl="1"/>
            <a:r>
              <a:rPr lang="zh-CN" altLang="en-US" dirty="0"/>
              <a:t>对象</a:t>
            </a:r>
            <a:r>
              <a:rPr lang="en-US" altLang="zh-CN" dirty="0" err="1"/>
              <a:t>p_b</a:t>
            </a:r>
            <a:r>
              <a:rPr lang="en-US" altLang="zh-CN" dirty="0"/>
              <a:t>[2],</a:t>
            </a:r>
            <a:r>
              <a:rPr lang="zh-CN" altLang="en-US" dirty="0"/>
              <a:t>其中有一个对象</a:t>
            </a:r>
            <a:r>
              <a:rPr lang="en-US" altLang="zh-CN" dirty="0" err="1"/>
              <a:t>p_a</a:t>
            </a:r>
            <a:r>
              <a:rPr lang="en-US" altLang="zh-CN" dirty="0"/>
              <a:t>[0];</a:t>
            </a:r>
          </a:p>
          <a:p>
            <a:r>
              <a:rPr lang="zh-CN" altLang="en-US" dirty="0">
                <a:solidFill>
                  <a:srgbClr val="FF0000"/>
                </a:solidFill>
              </a:rPr>
              <a:t>请思考：如何生成一下对象</a:t>
            </a:r>
            <a:endParaRPr lang="en-US" altLang="zh-CN" dirty="0">
              <a:solidFill>
                <a:srgbClr val="FF0000"/>
              </a:solidFill>
            </a:endParaRPr>
          </a:p>
          <a:p>
            <a:pPr lvl="1"/>
            <a:r>
              <a:rPr lang="zh-CN" altLang="en-US" dirty="0"/>
              <a:t>对象</a:t>
            </a:r>
            <a:r>
              <a:rPr lang="en-US" altLang="zh-CN" dirty="0" err="1"/>
              <a:t>p_b</a:t>
            </a:r>
            <a:r>
              <a:rPr lang="en-US" altLang="zh-CN" dirty="0"/>
              <a:t>[0],</a:t>
            </a:r>
            <a:r>
              <a:rPr lang="zh-CN" altLang="en-US" dirty="0"/>
              <a:t>其中有两个对象</a:t>
            </a:r>
            <a:r>
              <a:rPr lang="en-US" altLang="zh-CN" dirty="0" err="1"/>
              <a:t>p_a</a:t>
            </a:r>
            <a:r>
              <a:rPr lang="en-US" altLang="zh-CN" dirty="0"/>
              <a:t>[0]</a:t>
            </a:r>
            <a:r>
              <a:rPr lang="zh-CN" altLang="en-US" dirty="0"/>
              <a:t>，</a:t>
            </a:r>
            <a:r>
              <a:rPr lang="en-US" altLang="zh-CN" dirty="0" err="1"/>
              <a:t>p_a</a:t>
            </a:r>
            <a:r>
              <a:rPr lang="en-US" altLang="zh-CN" dirty="0"/>
              <a:t>[1];</a:t>
            </a:r>
          </a:p>
          <a:p>
            <a:pPr lvl="1"/>
            <a:r>
              <a:rPr lang="zh-CN" altLang="en-US" dirty="0"/>
              <a:t>对象</a:t>
            </a:r>
            <a:r>
              <a:rPr lang="en-US" altLang="zh-CN" dirty="0" err="1"/>
              <a:t>p_b</a:t>
            </a:r>
            <a:r>
              <a:rPr lang="en-US" altLang="zh-CN" dirty="0"/>
              <a:t>[1],</a:t>
            </a:r>
            <a:r>
              <a:rPr lang="zh-CN" altLang="en-US" dirty="0"/>
              <a:t>其中有三个对象</a:t>
            </a:r>
            <a:r>
              <a:rPr lang="en-US" altLang="zh-CN" dirty="0" err="1"/>
              <a:t>p_a</a:t>
            </a:r>
            <a:r>
              <a:rPr lang="en-US" altLang="zh-CN" dirty="0"/>
              <a:t>[0]</a:t>
            </a:r>
            <a:r>
              <a:rPr lang="zh-CN" altLang="en-US" dirty="0"/>
              <a:t>，</a:t>
            </a:r>
            <a:r>
              <a:rPr lang="en-US" altLang="zh-CN" dirty="0"/>
              <a:t> </a:t>
            </a:r>
            <a:r>
              <a:rPr lang="en-US" altLang="zh-CN" dirty="0" err="1"/>
              <a:t>p_a</a:t>
            </a:r>
            <a:r>
              <a:rPr lang="en-US" altLang="zh-CN" dirty="0"/>
              <a:t>[1]</a:t>
            </a:r>
            <a:r>
              <a:rPr lang="zh-CN" altLang="en-US" dirty="0"/>
              <a:t>，</a:t>
            </a:r>
            <a:r>
              <a:rPr lang="en-US" altLang="zh-CN" dirty="0"/>
              <a:t> </a:t>
            </a:r>
            <a:r>
              <a:rPr lang="en-US" altLang="zh-CN" dirty="0" err="1"/>
              <a:t>p_a</a:t>
            </a:r>
            <a:r>
              <a:rPr lang="en-US" altLang="zh-CN" dirty="0"/>
              <a:t>[2]</a:t>
            </a:r>
          </a:p>
          <a:p>
            <a:pPr lvl="1"/>
            <a:r>
              <a:rPr lang="zh-CN" altLang="en-US" dirty="0"/>
              <a:t>对象</a:t>
            </a:r>
            <a:r>
              <a:rPr lang="en-US" altLang="zh-CN" dirty="0" err="1"/>
              <a:t>p_b</a:t>
            </a:r>
            <a:r>
              <a:rPr lang="en-US" altLang="zh-CN" dirty="0"/>
              <a:t>[2],</a:t>
            </a:r>
            <a:r>
              <a:rPr lang="zh-CN" altLang="en-US" dirty="0"/>
              <a:t>其中有四个对象</a:t>
            </a:r>
            <a:r>
              <a:rPr lang="en-US" altLang="zh-CN" dirty="0" err="1"/>
              <a:t>p_a</a:t>
            </a:r>
            <a:r>
              <a:rPr lang="en-US" altLang="zh-CN" dirty="0"/>
              <a:t>[0]</a:t>
            </a:r>
            <a:r>
              <a:rPr lang="zh-CN" altLang="en-US" dirty="0"/>
              <a:t>，</a:t>
            </a:r>
            <a:r>
              <a:rPr lang="en-US" altLang="zh-CN" dirty="0"/>
              <a:t> </a:t>
            </a:r>
            <a:r>
              <a:rPr lang="en-US" altLang="zh-CN" dirty="0" err="1"/>
              <a:t>p_a</a:t>
            </a:r>
            <a:r>
              <a:rPr lang="en-US" altLang="zh-CN" dirty="0"/>
              <a:t>[1]</a:t>
            </a:r>
            <a:r>
              <a:rPr lang="zh-CN" altLang="en-US" dirty="0"/>
              <a:t>，</a:t>
            </a:r>
            <a:r>
              <a:rPr lang="en-US" altLang="zh-CN" dirty="0"/>
              <a:t> </a:t>
            </a:r>
            <a:r>
              <a:rPr lang="en-US" altLang="zh-CN" dirty="0" err="1"/>
              <a:t>p_a</a:t>
            </a:r>
            <a:r>
              <a:rPr lang="en-US" altLang="zh-CN" dirty="0"/>
              <a:t>[2] </a:t>
            </a:r>
            <a:r>
              <a:rPr lang="en-US" altLang="zh-CN" dirty="0" err="1"/>
              <a:t>p_a</a:t>
            </a:r>
            <a:r>
              <a:rPr lang="en-US" altLang="zh-CN"/>
              <a:t>[3];</a:t>
            </a:r>
            <a:endParaRPr lang="en-US" altLang="zh-CN" dirty="0"/>
          </a:p>
          <a:p>
            <a:endParaRPr lang="en-US" altLang="zh-CN" dirty="0">
              <a:solidFill>
                <a:srgbClr val="FF0000"/>
              </a:solidFill>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课后思考</a:t>
            </a:r>
          </a:p>
        </p:txBody>
      </p:sp>
    </p:spTree>
    <p:extLst>
      <p:ext uri="{BB962C8B-B14F-4D97-AF65-F5344CB8AC3E}">
        <p14:creationId xmlns:p14="http://schemas.microsoft.com/office/powerpoint/2010/main" val="10853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AF3C999-FC0F-DF40-BC80-D3766F344ED6}" type="slidenum">
              <a:rPr kumimoji="0" lang="zh-Hans" altLang="en-US" sz="1000"/>
              <a:pPr algn="ctr" eaLnBrk="1" hangingPunct="1"/>
              <a:t>11</a:t>
            </a:fld>
            <a:endParaRPr kumimoji="0" lang="en-US" altLang="zh-Hans" sz="1000"/>
          </a:p>
        </p:txBody>
      </p:sp>
      <p:sp>
        <p:nvSpPr>
          <p:cNvPr id="25603" name="AutoShape 2"/>
          <p:cNvSpPr>
            <a:spLocks noChangeArrowheads="1"/>
          </p:cNvSpPr>
          <p:nvPr/>
        </p:nvSpPr>
        <p:spPr bwMode="auto">
          <a:xfrm>
            <a:off x="1295400" y="1412776"/>
            <a:ext cx="2057400" cy="35052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4" name="AutoShape 3"/>
          <p:cNvSpPr>
            <a:spLocks noChangeArrowheads="1"/>
          </p:cNvSpPr>
          <p:nvPr/>
        </p:nvSpPr>
        <p:spPr bwMode="auto">
          <a:xfrm>
            <a:off x="1551141" y="1931343"/>
            <a:ext cx="2209800" cy="3581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5" name="AutoShape 4"/>
          <p:cNvSpPr>
            <a:spLocks noChangeArrowheads="1"/>
          </p:cNvSpPr>
          <p:nvPr/>
        </p:nvSpPr>
        <p:spPr bwMode="auto">
          <a:xfrm>
            <a:off x="1219200" y="1557338"/>
            <a:ext cx="1143000" cy="9144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6" name="AutoShape 5"/>
          <p:cNvSpPr>
            <a:spLocks noChangeArrowheads="1"/>
          </p:cNvSpPr>
          <p:nvPr/>
        </p:nvSpPr>
        <p:spPr bwMode="auto">
          <a:xfrm>
            <a:off x="1794916" y="2007543"/>
            <a:ext cx="1600200" cy="213360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7" name="AutoShape 6"/>
          <p:cNvSpPr>
            <a:spLocks noChangeArrowheads="1"/>
          </p:cNvSpPr>
          <p:nvPr/>
        </p:nvSpPr>
        <p:spPr bwMode="auto">
          <a:xfrm>
            <a:off x="17949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8" name="AutoShape 7"/>
          <p:cNvSpPr>
            <a:spLocks noChangeArrowheads="1"/>
          </p:cNvSpPr>
          <p:nvPr/>
        </p:nvSpPr>
        <p:spPr bwMode="auto">
          <a:xfrm>
            <a:off x="5300116" y="1931343"/>
            <a:ext cx="1828800" cy="2971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endParaRPr lang="zh-Hans" altLang="en-US"/>
          </a:p>
        </p:txBody>
      </p:sp>
      <p:sp>
        <p:nvSpPr>
          <p:cNvPr id="25609" name="AutoShape 8"/>
          <p:cNvSpPr>
            <a:spLocks noChangeArrowheads="1"/>
          </p:cNvSpPr>
          <p:nvPr/>
        </p:nvSpPr>
        <p:spPr bwMode="auto">
          <a:xfrm>
            <a:off x="20997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实体概念</a:t>
            </a:r>
          </a:p>
        </p:txBody>
      </p:sp>
      <p:sp>
        <p:nvSpPr>
          <p:cNvPr id="25610" name="AutoShape 9"/>
          <p:cNvSpPr>
            <a:spLocks noChangeArrowheads="1"/>
          </p:cNvSpPr>
          <p:nvPr/>
        </p:nvSpPr>
        <p:spPr bwMode="auto">
          <a:xfrm>
            <a:off x="56049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对象</a:t>
            </a:r>
          </a:p>
        </p:txBody>
      </p:sp>
      <p:sp>
        <p:nvSpPr>
          <p:cNvPr id="25611" name="AutoShape 10"/>
          <p:cNvSpPr>
            <a:spLocks noChangeArrowheads="1"/>
          </p:cNvSpPr>
          <p:nvPr/>
        </p:nvSpPr>
        <p:spPr bwMode="auto">
          <a:xfrm>
            <a:off x="2099716" y="38363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t>现象</a:t>
            </a:r>
          </a:p>
        </p:txBody>
      </p:sp>
      <p:sp>
        <p:nvSpPr>
          <p:cNvPr id="25612" name="AutoShape 11"/>
          <p:cNvSpPr>
            <a:spLocks noChangeArrowheads="1"/>
          </p:cNvSpPr>
          <p:nvPr/>
        </p:nvSpPr>
        <p:spPr bwMode="auto">
          <a:xfrm>
            <a:off x="5604916" y="2236143"/>
            <a:ext cx="12192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lnSpc>
                <a:spcPct val="90000"/>
              </a:lnSpc>
              <a:buClr>
                <a:schemeClr val="folHlink"/>
              </a:buClr>
              <a:buSzPct val="60000"/>
              <a:buFont typeface="Wingdings" charset="2"/>
              <a:buNone/>
            </a:pPr>
            <a:r>
              <a:rPr lang="zh-Hans" altLang="en-US">
                <a:solidFill>
                  <a:srgbClr val="FF0000"/>
                </a:solidFill>
              </a:rPr>
              <a:t>类</a:t>
            </a:r>
          </a:p>
        </p:txBody>
      </p:sp>
      <p:sp>
        <p:nvSpPr>
          <p:cNvPr id="25613" name="Line 12"/>
          <p:cNvSpPr>
            <a:spLocks noChangeShapeType="1"/>
          </p:cNvSpPr>
          <p:nvPr/>
        </p:nvSpPr>
        <p:spPr bwMode="auto">
          <a:xfrm>
            <a:off x="3318916" y="2464743"/>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4" name="Line 13"/>
          <p:cNvSpPr>
            <a:spLocks noChangeShapeType="1"/>
          </p:cNvSpPr>
          <p:nvPr/>
        </p:nvSpPr>
        <p:spPr bwMode="auto">
          <a:xfrm>
            <a:off x="62145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5" name="Line 14"/>
          <p:cNvSpPr>
            <a:spLocks noChangeShapeType="1"/>
          </p:cNvSpPr>
          <p:nvPr/>
        </p:nvSpPr>
        <p:spPr bwMode="auto">
          <a:xfrm flipH="1">
            <a:off x="3318916" y="4141143"/>
            <a:ext cx="22860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6" name="Line 15"/>
          <p:cNvSpPr>
            <a:spLocks noChangeShapeType="1"/>
          </p:cNvSpPr>
          <p:nvPr/>
        </p:nvSpPr>
        <p:spPr bwMode="auto">
          <a:xfrm flipV="1">
            <a:off x="2709316" y="2769543"/>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ans" altLang="en-US"/>
          </a:p>
        </p:txBody>
      </p:sp>
      <p:sp>
        <p:nvSpPr>
          <p:cNvPr id="25617" name="Text Box 17"/>
          <p:cNvSpPr txBox="1">
            <a:spLocks noChangeArrowheads="1"/>
          </p:cNvSpPr>
          <p:nvPr/>
        </p:nvSpPr>
        <p:spPr bwMode="auto">
          <a:xfrm>
            <a:off x="3988841" y="207739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建模</a:t>
            </a:r>
          </a:p>
        </p:txBody>
      </p:sp>
      <p:sp>
        <p:nvSpPr>
          <p:cNvPr id="25618" name="Text Box 18"/>
          <p:cNvSpPr txBox="1">
            <a:spLocks noChangeArrowheads="1"/>
          </p:cNvSpPr>
          <p:nvPr/>
        </p:nvSpPr>
        <p:spPr bwMode="auto">
          <a:xfrm>
            <a:off x="62907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具体</a:t>
            </a:r>
          </a:p>
        </p:txBody>
      </p:sp>
      <p:sp>
        <p:nvSpPr>
          <p:cNvPr id="25619" name="Text Box 19"/>
          <p:cNvSpPr txBox="1">
            <a:spLocks noChangeArrowheads="1"/>
          </p:cNvSpPr>
          <p:nvPr/>
        </p:nvSpPr>
        <p:spPr bwMode="auto">
          <a:xfrm>
            <a:off x="2785516" y="30743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抽象</a:t>
            </a:r>
          </a:p>
        </p:txBody>
      </p:sp>
      <p:sp>
        <p:nvSpPr>
          <p:cNvPr id="25620" name="Text Box 20"/>
          <p:cNvSpPr txBox="1">
            <a:spLocks noChangeArrowheads="1"/>
          </p:cNvSpPr>
          <p:nvPr/>
        </p:nvSpPr>
        <p:spPr bwMode="auto">
          <a:xfrm>
            <a:off x="4080916" y="3760143"/>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模拟</a:t>
            </a:r>
          </a:p>
        </p:txBody>
      </p:sp>
      <p:sp>
        <p:nvSpPr>
          <p:cNvPr id="25621" name="Text Box 21"/>
          <p:cNvSpPr txBox="1">
            <a:spLocks noChangeArrowheads="1"/>
          </p:cNvSpPr>
          <p:nvPr/>
        </p:nvSpPr>
        <p:spPr bwMode="auto">
          <a:xfrm>
            <a:off x="2252116" y="5207943"/>
            <a:ext cx="9969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a:t>参照系统</a:t>
            </a:r>
          </a:p>
        </p:txBody>
      </p:sp>
      <p:sp>
        <p:nvSpPr>
          <p:cNvPr id="25622" name="Text Box 22"/>
          <p:cNvSpPr txBox="1">
            <a:spLocks noChangeArrowheads="1"/>
          </p:cNvSpPr>
          <p:nvPr/>
        </p:nvSpPr>
        <p:spPr bwMode="auto">
          <a:xfrm>
            <a:off x="5436096" y="5157192"/>
            <a:ext cx="15509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lnSpc>
                <a:spcPct val="90000"/>
              </a:lnSpc>
              <a:buClr>
                <a:schemeClr val="folHlink"/>
              </a:buClr>
              <a:buSzPct val="60000"/>
              <a:buFont typeface="Wingdings" charset="2"/>
              <a:buNone/>
            </a:pPr>
            <a:r>
              <a:rPr lang="zh-Hans" altLang="en-US" sz="1600" dirty="0"/>
              <a:t>面向对象程序</a:t>
            </a:r>
          </a:p>
        </p:txBody>
      </p:sp>
      <p:sp>
        <p:nvSpPr>
          <p:cNvPr id="25623" name="Rectangle 23"/>
          <p:cNvSpPr>
            <a:spLocks noChangeArrowheads="1"/>
          </p:cNvSpPr>
          <p:nvPr/>
        </p:nvSpPr>
        <p:spPr bwMode="auto">
          <a:xfrm>
            <a:off x="548490" y="392907"/>
            <a:ext cx="3888234" cy="914400"/>
          </a:xfrm>
          <a:prstGeom prst="rect">
            <a:avLst/>
          </a:prstGeom>
          <a:solidFill>
            <a:srgbClr val="33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r>
              <a:rPr lang="en-US" altLang="zh-Hans" sz="2800" b="1" dirty="0">
                <a:solidFill>
                  <a:schemeClr val="bg1"/>
                </a:solidFill>
              </a:rPr>
              <a:t>面向对象程序设计过程</a:t>
            </a:r>
            <a:endParaRPr lang="zh-Hans" altLang="en-US" sz="2800" b="1" dirty="0">
              <a:solidFill>
                <a:schemeClr val="bg1"/>
              </a:solidFill>
            </a:endParaRPr>
          </a:p>
        </p:txBody>
      </p:sp>
    </p:spTree>
    <p:extLst>
      <p:ext uri="{BB962C8B-B14F-4D97-AF65-F5344CB8AC3E}">
        <p14:creationId xmlns:p14="http://schemas.microsoft.com/office/powerpoint/2010/main" val="311269559"/>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zh-CN" altLang="en-US" sz="2400" dirty="0">
                <a:solidFill>
                  <a:srgbClr val="000000"/>
                </a:solidFill>
                <a:ea typeface="宋体" panose="02010600030101010101" pitchFamily="2" charset="-122"/>
              </a:rPr>
              <a:t>*</a:t>
            </a:r>
            <a:r>
              <a:rPr kumimoji="1" lang="en-US" altLang="zh-CN" sz="2400" dirty="0" err="1">
                <a:solidFill>
                  <a:srgbClr val="000000"/>
                </a:solidFill>
                <a:ea typeface="宋体" panose="02010600030101010101" pitchFamily="2" charset="-122"/>
              </a:rPr>
              <a:t>p_b</a:t>
            </a:r>
            <a:r>
              <a:rPr kumimoji="1" lang="en-US" altLang="zh-CN" sz="2400" dirty="0">
                <a:solidFill>
                  <a:srgbClr val="000000"/>
                </a:solidFill>
                <a:ea typeface="宋体" panose="02010600030101010101" pitchFamily="2" charset="-122"/>
              </a:rPr>
              <a:t> = new CB</a:t>
            </a:r>
            <a:r>
              <a:rPr kumimoji="1" lang="zh-CN" altLang="en-US" sz="2400" dirty="0">
                <a:solidFill>
                  <a:srgbClr val="000000"/>
                </a:solidFill>
                <a:ea typeface="宋体" panose="02010600030101010101" pitchFamily="2" charset="-122"/>
              </a:rPr>
              <a:t>*</a:t>
            </a:r>
            <a:r>
              <a:rPr kumimoji="1" lang="en-US" altLang="zh-CN" sz="2400" dirty="0">
                <a:solidFill>
                  <a:srgbClr val="000000"/>
                </a:solidFill>
                <a:ea typeface="宋体" panose="02010600030101010101" pitchFamily="2" charset="-122"/>
              </a:rPr>
              <a:t>[3];</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a:t>
            </a:r>
            <a:r>
              <a:rPr lang="en-US" altLang="zh-CN" sz="2400" dirty="0" err="1"/>
              <a:t>p_b</a:t>
            </a:r>
            <a:r>
              <a:rPr lang="en-US" altLang="zh-CN" sz="2400" dirty="0"/>
              <a:t>[</a:t>
            </a:r>
            <a:r>
              <a:rPr lang="en-US" altLang="zh-CN" sz="2400" dirty="0" err="1"/>
              <a:t>i</a:t>
            </a:r>
            <a:r>
              <a:rPr lang="en-US" altLang="zh-CN" sz="2400" dirty="0"/>
              <a:t>]=new 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delete </a:t>
            </a:r>
            <a:r>
              <a:rPr lang="en-US" altLang="zh-CN" sz="2400" dirty="0" err="1"/>
              <a:t>p_b</a:t>
            </a:r>
            <a:r>
              <a:rPr lang="en-US" altLang="zh-CN" sz="2400" dirty="0"/>
              <a:t>[</a:t>
            </a:r>
            <a:r>
              <a:rPr lang="en-US" altLang="zh-CN" sz="2400" dirty="0" err="1"/>
              <a:t>i</a:t>
            </a:r>
            <a:r>
              <a:rPr lang="en-US" altLang="zh-CN" sz="2400" dirty="0"/>
              <a:t>];        //release every object</a:t>
            </a:r>
          </a:p>
          <a:p>
            <a:pPr marL="109537" indent="0">
              <a:buNone/>
            </a:pPr>
            <a:r>
              <a:rPr lang="en-US" altLang="zh-CN" sz="2400" dirty="0"/>
              <a:t>delete []</a:t>
            </a:r>
            <a:r>
              <a:rPr lang="en-US" altLang="zh-CN" sz="2400" dirty="0" err="1"/>
              <a:t>p_b</a:t>
            </a:r>
            <a:r>
              <a:rPr lang="en-US" altLang="zh-CN" sz="2400" dirty="0"/>
              <a:t>;              //release array </a:t>
            </a:r>
            <a:r>
              <a:rPr lang="en-US" altLang="zh-CN" sz="2400" dirty="0" err="1"/>
              <a:t>p_b</a:t>
            </a:r>
            <a:r>
              <a:rPr lang="en-US" altLang="zh-CN" sz="2400" dirty="0"/>
              <a:t>[3]</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a:t>解</a:t>
            </a:r>
            <a:r>
              <a:rPr lang="en-US" altLang="zh-CN" dirty="0"/>
              <a:t>1</a:t>
            </a:r>
            <a:endParaRPr lang="zh-CN" altLang="en-US" dirty="0"/>
          </a:p>
        </p:txBody>
      </p:sp>
    </p:spTree>
    <p:extLst>
      <p:ext uri="{BB962C8B-B14F-4D97-AF65-F5344CB8AC3E}">
        <p14:creationId xmlns:p14="http://schemas.microsoft.com/office/powerpoint/2010/main" val="6988842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kumimoji="1" lang="en-US" altLang="zh-CN" sz="2400" dirty="0">
                <a:solidFill>
                  <a:srgbClr val="000000"/>
                </a:solidFill>
                <a:ea typeface="宋体" panose="02010600030101010101" pitchFamily="2" charset="-122"/>
              </a:rPr>
              <a:t>CB </a:t>
            </a:r>
            <a:r>
              <a:rPr kumimoji="1" lang="zh-CN" altLang="en-US" sz="2400" dirty="0">
                <a:solidFill>
                  <a:srgbClr val="000000"/>
                </a:solidFill>
                <a:ea typeface="宋体" panose="02010600030101010101" pitchFamily="2" charset="-122"/>
              </a:rPr>
              <a:t>*</a:t>
            </a:r>
            <a:r>
              <a:rPr kumimoji="1" lang="en-US" altLang="zh-CN" sz="2400" dirty="0" err="1">
                <a:solidFill>
                  <a:srgbClr val="000000"/>
                </a:solidFill>
                <a:ea typeface="宋体" panose="02010600030101010101" pitchFamily="2" charset="-122"/>
              </a:rPr>
              <a:t>p_b</a:t>
            </a:r>
            <a:r>
              <a:rPr kumimoji="1" lang="en-US" altLang="zh-CN" sz="2400" dirty="0">
                <a:solidFill>
                  <a:srgbClr val="000000"/>
                </a:solidFill>
                <a:ea typeface="宋体" panose="02010600030101010101" pitchFamily="2" charset="-122"/>
              </a:rPr>
              <a:t> = (CB *) operator new[](3*</a:t>
            </a:r>
            <a:r>
              <a:rPr kumimoji="1" lang="en-US" altLang="zh-CN" sz="2400" dirty="0" err="1">
                <a:solidFill>
                  <a:srgbClr val="000000"/>
                </a:solidFill>
                <a:ea typeface="宋体" panose="02010600030101010101" pitchFamily="2" charset="-122"/>
              </a:rPr>
              <a:t>sizeof</a:t>
            </a:r>
            <a:r>
              <a:rPr kumimoji="1" lang="en-US" altLang="zh-CN" sz="2400" dirty="0">
                <a:solidFill>
                  <a:srgbClr val="000000"/>
                </a:solidFill>
                <a:ea typeface="宋体" panose="02010600030101010101" pitchFamily="2" charset="-122"/>
              </a:rPr>
              <a:t>(CB));</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new(&amp;</a:t>
            </a:r>
            <a:r>
              <a:rPr lang="en-US" altLang="zh-CN" sz="2400" dirty="0" err="1"/>
              <a:t>p_b</a:t>
            </a:r>
            <a:r>
              <a:rPr lang="en-US" altLang="zh-CN" sz="2400" dirty="0"/>
              <a:t>[</a:t>
            </a:r>
            <a:r>
              <a:rPr lang="en-US" altLang="zh-CN" sz="2400" dirty="0" err="1"/>
              <a:t>i</a:t>
            </a:r>
            <a:r>
              <a:rPr lang="en-US" altLang="zh-CN" sz="2400" dirty="0"/>
              <a:t>]) CB(i+2);//</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a:t>
            </a:r>
            <a:r>
              <a:rPr lang="en-US" altLang="zh-CN" sz="2400" dirty="0" err="1"/>
              <a:t>p_b</a:t>
            </a:r>
            <a:r>
              <a:rPr lang="en-US" altLang="zh-CN" sz="2400" dirty="0"/>
              <a:t>[</a:t>
            </a:r>
            <a:r>
              <a:rPr lang="en-US" altLang="zh-CN" sz="2400" dirty="0" err="1"/>
              <a:t>i</a:t>
            </a:r>
            <a:r>
              <a:rPr lang="en-US" altLang="zh-CN" sz="2400" dirty="0"/>
              <a:t>].~CB();        //release every object</a:t>
            </a:r>
          </a:p>
          <a:p>
            <a:pPr marL="109537" indent="0">
              <a:buNone/>
            </a:pPr>
            <a:r>
              <a:rPr lang="en-US" altLang="zh-CN" sz="2400" dirty="0"/>
              <a:t>operator delete (</a:t>
            </a:r>
            <a:r>
              <a:rPr lang="en-US" altLang="zh-CN" sz="2400" dirty="0" err="1"/>
              <a:t>p_b</a:t>
            </a:r>
            <a:r>
              <a:rPr lang="en-US" altLang="zh-CN" sz="2400" dirty="0"/>
              <a:t>);              //release array </a:t>
            </a:r>
            <a:r>
              <a:rPr lang="en-US" altLang="zh-CN" sz="2400" dirty="0" err="1"/>
              <a:t>p_b</a:t>
            </a:r>
            <a:r>
              <a:rPr lang="en-US" altLang="zh-CN" sz="2400" dirty="0"/>
              <a:t>[3]</a:t>
            </a:r>
            <a:endParaRPr lang="zh-CN" altLang="en-US" sz="2400" dirty="0"/>
          </a:p>
          <a:p>
            <a:pPr marL="109537" indent="0">
              <a:buNone/>
            </a:pPr>
            <a:endParaRPr kumimoji="1" lang="en-US" altLang="zh-CN" sz="2400" dirty="0">
              <a:solidFill>
                <a:srgbClr val="000000"/>
              </a:solidFill>
              <a:ea typeface="宋体" panose="02010600030101010101" pitchFamily="2" charset="-122"/>
            </a:endParaRPr>
          </a:p>
          <a:p>
            <a:pPr marL="109537" indent="0">
              <a:buNone/>
            </a:pPr>
            <a:endParaRPr lang="zh-CN" altLang="en-US" sz="2400" dirty="0"/>
          </a:p>
        </p:txBody>
      </p:sp>
      <p:sp>
        <p:nvSpPr>
          <p:cNvPr id="3" name="标题 2"/>
          <p:cNvSpPr>
            <a:spLocks noGrp="1"/>
          </p:cNvSpPr>
          <p:nvPr>
            <p:ph type="title"/>
          </p:nvPr>
        </p:nvSpPr>
        <p:spPr/>
        <p:txBody>
          <a:bodyPr/>
          <a:lstStyle/>
          <a:p>
            <a:r>
              <a:rPr lang="zh-CN" altLang="en-US" dirty="0"/>
              <a:t>解</a:t>
            </a:r>
            <a:r>
              <a:rPr lang="en-US" altLang="zh-CN" dirty="0"/>
              <a:t>2</a:t>
            </a:r>
            <a:endParaRPr lang="zh-CN" altLang="en-US" dirty="0"/>
          </a:p>
        </p:txBody>
      </p:sp>
    </p:spTree>
    <p:extLst>
      <p:ext uri="{BB962C8B-B14F-4D97-AF65-F5344CB8AC3E}">
        <p14:creationId xmlns:p14="http://schemas.microsoft.com/office/powerpoint/2010/main" val="19190554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323528" y="44624"/>
            <a:ext cx="8229600" cy="1143000"/>
          </a:xfrm>
        </p:spPr>
        <p:txBody>
          <a:bodyPr/>
          <a:lstStyle/>
          <a:p>
            <a:r>
              <a:rPr lang="zh-CN" altLang="en-US" dirty="0"/>
              <a:t>对象的赋值</a:t>
            </a:r>
          </a:p>
        </p:txBody>
      </p:sp>
      <p:sp>
        <p:nvSpPr>
          <p:cNvPr id="77827" name="内容占位符 2"/>
          <p:cNvSpPr>
            <a:spLocks noGrp="1"/>
          </p:cNvSpPr>
          <p:nvPr>
            <p:ph idx="1"/>
          </p:nvPr>
        </p:nvSpPr>
        <p:spPr>
          <a:xfrm>
            <a:off x="0" y="928688"/>
            <a:ext cx="9358313" cy="5688012"/>
          </a:xfrm>
        </p:spPr>
        <p:txBody>
          <a:bodyPr/>
          <a:lstStyle/>
          <a:p>
            <a:r>
              <a:rPr lang="zh-CN" altLang="en-US" dirty="0"/>
              <a:t>对象的赋值形式：</a:t>
            </a:r>
            <a:endParaRPr lang="en-US" altLang="zh-CN" dirty="0"/>
          </a:p>
          <a:p>
            <a:pPr>
              <a:buFontTx/>
              <a:buNone/>
            </a:pPr>
            <a:r>
              <a:rPr lang="zh-CN" altLang="en-US" dirty="0"/>
              <a:t>    对象名</a:t>
            </a:r>
            <a:r>
              <a:rPr lang="en-US" altLang="zh-CN" dirty="0"/>
              <a:t>1=</a:t>
            </a:r>
            <a:r>
              <a:rPr lang="zh-CN" altLang="en-US" dirty="0"/>
              <a:t>对象名</a:t>
            </a:r>
            <a:r>
              <a:rPr lang="en-US" altLang="zh-CN" dirty="0"/>
              <a:t>2</a:t>
            </a:r>
            <a:r>
              <a:rPr lang="zh-CN" altLang="en-US" dirty="0"/>
              <a:t>；</a:t>
            </a:r>
            <a:endParaRPr lang="en-US" altLang="zh-CN" dirty="0"/>
          </a:p>
          <a:p>
            <a:pPr>
              <a:buFontTx/>
              <a:buNone/>
            </a:pPr>
            <a:r>
              <a:rPr lang="zh-CN" altLang="en-US" dirty="0"/>
              <a:t>    如：</a:t>
            </a:r>
            <a:endParaRPr lang="en-US" altLang="zh-CN" dirty="0"/>
          </a:p>
          <a:p>
            <a:pPr>
              <a:buFontTx/>
              <a:buNone/>
            </a:pPr>
            <a:r>
              <a:rPr lang="en-US" altLang="zh-CN" dirty="0"/>
              <a:t>   Cylinder cylinder1,cylinder2;</a:t>
            </a:r>
          </a:p>
          <a:p>
            <a:pPr>
              <a:buFontTx/>
              <a:buNone/>
            </a:pPr>
            <a:r>
              <a:rPr lang="en-US" altLang="zh-CN" dirty="0"/>
              <a:t>    …….</a:t>
            </a:r>
          </a:p>
          <a:p>
            <a:pPr>
              <a:buFontTx/>
              <a:buNone/>
            </a:pPr>
            <a:r>
              <a:rPr lang="en-US" altLang="zh-CN" dirty="0"/>
              <a:t>  cylinder2=cylinder1; //</a:t>
            </a:r>
            <a:r>
              <a:rPr lang="zh-CN" altLang="en-US" dirty="0"/>
              <a:t>将</a:t>
            </a:r>
            <a:r>
              <a:rPr lang="en-US" altLang="zh-CN" dirty="0"/>
              <a:t>cylinder1</a:t>
            </a:r>
            <a:r>
              <a:rPr lang="zh-CN" altLang="en-US" dirty="0"/>
              <a:t>各成员的值赋给</a:t>
            </a:r>
            <a:r>
              <a:rPr lang="en-US" altLang="zh-CN" dirty="0"/>
              <a:t>cylinder2,</a:t>
            </a:r>
            <a:r>
              <a:rPr lang="zh-CN" altLang="en-US" dirty="0"/>
              <a:t>赋值拷贝运算符“</a:t>
            </a:r>
            <a:r>
              <a:rPr lang="en-US" altLang="zh-CN" dirty="0"/>
              <a:t>=</a:t>
            </a:r>
            <a:r>
              <a:rPr lang="zh-CN" altLang="en-US" dirty="0"/>
              <a:t>”。</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1AE33F4-5639-42A7-9CEA-3342DB099705}" type="slidenum">
              <a:rPr lang="en-US" altLang="zh-CN" smtClean="0">
                <a:solidFill>
                  <a:srgbClr val="FF5050"/>
                </a:solidFill>
              </a:rPr>
              <a:pPr>
                <a:defRPr/>
              </a:pPr>
              <a:t>112</a:t>
            </a:fld>
            <a:endParaRPr lang="en-US" altLang="zh-CN">
              <a:solidFill>
                <a:srgbClr val="FF5050"/>
              </a:solidFill>
            </a:endParaRPr>
          </a:p>
        </p:txBody>
      </p:sp>
    </p:spTree>
    <p:extLst>
      <p:ext uri="{BB962C8B-B14F-4D97-AF65-F5344CB8AC3E}">
        <p14:creationId xmlns:p14="http://schemas.microsoft.com/office/powerpoint/2010/main" val="13288219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练习</a:t>
            </a:r>
          </a:p>
        </p:txBody>
      </p:sp>
      <p:sp>
        <p:nvSpPr>
          <p:cNvPr id="78851" name="内容占位符 2"/>
          <p:cNvSpPr>
            <a:spLocks noGrp="1"/>
          </p:cNvSpPr>
          <p:nvPr>
            <p:ph idx="1"/>
          </p:nvPr>
        </p:nvSpPr>
        <p:spPr/>
        <p:txBody>
          <a:bodyPr/>
          <a:lstStyle/>
          <a:p>
            <a:r>
              <a:rPr lang="zh-CN" altLang="en-US"/>
              <a:t>编写一个名为</a:t>
            </a:r>
            <a:r>
              <a:rPr lang="en-US" altLang="zh-CN"/>
              <a:t>Person</a:t>
            </a:r>
            <a:r>
              <a:rPr lang="zh-CN" altLang="en-US"/>
              <a:t>的类，表示人的名字和地址，使用</a:t>
            </a:r>
            <a:r>
              <a:rPr lang="en-US" altLang="zh-CN"/>
              <a:t>string</a:t>
            </a:r>
            <a:r>
              <a:rPr lang="zh-CN" altLang="en-US"/>
              <a:t>来保存每个元素；</a:t>
            </a:r>
            <a:endParaRPr lang="en-US" altLang="zh-CN"/>
          </a:p>
          <a:p>
            <a:r>
              <a:rPr lang="zh-CN" altLang="en-US"/>
              <a:t>为</a:t>
            </a:r>
            <a:r>
              <a:rPr lang="en-US" altLang="zh-CN"/>
              <a:t>Person</a:t>
            </a:r>
            <a:r>
              <a:rPr lang="zh-CN" altLang="en-US"/>
              <a:t>提供一个接受两个参数的构造函数和一个拷贝构造函数；</a:t>
            </a:r>
            <a:endParaRPr lang="en-US" altLang="zh-CN"/>
          </a:p>
          <a:p>
            <a:r>
              <a:rPr lang="zh-CN" altLang="en-US"/>
              <a:t>提供返回名字和地址的操作。</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D3D410-9207-4438-A976-B57B84CC75B6}" type="slidenum">
              <a:rPr lang="en-US" altLang="zh-CN" smtClean="0">
                <a:solidFill>
                  <a:srgbClr val="FF5050"/>
                </a:solidFill>
              </a:rPr>
              <a:pPr>
                <a:defRPr/>
              </a:pPr>
              <a:t>113</a:t>
            </a:fld>
            <a:endParaRPr lang="en-US" altLang="zh-CN">
              <a:solidFill>
                <a:srgbClr val="FF5050"/>
              </a:solidFill>
            </a:endParaRPr>
          </a:p>
        </p:txBody>
      </p:sp>
    </p:spTree>
    <p:extLst>
      <p:ext uri="{BB962C8B-B14F-4D97-AF65-F5344CB8AC3E}">
        <p14:creationId xmlns:p14="http://schemas.microsoft.com/office/powerpoint/2010/main" val="5175142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323528" y="0"/>
            <a:ext cx="7345363" cy="823913"/>
          </a:xfrm>
        </p:spPr>
        <p:txBody>
          <a:bodyPr/>
          <a:lstStyle/>
          <a:p>
            <a:r>
              <a:rPr lang="zh-CN" altLang="en-US" dirty="0"/>
              <a:t>对象的动态建立与释放</a:t>
            </a:r>
          </a:p>
        </p:txBody>
      </p:sp>
      <p:sp>
        <p:nvSpPr>
          <p:cNvPr id="45058" name="内容占位符 2"/>
          <p:cNvSpPr>
            <a:spLocks noGrp="1"/>
          </p:cNvSpPr>
          <p:nvPr>
            <p:ph idx="1"/>
          </p:nvPr>
        </p:nvSpPr>
        <p:spPr>
          <a:xfrm>
            <a:off x="179388" y="857250"/>
            <a:ext cx="8964612" cy="5688013"/>
          </a:xfrm>
        </p:spPr>
        <p:txBody>
          <a:bodyPr/>
          <a:lstStyle/>
          <a:p>
            <a:pPr>
              <a:buFontTx/>
              <a:buNone/>
            </a:pPr>
            <a:r>
              <a:rPr lang="zh-CN" altLang="en-US" sz="2400" b="1" dirty="0"/>
              <a:t>使用</a:t>
            </a:r>
            <a:r>
              <a:rPr lang="en-US" altLang="zh-CN" sz="2400" b="1" dirty="0"/>
              <a:t>new</a:t>
            </a:r>
            <a:r>
              <a:rPr lang="zh-CN" altLang="en-US" sz="2400" b="1" dirty="0"/>
              <a:t>和构造函数创建动态对象：</a:t>
            </a:r>
            <a:endParaRPr lang="en-US" altLang="zh-CN" sz="2400" b="1" dirty="0"/>
          </a:p>
          <a:p>
            <a:pPr>
              <a:buFontTx/>
              <a:buNone/>
            </a:pPr>
            <a:r>
              <a:rPr lang="en-US" altLang="zh-CN" sz="2000" b="1" dirty="0" err="1"/>
              <a:t>int</a:t>
            </a:r>
            <a:r>
              <a:rPr lang="en-US" altLang="zh-CN" sz="2000" b="1" dirty="0"/>
              <a:t> main()</a:t>
            </a:r>
          </a:p>
          <a:p>
            <a:pPr>
              <a:buFontTx/>
              <a:buNone/>
            </a:pPr>
            <a:r>
              <a:rPr lang="en-US" altLang="zh-CN" sz="2000" b="1" dirty="0"/>
              <a:t>{</a:t>
            </a:r>
          </a:p>
          <a:p>
            <a:pPr>
              <a:buFontTx/>
              <a:buNone/>
            </a:pPr>
            <a:r>
              <a:rPr lang="en-US" altLang="zh-CN" sz="2000" b="1" dirty="0"/>
              <a:t>	</a:t>
            </a:r>
            <a:r>
              <a:rPr lang="en-US" altLang="zh-CN" sz="2000" b="1" dirty="0" err="1"/>
              <a:t>CTollBooth</a:t>
            </a:r>
            <a:r>
              <a:rPr lang="en-US" altLang="zh-CN" sz="2000" b="1" dirty="0"/>
              <a:t> *p1=new </a:t>
            </a:r>
            <a:r>
              <a:rPr lang="en-US" altLang="zh-CN" sz="2000" b="1" dirty="0" err="1"/>
              <a:t>CTollBooth</a:t>
            </a:r>
            <a:r>
              <a:rPr lang="en-US" altLang="zh-CN" sz="2000" b="1" dirty="0"/>
              <a:t>(1,2);		//</a:t>
            </a:r>
            <a:r>
              <a:rPr lang="zh-CN" altLang="en-US" sz="2000" b="1" dirty="0"/>
              <a:t>定义动态指针</a:t>
            </a:r>
            <a:endParaRPr lang="en-US" altLang="zh-CN" sz="2000" b="1" dirty="0"/>
          </a:p>
          <a:p>
            <a:pPr>
              <a:buFontTx/>
              <a:buNone/>
            </a:pPr>
            <a:r>
              <a:rPr lang="en-US" altLang="zh-CN" sz="2000" b="1" dirty="0"/>
              <a:t>	</a:t>
            </a:r>
            <a:r>
              <a:rPr lang="en-US" altLang="zh-CN" sz="2000" b="1" dirty="0" err="1"/>
              <a:t>cout</a:t>
            </a:r>
            <a:r>
              <a:rPr lang="en-US" altLang="zh-CN" sz="2000" b="1" dirty="0"/>
              <a:t>&lt;&lt;p1-&gt;display()&lt;&lt;</a:t>
            </a:r>
            <a:r>
              <a:rPr lang="en-US" altLang="zh-CN" sz="2000" b="1" dirty="0" err="1"/>
              <a:t>endl</a:t>
            </a:r>
            <a:r>
              <a:rPr lang="en-US" altLang="zh-CN" sz="2000" b="1" dirty="0"/>
              <a:t>;</a:t>
            </a:r>
          </a:p>
          <a:p>
            <a:pPr>
              <a:buFontTx/>
              <a:buNone/>
            </a:pPr>
            <a:endParaRPr lang="en-US" altLang="zh-CN" sz="2000" b="1" dirty="0"/>
          </a:p>
          <a:p>
            <a:pPr>
              <a:buFontTx/>
              <a:buNone/>
            </a:pPr>
            <a:r>
              <a:rPr lang="en-US" altLang="zh-CN" sz="2000" b="1" dirty="0"/>
              <a:t>	</a:t>
            </a:r>
            <a:r>
              <a:rPr lang="en-US" altLang="zh-CN" sz="2000" b="1" dirty="0" err="1"/>
              <a:t>CTollBooth</a:t>
            </a:r>
            <a:r>
              <a:rPr lang="en-US" altLang="zh-CN" sz="2000" b="1" dirty="0"/>
              <a:t> *p2;					//</a:t>
            </a:r>
            <a:r>
              <a:rPr lang="zh-CN" altLang="en-US" sz="2000" b="1" dirty="0"/>
              <a:t>定义动态指针</a:t>
            </a:r>
            <a:endParaRPr lang="en-US" altLang="zh-CN" sz="2000" b="1" dirty="0"/>
          </a:p>
          <a:p>
            <a:pPr>
              <a:buFontTx/>
              <a:buNone/>
            </a:pPr>
            <a:r>
              <a:rPr lang="en-US" altLang="zh-CN" sz="2000" b="1" dirty="0"/>
              <a:t>	p2=new Cylinder;</a:t>
            </a:r>
          </a:p>
          <a:p>
            <a:pPr>
              <a:buFontTx/>
              <a:buNone/>
            </a:pPr>
            <a:r>
              <a:rPr lang="en-US" altLang="zh-CN" sz="2000" b="1" dirty="0"/>
              <a:t>	p2-&gt;</a:t>
            </a:r>
            <a:r>
              <a:rPr lang="en-US" altLang="zh-CN" sz="2000" b="1" dirty="0" err="1"/>
              <a:t>payingcar</a:t>
            </a:r>
            <a:r>
              <a:rPr lang="en-US" altLang="zh-CN" sz="2000" b="1" dirty="0"/>
              <a:t>();</a:t>
            </a:r>
          </a:p>
          <a:p>
            <a:pPr>
              <a:buFontTx/>
              <a:buNone/>
            </a:pPr>
            <a:r>
              <a:rPr lang="en-US" altLang="zh-CN" sz="2000" b="1" dirty="0"/>
              <a:t>	</a:t>
            </a:r>
            <a:r>
              <a:rPr lang="en-US" altLang="zh-CN" sz="2000" b="1" dirty="0" err="1"/>
              <a:t>cout</a:t>
            </a:r>
            <a:r>
              <a:rPr lang="en-US" altLang="zh-CN" sz="2000" b="1" dirty="0"/>
              <a:t>&lt;&lt;p2-&gt;display();</a:t>
            </a:r>
          </a:p>
          <a:p>
            <a:pPr>
              <a:buFontTx/>
              <a:buNone/>
            </a:pPr>
            <a:endParaRPr lang="en-US" altLang="zh-CN" sz="2000" b="1" dirty="0"/>
          </a:p>
          <a:p>
            <a:pPr>
              <a:buFontTx/>
              <a:buNone/>
            </a:pPr>
            <a:r>
              <a:rPr lang="en-US" altLang="zh-CN" sz="2000" b="1" dirty="0"/>
              <a:t>	delete p1;						//</a:t>
            </a:r>
            <a:r>
              <a:rPr lang="zh-CN" altLang="en-US" sz="2000" b="1" dirty="0"/>
              <a:t>释放动态指针</a:t>
            </a:r>
            <a:endParaRPr lang="en-US" altLang="zh-CN" sz="2000" b="1" dirty="0"/>
          </a:p>
          <a:p>
            <a:pPr>
              <a:buFontTx/>
              <a:buNone/>
            </a:pPr>
            <a:r>
              <a:rPr lang="en-US" altLang="zh-CN" sz="2000" b="1" dirty="0"/>
              <a:t>	delete p2;</a:t>
            </a:r>
          </a:p>
          <a:p>
            <a:pPr>
              <a:buFontTx/>
              <a:buNone/>
            </a:pPr>
            <a:r>
              <a:rPr lang="en-US" altLang="zh-CN" sz="2000" b="1" dirty="0"/>
              <a:t>	return 0;	</a:t>
            </a:r>
          </a:p>
          <a:p>
            <a:pPr>
              <a:buFontTx/>
              <a:buNone/>
            </a:pPr>
            <a:r>
              <a:rPr lang="en-US" altLang="zh-CN" sz="2000" b="1" dirty="0"/>
              <a:t>}</a:t>
            </a:r>
            <a:endParaRPr lang="zh-CN" altLang="en-US" sz="2000" b="1"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33BB97E-ED0E-4E7F-AD83-5D095FADB7CF}" type="slidenum">
              <a:rPr lang="en-US" altLang="zh-CN" sz="1200">
                <a:solidFill>
                  <a:srgbClr val="FF5050"/>
                </a:solidFill>
                <a:ea typeface="宋体" pitchFamily="2" charset="-122"/>
              </a:rPr>
              <a:pPr/>
              <a:t>114</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5997430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对象数组</a:t>
            </a:r>
          </a:p>
        </p:txBody>
      </p:sp>
      <p:sp>
        <p:nvSpPr>
          <p:cNvPr id="55299" name="内容占位符 2"/>
          <p:cNvSpPr>
            <a:spLocks noGrp="1"/>
          </p:cNvSpPr>
          <p:nvPr>
            <p:ph idx="1"/>
          </p:nvPr>
        </p:nvSpPr>
        <p:spPr/>
        <p:txBody>
          <a:bodyPr/>
          <a:lstStyle/>
          <a:p>
            <a:r>
              <a:rPr lang="zh-CN" altLang="en-US" sz="2000" dirty="0"/>
              <a:t>对象数组：成员是对象的数组</a:t>
            </a:r>
            <a:endParaRPr lang="en-US" altLang="zh-CN" sz="2000" dirty="0"/>
          </a:p>
          <a:p>
            <a:pPr>
              <a:buFontTx/>
              <a:buNone/>
            </a:pPr>
            <a:r>
              <a:rPr lang="en-US" altLang="zh-CN" sz="2000" dirty="0"/>
              <a:t>	class Cylinder{</a:t>
            </a:r>
          </a:p>
          <a:p>
            <a:pPr>
              <a:buFontTx/>
              <a:buNone/>
            </a:pPr>
            <a:r>
              <a:rPr lang="en-US" altLang="zh-CN" sz="2000" dirty="0"/>
              <a:t>		……</a:t>
            </a:r>
          </a:p>
          <a:p>
            <a:pPr>
              <a:buFontTx/>
              <a:buNone/>
            </a:pPr>
            <a:r>
              <a:rPr lang="en-US" altLang="zh-CN" sz="2000" dirty="0"/>
              <a:t>	}</a:t>
            </a:r>
          </a:p>
          <a:p>
            <a:pPr>
              <a:buFontTx/>
              <a:buNone/>
            </a:pPr>
            <a:r>
              <a:rPr lang="en-US" altLang="zh-CN" sz="2000" dirty="0"/>
              <a:t>    </a:t>
            </a:r>
            <a:r>
              <a:rPr lang="en-US" altLang="zh-CN" sz="2000" dirty="0" err="1"/>
              <a:t>int</a:t>
            </a:r>
            <a:r>
              <a:rPr lang="en-US" altLang="zh-CN" sz="2000" dirty="0"/>
              <a:t> main()</a:t>
            </a:r>
          </a:p>
          <a:p>
            <a:pPr>
              <a:buFontTx/>
              <a:buNone/>
            </a:pPr>
            <a:r>
              <a:rPr lang="en-US" altLang="zh-CN" sz="2000" dirty="0"/>
              <a:t>{</a:t>
            </a:r>
          </a:p>
          <a:p>
            <a:pPr>
              <a:buFontTx/>
              <a:buNone/>
            </a:pPr>
            <a:r>
              <a:rPr lang="en-US" altLang="zh-CN" sz="2000" dirty="0"/>
              <a:t>		Cylinder c[3];</a:t>
            </a:r>
          </a:p>
          <a:p>
            <a:pPr>
              <a:buFontTx/>
              <a:buNone/>
            </a:pPr>
            <a:r>
              <a:rPr lang="en-US" altLang="zh-CN" sz="2000" dirty="0"/>
              <a:t>		Cylinder *cc=new  Cylinder[3];</a:t>
            </a:r>
          </a:p>
          <a:p>
            <a:pPr>
              <a:buFontTx/>
              <a:buNone/>
            </a:pPr>
            <a:r>
              <a:rPr lang="en-US" altLang="zh-CN" sz="2000" dirty="0"/>
              <a:t>        cc[0].</a:t>
            </a:r>
            <a:r>
              <a:rPr lang="en-US" altLang="zh-CN" sz="2000" dirty="0" err="1"/>
              <a:t>setx</a:t>
            </a:r>
            <a:r>
              <a:rPr lang="en-US" altLang="zh-CN" sz="2000" dirty="0"/>
              <a:t>();</a:t>
            </a:r>
          </a:p>
          <a:p>
            <a:pPr>
              <a:buFontTx/>
              <a:buNone/>
            </a:pPr>
            <a:r>
              <a:rPr lang="en-US" altLang="zh-CN" sz="2000" dirty="0"/>
              <a:t>        cc[1].</a:t>
            </a:r>
            <a:r>
              <a:rPr lang="en-US" altLang="zh-CN" sz="2000" dirty="0" err="1"/>
              <a:t>setx</a:t>
            </a:r>
            <a:r>
              <a:rPr lang="en-US" altLang="zh-CN" sz="2000" dirty="0"/>
              <a:t>();</a:t>
            </a:r>
          </a:p>
          <a:p>
            <a:pPr>
              <a:buFontTx/>
              <a:buNone/>
            </a:pPr>
            <a:r>
              <a:rPr lang="en-US" altLang="zh-CN" sz="2000" dirty="0"/>
              <a:t>		……..</a:t>
            </a:r>
          </a:p>
          <a:p>
            <a:pPr>
              <a:buFontTx/>
              <a:buNone/>
            </a:pPr>
            <a:r>
              <a:rPr lang="en-US" altLang="zh-CN" sz="2000" dirty="0"/>
              <a:t>		delete [] cc;	return 1;</a:t>
            </a:r>
          </a:p>
          <a:p>
            <a:pPr>
              <a:buFontTx/>
              <a:buNone/>
            </a:pPr>
            <a:r>
              <a:rPr lang="en-US" altLang="zh-CN" sz="2000" dirty="0"/>
              <a:t>}</a:t>
            </a: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3C9657E-6A1E-4A2F-8DF2-72DFC67D4546}" type="slidenum">
              <a:rPr lang="en-US" altLang="zh-CN" smtClean="0">
                <a:solidFill>
                  <a:srgbClr val="FF5050"/>
                </a:solidFill>
              </a:rPr>
              <a:pPr>
                <a:defRPr/>
              </a:pPr>
              <a:t>115</a:t>
            </a:fld>
            <a:endParaRPr lang="en-US" altLang="zh-CN">
              <a:solidFill>
                <a:srgbClr val="FF5050"/>
              </a:solidFill>
            </a:endParaRPr>
          </a:p>
        </p:txBody>
      </p:sp>
    </p:spTree>
    <p:extLst>
      <p:ext uri="{BB962C8B-B14F-4D97-AF65-F5344CB8AC3E}">
        <p14:creationId xmlns:p14="http://schemas.microsoft.com/office/powerpoint/2010/main" val="19540857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dirty="0"/>
              <a:t>区分：</a:t>
            </a:r>
            <a:endParaRPr lang="en-US" altLang="zh-CN" dirty="0"/>
          </a:p>
          <a:p>
            <a:pPr marL="0" indent="0">
              <a:buFontTx/>
              <a:buNone/>
              <a:defRPr/>
            </a:pPr>
            <a:r>
              <a:rPr lang="en-US" altLang="zh-CN" dirty="0"/>
              <a:t>	Cylinder *c=new Cylinder[3];</a:t>
            </a:r>
          </a:p>
          <a:p>
            <a:pPr marL="0" indent="0">
              <a:buFontTx/>
              <a:buNone/>
              <a:defRPr/>
            </a:pPr>
            <a:r>
              <a:rPr lang="en-US" altLang="zh-CN" dirty="0"/>
              <a:t>	Cylinder *c=new Cylinder(2,3)</a:t>
            </a:r>
          </a:p>
          <a:p>
            <a:pPr marL="0" indent="0">
              <a:buFontTx/>
              <a:buNone/>
              <a:defRPr/>
            </a:pPr>
            <a:endParaRPr lang="en-US" altLang="zh-CN" dirty="0"/>
          </a:p>
          <a:p>
            <a:pPr marL="0" indent="0">
              <a:buFontTx/>
              <a:buNone/>
              <a:defRPr/>
            </a:pPr>
            <a:r>
              <a:rPr lang="en-US" altLang="zh-CN" dirty="0"/>
              <a:t>	Stack *s=new Stack[10];</a:t>
            </a:r>
          </a:p>
          <a:p>
            <a:pPr marL="0" indent="0">
              <a:buFontTx/>
              <a:buNone/>
              <a:defRPr/>
            </a:pPr>
            <a:r>
              <a:rPr lang="en-US" altLang="zh-CN" dirty="0"/>
              <a:t>	Stack *s=new Stack(10);</a:t>
            </a:r>
          </a:p>
          <a:p>
            <a:pPr marL="0" indent="0">
              <a:buFontTx/>
              <a:buNone/>
              <a:defRPr/>
            </a:pPr>
            <a:endParaRPr lang="en-US" altLang="zh-CN" dirty="0"/>
          </a:p>
          <a:p>
            <a:pPr marL="0" indent="0">
              <a:buFontTx/>
              <a:buNone/>
              <a:defRPr/>
            </a:pPr>
            <a:endParaRPr lang="en-US" altLang="zh-CN" dirty="0"/>
          </a:p>
          <a:p>
            <a:pPr marL="0" indent="0">
              <a:buFontTx/>
              <a:buNone/>
              <a:defRPr/>
            </a:pPr>
            <a:r>
              <a:rPr lang="en-US" altLang="zh-CN" dirty="0"/>
              <a:t>	Cylinder **c=new Cylinder*[3];</a:t>
            </a:r>
            <a:endParaRPr lang="zh-CN" altLang="en-US" dirty="0"/>
          </a:p>
          <a:p>
            <a:pPr>
              <a:defRPr/>
            </a:pPr>
            <a:endParaRPr lang="zh-CN" altLang="en-US"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E27B28B-2D4D-4BFB-AB1C-1E0116D372A9}" type="slidenum">
              <a:rPr lang="en-US" altLang="zh-CN" smtClean="0">
                <a:solidFill>
                  <a:srgbClr val="FF5050"/>
                </a:solidFill>
              </a:rPr>
              <a:pPr>
                <a:defRPr/>
              </a:pPr>
              <a:t>116</a:t>
            </a:fld>
            <a:endParaRPr lang="en-US" altLang="zh-CN">
              <a:solidFill>
                <a:srgbClr val="FF5050"/>
              </a:solidFill>
            </a:endParaRPr>
          </a:p>
        </p:txBody>
      </p:sp>
    </p:spTree>
    <p:extLst>
      <p:ext uri="{BB962C8B-B14F-4D97-AF65-F5344CB8AC3E}">
        <p14:creationId xmlns:p14="http://schemas.microsoft.com/office/powerpoint/2010/main" val="31010551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Cylinder **c=new Cylinder*[3];</a:t>
            </a:r>
          </a:p>
          <a:p>
            <a:pPr marL="109537" indent="0">
              <a:buNone/>
            </a:pPr>
            <a:r>
              <a:rPr lang="en-US" altLang="zh-CN" sz="2400" dirty="0"/>
              <a:t>for</a:t>
            </a:r>
            <a:r>
              <a:rPr lang="zh-CN" altLang="en-US" sz="2400" dirty="0"/>
              <a:t>（</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a:t>
            </a:r>
          </a:p>
          <a:p>
            <a:pPr marL="109537" indent="0">
              <a:buNone/>
            </a:pPr>
            <a:r>
              <a:rPr lang="en-US" altLang="zh-CN" sz="2400" dirty="0"/>
              <a:t>   </a:t>
            </a:r>
            <a:r>
              <a:rPr lang="en-US" altLang="zh-CN" sz="2400" dirty="0" err="1"/>
              <a:t>cin</a:t>
            </a:r>
            <a:r>
              <a:rPr lang="en-US" altLang="zh-CN" sz="2400" dirty="0"/>
              <a:t> &gt;&gt;radius&gt;&gt;height;</a:t>
            </a:r>
          </a:p>
          <a:p>
            <a:pPr marL="109537" indent="0">
              <a:buNone/>
            </a:pPr>
            <a:r>
              <a:rPr lang="en-US" altLang="zh-CN" sz="2400" dirty="0"/>
              <a:t>   c[</a:t>
            </a:r>
            <a:r>
              <a:rPr lang="en-US" altLang="zh-CN" sz="2400" dirty="0" err="1"/>
              <a:t>i</a:t>
            </a:r>
            <a:r>
              <a:rPr lang="en-US" altLang="zh-CN" sz="2400" dirty="0"/>
              <a:t>]=new Cylinder(</a:t>
            </a:r>
            <a:r>
              <a:rPr lang="en-US" altLang="zh-CN" sz="2400" dirty="0" err="1"/>
              <a:t>radius,height</a:t>
            </a:r>
            <a:r>
              <a:rPr lang="en-US" altLang="zh-CN" sz="2400" dirty="0"/>
              <a:t>);//</a:t>
            </a:r>
            <a:r>
              <a:rPr lang="en-US" altLang="zh-CN" sz="1600" dirty="0"/>
              <a:t>create every object</a:t>
            </a:r>
          </a:p>
          <a:p>
            <a:pPr marL="109537" indent="0">
              <a:buNone/>
            </a:pPr>
            <a:r>
              <a:rPr lang="en-US" altLang="zh-CN" sz="2400" dirty="0"/>
              <a:t>}</a:t>
            </a:r>
          </a:p>
          <a:p>
            <a:pPr marL="109537" indent="0">
              <a:buNone/>
            </a:pPr>
            <a:r>
              <a:rPr lang="en-US" altLang="zh-CN" sz="2400" dirty="0"/>
              <a:t>……</a:t>
            </a:r>
          </a:p>
          <a:p>
            <a:pPr marL="109537" indent="0">
              <a:buNone/>
            </a:pPr>
            <a:r>
              <a:rPr lang="en-US" altLang="zh-CN" sz="2400" dirty="0"/>
              <a:t>for (</a:t>
            </a:r>
            <a:r>
              <a:rPr lang="en-US" altLang="zh-CN" sz="2400" dirty="0" err="1"/>
              <a:t>int</a:t>
            </a:r>
            <a:r>
              <a:rPr lang="en-US" altLang="zh-CN" sz="2400" dirty="0"/>
              <a:t> </a:t>
            </a:r>
            <a:r>
              <a:rPr lang="en-US" altLang="zh-CN" sz="2400" dirty="0" err="1"/>
              <a:t>i</a:t>
            </a:r>
            <a:r>
              <a:rPr lang="en-US" altLang="zh-CN" sz="2400" dirty="0"/>
              <a:t>=0;i&lt;3;i++)</a:t>
            </a:r>
          </a:p>
          <a:p>
            <a:pPr marL="109537" indent="0">
              <a:buNone/>
            </a:pPr>
            <a:r>
              <a:rPr lang="en-US" altLang="zh-CN" sz="2400" dirty="0"/>
              <a:t>        delete c[</a:t>
            </a:r>
            <a:r>
              <a:rPr lang="en-US" altLang="zh-CN" sz="2400" dirty="0" err="1"/>
              <a:t>i</a:t>
            </a:r>
            <a:r>
              <a:rPr lang="en-US" altLang="zh-CN" sz="2400" dirty="0"/>
              <a:t>];        //release every object</a:t>
            </a:r>
          </a:p>
          <a:p>
            <a:pPr marL="109537" indent="0">
              <a:buNone/>
            </a:pPr>
            <a:r>
              <a:rPr lang="en-US" altLang="zh-CN" sz="2400" dirty="0"/>
              <a:t>delete []c;              //release array c[3]</a:t>
            </a:r>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a:t>对象指针数组的应用</a:t>
            </a:r>
          </a:p>
        </p:txBody>
      </p:sp>
    </p:spTree>
    <p:extLst>
      <p:ext uri="{BB962C8B-B14F-4D97-AF65-F5344CB8AC3E}">
        <p14:creationId xmlns:p14="http://schemas.microsoft.com/office/powerpoint/2010/main" val="261403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118</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假设已定义类</a:t>
            </a:r>
            <a:r>
              <a:rPr lang="en-US" altLang="zh-CN" b="1" dirty="0">
                <a:solidFill>
                  <a:schemeClr val="tx1"/>
                </a:solidFill>
                <a:latin typeface="楷体" panose="02010609060101010101" pitchFamily="49" charset="-122"/>
                <a:ea typeface="楷体" panose="02010609060101010101" pitchFamily="49" charset="-122"/>
              </a:rPr>
              <a:t>student</a:t>
            </a:r>
          </a:p>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静态对象数组初始化</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s[2]{student("wangwu","001",90,90),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522885458"/>
      </p:ext>
    </p:extLst>
  </p:cSld>
  <p:clrMapOvr>
    <a:masterClrMapping/>
  </p:clrMapOvr>
  <p:transition>
    <p:cut/>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119</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假设已定义类</a:t>
            </a:r>
            <a:r>
              <a:rPr lang="en-US" altLang="zh-CN" b="1" dirty="0">
                <a:solidFill>
                  <a:schemeClr val="tx1"/>
                </a:solidFill>
                <a:latin typeface="楷体" panose="02010609060101010101" pitchFamily="49" charset="-122"/>
                <a:ea typeface="楷体" panose="02010609060101010101" pitchFamily="49" charset="-122"/>
              </a:rPr>
              <a:t>student,</a:t>
            </a:r>
          </a:p>
          <a:p>
            <a:pPr eaLnBrk="1" hangingPunct="1">
              <a:lnSpc>
                <a:spcPct val="120000"/>
              </a:lnSpc>
            </a:pPr>
            <a:r>
              <a:rPr lang="zh-CN" altLang="en-US" b="1" dirty="0">
                <a:solidFill>
                  <a:schemeClr val="tx1"/>
                </a:solidFill>
                <a:latin typeface="楷体" panose="02010609060101010101" pitchFamily="49" charset="-122"/>
                <a:ea typeface="楷体" panose="02010609060101010101" pitchFamily="49" charset="-122"/>
              </a:rPr>
              <a:t> 静态对象数组初始化</a:t>
            </a:r>
            <a:endParaRPr lang="en-US" altLang="zh-CN"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 s[2]={student("wangwu","001",90,90),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student("zhaosi","002",100,80)};</a:t>
            </a:r>
          </a:p>
          <a:p>
            <a:pPr marL="0" indent="0" eaLnBrk="1" hangingPunct="1">
              <a:lnSpc>
                <a:spcPct val="120000"/>
              </a:lnSpc>
              <a:buNone/>
            </a:pPr>
            <a:r>
              <a:rPr lang="en-US" altLang="zh-CN" b="1" dirty="0">
                <a:solidFill>
                  <a:schemeClr val="tx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61903926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251520" y="620688"/>
            <a:ext cx="8784976" cy="4535488"/>
          </a:xfrm>
        </p:spPr>
        <p:txBody>
          <a:bodyPr/>
          <a:lstStyle/>
          <a:p>
            <a:pPr eaLnBrk="1" hangingPunct="1"/>
            <a:r>
              <a:rPr lang="zh-Hans" altLang="en-US" sz="2800" b="1" dirty="0">
                <a:solidFill>
                  <a:srgbClr val="0000FF"/>
                </a:solidFill>
              </a:rPr>
              <a:t>面向对象程序设计的特点：</a:t>
            </a:r>
          </a:p>
          <a:p>
            <a:pPr lvl="1" eaLnBrk="1" hangingPunct="1"/>
            <a:r>
              <a:rPr lang="zh-Hans" altLang="en-US" sz="2800" dirty="0"/>
              <a:t>抽象性</a:t>
            </a:r>
            <a:endParaRPr lang="en-US" altLang="zh-Hans" sz="2800" dirty="0"/>
          </a:p>
          <a:p>
            <a:pPr lvl="2" eaLnBrk="1" hangingPunct="1"/>
            <a:r>
              <a:rPr lang="zh-Hans" altLang="en-US" sz="2800" dirty="0"/>
              <a:t>信息隐藏与数据封装构成了面向对象程序设计的基础；</a:t>
            </a:r>
          </a:p>
          <a:p>
            <a:pPr lvl="2" eaLnBrk="1" hangingPunct="1"/>
            <a:endParaRPr lang="zh-Hans" altLang="en-US" sz="2800" dirty="0"/>
          </a:p>
          <a:p>
            <a:pPr lvl="1" eaLnBrk="1" hangingPunct="1"/>
            <a:r>
              <a:rPr lang="zh-Hans" altLang="en-US" sz="2800" dirty="0"/>
              <a:t>信息隐藏</a:t>
            </a:r>
            <a:endParaRPr lang="en-US" altLang="zh-Hans" sz="2800" dirty="0"/>
          </a:p>
          <a:p>
            <a:pPr lvl="2" eaLnBrk="1" hangingPunct="1"/>
            <a:r>
              <a:rPr lang="zh-Hans" altLang="en-US" sz="2800" dirty="0"/>
              <a:t>处理某个数据的所有相关函数都集中在一起；</a:t>
            </a:r>
            <a:r>
              <a:rPr lang="zh-CN" altLang="en-US" sz="2800" dirty="0"/>
              <a:t>隐藏方法实现细节（方法体），向外部提供公开接口（方法头），以供安全调用。</a:t>
            </a:r>
            <a:endParaRPr lang="zh-Hans" altLang="en-US" sz="2800" dirty="0"/>
          </a:p>
          <a:p>
            <a:pPr lvl="2" eaLnBrk="1" hangingPunct="1"/>
            <a:endParaRPr lang="zh-Hans" altLang="en-US" sz="2800" dirty="0"/>
          </a:p>
          <a:p>
            <a:pPr lvl="1" eaLnBrk="1" hangingPunct="1"/>
            <a:r>
              <a:rPr lang="zh-Hans" altLang="en-US" sz="2800" dirty="0"/>
              <a:t>数据封装</a:t>
            </a:r>
            <a:endParaRPr lang="en-US" altLang="zh-Hans" sz="2800" dirty="0"/>
          </a:p>
          <a:p>
            <a:pPr lvl="2" eaLnBrk="1" hangingPunct="1"/>
            <a:r>
              <a:rPr lang="zh-Hans" altLang="en-US" sz="2800" dirty="0"/>
              <a:t>数据在类这个封装体的外部不可能被访问；</a:t>
            </a:r>
          </a:p>
          <a:p>
            <a:pPr lvl="1" eaLnBrk="1" hangingPunct="1"/>
            <a:endParaRPr lang="zh-Hans" altLang="en-US" sz="2800" dirty="0"/>
          </a:p>
        </p:txBody>
      </p:sp>
      <p:sp>
        <p:nvSpPr>
          <p:cNvPr id="1741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0D6F4CAA-B9DE-3A4A-94E9-5E164129F515}" type="slidenum">
              <a:rPr kumimoji="0" lang="zh-Hans" altLang="en-US" sz="1000"/>
              <a:pPr algn="ctr" eaLnBrk="1" hangingPunct="1"/>
              <a:t>12</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animEffect transition="in" filter="dissolve">
                                      <p:cBhvr>
                                        <p:cTn id="7" dur="500"/>
                                        <p:tgtEl>
                                          <p:spTgt spid="53657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6579">
                                            <p:txEl>
                                              <p:pRg st="2" end="2"/>
                                            </p:txEl>
                                          </p:spTgt>
                                        </p:tgtEl>
                                        <p:attrNameLst>
                                          <p:attrName>style.visibility</p:attrName>
                                        </p:attrNameLst>
                                      </p:cBhvr>
                                      <p:to>
                                        <p:strVal val="visible"/>
                                      </p:to>
                                    </p:set>
                                    <p:animEffect transition="in" filter="dissolve">
                                      <p:cBhvr>
                                        <p:cTn id="10" dur="500"/>
                                        <p:tgtEl>
                                          <p:spTgt spid="5365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36579">
                                            <p:txEl>
                                              <p:pRg st="4" end="4"/>
                                            </p:txEl>
                                          </p:spTgt>
                                        </p:tgtEl>
                                        <p:attrNameLst>
                                          <p:attrName>style.visibility</p:attrName>
                                        </p:attrNameLst>
                                      </p:cBhvr>
                                      <p:to>
                                        <p:strVal val="visible"/>
                                      </p:to>
                                    </p:set>
                                    <p:animEffect transition="in" filter="dissolve">
                                      <p:cBhvr>
                                        <p:cTn id="15" dur="500"/>
                                        <p:tgtEl>
                                          <p:spTgt spid="536579">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36579">
                                            <p:txEl>
                                              <p:pRg st="5" end="5"/>
                                            </p:txEl>
                                          </p:spTgt>
                                        </p:tgtEl>
                                        <p:attrNameLst>
                                          <p:attrName>style.visibility</p:attrName>
                                        </p:attrNameLst>
                                      </p:cBhvr>
                                      <p:to>
                                        <p:strVal val="visible"/>
                                      </p:to>
                                    </p:set>
                                    <p:animEffect transition="in" filter="dissolve">
                                      <p:cBhvr>
                                        <p:cTn id="18" dur="500"/>
                                        <p:tgtEl>
                                          <p:spTgt spid="536579">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36579">
                                            <p:txEl>
                                              <p:pRg st="7" end="7"/>
                                            </p:txEl>
                                          </p:spTgt>
                                        </p:tgtEl>
                                        <p:attrNameLst>
                                          <p:attrName>style.visibility</p:attrName>
                                        </p:attrNameLst>
                                      </p:cBhvr>
                                      <p:to>
                                        <p:strVal val="visible"/>
                                      </p:to>
                                    </p:set>
                                    <p:animEffect transition="in" filter="dissolve">
                                      <p:cBhvr>
                                        <p:cTn id="23" dur="500"/>
                                        <p:tgtEl>
                                          <p:spTgt spid="536579">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36579">
                                            <p:txEl>
                                              <p:pRg st="8" end="8"/>
                                            </p:txEl>
                                          </p:spTgt>
                                        </p:tgtEl>
                                        <p:attrNameLst>
                                          <p:attrName>style.visibility</p:attrName>
                                        </p:attrNameLst>
                                      </p:cBhvr>
                                      <p:to>
                                        <p:strVal val="visible"/>
                                      </p:to>
                                    </p:set>
                                    <p:animEffect transition="in" filter="dissolve">
                                      <p:cBhvr>
                                        <p:cTn id="26" dur="500"/>
                                        <p:tgtEl>
                                          <p:spTgt spid="536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120</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假设已定义类</a:t>
            </a:r>
            <a:r>
              <a:rPr lang="en-US" altLang="zh-CN" sz="3200" b="1" dirty="0">
                <a:solidFill>
                  <a:schemeClr val="tx1"/>
                </a:solidFill>
                <a:latin typeface="楷体" panose="02010609060101010101" pitchFamily="49" charset="-122"/>
                <a:ea typeface="楷体" panose="02010609060101010101" pitchFamily="49" charset="-122"/>
              </a:rPr>
              <a:t>student,</a:t>
            </a:r>
            <a:r>
              <a:rPr lang="zh-CN" altLang="en-US" sz="3200" b="1" dirty="0">
                <a:solidFill>
                  <a:schemeClr val="tx1"/>
                </a:solidFill>
                <a:latin typeface="楷体" panose="02010609060101010101" pitchFamily="49" charset="-122"/>
                <a:ea typeface="楷体" panose="02010609060101010101" pitchFamily="49" charset="-122"/>
              </a:rPr>
              <a:t>见</a:t>
            </a:r>
            <a:r>
              <a:rPr lang="en-US" altLang="zh-CN" sz="3200" b="1" dirty="0">
                <a:solidFill>
                  <a:schemeClr val="tx1"/>
                </a:solidFill>
                <a:latin typeface="楷体" panose="02010609060101010101" pitchFamily="49" charset="-122"/>
                <a:ea typeface="楷体" panose="02010609060101010101" pitchFamily="49" charset="-122"/>
              </a:rPr>
              <a:t>BB</a:t>
            </a:r>
            <a:r>
              <a:rPr lang="zh-CN" altLang="en-US" sz="3200" b="1" dirty="0">
                <a:solidFill>
                  <a:schemeClr val="tx1"/>
                </a:solidFill>
                <a:latin typeface="楷体" panose="02010609060101010101" pitchFamily="49" charset="-122"/>
                <a:ea typeface="楷体" panose="02010609060101010101" pitchFamily="49" charset="-122"/>
              </a:rPr>
              <a:t>系统</a:t>
            </a:r>
            <a:endParaRPr lang="en-US" altLang="zh-CN" sz="3200" b="1" dirty="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动态对象数组初始化</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en-US" sz="3200" b="1" dirty="0">
                <a:solidFill>
                  <a:schemeClr val="tx1"/>
                </a:solidFill>
                <a:latin typeface="楷体" panose="02010609060101010101" pitchFamily="49" charset="-122"/>
                <a:ea typeface="楷体" panose="02010609060101010101" pitchFamily="49" charset="-122"/>
              </a:rPr>
              <a:t>方法一</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 </a:t>
            </a:r>
            <a:r>
              <a:rPr lang="zh-CN" altLang="en-US" sz="3200" b="1" dirty="0">
                <a:solidFill>
                  <a:schemeClr val="tx1"/>
                </a:solidFill>
                <a:latin typeface="楷体" panose="02010609060101010101" pitchFamily="49" charset="-122"/>
                <a:ea typeface="楷体" panose="02010609060101010101" pitchFamily="49" charset="-122"/>
              </a:rPr>
              <a:t>*</a:t>
            </a:r>
            <a:r>
              <a:rPr lang="en-US" altLang="zh-CN" sz="3200" b="1" dirty="0">
                <a:solidFill>
                  <a:schemeClr val="tx1"/>
                </a:solidFill>
                <a:latin typeface="楷体" panose="02010609060101010101" pitchFamily="49" charset="-122"/>
                <a:ea typeface="楷体" panose="02010609060101010101" pitchFamily="49" charset="-122"/>
              </a:rPr>
              <a:t>s = new student[2](</a:t>
            </a: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student("wangwu","001",90,90),</a:t>
            </a: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 )};</a:t>
            </a:r>
          </a:p>
        </p:txBody>
      </p:sp>
    </p:spTree>
    <p:extLst>
      <p:ext uri="{BB962C8B-B14F-4D97-AF65-F5344CB8AC3E}">
        <p14:creationId xmlns:p14="http://schemas.microsoft.com/office/powerpoint/2010/main" val="2140218000"/>
      </p:ext>
    </p:extLst>
  </p:cSld>
  <p:clrMapOvr>
    <a:masterClrMapping/>
  </p:clrMapOvr>
  <p:transition>
    <p:cut/>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121</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dirty="0"/>
              <a:t>对象数组初始化 </a:t>
            </a:r>
          </a:p>
        </p:txBody>
      </p:sp>
      <p:sp>
        <p:nvSpPr>
          <p:cNvPr id="105476" name="矩形 3"/>
          <p:cNvSpPr>
            <a:spLocks noChangeArrowheads="1"/>
          </p:cNvSpPr>
          <p:nvPr/>
        </p:nvSpPr>
        <p:spPr bwMode="auto">
          <a:xfrm>
            <a:off x="179388" y="981075"/>
            <a:ext cx="907313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假设已定义类</a:t>
            </a:r>
            <a:r>
              <a:rPr lang="en-US" altLang="zh-CN" sz="3200" b="1" dirty="0">
                <a:solidFill>
                  <a:schemeClr val="tx1"/>
                </a:solidFill>
                <a:latin typeface="楷体" panose="02010609060101010101" pitchFamily="49" charset="-122"/>
                <a:ea typeface="楷体" panose="02010609060101010101" pitchFamily="49" charset="-122"/>
              </a:rPr>
              <a:t>student,</a:t>
            </a:r>
            <a:r>
              <a:rPr lang="zh-CN" altLang="en-US" sz="3200" b="1" dirty="0">
                <a:solidFill>
                  <a:schemeClr val="tx1"/>
                </a:solidFill>
                <a:latin typeface="楷体" panose="02010609060101010101" pitchFamily="49" charset="-122"/>
                <a:ea typeface="楷体" panose="02010609060101010101" pitchFamily="49" charset="-122"/>
              </a:rPr>
              <a:t>见</a:t>
            </a:r>
            <a:r>
              <a:rPr lang="en-US" altLang="zh-CN" sz="3200" b="1" dirty="0">
                <a:solidFill>
                  <a:schemeClr val="tx1"/>
                </a:solidFill>
                <a:latin typeface="楷体" panose="02010609060101010101" pitchFamily="49" charset="-122"/>
                <a:ea typeface="楷体" panose="02010609060101010101" pitchFamily="49" charset="-122"/>
              </a:rPr>
              <a:t>BB</a:t>
            </a:r>
            <a:r>
              <a:rPr lang="zh-CN" altLang="en-US" sz="3200" b="1" dirty="0">
                <a:solidFill>
                  <a:schemeClr val="tx1"/>
                </a:solidFill>
                <a:latin typeface="楷体" panose="02010609060101010101" pitchFamily="49" charset="-122"/>
                <a:ea typeface="楷体" panose="02010609060101010101" pitchFamily="49" charset="-122"/>
              </a:rPr>
              <a:t>系统</a:t>
            </a:r>
            <a:endParaRPr lang="en-US" altLang="zh-CN" sz="3200" b="1" dirty="0">
              <a:solidFill>
                <a:schemeClr val="tx1"/>
              </a:solidFill>
              <a:latin typeface="楷体" panose="02010609060101010101" pitchFamily="49" charset="-122"/>
              <a:ea typeface="楷体" panose="02010609060101010101" pitchFamily="49" charset="-122"/>
            </a:endParaRPr>
          </a:p>
          <a:p>
            <a:pPr eaLnBrk="1" hangingPunct="1">
              <a:lnSpc>
                <a:spcPct val="120000"/>
              </a:lnSpc>
            </a:pPr>
            <a:r>
              <a:rPr lang="zh-CN" altLang="en-US" sz="3200" b="1" dirty="0">
                <a:solidFill>
                  <a:schemeClr val="tx1"/>
                </a:solidFill>
                <a:latin typeface="楷体" panose="02010609060101010101" pitchFamily="49" charset="-122"/>
                <a:ea typeface="楷体" panose="02010609060101010101" pitchFamily="49" charset="-122"/>
              </a:rPr>
              <a:t>动态对象数组初始化</a:t>
            </a:r>
            <a:endParaRPr lang="en-US" altLang="zh-CN" sz="3200" b="1" dirty="0">
              <a:solidFill>
                <a:schemeClr val="tx1"/>
              </a:solidFill>
              <a:latin typeface="楷体" panose="02010609060101010101" pitchFamily="49" charset="-122"/>
              <a:ea typeface="楷体" panose="02010609060101010101" pitchFamily="49" charset="-122"/>
            </a:endParaRPr>
          </a:p>
          <a:p>
            <a:pPr marL="0" indent="0" eaLnBrk="1" hangingPunct="1">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en-US" sz="3200" b="1" dirty="0">
                <a:solidFill>
                  <a:schemeClr val="tx1"/>
                </a:solidFill>
                <a:latin typeface="楷体" panose="02010609060101010101" pitchFamily="49" charset="-122"/>
                <a:ea typeface="楷体" panose="02010609060101010101" pitchFamily="49" charset="-122"/>
              </a:rPr>
              <a:t>方法二</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en-US" altLang="zh-CN"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C++11</a:t>
            </a:r>
            <a:r>
              <a:rPr lang="zh-CN" altLang="en-US" sz="3200" b="1" dirty="0">
                <a:solidFill>
                  <a:schemeClr val="tx1"/>
                </a:solidFill>
                <a:latin typeface="楷体" panose="02010609060101010101" pitchFamily="49" charset="-122"/>
                <a:ea typeface="楷体" panose="02010609060101010101" pitchFamily="49" charset="-122"/>
                <a:sym typeface="Wingdings" panose="05000000000000000000" pitchFamily="2" charset="2"/>
              </a:rPr>
              <a:t>支持</a:t>
            </a:r>
            <a:endParaRPr lang="en-US" altLang="zh-CN" sz="3200" b="1" dirty="0">
              <a:solidFill>
                <a:schemeClr val="tx1"/>
              </a:solidFill>
              <a:latin typeface="楷体" panose="02010609060101010101" pitchFamily="49" charset="-122"/>
              <a:ea typeface="楷体" panose="02010609060101010101" pitchFamily="49" charset="-122"/>
            </a:endParaRP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vector&lt;</a:t>
            </a:r>
            <a:r>
              <a:rPr lang="en-US" altLang="zh-CN" sz="3200" b="1" dirty="0" err="1">
                <a:solidFill>
                  <a:schemeClr val="tx1"/>
                </a:solidFill>
                <a:latin typeface="楷体" panose="02010609060101010101" pitchFamily="49" charset="-122"/>
                <a:ea typeface="楷体" panose="02010609060101010101" pitchFamily="49" charset="-122"/>
              </a:rPr>
              <a:t>studnet</a:t>
            </a:r>
            <a:r>
              <a:rPr lang="en-US" altLang="zh-CN" sz="3200" b="1" dirty="0">
                <a:solidFill>
                  <a:schemeClr val="tx1"/>
                </a:solidFill>
                <a:latin typeface="楷体" panose="02010609060101010101" pitchFamily="49" charset="-122"/>
                <a:ea typeface="楷体" panose="02010609060101010101" pitchFamily="49" charset="-122"/>
              </a:rPr>
              <a:t>&gt; s(100, </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student("wangwu","001",90,90));</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zh-CN" sz="3200" b="1" dirty="0">
                <a:solidFill>
                  <a:schemeClr val="tx1"/>
                </a:solidFill>
                <a:latin typeface="楷体" panose="02010609060101010101" pitchFamily="49" charset="-122"/>
                <a:ea typeface="楷体" panose="02010609060101010101" pitchFamily="49" charset="-122"/>
              </a:rPr>
              <a:t>用一个临时对象，在</a:t>
            </a:r>
            <a:r>
              <a:rPr lang="en-US" altLang="zh-CN" sz="3200" b="1" dirty="0">
                <a:solidFill>
                  <a:schemeClr val="tx1"/>
                </a:solidFill>
                <a:latin typeface="楷体" panose="02010609060101010101" pitchFamily="49" charset="-122"/>
                <a:ea typeface="楷体" panose="02010609060101010101" pitchFamily="49" charset="-122"/>
              </a:rPr>
              <a:t> vector </a:t>
            </a:r>
            <a:r>
              <a:rPr lang="zh-CN" altLang="zh-CN" sz="3200" b="1" dirty="0">
                <a:solidFill>
                  <a:schemeClr val="tx1"/>
                </a:solidFill>
                <a:latin typeface="楷体" panose="02010609060101010101" pitchFamily="49" charset="-122"/>
                <a:ea typeface="楷体" panose="02010609060101010101" pitchFamily="49" charset="-122"/>
              </a:rPr>
              <a:t>里拷贝构造所</a:t>
            </a:r>
            <a:r>
              <a:rPr lang="en-US" altLang="zh-CN" sz="3200" b="1" dirty="0">
                <a:solidFill>
                  <a:schemeClr val="tx1"/>
                </a:solidFill>
                <a:latin typeface="楷体" panose="02010609060101010101" pitchFamily="49" charset="-122"/>
                <a:ea typeface="楷体" panose="02010609060101010101" pitchFamily="49" charset="-122"/>
              </a:rPr>
              <a:t>  </a:t>
            </a:r>
          </a:p>
          <a:p>
            <a:pPr marL="0" indent="0">
              <a:lnSpc>
                <a:spcPct val="120000"/>
              </a:lnSpc>
              <a:buNone/>
            </a:pPr>
            <a:r>
              <a:rPr lang="en-US" altLang="zh-CN" sz="3200" b="1" dirty="0">
                <a:solidFill>
                  <a:schemeClr val="tx1"/>
                </a:solidFill>
                <a:latin typeface="楷体" panose="02010609060101010101" pitchFamily="49" charset="-122"/>
                <a:ea typeface="楷体" panose="02010609060101010101" pitchFamily="49" charset="-122"/>
              </a:rPr>
              <a:t>  //</a:t>
            </a:r>
            <a:r>
              <a:rPr lang="zh-CN" altLang="zh-CN" sz="3200" b="1" dirty="0">
                <a:solidFill>
                  <a:schemeClr val="tx1"/>
                </a:solidFill>
                <a:latin typeface="楷体" panose="02010609060101010101" pitchFamily="49" charset="-122"/>
                <a:ea typeface="楷体" panose="02010609060101010101" pitchFamily="49" charset="-122"/>
              </a:rPr>
              <a:t>有对象</a:t>
            </a:r>
          </a:p>
          <a:p>
            <a:pPr marL="0" indent="0">
              <a:lnSpc>
                <a:spcPct val="120000"/>
              </a:lnSpc>
              <a:buNone/>
            </a:pPr>
            <a:endParaRPr lang="en-US" altLang="zh-CN" sz="32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7700552"/>
      </p:ext>
    </p:extLst>
  </p:cSld>
  <p:clrMapOvr>
    <a:masterClrMapping/>
  </p:clrMapOvr>
  <p:transition>
    <p:cut/>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122</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fontScale="90000"/>
          </a:bodyPr>
          <a:lstStyle/>
          <a:p>
            <a:pPr eaLnBrk="1" hangingPunct="1"/>
            <a:r>
              <a:rPr lang="en-US" altLang="zh-CN" dirty="0" err="1"/>
              <a:t>CodeBlocks</a:t>
            </a:r>
            <a:r>
              <a:rPr lang="zh-CN" altLang="en-US" dirty="0"/>
              <a:t>支持</a:t>
            </a:r>
            <a:r>
              <a:rPr lang="en-US" altLang="zh-CN" dirty="0"/>
              <a:t>C++11</a:t>
            </a:r>
            <a:r>
              <a:rPr lang="zh-CN" altLang="en-US" dirty="0"/>
              <a:t>特性的设置</a:t>
            </a:r>
          </a:p>
        </p:txBody>
      </p:sp>
      <p:pic>
        <p:nvPicPr>
          <p:cNvPr id="5" name="图片 4"/>
          <p:cNvPicPr/>
          <p:nvPr/>
        </p:nvPicPr>
        <p:blipFill rotWithShape="1">
          <a:blip r:embed="rId2"/>
          <a:srcRect l="14158" t="29795" r="39755" b="21662"/>
          <a:stretch/>
        </p:blipFill>
        <p:spPr bwMode="auto">
          <a:xfrm>
            <a:off x="205290" y="1196752"/>
            <a:ext cx="8183133" cy="540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5665461"/>
      </p:ext>
    </p:extLst>
  </p:cSld>
  <p:clrMapOvr>
    <a:masterClrMapping/>
  </p:clrMapOvr>
  <p:transition>
    <p:cut/>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123</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8453476" cy="838200"/>
          </a:xfrm>
        </p:spPr>
        <p:txBody>
          <a:bodyPr>
            <a:normAutofit/>
          </a:bodyPr>
          <a:lstStyle/>
          <a:p>
            <a:pPr eaLnBrk="1" hangingPunct="1"/>
            <a:r>
              <a:rPr lang="en-US" altLang="zh-CN" dirty="0"/>
              <a:t>dev</a:t>
            </a:r>
            <a:r>
              <a:rPr lang="zh-CN" altLang="en-US" dirty="0"/>
              <a:t>支持</a:t>
            </a:r>
            <a:r>
              <a:rPr lang="en-US" altLang="zh-CN" dirty="0"/>
              <a:t>C++11</a:t>
            </a:r>
            <a:r>
              <a:rPr lang="zh-CN" altLang="en-US" dirty="0"/>
              <a:t>特性的设置</a:t>
            </a:r>
          </a:p>
        </p:txBody>
      </p:sp>
      <p:pic>
        <p:nvPicPr>
          <p:cNvPr id="6" name="图片 5"/>
          <p:cNvPicPr/>
          <p:nvPr/>
        </p:nvPicPr>
        <p:blipFill rotWithShape="1">
          <a:blip r:embed="rId2"/>
          <a:srcRect l="19937" t="25171" r="36451" b="40178"/>
          <a:stretch/>
        </p:blipFill>
        <p:spPr bwMode="auto">
          <a:xfrm>
            <a:off x="395537" y="1196752"/>
            <a:ext cx="8251576" cy="5211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866336"/>
      </p:ext>
    </p:extLst>
  </p:cSld>
  <p:clrMapOvr>
    <a:masterClrMapping/>
  </p:clrMapOvr>
  <p:transition>
    <p:cu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a:t>静态成员</a:t>
            </a:r>
          </a:p>
        </p:txBody>
      </p:sp>
      <p:sp>
        <p:nvSpPr>
          <p:cNvPr id="79875" name="内容占位符 2"/>
          <p:cNvSpPr>
            <a:spLocks noGrp="1"/>
          </p:cNvSpPr>
          <p:nvPr>
            <p:ph idx="1"/>
          </p:nvPr>
        </p:nvSpPr>
        <p:spPr/>
        <p:txBody>
          <a:bodyPr/>
          <a:lstStyle/>
          <a:p>
            <a:r>
              <a:rPr lang="zh-CN" altLang="en-US" dirty="0"/>
              <a:t>在类成员前加关键字</a:t>
            </a:r>
            <a:r>
              <a:rPr lang="en-US" altLang="zh-CN" dirty="0"/>
              <a:t>static</a:t>
            </a:r>
            <a:r>
              <a:rPr lang="zh-CN" altLang="en-US" dirty="0"/>
              <a:t>，则该成员成为静态成员。</a:t>
            </a:r>
            <a:endParaRPr lang="en-US" altLang="zh-CN" dirty="0"/>
          </a:p>
          <a:p>
            <a:r>
              <a:rPr lang="zh-CN" altLang="en-US" dirty="0"/>
              <a:t>静态成员是属于整个类的，而不是属于该类的特定的对象的。</a:t>
            </a:r>
            <a:endParaRPr lang="en-US" altLang="zh-CN" dirty="0"/>
          </a:p>
          <a:p>
            <a:r>
              <a:rPr lang="zh-CN" altLang="en-US" dirty="0"/>
              <a:t>静态成员，包括了静态数据成员和静态成员函数。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744B8B7-C183-4749-ABC7-3BC1D5BD783C}" type="slidenum">
              <a:rPr lang="en-US" altLang="zh-CN" smtClean="0">
                <a:solidFill>
                  <a:srgbClr val="FF5050"/>
                </a:solidFill>
              </a:rPr>
              <a:pPr>
                <a:defRPr/>
              </a:pPr>
              <a:t>124</a:t>
            </a:fld>
            <a:endParaRPr lang="en-US" altLang="zh-CN">
              <a:solidFill>
                <a:srgbClr val="FF5050"/>
              </a:solidFill>
            </a:endParaRPr>
          </a:p>
        </p:txBody>
      </p:sp>
    </p:spTree>
    <p:extLst>
      <p:ext uri="{BB962C8B-B14F-4D97-AF65-F5344CB8AC3E}">
        <p14:creationId xmlns:p14="http://schemas.microsoft.com/office/powerpoint/2010/main" val="941629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72000" y="4357688"/>
            <a:ext cx="4214813" cy="35718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rgbClr val="FF0000"/>
                </a:solidFill>
              </a:rPr>
              <a:t>height</a:t>
            </a:r>
            <a:endParaRPr lang="zh-CN" altLang="en-US" b="1" dirty="0">
              <a:solidFill>
                <a:srgbClr val="FF0000"/>
              </a:solidFill>
            </a:endParaRPr>
          </a:p>
        </p:txBody>
      </p:sp>
      <p:sp>
        <p:nvSpPr>
          <p:cNvPr id="80899" name="标题 1"/>
          <p:cNvSpPr>
            <a:spLocks noGrp="1"/>
          </p:cNvSpPr>
          <p:nvPr>
            <p:ph type="title"/>
          </p:nvPr>
        </p:nvSpPr>
        <p:spPr>
          <a:xfrm>
            <a:off x="457200" y="175098"/>
            <a:ext cx="8229600" cy="1143000"/>
          </a:xfrm>
        </p:spPr>
        <p:txBody>
          <a:bodyPr/>
          <a:lstStyle/>
          <a:p>
            <a:r>
              <a:rPr lang="zh-CN" altLang="en-US" dirty="0"/>
              <a:t>静态数据成员</a:t>
            </a:r>
          </a:p>
        </p:txBody>
      </p:sp>
      <p:sp>
        <p:nvSpPr>
          <p:cNvPr id="80900" name="内容占位符 2"/>
          <p:cNvSpPr>
            <a:spLocks noGrp="1"/>
          </p:cNvSpPr>
          <p:nvPr>
            <p:ph idx="1"/>
          </p:nvPr>
        </p:nvSpPr>
        <p:spPr>
          <a:xfrm>
            <a:off x="179388" y="857250"/>
            <a:ext cx="4964112" cy="4731990"/>
          </a:xfrm>
        </p:spPr>
        <p:txBody>
          <a:bodyPr/>
          <a:lstStyle/>
          <a:p>
            <a:pPr>
              <a:buFontTx/>
              <a:buNone/>
            </a:pPr>
            <a:r>
              <a:rPr lang="en-US" altLang="zh-CN" sz="2400" dirty="0"/>
              <a:t>class Cylinder</a:t>
            </a:r>
          </a:p>
          <a:p>
            <a:pPr>
              <a:buFontTx/>
              <a:buNone/>
            </a:pPr>
            <a:r>
              <a:rPr lang="en-US" altLang="zh-CN" sz="2400" dirty="0"/>
              <a:t>{</a:t>
            </a:r>
          </a:p>
          <a:p>
            <a:pPr>
              <a:buFontTx/>
              <a:buNone/>
            </a:pPr>
            <a:r>
              <a:rPr lang="en-US" altLang="zh-CN" sz="2400" dirty="0"/>
              <a:t>public:				</a:t>
            </a:r>
          </a:p>
          <a:p>
            <a:pPr>
              <a:buFontTx/>
              <a:buNone/>
            </a:pPr>
            <a:r>
              <a:rPr lang="en-US" altLang="zh-CN" sz="2400" dirty="0"/>
              <a:t>     double volume();	</a:t>
            </a:r>
          </a:p>
          <a:p>
            <a:pPr>
              <a:buFontTx/>
              <a:buNone/>
            </a:pPr>
            <a:r>
              <a:rPr lang="en-US" altLang="zh-CN" sz="2400" dirty="0"/>
              <a:t>private:			</a:t>
            </a:r>
          </a:p>
          <a:p>
            <a:pPr>
              <a:buFontTx/>
              <a:buNone/>
            </a:pPr>
            <a:r>
              <a:rPr lang="en-US" altLang="zh-CN" sz="2400" dirty="0"/>
              <a:t>     double radius;		</a:t>
            </a:r>
          </a:p>
          <a:p>
            <a:pPr>
              <a:buFontTx/>
              <a:buNone/>
            </a:pPr>
            <a:r>
              <a:rPr lang="en-US" altLang="zh-CN" sz="2400" dirty="0">
                <a:solidFill>
                  <a:schemeClr val="accent1"/>
                </a:solidFill>
              </a:rPr>
              <a:t>     static</a:t>
            </a:r>
            <a:r>
              <a:rPr lang="en-US" altLang="zh-CN" sz="2400" dirty="0"/>
              <a:t> double height;	</a:t>
            </a:r>
          </a:p>
          <a:p>
            <a:pPr>
              <a:buFontTx/>
              <a:buNone/>
            </a:pPr>
            <a:r>
              <a:rPr lang="en-US" altLang="zh-CN" sz="2400" dirty="0"/>
              <a:t>	//</a:t>
            </a:r>
            <a:r>
              <a:rPr lang="zh-CN" altLang="en-US" sz="2400" dirty="0"/>
              <a:t>把</a:t>
            </a:r>
            <a:r>
              <a:rPr lang="en-US" altLang="zh-CN" sz="2400" dirty="0"/>
              <a:t>height</a:t>
            </a:r>
            <a:r>
              <a:rPr lang="zh-CN" altLang="en-US" sz="2400" dirty="0"/>
              <a:t>定义为静态成员</a:t>
            </a:r>
            <a:r>
              <a:rPr lang="en-US" altLang="zh-CN" sz="2400" dirty="0"/>
              <a:t>		</a:t>
            </a:r>
          </a:p>
          <a:p>
            <a:pPr>
              <a:buFontTx/>
              <a:buNone/>
            </a:pPr>
            <a:r>
              <a:rPr lang="en-US" altLang="zh-CN" sz="2400" dirty="0"/>
              <a:t>};</a:t>
            </a:r>
          </a:p>
          <a:p>
            <a:pPr>
              <a:buFontTx/>
              <a:buNone/>
            </a:pPr>
            <a:r>
              <a:rPr lang="en-US" altLang="zh-CN" sz="2400" dirty="0"/>
              <a:t>Cylinder cylinder1,cylinder2;</a:t>
            </a: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7D17370-DB85-4C52-AD3F-1F59DBFCA247}" type="slidenum">
              <a:rPr lang="en-US" altLang="zh-CN" smtClean="0">
                <a:solidFill>
                  <a:srgbClr val="FF5050"/>
                </a:solidFill>
              </a:rPr>
              <a:pPr>
                <a:defRPr/>
              </a:pPr>
              <a:t>125</a:t>
            </a:fld>
            <a:endParaRPr lang="en-US" altLang="zh-CN">
              <a:solidFill>
                <a:srgbClr val="FF5050"/>
              </a:solidFill>
            </a:endParaRPr>
          </a:p>
        </p:txBody>
      </p:sp>
      <p:grpSp>
        <p:nvGrpSpPr>
          <p:cNvPr id="80902" name="组合 13"/>
          <p:cNvGrpSpPr>
            <a:grpSpLocks/>
          </p:cNvGrpSpPr>
          <p:nvPr/>
        </p:nvGrpSpPr>
        <p:grpSpPr bwMode="auto">
          <a:xfrm>
            <a:off x="4286250" y="1643063"/>
            <a:ext cx="1571625" cy="2286000"/>
            <a:chOff x="1500166" y="3786190"/>
            <a:chExt cx="2143140" cy="2643206"/>
          </a:xfrm>
        </p:grpSpPr>
        <p:sp>
          <p:nvSpPr>
            <p:cNvPr id="7" name="圆角矩形 6"/>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8" name="圆角矩形 7"/>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9" name="直接连接符 8"/>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4" name="TextBox 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cylinder1</a:t>
              </a:r>
              <a:endParaRPr lang="zh-CN" altLang="en-US" sz="1800">
                <a:solidFill>
                  <a:srgbClr val="FF0000"/>
                </a:solidFill>
                <a:ea typeface="宋体" panose="02010600030101010101" pitchFamily="2" charset="-122"/>
              </a:endParaRPr>
            </a:p>
          </p:txBody>
        </p:sp>
        <p:cxnSp>
          <p:nvCxnSpPr>
            <p:cNvPr id="11" name="直接连接符 10"/>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16" name="TextBox 11"/>
            <p:cNvSpPr txBox="1">
              <a:spLocks noChangeArrowheads="1"/>
            </p:cNvSpPr>
            <p:nvPr/>
          </p:nvSpPr>
          <p:spPr bwMode="auto">
            <a:xfrm>
              <a:off x="1714481"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r>
                <a:rPr lang="en-US" altLang="zh-CN" sz="1800">
                  <a:solidFill>
                    <a:srgbClr val="FF0000"/>
                  </a:solidFill>
                  <a:ea typeface="宋体" panose="02010600030101010101" pitchFamily="2" charset="-122"/>
                </a:rPr>
                <a:t> </a:t>
              </a:r>
              <a:endParaRPr lang="zh-CN" altLang="en-US" sz="1800">
                <a:solidFill>
                  <a:srgbClr val="FF0000"/>
                </a:solidFill>
                <a:ea typeface="宋体" panose="02010600030101010101" pitchFamily="2" charset="-122"/>
              </a:endParaRPr>
            </a:p>
          </p:txBody>
        </p:sp>
        <p:sp>
          <p:nvSpPr>
            <p:cNvPr id="80917" name="TextBox 12"/>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grpSp>
        <p:nvGrpSpPr>
          <p:cNvPr id="80903" name="组合 14"/>
          <p:cNvGrpSpPr>
            <a:grpSpLocks/>
          </p:cNvGrpSpPr>
          <p:nvPr/>
        </p:nvGrpSpPr>
        <p:grpSpPr bwMode="auto">
          <a:xfrm>
            <a:off x="7000875" y="1643063"/>
            <a:ext cx="1571625" cy="2286000"/>
            <a:chOff x="1500166" y="3786190"/>
            <a:chExt cx="2143140" cy="2643206"/>
          </a:xfrm>
        </p:grpSpPr>
        <p:sp>
          <p:nvSpPr>
            <p:cNvPr id="15" name="圆角矩形 14"/>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16" name="圆角矩形 15"/>
            <p:cNvSpPr/>
            <p:nvPr/>
          </p:nvSpPr>
          <p:spPr>
            <a:xfrm>
              <a:off x="1643042" y="3999115"/>
              <a:ext cx="1857388" cy="228710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cxnSp>
          <p:nvCxnSpPr>
            <p:cNvPr id="17" name="直接连接符 16"/>
            <p:cNvCxnSpPr/>
            <p:nvPr/>
          </p:nvCxnSpPr>
          <p:spPr>
            <a:xfrm>
              <a:off x="1643042" y="4643396"/>
              <a:ext cx="1857388" cy="1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8"/>
            <p:cNvSpPr txBox="1">
              <a:spLocks noChangeArrowheads="1"/>
            </p:cNvSpPr>
            <p:nvPr/>
          </p:nvSpPr>
          <p:spPr bwMode="auto">
            <a:xfrm>
              <a:off x="2071670" y="4143380"/>
              <a:ext cx="1510914"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cylinder2</a:t>
              </a:r>
              <a:endParaRPr lang="zh-CN" altLang="en-US" sz="1800">
                <a:solidFill>
                  <a:srgbClr val="FF0000"/>
                </a:solidFill>
                <a:ea typeface="宋体" panose="02010600030101010101" pitchFamily="2" charset="-122"/>
              </a:endParaRPr>
            </a:p>
          </p:txBody>
        </p:sp>
        <p:cxnSp>
          <p:nvCxnSpPr>
            <p:cNvPr id="19" name="直接连接符 18"/>
            <p:cNvCxnSpPr/>
            <p:nvPr/>
          </p:nvCxnSpPr>
          <p:spPr>
            <a:xfrm>
              <a:off x="1643042" y="5643776"/>
              <a:ext cx="18573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909" name="TextBox 20"/>
            <p:cNvSpPr txBox="1">
              <a:spLocks noChangeArrowheads="1"/>
            </p:cNvSpPr>
            <p:nvPr/>
          </p:nvSpPr>
          <p:spPr bwMode="auto">
            <a:xfrm>
              <a:off x="2143109" y="4857760"/>
              <a:ext cx="1108703" cy="747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a:solidFill>
                    <a:srgbClr val="FF0000"/>
                  </a:solidFill>
                  <a:ea typeface="宋体" panose="02010600030101010101" pitchFamily="2" charset="-122"/>
                </a:rPr>
                <a:t>radius</a:t>
              </a:r>
            </a:p>
            <a:p>
              <a:pPr eaLnBrk="1" hangingPunct="1">
                <a:spcBef>
                  <a:spcPct val="0"/>
                </a:spcBef>
                <a:buClrTx/>
                <a:buFontTx/>
                <a:buNone/>
              </a:pPr>
              <a:endParaRPr lang="zh-CN" altLang="en-US" sz="1800">
                <a:solidFill>
                  <a:srgbClr val="FF0000"/>
                </a:solidFill>
                <a:ea typeface="宋体" panose="02010600030101010101" pitchFamily="2" charset="-122"/>
              </a:endParaRPr>
            </a:p>
          </p:txBody>
        </p:sp>
        <p:sp>
          <p:nvSpPr>
            <p:cNvPr id="80910" name="TextBox 21"/>
            <p:cNvSpPr txBox="1">
              <a:spLocks noChangeArrowheads="1"/>
            </p:cNvSpPr>
            <p:nvPr/>
          </p:nvSpPr>
          <p:spPr bwMode="auto">
            <a:xfrm>
              <a:off x="2285985" y="5786454"/>
              <a:ext cx="881367" cy="427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a:solidFill>
                    <a:srgbClr val="FF0000"/>
                  </a:solidFill>
                  <a:ea typeface="宋体" panose="02010600030101010101" pitchFamily="2" charset="-122"/>
                </a:rPr>
                <a:t>……</a:t>
              </a:r>
              <a:endParaRPr lang="zh-CN" altLang="en-US" sz="1800" b="1">
                <a:solidFill>
                  <a:srgbClr val="FF0000"/>
                </a:solidFill>
                <a:ea typeface="宋体" panose="02010600030101010101" pitchFamily="2" charset="-122"/>
              </a:endParaRPr>
            </a:p>
          </p:txBody>
        </p:sp>
      </p:grpSp>
    </p:spTree>
    <p:extLst>
      <p:ext uri="{BB962C8B-B14F-4D97-AF65-F5344CB8AC3E}">
        <p14:creationId xmlns:p14="http://schemas.microsoft.com/office/powerpoint/2010/main" val="14514505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17A5F15-C98C-4327-B9DD-B188DEE956AA}" type="slidenum">
              <a:rPr lang="en-US" altLang="zh-CN" smtClean="0">
                <a:solidFill>
                  <a:srgbClr val="FF5050"/>
                </a:solidFill>
              </a:rPr>
              <a:pPr>
                <a:defRPr/>
              </a:pPr>
              <a:t>126</a:t>
            </a:fld>
            <a:endParaRPr lang="en-US" altLang="zh-CN">
              <a:solidFill>
                <a:srgbClr val="FF5050"/>
              </a:solidFill>
            </a:endParaRPr>
          </a:p>
        </p:txBody>
      </p:sp>
      <p:sp>
        <p:nvSpPr>
          <p:cNvPr id="81923" name="矩形 2"/>
          <p:cNvSpPr>
            <a:spLocks noGrp="1" noChangeArrowheads="1"/>
          </p:cNvSpPr>
          <p:nvPr>
            <p:ph type="title"/>
          </p:nvPr>
        </p:nvSpPr>
        <p:spPr>
          <a:xfrm>
            <a:off x="1692275" y="0"/>
            <a:ext cx="6192838" cy="838200"/>
          </a:xfrm>
        </p:spPr>
        <p:txBody>
          <a:bodyPr/>
          <a:lstStyle/>
          <a:p>
            <a:pPr eaLnBrk="1" hangingPunct="1"/>
            <a:r>
              <a:rPr lang="zh-CN" altLang="en-US"/>
              <a:t>静态数据成员的初始化</a:t>
            </a:r>
          </a:p>
        </p:txBody>
      </p:sp>
      <p:sp>
        <p:nvSpPr>
          <p:cNvPr id="86020" name="矩形 3"/>
          <p:cNvSpPr>
            <a:spLocks noChangeArrowheads="1"/>
          </p:cNvSpPr>
          <p:nvPr/>
        </p:nvSpPr>
        <p:spPr bwMode="auto">
          <a:xfrm>
            <a:off x="179388" y="981075"/>
            <a:ext cx="8640762" cy="5688013"/>
          </a:xfrm>
          <a:prstGeom prst="rect">
            <a:avLst/>
          </a:prstGeom>
          <a:noFill/>
          <a:ln>
            <a:noFill/>
          </a:ln>
          <a:effectLst/>
        </p:spPr>
        <p:txBody>
          <a:bodyPr/>
          <a:lstStyle/>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只要在类中定义了静态数据成员，即使不定义对象，也为静态数据成员分配空间。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静态数据成员在程序编译时分配空间，到程序结束时才释放空间。</a:t>
            </a:r>
            <a:endParaRPr lang="en-US" altLang="zh-CN" dirty="0">
              <a:solidFill>
                <a:schemeClr val="accent4">
                  <a:lumMod val="10000"/>
                </a:schemeClr>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静态数据成员的初始化只能在</a:t>
            </a:r>
            <a:r>
              <a:rPr lang="zh-CN" altLang="en-US" dirty="0">
                <a:solidFill>
                  <a:schemeClr val="accent1"/>
                </a:solidFill>
                <a:latin typeface="楷体" pitchFamily="49" charset="-122"/>
                <a:ea typeface="楷体" pitchFamily="49" charset="-122"/>
              </a:rPr>
              <a:t>类体外</a:t>
            </a:r>
            <a:r>
              <a:rPr lang="zh-CN" altLang="en-US" dirty="0">
                <a:solidFill>
                  <a:schemeClr val="accent4">
                    <a:lumMod val="10000"/>
                  </a:schemeClr>
                </a:solidFill>
                <a:latin typeface="楷体" pitchFamily="49" charset="-122"/>
                <a:ea typeface="楷体" pitchFamily="49" charset="-122"/>
              </a:rPr>
              <a:t>进行，若不初始化，系统赋值为</a:t>
            </a:r>
            <a:r>
              <a:rPr lang="en-US" altLang="zh-CN" dirty="0">
                <a:solidFill>
                  <a:schemeClr val="accent4">
                    <a:lumMod val="10000"/>
                  </a:schemeClr>
                </a:solidFill>
                <a:latin typeface="楷体" pitchFamily="49" charset="-122"/>
                <a:ea typeface="楷体" pitchFamily="49" charset="-122"/>
              </a:rPr>
              <a:t>0</a:t>
            </a:r>
            <a:r>
              <a:rPr lang="zh-CN" altLang="en-US" dirty="0">
                <a:solidFill>
                  <a:schemeClr val="accent4">
                    <a:lumMod val="10000"/>
                  </a:schemeClr>
                </a:solidFill>
                <a:latin typeface="楷体" pitchFamily="49" charset="-122"/>
                <a:ea typeface="楷体" pitchFamily="49" charset="-122"/>
              </a:rPr>
              <a:t>。</a:t>
            </a:r>
          </a:p>
          <a:p>
            <a:pPr marL="342900" indent="-342900" eaLnBrk="1" hangingPunct="1">
              <a:spcBef>
                <a:spcPct val="20000"/>
              </a:spcBef>
              <a:buClr>
                <a:srgbClr val="FF5050"/>
              </a:buClr>
              <a:defRPr/>
            </a:pPr>
            <a:r>
              <a:rPr lang="zh-CN" altLang="en-US" dirty="0">
                <a:solidFill>
                  <a:schemeClr val="accent4">
                    <a:lumMod val="10000"/>
                  </a:schemeClr>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数据类型</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r>
              <a:rPr lang="en-US" altLang="zh-CN"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值；</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defRPr/>
            </a:pPr>
            <a:r>
              <a:rPr lang="en-US" altLang="zh-CN" dirty="0">
                <a:solidFill>
                  <a:srgbClr val="3333FF"/>
                </a:solidFill>
                <a:latin typeface="楷体" pitchFamily="49" charset="-122"/>
                <a:ea typeface="楷体" pitchFamily="49" charset="-122"/>
              </a:rPr>
              <a:t>	  double  Cylinder::height=10;</a:t>
            </a:r>
            <a:endParaRPr lang="zh-CN" altLang="en-US"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Tx/>
              <a:buChar char="•"/>
              <a:defRPr/>
            </a:pPr>
            <a:r>
              <a:rPr lang="zh-CN" altLang="en-US" dirty="0">
                <a:solidFill>
                  <a:schemeClr val="accent4">
                    <a:lumMod val="10000"/>
                  </a:schemeClr>
                </a:solidFill>
                <a:latin typeface="楷体" pitchFamily="49" charset="-122"/>
                <a:ea typeface="楷体" pitchFamily="49" charset="-122"/>
              </a:rPr>
              <a:t>在类外引用</a:t>
            </a:r>
            <a:r>
              <a:rPr lang="zh-CN" altLang="en-US" dirty="0">
                <a:solidFill>
                  <a:schemeClr val="accent1"/>
                </a:solidFill>
                <a:latin typeface="楷体" pitchFamily="49" charset="-122"/>
                <a:ea typeface="楷体" pitchFamily="49" charset="-122"/>
              </a:rPr>
              <a:t>公有</a:t>
            </a:r>
            <a:r>
              <a:rPr lang="zh-CN" altLang="en-US" dirty="0">
                <a:solidFill>
                  <a:schemeClr val="accent4">
                    <a:lumMod val="10000"/>
                  </a:schemeClr>
                </a:solidFill>
                <a:latin typeface="楷体" pitchFamily="49" charset="-122"/>
                <a:ea typeface="楷体" pitchFamily="49" charset="-122"/>
              </a:rPr>
              <a:t>静态数据成员时，既可以通过类名，也可以通过对象名。 </a:t>
            </a:r>
          </a:p>
          <a:p>
            <a:pPr marL="342900" indent="-342900" eaLnBrk="1" hangingPunct="1">
              <a:spcBef>
                <a:spcPct val="20000"/>
              </a:spcBef>
              <a:buClr>
                <a:srgbClr val="FF5050"/>
              </a:buClr>
              <a:defRPr/>
            </a:pPr>
            <a:r>
              <a:rPr lang="en-US" altLang="zh-CN" sz="2000" dirty="0">
                <a:solidFill>
                  <a:srgbClr val="3333FF"/>
                </a:solidFill>
                <a:latin typeface="楷体" pitchFamily="49" charset="-122"/>
                <a:ea typeface="楷体" pitchFamily="49" charset="-122"/>
              </a:rPr>
              <a:t>     </a:t>
            </a:r>
            <a:r>
              <a:rPr lang="zh-CN" altLang="en-US" dirty="0">
                <a:solidFill>
                  <a:srgbClr val="3333FF"/>
                </a:solidFill>
                <a:latin typeface="楷体" pitchFamily="49" charset="-122"/>
                <a:ea typeface="楷体" pitchFamily="49" charset="-122"/>
              </a:rPr>
              <a:t>类名</a:t>
            </a:r>
            <a:r>
              <a:rPr lang="en-US" altLang="zh-CN" dirty="0">
                <a:solidFill>
                  <a:srgbClr val="3333FF"/>
                </a:solidFill>
                <a:latin typeface="楷体" pitchFamily="49" charset="-122"/>
                <a:ea typeface="楷体" pitchFamily="49" charset="-122"/>
              </a:rPr>
              <a:t>::</a:t>
            </a:r>
            <a:r>
              <a:rPr lang="zh-CN" altLang="en-US" dirty="0">
                <a:solidFill>
                  <a:srgbClr val="3333FF"/>
                </a:solidFill>
                <a:latin typeface="楷体" pitchFamily="49" charset="-122"/>
                <a:ea typeface="楷体" pitchFamily="49" charset="-122"/>
              </a:rPr>
              <a:t>静态数据成员名</a:t>
            </a:r>
            <a:endParaRPr lang="en-US" altLang="zh-CN" dirty="0">
              <a:solidFill>
                <a:srgbClr val="3333FF"/>
              </a:solidFill>
              <a:latin typeface="楷体" pitchFamily="49" charset="-122"/>
              <a:ea typeface="楷体" pitchFamily="49" charset="-122"/>
            </a:endParaRPr>
          </a:p>
          <a:p>
            <a:pPr marL="342900" indent="-342900" eaLnBrk="1" hangingPunct="1">
              <a:spcBef>
                <a:spcPct val="20000"/>
              </a:spcBef>
              <a:buClr>
                <a:srgbClr val="FF5050"/>
              </a:buClr>
              <a:buFont typeface="Arial" pitchFamily="34" charset="0"/>
              <a:buChar char="•"/>
              <a:defRPr/>
            </a:pPr>
            <a:r>
              <a:rPr lang="zh-CN" altLang="en-US" dirty="0">
                <a:latin typeface="楷体" pitchFamily="49" charset="-122"/>
                <a:ea typeface="楷体" pitchFamily="49" charset="-122"/>
              </a:rPr>
              <a:t>静态数据成员解决了同类对象之间的数据共享问题</a:t>
            </a:r>
            <a:r>
              <a:rPr lang="en-US" altLang="zh-CN" dirty="0">
                <a:latin typeface="楷体" pitchFamily="49" charset="-122"/>
                <a:ea typeface="楷体" pitchFamily="49" charset="-122"/>
              </a:rPr>
              <a:t>  </a:t>
            </a:r>
            <a:endParaRPr lang="en-US" altLang="zh-CN" sz="2000" dirty="0">
              <a:latin typeface="楷体" pitchFamily="49" charset="-122"/>
              <a:ea typeface="楷体" pitchFamily="49" charset="-122"/>
            </a:endParaRPr>
          </a:p>
          <a:p>
            <a:pPr marL="342900" indent="-342900" eaLnBrk="1" hangingPunct="1">
              <a:spcBef>
                <a:spcPct val="20000"/>
              </a:spcBef>
              <a:buClr>
                <a:srgbClr val="FF5050"/>
              </a:buClr>
              <a:defRPr/>
            </a:pPr>
            <a:r>
              <a:rPr lang="en-US" altLang="zh-CN" dirty="0">
                <a:latin typeface="楷体" pitchFamily="49" charset="-122"/>
                <a:ea typeface="楷体" pitchFamily="49" charset="-122"/>
              </a:rPr>
              <a:t>    </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571377"/>
      </p:ext>
    </p:extLst>
  </p:cSld>
  <p:clrMapOvr>
    <a:masterClrMapping/>
  </p:clrMapOvr>
  <p:transition>
    <p:cu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静态成员函数</a:t>
            </a:r>
          </a:p>
        </p:txBody>
      </p:sp>
      <p:sp>
        <p:nvSpPr>
          <p:cNvPr id="82947" name="内容占位符 2"/>
          <p:cNvSpPr>
            <a:spLocks noGrp="1"/>
          </p:cNvSpPr>
          <p:nvPr>
            <p:ph idx="1"/>
          </p:nvPr>
        </p:nvSpPr>
        <p:spPr/>
        <p:txBody>
          <a:bodyPr/>
          <a:lstStyle/>
          <a:p>
            <a:r>
              <a:rPr lang="zh-CN" altLang="en-US">
                <a:solidFill>
                  <a:srgbClr val="000000"/>
                </a:solidFill>
                <a:latin typeface="楷体" panose="02010609060101010101" pitchFamily="49" charset="-122"/>
                <a:ea typeface="楷体" panose="02010609060101010101" pitchFamily="49" charset="-122"/>
              </a:rPr>
              <a:t>用关键字</a:t>
            </a:r>
            <a:r>
              <a:rPr lang="en-US" altLang="zh-CN">
                <a:solidFill>
                  <a:srgbClr val="000000"/>
                </a:solidFill>
                <a:latin typeface="楷体" panose="02010609060101010101" pitchFamily="49" charset="-122"/>
                <a:ea typeface="楷体" panose="02010609060101010101" pitchFamily="49" charset="-122"/>
              </a:rPr>
              <a:t>static</a:t>
            </a:r>
            <a:r>
              <a:rPr lang="zh-CN" altLang="en-US">
                <a:solidFill>
                  <a:srgbClr val="000000"/>
                </a:solidFill>
                <a:latin typeface="楷体" panose="02010609060101010101" pitchFamily="49" charset="-122"/>
                <a:ea typeface="楷体" panose="02010609060101010101" pitchFamily="49" charset="-122"/>
              </a:rPr>
              <a:t>声明的成员函数为静态成员函数。</a:t>
            </a:r>
            <a:endParaRPr lang="en-US" altLang="zh-CN">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静态成员函数不能访问一般的数据成员，它只能访问静态数据成员，也只能调用其他的静态成员函数。</a:t>
            </a:r>
            <a:endParaRPr lang="en-US" altLang="zh-CN">
              <a:solidFill>
                <a:srgbClr val="000000"/>
              </a:solidFill>
              <a:latin typeface="楷体" panose="02010609060101010101" pitchFamily="49" charset="-122"/>
              <a:ea typeface="楷体" panose="02010609060101010101" pitchFamily="49" charset="-122"/>
            </a:endParaRPr>
          </a:p>
          <a:p>
            <a:endParaRPr lang="en-US" altLang="zh-CN" sz="1400">
              <a:solidFill>
                <a:srgbClr val="000000"/>
              </a:solidFill>
              <a:latin typeface="楷体" panose="02010609060101010101" pitchFamily="49" charset="-122"/>
              <a:ea typeface="楷体" panose="02010609060101010101" pitchFamily="49" charset="-122"/>
            </a:endParaRPr>
          </a:p>
          <a:p>
            <a:pPr>
              <a:buFontTx/>
              <a:buNone/>
            </a:pPr>
            <a:r>
              <a:rPr lang="en-US" altLang="zh-CN" sz="2000"/>
              <a:t>	</a:t>
            </a:r>
            <a:r>
              <a:rPr lang="zh-CN" altLang="en-US">
                <a:solidFill>
                  <a:srgbClr val="000000"/>
                </a:solidFill>
                <a:latin typeface="楷体" panose="02010609060101010101" pitchFamily="49" charset="-122"/>
                <a:ea typeface="楷体" panose="02010609060101010101" pitchFamily="49" charset="-122"/>
              </a:rPr>
              <a:t>静态成员函数的作用是为了能处理静态数据成员</a:t>
            </a:r>
            <a:endParaRPr lang="en-US" altLang="zh-CN">
              <a:solidFill>
                <a:srgbClr val="000000"/>
              </a:solidFill>
              <a:latin typeface="楷体" panose="02010609060101010101" pitchFamily="49" charset="-122"/>
              <a:ea typeface="楷体" panose="02010609060101010101" pitchFamily="49" charset="-122"/>
            </a:endParaRPr>
          </a:p>
          <a:p>
            <a:endParaRPr lang="en-US" altLang="zh-CN">
              <a:solidFill>
                <a:srgbClr val="000000"/>
              </a:solidFill>
              <a:latin typeface="楷体" panose="02010609060101010101" pitchFamily="49" charset="-122"/>
              <a:ea typeface="楷体" panose="02010609060101010101" pitchFamily="49" charset="-122"/>
            </a:endParaRPr>
          </a:p>
          <a:p>
            <a:endParaRPr lang="zh-CN" altLang="en-US">
              <a:solidFill>
                <a:srgbClr val="000000"/>
              </a:solidFill>
              <a:latin typeface="楷体" panose="02010609060101010101" pitchFamily="49" charset="-122"/>
              <a:ea typeface="楷体" panose="02010609060101010101" pitchFamily="49" charset="-122"/>
            </a:endParaRPr>
          </a:p>
          <a:p>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5C629BF-725A-4051-BD97-E19FF75C5313}" type="slidenum">
              <a:rPr lang="en-US" altLang="zh-CN" smtClean="0">
                <a:solidFill>
                  <a:srgbClr val="FF5050"/>
                </a:solidFill>
              </a:rPr>
              <a:pPr>
                <a:defRPr/>
              </a:pPr>
              <a:t>127</a:t>
            </a:fld>
            <a:endParaRPr lang="en-US" altLang="zh-CN">
              <a:solidFill>
                <a:srgbClr val="FF5050"/>
              </a:solidFill>
            </a:endParaRPr>
          </a:p>
        </p:txBody>
      </p:sp>
    </p:spTree>
    <p:extLst>
      <p:ext uri="{BB962C8B-B14F-4D97-AF65-F5344CB8AC3E}">
        <p14:creationId xmlns:p14="http://schemas.microsoft.com/office/powerpoint/2010/main" val="42475938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20000"/>
              </a:lnSpc>
              <a:spcBef>
                <a:spcPct val="10000"/>
              </a:spcBef>
              <a:defRPr/>
            </a:pPr>
            <a:r>
              <a:rPr lang="zh-CN" altLang="en-US" sz="2400" dirty="0">
                <a:solidFill>
                  <a:srgbClr val="000000"/>
                </a:solidFill>
                <a:latin typeface="楷体" pitchFamily="49" charset="-122"/>
                <a:ea typeface="楷体" pitchFamily="49" charset="-122"/>
              </a:rPr>
              <a:t>调用静态成员函数时既可用目标对象名，也可用类名采用如下格式调用：</a:t>
            </a:r>
            <a:endParaRPr lang="zh-CN" altLang="en-US" sz="2400" i="1" dirty="0">
              <a:solidFill>
                <a:srgbClr val="000000"/>
              </a:solidFill>
              <a:latin typeface="楷体" pitchFamily="49" charset="-122"/>
              <a:ea typeface="楷体" pitchFamily="49" charset="-122"/>
            </a:endParaRPr>
          </a:p>
          <a:p>
            <a:pPr marL="0" indent="0">
              <a:lnSpc>
                <a:spcPct val="120000"/>
              </a:lnSpc>
              <a:buFontTx/>
              <a:buNone/>
              <a:defRPr/>
            </a:pPr>
            <a:r>
              <a:rPr lang="zh-CN" altLang="en-US" sz="2400"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类名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静态成员函数名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参数表</a:t>
            </a:r>
            <a:r>
              <a:rPr lang="en-US" altLang="zh-CN" sz="2800" b="1"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a:t>
            </a:r>
          </a:p>
          <a:p>
            <a:pPr>
              <a:lnSpc>
                <a:spcPct val="120000"/>
              </a:lnSpc>
              <a:spcBef>
                <a:spcPct val="10000"/>
              </a:spcBef>
              <a:defRPr/>
            </a:pPr>
            <a:r>
              <a:rPr lang="zh-CN" altLang="en-US" sz="2400" dirty="0">
                <a:solidFill>
                  <a:srgbClr val="000000"/>
                </a:solidFill>
                <a:latin typeface="楷体" pitchFamily="49" charset="-122"/>
                <a:ea typeface="楷体" pitchFamily="49" charset="-122"/>
              </a:rPr>
              <a:t>实际上也允许通过对象名调用静态成员函数，</a:t>
            </a:r>
          </a:p>
          <a:p>
            <a:pPr marL="0" indent="0">
              <a:lnSpc>
                <a:spcPct val="120000"/>
              </a:lnSpc>
              <a:buFontTx/>
              <a:buNone/>
              <a:defRPr/>
            </a:pPr>
            <a:r>
              <a:rPr lang="en-US" altLang="zh-CN" sz="2000"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对象名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静态成员函数名</a:t>
            </a:r>
            <a:r>
              <a:rPr lang="en-US" altLang="zh-CN" sz="2800" b="1" dirty="0">
                <a:solidFill>
                  <a:srgbClr val="3333FF"/>
                </a:solidFill>
                <a:latin typeface="楷体" pitchFamily="49" charset="-122"/>
                <a:ea typeface="楷体" pitchFamily="49" charset="-122"/>
              </a:rPr>
              <a:t>(</a:t>
            </a:r>
            <a:r>
              <a:rPr lang="zh-CN" altLang="en-US" sz="2800" b="1" dirty="0">
                <a:solidFill>
                  <a:srgbClr val="3333FF"/>
                </a:solidFill>
                <a:latin typeface="楷体" pitchFamily="49" charset="-122"/>
                <a:ea typeface="楷体" pitchFamily="49" charset="-122"/>
              </a:rPr>
              <a:t>参数表</a:t>
            </a:r>
            <a:r>
              <a:rPr lang="en-US" altLang="zh-CN" sz="2800" b="1" dirty="0">
                <a:solidFill>
                  <a:srgbClr val="3333FF"/>
                </a:solidFill>
                <a:latin typeface="楷体" pitchFamily="49" charset="-122"/>
                <a:ea typeface="楷体" pitchFamily="49" charset="-122"/>
              </a:rPr>
              <a:t>) </a:t>
            </a:r>
            <a:r>
              <a:rPr lang="zh-CN" altLang="en-US" sz="2800" b="1" dirty="0">
                <a:solidFill>
                  <a:srgbClr val="3333FF"/>
                </a:solidFill>
                <a:latin typeface="楷体" pitchFamily="49" charset="-122"/>
                <a:ea typeface="楷体" pitchFamily="49" charset="-122"/>
              </a:rPr>
              <a:t>；</a:t>
            </a:r>
          </a:p>
          <a:p>
            <a:pPr marL="0" indent="0">
              <a:lnSpc>
                <a:spcPct val="120000"/>
              </a:lnSpc>
              <a:spcBef>
                <a:spcPct val="10000"/>
              </a:spcBef>
              <a:buFontTx/>
              <a:buNone/>
              <a:defRPr/>
            </a:pPr>
            <a:r>
              <a:rPr lang="en-US" altLang="zh-CN" sz="2400" dirty="0">
                <a:solidFill>
                  <a:srgbClr val="000000"/>
                </a:solidFill>
                <a:latin typeface="楷体" pitchFamily="49" charset="-122"/>
                <a:ea typeface="楷体" pitchFamily="49" charset="-122"/>
              </a:rPr>
              <a:t>   </a:t>
            </a:r>
            <a:r>
              <a:rPr lang="zh-CN" altLang="en-US" sz="2400" dirty="0">
                <a:solidFill>
                  <a:srgbClr val="000000"/>
                </a:solidFill>
                <a:latin typeface="楷体" pitchFamily="49" charset="-122"/>
                <a:ea typeface="楷体" pitchFamily="49" charset="-122"/>
              </a:rPr>
              <a:t>但这并不意味着此函数是属于对象的，而只是用对象的类型而已。</a:t>
            </a:r>
          </a:p>
          <a:p>
            <a:pPr>
              <a:defRPr/>
            </a:pPr>
            <a:endParaRPr lang="zh-CN" altLang="en-US" sz="24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AD8566F-AB49-4E1A-9EDB-AEF7E3EFC680}" type="slidenum">
              <a:rPr lang="en-US" altLang="zh-CN" smtClean="0">
                <a:solidFill>
                  <a:srgbClr val="FF5050"/>
                </a:solidFill>
              </a:rPr>
              <a:pPr>
                <a:defRPr/>
              </a:pPr>
              <a:t>128</a:t>
            </a:fld>
            <a:endParaRPr lang="en-US" altLang="zh-CN">
              <a:solidFill>
                <a:srgbClr val="FF5050"/>
              </a:solidFill>
            </a:endParaRPr>
          </a:p>
        </p:txBody>
      </p:sp>
    </p:spTree>
    <p:extLst>
      <p:ext uri="{BB962C8B-B14F-4D97-AF65-F5344CB8AC3E}">
        <p14:creationId xmlns:p14="http://schemas.microsoft.com/office/powerpoint/2010/main" val="7677438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971550" y="0"/>
            <a:ext cx="7345363" cy="642938"/>
          </a:xfrm>
        </p:spPr>
        <p:txBody>
          <a:bodyPr>
            <a:normAutofit fontScale="90000"/>
          </a:bodyPr>
          <a:lstStyle/>
          <a:p>
            <a:r>
              <a:rPr lang="zh-CN" altLang="en-US" dirty="0"/>
              <a:t>静态成员的使用</a:t>
            </a:r>
          </a:p>
        </p:txBody>
      </p:sp>
      <p:sp>
        <p:nvSpPr>
          <p:cNvPr id="84995" name="内容占位符 2"/>
          <p:cNvSpPr>
            <a:spLocks noGrp="1"/>
          </p:cNvSpPr>
          <p:nvPr>
            <p:ph idx="1"/>
          </p:nvPr>
        </p:nvSpPr>
        <p:spPr>
          <a:xfrm>
            <a:off x="0" y="571500"/>
            <a:ext cx="4500563" cy="6286500"/>
          </a:xfrm>
          <a:solidFill>
            <a:schemeClr val="bg1"/>
          </a:solidFill>
        </p:spPr>
        <p:txBody>
          <a:bodyPr/>
          <a:lstStyle/>
          <a:p>
            <a:pPr>
              <a:buFontTx/>
              <a:buNone/>
            </a:pPr>
            <a:r>
              <a:rPr lang="en-US" altLang="zh-CN" sz="1600" b="1" dirty="0"/>
              <a:t>class Cylinder</a:t>
            </a:r>
          </a:p>
          <a:p>
            <a:pPr>
              <a:buFontTx/>
              <a:buNone/>
            </a:pPr>
            <a:r>
              <a:rPr lang="en-US" altLang="zh-CN" sz="1600" b="1" dirty="0"/>
              <a:t>{</a:t>
            </a:r>
          </a:p>
          <a:p>
            <a:pPr>
              <a:buFontTx/>
              <a:buNone/>
            </a:pPr>
            <a:r>
              <a:rPr lang="en-US" altLang="zh-CN" sz="1600" b="1" dirty="0"/>
              <a:t>public:		</a:t>
            </a:r>
          </a:p>
          <a:p>
            <a:pPr>
              <a:buFontTx/>
              <a:buNone/>
            </a:pPr>
            <a:r>
              <a:rPr lang="en-US" altLang="zh-CN" sz="1600" b="1" dirty="0"/>
              <a:t>	Cylinder(double r):radius(r){};</a:t>
            </a:r>
          </a:p>
          <a:p>
            <a:pPr>
              <a:buFontTx/>
              <a:buNone/>
            </a:pPr>
            <a:r>
              <a:rPr lang="en-US" altLang="zh-CN" sz="1600" b="1" dirty="0"/>
              <a:t>	</a:t>
            </a:r>
            <a:r>
              <a:rPr lang="en-US" altLang="zh-CN" sz="1600" b="1" dirty="0">
                <a:solidFill>
                  <a:srgbClr val="FF0000"/>
                </a:solidFill>
              </a:rPr>
              <a:t>double static  </a:t>
            </a:r>
            <a:r>
              <a:rPr lang="en-US" altLang="zh-CN" sz="1600" b="1" dirty="0" err="1">
                <a:solidFill>
                  <a:srgbClr val="FF0000"/>
                </a:solidFill>
              </a:rPr>
              <a:t>getHeight</a:t>
            </a:r>
            <a:r>
              <a:rPr lang="en-US" altLang="zh-CN" sz="1600" b="1" dirty="0">
                <a:solidFill>
                  <a:srgbClr val="FF0000"/>
                </a:solidFill>
              </a:rPr>
              <a:t>()</a:t>
            </a:r>
          </a:p>
          <a:p>
            <a:pPr>
              <a:buFontTx/>
              <a:buNone/>
            </a:pPr>
            <a:r>
              <a:rPr lang="en-US" altLang="zh-CN" sz="1600" b="1" dirty="0">
                <a:solidFill>
                  <a:srgbClr val="FF0000"/>
                </a:solidFill>
              </a:rPr>
              <a:t>		{return height;};</a:t>
            </a:r>
          </a:p>
          <a:p>
            <a:pPr>
              <a:buFontTx/>
              <a:buNone/>
            </a:pPr>
            <a:r>
              <a:rPr lang="en-US" altLang="zh-CN" sz="1600" b="1" dirty="0">
                <a:solidFill>
                  <a:srgbClr val="FF0000"/>
                </a:solidFill>
              </a:rPr>
              <a:t>	void static </a:t>
            </a:r>
            <a:r>
              <a:rPr lang="en-US" altLang="zh-CN" sz="1600" b="1" dirty="0" err="1">
                <a:solidFill>
                  <a:srgbClr val="FF0000"/>
                </a:solidFill>
              </a:rPr>
              <a:t>setHeight</a:t>
            </a:r>
            <a:r>
              <a:rPr lang="en-US" altLang="zh-CN" sz="1600" b="1" dirty="0">
                <a:solidFill>
                  <a:srgbClr val="FF0000"/>
                </a:solidFill>
              </a:rPr>
              <a:t>(double h)</a:t>
            </a:r>
          </a:p>
          <a:p>
            <a:pPr>
              <a:buFontTx/>
              <a:buNone/>
            </a:pPr>
            <a:r>
              <a:rPr lang="en-US" altLang="zh-CN" sz="1600" b="1" dirty="0">
                <a:solidFill>
                  <a:srgbClr val="FF0000"/>
                </a:solidFill>
              </a:rPr>
              <a:t>		{height=h;};</a:t>
            </a:r>
          </a:p>
          <a:p>
            <a:pPr>
              <a:buFontTx/>
              <a:buNone/>
            </a:pPr>
            <a:r>
              <a:rPr lang="en-US" altLang="zh-CN" sz="1600" b="1" dirty="0"/>
              <a:t>	double volume();	</a:t>
            </a:r>
          </a:p>
          <a:p>
            <a:pPr>
              <a:buFontTx/>
              <a:buNone/>
            </a:pPr>
            <a:r>
              <a:rPr lang="en-US" altLang="zh-CN" sz="1600" b="1" dirty="0"/>
              <a:t>private:			</a:t>
            </a:r>
          </a:p>
          <a:p>
            <a:pPr>
              <a:buFontTx/>
              <a:buNone/>
            </a:pPr>
            <a:r>
              <a:rPr lang="en-US" altLang="zh-CN" sz="1600" b="1" dirty="0"/>
              <a:t>	double radius;			</a:t>
            </a:r>
          </a:p>
          <a:p>
            <a:pPr>
              <a:buFontTx/>
              <a:buNone/>
            </a:pPr>
            <a:r>
              <a:rPr lang="en-US" altLang="zh-CN" sz="1600" b="1" dirty="0"/>
              <a:t>	</a:t>
            </a:r>
            <a:r>
              <a:rPr lang="en-US" altLang="zh-CN" sz="1600" b="1" dirty="0">
                <a:solidFill>
                  <a:schemeClr val="accent1"/>
                </a:solidFill>
              </a:rPr>
              <a:t>static double height;	</a:t>
            </a:r>
          </a:p>
          <a:p>
            <a:pPr>
              <a:buFontTx/>
              <a:buNone/>
            </a:pPr>
            <a:r>
              <a:rPr lang="en-US" altLang="zh-CN" sz="1600" b="1" dirty="0">
                <a:solidFill>
                  <a:schemeClr val="accent1"/>
                </a:solidFill>
              </a:rPr>
              <a:t>		//</a:t>
            </a:r>
            <a:r>
              <a:rPr lang="zh-CN" altLang="en-US" sz="1600" b="1" dirty="0">
                <a:solidFill>
                  <a:schemeClr val="accent1"/>
                </a:solidFill>
              </a:rPr>
              <a:t>把</a:t>
            </a:r>
            <a:r>
              <a:rPr lang="en-US" altLang="zh-CN" sz="1600" b="1" dirty="0">
                <a:solidFill>
                  <a:schemeClr val="accent1"/>
                </a:solidFill>
              </a:rPr>
              <a:t>height</a:t>
            </a:r>
            <a:r>
              <a:rPr lang="zh-CN" altLang="en-US" sz="1600" b="1" dirty="0">
                <a:solidFill>
                  <a:schemeClr val="accent1"/>
                </a:solidFill>
              </a:rPr>
              <a:t>定义为静态成员</a:t>
            </a:r>
            <a:r>
              <a:rPr lang="zh-CN" altLang="en-US" sz="1600" b="1" dirty="0"/>
              <a:t>	</a:t>
            </a:r>
            <a:endParaRPr lang="en-US" altLang="zh-CN" sz="1600" b="1" dirty="0"/>
          </a:p>
          <a:p>
            <a:pPr>
              <a:buFontTx/>
              <a:buNone/>
            </a:pPr>
            <a:r>
              <a:rPr lang="en-US" altLang="zh-CN" sz="1600" b="1" dirty="0"/>
              <a:t>};</a:t>
            </a:r>
          </a:p>
          <a:p>
            <a:pPr>
              <a:buFontTx/>
              <a:buNone/>
            </a:pPr>
            <a:endParaRPr lang="en-US" altLang="zh-CN" sz="1600" b="1" dirty="0"/>
          </a:p>
          <a:p>
            <a:pPr>
              <a:buFontTx/>
              <a:buNone/>
            </a:pPr>
            <a:r>
              <a:rPr lang="en-US" altLang="zh-CN" sz="1600" b="1" dirty="0"/>
              <a:t>double Cylinder::volume()</a:t>
            </a:r>
          </a:p>
          <a:p>
            <a:pPr>
              <a:buFontTx/>
              <a:buNone/>
            </a:pPr>
            <a:r>
              <a:rPr lang="en-US" altLang="zh-CN" sz="1600" b="1" dirty="0"/>
              <a:t>{	return PI*radius*radius*height;	}</a:t>
            </a:r>
          </a:p>
          <a:p>
            <a:pPr>
              <a:buFontTx/>
              <a:buNone/>
            </a:pPr>
            <a:endParaRPr lang="en-US" altLang="zh-CN" sz="1600" b="1"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577F950-2F44-4D28-863E-803A5F2BCC8C}" type="slidenum">
              <a:rPr lang="en-US" altLang="zh-CN" smtClean="0">
                <a:solidFill>
                  <a:srgbClr val="FF5050"/>
                </a:solidFill>
              </a:rPr>
              <a:pPr>
                <a:defRPr/>
              </a:pPr>
              <a:t>129</a:t>
            </a:fld>
            <a:endParaRPr lang="en-US" altLang="zh-CN">
              <a:solidFill>
                <a:srgbClr val="FF5050"/>
              </a:solidFill>
            </a:endParaRPr>
          </a:p>
        </p:txBody>
      </p:sp>
      <p:sp>
        <p:nvSpPr>
          <p:cNvPr id="5" name="内容占位符 2"/>
          <p:cNvSpPr txBox="1">
            <a:spLocks/>
          </p:cNvSpPr>
          <p:nvPr/>
        </p:nvSpPr>
        <p:spPr bwMode="auto">
          <a:xfrm>
            <a:off x="4156075" y="-92074"/>
            <a:ext cx="5143500" cy="6215062"/>
          </a:xfrm>
          <a:prstGeom prst="rect">
            <a:avLst/>
          </a:prstGeom>
          <a:solidFill>
            <a:schemeClr val="bg1"/>
          </a:solidFill>
          <a:ln w="9525">
            <a:solidFill>
              <a:srgbClr val="0070C0"/>
            </a:solidFill>
            <a:miter lim="800000"/>
            <a:headEnd/>
            <a:tailEnd/>
          </a:ln>
        </p:spPr>
        <p:txBody>
          <a:bodyPr/>
          <a:lstStyle/>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double Cylinder::height=10;</a:t>
            </a:r>
          </a:p>
          <a:p>
            <a:pPr marL="342900" indent="-342900">
              <a:spcBef>
                <a:spcPct val="20000"/>
              </a:spcBef>
              <a:buClr>
                <a:srgbClr val="FF5050"/>
              </a:buClr>
              <a:defRPr/>
            </a:pPr>
            <a:r>
              <a:rPr lang="en-US" altLang="zh-CN" sz="2000" b="1" kern="0" dirty="0">
                <a:latin typeface="Times New Roman" pitchFamily="18" charset="0"/>
              </a:rPr>
              <a:t>		//</a:t>
            </a:r>
            <a:r>
              <a:rPr lang="zh-CN" altLang="en-US" sz="2000" b="1" kern="0" dirty="0">
                <a:latin typeface="Times New Roman" pitchFamily="18" charset="0"/>
              </a:rPr>
              <a:t>在类体外对静态数据成员</a:t>
            </a:r>
            <a:r>
              <a:rPr lang="en-US" altLang="zh-CN" sz="2000" b="1" kern="0" dirty="0">
                <a:latin typeface="Times New Roman" pitchFamily="18" charset="0"/>
              </a:rPr>
              <a:t>height</a:t>
            </a:r>
            <a:r>
              <a:rPr lang="zh-CN" altLang="en-US" sz="2000" b="1" kern="0" dirty="0">
                <a:latin typeface="Times New Roman" pitchFamily="18" charset="0"/>
              </a:rPr>
              <a:t>初始化</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err="1">
                <a:latin typeface="Times New Roman" pitchFamily="18" charset="0"/>
              </a:rPr>
              <a:t>int</a:t>
            </a:r>
            <a:r>
              <a:rPr lang="en-US" altLang="zh-CN" sz="2000" b="1" kern="0" dirty="0">
                <a:latin typeface="Times New Roman" pitchFamily="18" charset="0"/>
              </a:rPr>
              <a:t> main()</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a:t>
            </a:r>
            <a:r>
              <a:rPr lang="en-US" altLang="zh-CN" sz="2000" b="1" kern="0" dirty="0" err="1">
                <a:latin typeface="Times New Roman" pitchFamily="18" charset="0"/>
              </a:rPr>
              <a:t>setHeight</a:t>
            </a:r>
            <a:r>
              <a:rPr lang="en-US" altLang="zh-CN" sz="2000" b="1" kern="0" dirty="0">
                <a:latin typeface="Times New Roman" pitchFamily="18" charset="0"/>
              </a:rPr>
              <a:t>(20);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&lt;&lt;Cylinder::</a:t>
            </a:r>
            <a:r>
              <a:rPr lang="en-US" altLang="zh-CN" sz="2000" b="1" kern="0" dirty="0" err="1">
                <a:latin typeface="Times New Roman" pitchFamily="18" charset="0"/>
              </a:rPr>
              <a:t>getHeight</a:t>
            </a:r>
            <a:r>
              <a:rPr lang="en-US" altLang="zh-CN" sz="2000" b="1" kern="0" dirty="0">
                <a:latin typeface="Times New Roman" pitchFamily="18" charset="0"/>
              </a:rPr>
              <a: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Cylinder c1(2),c2(3);</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endParaRPr lang="en-US" altLang="zh-CN" sz="2000" b="1" kern="0" dirty="0">
              <a:latin typeface="Times New Roman" pitchFamily="18" charset="0"/>
            </a:endParaRPr>
          </a:p>
          <a:p>
            <a:pPr marL="342900" indent="-342900">
              <a:spcBef>
                <a:spcPct val="20000"/>
              </a:spcBef>
              <a:buClr>
                <a:srgbClr val="FF5050"/>
              </a:buClr>
              <a:defRPr/>
            </a:pPr>
            <a:r>
              <a:rPr lang="en-US" altLang="zh-CN" sz="2000" b="1" kern="0" dirty="0">
                <a:latin typeface="Times New Roman" pitchFamily="18" charset="0"/>
              </a:rPr>
              <a:t>	c1.setHeight(30);</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&lt;&lt;c1.getHeight()&lt;&lt;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a:t>
            </a:r>
            <a:r>
              <a:rPr lang="en-US" altLang="zh-CN" sz="2000" b="1" kern="0" dirty="0" err="1">
                <a:latin typeface="Times New Roman" pitchFamily="18" charset="0"/>
              </a:rPr>
              <a:t>cout</a:t>
            </a:r>
            <a:r>
              <a:rPr lang="en-US" altLang="zh-CN" sz="2000" b="1" kern="0" dirty="0">
                <a:latin typeface="Times New Roman" pitchFamily="18" charset="0"/>
              </a:rPr>
              <a:t>&lt;&lt;c2.getHeight()&lt;&lt;</a:t>
            </a:r>
            <a:r>
              <a:rPr lang="en-US" altLang="zh-CN" sz="2000" b="1" kern="0" dirty="0" err="1">
                <a:latin typeface="Times New Roman" pitchFamily="18" charset="0"/>
              </a:rPr>
              <a:t>endl</a:t>
            </a:r>
            <a:r>
              <a:rPr lang="en-US" altLang="zh-CN" sz="2000" b="1" kern="0" dirty="0">
                <a:latin typeface="Times New Roman" pitchFamily="18" charset="0"/>
              </a:rPr>
              <a:t>;</a:t>
            </a:r>
          </a:p>
          <a:p>
            <a:pPr marL="342900" indent="-342900">
              <a:spcBef>
                <a:spcPct val="20000"/>
              </a:spcBef>
              <a:buClr>
                <a:srgbClr val="FF5050"/>
              </a:buClr>
              <a:defRPr/>
            </a:pPr>
            <a:r>
              <a:rPr lang="en-US" altLang="zh-CN" sz="2000" b="1" kern="0" dirty="0">
                <a:latin typeface="Times New Roman" pitchFamily="18" charset="0"/>
              </a:rPr>
              <a:t>	return 1;</a:t>
            </a:r>
          </a:p>
          <a:p>
            <a:pPr marL="342900" indent="-342900">
              <a:spcBef>
                <a:spcPct val="20000"/>
              </a:spcBef>
              <a:buClr>
                <a:srgbClr val="FF5050"/>
              </a:buClr>
              <a:defRPr/>
            </a:pPr>
            <a:r>
              <a:rPr lang="en-US" altLang="zh-CN" sz="2000" b="1" kern="0" dirty="0">
                <a:latin typeface="Times New Roman" pitchFamily="18" charset="0"/>
              </a:rPr>
              <a:t>}</a:t>
            </a:r>
          </a:p>
          <a:p>
            <a:pPr marL="342900" indent="-342900">
              <a:spcBef>
                <a:spcPct val="20000"/>
              </a:spcBef>
              <a:buClr>
                <a:srgbClr val="FF5050"/>
              </a:buClr>
              <a:defRPr/>
            </a:pPr>
            <a:endParaRPr lang="zh-CN" altLang="en-US" sz="2000" b="1" kern="0" dirty="0">
              <a:latin typeface="Times New Roman" pitchFamily="18" charset="0"/>
            </a:endParaRPr>
          </a:p>
        </p:txBody>
      </p:sp>
    </p:spTree>
    <p:extLst>
      <p:ext uri="{BB962C8B-B14F-4D97-AF65-F5344CB8AC3E}">
        <p14:creationId xmlns:p14="http://schemas.microsoft.com/office/powerpoint/2010/main" val="398554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a:xfrm>
            <a:off x="32048" y="332656"/>
            <a:ext cx="8640960" cy="6120680"/>
          </a:xfrm>
        </p:spPr>
        <p:txBody>
          <a:bodyPr/>
          <a:lstStyle/>
          <a:p>
            <a:pPr lvl="1" eaLnBrk="1" hangingPunct="1">
              <a:lnSpc>
                <a:spcPct val="90000"/>
              </a:lnSpc>
            </a:pPr>
            <a:r>
              <a:rPr lang="zh-Hans" altLang="en-US" sz="2800" dirty="0">
                <a:solidFill>
                  <a:srgbClr val="FF0000"/>
                </a:solidFill>
              </a:rPr>
              <a:t>继承性</a:t>
            </a:r>
            <a:endParaRPr lang="en-US" altLang="zh-Hans" sz="2800" dirty="0">
              <a:solidFill>
                <a:srgbClr val="FF0000"/>
              </a:solidFill>
            </a:endParaRPr>
          </a:p>
          <a:p>
            <a:pPr lvl="2" eaLnBrk="1" hangingPunct="1">
              <a:lnSpc>
                <a:spcPct val="90000"/>
              </a:lnSpc>
            </a:pPr>
            <a:r>
              <a:rPr lang="zh-Hans" altLang="en-US" sz="2800" dirty="0"/>
              <a:t>提供类复合的实现机制，有助于实现代码的重用。继承性是面向对象程序设计的关键。</a:t>
            </a:r>
          </a:p>
          <a:p>
            <a:pPr lvl="2" eaLnBrk="1" hangingPunct="1">
              <a:lnSpc>
                <a:spcPct val="90000"/>
              </a:lnSpc>
            </a:pPr>
            <a:endParaRPr lang="zh-Hans" altLang="en-US" sz="2800" dirty="0"/>
          </a:p>
          <a:p>
            <a:pPr lvl="1" eaLnBrk="1" hangingPunct="1">
              <a:lnSpc>
                <a:spcPct val="90000"/>
              </a:lnSpc>
            </a:pPr>
            <a:r>
              <a:rPr lang="zh-Hans" altLang="en-US" sz="2800" dirty="0">
                <a:solidFill>
                  <a:srgbClr val="FF0000"/>
                </a:solidFill>
              </a:rPr>
              <a:t>多态性</a:t>
            </a:r>
            <a:endParaRPr lang="en-US" altLang="zh-Hans" sz="2800" dirty="0">
              <a:solidFill>
                <a:srgbClr val="FF0000"/>
              </a:solidFill>
            </a:endParaRPr>
          </a:p>
          <a:p>
            <a:pPr lvl="2" eaLnBrk="1" hangingPunct="1">
              <a:lnSpc>
                <a:spcPct val="90000"/>
              </a:lnSpc>
            </a:pPr>
            <a:r>
              <a:rPr lang="zh-Hans" altLang="en-US" sz="2800" dirty="0"/>
              <a:t>提供类对象接口与其具体实现相分离的手段．多态性是面向对象程序设计的补充。语言的特点有以下几个方面：</a:t>
            </a:r>
          </a:p>
          <a:p>
            <a:pPr lvl="3" eaLnBrk="1" hangingPunct="1">
              <a:lnSpc>
                <a:spcPct val="90000"/>
              </a:lnSpc>
            </a:pPr>
            <a:r>
              <a:rPr lang="zh-Hans" altLang="en-US" sz="2800" dirty="0"/>
              <a:t>函数重载</a:t>
            </a:r>
            <a:endParaRPr lang="en-US" altLang="zh-Hans" sz="2800" dirty="0"/>
          </a:p>
          <a:p>
            <a:pPr lvl="4" eaLnBrk="1" hangingPunct="1">
              <a:lnSpc>
                <a:spcPct val="90000"/>
              </a:lnSpc>
            </a:pPr>
            <a:r>
              <a:rPr lang="zh-Hans" altLang="en-US" sz="2800" dirty="0"/>
              <a:t>用不同的接口访问同名的函数。</a:t>
            </a:r>
          </a:p>
          <a:p>
            <a:pPr lvl="3" eaLnBrk="1" hangingPunct="1">
              <a:lnSpc>
                <a:spcPct val="90000"/>
              </a:lnSpc>
            </a:pPr>
            <a:r>
              <a:rPr lang="zh-Hans" altLang="en-US" sz="2800" dirty="0"/>
              <a:t>运算符重载</a:t>
            </a:r>
            <a:endParaRPr lang="en-US" altLang="zh-Hans" sz="2800" dirty="0"/>
          </a:p>
          <a:p>
            <a:pPr lvl="4" eaLnBrk="1" hangingPunct="1">
              <a:lnSpc>
                <a:spcPct val="90000"/>
              </a:lnSpc>
            </a:pPr>
            <a:r>
              <a:rPr lang="zh-Hans" altLang="en-US" sz="2800" dirty="0"/>
              <a:t>扩充运算符的功能。</a:t>
            </a:r>
          </a:p>
          <a:p>
            <a:pPr lvl="3" eaLnBrk="1" hangingPunct="1">
              <a:lnSpc>
                <a:spcPct val="90000"/>
              </a:lnSpc>
            </a:pPr>
            <a:r>
              <a:rPr lang="zh-Hans" altLang="en-US" sz="2800" dirty="0"/>
              <a:t>接口重用</a:t>
            </a:r>
            <a:endParaRPr lang="en-US" altLang="zh-Hans" sz="2800" dirty="0"/>
          </a:p>
          <a:p>
            <a:pPr lvl="4" eaLnBrk="1" hangingPunct="1">
              <a:lnSpc>
                <a:spcPct val="90000"/>
              </a:lnSpc>
            </a:pPr>
            <a:r>
              <a:rPr lang="zh-Hans" altLang="en-US" sz="2800" dirty="0"/>
              <a:t>用同样的接口访问功能不同的函数。</a:t>
            </a:r>
          </a:p>
        </p:txBody>
      </p:sp>
      <p:sp>
        <p:nvSpPr>
          <p:cNvPr id="1843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F91924C3-7AA4-3B4B-B80D-23BB77841E83}" type="slidenum">
              <a:rPr kumimoji="0" lang="zh-Hans" altLang="en-US" sz="1000"/>
              <a:pPr algn="ctr" eaLnBrk="1" hangingPunct="1"/>
              <a:t>13</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7603">
                                            <p:txEl>
                                              <p:pRg st="3" end="3"/>
                                            </p:txEl>
                                          </p:spTgt>
                                        </p:tgtEl>
                                        <p:attrNameLst>
                                          <p:attrName>style.visibility</p:attrName>
                                        </p:attrNameLst>
                                      </p:cBhvr>
                                      <p:to>
                                        <p:strVal val="visible"/>
                                      </p:to>
                                    </p:set>
                                    <p:animEffect transition="in" filter="dissolve">
                                      <p:cBhvr>
                                        <p:cTn id="7" dur="500"/>
                                        <p:tgtEl>
                                          <p:spTgt spid="53760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37603">
                                            <p:txEl>
                                              <p:pRg st="4" end="4"/>
                                            </p:txEl>
                                          </p:spTgt>
                                        </p:tgtEl>
                                        <p:attrNameLst>
                                          <p:attrName>style.visibility</p:attrName>
                                        </p:attrNameLst>
                                      </p:cBhvr>
                                      <p:to>
                                        <p:strVal val="visible"/>
                                      </p:to>
                                    </p:set>
                                    <p:animEffect transition="in" filter="dissolve">
                                      <p:cBhvr>
                                        <p:cTn id="10" dur="500"/>
                                        <p:tgtEl>
                                          <p:spTgt spid="53760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7603">
                                            <p:txEl>
                                              <p:pRg st="5" end="5"/>
                                            </p:txEl>
                                          </p:spTgt>
                                        </p:tgtEl>
                                        <p:attrNameLst>
                                          <p:attrName>style.visibility</p:attrName>
                                        </p:attrNameLst>
                                      </p:cBhvr>
                                      <p:to>
                                        <p:strVal val="visible"/>
                                      </p:to>
                                    </p:set>
                                    <p:animEffect transition="in" filter="dissolve">
                                      <p:cBhvr>
                                        <p:cTn id="13" dur="500"/>
                                        <p:tgtEl>
                                          <p:spTgt spid="53760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7603">
                                            <p:txEl>
                                              <p:pRg st="6" end="6"/>
                                            </p:txEl>
                                          </p:spTgt>
                                        </p:tgtEl>
                                        <p:attrNameLst>
                                          <p:attrName>style.visibility</p:attrName>
                                        </p:attrNameLst>
                                      </p:cBhvr>
                                      <p:to>
                                        <p:strVal val="visible"/>
                                      </p:to>
                                    </p:set>
                                    <p:animEffect transition="in" filter="dissolve">
                                      <p:cBhvr>
                                        <p:cTn id="16" dur="500"/>
                                        <p:tgtEl>
                                          <p:spTgt spid="53760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7603">
                                            <p:txEl>
                                              <p:pRg st="7" end="7"/>
                                            </p:txEl>
                                          </p:spTgt>
                                        </p:tgtEl>
                                        <p:attrNameLst>
                                          <p:attrName>style.visibility</p:attrName>
                                        </p:attrNameLst>
                                      </p:cBhvr>
                                      <p:to>
                                        <p:strVal val="visible"/>
                                      </p:to>
                                    </p:set>
                                    <p:animEffect transition="in" filter="dissolve">
                                      <p:cBhvr>
                                        <p:cTn id="19" dur="500"/>
                                        <p:tgtEl>
                                          <p:spTgt spid="537603">
                                            <p:txEl>
                                              <p:pRg st="7" end="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7603">
                                            <p:txEl>
                                              <p:pRg st="8" end="8"/>
                                            </p:txEl>
                                          </p:spTgt>
                                        </p:tgtEl>
                                        <p:attrNameLst>
                                          <p:attrName>style.visibility</p:attrName>
                                        </p:attrNameLst>
                                      </p:cBhvr>
                                      <p:to>
                                        <p:strVal val="visible"/>
                                      </p:to>
                                    </p:set>
                                    <p:animEffect transition="in" filter="dissolve">
                                      <p:cBhvr>
                                        <p:cTn id="22" dur="500"/>
                                        <p:tgtEl>
                                          <p:spTgt spid="537603">
                                            <p:txEl>
                                              <p:pRg st="8" end="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7603">
                                            <p:txEl>
                                              <p:pRg st="9" end="9"/>
                                            </p:txEl>
                                          </p:spTgt>
                                        </p:tgtEl>
                                        <p:attrNameLst>
                                          <p:attrName>style.visibility</p:attrName>
                                        </p:attrNameLst>
                                      </p:cBhvr>
                                      <p:to>
                                        <p:strVal val="visible"/>
                                      </p:to>
                                    </p:set>
                                    <p:animEffect transition="in" filter="dissolve">
                                      <p:cBhvr>
                                        <p:cTn id="25" dur="500"/>
                                        <p:tgtEl>
                                          <p:spTgt spid="537603">
                                            <p:txEl>
                                              <p:pRg st="9" end="9"/>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37603">
                                            <p:txEl>
                                              <p:pRg st="10" end="10"/>
                                            </p:txEl>
                                          </p:spTgt>
                                        </p:tgtEl>
                                        <p:attrNameLst>
                                          <p:attrName>style.visibility</p:attrName>
                                        </p:attrNameLst>
                                      </p:cBhvr>
                                      <p:to>
                                        <p:strVal val="visible"/>
                                      </p:to>
                                    </p:set>
                                    <p:animEffect transition="in" filter="dissolve">
                                      <p:cBhvr>
                                        <p:cTn id="28" dur="500"/>
                                        <p:tgtEl>
                                          <p:spTgt spid="537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b="1" dirty="0"/>
              <a:t>同一类不同对象的存储组织</a:t>
            </a:r>
          </a:p>
        </p:txBody>
      </p:sp>
      <p:sp>
        <p:nvSpPr>
          <p:cNvPr id="86019" name="内容占位符 2"/>
          <p:cNvSpPr>
            <a:spLocks noGrp="1"/>
          </p:cNvSpPr>
          <p:nvPr>
            <p:ph idx="1"/>
          </p:nvPr>
        </p:nvSpPr>
        <p:spPr>
          <a:xfrm>
            <a:off x="-51395" y="1428548"/>
            <a:ext cx="8713788" cy="5688013"/>
          </a:xfrm>
        </p:spPr>
        <p:txBody>
          <a:bodyPr/>
          <a:lstStyle/>
          <a:p>
            <a:pPr>
              <a:buFont typeface="Wingdings" panose="05000000000000000000" pitchFamily="2" charset="2"/>
              <a:buNone/>
            </a:pPr>
            <a:r>
              <a:rPr lang="en-US" altLang="zh-CN" sz="2400" b="1" dirty="0">
                <a:solidFill>
                  <a:srgbClr val="2A0200"/>
                </a:solidFill>
              </a:rPr>
              <a:t>   1)</a:t>
            </a:r>
            <a:r>
              <a:rPr lang="zh-CN" altLang="en-US" sz="2400" b="1" dirty="0">
                <a:solidFill>
                  <a:srgbClr val="2A0200"/>
                </a:solidFill>
              </a:rPr>
              <a:t>类定义中的静态成员分配由该类所有对象共享的存储空间；</a:t>
            </a:r>
          </a:p>
          <a:p>
            <a:pPr>
              <a:buFont typeface="Wingdings" panose="05000000000000000000" pitchFamily="2" charset="2"/>
              <a:buNone/>
            </a:pPr>
            <a:endParaRPr lang="zh-CN" altLang="en-US" sz="2400" b="1" dirty="0">
              <a:solidFill>
                <a:srgbClr val="2A0200"/>
              </a:solidFill>
            </a:endParaRPr>
          </a:p>
          <a:p>
            <a:pPr>
              <a:buFont typeface="Wingdings" panose="05000000000000000000" pitchFamily="2" charset="2"/>
              <a:buNone/>
            </a:pPr>
            <a:r>
              <a:rPr lang="zh-CN" altLang="en-US" sz="2400" b="1" dirty="0">
                <a:solidFill>
                  <a:srgbClr val="2A0200"/>
                </a:solidFill>
              </a:rPr>
              <a:t>   </a:t>
            </a:r>
            <a:r>
              <a:rPr lang="en-US" altLang="zh-CN" sz="2400" b="1" dirty="0">
                <a:solidFill>
                  <a:srgbClr val="2A0200"/>
                </a:solidFill>
              </a:rPr>
              <a:t>2)</a:t>
            </a:r>
            <a:r>
              <a:rPr lang="zh-CN" altLang="en-US" sz="2400" b="1" dirty="0">
                <a:solidFill>
                  <a:srgbClr val="2A0200"/>
                </a:solidFill>
              </a:rPr>
              <a:t>类定义中的非静态成员：</a:t>
            </a:r>
          </a:p>
          <a:p>
            <a:pPr>
              <a:buFont typeface="Wingdings" panose="05000000000000000000" pitchFamily="2" charset="2"/>
              <a:buNone/>
            </a:pPr>
            <a:r>
              <a:rPr lang="zh-CN" altLang="en-US" sz="2400" b="1" dirty="0">
                <a:solidFill>
                  <a:srgbClr val="2A0200"/>
                </a:solidFill>
              </a:rPr>
              <a:t>    数据成员</a:t>
            </a:r>
            <a:r>
              <a:rPr lang="en-US" altLang="zh-CN" sz="2400" b="1" dirty="0">
                <a:solidFill>
                  <a:srgbClr val="2A0200"/>
                </a:solidFill>
              </a:rPr>
              <a:t>--</a:t>
            </a:r>
            <a:r>
              <a:rPr lang="zh-CN" altLang="en-US" sz="2400" b="1" dirty="0">
                <a:solidFill>
                  <a:srgbClr val="2A0200"/>
                </a:solidFill>
              </a:rPr>
              <a:t>各自分配存储空间。</a:t>
            </a:r>
          </a:p>
          <a:p>
            <a:pPr>
              <a:buFont typeface="Wingdings" panose="05000000000000000000" pitchFamily="2" charset="2"/>
              <a:buNone/>
            </a:pPr>
            <a:r>
              <a:rPr lang="zh-CN" altLang="en-US" sz="2400" b="1" dirty="0">
                <a:solidFill>
                  <a:srgbClr val="2A0200"/>
                </a:solidFill>
              </a:rPr>
              <a:t>    成员函数</a:t>
            </a:r>
            <a:r>
              <a:rPr lang="en-US" altLang="zh-CN" sz="2400" b="1" dirty="0">
                <a:solidFill>
                  <a:srgbClr val="2A0200"/>
                </a:solidFill>
              </a:rPr>
              <a:t>--</a:t>
            </a:r>
            <a:r>
              <a:rPr lang="zh-CN" altLang="en-US" sz="2400" b="1" dirty="0">
                <a:solidFill>
                  <a:srgbClr val="2A0200"/>
                </a:solidFill>
              </a:rPr>
              <a:t>共享同一代码副本，共享存储空间。</a:t>
            </a:r>
          </a:p>
          <a:p>
            <a:pPr>
              <a:buFont typeface="Wingdings" panose="05000000000000000000" pitchFamily="2" charset="2"/>
              <a:buNone/>
            </a:pPr>
            <a:r>
              <a:rPr lang="zh-CN" altLang="en-US" sz="2400" b="1" dirty="0">
                <a:solidFill>
                  <a:srgbClr val="2A0200"/>
                </a:solidFill>
              </a:rPr>
              <a:t>    原因：</a:t>
            </a:r>
            <a:endParaRPr lang="en-US" altLang="zh-CN" sz="2400" b="1" dirty="0">
              <a:solidFill>
                <a:srgbClr val="2A0200"/>
              </a:solidFill>
            </a:endParaRPr>
          </a:p>
          <a:p>
            <a:pPr lvl="1">
              <a:lnSpc>
                <a:spcPct val="110000"/>
              </a:lnSpc>
            </a:pPr>
            <a:r>
              <a:rPr lang="zh-CN" altLang="en-US" sz="2000" b="1" dirty="0">
                <a:solidFill>
                  <a:srgbClr val="2A0200"/>
                </a:solidFill>
              </a:rPr>
              <a:t>数据成员：描述对象的状态，不同对象可能具有不同的状态 。</a:t>
            </a:r>
            <a:r>
              <a:rPr lang="en-US" altLang="zh-CN" sz="2000" b="1" dirty="0">
                <a:solidFill>
                  <a:srgbClr val="2A0200"/>
                </a:solidFill>
              </a:rPr>
              <a:t>(</a:t>
            </a:r>
            <a:r>
              <a:rPr lang="zh-CN" altLang="en-US" sz="2000" b="1" dirty="0">
                <a:solidFill>
                  <a:srgbClr val="2A0200"/>
                </a:solidFill>
              </a:rPr>
              <a:t>如人的身高，不同人身高可能就不一样</a:t>
            </a:r>
            <a:r>
              <a:rPr lang="en-US" altLang="zh-CN" sz="2000" b="1" dirty="0">
                <a:solidFill>
                  <a:srgbClr val="2A0200"/>
                </a:solidFill>
              </a:rPr>
              <a:t>) </a:t>
            </a:r>
          </a:p>
          <a:p>
            <a:pPr lvl="1">
              <a:lnSpc>
                <a:spcPct val="110000"/>
              </a:lnSpc>
            </a:pPr>
            <a:r>
              <a:rPr lang="zh-CN" altLang="en-US" sz="2000" b="1" dirty="0">
                <a:solidFill>
                  <a:srgbClr val="2A0200"/>
                </a:solidFill>
              </a:rPr>
              <a:t>成员函数：作为类对外界提供服务的界面，是对象行为的描述，同一类的对象的行为应该是一致的。 </a:t>
            </a:r>
          </a:p>
          <a:p>
            <a:endParaRPr lang="zh-CN" altLang="en-US" sz="2400" b="1" dirty="0">
              <a:solidFill>
                <a:srgbClr val="2A0200"/>
              </a:solidFill>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C5F7145-C6AB-462F-8BAF-EA62EA993E94}" type="slidenum">
              <a:rPr lang="en-US" altLang="zh-CN" smtClean="0">
                <a:solidFill>
                  <a:srgbClr val="FF5050"/>
                </a:solidFill>
              </a:rPr>
              <a:pPr>
                <a:defRPr/>
              </a:pPr>
              <a:t>130</a:t>
            </a:fld>
            <a:endParaRPr lang="en-US" altLang="zh-CN">
              <a:solidFill>
                <a:srgbClr val="FF5050"/>
              </a:solidFill>
            </a:endParaRPr>
          </a:p>
        </p:txBody>
      </p:sp>
    </p:spTree>
    <p:extLst>
      <p:ext uri="{BB962C8B-B14F-4D97-AF65-F5344CB8AC3E}">
        <p14:creationId xmlns:p14="http://schemas.microsoft.com/office/powerpoint/2010/main" val="10234622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b="1"/>
              <a:t>同一类不同对象的存储组织</a:t>
            </a:r>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09EED1A-6F23-4665-B7F2-3D83FA71316F}" type="slidenum">
              <a:rPr lang="en-US" altLang="zh-CN" smtClean="0">
                <a:solidFill>
                  <a:srgbClr val="FF5050"/>
                </a:solidFill>
              </a:rPr>
              <a:pPr>
                <a:defRPr/>
              </a:pPr>
              <a:t>131</a:t>
            </a:fld>
            <a:endParaRPr lang="en-US" altLang="zh-CN">
              <a:solidFill>
                <a:srgbClr val="FF5050"/>
              </a:solidFill>
            </a:endParaRPr>
          </a:p>
        </p:txBody>
      </p:sp>
      <p:pic>
        <p:nvPicPr>
          <p:cNvPr id="87044" name="图片 3"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40333847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静态数据成员常用的场合</a:t>
            </a:r>
          </a:p>
        </p:txBody>
      </p:sp>
      <p:sp>
        <p:nvSpPr>
          <p:cNvPr id="88067" name="内容占位符 2"/>
          <p:cNvSpPr>
            <a:spLocks noGrp="1"/>
          </p:cNvSpPr>
          <p:nvPr>
            <p:ph idx="1"/>
          </p:nvPr>
        </p:nvSpPr>
        <p:spPr/>
        <p:txBody>
          <a:bodyPr/>
          <a:lstStyle/>
          <a:p>
            <a:pPr>
              <a:lnSpc>
                <a:spcPct val="120000"/>
              </a:lnSpc>
            </a:pPr>
            <a:r>
              <a:rPr lang="zh-CN" altLang="en-US" dirty="0"/>
              <a:t>用来保存流动变化的对象个数</a:t>
            </a:r>
            <a:endParaRPr lang="en-US" altLang="zh-CN" dirty="0"/>
          </a:p>
          <a:p>
            <a:pPr>
              <a:lnSpc>
                <a:spcPct val="120000"/>
              </a:lnSpc>
            </a:pPr>
            <a:r>
              <a:rPr lang="zh-CN" altLang="en-US" dirty="0"/>
              <a:t>作为一个标志，指示一个特定的动作是否发生</a:t>
            </a:r>
            <a:endParaRPr lang="en-US" altLang="zh-CN" dirty="0"/>
          </a:p>
          <a:p>
            <a:pPr>
              <a:lnSpc>
                <a:spcPct val="120000"/>
              </a:lnSpc>
            </a:pPr>
            <a:r>
              <a:rPr lang="zh-CN" altLang="en-US" dirty="0"/>
              <a:t>一个指向链表第一个成员或最后一个成员的指针</a:t>
            </a:r>
            <a:endParaRPr lang="en-US" altLang="zh-CN" dirty="0"/>
          </a:p>
          <a:p>
            <a:pPr>
              <a:lnSpc>
                <a:spcPct val="120000"/>
              </a:lnSpc>
            </a:pPr>
            <a:endParaRPr lang="en-US" altLang="zh-CN" dirty="0"/>
          </a:p>
          <a:p>
            <a:pPr>
              <a:lnSpc>
                <a:spcPct val="120000"/>
              </a:lnSpc>
              <a:buFontTx/>
              <a:buNone/>
            </a:pPr>
            <a:r>
              <a:rPr lang="zh-CN" altLang="en-US" dirty="0">
                <a:solidFill>
                  <a:srgbClr val="FF0000"/>
                </a:solidFill>
              </a:rPr>
              <a:t>试试：</a:t>
            </a:r>
            <a:r>
              <a:rPr lang="zh-CN" altLang="en-US" dirty="0"/>
              <a:t>在类</a:t>
            </a:r>
            <a:r>
              <a:rPr lang="en-US" altLang="zh-CN" dirty="0"/>
              <a:t>Cylinder</a:t>
            </a:r>
            <a:r>
              <a:rPr lang="zh-CN" altLang="en-US" dirty="0"/>
              <a:t>中使用静态数据成员记录生成对象的个数。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BD2FBA0-497F-4513-AE86-53250A2317F0}" type="slidenum">
              <a:rPr lang="en-US" altLang="zh-CN" smtClean="0">
                <a:solidFill>
                  <a:srgbClr val="FF5050"/>
                </a:solidFill>
              </a:rPr>
              <a:pPr>
                <a:defRPr/>
              </a:pPr>
              <a:t>132</a:t>
            </a:fld>
            <a:endParaRPr lang="en-US" altLang="zh-CN">
              <a:solidFill>
                <a:srgbClr val="FF5050"/>
              </a:solidFill>
            </a:endParaRPr>
          </a:p>
        </p:txBody>
      </p:sp>
    </p:spTree>
    <p:extLst>
      <p:ext uri="{BB962C8B-B14F-4D97-AF65-F5344CB8AC3E}">
        <p14:creationId xmlns:p14="http://schemas.microsoft.com/office/powerpoint/2010/main" val="1169271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BEBB05-DBEC-4ABD-A0B4-4029ED145598}" type="slidenum">
              <a:rPr lang="en-US" altLang="zh-CN" smtClean="0">
                <a:solidFill>
                  <a:srgbClr val="FF5050"/>
                </a:solidFill>
              </a:rPr>
              <a:pPr>
                <a:defRPr/>
              </a:pPr>
              <a:t>133</a:t>
            </a:fld>
            <a:endParaRPr lang="en-US" altLang="zh-CN">
              <a:solidFill>
                <a:srgbClr val="FF5050"/>
              </a:solidFill>
            </a:endParaRPr>
          </a:p>
        </p:txBody>
      </p:sp>
      <p:sp>
        <p:nvSpPr>
          <p:cNvPr id="90115" name="矩形 3"/>
          <p:cNvSpPr>
            <a:spLocks noChangeArrowheads="1"/>
          </p:cNvSpPr>
          <p:nvPr/>
        </p:nvSpPr>
        <p:spPr bwMode="auto">
          <a:xfrm>
            <a:off x="33338" y="576263"/>
            <a:ext cx="9144000" cy="6335712"/>
          </a:xfrm>
          <a:prstGeom prst="rect">
            <a:avLst/>
          </a:prstGeom>
          <a:solidFill>
            <a:schemeClr val="bg1"/>
          </a:solidFill>
          <a:ln>
            <a:noFill/>
          </a:ln>
        </p:spPr>
        <p:txBody>
          <a:bodyPr/>
          <a:lstStyle>
            <a:lvl1pPr indent="-635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class Student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Student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类</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Student(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a,float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(n),age(a),score(s){sum+=</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score;count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定义构造函数</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average( );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声明静态成员函数</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private:</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num</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学号</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age;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年龄</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float score;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成绩</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float sum;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static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count;            //</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静态数据成员</a:t>
            </a:r>
          </a:p>
          <a:p>
            <a:pPr eaLnBrk="1" hangingPunct="1">
              <a:spcBef>
                <a:spcPct val="0"/>
              </a:spcBef>
              <a:buClrTx/>
              <a:buFontTx/>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0116" name="标题 1"/>
          <p:cNvSpPr>
            <a:spLocks noGrp="1"/>
          </p:cNvSpPr>
          <p:nvPr>
            <p:ph type="title"/>
          </p:nvPr>
        </p:nvSpPr>
        <p:spPr>
          <a:xfrm>
            <a:off x="20638" y="0"/>
            <a:ext cx="7561262" cy="714375"/>
          </a:xfrm>
        </p:spPr>
        <p:txBody>
          <a:bodyPr/>
          <a:lstStyle/>
          <a:p>
            <a:r>
              <a:rPr lang="zh-CN" altLang="en-US" sz="2800"/>
              <a:t>静态成员函数的使用例子：计算学生的平均分</a:t>
            </a:r>
          </a:p>
        </p:txBody>
      </p:sp>
    </p:spTree>
    <p:extLst>
      <p:ext uri="{BB962C8B-B14F-4D97-AF65-F5344CB8AC3E}">
        <p14:creationId xmlns:p14="http://schemas.microsoft.com/office/powerpoint/2010/main" val="3108850748"/>
      </p:ext>
    </p:extLst>
  </p:cSld>
  <p:clrMapOvr>
    <a:masterClrMapping/>
  </p:clrMapOvr>
  <p:transition>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964612" cy="6480175"/>
          </a:xfrm>
          <a:solidFill>
            <a:schemeClr val="bg1"/>
          </a:solidFill>
        </p:spPr>
        <p:txBody>
          <a:bodyPr/>
          <a:lstStyle/>
          <a:p>
            <a:pPr indent="-6350">
              <a:spcBef>
                <a:spcPct val="0"/>
              </a:spcBef>
              <a:buFontTx/>
              <a:buNone/>
              <a:defRPr/>
            </a:pPr>
            <a:r>
              <a:rPr lang="en-US" altLang="zh-CN" sz="2200" dirty="0">
                <a:cs typeface="Times New Roman" pitchFamily="18" charset="0"/>
              </a:rPr>
              <a:t>float Student::average()                //  </a:t>
            </a:r>
            <a:r>
              <a:rPr lang="zh-CN" altLang="en-US" sz="2200" dirty="0">
                <a:cs typeface="Times New Roman" pitchFamily="18" charset="0"/>
              </a:rPr>
              <a:t>定义静态成员函数</a:t>
            </a:r>
          </a:p>
          <a:p>
            <a:pPr indent="-6350">
              <a:spcBef>
                <a:spcPct val="0"/>
              </a:spcBef>
              <a:buFontTx/>
              <a:buNone/>
              <a:defRPr/>
            </a:pPr>
            <a:r>
              <a:rPr lang="en-US" altLang="zh-CN" sz="2200" dirty="0">
                <a:cs typeface="Times New Roman" pitchFamily="18" charset="0"/>
              </a:rPr>
              <a:t>{  return(sum/count);   }</a:t>
            </a:r>
          </a:p>
          <a:p>
            <a:pPr indent="-6350">
              <a:spcBef>
                <a:spcPct val="0"/>
              </a:spcBef>
              <a:buFontTx/>
              <a:buNone/>
              <a:defRPr/>
            </a:pPr>
            <a:endParaRPr lang="en-US" altLang="zh-CN" sz="2200" dirty="0">
              <a:cs typeface="Times New Roman" pitchFamily="18" charset="0"/>
            </a:endParaRPr>
          </a:p>
          <a:p>
            <a:pPr indent="-6350">
              <a:spcBef>
                <a:spcPct val="0"/>
              </a:spcBef>
              <a:buFontTx/>
              <a:buNone/>
              <a:defRPr/>
            </a:pPr>
            <a:r>
              <a:rPr lang="en-US" altLang="zh-CN" sz="2200" dirty="0">
                <a:cs typeface="Times New Roman" pitchFamily="18" charset="0"/>
              </a:rPr>
              <a:t>float Student::sum=0;                     //</a:t>
            </a:r>
            <a:r>
              <a:rPr lang="zh-CN" altLang="en-US" sz="2200" dirty="0">
                <a:cs typeface="Times New Roman" pitchFamily="18" charset="0"/>
              </a:rPr>
              <a:t>对静态数据成员初始化</a:t>
            </a:r>
          </a:p>
          <a:p>
            <a:pPr indent="-6350">
              <a:spcBef>
                <a:spcPct val="0"/>
              </a:spcBef>
              <a:buFontTx/>
              <a:buNone/>
              <a:defRPr/>
            </a:pPr>
            <a:r>
              <a:rPr lang="en-US" altLang="zh-CN" sz="2200" dirty="0" err="1">
                <a:cs typeface="Times New Roman" pitchFamily="18" charset="0"/>
              </a:rPr>
              <a:t>int</a:t>
            </a:r>
            <a:r>
              <a:rPr lang="en-US" altLang="zh-CN" sz="2200" dirty="0">
                <a:cs typeface="Times New Roman" pitchFamily="18" charset="0"/>
              </a:rPr>
              <a:t> Student::count=0;                     //</a:t>
            </a:r>
            <a:r>
              <a:rPr lang="zh-CN" altLang="en-US" sz="2200" dirty="0">
                <a:cs typeface="Times New Roman" pitchFamily="18" charset="0"/>
              </a:rPr>
              <a:t>对静态数据成员初始化</a:t>
            </a:r>
          </a:p>
          <a:p>
            <a:pPr indent="-6350">
              <a:spcBef>
                <a:spcPct val="0"/>
              </a:spcBef>
              <a:buFontTx/>
              <a:buNone/>
              <a:defRPr/>
            </a:pPr>
            <a:endParaRPr lang="zh-CN" altLang="en-US" sz="2200" dirty="0">
              <a:cs typeface="Times New Roman" pitchFamily="18" charset="0"/>
            </a:endParaRPr>
          </a:p>
          <a:p>
            <a:pPr indent="-6350">
              <a:spcBef>
                <a:spcPct val="0"/>
              </a:spcBef>
              <a:buFontTx/>
              <a:buNone/>
              <a:defRPr/>
            </a:pPr>
            <a:r>
              <a:rPr lang="en-US" altLang="zh-CN" sz="2200" dirty="0">
                <a:cs typeface="Times New Roman" pitchFamily="18" charset="0"/>
              </a:rPr>
              <a:t>void main( ) {</a:t>
            </a:r>
          </a:p>
          <a:p>
            <a:pPr indent="-6350">
              <a:spcBef>
                <a:spcPct val="0"/>
              </a:spcBef>
              <a:buFontTx/>
              <a:buNone/>
              <a:defRPr/>
            </a:pPr>
            <a:r>
              <a:rPr lang="en-US" altLang="zh-CN" sz="2200" dirty="0">
                <a:cs typeface="Times New Roman" pitchFamily="18" charset="0"/>
              </a:rPr>
              <a:t>  Student stud[3]={                      //</a:t>
            </a:r>
            <a:r>
              <a:rPr lang="zh-CN" altLang="en-US" sz="2200" dirty="0">
                <a:cs typeface="Times New Roman" pitchFamily="18" charset="0"/>
              </a:rPr>
              <a:t>定义对象数组并初始化</a:t>
            </a:r>
          </a:p>
          <a:p>
            <a:pPr indent="-6350">
              <a:spcBef>
                <a:spcPct val="0"/>
              </a:spcBef>
              <a:buFontTx/>
              <a:buNone/>
              <a:defRPr/>
            </a:pPr>
            <a:r>
              <a:rPr lang="zh-CN" altLang="en-US" sz="2200" dirty="0">
                <a:cs typeface="Times New Roman" pitchFamily="18" charset="0"/>
              </a:rPr>
              <a:t>    </a:t>
            </a:r>
            <a:r>
              <a:rPr lang="en-US" altLang="zh-CN" sz="2200" dirty="0">
                <a:cs typeface="Times New Roman" pitchFamily="18" charset="0"/>
              </a:rPr>
              <a:t>Student(1001,18,70),</a:t>
            </a:r>
          </a:p>
          <a:p>
            <a:pPr indent="-6350">
              <a:spcBef>
                <a:spcPct val="0"/>
              </a:spcBef>
              <a:buFontTx/>
              <a:buNone/>
              <a:defRPr/>
            </a:pPr>
            <a:r>
              <a:rPr lang="en-US" altLang="zh-CN" sz="2200" dirty="0">
                <a:cs typeface="Times New Roman" pitchFamily="18" charset="0"/>
              </a:rPr>
              <a:t>    Student(1002,19,78),</a:t>
            </a:r>
          </a:p>
          <a:p>
            <a:pPr indent="-6350">
              <a:spcBef>
                <a:spcPct val="0"/>
              </a:spcBef>
              <a:buFontTx/>
              <a:buNone/>
              <a:defRPr/>
            </a:pPr>
            <a:r>
              <a:rPr lang="en-US" altLang="zh-CN" sz="2200" dirty="0">
                <a:cs typeface="Times New Roman" pitchFamily="18" charset="0"/>
              </a:rPr>
              <a:t>    Student(1005,20,98)    };</a:t>
            </a:r>
          </a:p>
          <a:p>
            <a:pPr indent="-6350">
              <a:spcBef>
                <a:spcPct val="0"/>
              </a:spcBef>
              <a:buFontTx/>
              <a:buNone/>
              <a:defRPr/>
            </a:pP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en-US" altLang="zh-CN" sz="2200" dirty="0" err="1">
                <a:cs typeface="Times New Roman" pitchFamily="18" charset="0"/>
              </a:rPr>
              <a:t>cout</a:t>
            </a:r>
            <a:r>
              <a:rPr lang="en-US" altLang="zh-CN" sz="2200" dirty="0">
                <a:cs typeface="Times New Roman" pitchFamily="18" charset="0"/>
              </a:rPr>
              <a:t>&lt;&lt;"the average score of  3 students is "&lt;&lt;Student::average( )&lt;&lt;</a:t>
            </a:r>
            <a:r>
              <a:rPr lang="en-US" altLang="zh-CN" sz="2200" dirty="0" err="1">
                <a:cs typeface="Times New Roman" pitchFamily="18" charset="0"/>
              </a:rPr>
              <a:t>endl</a:t>
            </a:r>
            <a:r>
              <a:rPr lang="en-US" altLang="zh-CN" sz="2200" dirty="0">
                <a:cs typeface="Times New Roman" pitchFamily="18" charset="0"/>
              </a:rPr>
              <a:t>;        </a:t>
            </a:r>
          </a:p>
          <a:p>
            <a:pPr indent="-6350">
              <a:spcBef>
                <a:spcPct val="0"/>
              </a:spcBef>
              <a:buFontTx/>
              <a:buNone/>
              <a:defRPr/>
            </a:pPr>
            <a:r>
              <a:rPr lang="en-US" altLang="zh-CN" sz="2200" dirty="0">
                <a:cs typeface="Times New Roman" pitchFamily="18" charset="0"/>
              </a:rPr>
              <a:t>       //</a:t>
            </a:r>
            <a:r>
              <a:rPr lang="zh-CN" altLang="en-US" sz="2200" dirty="0">
                <a:cs typeface="Times New Roman" pitchFamily="18" charset="0"/>
              </a:rPr>
              <a:t>调用静态成员函数</a:t>
            </a:r>
          </a:p>
          <a:p>
            <a:pPr indent="-6350">
              <a:spcBef>
                <a:spcPct val="0"/>
              </a:spcBef>
              <a:buFontTx/>
              <a:buNone/>
              <a:defRPr/>
            </a:pPr>
            <a:r>
              <a:rPr lang="en-US" altLang="zh-CN" sz="2200" dirty="0">
                <a:cs typeface="Times New Roman" pitchFamily="18" charset="0"/>
              </a:rPr>
              <a:t>}</a:t>
            </a:r>
          </a:p>
          <a:p>
            <a:pPr>
              <a:defRPr/>
            </a:pPr>
            <a:endParaRPr lang="zh-CN" altLang="en-US" sz="2200" dirty="0">
              <a:cs typeface="Times New Roman" pitchFamily="18" charset="0"/>
            </a:endParaRP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FF35700-C69F-41BF-BF60-2B0B22F67A31}" type="slidenum">
              <a:rPr lang="en-US" altLang="zh-CN" smtClean="0">
                <a:solidFill>
                  <a:srgbClr val="FF5050"/>
                </a:solidFill>
              </a:rPr>
              <a:pPr>
                <a:defRPr/>
              </a:pPr>
              <a:t>134</a:t>
            </a:fld>
            <a:endParaRPr lang="en-US" altLang="zh-CN">
              <a:solidFill>
                <a:srgbClr val="FF5050"/>
              </a:solidFill>
            </a:endParaRPr>
          </a:p>
        </p:txBody>
      </p:sp>
    </p:spTree>
    <p:extLst>
      <p:ext uri="{BB962C8B-B14F-4D97-AF65-F5344CB8AC3E}">
        <p14:creationId xmlns:p14="http://schemas.microsoft.com/office/powerpoint/2010/main" val="9587424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a:t>练习</a:t>
            </a:r>
          </a:p>
        </p:txBody>
      </p:sp>
      <p:sp>
        <p:nvSpPr>
          <p:cNvPr id="93187" name="内容占位符 2"/>
          <p:cNvSpPr>
            <a:spLocks noGrp="1"/>
          </p:cNvSpPr>
          <p:nvPr>
            <p:ph idx="1"/>
          </p:nvPr>
        </p:nvSpPr>
        <p:spPr/>
        <p:txBody>
          <a:bodyPr/>
          <a:lstStyle/>
          <a:p>
            <a:pPr>
              <a:lnSpc>
                <a:spcPct val="120000"/>
              </a:lnSpc>
            </a:pPr>
            <a:r>
              <a:rPr lang="zh-CN" altLang="en-US"/>
              <a:t>编写一个类，该类封装了一元二次方程</a:t>
            </a:r>
            <a:r>
              <a:rPr lang="en-US" altLang="zh-CN"/>
              <a:t>(</a:t>
            </a:r>
            <a:r>
              <a:rPr lang="en-US" altLang="zh-CN" sz="2400">
                <a:latin typeface="Arial" panose="020B0604020202020204" pitchFamily="34" charset="0"/>
                <a:ea typeface="隶书" panose="02010509060101010101" pitchFamily="49" charset="-122"/>
              </a:rPr>
              <a:t>aX</a:t>
            </a:r>
            <a:r>
              <a:rPr lang="en-US" altLang="zh-CN" sz="2400" baseline="30000">
                <a:latin typeface="Arial" panose="020B0604020202020204" pitchFamily="34" charset="0"/>
                <a:ea typeface="隶书" panose="02010509060101010101" pitchFamily="49" charset="-122"/>
              </a:rPr>
              <a:t>2</a:t>
            </a:r>
            <a:r>
              <a:rPr lang="en-US" altLang="zh-CN" sz="2400">
                <a:latin typeface="Arial" panose="020B0604020202020204" pitchFamily="34" charset="0"/>
                <a:ea typeface="隶书" panose="02010509060101010101" pitchFamily="49" charset="-122"/>
              </a:rPr>
              <a:t>+bX+c=0)</a:t>
            </a:r>
            <a:r>
              <a:rPr lang="zh-CN" altLang="en-US"/>
              <a:t>共有的属性和功能，即刻画方程系数的</a:t>
            </a:r>
            <a:r>
              <a:rPr lang="en-US" altLang="zh-CN"/>
              <a:t>3</a:t>
            </a:r>
            <a:r>
              <a:rPr lang="zh-CN" altLang="en-US"/>
              <a:t>个成员变量以及计算根的方法。要求：该类的所有对象共享常数项。</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60B315-3034-4F4B-A6AC-47D776A13AD7}" type="slidenum">
              <a:rPr lang="en-US" altLang="zh-CN" smtClean="0">
                <a:solidFill>
                  <a:srgbClr val="FF5050"/>
                </a:solidFill>
              </a:rPr>
              <a:pPr>
                <a:defRPr/>
              </a:pPr>
              <a:t>135</a:t>
            </a:fld>
            <a:endParaRPr lang="en-US" altLang="zh-CN">
              <a:solidFill>
                <a:srgbClr val="FF5050"/>
              </a:solidFill>
            </a:endParaRPr>
          </a:p>
        </p:txBody>
      </p:sp>
    </p:spTree>
    <p:extLst>
      <p:ext uri="{BB962C8B-B14F-4D97-AF65-F5344CB8AC3E}">
        <p14:creationId xmlns:p14="http://schemas.microsoft.com/office/powerpoint/2010/main" val="35304610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友元</a:t>
            </a:r>
          </a:p>
        </p:txBody>
      </p:sp>
      <p:sp>
        <p:nvSpPr>
          <p:cNvPr id="95235" name="内容占位符 2"/>
          <p:cNvSpPr>
            <a:spLocks noGrp="1"/>
          </p:cNvSpPr>
          <p:nvPr>
            <p:ph idx="1"/>
          </p:nvPr>
        </p:nvSpPr>
        <p:spPr>
          <a:xfrm>
            <a:off x="179388" y="981075"/>
            <a:ext cx="8750300" cy="5688013"/>
          </a:xfrm>
        </p:spPr>
        <p:txBody>
          <a:bodyPr/>
          <a:lstStyle/>
          <a:p>
            <a:pPr>
              <a:lnSpc>
                <a:spcPct val="120000"/>
              </a:lnSpc>
            </a:pPr>
            <a:r>
              <a:rPr lang="zh-CN" altLang="en-US">
                <a:solidFill>
                  <a:srgbClr val="000000"/>
                </a:solidFill>
                <a:latin typeface="楷体" panose="02010609060101010101" pitchFamily="49" charset="-122"/>
                <a:ea typeface="楷体" panose="02010609060101010101" pitchFamily="49" charset="-122"/>
              </a:rPr>
              <a:t>为了让类外面的函数或另一个类可以访问类中的</a:t>
            </a:r>
            <a:r>
              <a:rPr lang="zh-CN" altLang="en-US">
                <a:solidFill>
                  <a:schemeClr val="accent1"/>
                </a:solidFill>
                <a:latin typeface="楷体" panose="02010609060101010101" pitchFamily="49" charset="-122"/>
                <a:ea typeface="楷体" panose="02010609060101010101" pitchFamily="49" charset="-122"/>
              </a:rPr>
              <a:t>私有成员</a:t>
            </a:r>
            <a:r>
              <a:rPr lang="zh-CN" altLang="en-US">
                <a:solidFill>
                  <a:srgbClr val="000000"/>
                </a:solidFill>
                <a:latin typeface="楷体" panose="02010609060101010101" pitchFamily="49" charset="-122"/>
                <a:ea typeface="楷体" panose="02010609060101010101" pitchFamily="49" charset="-122"/>
              </a:rPr>
              <a:t>，可以将它们声明为友元。</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友元的声明只能出现在类定义的内部，以关键字</a:t>
            </a:r>
            <a:r>
              <a:rPr lang="en-US" altLang="zh-CN">
                <a:solidFill>
                  <a:srgbClr val="000000"/>
                </a:solidFill>
                <a:latin typeface="楷体" panose="02010609060101010101" pitchFamily="49" charset="-122"/>
                <a:ea typeface="楷体" panose="02010609060101010101" pitchFamily="49" charset="-122"/>
              </a:rPr>
              <a:t>friend</a:t>
            </a:r>
            <a:r>
              <a:rPr lang="zh-CN" altLang="en-US">
                <a:solidFill>
                  <a:srgbClr val="000000"/>
                </a:solidFill>
                <a:latin typeface="楷体" panose="02010609060101010101" pitchFamily="49" charset="-122"/>
                <a:ea typeface="楷体" panose="02010609060101010101" pitchFamily="49" charset="-122"/>
              </a:rPr>
              <a:t>声明。</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友元可以是友元函数或友元类。</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solidFill>
                  <a:srgbClr val="000000"/>
                </a:solidFill>
                <a:latin typeface="楷体" panose="02010609060101010101" pitchFamily="49" charset="-122"/>
                <a:ea typeface="楷体" panose="02010609060101010101" pitchFamily="49" charset="-122"/>
              </a:rPr>
              <a:t>友元不是本类的成员，所以不受访问控制影响。</a:t>
            </a:r>
            <a:endParaRPr lang="en-US" altLang="zh-CN">
              <a:solidFill>
                <a:srgbClr val="000000"/>
              </a:solidFill>
              <a:latin typeface="楷体" panose="02010609060101010101" pitchFamily="49" charset="-122"/>
              <a:ea typeface="楷体" panose="02010609060101010101" pitchFamily="49" charset="-122"/>
            </a:endParaRPr>
          </a:p>
          <a:p>
            <a:pPr>
              <a:lnSpc>
                <a:spcPct val="120000"/>
              </a:lnSpc>
              <a:buFontTx/>
              <a:buNone/>
            </a:pPr>
            <a:endParaRPr lang="en-US" altLang="zh-CN">
              <a:solidFill>
                <a:srgbClr val="000000"/>
              </a:solidFill>
              <a:latin typeface="楷体" panose="02010609060101010101" pitchFamily="49" charset="-122"/>
              <a:ea typeface="楷体" panose="02010609060101010101" pitchFamily="49" charset="-122"/>
            </a:endParaRPr>
          </a:p>
          <a:p>
            <a:pPr>
              <a:lnSpc>
                <a:spcPct val="120000"/>
              </a:lnSpc>
            </a:pPr>
            <a:r>
              <a:rPr lang="zh-CN" altLang="en-US"/>
              <a:t>显然，友元的引入破坏了类的封装性和数据的隐藏性，请小心使用。</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3F93203-841B-4E5C-BA6A-B890BE86B0D5}" type="slidenum">
              <a:rPr lang="en-US" altLang="zh-CN" smtClean="0">
                <a:solidFill>
                  <a:srgbClr val="FF5050"/>
                </a:solidFill>
              </a:rPr>
              <a:pPr>
                <a:defRPr/>
              </a:pPr>
              <a:t>136</a:t>
            </a:fld>
            <a:endParaRPr lang="en-US" altLang="zh-CN">
              <a:solidFill>
                <a:srgbClr val="FF5050"/>
              </a:solidFill>
            </a:endParaRPr>
          </a:p>
        </p:txBody>
      </p:sp>
    </p:spTree>
    <p:extLst>
      <p:ext uri="{BB962C8B-B14F-4D97-AF65-F5344CB8AC3E}">
        <p14:creationId xmlns:p14="http://schemas.microsoft.com/office/powerpoint/2010/main" val="11301935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a:t>友元函数</a:t>
            </a:r>
          </a:p>
        </p:txBody>
      </p:sp>
      <p:sp>
        <p:nvSpPr>
          <p:cNvPr id="96259" name="内容占位符 2"/>
          <p:cNvSpPr>
            <a:spLocks noGrp="1"/>
          </p:cNvSpPr>
          <p:nvPr>
            <p:ph idx="1"/>
          </p:nvPr>
        </p:nvSpPr>
        <p:spPr/>
        <p:txBody>
          <a:bodyPr/>
          <a:lstStyle/>
          <a:p>
            <a:pPr>
              <a:lnSpc>
                <a:spcPct val="150000"/>
              </a:lnSpc>
              <a:spcBef>
                <a:spcPct val="0"/>
              </a:spcBef>
              <a:buFontTx/>
              <a:buNone/>
            </a:pPr>
            <a:r>
              <a:rPr lang="en-US" altLang="zh-CN"/>
              <a:t>	</a:t>
            </a:r>
            <a:r>
              <a:rPr lang="zh-CN" altLang="en-US"/>
              <a:t>在类中将一个类外的普通函数，或其他类的成员函数声明为</a:t>
            </a:r>
            <a:r>
              <a:rPr lang="en-US" altLang="zh-CN"/>
              <a:t>friend</a:t>
            </a:r>
            <a:r>
              <a:rPr lang="zh-CN" altLang="en-US"/>
              <a:t>，就称为友元函数。</a:t>
            </a:r>
            <a:endParaRPr lang="en-US" altLang="zh-CN"/>
          </a:p>
          <a:p>
            <a:pPr>
              <a:buFontTx/>
              <a:buNone/>
            </a:pPr>
            <a:endParaRPr lang="en-US" altLang="zh-CN"/>
          </a:p>
          <a:p>
            <a:pPr>
              <a:buFontTx/>
              <a:buNone/>
            </a:pPr>
            <a:endParaRPr lang="zh-CN" altLang="en-US"/>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E5E6428-AC79-4EDD-9E51-9312AE91EDA7}" type="slidenum">
              <a:rPr lang="en-US" altLang="zh-CN" smtClean="0">
                <a:solidFill>
                  <a:srgbClr val="FF5050"/>
                </a:solidFill>
              </a:rPr>
              <a:pPr>
                <a:defRPr/>
              </a:pPr>
              <a:t>137</a:t>
            </a:fld>
            <a:endParaRPr lang="en-US" altLang="zh-CN">
              <a:solidFill>
                <a:srgbClr val="FF5050"/>
              </a:solidFill>
            </a:endParaRPr>
          </a:p>
        </p:txBody>
      </p:sp>
    </p:spTree>
    <p:extLst>
      <p:ext uri="{BB962C8B-B14F-4D97-AF65-F5344CB8AC3E}">
        <p14:creationId xmlns:p14="http://schemas.microsoft.com/office/powerpoint/2010/main" val="320668402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971550" y="0"/>
            <a:ext cx="7345363" cy="500063"/>
          </a:xfrm>
        </p:spPr>
        <p:txBody>
          <a:bodyPr>
            <a:normAutofit fontScale="90000"/>
          </a:bodyPr>
          <a:lstStyle/>
          <a:p>
            <a:pPr algn="r"/>
            <a:r>
              <a:rPr lang="zh-CN" altLang="en-US" sz="2800"/>
              <a:t>将普通函数声明为友元函数</a:t>
            </a:r>
          </a:p>
        </p:txBody>
      </p:sp>
      <p:sp>
        <p:nvSpPr>
          <p:cNvPr id="3" name="内容占位符 2"/>
          <p:cNvSpPr>
            <a:spLocks noGrp="1"/>
          </p:cNvSpPr>
          <p:nvPr>
            <p:ph idx="1"/>
          </p:nvPr>
        </p:nvSpPr>
        <p:spPr>
          <a:xfrm>
            <a:off x="0" y="571500"/>
            <a:ext cx="9144000" cy="6097588"/>
          </a:xfrm>
          <a:solidFill>
            <a:schemeClr val="bg1"/>
          </a:solidFill>
        </p:spPr>
        <p:txBody>
          <a:bodyPr/>
          <a:lstStyle/>
          <a:p>
            <a:pPr indent="-6350">
              <a:buFontTx/>
              <a:buNone/>
              <a:defRPr/>
            </a:pPr>
            <a:r>
              <a:rPr lang="en-US" altLang="zh-CN" sz="1800" dirty="0"/>
              <a:t>class Time {</a:t>
            </a:r>
          </a:p>
          <a:p>
            <a:pPr indent="-6350">
              <a:buFontTx/>
              <a:buNone/>
              <a:defRPr/>
            </a:pPr>
            <a:r>
              <a:rPr lang="en-US" altLang="zh-CN" sz="1800" dirty="0"/>
              <a:t>	public:</a:t>
            </a:r>
          </a:p>
          <a:p>
            <a:pPr indent="-6350">
              <a:buFontTx/>
              <a:buNone/>
              <a:defRPr/>
            </a:pPr>
            <a:r>
              <a:rPr lang="en-US" altLang="zh-CN" sz="1800" dirty="0"/>
              <a:t>  	Time(</a:t>
            </a:r>
            <a:r>
              <a:rPr lang="en-US" altLang="zh-CN" sz="1800" dirty="0" err="1"/>
              <a:t>int,int,int</a:t>
            </a:r>
            <a:r>
              <a:rPr lang="en-US" altLang="zh-CN" sz="1800" dirty="0"/>
              <a:t>);</a:t>
            </a:r>
          </a:p>
          <a:p>
            <a:pPr indent="-6350">
              <a:buFontTx/>
              <a:buNone/>
              <a:defRPr/>
            </a:pPr>
            <a:r>
              <a:rPr lang="en-US" altLang="zh-CN" sz="1800" dirty="0">
                <a:solidFill>
                  <a:srgbClr val="3333FF"/>
                </a:solidFill>
              </a:rPr>
              <a:t>  	friend</a:t>
            </a:r>
            <a:r>
              <a:rPr lang="en-US" altLang="zh-CN" sz="1800" dirty="0"/>
              <a:t> void display(Time &amp;);   	//</a:t>
            </a:r>
            <a:r>
              <a:rPr lang="zh-CN" altLang="en-US" sz="1800" dirty="0"/>
              <a:t>声明</a:t>
            </a:r>
            <a:r>
              <a:rPr lang="en-US" altLang="zh-CN" sz="1800" dirty="0"/>
              <a:t>display</a:t>
            </a:r>
            <a:r>
              <a:rPr lang="zh-CN" altLang="en-US" sz="1800" dirty="0"/>
              <a:t>为</a:t>
            </a:r>
            <a:r>
              <a:rPr lang="en-US" altLang="zh-CN" sz="1800" dirty="0"/>
              <a:t>Time</a:t>
            </a:r>
            <a:r>
              <a:rPr lang="zh-CN" altLang="en-US" sz="1800" dirty="0"/>
              <a:t>类的友元 </a:t>
            </a:r>
            <a:endParaRPr lang="en-US" altLang="zh-CN" sz="1800" dirty="0"/>
          </a:p>
          <a:p>
            <a:pPr indent="-6350">
              <a:buFontTx/>
              <a:buNone/>
              <a:defRPr/>
            </a:pPr>
            <a:r>
              <a:rPr lang="en-US" altLang="zh-CN" sz="1800" dirty="0"/>
              <a:t>private:                        		</a:t>
            </a:r>
            <a:endParaRPr lang="zh-CN" altLang="en-US" sz="1800" dirty="0"/>
          </a:p>
          <a:p>
            <a:pPr indent="-6350">
              <a:buFontTx/>
              <a:buNone/>
              <a:defRPr/>
            </a:pPr>
            <a:r>
              <a:rPr lang="en-US" altLang="zh-CN" sz="1800" dirty="0"/>
              <a:t>  	</a:t>
            </a:r>
            <a:r>
              <a:rPr lang="en-US" altLang="zh-CN" sz="1800" dirty="0" err="1"/>
              <a:t>int</a:t>
            </a:r>
            <a:r>
              <a:rPr lang="en-US" altLang="zh-CN" sz="1800" dirty="0"/>
              <a:t> hour;</a:t>
            </a:r>
          </a:p>
          <a:p>
            <a:pPr indent="-6350">
              <a:buFontTx/>
              <a:buNone/>
              <a:defRPr/>
            </a:pPr>
            <a:r>
              <a:rPr lang="en-US" altLang="zh-CN" sz="1800" dirty="0"/>
              <a:t>  	</a:t>
            </a:r>
            <a:r>
              <a:rPr lang="en-US" altLang="zh-CN" sz="1800" dirty="0" err="1"/>
              <a:t>int</a:t>
            </a:r>
            <a:r>
              <a:rPr lang="en-US" altLang="zh-CN" sz="1800" dirty="0"/>
              <a:t> minute;</a:t>
            </a:r>
          </a:p>
          <a:p>
            <a:pPr indent="-6350">
              <a:buFontTx/>
              <a:buNone/>
              <a:defRPr/>
            </a:pPr>
            <a:r>
              <a:rPr lang="en-US" altLang="zh-CN" sz="1800" dirty="0"/>
              <a:t>  	</a:t>
            </a:r>
            <a:r>
              <a:rPr lang="en-US" altLang="zh-CN" sz="1800" dirty="0" err="1"/>
              <a:t>int</a:t>
            </a:r>
            <a:r>
              <a:rPr lang="en-US" altLang="zh-CN" sz="1800" dirty="0"/>
              <a:t> sec;</a:t>
            </a:r>
          </a:p>
          <a:p>
            <a:pPr indent="-6350">
              <a:buFontTx/>
              <a:buNone/>
              <a:defRPr/>
            </a:pPr>
            <a:r>
              <a:rPr lang="en-US" altLang="zh-CN" sz="1800" dirty="0"/>
              <a:t>};</a:t>
            </a:r>
          </a:p>
          <a:p>
            <a:pPr indent="-6350">
              <a:buFontTx/>
              <a:buNone/>
              <a:defRPr/>
            </a:pPr>
            <a:r>
              <a:rPr lang="en-US" altLang="zh-CN" sz="1800" dirty="0" err="1"/>
              <a:t>Time∷Time</a:t>
            </a:r>
            <a:r>
              <a:rPr lang="en-US" altLang="zh-CN" sz="1800" dirty="0"/>
              <a:t>(</a:t>
            </a:r>
            <a:r>
              <a:rPr lang="en-US" altLang="zh-CN" sz="1800" dirty="0" err="1"/>
              <a:t>int</a:t>
            </a:r>
            <a:r>
              <a:rPr lang="en-US" altLang="zh-CN" sz="1800" dirty="0"/>
              <a:t> </a:t>
            </a:r>
            <a:r>
              <a:rPr lang="en-US" altLang="zh-CN" sz="1800" dirty="0" err="1"/>
              <a:t>h,int</a:t>
            </a:r>
            <a:r>
              <a:rPr lang="en-US" altLang="zh-CN" sz="1800" dirty="0"/>
              <a:t> </a:t>
            </a:r>
            <a:r>
              <a:rPr lang="en-US" altLang="zh-CN" sz="1800" dirty="0" err="1"/>
              <a:t>m,int</a:t>
            </a:r>
            <a:r>
              <a:rPr lang="en-US" altLang="zh-CN" sz="1800" dirty="0"/>
              <a:t> s)      		//</a:t>
            </a:r>
            <a:r>
              <a:rPr lang="zh-CN" altLang="en-US" sz="1800" dirty="0"/>
              <a:t>构造函数</a:t>
            </a:r>
            <a:endParaRPr lang="en-US" altLang="zh-CN" sz="1800" dirty="0"/>
          </a:p>
          <a:p>
            <a:pPr indent="-6350">
              <a:buFontTx/>
              <a:buNone/>
              <a:defRPr/>
            </a:pPr>
            <a:r>
              <a:rPr lang="zh-CN" altLang="en-US" sz="1800" dirty="0"/>
              <a:t> {  </a:t>
            </a:r>
            <a:r>
              <a:rPr lang="en-US" altLang="zh-CN" sz="1800" dirty="0"/>
              <a:t>hour=h;  minute=m;  sec=s;  }</a:t>
            </a:r>
          </a:p>
          <a:p>
            <a:pPr indent="-6350">
              <a:buFontTx/>
              <a:buNone/>
              <a:defRPr/>
            </a:pPr>
            <a:endParaRPr lang="en-US" altLang="zh-CN" sz="1800" dirty="0"/>
          </a:p>
          <a:p>
            <a:pPr indent="-6350">
              <a:buFontTx/>
              <a:buNone/>
              <a:defRPr/>
            </a:pPr>
            <a:r>
              <a:rPr lang="en-US" altLang="zh-CN" sz="1800" dirty="0"/>
              <a:t>void display(Time&amp; t)            //</a:t>
            </a:r>
            <a:r>
              <a:rPr lang="zh-CN" altLang="en-US" sz="1800" dirty="0"/>
              <a:t>友元不是</a:t>
            </a:r>
            <a:r>
              <a:rPr lang="en-US" altLang="zh-CN" sz="1800" dirty="0"/>
              <a:t>Time</a:t>
            </a:r>
            <a:r>
              <a:rPr lang="zh-CN" altLang="en-US" sz="1800" dirty="0"/>
              <a:t>类的成员，所以只能通过对象访问私有成员</a:t>
            </a:r>
            <a:endParaRPr lang="en-US" altLang="zh-CN" sz="1800" dirty="0"/>
          </a:p>
          <a:p>
            <a:pPr indent="-6350">
              <a:buFontTx/>
              <a:buNone/>
              <a:defRPr/>
            </a:pPr>
            <a:r>
              <a:rPr lang="zh-CN" altLang="en-US" sz="1800" dirty="0"/>
              <a:t> {  </a:t>
            </a:r>
            <a:r>
              <a:rPr lang="en-US" altLang="zh-CN" sz="1800" dirty="0" err="1"/>
              <a:t>cout</a:t>
            </a:r>
            <a:r>
              <a:rPr lang="en-US" altLang="zh-CN" sz="1800" dirty="0"/>
              <a:t>&lt;&lt;</a:t>
            </a:r>
            <a:r>
              <a:rPr lang="en-US" altLang="zh-CN" sz="1800" dirty="0" err="1"/>
              <a:t>t.hour</a:t>
            </a:r>
            <a:r>
              <a:rPr lang="en-US" altLang="zh-CN" sz="1800" dirty="0"/>
              <a:t>&lt;&lt;″:″&lt;&lt;</a:t>
            </a:r>
            <a:r>
              <a:rPr lang="en-US" altLang="zh-CN" sz="1800" dirty="0" err="1"/>
              <a:t>t.minute</a:t>
            </a:r>
            <a:r>
              <a:rPr lang="en-US" altLang="zh-CN" sz="1800" dirty="0"/>
              <a:t>&lt;&lt;″:″&lt;&lt;t.sec&lt;&lt;</a:t>
            </a:r>
            <a:r>
              <a:rPr lang="en-US" altLang="zh-CN" sz="1800" dirty="0" err="1"/>
              <a:t>endl</a:t>
            </a:r>
            <a:r>
              <a:rPr lang="en-US" altLang="zh-CN" sz="1800" dirty="0"/>
              <a:t>;   }</a:t>
            </a:r>
          </a:p>
          <a:p>
            <a:pPr indent="-6350">
              <a:buFontTx/>
              <a:buNone/>
              <a:defRPr/>
            </a:pPr>
            <a:endParaRPr lang="en-US" altLang="zh-CN" sz="1800" dirty="0"/>
          </a:p>
          <a:p>
            <a:pPr indent="-6350">
              <a:buFontTx/>
              <a:buNone/>
              <a:defRPr/>
            </a:pPr>
            <a:r>
              <a:rPr lang="en-US" altLang="zh-CN" sz="1800" dirty="0"/>
              <a:t>void main( )</a:t>
            </a:r>
          </a:p>
          <a:p>
            <a:pPr indent="-6350">
              <a:buFontTx/>
              <a:buNone/>
              <a:defRPr/>
            </a:pPr>
            <a:r>
              <a:rPr lang="en-US" altLang="zh-CN" sz="1800" dirty="0"/>
              <a:t>{ .		Time t1(10,13,56);</a:t>
            </a:r>
          </a:p>
          <a:p>
            <a:pPr indent="-6350">
              <a:buFontTx/>
              <a:buNone/>
              <a:defRPr/>
            </a:pPr>
            <a:r>
              <a:rPr lang="en-US" altLang="zh-CN" sz="1800" dirty="0"/>
              <a:t>   		display(t1);    //</a:t>
            </a:r>
            <a:r>
              <a:rPr lang="zh-CN" altLang="en-US" sz="1800" dirty="0"/>
              <a:t>调用</a:t>
            </a:r>
            <a:r>
              <a:rPr lang="en-US" altLang="zh-CN" sz="1800" dirty="0"/>
              <a:t>display</a:t>
            </a:r>
            <a:r>
              <a:rPr lang="zh-CN" altLang="en-US" sz="1800" dirty="0"/>
              <a:t>函数，实参</a:t>
            </a:r>
            <a:r>
              <a:rPr lang="en-US" altLang="zh-CN" sz="1800" dirty="0"/>
              <a:t>t1</a:t>
            </a:r>
            <a:r>
              <a:rPr lang="zh-CN" altLang="en-US" sz="1800" dirty="0"/>
              <a:t>是</a:t>
            </a:r>
            <a:r>
              <a:rPr lang="en-US" altLang="zh-CN" sz="1800" dirty="0"/>
              <a:t>Time</a:t>
            </a:r>
            <a:r>
              <a:rPr lang="zh-CN" altLang="en-US" sz="1800" dirty="0"/>
              <a:t>类对象</a:t>
            </a:r>
          </a:p>
          <a:p>
            <a:pPr indent="-6350">
              <a:buFontTx/>
              <a:buNone/>
              <a:defRPr/>
            </a:pPr>
            <a:r>
              <a:rPr lang="zh-CN" altLang="en-US" sz="1800" dirty="0"/>
              <a:t>}</a:t>
            </a:r>
          </a:p>
          <a:p>
            <a:pPr>
              <a:buFontTx/>
              <a:buNone/>
              <a:defRPr/>
            </a:pPr>
            <a:endParaRPr lang="zh-CN" altLang="en-US" sz="18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B9A4D57-BCD0-4AE1-B1B2-2B509875930F}" type="slidenum">
              <a:rPr lang="en-US" altLang="zh-CN" smtClean="0">
                <a:solidFill>
                  <a:srgbClr val="FF5050"/>
                </a:solidFill>
              </a:rPr>
              <a:pPr>
                <a:defRPr/>
              </a:pPr>
              <a:t>138</a:t>
            </a:fld>
            <a:endParaRPr lang="en-US" altLang="zh-CN">
              <a:solidFill>
                <a:srgbClr val="FF5050"/>
              </a:solidFill>
            </a:endParaRPr>
          </a:p>
        </p:txBody>
      </p:sp>
    </p:spTree>
    <p:extLst>
      <p:ext uri="{BB962C8B-B14F-4D97-AF65-F5344CB8AC3E}">
        <p14:creationId xmlns:p14="http://schemas.microsoft.com/office/powerpoint/2010/main" val="17465116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2071688" y="0"/>
            <a:ext cx="6816725" cy="642938"/>
          </a:xfrm>
        </p:spPr>
        <p:txBody>
          <a:bodyPr/>
          <a:lstStyle/>
          <a:p>
            <a:pPr algn="r"/>
            <a:r>
              <a:rPr lang="zh-CN" altLang="en-US" sz="2800"/>
              <a:t>将另一个类的成员函数声明为友元</a:t>
            </a:r>
          </a:p>
        </p:txBody>
      </p:sp>
      <p:sp>
        <p:nvSpPr>
          <p:cNvPr id="3" name="内容占位符 2"/>
          <p:cNvSpPr>
            <a:spLocks noGrp="1"/>
          </p:cNvSpPr>
          <p:nvPr>
            <p:ph idx="1"/>
          </p:nvPr>
        </p:nvSpPr>
        <p:spPr>
          <a:xfrm>
            <a:off x="0" y="1071563"/>
            <a:ext cx="9144000" cy="5597525"/>
          </a:xfrm>
          <a:solidFill>
            <a:schemeClr val="bg1"/>
          </a:solidFill>
        </p:spPr>
        <p:txBody>
          <a:bodyPr/>
          <a:lstStyle/>
          <a:p>
            <a:pPr indent="-6350">
              <a:buFontTx/>
              <a:buNone/>
              <a:defRPr/>
            </a:pPr>
            <a:r>
              <a:rPr lang="en-US" altLang="zh-CN" sz="2000" dirty="0"/>
              <a:t>class Date;                 //</a:t>
            </a:r>
            <a:r>
              <a:rPr lang="zh-CN" altLang="en-US" sz="2000" dirty="0"/>
              <a:t>对</a:t>
            </a:r>
            <a:r>
              <a:rPr lang="en-US" altLang="zh-CN" sz="2000" dirty="0"/>
              <a:t>Date</a:t>
            </a:r>
            <a:r>
              <a:rPr lang="zh-CN" altLang="en-US" sz="2000" dirty="0"/>
              <a:t>类的提前引用声明</a:t>
            </a:r>
          </a:p>
          <a:p>
            <a:pPr indent="-6350">
              <a:buFontTx/>
              <a:buNone/>
              <a:defRPr/>
            </a:pPr>
            <a:r>
              <a:rPr lang="en-US" altLang="zh-CN" sz="2000" dirty="0"/>
              <a:t>class Time  </a:t>
            </a:r>
            <a:r>
              <a:rPr lang="zh-CN" altLang="en-US" sz="2000" dirty="0"/>
              <a:t>{</a:t>
            </a:r>
            <a:endParaRPr lang="en-US" altLang="zh-CN" sz="2000" dirty="0"/>
          </a:p>
          <a:p>
            <a:pPr indent="-6350">
              <a:buFontTx/>
              <a:buNone/>
              <a:defRPr/>
            </a:pPr>
            <a:r>
              <a:rPr lang="en-US" altLang="zh-CN" sz="2000" dirty="0"/>
              <a:t>public:</a:t>
            </a:r>
          </a:p>
          <a:p>
            <a:pPr indent="-6350">
              <a:buFontTx/>
              <a:buNone/>
              <a:defRPr/>
            </a:pPr>
            <a:r>
              <a:rPr lang="en-US" altLang="zh-CN" sz="2000" dirty="0"/>
              <a:t>    void display(Date &amp;);    </a:t>
            </a:r>
          </a:p>
          <a:p>
            <a:pPr indent="-6350">
              <a:buFontTx/>
              <a:buNone/>
              <a:defRPr/>
            </a:pPr>
            <a:r>
              <a:rPr lang="en-US" altLang="zh-CN" sz="2000" dirty="0"/>
              <a:t>             //display</a:t>
            </a:r>
            <a:r>
              <a:rPr lang="zh-CN" altLang="en-US" sz="2000" dirty="0"/>
              <a:t>是成员函数，形参是</a:t>
            </a:r>
            <a:r>
              <a:rPr lang="en-US" altLang="zh-CN" sz="2000" dirty="0"/>
              <a:t>Date</a:t>
            </a:r>
            <a:r>
              <a:rPr lang="zh-CN" altLang="en-US" sz="2000" dirty="0"/>
              <a:t>类对象的引用</a:t>
            </a:r>
          </a:p>
          <a:p>
            <a:pPr indent="-6350">
              <a:buFontTx/>
              <a:buNone/>
              <a:defRPr/>
            </a:pPr>
            <a:r>
              <a:rPr lang="en-US" altLang="zh-CN" sz="2000" dirty="0"/>
              <a:t>};</a:t>
            </a:r>
          </a:p>
          <a:p>
            <a:pPr indent="-6350">
              <a:buFontTx/>
              <a:buNone/>
              <a:defRPr/>
            </a:pPr>
            <a:r>
              <a:rPr lang="en-US" altLang="zh-CN" sz="2000" dirty="0"/>
              <a:t>class Date  </a:t>
            </a:r>
            <a:r>
              <a:rPr lang="zh-CN" altLang="en-US" sz="2000" dirty="0"/>
              <a:t>{</a:t>
            </a:r>
            <a:r>
              <a:rPr lang="en-US" altLang="zh-CN" sz="2000" dirty="0"/>
              <a:t>                             </a:t>
            </a:r>
          </a:p>
          <a:p>
            <a:pPr indent="-6350">
              <a:buFontTx/>
              <a:buNone/>
              <a:defRPr/>
            </a:pPr>
            <a:r>
              <a:rPr lang="en-US" altLang="zh-CN" sz="2000" dirty="0"/>
              <a:t>public:</a:t>
            </a:r>
          </a:p>
          <a:p>
            <a:pPr indent="-6350">
              <a:buFontTx/>
              <a:buNone/>
              <a:defRPr/>
            </a:pPr>
            <a:r>
              <a:rPr lang="en-US" altLang="zh-CN" sz="2000" dirty="0"/>
              <a:t>      friend void </a:t>
            </a:r>
            <a:r>
              <a:rPr lang="en-US" altLang="zh-CN" sz="2000" dirty="0" err="1"/>
              <a:t>Time∷display</a:t>
            </a:r>
            <a:r>
              <a:rPr lang="en-US" altLang="zh-CN" sz="2000" dirty="0"/>
              <a:t>(Date &amp;);    </a:t>
            </a:r>
          </a:p>
          <a:p>
            <a:pPr indent="-6350">
              <a:buFontTx/>
              <a:buNone/>
              <a:defRPr/>
            </a:pPr>
            <a:r>
              <a:rPr lang="en-US" altLang="zh-CN" sz="2000" dirty="0"/>
              <a:t>            //</a:t>
            </a:r>
            <a:r>
              <a:rPr lang="zh-CN" altLang="en-US" sz="2000" dirty="0"/>
              <a:t>声明</a:t>
            </a:r>
            <a:r>
              <a:rPr lang="en-US" altLang="zh-CN" sz="2000" dirty="0"/>
              <a:t>Time</a:t>
            </a:r>
            <a:r>
              <a:rPr lang="zh-CN" altLang="en-US" sz="2000" dirty="0"/>
              <a:t>中的</a:t>
            </a:r>
            <a:r>
              <a:rPr lang="en-US" altLang="zh-CN" sz="2000" dirty="0"/>
              <a:t>display</a:t>
            </a:r>
            <a:r>
              <a:rPr lang="zh-CN" altLang="en-US" sz="2000" dirty="0"/>
              <a:t>函数为友元成员函数</a:t>
            </a:r>
          </a:p>
          <a:p>
            <a:pPr indent="-6350">
              <a:buFontTx/>
              <a:buNone/>
              <a:defRPr/>
            </a:pPr>
            <a:r>
              <a:rPr lang="en-US" altLang="zh-CN" sz="2000" dirty="0"/>
              <a:t>};</a:t>
            </a:r>
          </a:p>
          <a:p>
            <a:pPr indent="-6350">
              <a:buFontTx/>
              <a:buNone/>
              <a:defRPr/>
            </a:pPr>
            <a:endParaRPr lang="en-US" altLang="zh-CN" sz="2000" dirty="0"/>
          </a:p>
          <a:p>
            <a:pPr indent="-6350">
              <a:buFontTx/>
              <a:buNone/>
              <a:defRPr/>
            </a:pPr>
            <a:r>
              <a:rPr lang="zh-CN" altLang="en-US" sz="2400" dirty="0"/>
              <a:t>一个函数（普通函数或某个类的成员函数），可以被多个类声明为友元，这样就可以引用多个类中的私有数据。</a:t>
            </a:r>
            <a:endParaRPr lang="en-US" altLang="zh-CN" sz="2400" dirty="0"/>
          </a:p>
          <a:p>
            <a:pPr>
              <a:buFontTx/>
              <a:buNone/>
              <a:defRPr/>
            </a:pPr>
            <a:endParaRPr lang="zh-CN" altLang="en-US" sz="2000"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E8D90A-58B7-43F9-A44E-42F1E471E862}" type="slidenum">
              <a:rPr lang="en-US" altLang="zh-CN" smtClean="0">
                <a:solidFill>
                  <a:srgbClr val="FF5050"/>
                </a:solidFill>
              </a:rPr>
              <a:pPr>
                <a:defRPr/>
              </a:pPr>
              <a:t>139</a:t>
            </a:fld>
            <a:endParaRPr lang="en-US" altLang="zh-CN">
              <a:solidFill>
                <a:srgbClr val="FF5050"/>
              </a:solidFill>
            </a:endParaRPr>
          </a:p>
        </p:txBody>
      </p:sp>
    </p:spTree>
    <p:extLst>
      <p:ext uri="{BB962C8B-B14F-4D97-AF65-F5344CB8AC3E}">
        <p14:creationId xmlns:p14="http://schemas.microsoft.com/office/powerpoint/2010/main" val="85614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476672"/>
            <a:ext cx="8229600" cy="5530428"/>
          </a:xfrm>
        </p:spPr>
        <p:txBody>
          <a:bodyPr/>
          <a:lstStyle/>
          <a:p>
            <a:pPr eaLnBrk="1" hangingPunct="1">
              <a:lnSpc>
                <a:spcPct val="150000"/>
              </a:lnSpc>
            </a:pPr>
            <a:r>
              <a:rPr lang="zh-Hans" altLang="en-US" dirty="0"/>
              <a:t>继承性和多态性举例</a:t>
            </a:r>
          </a:p>
          <a:p>
            <a:pPr lvl="1" eaLnBrk="1" hangingPunct="1">
              <a:lnSpc>
                <a:spcPct val="150000"/>
              </a:lnSpc>
            </a:pPr>
            <a:r>
              <a:rPr lang="zh-Hans" altLang="en-US" dirty="0"/>
              <a:t>继承性体现在产品的更新换代；</a:t>
            </a:r>
          </a:p>
          <a:p>
            <a:pPr lvl="1" eaLnBrk="1" hangingPunct="1">
              <a:lnSpc>
                <a:spcPct val="150000"/>
              </a:lnSpc>
            </a:pPr>
            <a:r>
              <a:rPr lang="zh-Hans" altLang="en-US" dirty="0"/>
              <a:t>多态性体现在不同类型的手机采用不同的界面来实现同一个功能；</a:t>
            </a:r>
          </a:p>
        </p:txBody>
      </p:sp>
      <p:sp>
        <p:nvSpPr>
          <p:cNvPr id="1945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F694804-0663-2342-8097-47EE9F1D3F91}" type="slidenum">
              <a:rPr kumimoji="0" lang="zh-Hans" altLang="en-US" sz="1000"/>
              <a:pPr algn="ctr" eaLnBrk="1" hangingPunct="1"/>
              <a:t>14</a:t>
            </a:fld>
            <a:endParaRPr kumimoji="0" lang="en-US" altLang="zh-Hans" sz="100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a:t>友元类 </a:t>
            </a:r>
          </a:p>
        </p:txBody>
      </p:sp>
      <p:sp>
        <p:nvSpPr>
          <p:cNvPr id="100355" name="内容占位符 2"/>
          <p:cNvSpPr>
            <a:spLocks noGrp="1"/>
          </p:cNvSpPr>
          <p:nvPr>
            <p:ph idx="1"/>
          </p:nvPr>
        </p:nvSpPr>
        <p:spPr/>
        <p:txBody>
          <a:bodyPr/>
          <a:lstStyle/>
          <a:p>
            <a:pPr>
              <a:buFontTx/>
              <a:buNone/>
            </a:pPr>
            <a:r>
              <a:rPr lang="en-US" altLang="zh-CN">
                <a:solidFill>
                  <a:srgbClr val="000000"/>
                </a:solidFill>
                <a:latin typeface="楷体" panose="02010609060101010101" pitchFamily="49" charset="-122"/>
                <a:ea typeface="楷体" panose="02010609060101010101" pitchFamily="49" charset="-122"/>
              </a:rPr>
              <a:t>	</a:t>
            </a:r>
            <a:r>
              <a:rPr lang="zh-CN" altLang="en-US">
                <a:solidFill>
                  <a:srgbClr val="000000"/>
                </a:solidFill>
                <a:latin typeface="楷体" panose="02010609060101010101" pitchFamily="49" charset="-122"/>
                <a:ea typeface="楷体" panose="02010609060101010101" pitchFamily="49" charset="-122"/>
              </a:rPr>
              <a:t>如果需要把一个类（</a:t>
            </a:r>
            <a:r>
              <a:rPr lang="en-US" altLang="zh-CN">
                <a:solidFill>
                  <a:srgbClr val="000000"/>
                </a:solidFill>
                <a:latin typeface="楷体" panose="02010609060101010101" pitchFamily="49" charset="-122"/>
                <a:ea typeface="楷体" panose="02010609060101010101" pitchFamily="49" charset="-122"/>
              </a:rPr>
              <a:t>A</a:t>
            </a:r>
            <a:r>
              <a:rPr lang="zh-CN" altLang="en-US">
                <a:solidFill>
                  <a:srgbClr val="000000"/>
                </a:solidFill>
                <a:latin typeface="楷体" panose="02010609060101010101" pitchFamily="49" charset="-122"/>
                <a:ea typeface="楷体" panose="02010609060101010101" pitchFamily="49" charset="-122"/>
              </a:rPr>
              <a:t>类）中的</a:t>
            </a:r>
            <a:r>
              <a:rPr lang="zh-CN" altLang="en-US">
                <a:solidFill>
                  <a:schemeClr val="accent1"/>
                </a:solidFill>
                <a:latin typeface="楷体" panose="02010609060101010101" pitchFamily="49" charset="-122"/>
                <a:ea typeface="楷体" panose="02010609060101010101" pitchFamily="49" charset="-122"/>
              </a:rPr>
              <a:t>所有成员函数</a:t>
            </a:r>
            <a:r>
              <a:rPr lang="zh-CN" altLang="en-US">
                <a:solidFill>
                  <a:srgbClr val="000000"/>
                </a:solidFill>
                <a:latin typeface="楷体" panose="02010609060101010101" pitchFamily="49" charset="-122"/>
                <a:ea typeface="楷体" panose="02010609060101010101" pitchFamily="49" charset="-122"/>
              </a:rPr>
              <a:t>都声明为另一个类（</a:t>
            </a:r>
            <a:r>
              <a:rPr lang="en-US" altLang="zh-CN">
                <a:solidFill>
                  <a:srgbClr val="000000"/>
                </a:solidFill>
                <a:latin typeface="楷体" panose="02010609060101010101" pitchFamily="49" charset="-122"/>
                <a:ea typeface="楷体" panose="02010609060101010101" pitchFamily="49" charset="-122"/>
              </a:rPr>
              <a:t>B</a:t>
            </a:r>
            <a:r>
              <a:rPr lang="zh-CN" altLang="en-US">
                <a:solidFill>
                  <a:srgbClr val="000000"/>
                </a:solidFill>
                <a:latin typeface="楷体" panose="02010609060101010101" pitchFamily="49" charset="-122"/>
                <a:ea typeface="楷体" panose="02010609060101010101" pitchFamily="49" charset="-122"/>
              </a:rPr>
              <a:t>类）的友元函数，可以直接把类</a:t>
            </a:r>
            <a:r>
              <a:rPr lang="en-US" altLang="zh-CN">
                <a:solidFill>
                  <a:srgbClr val="000000"/>
                </a:solidFill>
                <a:latin typeface="楷体" panose="02010609060101010101" pitchFamily="49" charset="-122"/>
                <a:ea typeface="楷体" panose="02010609060101010101" pitchFamily="49" charset="-122"/>
              </a:rPr>
              <a:t>A</a:t>
            </a:r>
            <a:r>
              <a:rPr lang="zh-CN" altLang="en-US">
                <a:solidFill>
                  <a:srgbClr val="000000"/>
                </a:solidFill>
                <a:latin typeface="楷体" panose="02010609060101010101" pitchFamily="49" charset="-122"/>
                <a:ea typeface="楷体" panose="02010609060101010101" pitchFamily="49" charset="-122"/>
              </a:rPr>
              <a:t>声明为类</a:t>
            </a:r>
            <a:r>
              <a:rPr lang="en-US" altLang="zh-CN">
                <a:solidFill>
                  <a:srgbClr val="000000"/>
                </a:solidFill>
                <a:latin typeface="楷体" panose="02010609060101010101" pitchFamily="49" charset="-122"/>
                <a:ea typeface="楷体" panose="02010609060101010101" pitchFamily="49" charset="-122"/>
              </a:rPr>
              <a:t>B</a:t>
            </a:r>
            <a:r>
              <a:rPr lang="zh-CN" altLang="en-US">
                <a:solidFill>
                  <a:srgbClr val="000000"/>
                </a:solidFill>
                <a:latin typeface="楷体" panose="02010609060101010101" pitchFamily="49" charset="-122"/>
                <a:ea typeface="楷体" panose="02010609060101010101" pitchFamily="49" charset="-122"/>
              </a:rPr>
              <a:t>的友元。</a:t>
            </a:r>
          </a:p>
          <a:p>
            <a:pPr>
              <a:buFontTx/>
              <a:buNone/>
            </a:pPr>
            <a:r>
              <a:rPr lang="en-US" altLang="zh-CN" sz="2400"/>
              <a:t>	class  A</a:t>
            </a:r>
          </a:p>
          <a:p>
            <a:pPr>
              <a:buFontTx/>
              <a:buNone/>
            </a:pPr>
            <a:r>
              <a:rPr lang="en-US" altLang="zh-CN" sz="2400"/>
              <a:t>	{</a:t>
            </a:r>
          </a:p>
          <a:p>
            <a:pPr>
              <a:buFontTx/>
              <a:buNone/>
            </a:pPr>
            <a:r>
              <a:rPr lang="en-US" altLang="zh-CN" sz="2400"/>
              <a:t>		……</a:t>
            </a:r>
          </a:p>
          <a:p>
            <a:pPr>
              <a:buFontTx/>
              <a:buNone/>
            </a:pPr>
            <a:r>
              <a:rPr lang="en-US" altLang="zh-CN" sz="2400"/>
              <a:t>	};</a:t>
            </a:r>
          </a:p>
          <a:p>
            <a:pPr>
              <a:buFontTx/>
              <a:buNone/>
            </a:pPr>
            <a:r>
              <a:rPr lang="en-US" altLang="zh-CN" sz="2400"/>
              <a:t>	class  B</a:t>
            </a:r>
          </a:p>
          <a:p>
            <a:pPr>
              <a:buFontTx/>
              <a:buNone/>
            </a:pPr>
            <a:r>
              <a:rPr lang="en-US" altLang="zh-CN" sz="2400"/>
              <a:t>	{</a:t>
            </a:r>
          </a:p>
          <a:p>
            <a:pPr>
              <a:buFontTx/>
              <a:buNone/>
            </a:pPr>
            <a:r>
              <a:rPr lang="en-US" altLang="zh-CN" sz="2400"/>
              <a:t>		……</a:t>
            </a:r>
          </a:p>
          <a:p>
            <a:pPr>
              <a:buFontTx/>
              <a:buNone/>
            </a:pPr>
            <a:r>
              <a:rPr lang="en-US" altLang="zh-CN" sz="2400"/>
              <a:t>		friend class A;</a:t>
            </a:r>
          </a:p>
          <a:p>
            <a:pPr>
              <a:buFontTx/>
              <a:buNone/>
            </a:pPr>
            <a:r>
              <a:rPr lang="en-US" altLang="zh-CN" sz="2400"/>
              <a:t>		…….</a:t>
            </a:r>
          </a:p>
          <a:p>
            <a:pPr>
              <a:buFontTx/>
              <a:buNone/>
            </a:pPr>
            <a:r>
              <a:rPr lang="en-US" altLang="zh-CN" sz="2400"/>
              <a:t>	};</a:t>
            </a:r>
            <a:endParaRPr lang="zh-CN" altLang="en-US" sz="240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E2D6A7B-6465-4BF0-8435-3B048DBD3F83}" type="slidenum">
              <a:rPr lang="en-US" altLang="zh-CN" smtClean="0">
                <a:solidFill>
                  <a:srgbClr val="FF5050"/>
                </a:solidFill>
              </a:rPr>
              <a:pPr>
                <a:defRPr/>
              </a:pPr>
              <a:t>140</a:t>
            </a:fld>
            <a:endParaRPr lang="en-US" altLang="zh-CN">
              <a:solidFill>
                <a:srgbClr val="FF5050"/>
              </a:solidFill>
            </a:endParaRPr>
          </a:p>
        </p:txBody>
      </p:sp>
    </p:spTree>
    <p:extLst>
      <p:ext uri="{BB962C8B-B14F-4D97-AF65-F5344CB8AC3E}">
        <p14:creationId xmlns:p14="http://schemas.microsoft.com/office/powerpoint/2010/main" val="28941476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a:t>关于友元的说明 </a:t>
            </a:r>
          </a:p>
        </p:txBody>
      </p:sp>
      <p:sp>
        <p:nvSpPr>
          <p:cNvPr id="102403" name="内容占位符 2"/>
          <p:cNvSpPr>
            <a:spLocks noGrp="1"/>
          </p:cNvSpPr>
          <p:nvPr>
            <p:ph idx="1"/>
          </p:nvPr>
        </p:nvSpPr>
        <p:spPr>
          <a:xfrm>
            <a:off x="0" y="928688"/>
            <a:ext cx="8858250" cy="5688012"/>
          </a:xfrm>
        </p:spPr>
        <p:txBody>
          <a:bodyPr/>
          <a:lstStyle/>
          <a:p>
            <a:pPr indent="-6350">
              <a:buFontTx/>
              <a:buNone/>
            </a:pPr>
            <a:r>
              <a:rPr lang="zh-CN" altLang="en-US" sz="2400"/>
              <a:t>(1) 友元的关系不具有交换性，即友元关系具有单向性</a:t>
            </a:r>
          </a:p>
          <a:p>
            <a:pPr indent="-6350">
              <a:buFontTx/>
              <a:buNone/>
            </a:pPr>
            <a:r>
              <a:rPr lang="zh-CN" altLang="en-US" sz="2400"/>
              <a:t>(2) 友元的关系不具有传递性。</a:t>
            </a:r>
            <a:endParaRPr lang="en-US" altLang="zh-CN" sz="2400"/>
          </a:p>
          <a:p>
            <a:pPr indent="-6350">
              <a:buFontTx/>
              <a:buNone/>
            </a:pPr>
            <a:endParaRPr lang="zh-CN" altLang="en-US" sz="2400"/>
          </a:p>
          <a:p>
            <a:pPr indent="-6350">
              <a:buFontTx/>
              <a:buNone/>
            </a:pPr>
            <a:r>
              <a:rPr lang="zh-CN" altLang="en-US" sz="2400"/>
              <a:t>在实际工作中，除非确有必要，一般并不把整个类声明为友元类，而只将确实有需要的成员函数声明为友元函数，这样更安全一些。</a:t>
            </a:r>
            <a:endParaRPr lang="en-US" altLang="zh-CN" sz="2400"/>
          </a:p>
          <a:p>
            <a:pPr indent="-6350">
              <a:buFontTx/>
              <a:buNone/>
            </a:pPr>
            <a:endParaRPr lang="en-US" altLang="zh-CN" sz="2400"/>
          </a:p>
          <a:p>
            <a:pPr indent="-6350">
              <a:lnSpc>
                <a:spcPct val="120000"/>
              </a:lnSpc>
              <a:buFontTx/>
              <a:buNone/>
            </a:pPr>
            <a:r>
              <a:rPr lang="zh-CN" altLang="en-US" sz="2000" b="1"/>
              <a:t>关于友元利弊的分析：</a:t>
            </a:r>
            <a:endParaRPr lang="en-US" altLang="zh-CN" sz="2000" b="1"/>
          </a:p>
          <a:p>
            <a:pPr indent="-6350">
              <a:lnSpc>
                <a:spcPct val="120000"/>
              </a:lnSpc>
            </a:pPr>
            <a:r>
              <a:rPr lang="en-US" altLang="zh-CN" sz="2000" b="1"/>
              <a:t>      </a:t>
            </a:r>
            <a:r>
              <a:rPr lang="zh-CN" altLang="en-US" sz="2000" b="1"/>
              <a:t>面向对象程序设计的一个基本原则是封装性和信息隐蔽，而友元却可以访问其他类中的私有成员，不能不说这是对封装原则的一个小的破坏。</a:t>
            </a:r>
            <a:endParaRPr lang="en-US" altLang="zh-CN" sz="2000" b="1"/>
          </a:p>
          <a:p>
            <a:pPr indent="-6350">
              <a:lnSpc>
                <a:spcPct val="120000"/>
              </a:lnSpc>
            </a:pPr>
            <a:r>
              <a:rPr lang="zh-CN" altLang="en-US" sz="2000" b="1"/>
              <a:t>      但是它能有助于数据共享，能提高程序的效率，在使用友元时，要注意到它的副作用，不要过多地使用友元，只有在使用它能使程序精炼，并能大大提高程序的效率时才用友元。</a:t>
            </a:r>
          </a:p>
          <a:p>
            <a:pPr indent="-6350">
              <a:buFontTx/>
              <a:buNone/>
            </a:pPr>
            <a:endParaRPr lang="zh-CN" altLang="en-US" sz="2400" b="1"/>
          </a:p>
          <a:p>
            <a:pPr indent="-6350"/>
            <a:endParaRPr lang="zh-CN" altLang="en-US" sz="240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393D670-1347-4974-9A19-8D35BB196182}" type="slidenum">
              <a:rPr lang="en-US" altLang="zh-CN" smtClean="0">
                <a:solidFill>
                  <a:srgbClr val="FF5050"/>
                </a:solidFill>
              </a:rPr>
              <a:pPr>
                <a:defRPr/>
              </a:pPr>
              <a:t>141</a:t>
            </a:fld>
            <a:endParaRPr lang="en-US" altLang="zh-CN">
              <a:solidFill>
                <a:srgbClr val="FF5050"/>
              </a:solidFill>
            </a:endParaRPr>
          </a:p>
        </p:txBody>
      </p:sp>
    </p:spTree>
    <p:extLst>
      <p:ext uri="{BB962C8B-B14F-4D97-AF65-F5344CB8AC3E}">
        <p14:creationId xmlns:p14="http://schemas.microsoft.com/office/powerpoint/2010/main" val="37926116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pPr algn="l"/>
            <a:r>
              <a:rPr lang="zh-CN" altLang="en-US"/>
              <a:t>例子：友元函数</a:t>
            </a:r>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4F926E-B977-4D87-9E76-5F3D00E379B4}" type="slidenum">
              <a:rPr lang="en-US" altLang="zh-CN" smtClean="0">
                <a:solidFill>
                  <a:srgbClr val="FF5050"/>
                </a:solidFill>
              </a:rPr>
              <a:pPr>
                <a:defRPr/>
              </a:pPr>
              <a:t>142</a:t>
            </a:fld>
            <a:endParaRPr lang="en-US" altLang="zh-CN">
              <a:solidFill>
                <a:srgbClr val="FF5050"/>
              </a:solidFill>
            </a:endParaRPr>
          </a:p>
        </p:txBody>
      </p:sp>
      <p:sp>
        <p:nvSpPr>
          <p:cNvPr id="103428" name="矩形 4"/>
          <p:cNvSpPr>
            <a:spLocks noChangeArrowheads="1"/>
          </p:cNvSpPr>
          <p:nvPr/>
        </p:nvSpPr>
        <p:spPr bwMode="auto">
          <a:xfrm>
            <a:off x="-4763" y="949325"/>
            <a:ext cx="522446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include&lt;</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class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A():a(0){}</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A(double a1):a(a1){}</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add(A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double minus(A &amp;</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return a-</a:t>
            </a:r>
            <a:r>
              <a:rPr lang="en-US" altLang="zh-CN" sz="1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r_a.a</a:t>
            </a: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friend double add(A &amp;r_a1,A &amp;r_a2);</a:t>
            </a:r>
          </a:p>
          <a:p>
            <a:pPr eaLnBrk="1" hangingPunct="1">
              <a:spcBef>
                <a:spcPct val="0"/>
              </a:spcBef>
              <a:buClrTx/>
              <a:buFontTx/>
              <a:buNone/>
            </a:pP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friend double minus(A &amp;r_a1,A &amp;r_a2);</a:t>
            </a:r>
          </a:p>
          <a:p>
            <a:pPr eaLnBrk="1" hangingPunct="1">
              <a:spcBef>
                <a:spcPct val="0"/>
              </a:spcBef>
              <a:buClrTx/>
              <a:buFontTx/>
              <a:buNone/>
            </a:pPr>
            <a:r>
              <a:rPr lang="en-US" altLang="zh-CN"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4827588" y="949325"/>
            <a:ext cx="4316412" cy="5755422"/>
          </a:xfrm>
          <a:prstGeom prst="rect">
            <a:avLst/>
          </a:prstGeom>
          <a:solidFill>
            <a:schemeClr val="bg1"/>
          </a:solidFill>
        </p:spPr>
        <p:txBody>
          <a:bodyPr>
            <a:spAutoFit/>
          </a:bodyPr>
          <a:lstStyle/>
          <a:p>
            <a:pPr eaLnBrk="1" hangingPunct="1">
              <a:defRPr/>
            </a:pPr>
            <a:r>
              <a:rPr lang="pt-BR" altLang="zh-CN" sz="2000" b="1" dirty="0">
                <a:latin typeface="Times New Roman" pitchFamily="18" charset="0"/>
                <a:cs typeface="Times New Roman" pitchFamily="18" charset="0"/>
              </a:rPr>
              <a:t>double add(A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double minus(A &amp;r_a1,A &amp;r_a2)</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return r_a1.a-r_a2.a;</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int main()</a:t>
            </a:r>
          </a:p>
          <a:p>
            <a:pPr eaLnBrk="1" hangingPunct="1">
              <a:defRPr/>
            </a:pPr>
            <a:r>
              <a:rPr lang="pt-BR" altLang="zh-CN" sz="2000" b="1" dirty="0">
                <a:latin typeface="Times New Roman" pitchFamily="18" charset="0"/>
                <a:cs typeface="Times New Roman" pitchFamily="18" charset="0"/>
              </a:rPr>
              <a:t>{</a:t>
            </a:r>
          </a:p>
          <a:p>
            <a:pPr eaLnBrk="1" hangingPunct="1">
              <a:defRPr/>
            </a:pPr>
            <a:r>
              <a:rPr lang="pt-BR" altLang="zh-CN" sz="2000" b="1" dirty="0">
                <a:latin typeface="Times New Roman" pitchFamily="18" charset="0"/>
                <a:cs typeface="Times New Roman" pitchFamily="18" charset="0"/>
              </a:rPr>
              <a:t>	A a1(2),a2(3);</a:t>
            </a:r>
          </a:p>
          <a:p>
            <a:pPr eaLnBrk="1" hangingPunct="1">
              <a:defRPr/>
            </a:pPr>
            <a:r>
              <a:rPr lang="pt-BR" altLang="zh-CN" sz="2000" b="1" dirty="0">
                <a:latin typeface="Times New Roman" pitchFamily="18" charset="0"/>
                <a:cs typeface="Times New Roman" pitchFamily="18" charset="0"/>
              </a:rPr>
              <a:t>	cout&lt;&lt;a1.add(a2)&lt;&lt;endl;</a:t>
            </a:r>
          </a:p>
          <a:p>
            <a:pPr eaLnBrk="1" hangingPunct="1">
              <a:defRPr/>
            </a:pPr>
            <a:r>
              <a:rPr lang="pt-BR" altLang="zh-CN" sz="2000" b="1" dirty="0">
                <a:latin typeface="Times New Roman" pitchFamily="18" charset="0"/>
                <a:cs typeface="Times New Roman" pitchFamily="18" charset="0"/>
              </a:rPr>
              <a:t>	cout&lt;&lt;a1.minus(a2)&lt;&lt;endl;</a:t>
            </a:r>
          </a:p>
          <a:p>
            <a:pPr eaLnBrk="1" hangingPunct="1">
              <a:defRPr/>
            </a:pPr>
            <a:endParaRPr lang="pt-BR" altLang="zh-CN" sz="2000" b="1" dirty="0">
              <a:latin typeface="Times New Roman" pitchFamily="18" charset="0"/>
              <a:cs typeface="Times New Roman" pitchFamily="18" charset="0"/>
            </a:endParaRPr>
          </a:p>
          <a:p>
            <a:pPr eaLnBrk="1" hangingPunct="1">
              <a:defRPr/>
            </a:pPr>
            <a:r>
              <a:rPr lang="pt-BR" altLang="zh-CN" sz="2000" b="1" dirty="0">
                <a:latin typeface="Times New Roman" pitchFamily="18" charset="0"/>
                <a:cs typeface="Times New Roman" pitchFamily="18" charset="0"/>
              </a:rPr>
              <a:t>	cout&lt;&lt;add(a1,a2)&lt;&lt;endl;</a:t>
            </a:r>
          </a:p>
          <a:p>
            <a:pPr eaLnBrk="1" hangingPunct="1">
              <a:defRPr/>
            </a:pPr>
            <a:r>
              <a:rPr lang="pt-BR" altLang="zh-CN" sz="2000" b="1" dirty="0">
                <a:latin typeface="Times New Roman" pitchFamily="18" charset="0"/>
                <a:cs typeface="Times New Roman" pitchFamily="18" charset="0"/>
              </a:rPr>
              <a:t>	cout&lt;&lt;minus(a1,a2)&lt;&lt;endl;</a:t>
            </a:r>
          </a:p>
          <a:p>
            <a:pPr eaLnBrk="1" hangingPunct="1">
              <a:defRPr/>
            </a:pPr>
            <a:r>
              <a:rPr lang="pt-BR" altLang="zh-CN" sz="2000" b="1" dirty="0">
                <a:latin typeface="Times New Roman" pitchFamily="18" charset="0"/>
                <a:cs typeface="Times New Roman" pitchFamily="18" charset="0"/>
              </a:rPr>
              <a:t>	return 1;</a:t>
            </a:r>
          </a:p>
          <a:p>
            <a:pPr eaLnBrk="1" hangingPunct="1">
              <a:defRPr/>
            </a:pPr>
            <a:r>
              <a:rPr lang="pt-BR"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242140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31513" y="0"/>
            <a:ext cx="8229600" cy="1143000"/>
          </a:xfrm>
        </p:spPr>
        <p:txBody>
          <a:bodyPr/>
          <a:lstStyle/>
          <a:p>
            <a:pPr algn="l"/>
            <a:r>
              <a:rPr lang="zh-CN" altLang="en-US" dirty="0"/>
              <a:t>例子：友元类</a:t>
            </a:r>
          </a:p>
        </p:txBody>
      </p:sp>
      <p:sp>
        <p:nvSpPr>
          <p:cNvPr id="104451" name="内容占位符 2"/>
          <p:cNvSpPr>
            <a:spLocks noGrp="1"/>
          </p:cNvSpPr>
          <p:nvPr>
            <p:ph idx="1"/>
          </p:nvPr>
        </p:nvSpPr>
        <p:spPr>
          <a:xfrm>
            <a:off x="179388" y="836613"/>
            <a:ext cx="3816350" cy="5688012"/>
          </a:xfrm>
        </p:spPr>
        <p:txBody>
          <a:bodyPr/>
          <a:lstStyle/>
          <a:p>
            <a:pPr marL="0" indent="0">
              <a:buFontTx/>
              <a:buNone/>
            </a:pPr>
            <a:r>
              <a:rPr lang="en-US" altLang="zh-CN" sz="1800" b="1" dirty="0"/>
              <a:t>#include&lt;</a:t>
            </a:r>
            <a:r>
              <a:rPr lang="en-US" altLang="zh-CN" sz="1800" b="1" dirty="0" err="1"/>
              <a:t>iostream</a:t>
            </a:r>
            <a:r>
              <a:rPr lang="en-US" altLang="zh-CN" sz="1800" b="1" dirty="0"/>
              <a:t>&gt;</a:t>
            </a:r>
          </a:p>
          <a:p>
            <a:pPr marL="0" indent="0">
              <a:buFontTx/>
              <a:buNone/>
            </a:pPr>
            <a:r>
              <a:rPr lang="en-US" altLang="zh-CN" sz="1800" b="1" dirty="0"/>
              <a:t>using namespace </a:t>
            </a:r>
            <a:r>
              <a:rPr lang="en-US" altLang="zh-CN" sz="1800" b="1" dirty="0" err="1"/>
              <a:t>std</a:t>
            </a:r>
            <a:r>
              <a:rPr lang="en-US" altLang="zh-CN" sz="1800" b="1" dirty="0"/>
              <a:t>;</a:t>
            </a:r>
          </a:p>
          <a:p>
            <a:pPr marL="0" indent="0">
              <a:buFontTx/>
              <a:buNone/>
            </a:pPr>
            <a:r>
              <a:rPr lang="en-US" altLang="zh-CN" sz="1800" b="1" dirty="0"/>
              <a:t>class A</a:t>
            </a:r>
          </a:p>
          <a:p>
            <a:pPr marL="0" indent="0">
              <a:buFontTx/>
              <a:buNone/>
            </a:pPr>
            <a:r>
              <a:rPr lang="en-US" altLang="zh-CN" sz="1800" b="1" dirty="0"/>
              <a:t>{	double a;</a:t>
            </a:r>
          </a:p>
          <a:p>
            <a:pPr marL="0" indent="0">
              <a:buFontTx/>
              <a:buNone/>
            </a:pPr>
            <a:r>
              <a:rPr lang="en-US" altLang="zh-CN" sz="1800" b="1" dirty="0"/>
              <a:t>public:</a:t>
            </a:r>
          </a:p>
          <a:p>
            <a:pPr marL="0" indent="0">
              <a:buFontTx/>
              <a:buNone/>
            </a:pPr>
            <a:r>
              <a:rPr lang="en-US" altLang="zh-CN" sz="1800" b="1" dirty="0"/>
              <a:t>	A():a(0){}</a:t>
            </a:r>
          </a:p>
          <a:p>
            <a:pPr marL="0" indent="0">
              <a:buFontTx/>
              <a:buNone/>
            </a:pPr>
            <a:r>
              <a:rPr lang="en-US" altLang="zh-CN" sz="1800" b="1" dirty="0"/>
              <a:t>	A(double a1):a(a1){}</a:t>
            </a:r>
          </a:p>
          <a:p>
            <a:pPr marL="0" indent="0">
              <a:buFontTx/>
              <a:buNone/>
            </a:pPr>
            <a:r>
              <a:rPr lang="en-US" altLang="zh-CN" sz="1800" b="1" dirty="0"/>
              <a:t>	double add(A &amp;</a:t>
            </a:r>
            <a:r>
              <a:rPr lang="en-US" altLang="zh-CN" sz="1800" b="1" dirty="0" err="1"/>
              <a:t>r_a</a:t>
            </a:r>
            <a:r>
              <a:rPr lang="en-US" altLang="zh-CN" sz="1800" b="1" dirty="0"/>
              <a:t>)</a:t>
            </a:r>
          </a:p>
          <a:p>
            <a:pPr marL="0" indent="0">
              <a:buFontTx/>
              <a:buNone/>
            </a:pPr>
            <a:r>
              <a:rPr lang="en-US" altLang="zh-CN" sz="1800" b="1" dirty="0"/>
              <a:t>	{</a:t>
            </a:r>
          </a:p>
          <a:p>
            <a:pPr marL="0" indent="0">
              <a:buFontTx/>
              <a:buNone/>
            </a:pPr>
            <a:r>
              <a:rPr lang="en-US" altLang="zh-CN" sz="1800" b="1" dirty="0"/>
              <a:t>		return </a:t>
            </a:r>
            <a:r>
              <a:rPr lang="en-US" altLang="zh-CN" sz="1800" b="1" dirty="0" err="1"/>
              <a:t>a+r_a.a</a:t>
            </a:r>
            <a:r>
              <a:rPr lang="en-US" altLang="zh-CN" sz="1800" b="1" dirty="0"/>
              <a:t>;</a:t>
            </a:r>
          </a:p>
          <a:p>
            <a:pPr marL="0" indent="0">
              <a:buFontTx/>
              <a:buNone/>
            </a:pPr>
            <a:r>
              <a:rPr lang="en-US" altLang="zh-CN" sz="1800" b="1" dirty="0"/>
              <a:t>	}</a:t>
            </a:r>
          </a:p>
          <a:p>
            <a:pPr marL="0" indent="0">
              <a:buFontTx/>
              <a:buNone/>
            </a:pPr>
            <a:r>
              <a:rPr lang="en-US" altLang="zh-CN" sz="1800" b="1" dirty="0"/>
              <a:t>	double minus(A &amp;</a:t>
            </a:r>
            <a:r>
              <a:rPr lang="en-US" altLang="zh-CN" sz="1800" b="1" dirty="0" err="1"/>
              <a:t>r_a</a:t>
            </a:r>
            <a:r>
              <a:rPr lang="en-US" altLang="zh-CN" sz="1800" b="1" dirty="0"/>
              <a:t>)</a:t>
            </a:r>
          </a:p>
          <a:p>
            <a:pPr marL="0" indent="0">
              <a:buFontTx/>
              <a:buNone/>
            </a:pPr>
            <a:r>
              <a:rPr lang="en-US" altLang="zh-CN" sz="1800" b="1" dirty="0"/>
              <a:t>	{</a:t>
            </a:r>
          </a:p>
          <a:p>
            <a:pPr marL="0" indent="0">
              <a:buFontTx/>
              <a:buNone/>
            </a:pPr>
            <a:r>
              <a:rPr lang="en-US" altLang="zh-CN" sz="1800" b="1" dirty="0"/>
              <a:t>		return a-</a:t>
            </a:r>
            <a:r>
              <a:rPr lang="en-US" altLang="zh-CN" sz="1800" b="1" dirty="0" err="1"/>
              <a:t>r_a.a</a:t>
            </a:r>
            <a:r>
              <a:rPr lang="en-US" altLang="zh-CN" sz="1800" b="1" dirty="0"/>
              <a:t>;</a:t>
            </a:r>
          </a:p>
          <a:p>
            <a:pPr marL="0" indent="0">
              <a:buFontTx/>
              <a:buNone/>
            </a:pPr>
            <a:r>
              <a:rPr lang="en-US" altLang="zh-CN" sz="1800" b="1" dirty="0"/>
              <a:t>	}</a:t>
            </a:r>
          </a:p>
          <a:p>
            <a:pPr marL="0" indent="0">
              <a:buFontTx/>
              <a:buNone/>
            </a:pPr>
            <a:r>
              <a:rPr lang="en-US" altLang="zh-CN" sz="1800" b="1" dirty="0"/>
              <a:t>	~A(){}</a:t>
            </a:r>
          </a:p>
          <a:p>
            <a:pPr marL="0" indent="0">
              <a:buFontTx/>
              <a:buNone/>
            </a:pPr>
            <a:r>
              <a:rPr lang="en-US" altLang="zh-CN" sz="1800" b="1" dirty="0">
                <a:solidFill>
                  <a:schemeClr val="accent2"/>
                </a:solidFill>
              </a:rPr>
              <a:t>    friend class B;</a:t>
            </a:r>
          </a:p>
          <a:p>
            <a:pPr marL="0" indent="0">
              <a:buFontTx/>
              <a:buNone/>
            </a:pPr>
            <a:r>
              <a:rPr lang="en-US" altLang="zh-CN" sz="1800" b="1" dirty="0"/>
              <a:t>};</a:t>
            </a:r>
            <a:endParaRPr lang="zh-CN" altLang="en-US" sz="1800" b="1" dirty="0"/>
          </a:p>
        </p:txBody>
      </p:sp>
      <p:sp>
        <p:nvSpPr>
          <p:cNvPr id="4"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2D95591-B6D7-45FB-83F9-AC61CD5A6BD5}" type="slidenum">
              <a:rPr lang="en-US" altLang="zh-CN" smtClean="0">
                <a:solidFill>
                  <a:srgbClr val="FF5050"/>
                </a:solidFill>
              </a:rPr>
              <a:pPr>
                <a:defRPr/>
              </a:pPr>
              <a:t>143</a:t>
            </a:fld>
            <a:endParaRPr lang="en-US" altLang="zh-CN">
              <a:solidFill>
                <a:srgbClr val="FF5050"/>
              </a:solidFill>
            </a:endParaRPr>
          </a:p>
        </p:txBody>
      </p:sp>
      <p:sp>
        <p:nvSpPr>
          <p:cNvPr id="5" name="内容占位符 2"/>
          <p:cNvSpPr txBox="1">
            <a:spLocks/>
          </p:cNvSpPr>
          <p:nvPr/>
        </p:nvSpPr>
        <p:spPr bwMode="auto">
          <a:xfrm>
            <a:off x="4035425" y="0"/>
            <a:ext cx="5075238" cy="6858000"/>
          </a:xfrm>
          <a:prstGeom prst="rect">
            <a:avLst/>
          </a:prstGeom>
          <a:solidFill>
            <a:schemeClr val="bg1"/>
          </a:solidFill>
          <a:ln>
            <a:noFill/>
          </a:ln>
        </p:spPr>
        <p:txBody>
          <a:bodyPr/>
          <a:lstStyle>
            <a:lvl1pPr marL="342900" indent="-342900" algn="l" rtl="0" eaLnBrk="0" fontAlgn="base" hangingPunct="0">
              <a:spcBef>
                <a:spcPct val="20000"/>
              </a:spcBef>
              <a:spcAft>
                <a:spcPct val="0"/>
              </a:spcAft>
              <a:buClr>
                <a:srgbClr val="FF5050"/>
              </a:buClr>
              <a:buChar char="•"/>
              <a:defRPr sz="2800" baseline="0">
                <a:solidFill>
                  <a:schemeClr val="bg2"/>
                </a:solidFill>
                <a:latin typeface="Times New Roman" pitchFamily="18" charset="0"/>
                <a:ea typeface="宋体" pitchFamily="2" charset="-122"/>
                <a:cs typeface="+mn-cs"/>
              </a:defRPr>
            </a:lvl1pPr>
            <a:lvl2pPr marL="742950" indent="-285750" algn="l" rtl="0" eaLnBrk="0" fontAlgn="base" hangingPunct="0">
              <a:spcBef>
                <a:spcPct val="20000"/>
              </a:spcBef>
              <a:spcAft>
                <a:spcPct val="0"/>
              </a:spcAft>
              <a:buClr>
                <a:srgbClr val="FF5050"/>
              </a:buClr>
              <a:buChar char="–"/>
              <a:defRPr sz="2400" baseline="0">
                <a:solidFill>
                  <a:schemeClr val="bg2"/>
                </a:solidFill>
                <a:latin typeface="Times New Roman" pitchFamily="18" charset="0"/>
                <a:ea typeface="宋体" pitchFamily="2" charset="-122"/>
              </a:defRPr>
            </a:lvl2pPr>
            <a:lvl3pPr marL="11430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3pPr>
            <a:lvl4pPr marL="1600200" indent="-228600" algn="l" rtl="0" eaLnBrk="0" fontAlgn="base" hangingPunct="0">
              <a:spcBef>
                <a:spcPct val="20000"/>
              </a:spcBef>
              <a:spcAft>
                <a:spcPct val="0"/>
              </a:spcAft>
              <a:buClr>
                <a:srgbClr val="FF5050"/>
              </a:buClr>
              <a:buChar char="–"/>
              <a:defRPr sz="2000" baseline="0">
                <a:solidFill>
                  <a:schemeClr val="bg2"/>
                </a:solidFill>
                <a:latin typeface="Times New Roman" pitchFamily="18" charset="0"/>
                <a:ea typeface="宋体" pitchFamily="2" charset="-122"/>
              </a:defRPr>
            </a:lvl4pPr>
            <a:lvl5pPr marL="2057400" indent="-228600" algn="l" rtl="0" eaLnBrk="0" fontAlgn="base" hangingPunct="0">
              <a:spcBef>
                <a:spcPct val="20000"/>
              </a:spcBef>
              <a:spcAft>
                <a:spcPct val="0"/>
              </a:spcAft>
              <a:buClr>
                <a:srgbClr val="FF5050"/>
              </a:buClr>
              <a:buChar char="•"/>
              <a:defRPr sz="1600" baseline="0">
                <a:solidFill>
                  <a:schemeClr val="bg2"/>
                </a:solidFill>
                <a:latin typeface="Times New Roman" pitchFamily="18" charset="0"/>
                <a:ea typeface="宋体" pitchFamily="2" charset="-122"/>
              </a:defRPr>
            </a:lvl5pPr>
            <a:lvl6pPr marL="2514600" indent="-228600" algn="l" rtl="0" fontAlgn="base">
              <a:spcBef>
                <a:spcPct val="20000"/>
              </a:spcBef>
              <a:spcAft>
                <a:spcPct val="0"/>
              </a:spcAft>
              <a:buClr>
                <a:srgbClr val="FF5050"/>
              </a:buClr>
              <a:buChar char="•"/>
              <a:defRPr sz="1600">
                <a:solidFill>
                  <a:schemeClr val="bg2"/>
                </a:solidFill>
                <a:latin typeface="+mn-lt"/>
                <a:ea typeface="+mn-ea"/>
              </a:defRPr>
            </a:lvl6pPr>
            <a:lvl7pPr marL="2971800" indent="-228600" algn="l" rtl="0" fontAlgn="base">
              <a:spcBef>
                <a:spcPct val="20000"/>
              </a:spcBef>
              <a:spcAft>
                <a:spcPct val="0"/>
              </a:spcAft>
              <a:buClr>
                <a:srgbClr val="FF5050"/>
              </a:buClr>
              <a:buChar char="•"/>
              <a:defRPr sz="1600">
                <a:solidFill>
                  <a:schemeClr val="bg2"/>
                </a:solidFill>
                <a:latin typeface="+mn-lt"/>
                <a:ea typeface="+mn-ea"/>
              </a:defRPr>
            </a:lvl7pPr>
            <a:lvl8pPr marL="3429000" indent="-228600" algn="l" rtl="0" fontAlgn="base">
              <a:spcBef>
                <a:spcPct val="20000"/>
              </a:spcBef>
              <a:spcAft>
                <a:spcPct val="0"/>
              </a:spcAft>
              <a:buClr>
                <a:srgbClr val="FF5050"/>
              </a:buClr>
              <a:buChar char="•"/>
              <a:defRPr sz="1600">
                <a:solidFill>
                  <a:schemeClr val="bg2"/>
                </a:solidFill>
                <a:latin typeface="+mn-lt"/>
                <a:ea typeface="+mn-ea"/>
              </a:defRPr>
            </a:lvl8pPr>
            <a:lvl9pPr marL="3886200" indent="-228600" algn="l" rtl="0" fontAlgn="base">
              <a:spcBef>
                <a:spcPct val="20000"/>
              </a:spcBef>
              <a:spcAft>
                <a:spcPct val="0"/>
              </a:spcAft>
              <a:buClr>
                <a:srgbClr val="FF5050"/>
              </a:buClr>
              <a:buChar char="•"/>
              <a:defRPr sz="1600">
                <a:solidFill>
                  <a:schemeClr val="bg2"/>
                </a:solidFill>
                <a:latin typeface="+mn-lt"/>
                <a:ea typeface="+mn-ea"/>
              </a:defRPr>
            </a:lvl9pPr>
          </a:lstStyle>
          <a:p>
            <a:pPr marL="0" indent="0">
              <a:buFontTx/>
              <a:buNone/>
              <a:defRPr/>
            </a:pPr>
            <a:r>
              <a:rPr lang="en-US" altLang="zh-CN" sz="1800" b="1" dirty="0">
                <a:solidFill>
                  <a:schemeClr val="tx1"/>
                </a:solidFill>
              </a:rPr>
              <a:t>class B</a:t>
            </a:r>
          </a:p>
          <a:p>
            <a:pPr marL="0" indent="0">
              <a:buFontTx/>
              <a:buNone/>
              <a:defRPr/>
            </a:pPr>
            <a:r>
              <a:rPr lang="en-US" altLang="zh-CN" sz="1800" b="1" dirty="0">
                <a:solidFill>
                  <a:schemeClr val="tx1"/>
                </a:solidFill>
              </a:rPr>
              <a:t>{public:</a:t>
            </a:r>
          </a:p>
          <a:p>
            <a:pPr marL="0" indent="0">
              <a:buFontTx/>
              <a:buNone/>
              <a:defRPr/>
            </a:pPr>
            <a:r>
              <a:rPr lang="en-US" altLang="zh-CN" sz="1800" b="1" dirty="0">
                <a:solidFill>
                  <a:schemeClr val="tx1"/>
                </a:solidFill>
              </a:rPr>
              <a:t>	double add(A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double minus(A &amp;r_a1,A &amp;r_a2)</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		return r_a1.a-r_a2.a;</a:t>
            </a:r>
          </a:p>
          <a:p>
            <a:pPr marL="0" indent="0">
              <a:buFontTx/>
              <a:buNone/>
              <a:defRPr/>
            </a:pPr>
            <a:r>
              <a:rPr lang="en-US" altLang="zh-CN" sz="1800" b="1" dirty="0">
                <a:solidFill>
                  <a:schemeClr val="tx1"/>
                </a:solidFill>
              </a:rPr>
              <a:t>	}</a:t>
            </a:r>
          </a:p>
          <a:p>
            <a:pPr marL="0" indent="0">
              <a:buFontTx/>
              <a:buNone/>
              <a:defRPr/>
            </a:pPr>
            <a:r>
              <a:rPr lang="en-US" altLang="zh-CN" sz="1800" b="1" dirty="0">
                <a:solidFill>
                  <a:schemeClr val="tx1"/>
                </a:solidFill>
              </a:rPr>
              <a:t>};</a:t>
            </a:r>
          </a:p>
          <a:p>
            <a:pPr marL="0" indent="0">
              <a:buFontTx/>
              <a:buNone/>
              <a:defRPr/>
            </a:pPr>
            <a:r>
              <a:rPr lang="en-US" altLang="zh-CN" sz="1800" b="1" dirty="0" err="1">
                <a:solidFill>
                  <a:schemeClr val="tx1"/>
                </a:solidFill>
              </a:rPr>
              <a:t>int</a:t>
            </a:r>
            <a:r>
              <a:rPr lang="en-US" altLang="zh-CN" sz="1800" b="1" dirty="0">
                <a:solidFill>
                  <a:schemeClr val="tx1"/>
                </a:solidFill>
              </a:rPr>
              <a:t> main()</a:t>
            </a:r>
          </a:p>
          <a:p>
            <a:pPr marL="0" indent="0">
              <a:buFontTx/>
              <a:buNone/>
              <a:defRPr/>
            </a:pPr>
            <a:r>
              <a:rPr lang="en-US" altLang="zh-CN" sz="1800" b="1" dirty="0">
                <a:solidFill>
                  <a:schemeClr val="tx1"/>
                </a:solidFill>
              </a:rPr>
              <a:t>{	A a1(2),a2(3);</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&lt;&lt;a1.add(a2)&lt;&lt;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&lt;&lt;a1.minus(a2)&lt;&lt;</a:t>
            </a:r>
            <a:r>
              <a:rPr lang="en-US" altLang="zh-CN" sz="1800" b="1" dirty="0" err="1">
                <a:solidFill>
                  <a:schemeClr val="tx1"/>
                </a:solidFill>
              </a:rPr>
              <a:t>endl</a:t>
            </a:r>
            <a:r>
              <a:rPr lang="en-US" altLang="zh-CN" sz="1800" b="1" dirty="0">
                <a:solidFill>
                  <a:schemeClr val="tx1"/>
                </a:solidFill>
              </a:rPr>
              <a:t>;</a:t>
            </a:r>
          </a:p>
          <a:p>
            <a:pPr marL="0" indent="0">
              <a:buFontTx/>
              <a:buNone/>
              <a:defRPr/>
            </a:pPr>
            <a:endParaRPr lang="en-US" altLang="zh-CN" sz="1800" b="1" dirty="0">
              <a:solidFill>
                <a:schemeClr val="tx1"/>
              </a:solidFill>
            </a:endParaRPr>
          </a:p>
          <a:p>
            <a:pPr marL="0" indent="0">
              <a:buFontTx/>
              <a:buNone/>
              <a:defRPr/>
            </a:pPr>
            <a:r>
              <a:rPr lang="en-US" altLang="zh-CN" sz="1800" b="1" dirty="0">
                <a:solidFill>
                  <a:schemeClr val="tx1"/>
                </a:solidFill>
              </a:rPr>
              <a:t>	B </a:t>
            </a:r>
            <a:r>
              <a:rPr lang="en-US" altLang="zh-CN" sz="1800" b="1" dirty="0" err="1">
                <a:solidFill>
                  <a:schemeClr val="tx1"/>
                </a:solidFill>
              </a:rPr>
              <a:t>b</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b.add</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a:t>
            </a:r>
            <a:r>
              <a:rPr lang="en-US" altLang="zh-CN" sz="1800" b="1" dirty="0" err="1">
                <a:solidFill>
                  <a:schemeClr val="tx1"/>
                </a:solidFill>
              </a:rPr>
              <a:t>cout</a:t>
            </a:r>
            <a:r>
              <a:rPr lang="en-US" altLang="zh-CN" sz="1800" b="1" dirty="0">
                <a:solidFill>
                  <a:schemeClr val="tx1"/>
                </a:solidFill>
              </a:rPr>
              <a:t>&lt;&lt;</a:t>
            </a:r>
            <a:r>
              <a:rPr lang="en-US" altLang="zh-CN" sz="1800" b="1" dirty="0" err="1">
                <a:solidFill>
                  <a:schemeClr val="tx1"/>
                </a:solidFill>
              </a:rPr>
              <a:t>b.minus</a:t>
            </a:r>
            <a:r>
              <a:rPr lang="en-US" altLang="zh-CN" sz="1800" b="1" dirty="0">
                <a:solidFill>
                  <a:schemeClr val="tx1"/>
                </a:solidFill>
              </a:rPr>
              <a:t>(a1,a2)&lt;&lt;</a:t>
            </a:r>
            <a:r>
              <a:rPr lang="en-US" altLang="zh-CN" sz="1800" b="1" dirty="0" err="1">
                <a:solidFill>
                  <a:schemeClr val="tx1"/>
                </a:solidFill>
              </a:rPr>
              <a:t>endl</a:t>
            </a:r>
            <a:r>
              <a:rPr lang="en-US" altLang="zh-CN" sz="1800" b="1" dirty="0">
                <a:solidFill>
                  <a:schemeClr val="tx1"/>
                </a:solidFill>
              </a:rPr>
              <a:t>;</a:t>
            </a:r>
          </a:p>
          <a:p>
            <a:pPr marL="0" indent="0">
              <a:buFontTx/>
              <a:buNone/>
              <a:defRPr/>
            </a:pPr>
            <a:r>
              <a:rPr lang="en-US" altLang="zh-CN" sz="1800" b="1" dirty="0">
                <a:solidFill>
                  <a:schemeClr val="tx1"/>
                </a:solidFill>
              </a:rPr>
              <a:t>	return 1;}</a:t>
            </a:r>
            <a:endParaRPr lang="zh-CN" altLang="en-US" sz="1800" b="1" dirty="0">
              <a:solidFill>
                <a:schemeClr val="tx1"/>
              </a:solidFill>
            </a:endParaRPr>
          </a:p>
        </p:txBody>
      </p:sp>
    </p:spTree>
    <p:extLst>
      <p:ext uri="{BB962C8B-B14F-4D97-AF65-F5344CB8AC3E}">
        <p14:creationId xmlns:p14="http://schemas.microsoft.com/office/powerpoint/2010/main" val="38448789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0" y="44624"/>
            <a:ext cx="9144000" cy="6669088"/>
          </a:xfrm>
          <a:noFill/>
        </p:spPr>
        <p:txBody>
          <a:bodyPr/>
          <a:lstStyle/>
          <a:p>
            <a:pPr>
              <a:lnSpc>
                <a:spcPct val="110000"/>
              </a:lnSpc>
              <a:buFontTx/>
              <a:buNone/>
            </a:pPr>
            <a:r>
              <a:rPr lang="zh-CN" altLang="en-US" sz="1800" dirty="0">
                <a:latin typeface="Arial" panose="020B0604020202020204" pitchFamily="34" charset="0"/>
                <a:ea typeface="隶书" panose="02010509060101010101" pitchFamily="49" charset="-122"/>
              </a:rPr>
              <a:t>					</a:t>
            </a:r>
            <a:r>
              <a:rPr lang="zh-CN" altLang="en-US" sz="2400" dirty="0">
                <a:latin typeface="Arial" panose="020B0604020202020204" pitchFamily="34" charset="0"/>
                <a:ea typeface="黑体" panose="02010609060101010101" pitchFamily="49" charset="-122"/>
              </a:rPr>
              <a:t>实	验</a:t>
            </a:r>
          </a:p>
          <a:p>
            <a:pPr>
              <a:lnSpc>
                <a:spcPct val="110000"/>
              </a:lnSpc>
              <a:buFontTx/>
              <a:buNone/>
            </a:pPr>
            <a:r>
              <a:rPr lang="zh-CN" altLang="en-US" sz="1800" dirty="0">
                <a:latin typeface="Arial" panose="020B0604020202020204" pitchFamily="34" charset="0"/>
                <a:ea typeface="隶书" panose="02010509060101010101" pitchFamily="49" charset="-122"/>
              </a:rPr>
              <a:t>	</a:t>
            </a:r>
            <a:r>
              <a:rPr lang="zh-CN" altLang="en-US" sz="2400" dirty="0">
                <a:solidFill>
                  <a:srgbClr val="000000"/>
                </a:solidFill>
                <a:latin typeface="Arial" panose="020B0604020202020204" pitchFamily="34" charset="0"/>
                <a:ea typeface="楷体" panose="02010609060101010101" pitchFamily="49" charset="-122"/>
              </a:rPr>
              <a:t>现在有一个奥特曼打怪兽的角色扮演游戏。请你根据下面的描述，定义两个类：奥特曼类和怪兽类。</a:t>
            </a:r>
          </a:p>
          <a:p>
            <a:pPr>
              <a:lnSpc>
                <a:spcPct val="110000"/>
              </a:lnSpc>
              <a:buFontTx/>
              <a:buNone/>
            </a:pPr>
            <a:r>
              <a:rPr lang="zh-CN" altLang="en-US" sz="2400" dirty="0">
                <a:solidFill>
                  <a:srgbClr val="000000"/>
                </a:solidFill>
                <a:latin typeface="Arial" panose="020B0604020202020204" pitchFamily="34" charset="0"/>
                <a:ea typeface="楷体" panose="02010609060101010101" pitchFamily="49" charset="-122"/>
              </a:rPr>
              <a:t>	在奥特曼的世界，打怪兽就是全部。现在人人都有机会成为奥特曼，加入到与怪兽无止境的战斗中。可惜，并非人人生来就是英雄，革命尚未成功，同志仍需努力啊。每一个奥特曼都要从零开始，辛勤劳动，打怪升级，最终才能成为举世瞩目的大英雄。</a:t>
            </a:r>
          </a:p>
          <a:p>
            <a:pPr>
              <a:lnSpc>
                <a:spcPct val="110000"/>
              </a:lnSpc>
              <a:buFontTx/>
              <a:buNone/>
            </a:pPr>
            <a:r>
              <a:rPr lang="zh-CN" altLang="en-US" sz="2400" dirty="0">
                <a:solidFill>
                  <a:srgbClr val="000000"/>
                </a:solidFill>
                <a:latin typeface="Arial" panose="020B0604020202020204" pitchFamily="34" charset="0"/>
                <a:ea typeface="楷体" panose="02010609060101010101" pitchFamily="49" charset="-122"/>
              </a:rPr>
              <a:t>	奥特曼的等级</a:t>
            </a:r>
            <a:r>
              <a:rPr lang="en-US" altLang="zh-CN" sz="2400" dirty="0">
                <a:solidFill>
                  <a:srgbClr val="000000"/>
                </a:solidFill>
                <a:latin typeface="Arial" panose="020B0604020202020204" pitchFamily="34" charset="0"/>
                <a:ea typeface="楷体" panose="02010609060101010101" pitchFamily="49" charset="-122"/>
              </a:rPr>
              <a:t>(rank)</a:t>
            </a:r>
            <a:r>
              <a:rPr lang="zh-CN" altLang="en-US" sz="2400" dirty="0">
                <a:solidFill>
                  <a:srgbClr val="000000"/>
                </a:solidFill>
                <a:latin typeface="Arial" panose="020B0604020202020204" pitchFamily="34" charset="0"/>
                <a:ea typeface="楷体" panose="02010609060101010101" pitchFamily="49" charset="-122"/>
              </a:rPr>
              <a:t>从第一级开始，随着它打怪兽经验</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exp</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的增加，等级将不断攀升。随着等级的升高，奥特曼的生命值</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hp</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上限和攻击力</a:t>
            </a:r>
            <a:r>
              <a:rPr lang="en-US" altLang="zh-CN" sz="2400" dirty="0">
                <a:solidFill>
                  <a:srgbClr val="000000"/>
                </a:solidFill>
                <a:latin typeface="Arial" panose="020B0604020202020204" pitchFamily="34" charset="0"/>
                <a:ea typeface="楷体" panose="02010609060101010101" pitchFamily="49" charset="-122"/>
              </a:rPr>
              <a:t>(damage)</a:t>
            </a:r>
            <a:r>
              <a:rPr lang="zh-CN" altLang="en-US" sz="2400" dirty="0">
                <a:solidFill>
                  <a:srgbClr val="000000"/>
                </a:solidFill>
                <a:latin typeface="Arial" panose="020B0604020202020204" pitchFamily="34" charset="0"/>
                <a:ea typeface="楷体" panose="02010609060101010101" pitchFamily="49" charset="-122"/>
              </a:rPr>
              <a:t>也将大大增强。在与怪兽的战斗中，奥特曼收获的不仅仅是经验。有时，运气好的话，还能从怪兽身上弄到点小钱</a:t>
            </a:r>
            <a:r>
              <a:rPr lang="en-US" altLang="zh-CN" sz="2400" dirty="0">
                <a:solidFill>
                  <a:srgbClr val="000000"/>
                </a:solidFill>
                <a:latin typeface="Arial" panose="020B0604020202020204" pitchFamily="34" charset="0"/>
                <a:ea typeface="楷体" panose="02010609060101010101" pitchFamily="49" charset="-122"/>
              </a:rPr>
              <a:t>(money)</a:t>
            </a:r>
            <a:r>
              <a:rPr lang="zh-CN" altLang="en-US" sz="2400" dirty="0">
                <a:solidFill>
                  <a:srgbClr val="000000"/>
                </a:solidFill>
                <a:latin typeface="Arial" panose="020B0604020202020204" pitchFamily="34" charset="0"/>
                <a:ea typeface="楷体" panose="02010609060101010101" pitchFamily="49" charset="-122"/>
              </a:rPr>
              <a:t>。不要小看这些钱，关键时刻，它能给奥特曼买药补血呀。奥特曼没有金刚不坏之身，在与怪兽的战斗中，奥特曼会受到伤害。一旦奥特曼的生命值降到</a:t>
            </a:r>
            <a:r>
              <a:rPr lang="en-US" altLang="zh-CN" sz="2400" dirty="0">
                <a:solidFill>
                  <a:srgbClr val="000000"/>
                </a:solidFill>
                <a:latin typeface="Arial" panose="020B0604020202020204" pitchFamily="34" charset="0"/>
                <a:ea typeface="楷体" panose="02010609060101010101" pitchFamily="49" charset="-122"/>
              </a:rPr>
              <a:t>0</a:t>
            </a:r>
            <a:r>
              <a:rPr lang="zh-CN" altLang="en-US" sz="2400" dirty="0">
                <a:solidFill>
                  <a:srgbClr val="000000"/>
                </a:solidFill>
                <a:latin typeface="Arial" panose="020B0604020202020204" pitchFamily="34" charset="0"/>
                <a:ea typeface="楷体" panose="02010609060101010101" pitchFamily="49" charset="-122"/>
              </a:rPr>
              <a:t>，它英雄的一生就结束了。</a:t>
            </a:r>
          </a:p>
          <a:p>
            <a:pPr>
              <a:lnSpc>
                <a:spcPct val="80000"/>
              </a:lnSpc>
              <a:buFontTx/>
              <a:buNone/>
            </a:pPr>
            <a:r>
              <a:rPr lang="zh-CN" altLang="en-US" sz="1800" dirty="0">
                <a:solidFill>
                  <a:srgbClr val="000000"/>
                </a:solidFill>
                <a:latin typeface="Arial" panose="020B0604020202020204" pitchFamily="34" charset="0"/>
                <a:ea typeface="楷体" panose="02010609060101010101" pitchFamily="49" charset="-122"/>
              </a:rPr>
              <a:t>	</a:t>
            </a: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59AB0E05-6DC7-4996-8D0F-4C24D7A1F328}" type="slidenum">
              <a:rPr lang="en-US" altLang="zh-Hans" smtClean="0">
                <a:solidFill>
                  <a:srgbClr val="FF5050"/>
                </a:solidFill>
              </a:rPr>
              <a:pPr eaLnBrk="1" hangingPunct="1">
                <a:defRPr/>
              </a:pPr>
              <a:t>144</a:t>
            </a:fld>
            <a:endParaRPr lang="en-US" altLang="zh-Hans">
              <a:solidFill>
                <a:srgbClr val="FF5050"/>
              </a:solidFill>
            </a:endParaRPr>
          </a:p>
        </p:txBody>
      </p:sp>
    </p:spTree>
    <p:extLst>
      <p:ext uri="{BB962C8B-B14F-4D97-AF65-F5344CB8AC3E}">
        <p14:creationId xmlns:p14="http://schemas.microsoft.com/office/powerpoint/2010/main" val="3152173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0" y="72734"/>
            <a:ext cx="9144000" cy="6669088"/>
          </a:xfrm>
          <a:noFill/>
        </p:spPr>
        <p:txBody>
          <a:bodyPr/>
          <a:lstStyle/>
          <a:p>
            <a:pPr>
              <a:buFontTx/>
              <a:buNone/>
            </a:pPr>
            <a:r>
              <a:rPr lang="zh-CN" altLang="en-US" sz="2400" dirty="0">
                <a:solidFill>
                  <a:srgbClr val="000000"/>
                </a:solidFill>
                <a:latin typeface="Arial" panose="020B0604020202020204" pitchFamily="34" charset="0"/>
                <a:ea typeface="楷体" panose="02010609060101010101" pitchFamily="49" charset="-122"/>
              </a:rPr>
              <a:t>	好了，了解了奥特曼的基本情况，现在可以开始战斗了。首先，我们需要一位全新的奥特曼，我们给它赋予一定的初始实力</a:t>
            </a:r>
            <a:r>
              <a:rPr lang="en-US" altLang="zh-CN" sz="2400" dirty="0">
                <a:solidFill>
                  <a:srgbClr val="000000"/>
                </a:solidFill>
                <a:latin typeface="Arial" panose="020B0604020202020204" pitchFamily="34" charset="0"/>
                <a:ea typeface="楷体" panose="02010609060101010101" pitchFamily="49" charset="-122"/>
              </a:rPr>
              <a:t>(initial)</a:t>
            </a:r>
            <a:r>
              <a:rPr lang="zh-CN" altLang="en-US" sz="2400" dirty="0">
                <a:solidFill>
                  <a:srgbClr val="000000"/>
                </a:solidFill>
                <a:latin typeface="Arial" panose="020B0604020202020204" pitchFamily="34" charset="0"/>
                <a:ea typeface="楷体" panose="02010609060101010101" pitchFamily="49" charset="-122"/>
              </a:rPr>
              <a:t>。让它投入战斗吧！</a:t>
            </a:r>
          </a:p>
          <a:p>
            <a:pPr>
              <a:buFontTx/>
              <a:buNone/>
            </a:pPr>
            <a:r>
              <a:rPr lang="zh-CN" altLang="en-US" sz="2400" dirty="0">
                <a:solidFill>
                  <a:srgbClr val="000000"/>
                </a:solidFill>
                <a:latin typeface="Arial" panose="020B0604020202020204" pitchFamily="34" charset="0"/>
                <a:ea typeface="楷体" panose="02010609060101010101" pitchFamily="49" charset="-122"/>
              </a:rPr>
              <a:t>	在与怪兽的战斗中要讲究策略。所谓知己知彼，百战不殆，一旦碰到怪兽，我们首先要查看自己和对方的实力</a:t>
            </a:r>
            <a:r>
              <a:rPr lang="en-US" altLang="zh-CN" sz="2400" dirty="0">
                <a:solidFill>
                  <a:srgbClr val="000000"/>
                </a:solidFill>
                <a:latin typeface="Arial" panose="020B0604020202020204" pitchFamily="34" charset="0"/>
                <a:ea typeface="楷体" panose="02010609060101010101" pitchFamily="49" charset="-122"/>
              </a:rPr>
              <a:t>(display)</a:t>
            </a:r>
            <a:r>
              <a:rPr lang="zh-CN" altLang="en-US" sz="2400" dirty="0">
                <a:solidFill>
                  <a:srgbClr val="000000"/>
                </a:solidFill>
                <a:latin typeface="Arial" panose="020B0604020202020204" pitchFamily="34" charset="0"/>
                <a:ea typeface="楷体" panose="02010609060101010101" pitchFamily="49" charset="-122"/>
              </a:rPr>
              <a:t>，包括双方的等级、生命值、攻击力、经验和所拥有的钱财。所谓打得赢就打，打不赢就跑。如果对手太强大，逃跑吧</a:t>
            </a:r>
            <a:r>
              <a:rPr lang="en-US" altLang="zh-CN" sz="2400" dirty="0">
                <a:solidFill>
                  <a:srgbClr val="000000"/>
                </a:solidFill>
                <a:latin typeface="Arial" panose="020B0604020202020204" pitchFamily="34" charset="0"/>
                <a:ea typeface="楷体" panose="02010609060101010101" pitchFamily="49" charset="-122"/>
              </a:rPr>
              <a:t>(escape)</a:t>
            </a:r>
            <a:r>
              <a:rPr lang="zh-CN" altLang="en-US" sz="2400" dirty="0">
                <a:solidFill>
                  <a:srgbClr val="000000"/>
                </a:solidFill>
                <a:latin typeface="Arial" panose="020B0604020202020204" pitchFamily="34" charset="0"/>
                <a:ea typeface="楷体" panose="02010609060101010101" pitchFamily="49" charset="-122"/>
              </a:rPr>
              <a:t>！偶尔逃跑无伤颜面，但会耗费一点生命值。如果总是逃跑，生命被虚耗，那英雄就当不成了。所以该出手时就出手，勇敢地战斗</a:t>
            </a:r>
            <a:r>
              <a:rPr lang="en-US" altLang="zh-CN" sz="2400" dirty="0">
                <a:solidFill>
                  <a:srgbClr val="000000"/>
                </a:solidFill>
                <a:latin typeface="Arial" panose="020B0604020202020204" pitchFamily="34" charset="0"/>
                <a:ea typeface="楷体" panose="02010609060101010101" pitchFamily="49" charset="-122"/>
              </a:rPr>
              <a:t>(attack)</a:t>
            </a:r>
            <a:r>
              <a:rPr lang="zh-CN" altLang="en-US" sz="2400" dirty="0">
                <a:solidFill>
                  <a:srgbClr val="000000"/>
                </a:solidFill>
                <a:latin typeface="Arial" panose="020B0604020202020204" pitchFamily="34" charset="0"/>
                <a:ea typeface="楷体" panose="02010609060101010101" pitchFamily="49" charset="-122"/>
              </a:rPr>
              <a:t>吧！每一回合的战斗中，怪兽会受到攻击</a:t>
            </a:r>
            <a:r>
              <a:rPr lang="en-US" altLang="zh-CN" sz="2400" dirty="0">
                <a:solidFill>
                  <a:srgbClr val="000000"/>
                </a:solidFill>
                <a:latin typeface="Arial" panose="020B0604020202020204" pitchFamily="34" charset="0"/>
                <a:ea typeface="楷体" panose="02010609060101010101" pitchFamily="49" charset="-122"/>
              </a:rPr>
              <a:t>(attacked)</a:t>
            </a:r>
            <a:r>
              <a:rPr lang="zh-CN" altLang="en-US" sz="2400" dirty="0">
                <a:solidFill>
                  <a:srgbClr val="000000"/>
                </a:solidFill>
                <a:latin typeface="Arial" panose="020B0604020202020204" pitchFamily="34" charset="0"/>
                <a:ea typeface="楷体" panose="02010609060101010101" pitchFamily="49" charset="-122"/>
              </a:rPr>
              <a:t>，怪兽也会反击</a:t>
            </a:r>
            <a:r>
              <a:rPr lang="en-US" altLang="zh-CN" sz="2400" dirty="0">
                <a:solidFill>
                  <a:srgbClr val="000000"/>
                </a:solidFill>
                <a:latin typeface="Arial" panose="020B0604020202020204" pitchFamily="34" charset="0"/>
                <a:ea typeface="楷体" panose="02010609060101010101" pitchFamily="49" charset="-122"/>
              </a:rPr>
              <a:t>(fightback)</a:t>
            </a:r>
            <a:r>
              <a:rPr lang="zh-CN" altLang="en-US" sz="2400" dirty="0">
                <a:solidFill>
                  <a:srgbClr val="000000"/>
                </a:solidFill>
                <a:latin typeface="Arial" panose="020B0604020202020204" pitchFamily="34" charset="0"/>
                <a:ea typeface="楷体" panose="02010609060101010101" pitchFamily="49" charset="-122"/>
              </a:rPr>
              <a:t>，让奥特曼受到攻击</a:t>
            </a:r>
            <a:r>
              <a:rPr lang="en-US" altLang="zh-CN" sz="2400" dirty="0">
                <a:solidFill>
                  <a:srgbClr val="000000"/>
                </a:solidFill>
                <a:latin typeface="Arial" panose="020B0604020202020204" pitchFamily="34" charset="0"/>
                <a:ea typeface="楷体" panose="02010609060101010101" pitchFamily="49" charset="-122"/>
              </a:rPr>
              <a:t>(attacked)</a:t>
            </a:r>
            <a:r>
              <a:rPr lang="zh-CN" altLang="en-US" sz="2400" dirty="0">
                <a:solidFill>
                  <a:srgbClr val="000000"/>
                </a:solidFill>
                <a:latin typeface="Arial" panose="020B0604020202020204" pitchFamily="34" charset="0"/>
                <a:ea typeface="楷体" panose="02010609060101010101" pitchFamily="49" charset="-122"/>
              </a:rPr>
              <a:t>。每一回合结束，只要奥特曼还活着</a:t>
            </a:r>
            <a:r>
              <a:rPr lang="en-US" altLang="zh-CN" sz="2400" dirty="0">
                <a:solidFill>
                  <a:srgbClr val="000000"/>
                </a:solidFill>
                <a:latin typeface="Arial" panose="020B0604020202020204" pitchFamily="34" charset="0"/>
                <a:ea typeface="楷体" panose="02010609060101010101" pitchFamily="49" charset="-122"/>
              </a:rPr>
              <a:t>(</a:t>
            </a:r>
            <a:r>
              <a:rPr lang="en-US" altLang="zh-CN" sz="2400" dirty="0" err="1">
                <a:solidFill>
                  <a:srgbClr val="000000"/>
                </a:solidFill>
                <a:latin typeface="Arial" panose="020B0604020202020204" pitchFamily="34" charset="0"/>
                <a:ea typeface="楷体" panose="02010609060101010101" pitchFamily="49" charset="-122"/>
              </a:rPr>
              <a:t>isalive</a:t>
            </a:r>
            <a:r>
              <a:rPr lang="en-US" altLang="zh-CN" sz="2400" dirty="0">
                <a:solidFill>
                  <a:srgbClr val="000000"/>
                </a:solidFill>
                <a:latin typeface="Arial" panose="020B0604020202020204" pitchFamily="34" charset="0"/>
                <a:ea typeface="楷体" panose="02010609060101010101" pitchFamily="49" charset="-122"/>
              </a:rPr>
              <a:t>)</a:t>
            </a:r>
            <a:r>
              <a:rPr lang="zh-CN" altLang="en-US" sz="2400" dirty="0">
                <a:solidFill>
                  <a:srgbClr val="000000"/>
                </a:solidFill>
                <a:latin typeface="Arial" panose="020B0604020202020204" pitchFamily="34" charset="0"/>
                <a:ea typeface="楷体" panose="02010609060101010101" pitchFamily="49" charset="-122"/>
              </a:rPr>
              <a:t>，而且怪兽也还活着，战斗就要继续。如果奥特曼的生命值太低，也许抵挡不了下一轮的进攻，那么别财迷了，掏钱出来给它补血</a:t>
            </a:r>
            <a:r>
              <a:rPr lang="en-US" altLang="zh-CN" sz="2400" dirty="0">
                <a:solidFill>
                  <a:srgbClr val="000000"/>
                </a:solidFill>
                <a:latin typeface="Arial" panose="020B0604020202020204" pitchFamily="34" charset="0"/>
                <a:ea typeface="楷体" panose="02010609060101010101" pitchFamily="49" charset="-122"/>
              </a:rPr>
              <a:t>(restore)</a:t>
            </a:r>
            <a:r>
              <a:rPr lang="zh-CN" altLang="en-US" sz="2400" dirty="0">
                <a:solidFill>
                  <a:srgbClr val="000000"/>
                </a:solidFill>
                <a:latin typeface="Arial" panose="020B0604020202020204" pitchFamily="34" charset="0"/>
                <a:ea typeface="楷体" panose="02010609060101010101" pitchFamily="49" charset="-122"/>
              </a:rPr>
              <a:t>吧。当然，如果形势确实不妙，奥特曼也可以中途逃跑。但如果获得了最终的胜利</a:t>
            </a:r>
            <a:r>
              <a:rPr lang="en-US" altLang="zh-CN" sz="2400" dirty="0">
                <a:solidFill>
                  <a:srgbClr val="000000"/>
                </a:solidFill>
                <a:latin typeface="Arial" panose="020B0604020202020204" pitchFamily="34" charset="0"/>
                <a:ea typeface="楷体" panose="02010609060101010101" pitchFamily="49" charset="-122"/>
              </a:rPr>
              <a:t>(win)</a:t>
            </a:r>
            <a:r>
              <a:rPr lang="zh-CN" altLang="en-US" sz="2400" dirty="0">
                <a:solidFill>
                  <a:srgbClr val="000000"/>
                </a:solidFill>
                <a:latin typeface="Arial" panose="020B0604020202020204" pitchFamily="34" charset="0"/>
                <a:ea typeface="楷体" panose="02010609060101010101" pitchFamily="49" charset="-122"/>
              </a:rPr>
              <a:t>，不仅能赢得战斗经验，夺取怪兽身上的钱财，足够多的经验也许能让奥特曼升级</a:t>
            </a:r>
            <a:r>
              <a:rPr lang="en-US" altLang="zh-CN" sz="2400" dirty="0">
                <a:solidFill>
                  <a:srgbClr val="000000"/>
                </a:solidFill>
                <a:latin typeface="Arial" panose="020B0604020202020204" pitchFamily="34" charset="0"/>
                <a:ea typeface="楷体" panose="02010609060101010101" pitchFamily="49" charset="-122"/>
              </a:rPr>
              <a:t>(upgrade)</a:t>
            </a:r>
            <a:r>
              <a:rPr lang="zh-CN" altLang="en-US" sz="2400" dirty="0">
                <a:solidFill>
                  <a:srgbClr val="000000"/>
                </a:solidFill>
                <a:latin typeface="Arial" panose="020B0604020202020204" pitchFamily="34" charset="0"/>
                <a:ea typeface="楷体" panose="02010609060101010101" pitchFamily="49" charset="-122"/>
              </a:rPr>
              <a:t>。</a:t>
            </a:r>
          </a:p>
          <a:p>
            <a:pPr>
              <a:lnSpc>
                <a:spcPct val="90000"/>
              </a:lnSpc>
            </a:pPr>
            <a:endParaRPr lang="zh-CN" altLang="en-US" sz="2000" dirty="0">
              <a:latin typeface="Arial" panose="020B0604020202020204" pitchFamily="34" charset="0"/>
              <a:ea typeface="隶书" panose="02010509060101010101" pitchFamily="49" charset="-122"/>
            </a:endParaRPr>
          </a:p>
        </p:txBody>
      </p:sp>
      <p:sp>
        <p:nvSpPr>
          <p:cNvPr id="2" name="灯片编号占位符 1"/>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CB625D04-C255-487C-B503-571CEE893E54}" type="slidenum">
              <a:rPr lang="en-US" altLang="zh-Hans" smtClean="0">
                <a:solidFill>
                  <a:srgbClr val="FF5050"/>
                </a:solidFill>
              </a:rPr>
              <a:pPr eaLnBrk="1" hangingPunct="1">
                <a:defRPr/>
              </a:pPr>
              <a:t>145</a:t>
            </a:fld>
            <a:endParaRPr lang="en-US" altLang="zh-Hans">
              <a:solidFill>
                <a:srgbClr val="FF5050"/>
              </a:solidFill>
            </a:endParaRPr>
          </a:p>
        </p:txBody>
      </p:sp>
    </p:spTree>
    <p:extLst>
      <p:ext uri="{BB962C8B-B14F-4D97-AF65-F5344CB8AC3E}">
        <p14:creationId xmlns:p14="http://schemas.microsoft.com/office/powerpoint/2010/main" val="177858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481138"/>
            <a:ext cx="8435280" cy="4525962"/>
          </a:xfrm>
        </p:spPr>
        <p:txBody>
          <a:bodyPr/>
          <a:lstStyle/>
          <a:p>
            <a:pPr lvl="1" eaLnBrk="1" hangingPunct="1">
              <a:lnSpc>
                <a:spcPct val="80000"/>
              </a:lnSpc>
            </a:pPr>
            <a:r>
              <a:rPr lang="zh-Hans" altLang="en-US" sz="2800" dirty="0">
                <a:latin typeface="+mn-ea"/>
              </a:rPr>
              <a:t>增加了</a:t>
            </a:r>
            <a:r>
              <a:rPr lang="zh-Hans" altLang="en-US" sz="2800" b="1" i="1" dirty="0">
                <a:latin typeface="+mn-ea"/>
              </a:rPr>
              <a:t>类 </a:t>
            </a:r>
            <a:r>
              <a:rPr lang="zh-Hans" altLang="en-US" sz="2800" dirty="0">
                <a:latin typeface="+mn-ea"/>
              </a:rPr>
              <a:t>这一复合数据类型。</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数据被限定在类的范围内，使其在类的外部为不可见</a:t>
            </a:r>
            <a:r>
              <a:rPr lang="en-US" altLang="zh-Hans" sz="2800" dirty="0">
                <a:latin typeface="+mn-ea"/>
              </a:rPr>
              <a:t>(</a:t>
            </a:r>
            <a:r>
              <a:rPr lang="zh-Hans" altLang="en-US" sz="2800" dirty="0">
                <a:latin typeface="+mn-ea"/>
              </a:rPr>
              <a:t>不能访问</a:t>
            </a:r>
            <a:r>
              <a:rPr lang="en-US" altLang="zh-Hans" sz="2800" dirty="0">
                <a:latin typeface="+mn-ea"/>
              </a:rPr>
              <a:t>)</a:t>
            </a:r>
            <a:r>
              <a:rPr lang="zh-Hans" altLang="en-US" sz="2800" dirty="0">
                <a:latin typeface="+mn-ea"/>
              </a:rPr>
              <a:t>。</a:t>
            </a:r>
          </a:p>
          <a:p>
            <a:pPr lvl="1" eaLnBrk="1" hangingPunct="1">
              <a:lnSpc>
                <a:spcPct val="80000"/>
              </a:lnSpc>
            </a:pPr>
            <a:endParaRPr lang="zh-Hans" altLang="en-US" sz="2800" dirty="0">
              <a:latin typeface="+mn-ea"/>
            </a:endParaRPr>
          </a:p>
          <a:p>
            <a:pPr lvl="1" eaLnBrk="1" hangingPunct="1">
              <a:lnSpc>
                <a:spcPct val="80000"/>
              </a:lnSpc>
            </a:pPr>
            <a:r>
              <a:rPr lang="zh-Hans" altLang="en-US" sz="2800" dirty="0">
                <a:latin typeface="+mn-ea"/>
              </a:rPr>
              <a:t>类将关系密切的一组函数与其共同处理的数据聚集在一起，能够显示某个函数与其他函数之间的逻辑关系和紧密程度。  </a:t>
            </a:r>
          </a:p>
          <a:p>
            <a:pPr lvl="1" eaLnBrk="1" hangingPunct="1">
              <a:lnSpc>
                <a:spcPct val="80000"/>
              </a:lnSpc>
            </a:pPr>
            <a:endParaRPr lang="zh-Hans" altLang="en-US" sz="2800" dirty="0">
              <a:latin typeface="+mn-ea"/>
            </a:endParaRPr>
          </a:p>
          <a:p>
            <a:pPr lvl="1" eaLnBrk="1" hangingPunct="1">
              <a:lnSpc>
                <a:spcPct val="80000"/>
              </a:lnSpc>
            </a:pPr>
            <a:r>
              <a:rPr lang="en-US" altLang="zh-Hans" sz="2800" dirty="0">
                <a:latin typeface="+mn-ea"/>
              </a:rPr>
              <a:t>C++</a:t>
            </a:r>
            <a:r>
              <a:rPr lang="zh-Hans" altLang="en-US" sz="2800" dirty="0">
                <a:latin typeface="+mn-ea"/>
              </a:rPr>
              <a:t>程序由对象组成。采用</a:t>
            </a:r>
            <a:r>
              <a:rPr lang="en-US" altLang="zh-Hans" sz="2800" dirty="0">
                <a:latin typeface="+mn-ea"/>
              </a:rPr>
              <a:t>C++</a:t>
            </a:r>
            <a:r>
              <a:rPr lang="zh-Hans" altLang="en-US" sz="2800" dirty="0">
                <a:latin typeface="+mn-ea"/>
              </a:rPr>
              <a:t>语言进行程序设计便于描述现实世界各种对象的客观规律，与人类习惯的思维方法相一致。</a:t>
            </a:r>
          </a:p>
        </p:txBody>
      </p:sp>
      <p:sp>
        <p:nvSpPr>
          <p:cNvPr id="2253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BC4EA66-30DA-3140-9987-F1C1C9776DDD}" type="slidenum">
              <a:rPr kumimoji="0" lang="zh-Hans" altLang="en-US" sz="1000"/>
              <a:pPr algn="ctr" eaLnBrk="1" hangingPunct="1"/>
              <a:t>15</a:t>
            </a:fld>
            <a:endParaRPr kumimoji="0" lang="en-US" altLang="zh-Hans" sz="1000"/>
          </a:p>
        </p:txBody>
      </p:sp>
      <p:sp>
        <p:nvSpPr>
          <p:cNvPr id="16388"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en-US" altLang="zh-Hans" dirty="0"/>
              <a:t>2</a:t>
            </a:r>
            <a:r>
              <a:rPr lang="zh-Hans" altLang="en-US" dirty="0"/>
              <a:t>、</a:t>
            </a:r>
            <a:r>
              <a:rPr lang="en-US" altLang="zh-Hans" dirty="0"/>
              <a:t>C</a:t>
            </a:r>
            <a:r>
              <a:rPr lang="zh-Hans" altLang="en-US" dirty="0"/>
              <a:t>＋＋语言的特点</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1520" y="548680"/>
            <a:ext cx="8784976" cy="4525962"/>
          </a:xfrm>
        </p:spPr>
        <p:txBody>
          <a:bodyPr/>
          <a:lstStyle/>
          <a:p>
            <a:pPr lvl="1" eaLnBrk="1" hangingPunct="1">
              <a:lnSpc>
                <a:spcPct val="90000"/>
              </a:lnSpc>
            </a:pPr>
            <a:r>
              <a:rPr lang="en-US" altLang="zh-Hans" sz="2800" dirty="0">
                <a:latin typeface="+mn-ea"/>
              </a:rPr>
              <a:t>C++</a:t>
            </a:r>
            <a:r>
              <a:rPr lang="zh-Hans" altLang="en-US" sz="2800" dirty="0">
                <a:latin typeface="+mn-ea"/>
              </a:rPr>
              <a:t>提供了类复合和类派生的实现机制，使得程序员可以实现现实世界中复杂的对象</a:t>
            </a:r>
            <a:r>
              <a:rPr lang="en-US" altLang="zh-Hans" sz="2800" dirty="0">
                <a:latin typeface="+mn-ea"/>
              </a:rPr>
              <a:t>(</a:t>
            </a:r>
            <a:r>
              <a:rPr lang="zh-Hans" altLang="en-US" sz="2800" dirty="0">
                <a:latin typeface="+mn-ea"/>
              </a:rPr>
              <a:t>由简单对象组合而成</a:t>
            </a:r>
            <a:r>
              <a:rPr lang="en-US" altLang="zh-Hans" sz="2800" dirty="0">
                <a:latin typeface="+mn-ea"/>
              </a:rPr>
              <a:t>)</a:t>
            </a:r>
            <a:r>
              <a:rPr lang="zh-Hans" altLang="en-US" sz="2800" dirty="0">
                <a:latin typeface="+mn-ea"/>
              </a:rPr>
              <a:t>，以及便于软件的重复利用。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通过构造函数和析构函数隐含地对对象进行初始化和释放对象占用的系统资源；</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支持函数的重载，运算符重载。</a:t>
            </a:r>
            <a:r>
              <a:rPr lang="en-US" altLang="zh-Hans" sz="2800" dirty="0">
                <a:latin typeface="+mn-ea"/>
              </a:rPr>
              <a:t>C++</a:t>
            </a:r>
            <a:r>
              <a:rPr lang="zh-Hans" altLang="en-US" sz="2800" dirty="0">
                <a:latin typeface="+mn-ea"/>
              </a:rPr>
              <a:t>提供虚函数来实现接口重用。</a:t>
            </a:r>
          </a:p>
          <a:p>
            <a:pPr lvl="1" eaLnBrk="1" hangingPunct="1">
              <a:lnSpc>
                <a:spcPct val="90000"/>
              </a:lnSpc>
            </a:pPr>
            <a:endParaRPr lang="zh-Hans" altLang="en-US" sz="2800" dirty="0">
              <a:latin typeface="+mn-ea"/>
            </a:endParaRPr>
          </a:p>
          <a:p>
            <a:pPr lvl="1" eaLnBrk="1" hangingPunct="1">
              <a:lnSpc>
                <a:spcPct val="90000"/>
              </a:lnSpc>
            </a:pPr>
            <a:r>
              <a:rPr lang="en-US" altLang="zh-Hans" sz="2800" dirty="0">
                <a:latin typeface="+mn-ea"/>
              </a:rPr>
              <a:t>C++</a:t>
            </a:r>
            <a:r>
              <a:rPr lang="zh-Hans" altLang="en-US" sz="2800" dirty="0">
                <a:latin typeface="+mn-ea"/>
              </a:rPr>
              <a:t>采用模板，使程序设计标准化、通用化；</a:t>
            </a:r>
          </a:p>
        </p:txBody>
      </p:sp>
      <p:sp>
        <p:nvSpPr>
          <p:cNvPr id="2355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7036F19-C737-174B-B8A5-92047E5D7132}" type="slidenum">
              <a:rPr kumimoji="0" lang="zh-Hans" altLang="en-US" sz="1000"/>
              <a:pPr algn="ctr" eaLnBrk="1" hangingPunct="1"/>
              <a:t>16</a:t>
            </a:fld>
            <a:endParaRPr kumimoji="0" lang="en-US" altLang="zh-Hans" sz="10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574971" y="1340768"/>
            <a:ext cx="8438853" cy="3960812"/>
          </a:xfrm>
        </p:spPr>
        <p:txBody>
          <a:bodyPr/>
          <a:lstStyle/>
          <a:p>
            <a:pPr algn="just" eaLnBrk="1" hangingPunct="1">
              <a:buFont typeface="Wingdings" charset="2"/>
              <a:buBlip>
                <a:blip r:embed="rId2"/>
              </a:buBlip>
            </a:pPr>
            <a:r>
              <a:rPr lang="zh-Hans" altLang="en-US" sz="2400" dirty="0">
                <a:latin typeface="黑体" charset="0"/>
              </a:rPr>
              <a:t>结构：单纯堆积数据空间构造的类型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类：不但描述数据空间</a:t>
            </a:r>
            <a:r>
              <a:rPr lang="en-US" altLang="zh-Hans" sz="2400" dirty="0">
                <a:latin typeface="黑体" charset="0"/>
              </a:rPr>
              <a:t>,</a:t>
            </a:r>
            <a:r>
              <a:rPr lang="zh-Hans" altLang="en-US" sz="2400" dirty="0">
                <a:latin typeface="黑体" charset="0"/>
              </a:rPr>
              <a:t>还描述其操作的自定义类型</a:t>
            </a:r>
          </a:p>
          <a:p>
            <a:pPr algn="just" eaLnBrk="1" hangingPunct="1">
              <a:buFont typeface="Wingdings" charset="2"/>
              <a:buBlip>
                <a:blip r:embed="rId2"/>
              </a:buBlip>
            </a:pPr>
            <a:endParaRPr lang="zh-Hans" altLang="en-US" sz="1600" dirty="0">
              <a:latin typeface="黑体" charset="0"/>
            </a:endParaRPr>
          </a:p>
          <a:p>
            <a:pPr algn="just" eaLnBrk="1" hangingPunct="1">
              <a:buFont typeface="Wingdings" charset="2"/>
              <a:buBlip>
                <a:blip r:embed="rId2"/>
              </a:buBlip>
            </a:pPr>
            <a:r>
              <a:rPr lang="zh-Hans" altLang="en-US" sz="2400" dirty="0">
                <a:latin typeface="黑体" charset="0"/>
              </a:rPr>
              <a:t>变量：由内部数据类型或衍生的结构类型所产生的实体</a:t>
            </a:r>
          </a:p>
          <a:p>
            <a:pPr algn="just" eaLnBrk="1" hangingPunct="1">
              <a:buFont typeface="Wingdings" charset="2"/>
              <a:buBlip>
                <a:blip r:embed="rId2"/>
              </a:buBlip>
            </a:pPr>
            <a:endParaRPr lang="zh-Hans" altLang="en-US" sz="2400" dirty="0">
              <a:latin typeface="黑体" charset="0"/>
            </a:endParaRPr>
          </a:p>
          <a:p>
            <a:pPr algn="just" eaLnBrk="1" hangingPunct="1">
              <a:buFont typeface="Wingdings" charset="2"/>
              <a:buBlip>
                <a:blip r:embed="rId2"/>
              </a:buBlip>
            </a:pPr>
            <a:r>
              <a:rPr lang="zh-Hans" altLang="en-US" sz="2400" dirty="0">
                <a:latin typeface="黑体" charset="0"/>
              </a:rPr>
              <a:t>对象</a:t>
            </a:r>
            <a:r>
              <a:rPr lang="en-US" altLang="zh-Hans" sz="2400" dirty="0">
                <a:latin typeface="黑体" charset="0"/>
              </a:rPr>
              <a:t>: </a:t>
            </a:r>
            <a:r>
              <a:rPr lang="zh-Hans" altLang="en-US" sz="2400" dirty="0">
                <a:latin typeface="黑体" charset="0"/>
              </a:rPr>
              <a:t>由类产生的实体</a:t>
            </a:r>
            <a:r>
              <a:rPr lang="en-US" altLang="zh-Hans" sz="2400" dirty="0">
                <a:latin typeface="黑体" charset="0"/>
              </a:rPr>
              <a:t>,</a:t>
            </a:r>
            <a:r>
              <a:rPr lang="zh-Hans" altLang="en-US" sz="2400" dirty="0">
                <a:latin typeface="黑体" charset="0"/>
              </a:rPr>
              <a:t>本质上</a:t>
            </a:r>
            <a:r>
              <a:rPr lang="en-US" altLang="zh-Hans" sz="2400" dirty="0">
                <a:latin typeface="黑体" charset="0"/>
              </a:rPr>
              <a:t>,</a:t>
            </a:r>
            <a:r>
              <a:rPr lang="zh-Hans" altLang="en-US" sz="2400" dirty="0">
                <a:latin typeface="黑体" charset="0"/>
              </a:rPr>
              <a:t>变量也是对象</a:t>
            </a:r>
            <a:r>
              <a:rPr lang="en-US" altLang="zh-Hans" sz="2400" dirty="0">
                <a:latin typeface="黑体" charset="0"/>
              </a:rPr>
              <a:t>,</a:t>
            </a:r>
            <a:r>
              <a:rPr lang="zh-Hans" altLang="en-US" sz="2400" dirty="0">
                <a:latin typeface="黑体" charset="0"/>
              </a:rPr>
              <a:t>只不过粗糙一点罢了</a:t>
            </a:r>
            <a:r>
              <a:rPr lang="en-US" altLang="zh-Hans" sz="2400" dirty="0">
                <a:latin typeface="黑体" charset="0"/>
              </a:rPr>
              <a:t>.</a:t>
            </a:r>
          </a:p>
        </p:txBody>
      </p:sp>
      <p:sp>
        <p:nvSpPr>
          <p:cNvPr id="317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5B5FE115-A8A3-0B45-A8DE-141C8984F086}" type="slidenum">
              <a:rPr kumimoji="0" lang="en-US" altLang="zh-Hans" sz="1000"/>
              <a:pPr eaLnBrk="1" hangingPunct="1"/>
              <a:t>17</a:t>
            </a:fld>
            <a:endParaRPr kumimoji="0" lang="en-US" altLang="zh-Hans" sz="1000"/>
          </a:p>
        </p:txBody>
      </p:sp>
      <p:sp>
        <p:nvSpPr>
          <p:cNvPr id="25604" name="Rectangle 2"/>
          <p:cNvSpPr>
            <a:spLocks noGrp="1" noChangeArrowheads="1"/>
          </p:cNvSpPr>
          <p:nvPr>
            <p:ph type="title"/>
          </p:nvPr>
        </p:nvSpPr>
        <p:spPr>
          <a:xfrm>
            <a:off x="467544" y="296069"/>
            <a:ext cx="7885113" cy="828675"/>
          </a:xfrm>
        </p:spPr>
        <p:txBody>
          <a:bodyPr>
            <a:scene3d>
              <a:camera prst="orthographicFront"/>
              <a:lightRig rig="soft" dir="t"/>
            </a:scene3d>
          </a:bodyPr>
          <a:lstStyle/>
          <a:p>
            <a:pPr eaLnBrk="1" fontAlgn="auto" hangingPunct="1">
              <a:spcAft>
                <a:spcPts val="0"/>
              </a:spcAft>
              <a:defRPr/>
            </a:pPr>
            <a:r>
              <a:rPr lang="zh-Hans" altLang="en-US" sz="2800" dirty="0"/>
              <a:t>从结构到类</a:t>
            </a:r>
            <a:r>
              <a:rPr lang="en-US" altLang="zh-Hans" sz="2800" dirty="0"/>
              <a:t>( From Structure to Class ) </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6756AA9-EE0F-BB40-8122-BA599BDF0B06}" type="slidenum">
              <a:rPr lang="en-US" altLang="zh-Hans">
                <a:solidFill>
                  <a:srgbClr val="FF5050"/>
                </a:solidFill>
              </a:rPr>
              <a:pPr eaLnBrk="1" hangingPunct="1"/>
              <a:t>18</a:t>
            </a:fld>
            <a:endParaRPr lang="en-US" altLang="zh-Hans">
              <a:solidFill>
                <a:srgbClr val="FF5050"/>
              </a:solidFill>
            </a:endParaRPr>
          </a:p>
        </p:txBody>
      </p:sp>
      <p:sp>
        <p:nvSpPr>
          <p:cNvPr id="14339" name="矩形 2"/>
          <p:cNvSpPr>
            <a:spLocks noGrp="1" noChangeArrowheads="1"/>
          </p:cNvSpPr>
          <p:nvPr>
            <p:ph type="title"/>
          </p:nvPr>
        </p:nvSpPr>
        <p:spPr>
          <a:xfrm>
            <a:off x="365751" y="241966"/>
            <a:ext cx="6192838" cy="838200"/>
          </a:xfrm>
        </p:spPr>
        <p:txBody>
          <a:bodyPr/>
          <a:lstStyle/>
          <a:p>
            <a:pPr eaLnBrk="1" hangingPunct="1"/>
            <a:r>
              <a:rPr lang="en-US" altLang="zh-Hans" dirty="0"/>
              <a:t>3</a:t>
            </a:r>
            <a:r>
              <a:rPr lang="zh-Hans" altLang="en-US" b="1" dirty="0"/>
              <a:t>、类的概念</a:t>
            </a:r>
            <a:r>
              <a:rPr lang="zh-Hans" altLang="en-US" dirty="0"/>
              <a:t> </a:t>
            </a:r>
          </a:p>
        </p:txBody>
      </p:sp>
      <p:sp>
        <p:nvSpPr>
          <p:cNvPr id="14340" name="矩形 3"/>
          <p:cNvSpPr>
            <a:spLocks noChangeArrowheads="1"/>
          </p:cNvSpPr>
          <p:nvPr/>
        </p:nvSpPr>
        <p:spPr bwMode="auto">
          <a:xfrm>
            <a:off x="395288" y="1195983"/>
            <a:ext cx="82089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类是将不同类型的数据和处理这些数据的操作封装在一起的一个复合数据类型</a:t>
            </a:r>
          </a:p>
          <a:p>
            <a:pPr eaLnBrk="1" hangingPunct="1"/>
            <a:r>
              <a:rPr lang="zh-Hans" altLang="en-US" dirty="0">
                <a:solidFill>
                  <a:srgbClr val="000000"/>
                </a:solidFill>
              </a:rPr>
              <a:t>类有</a:t>
            </a:r>
            <a:r>
              <a:rPr lang="zh-Hans" altLang="en-US" dirty="0">
                <a:solidFill>
                  <a:srgbClr val="3333FF"/>
                </a:solidFill>
              </a:rPr>
              <a:t>两类成员</a:t>
            </a:r>
            <a:r>
              <a:rPr lang="zh-Hans" altLang="en-US" dirty="0">
                <a:solidFill>
                  <a:srgbClr val="000000"/>
                </a:solidFill>
              </a:rPr>
              <a:t>，一类是数据成员用于表示实体抽象的属性，另一类是成员函数用来描述实体抽象的行为</a:t>
            </a:r>
          </a:p>
          <a:p>
            <a:pPr eaLnBrk="1" hangingPunct="1"/>
            <a:r>
              <a:rPr lang="zh-Hans" altLang="en-US" dirty="0">
                <a:solidFill>
                  <a:srgbClr val="000000"/>
                </a:solidFill>
              </a:rPr>
              <a:t>类作为一种数据类型</a:t>
            </a:r>
            <a:r>
              <a:rPr lang="zh-Hans" altLang="en-US" dirty="0">
                <a:solidFill>
                  <a:srgbClr val="3333FF"/>
                </a:solidFill>
              </a:rPr>
              <a:t>在定义时不分配任何内存</a:t>
            </a:r>
          </a:p>
          <a:p>
            <a:pPr eaLnBrk="1" hangingPunct="1"/>
            <a:r>
              <a:rPr lang="zh-Hans" altLang="en-US" dirty="0">
                <a:solidFill>
                  <a:srgbClr val="000000"/>
                </a:solidFill>
              </a:rPr>
              <a:t>类通过将数据和对数据进行操作的所有函数绑定在一起，实现了信息隐藏</a:t>
            </a:r>
          </a:p>
          <a:p>
            <a:pPr eaLnBrk="1" hangingPunct="1"/>
            <a:r>
              <a:rPr lang="zh-Hans" altLang="en-US" dirty="0">
                <a:solidFill>
                  <a:srgbClr val="000000"/>
                </a:solidFill>
              </a:rPr>
              <a:t>在类中使用关键字</a:t>
            </a:r>
            <a:r>
              <a:rPr lang="en-US" altLang="zh-Hans" dirty="0">
                <a:solidFill>
                  <a:srgbClr val="000000"/>
                </a:solidFill>
              </a:rPr>
              <a:t>public</a:t>
            </a:r>
            <a:r>
              <a:rPr lang="zh-Hans" altLang="en-US" dirty="0">
                <a:solidFill>
                  <a:srgbClr val="000000"/>
                </a:solidFill>
              </a:rPr>
              <a:t>，</a:t>
            </a:r>
            <a:r>
              <a:rPr lang="en-US" altLang="zh-Hans" dirty="0">
                <a:solidFill>
                  <a:srgbClr val="000000"/>
                </a:solidFill>
              </a:rPr>
              <a:t>private</a:t>
            </a:r>
            <a:r>
              <a:rPr lang="zh-Hans" altLang="en-US" dirty="0">
                <a:solidFill>
                  <a:srgbClr val="000000"/>
                </a:solidFill>
              </a:rPr>
              <a:t>和</a:t>
            </a:r>
            <a:r>
              <a:rPr lang="en-US" altLang="zh-Hans" dirty="0">
                <a:solidFill>
                  <a:srgbClr val="000000"/>
                </a:solidFill>
              </a:rPr>
              <a:t>protected</a:t>
            </a:r>
            <a:r>
              <a:rPr lang="zh-Hans" altLang="en-US" dirty="0">
                <a:solidFill>
                  <a:srgbClr val="000000"/>
                </a:solidFill>
              </a:rPr>
              <a:t>对类的每一个成员</a:t>
            </a:r>
            <a:r>
              <a:rPr lang="en-US" altLang="zh-Hans" dirty="0">
                <a:solidFill>
                  <a:srgbClr val="000000"/>
                </a:solidFill>
              </a:rPr>
              <a:t>(</a:t>
            </a:r>
            <a:r>
              <a:rPr lang="zh-Hans" altLang="en-US" dirty="0">
                <a:solidFill>
                  <a:srgbClr val="000000"/>
                </a:solidFill>
              </a:rPr>
              <a:t>数据或函数</a:t>
            </a:r>
            <a:r>
              <a:rPr lang="en-US" altLang="zh-Hans" dirty="0">
                <a:solidFill>
                  <a:srgbClr val="000000"/>
                </a:solidFill>
              </a:rPr>
              <a:t>)</a:t>
            </a:r>
            <a:r>
              <a:rPr lang="zh-Hans" altLang="en-US" dirty="0">
                <a:solidFill>
                  <a:srgbClr val="000000"/>
                </a:solidFill>
              </a:rPr>
              <a:t>指定访问权限来实现数据封装</a:t>
            </a:r>
          </a:p>
        </p:txBody>
      </p:sp>
      <p:sp>
        <p:nvSpPr>
          <p:cNvPr id="14341" name="矩形 5"/>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4342" name="矩形 7"/>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Tree>
    <p:extLst>
      <p:ext uri="{BB962C8B-B14F-4D97-AF65-F5344CB8AC3E}">
        <p14:creationId xmlns:p14="http://schemas.microsoft.com/office/powerpoint/2010/main" val="23479975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529431" y="1058863"/>
            <a:ext cx="8229600" cy="4525962"/>
          </a:xfrm>
        </p:spPr>
        <p:txBody>
          <a:bodyPr/>
          <a:lstStyle/>
          <a:p>
            <a:pPr marL="0" indent="0" eaLnBrk="1" hangingPunct="1">
              <a:buFontTx/>
              <a:buNone/>
            </a:pPr>
            <a:r>
              <a:rPr lang="zh-Hans" altLang="en-US" b="1" dirty="0">
                <a:latin typeface="宋体" charset="0"/>
              </a:rPr>
              <a:t>格式</a:t>
            </a:r>
            <a:r>
              <a:rPr lang="en-US" altLang="zh-Hans" b="1" dirty="0">
                <a:latin typeface="宋体" charset="0"/>
              </a:rPr>
              <a:t>: class </a:t>
            </a:r>
            <a:r>
              <a:rPr lang="zh-Hans" altLang="en-US" b="1" dirty="0">
                <a:latin typeface="宋体" charset="0"/>
              </a:rPr>
              <a:t>类名</a:t>
            </a:r>
            <a:endParaRPr lang="en-US" altLang="zh-Hans" b="1" dirty="0">
              <a:latin typeface="宋体" charset="0"/>
            </a:endParaRPr>
          </a:p>
          <a:p>
            <a:pPr marL="0" indent="0" eaLnBrk="1" hangingPunct="1">
              <a:buFontTx/>
              <a:buNone/>
            </a:pPr>
            <a:r>
              <a:rPr lang="en-US" altLang="zh-Hans" b="1" dirty="0">
                <a:latin typeface="宋体" charset="0"/>
              </a:rPr>
              <a:t>      {</a:t>
            </a:r>
          </a:p>
          <a:p>
            <a:pPr marL="0" indent="0" eaLnBrk="1" hangingPunct="1">
              <a:buFontTx/>
              <a:buNone/>
            </a:pPr>
            <a:r>
              <a:rPr lang="en-US" altLang="zh-Hans" b="1" dirty="0">
                <a:latin typeface="宋体" charset="0"/>
              </a:rPr>
              <a:t>       private :</a:t>
            </a:r>
          </a:p>
          <a:p>
            <a:pPr marL="0" indent="0" eaLnBrk="1" hangingPunct="1">
              <a:buFontTx/>
              <a:buNone/>
            </a:pPr>
            <a:r>
              <a:rPr lang="en-US" altLang="zh-Hans" b="1" dirty="0">
                <a:latin typeface="宋体" charset="0"/>
              </a:rPr>
              <a:t>         </a:t>
            </a:r>
            <a:r>
              <a:rPr lang="zh-Hans" altLang="en-US" b="1" dirty="0">
                <a:latin typeface="宋体" charset="0"/>
              </a:rPr>
              <a:t>私有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public :</a:t>
            </a:r>
          </a:p>
          <a:p>
            <a:pPr marL="0" indent="0" eaLnBrk="1" hangingPunct="1">
              <a:buFontTx/>
              <a:buNone/>
            </a:pPr>
            <a:r>
              <a:rPr lang="en-US" altLang="zh-Hans" b="1" dirty="0">
                <a:latin typeface="宋体" charset="0"/>
              </a:rPr>
              <a:t>         </a:t>
            </a:r>
            <a:r>
              <a:rPr lang="zh-Hans" altLang="en-US" b="1" dirty="0">
                <a:latin typeface="宋体" charset="0"/>
              </a:rPr>
              <a:t>公有</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protected : </a:t>
            </a:r>
          </a:p>
          <a:p>
            <a:pPr marL="0" indent="0" eaLnBrk="1" hangingPunct="1">
              <a:buFontTx/>
              <a:buNone/>
            </a:pPr>
            <a:r>
              <a:rPr lang="en-US" altLang="zh-Hans" b="1" dirty="0">
                <a:latin typeface="宋体" charset="0"/>
              </a:rPr>
              <a:t>         </a:t>
            </a:r>
            <a:r>
              <a:rPr lang="zh-Hans" altLang="en-US" b="1" dirty="0">
                <a:latin typeface="宋体" charset="0"/>
              </a:rPr>
              <a:t>被保护</a:t>
            </a:r>
            <a:r>
              <a:rPr kumimoji="1" lang="zh-Hans" altLang="en-US" b="1" dirty="0">
                <a:solidFill>
                  <a:srgbClr val="000000"/>
                </a:solidFill>
                <a:latin typeface="宋体" charset="0"/>
              </a:rPr>
              <a:t>成员函数或数据成员</a:t>
            </a:r>
            <a:endParaRPr lang="en-US" altLang="zh-Hans" b="1" dirty="0">
              <a:latin typeface="宋体" charset="0"/>
            </a:endParaRPr>
          </a:p>
          <a:p>
            <a:pPr marL="0" indent="0" eaLnBrk="1" hangingPunct="1">
              <a:buFontTx/>
              <a:buNone/>
            </a:pPr>
            <a:r>
              <a:rPr lang="en-US" altLang="zh-Hans" b="1" dirty="0">
                <a:latin typeface="宋体" charset="0"/>
              </a:rPr>
              <a:t>       }</a:t>
            </a:r>
            <a:r>
              <a:rPr lang="zh-Hans" altLang="en-US" b="1" dirty="0">
                <a:latin typeface="宋体" charset="0"/>
              </a:rPr>
              <a:t>；</a:t>
            </a:r>
            <a:r>
              <a:rPr kumimoji="1" lang="en-US" altLang="zh-Hans" b="1" dirty="0">
                <a:solidFill>
                  <a:srgbClr val="FF5050"/>
                </a:solidFill>
                <a:latin typeface="宋体" charset="0"/>
              </a:rPr>
              <a:t>//</a:t>
            </a:r>
            <a:r>
              <a:rPr kumimoji="1" lang="zh-Hans" altLang="en-US" b="1" dirty="0">
                <a:solidFill>
                  <a:srgbClr val="FF5050"/>
                </a:solidFill>
                <a:latin typeface="宋体" charset="0"/>
              </a:rPr>
              <a:t>注意这里的分号；</a:t>
            </a:r>
          </a:p>
          <a:p>
            <a:pPr marL="0" indent="0" eaLnBrk="1" hangingPunct="1">
              <a:buFontTx/>
              <a:buNone/>
            </a:pPr>
            <a:endParaRPr lang="en-US" altLang="zh-Hans" b="1" dirty="0">
              <a:latin typeface="宋体" charset="0"/>
            </a:endParaRP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D4BAC54C-600B-D744-9E39-B505872B97C8}" type="slidenum">
              <a:rPr lang="en-US" altLang="zh-Hans">
                <a:solidFill>
                  <a:srgbClr val="FF5050"/>
                </a:solidFill>
              </a:rPr>
              <a:pPr eaLnBrk="1" hangingPunct="1"/>
              <a:t>19</a:t>
            </a:fld>
            <a:endParaRPr lang="en-US" altLang="zh-Hans">
              <a:solidFill>
                <a:srgbClr val="FF5050"/>
              </a:solidFill>
            </a:endParaRPr>
          </a:p>
        </p:txBody>
      </p:sp>
      <p:sp>
        <p:nvSpPr>
          <p:cNvPr id="15364" name="矩形 2"/>
          <p:cNvSpPr txBox="1">
            <a:spLocks noChangeArrowheads="1"/>
          </p:cNvSpPr>
          <p:nvPr/>
        </p:nvSpPr>
        <p:spPr bwMode="auto">
          <a:xfrm>
            <a:off x="539402" y="175394"/>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3600" b="1" dirty="0">
                <a:solidFill>
                  <a:srgbClr val="FF5050"/>
                </a:solidFill>
                <a:ea typeface="宋体" charset="0"/>
              </a:rPr>
              <a:t>类的定义</a:t>
            </a:r>
            <a:r>
              <a:rPr lang="zh-Hans" altLang="en-US" sz="3600" dirty="0">
                <a:solidFill>
                  <a:srgbClr val="FF5050"/>
                </a:solidFill>
                <a:ea typeface="宋体" charset="0"/>
              </a:rPr>
              <a:t> </a:t>
            </a:r>
          </a:p>
        </p:txBody>
      </p:sp>
      <p:sp>
        <p:nvSpPr>
          <p:cNvPr id="15365" name="矩形 1"/>
          <p:cNvSpPr>
            <a:spLocks noChangeArrowheads="1"/>
          </p:cNvSpPr>
          <p:nvPr/>
        </p:nvSpPr>
        <p:spPr bwMode="auto">
          <a:xfrm>
            <a:off x="551952" y="5390357"/>
            <a:ext cx="820707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kumimoji="1" lang="en-US" altLang="zh-Hans" sz="2400" b="1" dirty="0">
                <a:solidFill>
                  <a:srgbClr val="000000"/>
                </a:solidFill>
                <a:latin typeface="宋体" charset="0"/>
                <a:ea typeface="宋体" charset="0"/>
              </a:rPr>
              <a:t> </a:t>
            </a:r>
            <a:r>
              <a:rPr kumimoji="1" lang="zh-Hans" altLang="en-US" b="1" dirty="0">
                <a:solidFill>
                  <a:srgbClr val="000000"/>
                </a:solidFill>
                <a:latin typeface="宋体" charset="0"/>
                <a:ea typeface="宋体" charset="0"/>
              </a:rPr>
              <a:t>类成员函数的定义可以直接置于类定义中的花括号</a:t>
            </a:r>
          </a:p>
          <a:p>
            <a:pPr eaLnBrk="1" hangingPunct="1">
              <a:spcBef>
                <a:spcPct val="0"/>
              </a:spcBef>
              <a:buClrTx/>
              <a:buFontTx/>
              <a:buNone/>
            </a:pPr>
            <a:r>
              <a:rPr lang="en-US" altLang="zh-Hans" b="1" dirty="0">
                <a:solidFill>
                  <a:srgbClr val="000000"/>
                </a:solidFill>
                <a:latin typeface="宋体" charset="0"/>
                <a:ea typeface="宋体" charset="0"/>
              </a:rPr>
              <a:t> </a:t>
            </a:r>
            <a:r>
              <a:rPr kumimoji="1" lang="zh-Hans" altLang="en-US" b="1" dirty="0">
                <a:solidFill>
                  <a:srgbClr val="000000"/>
                </a:solidFill>
                <a:latin typeface="宋体" charset="0"/>
                <a:ea typeface="宋体" charset="0"/>
              </a:rPr>
              <a:t>内。此时，成员函数将被缺省为按内联方式处理</a:t>
            </a:r>
            <a:r>
              <a:rPr lang="en-US" altLang="zh-Hans" b="1" dirty="0">
                <a:solidFill>
                  <a:srgbClr val="000000"/>
                </a:solidFill>
                <a:latin typeface="宋体" charset="0"/>
                <a:ea typeface="宋体" charset="0"/>
              </a:rPr>
              <a:t>.</a:t>
            </a:r>
            <a:endParaRPr lang="zh-Hans" altLang="en-US" dirty="0">
              <a:solidFill>
                <a:schemeClr val="tx1"/>
              </a:solidFill>
              <a:ea typeface="宋体" charset="0"/>
            </a:endParaRPr>
          </a:p>
        </p:txBody>
      </p:sp>
    </p:spTree>
    <p:extLst>
      <p:ext uri="{BB962C8B-B14F-4D97-AF65-F5344CB8AC3E}">
        <p14:creationId xmlns:p14="http://schemas.microsoft.com/office/powerpoint/2010/main" val="149838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r>
              <a:rPr lang="zh-Hans" altLang="en-US" dirty="0"/>
              <a:t>面向结构和面向对象设计方法</a:t>
            </a:r>
          </a:p>
          <a:p>
            <a:pPr eaLnBrk="1" hangingPunct="1"/>
            <a:r>
              <a:rPr lang="en-US" altLang="zh-Hans" dirty="0"/>
              <a:t>C++</a:t>
            </a:r>
            <a:r>
              <a:rPr lang="zh-Hans" altLang="en-US" dirty="0"/>
              <a:t>语言的特点</a:t>
            </a:r>
          </a:p>
          <a:p>
            <a:pPr eaLnBrk="1" hangingPunct="1"/>
            <a:r>
              <a:rPr lang="zh-Hans" altLang="en-US" dirty="0"/>
              <a:t>类和对象的概念和定义</a:t>
            </a:r>
          </a:p>
          <a:p>
            <a:pPr eaLnBrk="1" hangingPunct="1"/>
            <a:r>
              <a:rPr lang="zh-Hans" altLang="en-US" dirty="0"/>
              <a:t>对象成员的访问控制</a:t>
            </a:r>
            <a:endParaRPr lang="en-US" altLang="zh-Hans" dirty="0"/>
          </a:p>
          <a:p>
            <a:pPr eaLnBrk="1" hangingPunct="1"/>
            <a:r>
              <a:rPr lang="zh-CN" altLang="en-US" dirty="0"/>
              <a:t>构造函数与析构函数</a:t>
            </a:r>
            <a:endParaRPr lang="en-US" altLang="zh-CN" dirty="0"/>
          </a:p>
          <a:p>
            <a:pPr eaLnBrk="1" hangingPunct="1"/>
            <a:r>
              <a:rPr lang="zh-CN" altLang="en-US" dirty="0"/>
              <a:t>拷贝构造函数</a:t>
            </a:r>
            <a:endParaRPr lang="en-US" altLang="zh-CN" dirty="0"/>
          </a:p>
          <a:p>
            <a:pPr eaLnBrk="1" hangingPunct="1"/>
            <a:r>
              <a:rPr lang="zh-CN" altLang="en-US" dirty="0"/>
              <a:t>复合类</a:t>
            </a:r>
            <a:endParaRPr lang="zh-Hans" altLang="en-US" dirty="0"/>
          </a:p>
          <a:p>
            <a:pPr eaLnBrk="1" hangingPunct="1"/>
            <a:endParaRPr lang="zh-Hans" altLang="en-US" dirty="0"/>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2</a:t>
            </a:fld>
            <a:endParaRPr kumimoji="0" lang="en-US" altLang="zh-Hans" sz="1000"/>
          </a:p>
        </p:txBody>
      </p:sp>
      <p:sp>
        <p:nvSpPr>
          <p:cNvPr id="6148" name="Rectangle 2"/>
          <p:cNvSpPr>
            <a:spLocks noGrp="1" noChangeArrowheads="1"/>
          </p:cNvSpPr>
          <p:nvPr>
            <p:ph type="title"/>
          </p:nvPr>
        </p:nvSpPr>
        <p:spPr/>
        <p:txBody>
          <a:bodyPr>
            <a:normAutofit/>
            <a:scene3d>
              <a:camera prst="orthographicFront"/>
              <a:lightRig rig="soft" dir="t"/>
            </a:scene3d>
          </a:bodyPr>
          <a:lstStyle/>
          <a:p>
            <a:pPr eaLnBrk="1" fontAlgn="auto" hangingPunct="1">
              <a:spcAft>
                <a:spcPts val="0"/>
              </a:spcAft>
              <a:defRPr/>
            </a:pPr>
            <a:r>
              <a:rPr lang="zh-Hans" altLang="en-US" dirty="0"/>
              <a:t>第</a:t>
            </a:r>
            <a:r>
              <a:rPr lang="en-US" altLang="zh-Hans" dirty="0"/>
              <a:t>11</a:t>
            </a:r>
            <a:r>
              <a:rPr lang="zh-Hans" altLang="en-US" dirty="0"/>
              <a:t>章</a:t>
            </a:r>
            <a:r>
              <a:rPr lang="en-US" altLang="zh-Hans" dirty="0"/>
              <a:t> </a:t>
            </a:r>
            <a:r>
              <a:rPr lang="zh-Hans" altLang="en-US" dirty="0"/>
              <a:t>、第</a:t>
            </a:r>
            <a:r>
              <a:rPr lang="en-US" altLang="zh-Hans" dirty="0"/>
              <a:t>13</a:t>
            </a:r>
            <a:r>
              <a:rPr lang="zh-Hans" altLang="en-US" dirty="0"/>
              <a:t>章</a:t>
            </a:r>
            <a:r>
              <a:rPr lang="en-US" altLang="zh-Hans" dirty="0"/>
              <a:t>  </a:t>
            </a:r>
            <a:endParaRPr lang="zh-Hans" altLang="en-US" dirty="0"/>
          </a:p>
        </p:txBody>
      </p:sp>
    </p:spTree>
    <p:extLst>
      <p:ext uri="{BB962C8B-B14F-4D97-AF65-F5344CB8AC3E}">
        <p14:creationId xmlns:p14="http://schemas.microsoft.com/office/powerpoint/2010/main" val="10361407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Grp="1" noChangeArrowheads="1"/>
          </p:cNvSpPr>
          <p:nvPr>
            <p:ph type="title" idx="4294967295"/>
          </p:nvPr>
        </p:nvSpPr>
        <p:spPr>
          <a:xfrm>
            <a:off x="457200" y="116632"/>
            <a:ext cx="8229600" cy="1143000"/>
          </a:xfrm>
        </p:spPr>
        <p:txBody>
          <a:bodyPr/>
          <a:lstStyle/>
          <a:p>
            <a:r>
              <a:rPr lang="zh-Hans" altLang="en-US" b="1">
                <a:solidFill>
                  <a:srgbClr val="000000"/>
                </a:solidFill>
              </a:rPr>
              <a:t>类定义常见的两形式</a:t>
            </a:r>
          </a:p>
        </p:txBody>
      </p:sp>
      <p:sp>
        <p:nvSpPr>
          <p:cNvPr id="16387" name="矩形 3"/>
          <p:cNvSpPr>
            <a:spLocks noGrp="1" noChangeArrowheads="1"/>
          </p:cNvSpPr>
          <p:nvPr>
            <p:ph type="body" idx="4294967295"/>
          </p:nvPr>
        </p:nvSpPr>
        <p:spPr>
          <a:xfrm>
            <a:off x="107950" y="1412874"/>
            <a:ext cx="8712200" cy="5040461"/>
          </a:xfrm>
        </p:spPr>
        <p:txBody>
          <a:bodyPr/>
          <a:lstStyle/>
          <a:p>
            <a:pPr>
              <a:buFont typeface="Wingdings" charset="2"/>
              <a:buNone/>
            </a:pPr>
            <a:r>
              <a:rPr lang="en-US" altLang="zh-Hans" b="1" dirty="0">
                <a:solidFill>
                  <a:srgbClr val="000000"/>
                </a:solidFill>
                <a:ea typeface="宋体" charset="0"/>
              </a:rPr>
              <a:t>   1)</a:t>
            </a:r>
            <a:r>
              <a:rPr lang="zh-Hans" altLang="en-US" b="1" dirty="0">
                <a:solidFill>
                  <a:srgbClr val="000000"/>
                </a:solidFill>
                <a:ea typeface="宋体" charset="0"/>
              </a:rPr>
              <a:t>类界面与类实现 </a:t>
            </a:r>
          </a:p>
          <a:p>
            <a:pPr>
              <a:buFont typeface="Wingdings" charset="2"/>
              <a:buNone/>
            </a:pPr>
            <a:endParaRPr lang="zh-Hans" altLang="en-US" sz="1000" b="1" dirty="0">
              <a:solidFill>
                <a:srgbClr val="000000"/>
              </a:solidFill>
              <a:ea typeface="宋体" charset="0"/>
            </a:endParaRPr>
          </a:p>
          <a:p>
            <a:pPr>
              <a:buFont typeface="Wingdings" charset="2"/>
              <a:buNone/>
            </a:pPr>
            <a:r>
              <a:rPr lang="zh-Hans" altLang="en-US" b="1" dirty="0">
                <a:solidFill>
                  <a:srgbClr val="000000"/>
                </a:solidFill>
                <a:ea typeface="宋体" charset="0"/>
              </a:rPr>
              <a:t>   类界面：包含类中数据成员和成员函数的函数原型。 </a:t>
            </a:r>
          </a:p>
          <a:p>
            <a:pPr>
              <a:buFont typeface="Wingdings" charset="2"/>
              <a:buNone/>
            </a:pPr>
            <a:r>
              <a:rPr lang="zh-Hans" altLang="en-US" b="1" dirty="0">
                <a:solidFill>
                  <a:srgbClr val="000000"/>
                </a:solidFill>
                <a:ea typeface="宋体" charset="0"/>
              </a:rPr>
              <a:t>   类实现：成员函数的具体实现。</a:t>
            </a:r>
            <a:r>
              <a:rPr lang="zh-Hans" altLang="en-US" sz="2400" b="1" dirty="0">
                <a:solidFill>
                  <a:srgbClr val="000000"/>
                </a:solidFill>
                <a:ea typeface="宋体" charset="0"/>
              </a:rPr>
              <a:t> </a:t>
            </a:r>
          </a:p>
          <a:p>
            <a:pPr>
              <a:buFont typeface="Wingdings" charset="2"/>
              <a:buNone/>
            </a:pPr>
            <a:endParaRPr lang="zh-Hans" altLang="en-US" sz="2400" b="1" dirty="0">
              <a:solidFill>
                <a:srgbClr val="000000"/>
              </a:solidFill>
              <a:ea typeface="宋体" charset="0"/>
            </a:endParaRPr>
          </a:p>
          <a:p>
            <a:pPr>
              <a:buFont typeface="Wingdings" charset="2"/>
              <a:buNone/>
            </a:pPr>
            <a:r>
              <a:rPr lang="zh-Hans" altLang="en-US" sz="2400" b="1" dirty="0">
                <a:solidFill>
                  <a:srgbClr val="000000"/>
                </a:solidFill>
                <a:ea typeface="宋体" charset="0"/>
              </a:rPr>
              <a:t>    在类界面中仅包括类的所有数据成员以及成员函数的函数原</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型，但不包括成员函数的定义，类的界面放在以</a:t>
            </a:r>
            <a:r>
              <a:rPr lang="en-US" altLang="zh-Hans" sz="2400" b="1" dirty="0">
                <a:solidFill>
                  <a:srgbClr val="000000"/>
                </a:solidFill>
                <a:ea typeface="宋体" charset="0"/>
              </a:rPr>
              <a:t>.H</a:t>
            </a:r>
            <a:r>
              <a:rPr lang="zh-Hans" altLang="en-US" sz="2400" b="1" dirty="0">
                <a:solidFill>
                  <a:srgbClr val="000000"/>
                </a:solidFill>
                <a:ea typeface="宋体" charset="0"/>
              </a:rPr>
              <a:t>为后缀</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名的文件中。</a:t>
            </a:r>
          </a:p>
          <a:p>
            <a:pPr>
              <a:buFont typeface="Wingdings" charset="2"/>
              <a:buNone/>
            </a:pPr>
            <a:r>
              <a:rPr lang="zh-Hans" altLang="en-US" sz="2400" b="1" dirty="0">
                <a:solidFill>
                  <a:srgbClr val="000000"/>
                </a:solidFill>
                <a:ea typeface="宋体" charset="0"/>
              </a:rPr>
              <a:t>    而对于类的实现，即成员函数的定义则放在以</a:t>
            </a:r>
            <a:r>
              <a:rPr lang="en-US" altLang="zh-Hans" sz="2400" b="1" dirty="0">
                <a:solidFill>
                  <a:srgbClr val="000000"/>
                </a:solidFill>
                <a:ea typeface="宋体" charset="0"/>
              </a:rPr>
              <a:t>.CPP</a:t>
            </a:r>
            <a:r>
              <a:rPr lang="zh-Hans" altLang="en-US" sz="2400" b="1" dirty="0">
                <a:solidFill>
                  <a:srgbClr val="000000"/>
                </a:solidFill>
                <a:ea typeface="宋体" charset="0"/>
              </a:rPr>
              <a:t>为后缀名</a:t>
            </a:r>
          </a:p>
          <a:p>
            <a:pPr>
              <a:buFont typeface="Wingdings" charset="2"/>
              <a:buNone/>
            </a:pPr>
            <a:r>
              <a:rPr lang="en-US" altLang="zh-Hans" sz="2400" b="1" dirty="0">
                <a:solidFill>
                  <a:srgbClr val="000000"/>
                </a:solidFill>
                <a:ea typeface="宋体" charset="0"/>
              </a:rPr>
              <a:t>    </a:t>
            </a:r>
            <a:r>
              <a:rPr lang="zh-Hans" altLang="en-US" sz="2400" b="1" dirty="0">
                <a:solidFill>
                  <a:srgbClr val="000000"/>
                </a:solidFill>
                <a:ea typeface="宋体" charset="0"/>
              </a:rPr>
              <a:t>的文件中</a:t>
            </a:r>
          </a:p>
        </p:txBody>
      </p:sp>
    </p:spTree>
    <p:extLst>
      <p:ext uri="{BB962C8B-B14F-4D97-AF65-F5344CB8AC3E}">
        <p14:creationId xmlns:p14="http://schemas.microsoft.com/office/powerpoint/2010/main" val="163159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矩形 2"/>
          <p:cNvSpPr>
            <a:spLocks noGrp="1" noChangeArrowheads="1"/>
          </p:cNvSpPr>
          <p:nvPr>
            <p:ph type="body" idx="4294967295"/>
          </p:nvPr>
        </p:nvSpPr>
        <p:spPr>
          <a:xfrm>
            <a:off x="179512" y="620688"/>
            <a:ext cx="8964488" cy="5256212"/>
          </a:xfrm>
        </p:spPr>
        <p:txBody>
          <a:bodyPr/>
          <a:lstStyle/>
          <a:p>
            <a:pPr>
              <a:lnSpc>
                <a:spcPct val="150000"/>
              </a:lnSpc>
              <a:buFont typeface="Wingdings" charset="2"/>
              <a:buNone/>
            </a:pPr>
            <a:r>
              <a:rPr lang="zh-Hans" altLang="en-US" sz="2800" b="1" dirty="0">
                <a:solidFill>
                  <a:srgbClr val="FF0000"/>
                </a:solidFill>
                <a:ea typeface="宋体" charset="0"/>
              </a:rPr>
              <a:t>类定义形式</a:t>
            </a:r>
            <a:r>
              <a:rPr lang="en-US" altLang="zh-Hans" sz="2800" b="1" dirty="0">
                <a:solidFill>
                  <a:srgbClr val="FF0000"/>
                </a:solidFill>
                <a:ea typeface="宋体" charset="0"/>
              </a:rPr>
              <a:t>1</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类界面和类实现分开。类实现置在类</a:t>
            </a:r>
          </a:p>
          <a:p>
            <a:pPr>
              <a:lnSpc>
                <a:spcPct val="150000"/>
              </a:lnSpc>
              <a:buFont typeface="Wingdings" charset="2"/>
              <a:buNone/>
            </a:pPr>
            <a:r>
              <a:rPr lang="zh-Hans" altLang="en-US" sz="2800" b="1" dirty="0">
                <a:solidFill>
                  <a:srgbClr val="000000"/>
                </a:solidFill>
                <a:ea typeface="宋体" charset="0"/>
              </a:rPr>
              <a:t>外描述</a:t>
            </a:r>
          </a:p>
          <a:p>
            <a:pPr>
              <a:lnSpc>
                <a:spcPct val="150000"/>
              </a:lnSpc>
              <a:buFont typeface="Wingdings" charset="2"/>
              <a:buNone/>
            </a:pPr>
            <a:r>
              <a:rPr lang="zh-Hans" altLang="en-US" sz="2800" b="1" dirty="0">
                <a:solidFill>
                  <a:srgbClr val="FF0000"/>
                </a:solidFill>
                <a:ea typeface="宋体" charset="0"/>
              </a:rPr>
              <a:t>类定义形式</a:t>
            </a:r>
            <a:r>
              <a:rPr lang="en-US" altLang="zh-Hans" sz="2800" b="1" dirty="0">
                <a:solidFill>
                  <a:srgbClr val="FF0000"/>
                </a:solidFill>
                <a:ea typeface="宋体" charset="0"/>
              </a:rPr>
              <a:t>2</a:t>
            </a:r>
            <a:r>
              <a:rPr lang="zh-Hans" altLang="en-US" sz="2800" b="1" dirty="0">
                <a:solidFill>
                  <a:srgbClr val="FF0000"/>
                </a:solidFill>
                <a:ea typeface="宋体" charset="0"/>
              </a:rPr>
              <a:t>：</a:t>
            </a:r>
            <a:r>
              <a:rPr lang="zh-Hans" altLang="en-US" sz="2800" b="1" dirty="0">
                <a:solidFill>
                  <a:srgbClr val="000000"/>
                </a:solidFill>
                <a:ea typeface="宋体" charset="0"/>
              </a:rPr>
              <a:t>类界面和类实现全在类定义中完成</a:t>
            </a:r>
          </a:p>
          <a:p>
            <a:pPr>
              <a:lnSpc>
                <a:spcPct val="150000"/>
              </a:lnSpc>
              <a:buFont typeface="Wingdings" charset="2"/>
              <a:buNone/>
            </a:pPr>
            <a:r>
              <a:rPr lang="zh-Hans" altLang="en-US" sz="2800" b="1" dirty="0">
                <a:solidFill>
                  <a:srgbClr val="000000"/>
                </a:solidFill>
                <a:ea typeface="宋体" charset="0"/>
              </a:rPr>
              <a:t>两者的区别：当类界面与类实现均在类定义中完成时，</a:t>
            </a:r>
          </a:p>
          <a:p>
            <a:pPr>
              <a:lnSpc>
                <a:spcPct val="150000"/>
              </a:lnSpc>
              <a:buFont typeface="Wingdings" charset="2"/>
              <a:buNone/>
            </a:pPr>
            <a:r>
              <a:rPr lang="zh-Hans" altLang="en-US" sz="2800" b="1" dirty="0">
                <a:solidFill>
                  <a:srgbClr val="000000"/>
                </a:solidFill>
                <a:ea typeface="宋体" charset="0"/>
              </a:rPr>
              <a:t>其成员函数将默认为内联函数。</a:t>
            </a:r>
          </a:p>
          <a:p>
            <a:pPr>
              <a:lnSpc>
                <a:spcPct val="80000"/>
              </a:lnSpc>
              <a:buFont typeface="Wingdings" charset="2"/>
              <a:buNone/>
            </a:pPr>
            <a:r>
              <a:rPr lang="en-US" altLang="zh-Hans" b="1" dirty="0">
                <a:solidFill>
                  <a:srgbClr val="000000"/>
                </a:solidFill>
                <a:ea typeface="宋体" charset="0"/>
              </a:rPr>
              <a:t>   </a:t>
            </a:r>
          </a:p>
          <a:p>
            <a:pPr>
              <a:lnSpc>
                <a:spcPct val="150000"/>
              </a:lnSpc>
              <a:buFont typeface="Wingdings" charset="2"/>
              <a:buNone/>
            </a:pPr>
            <a:r>
              <a:rPr lang="zh-Hans" altLang="en-US" sz="2800" b="1" dirty="0">
                <a:solidFill>
                  <a:srgbClr val="FF0000"/>
                </a:solidFill>
                <a:ea typeface="宋体" charset="0"/>
              </a:rPr>
              <a:t>一般处理：</a:t>
            </a:r>
          </a:p>
          <a:p>
            <a:pPr>
              <a:lnSpc>
                <a:spcPct val="150000"/>
              </a:lnSpc>
              <a:buFont typeface="Wingdings" charset="2"/>
              <a:buNone/>
            </a:pPr>
            <a:r>
              <a:rPr lang="zh-Hans" altLang="en-US" sz="2800" b="1" dirty="0">
                <a:solidFill>
                  <a:srgbClr val="000000"/>
                </a:solidFill>
                <a:ea typeface="宋体" charset="0"/>
              </a:rPr>
              <a:t>	当成员函数比较简单时应采用形式</a:t>
            </a:r>
            <a:r>
              <a:rPr lang="en-US" altLang="zh-Hans" sz="2800" b="1" dirty="0">
                <a:solidFill>
                  <a:srgbClr val="000000"/>
                </a:solidFill>
                <a:ea typeface="宋体" charset="0"/>
              </a:rPr>
              <a:t>2</a:t>
            </a:r>
            <a:r>
              <a:rPr lang="zh-Hans" altLang="en-US" sz="2800" b="1" dirty="0">
                <a:solidFill>
                  <a:srgbClr val="000000"/>
                </a:solidFill>
                <a:ea typeface="宋体" charset="0"/>
              </a:rPr>
              <a:t>；</a:t>
            </a:r>
          </a:p>
          <a:p>
            <a:pPr>
              <a:lnSpc>
                <a:spcPct val="150000"/>
              </a:lnSpc>
              <a:buFont typeface="Wingdings" charset="2"/>
              <a:buNone/>
            </a:pPr>
            <a:r>
              <a:rPr lang="zh-Hans" altLang="en-US" sz="2800" b="1" dirty="0">
                <a:solidFill>
                  <a:srgbClr val="000000"/>
                </a:solidFill>
                <a:ea typeface="宋体" charset="0"/>
              </a:rPr>
              <a:t>	当成员函数较大时应采用形式</a:t>
            </a:r>
            <a:r>
              <a:rPr lang="en-US" altLang="zh-Hans" sz="2800" b="1" dirty="0">
                <a:solidFill>
                  <a:srgbClr val="000000"/>
                </a:solidFill>
                <a:ea typeface="宋体" charset="0"/>
              </a:rPr>
              <a:t>1</a:t>
            </a:r>
            <a:r>
              <a:rPr lang="zh-Hans" altLang="en-US" sz="2800" b="1" dirty="0">
                <a:solidFill>
                  <a:srgbClr val="000000"/>
                </a:solidFill>
                <a:ea typeface="宋体" charset="0"/>
              </a:rPr>
              <a:t>。</a:t>
            </a:r>
            <a:endParaRPr lang="en-US" altLang="zh-Hans" sz="2800" b="1" dirty="0">
              <a:solidFill>
                <a:srgbClr val="000000"/>
              </a:solidFill>
              <a:ea typeface="宋体" charset="0"/>
            </a:endParaRPr>
          </a:p>
        </p:txBody>
      </p:sp>
    </p:spTree>
    <p:extLst>
      <p:ext uri="{BB962C8B-B14F-4D97-AF65-F5344CB8AC3E}">
        <p14:creationId xmlns:p14="http://schemas.microsoft.com/office/powerpoint/2010/main" val="130858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8">
                                            <p:txEl>
                                              <p:pRg st="6" end="6"/>
                                            </p:txEl>
                                          </p:spTgt>
                                        </p:tgtEl>
                                        <p:attrNameLst>
                                          <p:attrName>style.visibility</p:attrName>
                                        </p:attrNameLst>
                                      </p:cBhvr>
                                      <p:to>
                                        <p:strVal val="visible"/>
                                      </p:to>
                                    </p:set>
                                    <p:anim calcmode="discrete" valueType="clr">
                                      <p:cBhvr override="childStyle">
                                        <p:cTn id="7" dur="80"/>
                                        <p:tgtEl>
                                          <p:spTgt spid="33689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8">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8">
                                            <p:txEl>
                                              <p:pRg st="6" end="6"/>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36898">
                                            <p:txEl>
                                              <p:pRg st="7" end="7"/>
                                            </p:txEl>
                                          </p:spTgt>
                                        </p:tgtEl>
                                        <p:attrNameLst>
                                          <p:attrName>style.visibility</p:attrName>
                                        </p:attrNameLst>
                                      </p:cBhvr>
                                      <p:to>
                                        <p:strVal val="visible"/>
                                      </p:to>
                                    </p:set>
                                    <p:anim calcmode="discrete" valueType="clr">
                                      <p:cBhvr override="childStyle">
                                        <p:cTn id="12" dur="80"/>
                                        <p:tgtEl>
                                          <p:spTgt spid="33689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36898">
                                            <p:txEl>
                                              <p:pRg st="7" end="7"/>
                                            </p:txEl>
                                          </p:spTgt>
                                        </p:tgtEl>
                                        <p:attrNameLst>
                                          <p:attrName>fillcolor</p:attrName>
                                        </p:attrNameLst>
                                      </p:cBhvr>
                                      <p:tavLst>
                                        <p:tav tm="0">
                                          <p:val>
                                            <p:clrVal>
                                              <a:schemeClr val="accent2"/>
                                            </p:clrVal>
                                          </p:val>
                                        </p:tav>
                                        <p:tav tm="50000">
                                          <p:val>
                                            <p:clrVal>
                                              <a:schemeClr val="hlink"/>
                                            </p:clrVal>
                                          </p:val>
                                        </p:tav>
                                      </p:tavLst>
                                    </p:anim>
                                    <p:set>
                                      <p:cBhvr>
                                        <p:cTn id="14" dur="80"/>
                                        <p:tgtEl>
                                          <p:spTgt spid="336898">
                                            <p:txEl>
                                              <p:pRg st="7" end="7"/>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36898">
                                            <p:txEl>
                                              <p:pRg st="8" end="8"/>
                                            </p:txEl>
                                          </p:spTgt>
                                        </p:tgtEl>
                                        <p:attrNameLst>
                                          <p:attrName>style.visibility</p:attrName>
                                        </p:attrNameLst>
                                      </p:cBhvr>
                                      <p:to>
                                        <p:strVal val="visible"/>
                                      </p:to>
                                    </p:set>
                                    <p:anim calcmode="discrete" valueType="clr">
                                      <p:cBhvr override="childStyle">
                                        <p:cTn id="17" dur="80"/>
                                        <p:tgtEl>
                                          <p:spTgt spid="33689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36898">
                                            <p:txEl>
                                              <p:pRg st="8" end="8"/>
                                            </p:txEl>
                                          </p:spTgt>
                                        </p:tgtEl>
                                        <p:attrNameLst>
                                          <p:attrName>fillcolor</p:attrName>
                                        </p:attrNameLst>
                                      </p:cBhvr>
                                      <p:tavLst>
                                        <p:tav tm="0">
                                          <p:val>
                                            <p:clrVal>
                                              <a:schemeClr val="accent2"/>
                                            </p:clrVal>
                                          </p:val>
                                        </p:tav>
                                        <p:tav tm="50000">
                                          <p:val>
                                            <p:clrVal>
                                              <a:schemeClr val="hlink"/>
                                            </p:clrVal>
                                          </p:val>
                                        </p:tav>
                                      </p:tavLst>
                                    </p:anim>
                                    <p:set>
                                      <p:cBhvr>
                                        <p:cTn id="19" dur="80"/>
                                        <p:tgtEl>
                                          <p:spTgt spid="336898">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512" y="137319"/>
            <a:ext cx="8229600" cy="1143000"/>
          </a:xfrm>
        </p:spPr>
        <p:txBody>
          <a:bodyPr/>
          <a:lstStyle/>
          <a:p>
            <a:pPr eaLnBrk="1" hangingPunct="1"/>
            <a:r>
              <a:rPr lang="zh-Hans" altLang="en-US" b="1" dirty="0"/>
              <a:t>类定义举例</a:t>
            </a:r>
            <a:endParaRPr lang="zh-Hans" altLang="en-US" dirty="0"/>
          </a:p>
        </p:txBody>
      </p:sp>
      <p:sp>
        <p:nvSpPr>
          <p:cNvPr id="18435" name="内容占位符 2"/>
          <p:cNvSpPr>
            <a:spLocks noGrp="1"/>
          </p:cNvSpPr>
          <p:nvPr>
            <p:ph idx="1"/>
          </p:nvPr>
        </p:nvSpPr>
        <p:spPr>
          <a:xfrm>
            <a:off x="395536" y="1340768"/>
            <a:ext cx="8928992" cy="4525962"/>
          </a:xfrm>
        </p:spPr>
        <p:txBody>
          <a:bodyPr/>
          <a:lstStyle/>
          <a:p>
            <a:pPr marL="0" indent="0" eaLnBrk="1" hangingPunct="1">
              <a:buFontTx/>
              <a:buNone/>
            </a:pPr>
            <a:r>
              <a:rPr lang="zh-Hans" altLang="en-US" sz="2800" b="1" dirty="0"/>
              <a:t>例：使用在定义类时定义函数体方法</a:t>
            </a:r>
          </a:p>
          <a:p>
            <a:pPr marL="0" indent="0" eaLnBrk="1" hangingPunct="1">
              <a:buFontTx/>
              <a:buNone/>
            </a:pPr>
            <a:r>
              <a:rPr lang="en-US" altLang="zh-Hans" sz="2400" dirty="0"/>
              <a:t>class person</a:t>
            </a:r>
          </a:p>
          <a:p>
            <a:pPr marL="0" indent="0" eaLnBrk="1" hangingPunct="1">
              <a:buFontTx/>
              <a:buNone/>
            </a:pPr>
            <a:r>
              <a:rPr lang="en-US" altLang="zh-Hans" sz="2400" dirty="0"/>
              <a:t>   { </a:t>
            </a:r>
            <a:r>
              <a:rPr lang="en-US" altLang="zh-Hans" sz="2400" dirty="0">
                <a:solidFill>
                  <a:srgbClr val="FF0066"/>
                </a:solidFill>
              </a:rPr>
              <a:t>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a:t>
            </a:r>
            <a:r>
              <a:rPr lang="en-US" altLang="zh-Hans" sz="2400" dirty="0">
                <a:solidFill>
                  <a:srgbClr val="FF0066"/>
                </a:solidFill>
              </a:rPr>
              <a:t>public :</a:t>
            </a:r>
          </a:p>
          <a:p>
            <a:pPr marL="0" indent="0" eaLnBrk="1" hangingPunct="1">
              <a:buFontTx/>
              <a:buNone/>
            </a:pPr>
            <a:r>
              <a:rPr lang="en-US" altLang="zh-Hans" sz="2400" dirty="0"/>
              <a:t>	void </a:t>
            </a:r>
            <a:r>
              <a:rPr lang="en-US" altLang="zh-Hans" sz="2400" dirty="0" err="1">
                <a:solidFill>
                  <a:srgbClr val="FF0066"/>
                </a:solidFill>
              </a:rPr>
              <a:t>Getname</a:t>
            </a:r>
            <a:r>
              <a:rPr lang="en-US" altLang="zh-Hans" sz="2400" dirty="0"/>
              <a:t>(char *name) {</a:t>
            </a:r>
            <a:r>
              <a:rPr lang="en-US" altLang="zh-Hans" sz="2400" dirty="0" err="1"/>
              <a:t>strcopy</a:t>
            </a:r>
            <a:r>
              <a:rPr lang="en-US" altLang="zh-Hans" sz="2400" dirty="0"/>
              <a:t>(name, Name);}</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solidFill>
                  <a:srgbClr val="FF0066"/>
                </a:solidFill>
              </a:rPr>
              <a:t>Getage</a:t>
            </a:r>
            <a:r>
              <a:rPr lang="en-US" altLang="zh-Hans" sz="2400" dirty="0"/>
              <a:t>()  {return Age;}</a:t>
            </a:r>
          </a:p>
          <a:p>
            <a:pPr marL="0" indent="0" eaLnBrk="1" hangingPunct="1">
              <a:buFontTx/>
              <a:buNone/>
            </a:pPr>
            <a:r>
              <a:rPr lang="en-US" altLang="zh-Hans" sz="2400" dirty="0"/>
              <a:t>	char </a:t>
            </a:r>
            <a:r>
              <a:rPr lang="en-US" altLang="zh-Hans" sz="2400" dirty="0" err="1">
                <a:solidFill>
                  <a:srgbClr val="FF0066"/>
                </a:solidFill>
              </a:rPr>
              <a:t>Getsex</a:t>
            </a:r>
            <a:r>
              <a:rPr lang="en-US" altLang="zh-Hans" sz="2400" dirty="0"/>
              <a:t>()  {return (sex==0 ? ‘m’: ‘f’) ; }</a:t>
            </a:r>
          </a:p>
          <a:p>
            <a:pPr marL="0" indent="0" eaLnBrk="1" hangingPunct="1">
              <a:buFontTx/>
              <a:buNone/>
            </a:pPr>
            <a:r>
              <a:rPr lang="en-US" altLang="zh-Hans" sz="2400" dirty="0"/>
              <a:t>   };</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226600B-B7D9-0B4A-9D29-D21ACF13A042}" type="slidenum">
              <a:rPr lang="en-US" altLang="zh-Hans">
                <a:solidFill>
                  <a:srgbClr val="FF5050"/>
                </a:solidFill>
              </a:rPr>
              <a:pPr eaLnBrk="1" hangingPunct="1"/>
              <a:t>22</a:t>
            </a:fld>
            <a:endParaRPr lang="en-US" altLang="zh-Hans">
              <a:solidFill>
                <a:srgbClr val="FF5050"/>
              </a:solidFill>
            </a:endParaRPr>
          </a:p>
        </p:txBody>
      </p:sp>
    </p:spTree>
    <p:extLst>
      <p:ext uri="{BB962C8B-B14F-4D97-AF65-F5344CB8AC3E}">
        <p14:creationId xmlns:p14="http://schemas.microsoft.com/office/powerpoint/2010/main" val="35436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33AE2E-DC17-9F4D-92A7-2591675FE4F0}" type="slidenum">
              <a:rPr lang="en-US" altLang="zh-Hans">
                <a:solidFill>
                  <a:srgbClr val="FF5050"/>
                </a:solidFill>
              </a:rPr>
              <a:pPr eaLnBrk="1" hangingPunct="1"/>
              <a:t>23</a:t>
            </a:fld>
            <a:endParaRPr lang="en-US" altLang="zh-Hans">
              <a:solidFill>
                <a:srgbClr val="FF5050"/>
              </a:solidFill>
            </a:endParaRPr>
          </a:p>
        </p:txBody>
      </p:sp>
      <p:sp>
        <p:nvSpPr>
          <p:cNvPr id="19459" name="矩形 7"/>
          <p:cNvSpPr>
            <a:spLocks noChangeArrowheads="1"/>
          </p:cNvSpPr>
          <p:nvPr/>
        </p:nvSpPr>
        <p:spPr bwMode="auto">
          <a:xfrm>
            <a:off x="395536" y="944511"/>
            <a:ext cx="460811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800100" indent="-34290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FontTx/>
              <a:buNone/>
            </a:pPr>
            <a:r>
              <a:rPr lang="zh-Hans" altLang="en-US" b="1" dirty="0">
                <a:solidFill>
                  <a:srgbClr val="000000"/>
                </a:solidFill>
                <a:latin typeface="宋体" charset="0"/>
                <a:ea typeface="宋体" charset="0"/>
              </a:rPr>
              <a:t>类定义的格式为：</a:t>
            </a:r>
          </a:p>
          <a:p>
            <a:pPr eaLnBrk="1" hangingPunct="1">
              <a:spcBef>
                <a:spcPct val="0"/>
              </a:spcBef>
              <a:buFontTx/>
              <a:buNone/>
            </a:pPr>
            <a:r>
              <a:rPr kumimoji="1" lang="en-US" altLang="zh-Hans" b="1" dirty="0">
                <a:solidFill>
                  <a:srgbClr val="000000"/>
                </a:solidFill>
                <a:latin typeface="宋体" charset="0"/>
                <a:ea typeface="宋体" charset="0"/>
              </a:rPr>
              <a:t>class  </a:t>
            </a:r>
            <a:r>
              <a:rPr kumimoji="1" lang="zh-Hans" altLang="en-US" b="1" dirty="0">
                <a:solidFill>
                  <a:srgbClr val="000000"/>
                </a:solidFill>
                <a:latin typeface="宋体" charset="0"/>
                <a:ea typeface="宋体" charset="0"/>
              </a:rPr>
              <a:t>类名 </a:t>
            </a: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private:</a:t>
            </a:r>
          </a:p>
          <a:p>
            <a:pPr lvl="1" eaLnBrk="1" hangingPunct="1">
              <a:spcBef>
                <a:spcPct val="0"/>
              </a:spcBef>
              <a:buFontTx/>
              <a:buNone/>
            </a:pPr>
            <a:r>
              <a:rPr kumimoji="1" lang="en-US" altLang="zh-Hans" sz="2800"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public:</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protected:</a:t>
            </a:r>
          </a:p>
          <a:p>
            <a:pPr eaLnBrk="1" hangingPunct="1">
              <a:spcBef>
                <a:spcPct val="0"/>
              </a:spcBef>
              <a:buFontTx/>
              <a:buNone/>
            </a:pPr>
            <a:r>
              <a:rPr kumimoji="1" lang="en-US" altLang="zh-Hans" b="1" dirty="0">
                <a:solidFill>
                  <a:srgbClr val="000000"/>
                </a:solidFill>
                <a:latin typeface="宋体" charset="0"/>
                <a:ea typeface="宋体" charset="0"/>
              </a:rPr>
              <a:t>		…</a:t>
            </a:r>
          </a:p>
          <a:p>
            <a:pPr eaLnBrk="1" hangingPunct="1">
              <a:spcBef>
                <a:spcPct val="0"/>
              </a:spcBef>
              <a:buFontTx/>
              <a:buNone/>
            </a:pPr>
            <a:r>
              <a:rPr kumimoji="1" lang="en-US" altLang="zh-Hans" b="1" dirty="0">
                <a:solidFill>
                  <a:srgbClr val="000000"/>
                </a:solidFill>
                <a:latin typeface="宋体" charset="0"/>
                <a:ea typeface="宋体" charset="0"/>
              </a:rPr>
              <a:t> }; </a:t>
            </a:r>
            <a:r>
              <a:rPr kumimoji="1" lang="en-US" altLang="zh-Hans" b="1" dirty="0">
                <a:solidFill>
                  <a:srgbClr val="FF5050"/>
                </a:solidFill>
                <a:latin typeface="宋体" charset="0"/>
                <a:ea typeface="宋体" charset="0"/>
              </a:rPr>
              <a:t>//</a:t>
            </a:r>
            <a:r>
              <a:rPr kumimoji="1" lang="zh-Hans" altLang="en-US" b="1" dirty="0">
                <a:solidFill>
                  <a:srgbClr val="FF5050"/>
                </a:solidFill>
                <a:latin typeface="宋体" charset="0"/>
                <a:ea typeface="宋体" charset="0"/>
              </a:rPr>
              <a:t>注意这里的分号；</a:t>
            </a:r>
            <a:endParaRPr kumimoji="1" lang="en-US" altLang="zh-Hans" b="1" dirty="0">
              <a:solidFill>
                <a:srgbClr val="FF5050"/>
              </a:solidFill>
              <a:latin typeface="宋体" charset="0"/>
              <a:ea typeface="宋体" charset="0"/>
            </a:endParaRPr>
          </a:p>
          <a:p>
            <a:pPr eaLnBrk="1" hangingPunct="1">
              <a:spcBef>
                <a:spcPct val="0"/>
              </a:spcBef>
              <a:buFontTx/>
              <a:buNone/>
            </a:pPr>
            <a:endParaRPr kumimoji="1" lang="zh-Hans" altLang="en-US" b="1" dirty="0">
              <a:solidFill>
                <a:srgbClr val="000099"/>
              </a:solidFill>
              <a:latin typeface="宋体" charset="0"/>
              <a:ea typeface="宋体" charset="0"/>
            </a:endParaRPr>
          </a:p>
          <a:p>
            <a:pPr eaLnBrk="1" hangingPunct="1">
              <a:spcBef>
                <a:spcPct val="0"/>
              </a:spcBef>
              <a:buFontTx/>
              <a:buNone/>
            </a:pPr>
            <a:endParaRPr kumimoji="1" lang="en-US" altLang="zh-Hans" b="1" dirty="0">
              <a:solidFill>
                <a:srgbClr val="000000"/>
              </a:solidFill>
              <a:latin typeface="宋体" charset="0"/>
              <a:ea typeface="宋体" charset="0"/>
            </a:endParaRPr>
          </a:p>
        </p:txBody>
      </p:sp>
      <p:sp>
        <p:nvSpPr>
          <p:cNvPr id="19460" name="矩形 2"/>
          <p:cNvSpPr>
            <a:spLocks noGrp="1" noChangeArrowheads="1"/>
          </p:cNvSpPr>
          <p:nvPr>
            <p:ph type="title"/>
          </p:nvPr>
        </p:nvSpPr>
        <p:spPr>
          <a:xfrm>
            <a:off x="107504" y="44624"/>
            <a:ext cx="6192838" cy="838200"/>
          </a:xfrm>
        </p:spPr>
        <p:txBody>
          <a:bodyPr/>
          <a:lstStyle/>
          <a:p>
            <a:pPr eaLnBrk="1" hangingPunct="1"/>
            <a:r>
              <a:rPr lang="zh-Hans" altLang="en-US" b="1" dirty="0"/>
              <a:t>类的界面与实现的分离</a:t>
            </a:r>
            <a:r>
              <a:rPr lang="zh-Hans" altLang="en-US" dirty="0"/>
              <a:t> </a:t>
            </a:r>
          </a:p>
        </p:txBody>
      </p:sp>
      <p:sp>
        <p:nvSpPr>
          <p:cNvPr id="19461" name="矩形 4"/>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19462" name="矩形 5"/>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2" name="文本框 1"/>
          <p:cNvSpPr txBox="1"/>
          <p:nvPr/>
        </p:nvSpPr>
        <p:spPr>
          <a:xfrm>
            <a:off x="4902697" y="2996952"/>
            <a:ext cx="3744416"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Hans" altLang="en-US" sz="2800" b="1" dirty="0">
                <a:latin typeface="宋体" charset="0"/>
              </a:rPr>
              <a:t>成员函数定义格式为：</a:t>
            </a:r>
          </a:p>
          <a:p>
            <a:pPr>
              <a:lnSpc>
                <a:spcPct val="150000"/>
              </a:lnSpc>
            </a:pPr>
            <a:r>
              <a:rPr lang="zh-Hans" altLang="en-US" sz="2800" b="1" dirty="0">
                <a:solidFill>
                  <a:srgbClr val="000099"/>
                </a:solidFill>
                <a:latin typeface="宋体" charset="0"/>
              </a:rPr>
              <a:t>类型名</a:t>
            </a:r>
            <a:r>
              <a:rPr lang="en-US" altLang="zh-Hans" sz="2800" b="1" dirty="0">
                <a:solidFill>
                  <a:srgbClr val="000099"/>
                </a:solidFill>
                <a:latin typeface="宋体" charset="0"/>
              </a:rPr>
              <a:t> </a:t>
            </a:r>
            <a:r>
              <a:rPr lang="zh-Hans" altLang="en-US" sz="2800" b="1" dirty="0">
                <a:solidFill>
                  <a:srgbClr val="000099"/>
                </a:solidFill>
                <a:latin typeface="宋体" charset="0"/>
              </a:rPr>
              <a:t>类名</a:t>
            </a:r>
            <a:r>
              <a:rPr lang="en-US" altLang="zh-Hans" sz="2800" b="1" dirty="0">
                <a:solidFill>
                  <a:srgbClr val="000099"/>
                </a:solidFill>
                <a:latin typeface="宋体" charset="0"/>
              </a:rPr>
              <a:t>::</a:t>
            </a:r>
            <a:r>
              <a:rPr lang="zh-Hans" altLang="en-US" sz="2800" b="1" dirty="0">
                <a:solidFill>
                  <a:srgbClr val="000099"/>
                </a:solidFill>
                <a:latin typeface="宋体" charset="0"/>
              </a:rPr>
              <a:t>函数名</a:t>
            </a:r>
            <a:r>
              <a:rPr lang="en-US" altLang="zh-Hans" sz="2800" b="1" dirty="0">
                <a:solidFill>
                  <a:srgbClr val="000099"/>
                </a:solidFill>
                <a:latin typeface="宋体" charset="0"/>
              </a:rPr>
              <a:t>(</a:t>
            </a:r>
            <a:r>
              <a:rPr lang="zh-Hans" altLang="en-US" sz="2800" b="1" dirty="0">
                <a:solidFill>
                  <a:srgbClr val="000099"/>
                </a:solidFill>
                <a:latin typeface="宋体" charset="0"/>
              </a:rPr>
              <a:t>参数表</a:t>
            </a:r>
            <a:r>
              <a:rPr lang="en-US" altLang="zh-Hans" sz="2800" b="1" dirty="0">
                <a:solidFill>
                  <a:srgbClr val="000099"/>
                </a:solidFill>
                <a:latin typeface="宋体" charset="0"/>
              </a:rPr>
              <a:t>) {</a:t>
            </a:r>
          </a:p>
          <a:p>
            <a:pPr>
              <a:lnSpc>
                <a:spcPct val="150000"/>
              </a:lnSpc>
            </a:pPr>
            <a:r>
              <a:rPr lang="en-US" altLang="zh-Hans" sz="2800" b="1" dirty="0">
                <a:solidFill>
                  <a:srgbClr val="000099"/>
                </a:solidFill>
                <a:latin typeface="宋体" charset="0"/>
              </a:rPr>
              <a:t>    </a:t>
            </a:r>
            <a:r>
              <a:rPr lang="zh-Hans" altLang="en-US" sz="2800" b="1" dirty="0">
                <a:solidFill>
                  <a:srgbClr val="000099"/>
                </a:solidFill>
                <a:latin typeface="宋体" charset="0"/>
              </a:rPr>
              <a:t>函数体</a:t>
            </a:r>
            <a:endParaRPr lang="en-US" altLang="zh-Hans" sz="2800" b="1" dirty="0">
              <a:solidFill>
                <a:srgbClr val="000099"/>
              </a:solidFill>
              <a:latin typeface="宋体" charset="0"/>
            </a:endParaRPr>
          </a:p>
          <a:p>
            <a:pPr>
              <a:lnSpc>
                <a:spcPct val="150000"/>
              </a:lnSpc>
            </a:pPr>
            <a:r>
              <a:rPr lang="zh-Hans" altLang="en-US" sz="2800" b="1" dirty="0">
                <a:solidFill>
                  <a:srgbClr val="000099"/>
                </a:solidFill>
                <a:latin typeface="宋体" charset="0"/>
              </a:rPr>
              <a:t>｝</a:t>
            </a:r>
            <a:endParaRPr lang="en-US" altLang="zh-Hans" sz="2800" b="1" dirty="0">
              <a:solidFill>
                <a:srgbClr val="000099"/>
              </a:solidFill>
              <a:latin typeface="宋体" charset="0"/>
            </a:endParaRPr>
          </a:p>
        </p:txBody>
      </p:sp>
    </p:spTree>
    <p:extLst>
      <p:ext uri="{BB962C8B-B14F-4D97-AF65-F5344CB8AC3E}">
        <p14:creationId xmlns:p14="http://schemas.microsoft.com/office/powerpoint/2010/main" val="25222833"/>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Hans"/>
              <a:t>    </a:t>
            </a:r>
            <a:endParaRPr lang="zh-Hans" altLang="en-US"/>
          </a:p>
        </p:txBody>
      </p:sp>
      <p:sp>
        <p:nvSpPr>
          <p:cNvPr id="3" name="内容占位符 2"/>
          <p:cNvSpPr>
            <a:spLocks noGrp="1"/>
          </p:cNvSpPr>
          <p:nvPr>
            <p:ph idx="1"/>
          </p:nvPr>
        </p:nvSpPr>
        <p:spPr>
          <a:xfrm>
            <a:off x="251520" y="620688"/>
            <a:ext cx="8892480" cy="4525962"/>
          </a:xfrm>
        </p:spPr>
        <p:txBody>
          <a:bodyPr/>
          <a:lstStyle/>
          <a:p>
            <a:pPr marL="0" indent="0" eaLnBrk="1" hangingPunct="1">
              <a:buFontTx/>
              <a:buNone/>
            </a:pPr>
            <a:r>
              <a:rPr lang="zh-Hans" altLang="en-US" dirty="0"/>
              <a:t>在定义类的类外定义类中的函数成员的格式为：</a:t>
            </a:r>
          </a:p>
          <a:p>
            <a:pPr marL="0" indent="0" eaLnBrk="1" hangingPunct="1">
              <a:buFontTx/>
              <a:buNone/>
            </a:pPr>
            <a:endParaRPr lang="zh-Hans" altLang="en-US" dirty="0"/>
          </a:p>
          <a:p>
            <a:pPr marL="0" indent="0" eaLnBrk="1" hangingPunct="1">
              <a:buFontTx/>
              <a:buNone/>
            </a:pPr>
            <a:r>
              <a:rPr lang="en-US" altLang="zh-Hans" b="1" dirty="0">
                <a:solidFill>
                  <a:srgbClr val="000000"/>
                </a:solidFill>
              </a:rPr>
              <a:t>&lt;</a:t>
            </a:r>
            <a:r>
              <a:rPr lang="zh-Hans" altLang="en-US" b="1" dirty="0">
                <a:solidFill>
                  <a:srgbClr val="000000"/>
                </a:solidFill>
              </a:rPr>
              <a:t>函数返回类型</a:t>
            </a:r>
            <a:r>
              <a:rPr lang="en-US" altLang="zh-Hans" b="1" dirty="0">
                <a:solidFill>
                  <a:srgbClr val="000000"/>
                </a:solidFill>
              </a:rPr>
              <a:t>&gt; </a:t>
            </a:r>
            <a:r>
              <a:rPr lang="en-US" altLang="zh-Hans" b="1" dirty="0">
                <a:solidFill>
                  <a:srgbClr val="FF0066"/>
                </a:solidFill>
              </a:rPr>
              <a:t>&lt;</a:t>
            </a:r>
            <a:r>
              <a:rPr lang="zh-Hans" altLang="en-US" b="1" dirty="0">
                <a:solidFill>
                  <a:srgbClr val="FF0066"/>
                </a:solidFill>
              </a:rPr>
              <a:t>类名</a:t>
            </a:r>
            <a:r>
              <a:rPr lang="en-US" altLang="zh-Hans" b="1" dirty="0">
                <a:solidFill>
                  <a:srgbClr val="FF0066"/>
                </a:solidFill>
              </a:rPr>
              <a:t>&gt;</a:t>
            </a:r>
            <a:r>
              <a:rPr lang="en-US" altLang="zh-Hans" dirty="0"/>
              <a:t> </a:t>
            </a:r>
            <a:r>
              <a:rPr lang="en-US" altLang="zh-Hans" b="1" dirty="0">
                <a:solidFill>
                  <a:srgbClr val="FF0066"/>
                </a:solidFill>
              </a:rPr>
              <a:t>::</a:t>
            </a:r>
            <a:r>
              <a:rPr lang="en-US" altLang="zh-Hans" dirty="0"/>
              <a:t>&lt;</a:t>
            </a:r>
            <a:r>
              <a:rPr lang="zh-Hans" altLang="en-US" dirty="0"/>
              <a:t>函数名</a:t>
            </a:r>
            <a:r>
              <a:rPr lang="en-US" altLang="zh-Hans" dirty="0"/>
              <a:t>&gt; ( &lt;</a:t>
            </a:r>
            <a:r>
              <a:rPr lang="zh-Hans" altLang="en-US" dirty="0"/>
              <a:t>形参</a:t>
            </a:r>
            <a:r>
              <a:rPr lang="en-US" altLang="zh-Hans" dirty="0"/>
              <a:t>&gt;)</a:t>
            </a:r>
          </a:p>
          <a:p>
            <a:pPr marL="0" indent="0" eaLnBrk="1" hangingPunct="1">
              <a:buFontTx/>
              <a:buNone/>
            </a:pPr>
            <a:r>
              <a:rPr lang="en-US" altLang="zh-Hans" dirty="0"/>
              <a:t> {</a:t>
            </a:r>
          </a:p>
          <a:p>
            <a:pPr marL="0" indent="0" eaLnBrk="1" hangingPunct="1">
              <a:buFontTx/>
              <a:buNone/>
            </a:pPr>
            <a:r>
              <a:rPr lang="en-US" altLang="zh-Hans" dirty="0"/>
              <a:t>      &lt;</a:t>
            </a:r>
            <a:r>
              <a:rPr lang="zh-Hans" altLang="en-US" dirty="0"/>
              <a:t>函数体</a:t>
            </a:r>
            <a:r>
              <a:rPr lang="en-US" altLang="zh-Hans" dirty="0"/>
              <a:t>&gt;</a:t>
            </a:r>
          </a:p>
          <a:p>
            <a:pPr marL="0" indent="0" eaLnBrk="1" hangingPunct="1">
              <a:buFontTx/>
              <a:buNone/>
            </a:pPr>
            <a:r>
              <a:rPr lang="en-US" altLang="zh-Hans" dirty="0"/>
              <a:t> }</a:t>
            </a: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B885F59-F601-B74B-BBE5-BE57AD675F8C}" type="slidenum">
              <a:rPr lang="en-US" altLang="zh-Hans">
                <a:solidFill>
                  <a:srgbClr val="FF5050"/>
                </a:solidFill>
              </a:rPr>
              <a:pPr eaLnBrk="1" hangingPunct="1"/>
              <a:t>24</a:t>
            </a:fld>
            <a:endParaRPr lang="en-US" altLang="zh-Hans">
              <a:solidFill>
                <a:srgbClr val="FF5050"/>
              </a:solidFill>
            </a:endParaRPr>
          </a:p>
        </p:txBody>
      </p:sp>
    </p:spTree>
    <p:extLst>
      <p:ext uri="{BB962C8B-B14F-4D97-AF65-F5344CB8AC3E}">
        <p14:creationId xmlns:p14="http://schemas.microsoft.com/office/powerpoint/2010/main" val="181224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7504" y="137319"/>
            <a:ext cx="8229600" cy="1143000"/>
          </a:xfrm>
        </p:spPr>
        <p:txBody>
          <a:bodyPr/>
          <a:lstStyle/>
          <a:p>
            <a:pPr eaLnBrk="1" hangingPunct="1"/>
            <a:r>
              <a:rPr lang="zh-Hans" altLang="en-US" b="1"/>
              <a:t>类界面与类实现分离举例</a:t>
            </a:r>
            <a:endParaRPr lang="zh-Hans" altLang="en-US"/>
          </a:p>
        </p:txBody>
      </p:sp>
      <p:sp>
        <p:nvSpPr>
          <p:cNvPr id="20483" name="内容占位符 2"/>
          <p:cNvSpPr>
            <a:spLocks noGrp="1"/>
          </p:cNvSpPr>
          <p:nvPr>
            <p:ph idx="1"/>
          </p:nvPr>
        </p:nvSpPr>
        <p:spPr>
          <a:xfrm>
            <a:off x="302840" y="1351310"/>
            <a:ext cx="8229600" cy="4525962"/>
          </a:xfrm>
        </p:spPr>
        <p:txBody>
          <a:bodyPr/>
          <a:lstStyle/>
          <a:p>
            <a:pPr marL="0" indent="0" eaLnBrk="1" hangingPunct="1">
              <a:buFontTx/>
              <a:buNone/>
            </a:pPr>
            <a:r>
              <a:rPr lang="zh-Hans" altLang="en-US" dirty="0"/>
              <a:t>例：说明一个“人”类</a:t>
            </a:r>
          </a:p>
          <a:p>
            <a:pPr marL="0" indent="0" eaLnBrk="1" hangingPunct="1">
              <a:buFontTx/>
              <a:buNone/>
            </a:pPr>
            <a:r>
              <a:rPr lang="zh-Hans" altLang="en-US" sz="2400" dirty="0"/>
              <a:t>        </a:t>
            </a:r>
            <a:r>
              <a:rPr lang="en-US" altLang="zh-Hans" sz="2400" dirty="0"/>
              <a:t>class person</a:t>
            </a:r>
          </a:p>
          <a:p>
            <a:pPr marL="0" indent="0" eaLnBrk="1" hangingPunct="1">
              <a:buFontTx/>
              <a:buNone/>
            </a:pPr>
            <a:r>
              <a:rPr lang="en-US" altLang="zh-Hans" sz="2400" dirty="0"/>
              <a:t>        { private :</a:t>
            </a:r>
          </a:p>
          <a:p>
            <a:pPr marL="0" indent="0" eaLnBrk="1" hangingPunct="1">
              <a:buFontTx/>
              <a:buNone/>
            </a:pPr>
            <a:r>
              <a:rPr lang="en-US" altLang="zh-Hans" sz="2400" dirty="0"/>
              <a:t>            char Name[8];</a:t>
            </a:r>
          </a:p>
          <a:p>
            <a:pPr marL="0" indent="0" eaLnBrk="1" hangingPunct="1">
              <a:buFontTx/>
              <a:buNone/>
            </a:pPr>
            <a:r>
              <a:rPr lang="en-US" altLang="zh-Hans" sz="2400" dirty="0"/>
              <a:t>            </a:t>
            </a:r>
            <a:r>
              <a:rPr lang="en-US" altLang="zh-Hans" sz="2400" dirty="0" err="1"/>
              <a:t>int</a:t>
            </a:r>
            <a:r>
              <a:rPr lang="en-US" altLang="zh-Hans" sz="2400" dirty="0"/>
              <a:t> Age;</a:t>
            </a:r>
          </a:p>
          <a:p>
            <a:pPr marL="0" indent="0" eaLnBrk="1" hangingPunct="1">
              <a:buFontTx/>
              <a:buNone/>
            </a:pPr>
            <a:r>
              <a:rPr lang="en-US" altLang="zh-Hans" sz="2400" dirty="0"/>
              <a:t>            char Sex ;</a:t>
            </a:r>
          </a:p>
          <a:p>
            <a:pPr marL="0" indent="0" eaLnBrk="1" hangingPunct="1">
              <a:buFontTx/>
              <a:buNone/>
            </a:pPr>
            <a:r>
              <a:rPr lang="en-US" altLang="zh-Hans" sz="2400" dirty="0"/>
              <a:t>         public :</a:t>
            </a:r>
          </a:p>
          <a:p>
            <a:pPr marL="0" indent="0" eaLnBrk="1" hangingPunct="1">
              <a:buFontTx/>
              <a:buNone/>
            </a:pPr>
            <a:r>
              <a:rPr lang="en-US" altLang="zh-Hans" sz="2400" dirty="0"/>
              <a:t>            void </a:t>
            </a:r>
            <a:r>
              <a:rPr lang="en-US" altLang="zh-Hans" sz="2400" dirty="0" err="1"/>
              <a:t>Getname</a:t>
            </a:r>
            <a:r>
              <a:rPr lang="en-US" altLang="zh-Hans" sz="2400" dirty="0"/>
              <a:t>(char *);</a:t>
            </a:r>
          </a:p>
          <a:p>
            <a:pPr marL="0" indent="0" eaLnBrk="1" hangingPunct="1">
              <a:buFontTx/>
              <a:buNone/>
            </a:pPr>
            <a:r>
              <a:rPr lang="en-US" altLang="zh-Hans" sz="2400" dirty="0"/>
              <a:t>            </a:t>
            </a:r>
            <a:r>
              <a:rPr lang="en-US" altLang="zh-Hans" sz="2400" dirty="0" err="1"/>
              <a:t>int</a:t>
            </a:r>
            <a:r>
              <a:rPr lang="en-US" altLang="zh-Hans" sz="2400" dirty="0"/>
              <a:t> </a:t>
            </a:r>
            <a:r>
              <a:rPr lang="en-US" altLang="zh-Hans" sz="2400" dirty="0" err="1"/>
              <a:t>Getage</a:t>
            </a:r>
            <a:r>
              <a:rPr lang="en-US" altLang="zh-Hans" sz="2400" dirty="0"/>
              <a:t>() ;</a:t>
            </a:r>
          </a:p>
          <a:p>
            <a:pPr marL="0" indent="0" eaLnBrk="1" hangingPunct="1">
              <a:buFontTx/>
              <a:buNone/>
            </a:pPr>
            <a:r>
              <a:rPr lang="en-US" altLang="zh-Hans" sz="2400" dirty="0"/>
              <a:t>            char </a:t>
            </a:r>
            <a:r>
              <a:rPr lang="en-US" altLang="zh-Hans" sz="2400" dirty="0" err="1"/>
              <a:t>Getsex</a:t>
            </a:r>
            <a:r>
              <a:rPr lang="en-US" altLang="zh-Hans" sz="2400" dirty="0"/>
              <a:t>();</a:t>
            </a:r>
          </a:p>
          <a:p>
            <a:pPr marL="0" indent="0" eaLnBrk="1" hangingPunct="1">
              <a:buFontTx/>
              <a:buNone/>
            </a:pPr>
            <a:r>
              <a:rPr lang="en-US" altLang="zh-Hans" sz="2400" dirty="0"/>
              <a:t>        };</a:t>
            </a:r>
          </a:p>
          <a:p>
            <a:pPr marL="0" indent="0" eaLnBrk="1" hangingPunct="1"/>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9803EE-0812-684F-B925-ECA93B080A1F}" type="slidenum">
              <a:rPr lang="en-US" altLang="zh-Hans">
                <a:solidFill>
                  <a:srgbClr val="FF5050"/>
                </a:solidFill>
              </a:rPr>
              <a:pPr eaLnBrk="1" hangingPunct="1"/>
              <a:t>25</a:t>
            </a:fld>
            <a:endParaRPr lang="en-US" altLang="zh-Hans">
              <a:solidFill>
                <a:srgbClr val="FF5050"/>
              </a:solidFill>
            </a:endParaRPr>
          </a:p>
        </p:txBody>
      </p:sp>
    </p:spTree>
    <p:extLst>
      <p:ext uri="{BB962C8B-B14F-4D97-AF65-F5344CB8AC3E}">
        <p14:creationId xmlns:p14="http://schemas.microsoft.com/office/powerpoint/2010/main" val="124564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35496" y="260648"/>
            <a:ext cx="9108504" cy="5761038"/>
          </a:xfrm>
        </p:spPr>
        <p:txBody>
          <a:bodyPr/>
          <a:lstStyle/>
          <a:p>
            <a:pPr marL="0" indent="0" eaLnBrk="1" hangingPunct="1">
              <a:buFontTx/>
              <a:buNone/>
            </a:pPr>
            <a:r>
              <a:rPr lang="en-US" altLang="zh-Hans" sz="2400" dirty="0"/>
              <a:t>void </a:t>
            </a:r>
            <a:r>
              <a:rPr lang="en-US" altLang="zh-Hans" sz="2400" b="1" dirty="0">
                <a:solidFill>
                  <a:srgbClr val="FF0066"/>
                </a:solidFill>
              </a:rPr>
              <a:t>person::</a:t>
            </a:r>
            <a:r>
              <a:rPr lang="en-US" altLang="zh-Hans" sz="2400" b="1" dirty="0" err="1">
                <a:solidFill>
                  <a:srgbClr val="FF0066"/>
                </a:solidFill>
              </a:rPr>
              <a:t>Getname</a:t>
            </a:r>
            <a:r>
              <a:rPr lang="en-US" altLang="zh-Hans" sz="2400" b="1" dirty="0">
                <a:solidFill>
                  <a:srgbClr val="FF0066"/>
                </a:solidFill>
              </a:rPr>
              <a:t>(char</a:t>
            </a:r>
            <a:r>
              <a:rPr lang="en-US" altLang="zh-Hans" sz="2400" dirty="0"/>
              <a:t> *name);</a:t>
            </a:r>
          </a:p>
          <a:p>
            <a:pPr marL="0" indent="0" eaLnBrk="1" hangingPunct="1">
              <a:buFontTx/>
              <a:buNone/>
            </a:pPr>
            <a:r>
              <a:rPr lang="en-US" altLang="zh-Hans" sz="2400" dirty="0"/>
              <a:t>{</a:t>
            </a:r>
          </a:p>
          <a:p>
            <a:pPr marL="0" indent="0" eaLnBrk="1" hangingPunct="1">
              <a:buFontTx/>
              <a:buNone/>
            </a:pPr>
            <a:r>
              <a:rPr lang="en-US" altLang="zh-Hans" sz="2400" dirty="0"/>
              <a:t>	</a:t>
            </a:r>
            <a:r>
              <a:rPr lang="en-US" altLang="zh-Hans" sz="2400" dirty="0" err="1"/>
              <a:t>strcpy</a:t>
            </a:r>
            <a:r>
              <a:rPr lang="en-US" altLang="zh-Hans" sz="2400" dirty="0"/>
              <a:t>(name, Name);     </a:t>
            </a:r>
          </a:p>
          <a:p>
            <a:pPr marL="0" indent="0" eaLnBrk="1" hangingPunct="1">
              <a:buFontTx/>
              <a:buNone/>
            </a:pPr>
            <a:r>
              <a:rPr lang="en-US" altLang="zh-Hans" sz="2400" dirty="0"/>
              <a:t>         //</a:t>
            </a:r>
            <a:r>
              <a:rPr lang="zh-Hans" altLang="en-US" sz="2400" dirty="0"/>
              <a:t>大写为私有成员，小写为外部成员</a:t>
            </a:r>
          </a:p>
          <a:p>
            <a:pPr marL="0" indent="0" eaLnBrk="1" hangingPunct="1">
              <a:buFontTx/>
              <a:buNone/>
            </a:pPr>
            <a:r>
              <a:rPr lang="zh-Hans" altLang="en-US" sz="2400" dirty="0"/>
              <a:t> </a:t>
            </a:r>
            <a:r>
              <a:rPr lang="en-US" altLang="zh-Hans" sz="2400" dirty="0"/>
              <a:t>}</a:t>
            </a:r>
          </a:p>
          <a:p>
            <a:pPr marL="0" indent="0" eaLnBrk="1" hangingPunct="1">
              <a:buFontTx/>
              <a:buNone/>
            </a:pPr>
            <a:r>
              <a:rPr lang="en-US" altLang="zh-Hans" sz="2400" dirty="0" err="1"/>
              <a:t>int</a:t>
            </a:r>
            <a:r>
              <a:rPr lang="en-US" altLang="zh-Hans" sz="2400" dirty="0"/>
              <a:t> </a:t>
            </a:r>
            <a:r>
              <a:rPr lang="en-US" altLang="zh-Hans" sz="2400" b="1" dirty="0">
                <a:solidFill>
                  <a:srgbClr val="FF0066"/>
                </a:solidFill>
              </a:rPr>
              <a:t>person</a:t>
            </a:r>
            <a:r>
              <a:rPr lang="en-US" altLang="zh-Hans" sz="2400" dirty="0"/>
              <a:t>::</a:t>
            </a:r>
            <a:r>
              <a:rPr lang="en-US" altLang="zh-Hans" sz="2400" b="1" dirty="0" err="1">
                <a:solidFill>
                  <a:srgbClr val="FF0066"/>
                </a:solidFill>
              </a:rPr>
              <a:t>Getage</a:t>
            </a:r>
            <a:r>
              <a:rPr lang="en-US" altLang="zh-Hans" sz="2400" dirty="0"/>
              <a:t>()   //</a:t>
            </a:r>
            <a:r>
              <a:rPr lang="zh-Hans" altLang="en-US" sz="2400" dirty="0"/>
              <a:t>只有通过方法才能得到私有成员的值</a:t>
            </a:r>
          </a:p>
          <a:p>
            <a:pPr marL="0" indent="0" eaLnBrk="1" hangingPunct="1">
              <a:buFontTx/>
              <a:buNone/>
            </a:pPr>
            <a:r>
              <a:rPr lang="zh-Hans" altLang="en-US" sz="2400" dirty="0"/>
              <a:t> </a:t>
            </a:r>
            <a:r>
              <a:rPr lang="en-US" altLang="zh-Hans" sz="2400" dirty="0"/>
              <a:t>{</a:t>
            </a:r>
          </a:p>
          <a:p>
            <a:pPr marL="0" indent="0" eaLnBrk="1" hangingPunct="1">
              <a:buFontTx/>
              <a:buNone/>
            </a:pPr>
            <a:r>
              <a:rPr lang="en-US" altLang="zh-Hans" sz="2400" dirty="0"/>
              <a:t>	return Age;</a:t>
            </a:r>
          </a:p>
          <a:p>
            <a:pPr marL="0" indent="0" eaLnBrk="1" hangingPunct="1">
              <a:buFontTx/>
              <a:buNone/>
            </a:pPr>
            <a:r>
              <a:rPr lang="en-US" altLang="zh-Hans" sz="2400" dirty="0"/>
              <a:t> }</a:t>
            </a:r>
          </a:p>
          <a:p>
            <a:pPr marL="0" indent="0" eaLnBrk="1" hangingPunct="1">
              <a:buFontTx/>
              <a:buNone/>
            </a:pPr>
            <a:r>
              <a:rPr lang="en-US" altLang="zh-Hans" sz="2400" dirty="0"/>
              <a:t>char</a:t>
            </a:r>
            <a:r>
              <a:rPr lang="en-US" altLang="zh-Hans" sz="2400" b="1" dirty="0">
                <a:solidFill>
                  <a:srgbClr val="FF0066"/>
                </a:solidFill>
              </a:rPr>
              <a:t> person</a:t>
            </a:r>
            <a:r>
              <a:rPr lang="en-US" altLang="zh-Hans" sz="2400" dirty="0"/>
              <a:t> ::</a:t>
            </a:r>
            <a:r>
              <a:rPr lang="en-US" altLang="zh-Hans" sz="2400" b="1" dirty="0" err="1">
                <a:solidFill>
                  <a:srgbClr val="FF0066"/>
                </a:solidFill>
              </a:rPr>
              <a:t>Getsex</a:t>
            </a:r>
            <a:r>
              <a:rPr lang="en-US" altLang="zh-Hans" sz="2400" dirty="0"/>
              <a:t>()</a:t>
            </a:r>
          </a:p>
          <a:p>
            <a:pPr marL="0" indent="0" eaLnBrk="1" hangingPunct="1">
              <a:buFontTx/>
              <a:buNone/>
            </a:pPr>
            <a:r>
              <a:rPr lang="en-US" altLang="zh-Hans" sz="2400" dirty="0"/>
              <a:t>  {</a:t>
            </a:r>
          </a:p>
          <a:p>
            <a:pPr marL="0" indent="0" eaLnBrk="1" hangingPunct="1">
              <a:buFontTx/>
              <a:buNone/>
            </a:pPr>
            <a:r>
              <a:rPr lang="en-US" altLang="zh-Hans" sz="2400" dirty="0"/>
              <a:t>	return (Sex==0 ? '</a:t>
            </a:r>
            <a:r>
              <a:rPr lang="en-US" altLang="zh-Hans" sz="2400" dirty="0" err="1"/>
              <a:t>m':'f</a:t>
            </a:r>
            <a:r>
              <a:rPr lang="en-US" altLang="zh-Hans" sz="2400" dirty="0"/>
              <a:t>')</a:t>
            </a:r>
            <a:r>
              <a:rPr lang="zh-Hans" altLang="en-US" sz="2400" dirty="0"/>
              <a:t>；</a:t>
            </a:r>
          </a:p>
          <a:p>
            <a:pPr marL="0" indent="0" eaLnBrk="1" hangingPunct="1">
              <a:buFontTx/>
              <a:buNone/>
            </a:pPr>
            <a:r>
              <a:rPr lang="zh-Hans" altLang="en-US" sz="2400" dirty="0"/>
              <a:t>  </a:t>
            </a:r>
            <a:r>
              <a:rPr lang="en-US" altLang="zh-Hans" sz="2400" dirty="0"/>
              <a:t>}</a:t>
            </a:r>
            <a:endParaRPr lang="zh-Hans" altLang="en-US" sz="24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B5640BF-2E12-234E-8DFD-7E8D1C2FE9C6}" type="slidenum">
              <a:rPr lang="en-US" altLang="zh-Hans">
                <a:solidFill>
                  <a:srgbClr val="FF5050"/>
                </a:solidFill>
              </a:rPr>
              <a:pPr eaLnBrk="1" hangingPunct="1"/>
              <a:t>26</a:t>
            </a:fld>
            <a:endParaRPr lang="en-US" altLang="zh-Hans">
              <a:solidFill>
                <a:srgbClr val="FF5050"/>
              </a:solidFill>
            </a:endParaRPr>
          </a:p>
        </p:txBody>
      </p:sp>
    </p:spTree>
    <p:extLst>
      <p:ext uri="{BB962C8B-B14F-4D97-AF65-F5344CB8AC3E}">
        <p14:creationId xmlns:p14="http://schemas.microsoft.com/office/powerpoint/2010/main" val="175082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7504" y="-18256"/>
            <a:ext cx="8229600" cy="1143000"/>
          </a:xfrm>
        </p:spPr>
        <p:txBody>
          <a:bodyPr/>
          <a:lstStyle/>
          <a:p>
            <a:r>
              <a:rPr lang="zh-Hans" altLang="en-US" b="0" dirty="0">
                <a:solidFill>
                  <a:srgbClr val="C00000"/>
                </a:solidFill>
                <a:latin typeface="+mj-ea"/>
              </a:rPr>
              <a:t>类界面与类实现分离的程序结构</a:t>
            </a:r>
          </a:p>
        </p:txBody>
      </p:sp>
      <p:sp>
        <p:nvSpPr>
          <p:cNvPr id="24579" name="内容占位符 2"/>
          <p:cNvSpPr>
            <a:spLocks noGrp="1"/>
          </p:cNvSpPr>
          <p:nvPr>
            <p:ph idx="1"/>
          </p:nvPr>
        </p:nvSpPr>
        <p:spPr>
          <a:xfrm>
            <a:off x="-108520" y="1135286"/>
            <a:ext cx="9252520" cy="5273452"/>
          </a:xfrm>
        </p:spPr>
        <p:txBody>
          <a:bodyPr/>
          <a:lstStyle/>
          <a:p>
            <a:pPr indent="-6350">
              <a:buFontTx/>
              <a:buNone/>
            </a:pPr>
            <a:r>
              <a:rPr lang="zh-Hans" altLang="en-US" dirty="0"/>
              <a:t>分别写两个文件： </a:t>
            </a:r>
          </a:p>
          <a:p>
            <a:pPr indent="-6350">
              <a:buFontTx/>
              <a:buNone/>
            </a:pPr>
            <a:r>
              <a:rPr lang="zh-Hans" altLang="en-US" dirty="0"/>
              <a:t>//</a:t>
            </a:r>
            <a:r>
              <a:rPr lang="en-US" altLang="zh-Hans" dirty="0" err="1">
                <a:solidFill>
                  <a:srgbClr val="3333FF"/>
                </a:solidFill>
              </a:rPr>
              <a:t>student.h</a:t>
            </a:r>
            <a:r>
              <a:rPr lang="en-US" altLang="zh-Hans" dirty="0">
                <a:solidFill>
                  <a:srgbClr val="3333FF"/>
                </a:solidFill>
              </a:rPr>
              <a:t> </a:t>
            </a:r>
            <a:r>
              <a:rPr lang="en-US" altLang="zh-Hans" dirty="0"/>
              <a:t>    (</a:t>
            </a:r>
            <a:r>
              <a:rPr lang="zh-Hans" altLang="en-US" dirty="0"/>
              <a:t>这是头文件，在此文件中进行类的声明)</a:t>
            </a:r>
          </a:p>
          <a:p>
            <a:pPr indent="-6350">
              <a:buFontTx/>
              <a:buNone/>
            </a:pPr>
            <a:r>
              <a:rPr lang="en-US" altLang="zh-Hans" dirty="0"/>
              <a:t>class Student                            //</a:t>
            </a:r>
            <a:r>
              <a:rPr lang="zh-Hans" altLang="en-US" dirty="0"/>
              <a:t>类声明        </a:t>
            </a:r>
          </a:p>
          <a:p>
            <a:pPr indent="-6350">
              <a:buFontTx/>
              <a:buNone/>
            </a:pPr>
            <a:r>
              <a:rPr lang="zh-Hans" altLang="en-US" dirty="0"/>
              <a:t>{ </a:t>
            </a:r>
          </a:p>
          <a:p>
            <a:pPr indent="-6350">
              <a:buFontTx/>
              <a:buNone/>
            </a:pPr>
            <a:r>
              <a:rPr lang="en-US" altLang="zh-Hans" dirty="0"/>
              <a:t>public:</a:t>
            </a:r>
          </a:p>
          <a:p>
            <a:pPr indent="-6350">
              <a:buFontTx/>
              <a:buNone/>
            </a:pPr>
            <a:r>
              <a:rPr lang="en-US" altLang="zh-Hans" dirty="0"/>
              <a:t>     void display( );                  //</a:t>
            </a:r>
            <a:r>
              <a:rPr lang="zh-Hans" altLang="en-US" dirty="0"/>
              <a:t>公用成员函数原型声明</a:t>
            </a:r>
          </a:p>
          <a:p>
            <a:pPr indent="-6350">
              <a:buFontTx/>
              <a:buNone/>
            </a:pPr>
            <a:r>
              <a:rPr lang="en-US" altLang="zh-Hans" dirty="0"/>
              <a:t>private:</a:t>
            </a:r>
          </a:p>
          <a:p>
            <a:pPr indent="-6350">
              <a:buFontTx/>
              <a:buNone/>
            </a:pPr>
            <a:r>
              <a:rPr lang="en-US" altLang="zh-Hans" dirty="0"/>
              <a:t>     </a:t>
            </a:r>
            <a:r>
              <a:rPr lang="en-US" altLang="zh-Hans" dirty="0" err="1"/>
              <a:t>int</a:t>
            </a:r>
            <a:r>
              <a:rPr lang="en-US" altLang="zh-Hans" dirty="0"/>
              <a:t> </a:t>
            </a:r>
            <a:r>
              <a:rPr lang="en-US" altLang="zh-Hans" dirty="0" err="1"/>
              <a:t>num</a:t>
            </a:r>
            <a:r>
              <a:rPr lang="en-US" altLang="zh-Hans" dirty="0"/>
              <a:t>; </a:t>
            </a:r>
          </a:p>
          <a:p>
            <a:pPr indent="-6350">
              <a:buFontTx/>
              <a:buNone/>
            </a:pPr>
            <a:r>
              <a:rPr lang="en-US" altLang="zh-Hans" dirty="0"/>
              <a:t>     char name[20];     </a:t>
            </a:r>
          </a:p>
          <a:p>
            <a:pPr indent="-6350">
              <a:buFontTx/>
              <a:buNone/>
            </a:pPr>
            <a:r>
              <a:rPr lang="en-US" altLang="zh-Hans" dirty="0"/>
              <a:t>     char sex;                            </a:t>
            </a:r>
          </a:p>
          <a:p>
            <a:pPr indent="-6350">
              <a:buFontTx/>
              <a:buNone/>
            </a:pPr>
            <a:r>
              <a:rPr lang="en-US" altLang="zh-Hans" dirty="0"/>
              <a:t>};</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865E528-D74E-C344-806A-9510F0F999D8}" type="slidenum">
              <a:rPr lang="en-US" altLang="zh-Hans">
                <a:solidFill>
                  <a:srgbClr val="FF5050"/>
                </a:solidFill>
              </a:rPr>
              <a:pPr eaLnBrk="1" hangingPunct="1"/>
              <a:t>27</a:t>
            </a:fld>
            <a:endParaRPr lang="en-US" altLang="zh-Hans">
              <a:solidFill>
                <a:srgbClr val="FF5050"/>
              </a:solidFill>
            </a:endParaRPr>
          </a:p>
        </p:txBody>
      </p:sp>
    </p:spTree>
    <p:extLst>
      <p:ext uri="{BB962C8B-B14F-4D97-AF65-F5344CB8AC3E}">
        <p14:creationId xmlns:p14="http://schemas.microsoft.com/office/powerpoint/2010/main" val="169348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11240" y="332656"/>
            <a:ext cx="9132759" cy="4525962"/>
          </a:xfrm>
        </p:spPr>
        <p:txBody>
          <a:bodyPr/>
          <a:lstStyle/>
          <a:p>
            <a:pPr indent="-6350">
              <a:buFontTx/>
              <a:buNone/>
            </a:pPr>
            <a:r>
              <a:rPr lang="en-US" altLang="zh-Hans" dirty="0"/>
              <a:t>//</a:t>
            </a:r>
            <a:r>
              <a:rPr lang="en-US" altLang="zh-Hans" dirty="0" err="1">
                <a:solidFill>
                  <a:srgbClr val="3333FF"/>
                </a:solidFill>
              </a:rPr>
              <a:t>student.cpp</a:t>
            </a:r>
            <a:r>
              <a:rPr lang="en-US" altLang="zh-Hans" dirty="0">
                <a:solidFill>
                  <a:srgbClr val="3333FF"/>
                </a:solidFill>
              </a:rPr>
              <a:t> </a:t>
            </a:r>
            <a:r>
              <a:rPr lang="en-US" altLang="zh-Hans" dirty="0"/>
              <a:t>          //</a:t>
            </a:r>
            <a:r>
              <a:rPr lang="zh-Hans" altLang="en-US" dirty="0"/>
              <a:t>在此文件中进行函数的定义</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a:t>
            </a:r>
            <a:r>
              <a:rPr lang="zh-Hans" altLang="en-US" dirty="0">
                <a:solidFill>
                  <a:schemeClr val="accent1"/>
                </a:solidFill>
              </a:rPr>
              <a:t>不要漏写此行，否则编译不过</a:t>
            </a:r>
          </a:p>
          <a:p>
            <a:pPr indent="-6350">
              <a:buFontTx/>
              <a:buNone/>
            </a:pPr>
            <a:r>
              <a:rPr lang="en-US" altLang="zh-Hans" dirty="0"/>
              <a:t>void </a:t>
            </a:r>
            <a:r>
              <a:rPr lang="en-US" altLang="zh-Hans" dirty="0" err="1"/>
              <a:t>Student∷display</a:t>
            </a:r>
            <a:r>
              <a:rPr lang="en-US" altLang="zh-Hans" dirty="0"/>
              <a:t>( )     //</a:t>
            </a:r>
            <a:r>
              <a:rPr lang="zh-Hans" altLang="en-US" dirty="0"/>
              <a:t>在类外定义</a:t>
            </a:r>
            <a:r>
              <a:rPr lang="en-US" altLang="zh-Hans" dirty="0"/>
              <a:t>display</a:t>
            </a:r>
            <a:r>
              <a:rPr lang="zh-Hans" altLang="en-US" dirty="0"/>
              <a:t>类函数</a:t>
            </a:r>
          </a:p>
          <a:p>
            <a:pPr indent="-6350">
              <a:buFontTx/>
              <a:buNone/>
            </a:pPr>
            <a:r>
              <a:rPr lang="zh-Hans" altLang="en-US" dirty="0"/>
              <a:t>{</a:t>
            </a:r>
            <a:endParaRPr lang="en-US" altLang="zh-Hans" dirty="0"/>
          </a:p>
          <a:p>
            <a:pPr indent="-6350">
              <a:buFontTx/>
              <a:buNone/>
            </a:pPr>
            <a:r>
              <a:rPr lang="en-US" altLang="zh-Hans" dirty="0"/>
              <a:t>   </a:t>
            </a:r>
            <a:r>
              <a:rPr lang="en-US" altLang="zh-Hans" dirty="0" err="1"/>
              <a:t>cout</a:t>
            </a:r>
            <a:r>
              <a:rPr lang="en-US" altLang="zh-Hans" dirty="0"/>
              <a:t>&lt;&lt;″</a:t>
            </a:r>
            <a:r>
              <a:rPr lang="en-US" altLang="zh-Hans" dirty="0" err="1"/>
              <a:t>num</a:t>
            </a:r>
            <a:r>
              <a:rPr lang="en-US" altLang="zh-Hans" dirty="0"/>
              <a:t>:″&lt;&lt;</a:t>
            </a:r>
            <a:r>
              <a:rPr lang="en-US" altLang="zh-Hans" dirty="0" err="1"/>
              <a:t>num</a:t>
            </a:r>
            <a:r>
              <a:rPr lang="en-US" altLang="zh-Hans" dirty="0"/>
              <a:t>&lt;&lt;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&lt;&lt;″name:″&lt;&lt;name&lt;&lt;</a:t>
            </a:r>
            <a:r>
              <a:rPr lang="en-US" altLang="zh-Hans" dirty="0" err="1"/>
              <a:t>endl</a:t>
            </a:r>
            <a:r>
              <a:rPr lang="en-US" altLang="zh-Hans" dirty="0"/>
              <a:t>; </a:t>
            </a:r>
          </a:p>
          <a:p>
            <a:pPr indent="-6350">
              <a:buFontTx/>
              <a:buNone/>
            </a:pPr>
            <a:r>
              <a:rPr lang="en-US" altLang="zh-Hans" dirty="0"/>
              <a:t>   </a:t>
            </a:r>
            <a:r>
              <a:rPr lang="en-US" altLang="zh-Hans" dirty="0" err="1"/>
              <a:t>cout</a:t>
            </a:r>
            <a:r>
              <a:rPr lang="en-US" altLang="zh-Hans" dirty="0"/>
              <a:t>&lt;&lt;″sex:″&lt;&lt;sex&lt;&lt;</a:t>
            </a:r>
            <a:r>
              <a:rPr lang="en-US" altLang="zh-Hans" dirty="0" err="1"/>
              <a:t>endl</a:t>
            </a:r>
            <a:r>
              <a:rPr lang="en-US" altLang="zh-Hans" dirty="0"/>
              <a:t>;   </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7729CA4-0785-FA43-840E-D7F69639F33C}" type="slidenum">
              <a:rPr lang="en-US" altLang="zh-Hans">
                <a:solidFill>
                  <a:srgbClr val="FF5050"/>
                </a:solidFill>
              </a:rPr>
              <a:pPr eaLnBrk="1" hangingPunct="1"/>
              <a:t>28</a:t>
            </a:fld>
            <a:endParaRPr lang="en-US" altLang="zh-Hans">
              <a:solidFill>
                <a:srgbClr val="FF5050"/>
              </a:solidFill>
            </a:endParaRPr>
          </a:p>
        </p:txBody>
      </p:sp>
    </p:spTree>
    <p:extLst>
      <p:ext uri="{BB962C8B-B14F-4D97-AF65-F5344CB8AC3E}">
        <p14:creationId xmlns:p14="http://schemas.microsoft.com/office/powerpoint/2010/main" val="36002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0" y="332656"/>
            <a:ext cx="8892480" cy="4525962"/>
          </a:xfrm>
        </p:spPr>
        <p:txBody>
          <a:bodyPr/>
          <a:lstStyle/>
          <a:p>
            <a:pPr indent="-6350">
              <a:buFontTx/>
              <a:buNone/>
            </a:pPr>
            <a:r>
              <a:rPr lang="zh-Hans" altLang="en-US" dirty="0"/>
              <a:t>//</a:t>
            </a:r>
            <a:r>
              <a:rPr lang="en-US" altLang="zh-Hans" dirty="0" err="1">
                <a:solidFill>
                  <a:srgbClr val="3333FF"/>
                </a:solidFill>
              </a:rPr>
              <a:t>main.cpp</a:t>
            </a:r>
            <a:r>
              <a:rPr lang="en-US" altLang="zh-Hans" dirty="0"/>
              <a:t>                            </a:t>
            </a:r>
            <a:r>
              <a:rPr lang="zh-Hans" altLang="en-US" dirty="0"/>
              <a:t>主函数模块</a:t>
            </a:r>
          </a:p>
          <a:p>
            <a:pPr indent="-6350">
              <a:buFontTx/>
              <a:buNone/>
            </a:pPr>
            <a:r>
              <a:rPr lang="zh-Hans" altLang="en-US" dirty="0"/>
              <a:t>#</a:t>
            </a:r>
            <a:r>
              <a:rPr lang="en-US" altLang="zh-Hans" dirty="0"/>
              <a:t>include &lt;</a:t>
            </a:r>
            <a:r>
              <a:rPr lang="en-US" altLang="zh-Hans" dirty="0" err="1"/>
              <a:t>iostream</a:t>
            </a:r>
            <a:r>
              <a:rPr lang="en-US" altLang="zh-Hans" dirty="0"/>
              <a:t>&gt;</a:t>
            </a:r>
          </a:p>
          <a:p>
            <a:pPr indent="-6350">
              <a:buFontTx/>
              <a:buNone/>
            </a:pPr>
            <a:r>
              <a:rPr lang="en-US" altLang="zh-Hans" dirty="0">
                <a:solidFill>
                  <a:schemeClr val="accent1"/>
                </a:solidFill>
              </a:rPr>
              <a:t>#include ″</a:t>
            </a:r>
            <a:r>
              <a:rPr lang="en-US" altLang="zh-Hans" dirty="0" err="1">
                <a:solidFill>
                  <a:schemeClr val="accent1"/>
                </a:solidFill>
              </a:rPr>
              <a:t>student.h</a:t>
            </a:r>
            <a:r>
              <a:rPr lang="en-US" altLang="zh-Hans" dirty="0">
                <a:solidFill>
                  <a:schemeClr val="accent1"/>
                </a:solidFill>
              </a:rPr>
              <a:t>″      //</a:t>
            </a:r>
            <a:r>
              <a:rPr lang="zh-Hans" altLang="en-US" dirty="0">
                <a:solidFill>
                  <a:schemeClr val="accent1"/>
                </a:solidFill>
              </a:rPr>
              <a:t>将类声明头文件包含进来</a:t>
            </a:r>
          </a:p>
          <a:p>
            <a:pPr indent="-6350">
              <a:buFontTx/>
              <a:buNone/>
            </a:pPr>
            <a:r>
              <a:rPr lang="en-US" altLang="zh-Hans" dirty="0" err="1"/>
              <a:t>int</a:t>
            </a:r>
            <a:r>
              <a:rPr lang="en-US" altLang="zh-Hans" dirty="0"/>
              <a:t> main( )</a:t>
            </a:r>
          </a:p>
          <a:p>
            <a:pPr indent="-6350">
              <a:buFontTx/>
              <a:buNone/>
            </a:pPr>
            <a:r>
              <a:rPr lang="en-US" altLang="zh-Hans" dirty="0"/>
              <a:t>{</a:t>
            </a:r>
          </a:p>
          <a:p>
            <a:pPr indent="-6350">
              <a:buFontTx/>
              <a:buNone/>
            </a:pPr>
            <a:r>
              <a:rPr lang="en-US" altLang="zh-Hans" dirty="0"/>
              <a:t>   Student stud;       //</a:t>
            </a:r>
            <a:r>
              <a:rPr lang="zh-Hans" altLang="en-US" dirty="0"/>
              <a:t>定义对象</a:t>
            </a:r>
          </a:p>
          <a:p>
            <a:pPr indent="-6350">
              <a:buFontTx/>
              <a:buNone/>
            </a:pPr>
            <a:r>
              <a:rPr lang="en-US" altLang="zh-Hans" dirty="0"/>
              <a:t>   </a:t>
            </a:r>
            <a:r>
              <a:rPr lang="en-US" altLang="zh-Hans" dirty="0" err="1"/>
              <a:t>stud.display</a:t>
            </a:r>
            <a:r>
              <a:rPr lang="en-US" altLang="zh-Hans" dirty="0"/>
              <a:t>( );     //</a:t>
            </a:r>
            <a:r>
              <a:rPr lang="zh-Hans" altLang="en-US" dirty="0"/>
              <a:t>执行</a:t>
            </a:r>
            <a:r>
              <a:rPr lang="en-US" altLang="zh-Hans" dirty="0"/>
              <a:t>stud</a:t>
            </a:r>
            <a:r>
              <a:rPr lang="zh-Hans" altLang="en-US" dirty="0"/>
              <a:t>对象的</a:t>
            </a:r>
            <a:r>
              <a:rPr lang="en-US" altLang="zh-Hans" dirty="0"/>
              <a:t>display</a:t>
            </a:r>
            <a:r>
              <a:rPr lang="zh-Hans" altLang="en-US" dirty="0"/>
              <a:t>函数</a:t>
            </a:r>
          </a:p>
          <a:p>
            <a:pPr indent="-6350">
              <a:buFontTx/>
              <a:buNone/>
            </a:pPr>
            <a:r>
              <a:rPr lang="en-US" altLang="zh-Hans" dirty="0"/>
              <a:t>   return 0;</a:t>
            </a:r>
          </a:p>
          <a:p>
            <a:pPr indent="-6350">
              <a:buFontTx/>
              <a:buNone/>
            </a:pPr>
            <a:r>
              <a:rPr lang="en-US" altLang="zh-Hans" dirty="0"/>
              <a:t>}</a:t>
            </a:r>
          </a:p>
          <a:p>
            <a:pPr indent="-6350"/>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A6B5CB-B658-984B-8EDD-469BA0835509}" type="slidenum">
              <a:rPr lang="en-US" altLang="zh-Hans">
                <a:solidFill>
                  <a:srgbClr val="FF5050"/>
                </a:solidFill>
              </a:rPr>
              <a:pPr eaLnBrk="1" hangingPunct="1"/>
              <a:t>29</a:t>
            </a:fld>
            <a:endParaRPr lang="en-US" altLang="zh-Hans">
              <a:solidFill>
                <a:srgbClr val="FF5050"/>
              </a:solidFill>
            </a:endParaRPr>
          </a:p>
        </p:txBody>
      </p:sp>
    </p:spTree>
    <p:extLst>
      <p:ext uri="{BB962C8B-B14F-4D97-AF65-F5344CB8AC3E}">
        <p14:creationId xmlns:p14="http://schemas.microsoft.com/office/powerpoint/2010/main" val="137694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230832" y="1124744"/>
            <a:ext cx="8661648" cy="4525962"/>
          </a:xfrm>
        </p:spPr>
        <p:txBody>
          <a:bodyPr/>
          <a:lstStyle/>
          <a:p>
            <a:pPr eaLnBrk="1" hangingPunct="1">
              <a:lnSpc>
                <a:spcPct val="150000"/>
              </a:lnSpc>
            </a:pPr>
            <a:r>
              <a:rPr lang="zh-Hans" altLang="en-US" sz="2800" dirty="0"/>
              <a:t>（</a:t>
            </a:r>
            <a:r>
              <a:rPr lang="en-US" altLang="zh-Hans" sz="2800" dirty="0"/>
              <a:t>1</a:t>
            </a:r>
            <a:r>
              <a:rPr lang="zh-Hans" altLang="en-US" sz="2800" dirty="0"/>
              <a:t>）</a:t>
            </a:r>
            <a:r>
              <a:rPr lang="zh-Hans" altLang="en-US" sz="2800" b="1" dirty="0">
                <a:solidFill>
                  <a:srgbClr val="FF0000"/>
                </a:solidFill>
                <a:latin typeface="楷体_GB2312" charset="0"/>
                <a:ea typeface="楷体_GB2312" charset="0"/>
              </a:rPr>
              <a:t>面向过程程序设计基本思想（</a:t>
            </a:r>
            <a:r>
              <a:rPr lang="en-US" altLang="zh-Hans" sz="2800" b="1" dirty="0">
                <a:solidFill>
                  <a:srgbClr val="FF0000"/>
                </a:solidFill>
                <a:latin typeface="楷体_GB2312" charset="0"/>
                <a:ea typeface="楷体_GB2312" charset="0"/>
              </a:rPr>
              <a:t>C</a:t>
            </a:r>
            <a:r>
              <a:rPr lang="zh-Hans" altLang="en-US" sz="2800" b="1" dirty="0">
                <a:solidFill>
                  <a:srgbClr val="FF0000"/>
                </a:solidFill>
                <a:latin typeface="楷体_GB2312" charset="0"/>
                <a:ea typeface="楷体_GB2312" charset="0"/>
              </a:rPr>
              <a:t>语言）</a:t>
            </a:r>
          </a:p>
          <a:p>
            <a:pPr lvl="1" eaLnBrk="1" hangingPunct="1">
              <a:lnSpc>
                <a:spcPct val="150000"/>
              </a:lnSpc>
            </a:pPr>
            <a:r>
              <a:rPr lang="zh-Hans" altLang="en-US" sz="2800" dirty="0"/>
              <a:t>自顶向下</a:t>
            </a:r>
          </a:p>
          <a:p>
            <a:pPr lvl="1" eaLnBrk="1" hangingPunct="1">
              <a:lnSpc>
                <a:spcPct val="150000"/>
              </a:lnSpc>
            </a:pPr>
            <a:r>
              <a:rPr lang="zh-Hans" altLang="en-US" sz="2800" dirty="0"/>
              <a:t>逐步求精</a:t>
            </a:r>
          </a:p>
          <a:p>
            <a:pPr lvl="1" eaLnBrk="1" hangingPunct="1">
              <a:lnSpc>
                <a:spcPct val="150000"/>
              </a:lnSpc>
            </a:pPr>
            <a:r>
              <a:rPr lang="zh-Hans" altLang="en-US" sz="2800" dirty="0"/>
              <a:t>模块化设计</a:t>
            </a:r>
          </a:p>
          <a:p>
            <a:pPr lvl="1" eaLnBrk="1" hangingPunct="1">
              <a:lnSpc>
                <a:spcPct val="150000"/>
              </a:lnSpc>
            </a:pPr>
            <a:r>
              <a:rPr lang="zh-Hans" altLang="en-US" sz="2800" dirty="0"/>
              <a:t>结构化编码</a:t>
            </a:r>
          </a:p>
          <a:p>
            <a:pPr eaLnBrk="1" hangingPunct="1">
              <a:lnSpc>
                <a:spcPct val="150000"/>
              </a:lnSpc>
            </a:pPr>
            <a:r>
              <a:rPr lang="zh-Hans" altLang="en-US" sz="2800" dirty="0"/>
              <a:t>问题</a:t>
            </a:r>
            <a:r>
              <a:rPr lang="en-US" altLang="zh-Hans" sz="2800" dirty="0"/>
              <a:t>:</a:t>
            </a:r>
            <a:r>
              <a:rPr lang="zh-Hans" altLang="en-US" sz="2800" dirty="0">
                <a:solidFill>
                  <a:srgbClr val="FF0000"/>
                </a:solidFill>
              </a:rPr>
              <a:t>验证哥德巴赫猜想</a:t>
            </a:r>
            <a:r>
              <a:rPr lang="en-US" altLang="zh-Hans" sz="2800" dirty="0"/>
              <a:t>——</a:t>
            </a:r>
            <a:r>
              <a:rPr lang="zh-Hans" altLang="en-US" sz="2800" dirty="0"/>
              <a:t>任意一个大于</a:t>
            </a:r>
            <a:r>
              <a:rPr lang="en-US" altLang="zh-Hans" sz="2800" dirty="0"/>
              <a:t>2</a:t>
            </a:r>
            <a:r>
              <a:rPr lang="zh-Hans" altLang="en-US" sz="2800" dirty="0"/>
              <a:t>的偶数都可以分解成两个素数之和。</a:t>
            </a:r>
          </a:p>
          <a:p>
            <a:pPr eaLnBrk="1" hangingPunct="1"/>
            <a:endParaRPr lang="zh-Hans" altLang="en-US" dirty="0"/>
          </a:p>
        </p:txBody>
      </p:sp>
      <p:sp>
        <p:nvSpPr>
          <p:cNvPr id="12291"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CB688CBA-688F-724B-ABD3-6C9A866BE529}" type="slidenum">
              <a:rPr kumimoji="0" lang="zh-Hans" altLang="en-US" sz="1000"/>
              <a:pPr algn="ctr" eaLnBrk="1" hangingPunct="1"/>
              <a:t>3</a:t>
            </a:fld>
            <a:endParaRPr kumimoji="0" lang="en-US" altLang="zh-Hans" sz="1000"/>
          </a:p>
        </p:txBody>
      </p:sp>
      <p:sp>
        <p:nvSpPr>
          <p:cNvPr id="6148" name="Rectangle 2"/>
          <p:cNvSpPr>
            <a:spLocks noGrp="1" noChangeArrowheads="1"/>
          </p:cNvSpPr>
          <p:nvPr>
            <p:ph type="title"/>
          </p:nvPr>
        </p:nvSpPr>
        <p:spPr>
          <a:xfrm>
            <a:off x="179512" y="44624"/>
            <a:ext cx="8229600" cy="1143000"/>
          </a:xfrm>
        </p:spPr>
        <p:txBody>
          <a:bodyPr>
            <a:normAutofit fontScale="90000"/>
            <a:scene3d>
              <a:camera prst="orthographicFront"/>
              <a:lightRig rig="soft" dir="t"/>
            </a:scene3d>
          </a:bodyPr>
          <a:lstStyle/>
          <a:p>
            <a:pPr eaLnBrk="1" fontAlgn="auto" hangingPunct="1">
              <a:spcAft>
                <a:spcPts val="0"/>
              </a:spcAft>
              <a:defRPr/>
            </a:pPr>
            <a:r>
              <a:rPr lang="en-US" altLang="zh-Hans" dirty="0"/>
              <a:t>1</a:t>
            </a:r>
            <a:r>
              <a:rPr lang="zh-Hans" altLang="en-US" dirty="0"/>
              <a:t>、面向过程和面向对象设计方法简介</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91C5E9-37DE-5444-9D2E-7F61E1AD486B}" type="slidenum">
              <a:rPr lang="en-US" altLang="zh-Hans">
                <a:solidFill>
                  <a:srgbClr val="FF5050"/>
                </a:solidFill>
              </a:rPr>
              <a:pPr eaLnBrk="1" hangingPunct="1"/>
              <a:t>30</a:t>
            </a:fld>
            <a:endParaRPr lang="en-US" altLang="zh-Hans">
              <a:solidFill>
                <a:srgbClr val="FF5050"/>
              </a:solidFill>
            </a:endParaRPr>
          </a:p>
        </p:txBody>
      </p:sp>
      <p:pic>
        <p:nvPicPr>
          <p:cNvPr id="27653" name="图片 3" descr="F:\C++程序设计\tu\tu\图8.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00" y="692696"/>
            <a:ext cx="74676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03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30832" y="125760"/>
            <a:ext cx="8229600" cy="1143000"/>
          </a:xfrm>
        </p:spPr>
        <p:txBody>
          <a:bodyPr/>
          <a:lstStyle/>
          <a:p>
            <a:r>
              <a:rPr lang="zh-Hans" altLang="en-US" b="1" dirty="0"/>
              <a:t>新结构下避免类的重复声明</a:t>
            </a:r>
          </a:p>
        </p:txBody>
      </p:sp>
      <p:sp>
        <p:nvSpPr>
          <p:cNvPr id="3" name="内容占位符 2"/>
          <p:cNvSpPr>
            <a:spLocks noGrp="1"/>
          </p:cNvSpPr>
          <p:nvPr>
            <p:ph idx="1"/>
          </p:nvPr>
        </p:nvSpPr>
        <p:spPr/>
        <p:txBody>
          <a:bodyPr/>
          <a:lstStyle/>
          <a:p>
            <a:r>
              <a:rPr lang="zh-Hans" altLang="en-US"/>
              <a:t>考虑以下程序结构：</a:t>
            </a:r>
            <a:endParaRPr lang="en-US" altLang="zh-Hans"/>
          </a:p>
          <a:p>
            <a:pPr>
              <a:buFontTx/>
              <a:buNone/>
            </a:pPr>
            <a:r>
              <a:rPr lang="en-US" altLang="zh-Hans"/>
              <a:t>A.h:    </a:t>
            </a:r>
            <a:r>
              <a:rPr lang="zh-Hans" altLang="en-US"/>
              <a:t>定义了类</a:t>
            </a:r>
            <a:r>
              <a:rPr lang="en-US" altLang="zh-Hans"/>
              <a:t>A</a:t>
            </a:r>
            <a:r>
              <a:rPr lang="zh-Hans" altLang="en-US"/>
              <a:t>的界面</a:t>
            </a:r>
            <a:endParaRPr lang="en-US" altLang="zh-Hans"/>
          </a:p>
          <a:p>
            <a:pPr>
              <a:buFontTx/>
              <a:buNone/>
            </a:pPr>
            <a:r>
              <a:rPr lang="en-US" altLang="zh-Hans"/>
              <a:t>B.h:        </a:t>
            </a:r>
            <a:r>
              <a:rPr lang="en-US" altLang="zh-Hans">
                <a:solidFill>
                  <a:srgbClr val="3333FF"/>
                </a:solidFill>
              </a:rPr>
              <a:t>#include “A.h”</a:t>
            </a:r>
            <a:r>
              <a:rPr lang="zh-Hans" altLang="en-US"/>
              <a:t>      使用了类</a:t>
            </a:r>
            <a:r>
              <a:rPr lang="en-US" altLang="zh-Hans"/>
              <a:t>A</a:t>
            </a:r>
          </a:p>
          <a:p>
            <a:pPr>
              <a:buFontTx/>
              <a:buNone/>
            </a:pPr>
            <a:r>
              <a:rPr lang="en-US" altLang="zh-Hans">
                <a:solidFill>
                  <a:srgbClr val="000000"/>
                </a:solidFill>
              </a:rPr>
              <a:t>Main.cpp:   </a:t>
            </a:r>
            <a:r>
              <a:rPr lang="en-US" altLang="zh-Hans">
                <a:solidFill>
                  <a:srgbClr val="3333FF"/>
                </a:solidFill>
              </a:rPr>
              <a:t>#include “A.h”</a:t>
            </a:r>
          </a:p>
          <a:p>
            <a:pPr marL="1828800" lvl="4" indent="0">
              <a:buFontTx/>
              <a:buNone/>
            </a:pPr>
            <a:r>
              <a:rPr lang="en-US" altLang="zh-Hans" sz="2800">
                <a:solidFill>
                  <a:srgbClr val="3333FF"/>
                </a:solidFill>
              </a:rPr>
              <a:t>#include “B.h”</a:t>
            </a:r>
            <a:r>
              <a:rPr lang="zh-Hans" altLang="en-US" sz="2800">
                <a:solidFill>
                  <a:srgbClr val="3333FF"/>
                </a:solidFill>
              </a:rPr>
              <a:t>　　使用了类</a:t>
            </a:r>
            <a:r>
              <a:rPr lang="en-US" altLang="zh-Hans" sz="2800">
                <a:solidFill>
                  <a:srgbClr val="3333FF"/>
                </a:solidFill>
              </a:rPr>
              <a:t>A</a:t>
            </a:r>
            <a:r>
              <a:rPr lang="zh-Hans" altLang="en-US" sz="2800">
                <a:solidFill>
                  <a:srgbClr val="3333FF"/>
                </a:solidFill>
              </a:rPr>
              <a:t>和类</a:t>
            </a:r>
            <a:r>
              <a:rPr lang="en-US" altLang="zh-Hans" sz="2800">
                <a:solidFill>
                  <a:srgbClr val="3333FF"/>
                </a:solidFill>
              </a:rPr>
              <a:t>B</a:t>
            </a:r>
          </a:p>
          <a:p>
            <a:endParaRPr lang="en-US" altLang="zh-Hans"/>
          </a:p>
          <a:p>
            <a:r>
              <a:rPr lang="zh-Hans" altLang="en-US"/>
              <a:t>程序运行，编译器将报错</a:t>
            </a:r>
            <a:endParaRPr lang="en-US" altLang="zh-Hans"/>
          </a:p>
          <a:p>
            <a:pPr marL="457200" lvl="1" indent="0">
              <a:buFontTx/>
              <a:buNone/>
            </a:pPr>
            <a:r>
              <a:rPr lang="en-US" altLang="zh-Hans">
                <a:solidFill>
                  <a:srgbClr val="FF0000"/>
                </a:solidFill>
              </a:rPr>
              <a:t>'class' type redefinition</a:t>
            </a:r>
          </a:p>
          <a:p>
            <a:r>
              <a:rPr lang="zh-Hans" altLang="en-US"/>
              <a:t>如何避免？</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5474070-D2E6-0543-B504-BD7D8277A27B}" type="slidenum">
              <a:rPr lang="en-US" altLang="zh-Hans">
                <a:solidFill>
                  <a:srgbClr val="FF5050"/>
                </a:solidFill>
              </a:rPr>
              <a:pPr eaLnBrk="1" hangingPunct="1"/>
              <a:t>31</a:t>
            </a:fld>
            <a:endParaRPr lang="en-US" altLang="zh-Hans">
              <a:solidFill>
                <a:srgbClr val="FF5050"/>
              </a:solidFill>
            </a:endParaRPr>
          </a:p>
        </p:txBody>
      </p:sp>
    </p:spTree>
    <p:extLst>
      <p:ext uri="{BB962C8B-B14F-4D97-AF65-F5344CB8AC3E}">
        <p14:creationId xmlns:p14="http://schemas.microsoft.com/office/powerpoint/2010/main" val="88883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5496" y="116632"/>
            <a:ext cx="8229600" cy="1143000"/>
          </a:xfrm>
        </p:spPr>
        <p:txBody>
          <a:bodyPr/>
          <a:lstStyle/>
          <a:p>
            <a:r>
              <a:rPr lang="zh-Hans" altLang="en-US" b="1" dirty="0"/>
              <a:t>新结构下避免类的重复声明</a:t>
            </a:r>
            <a:endParaRPr lang="zh-Hans" altLang="en-US" dirty="0"/>
          </a:p>
        </p:txBody>
      </p:sp>
      <p:sp>
        <p:nvSpPr>
          <p:cNvPr id="29699" name="内容占位符 2"/>
          <p:cNvSpPr>
            <a:spLocks noGrp="1"/>
          </p:cNvSpPr>
          <p:nvPr>
            <p:ph idx="1"/>
          </p:nvPr>
        </p:nvSpPr>
        <p:spPr/>
        <p:txBody>
          <a:bodyPr/>
          <a:lstStyle/>
          <a:p>
            <a:r>
              <a:rPr lang="zh-Hans" altLang="en-US" dirty="0"/>
              <a:t>预处理命令</a:t>
            </a:r>
            <a:endParaRPr lang="en-US" altLang="zh-Hans" dirty="0"/>
          </a:p>
          <a:p>
            <a:pPr lvl="1"/>
            <a:r>
              <a:rPr lang="en-US" altLang="zh-Hans" sz="2800" dirty="0">
                <a:solidFill>
                  <a:srgbClr val="3333FF"/>
                </a:solidFill>
              </a:rPr>
              <a:t>#</a:t>
            </a:r>
            <a:r>
              <a:rPr lang="en-US" altLang="zh-Hans" sz="2800" dirty="0" err="1">
                <a:solidFill>
                  <a:srgbClr val="3333FF"/>
                </a:solidFill>
              </a:rPr>
              <a:t>ifndef</a:t>
            </a:r>
            <a:r>
              <a:rPr lang="en-US" altLang="zh-Hans" sz="2800" dirty="0">
                <a:solidFill>
                  <a:srgbClr val="3333FF"/>
                </a:solidFill>
              </a:rPr>
              <a:t> </a:t>
            </a:r>
          </a:p>
          <a:p>
            <a:pPr lvl="1"/>
            <a:r>
              <a:rPr lang="en-US" altLang="zh-Hans" sz="2800" dirty="0">
                <a:solidFill>
                  <a:srgbClr val="3333FF"/>
                </a:solidFill>
              </a:rPr>
              <a:t>#define</a:t>
            </a:r>
          </a:p>
          <a:p>
            <a:pPr lvl="1"/>
            <a:r>
              <a:rPr lang="en-US" altLang="zh-Hans" sz="2800" dirty="0">
                <a:solidFill>
                  <a:srgbClr val="3333FF"/>
                </a:solidFill>
              </a:rPr>
              <a:t>#</a:t>
            </a:r>
            <a:r>
              <a:rPr lang="en-US" altLang="zh-Hans" sz="2800" dirty="0" err="1">
                <a:solidFill>
                  <a:srgbClr val="3333FF"/>
                </a:solidFill>
              </a:rPr>
              <a:t>endif</a:t>
            </a:r>
            <a:endParaRPr lang="en-US" altLang="zh-Hans" sz="2800" dirty="0">
              <a:solidFill>
                <a:srgbClr val="3333FF"/>
              </a:solidFill>
            </a:endParaRPr>
          </a:p>
          <a:p>
            <a:pPr lvl="1"/>
            <a:endParaRPr lang="en-US" altLang="zh-Hans" sz="2800" dirty="0">
              <a:solidFill>
                <a:srgbClr val="3333FF"/>
              </a:solidFill>
            </a:endParaRPr>
          </a:p>
          <a:p>
            <a:pPr lvl="1"/>
            <a:endParaRPr lang="en-US" altLang="zh-Hans" sz="2800" dirty="0">
              <a:solidFill>
                <a:srgbClr val="3333FF"/>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4935124-51AE-9A41-84E7-AE746975B391}" type="slidenum">
              <a:rPr lang="en-US" altLang="zh-Hans">
                <a:solidFill>
                  <a:srgbClr val="FF5050"/>
                </a:solidFill>
              </a:rPr>
              <a:pPr eaLnBrk="1" hangingPunct="1"/>
              <a:t>32</a:t>
            </a:fld>
            <a:endParaRPr lang="en-US" altLang="zh-Hans">
              <a:solidFill>
                <a:srgbClr val="FF5050"/>
              </a:solidFill>
            </a:endParaRPr>
          </a:p>
        </p:txBody>
      </p:sp>
    </p:spTree>
    <p:extLst>
      <p:ext uri="{BB962C8B-B14F-4D97-AF65-F5344CB8AC3E}">
        <p14:creationId xmlns:p14="http://schemas.microsoft.com/office/powerpoint/2010/main" val="21229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02840" y="125760"/>
            <a:ext cx="8229600" cy="1143000"/>
          </a:xfrm>
        </p:spPr>
        <p:txBody>
          <a:bodyPr/>
          <a:lstStyle/>
          <a:p>
            <a:r>
              <a:rPr lang="zh-Hans" altLang="en-US" dirty="0"/>
              <a:t>类定义实例</a:t>
            </a:r>
          </a:p>
        </p:txBody>
      </p:sp>
      <p:sp>
        <p:nvSpPr>
          <p:cNvPr id="30723" name="内容占位符 2"/>
          <p:cNvSpPr>
            <a:spLocks noGrp="1"/>
          </p:cNvSpPr>
          <p:nvPr>
            <p:ph idx="1"/>
          </p:nvPr>
        </p:nvSpPr>
        <p:spPr>
          <a:xfrm>
            <a:off x="395536" y="1268760"/>
            <a:ext cx="8568952" cy="4525962"/>
          </a:xfrm>
        </p:spPr>
        <p:txBody>
          <a:bodyPr/>
          <a:lstStyle/>
          <a:p>
            <a:pPr eaLnBrk="1" hangingPunct="1"/>
            <a:r>
              <a:rPr lang="zh-Hans" altLang="en-US" sz="3200" dirty="0">
                <a:ea typeface="宋体" charset="0"/>
              </a:rPr>
              <a:t>用</a:t>
            </a:r>
            <a:r>
              <a:rPr lang="en-US" altLang="zh-Hans" sz="3200" dirty="0">
                <a:ea typeface="宋体" charset="0"/>
              </a:rPr>
              <a:t>C++</a:t>
            </a:r>
            <a:r>
              <a:rPr lang="zh-Hans" altLang="en-US" sz="3200" dirty="0">
                <a:ea typeface="宋体" charset="0"/>
              </a:rPr>
              <a:t>语言构造模拟加油站油泵的对象工作</a:t>
            </a:r>
          </a:p>
          <a:p>
            <a:pPr eaLnBrk="1" hangingPunct="1">
              <a:lnSpc>
                <a:spcPct val="120000"/>
              </a:lnSpc>
            </a:pPr>
            <a:r>
              <a:rPr lang="zh-Hans" altLang="en-US" dirty="0">
                <a:ea typeface="宋体" charset="0"/>
              </a:rPr>
              <a:t>正常情况下，在任何时刻，应该</a:t>
            </a:r>
            <a:r>
              <a:rPr lang="zh-Hans" altLang="en-US" u="sng" dirty="0">
                <a:ea typeface="宋体" charset="0"/>
              </a:rPr>
              <a:t>知道</a:t>
            </a:r>
            <a:r>
              <a:rPr lang="zh-Hans" altLang="en-US" dirty="0">
                <a:ea typeface="宋体" charset="0"/>
              </a:rPr>
              <a:t>每公斤汽油的</a:t>
            </a:r>
            <a:r>
              <a:rPr lang="zh-Hans" altLang="en-US" u="sng" dirty="0">
                <a:ea typeface="宋体" charset="0"/>
              </a:rPr>
              <a:t>价格</a:t>
            </a:r>
            <a:r>
              <a:rPr lang="zh-Hans" altLang="en-US" dirty="0">
                <a:ea typeface="宋体" charset="0"/>
              </a:rPr>
              <a:t>和油泵所在的油桶中</a:t>
            </a:r>
            <a:r>
              <a:rPr lang="zh-Hans" altLang="en-US" u="sng" dirty="0">
                <a:ea typeface="宋体" charset="0"/>
              </a:rPr>
              <a:t>还有多少汽油</a:t>
            </a:r>
            <a:r>
              <a:rPr lang="zh-Hans" altLang="en-US" dirty="0">
                <a:ea typeface="宋体" charset="0"/>
              </a:rPr>
              <a:t>。当一个</a:t>
            </a:r>
            <a:r>
              <a:rPr lang="zh-Hans" altLang="en-US" u="sng" dirty="0">
                <a:ea typeface="宋体" charset="0"/>
              </a:rPr>
              <a:t>加油的请求</a:t>
            </a:r>
            <a:r>
              <a:rPr lang="zh-Hans" altLang="en-US" dirty="0">
                <a:ea typeface="宋体" charset="0"/>
              </a:rPr>
              <a:t>出现时，如果要求加油的数量少于</a:t>
            </a:r>
            <a:r>
              <a:rPr lang="en-US" altLang="zh-Hans" dirty="0">
                <a:ea typeface="宋体" charset="0"/>
              </a:rPr>
              <a:t>(</a:t>
            </a:r>
            <a:r>
              <a:rPr lang="zh-Hans" altLang="en-US" dirty="0">
                <a:ea typeface="宋体" charset="0"/>
              </a:rPr>
              <a:t>或等于</a:t>
            </a:r>
            <a:r>
              <a:rPr lang="en-US" altLang="zh-Hans" dirty="0">
                <a:ea typeface="宋体" charset="0"/>
              </a:rPr>
              <a:t>)</a:t>
            </a:r>
            <a:r>
              <a:rPr lang="zh-Hans" altLang="en-US" dirty="0">
                <a:ea typeface="宋体" charset="0"/>
              </a:rPr>
              <a:t>油桶中的汽油数量时，就满足这个加油请求。否则，只能抽出油桶所剩下的汽油给予加油。</a:t>
            </a:r>
          </a:p>
          <a:p>
            <a:pPr eaLnBrk="1" hangingPunct="1">
              <a:lnSpc>
                <a:spcPct val="120000"/>
              </a:lnSpc>
            </a:pPr>
            <a:r>
              <a:rPr lang="zh-Hans" altLang="en-US" dirty="0">
                <a:ea typeface="宋体" charset="0"/>
              </a:rPr>
              <a:t>每次抽出汽油加油后，应</a:t>
            </a:r>
            <a:r>
              <a:rPr lang="zh-Hans" altLang="en-US" u="sng" dirty="0">
                <a:ea typeface="宋体" charset="0"/>
              </a:rPr>
              <a:t>显出</a:t>
            </a:r>
            <a:r>
              <a:rPr lang="zh-Hans" altLang="en-US" dirty="0">
                <a:ea typeface="宋体" charset="0"/>
              </a:rPr>
              <a:t>被抽出加油的汽油数量及价格；还要</a:t>
            </a:r>
            <a:r>
              <a:rPr lang="zh-Hans" altLang="en-US" u="sng" dirty="0">
                <a:ea typeface="宋体" charset="0"/>
              </a:rPr>
              <a:t>计算</a:t>
            </a:r>
            <a:r>
              <a:rPr lang="zh-Hans" altLang="en-US" dirty="0">
                <a:ea typeface="宋体" charset="0"/>
              </a:rPr>
              <a:t>出加油后汽油桶里剩余的汽油量。</a:t>
            </a:r>
          </a:p>
          <a:p>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B6F310A-A3B5-9140-8575-E59E937C8728}" type="slidenum">
              <a:rPr lang="en-US" altLang="zh-Hans">
                <a:solidFill>
                  <a:srgbClr val="FF5050"/>
                </a:solidFill>
              </a:rPr>
              <a:pPr eaLnBrk="1" hangingPunct="1"/>
              <a:t>33</a:t>
            </a:fld>
            <a:endParaRPr lang="en-US" altLang="zh-Hans">
              <a:solidFill>
                <a:srgbClr val="FF5050"/>
              </a:solidFill>
            </a:endParaRPr>
          </a:p>
        </p:txBody>
      </p:sp>
    </p:spTree>
    <p:extLst>
      <p:ext uri="{BB962C8B-B14F-4D97-AF65-F5344CB8AC3E}">
        <p14:creationId xmlns:p14="http://schemas.microsoft.com/office/powerpoint/2010/main" val="179325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230832" y="116632"/>
            <a:ext cx="8229600" cy="1143000"/>
          </a:xfrm>
        </p:spPr>
        <p:txBody>
          <a:bodyPr/>
          <a:lstStyle/>
          <a:p>
            <a:r>
              <a:rPr lang="zh-Hans" altLang="en-US" b="1" dirty="0"/>
              <a:t>类作用域</a:t>
            </a:r>
          </a:p>
        </p:txBody>
      </p:sp>
      <p:sp>
        <p:nvSpPr>
          <p:cNvPr id="3" name="内容占位符 2"/>
          <p:cNvSpPr>
            <a:spLocks noGrp="1"/>
          </p:cNvSpPr>
          <p:nvPr>
            <p:ph idx="4294967295"/>
          </p:nvPr>
        </p:nvSpPr>
        <p:spPr>
          <a:xfrm>
            <a:off x="395536" y="1196752"/>
            <a:ext cx="8748464" cy="4525962"/>
          </a:xfrm>
        </p:spPr>
        <p:txBody>
          <a:bodyPr/>
          <a:lstStyle/>
          <a:p>
            <a:pPr marL="0" indent="0">
              <a:buFontTx/>
              <a:buNone/>
            </a:pPr>
            <a:r>
              <a:rPr lang="zh-Hans" altLang="en-US" sz="2800" dirty="0">
                <a:solidFill>
                  <a:srgbClr val="2A0200"/>
                </a:solidFill>
                <a:latin typeface="+mn-ea"/>
              </a:rPr>
              <a:t>在类定义的</a:t>
            </a:r>
            <a:r>
              <a:rPr lang="en-US" altLang="zh-Hans" sz="2800" dirty="0">
                <a:solidFill>
                  <a:srgbClr val="2A0200"/>
                </a:solidFill>
                <a:latin typeface="+mn-ea"/>
              </a:rPr>
              <a:t>{ } </a:t>
            </a:r>
            <a:r>
              <a:rPr lang="zh-Hans" altLang="en-US" sz="2800" dirty="0">
                <a:solidFill>
                  <a:srgbClr val="2A0200"/>
                </a:solidFill>
                <a:latin typeface="+mn-ea"/>
              </a:rPr>
              <a:t>中的区域为类作用域</a:t>
            </a:r>
            <a:r>
              <a:rPr lang="en-US" altLang="zh-Hans" sz="2800" dirty="0">
                <a:solidFill>
                  <a:srgbClr val="2A0200"/>
                </a:solidFill>
                <a:latin typeface="+mn-ea"/>
              </a:rPr>
              <a:t>,</a:t>
            </a:r>
            <a:r>
              <a:rPr lang="zh-Hans" altLang="en-US" sz="2800" dirty="0">
                <a:solidFill>
                  <a:srgbClr val="2A0200"/>
                </a:solidFill>
                <a:latin typeface="+mn-ea"/>
              </a:rPr>
              <a:t>在作用域中说明的标示符只在类作用域中。</a:t>
            </a:r>
          </a:p>
          <a:p>
            <a:pPr marL="0" indent="0">
              <a:buFontTx/>
              <a:buNone/>
            </a:pPr>
            <a:r>
              <a:rPr lang="zh-Hans" altLang="en-US" sz="2800" dirty="0">
                <a:solidFill>
                  <a:srgbClr val="2A0200"/>
                </a:solidFill>
                <a:latin typeface="+mn-ea"/>
              </a:rPr>
              <a:t>例：</a:t>
            </a:r>
          </a:p>
          <a:p>
            <a:pPr marL="0" indent="0">
              <a:buFontTx/>
              <a:buNone/>
            </a:pPr>
            <a:r>
              <a:rPr lang="zh-Hans" altLang="en-US" sz="2800" dirty="0">
                <a:solidFill>
                  <a:srgbClr val="2A0200"/>
                </a:solidFill>
                <a:latin typeface="+mn-ea"/>
              </a:rPr>
              <a:t>   </a:t>
            </a:r>
            <a:r>
              <a:rPr lang="en-US" altLang="zh-Hans" sz="2800" dirty="0">
                <a:solidFill>
                  <a:srgbClr val="D50800"/>
                </a:solidFill>
                <a:latin typeface="+mn-ea"/>
              </a:rPr>
              <a:t>class X {</a:t>
            </a:r>
          </a:p>
          <a:p>
            <a:pPr marL="0" indent="0">
              <a:buFontTx/>
              <a:buNone/>
            </a:pPr>
            <a:r>
              <a:rPr lang="en-US" altLang="zh-Hans" sz="2800" dirty="0">
                <a:solidFill>
                  <a:srgbClr val="D50800"/>
                </a:solidFill>
                <a:latin typeface="+mn-ea"/>
              </a:rPr>
              <a:t>       public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a:t>
            </a:r>
          </a:p>
          <a:p>
            <a:pPr marL="0" indent="0">
              <a:buFontTx/>
              <a:buNone/>
            </a:pPr>
            <a:r>
              <a:rPr lang="en-US" altLang="zh-Hans" sz="2800" dirty="0">
                <a:solidFill>
                  <a:srgbClr val="D50800"/>
                </a:solidFill>
                <a:latin typeface="+mn-ea"/>
              </a:rPr>
              <a:t>           float y;</a:t>
            </a:r>
          </a:p>
          <a:p>
            <a:pPr marL="0" indent="0">
              <a:buFontTx/>
              <a:buNone/>
            </a:pPr>
            <a:r>
              <a:rPr lang="en-US" altLang="zh-Hans" sz="2800" dirty="0">
                <a:solidFill>
                  <a:srgbClr val="D50800"/>
                </a:solidFill>
                <a:latin typeface="+mn-ea"/>
              </a:rPr>
              <a:t>       };</a:t>
            </a:r>
          </a:p>
          <a:p>
            <a:pPr marL="0" indent="0">
              <a:buFontTx/>
              <a:buNone/>
            </a:pPr>
            <a:r>
              <a:rPr lang="en-US" altLang="zh-Han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k=x;  </a:t>
            </a:r>
            <a:r>
              <a:rPr lang="en-US" altLang="zh-Hans" sz="2800" dirty="0">
                <a:solidFill>
                  <a:srgbClr val="2A0200"/>
                </a:solidFill>
                <a:latin typeface="+mn-ea"/>
              </a:rPr>
              <a:t>// </a:t>
            </a:r>
            <a:r>
              <a:rPr lang="zh-Hans" altLang="en-US" sz="2800" dirty="0">
                <a:solidFill>
                  <a:srgbClr val="2A0200"/>
                </a:solidFill>
                <a:latin typeface="+mn-ea"/>
              </a:rPr>
              <a:t>错误，超出了类作用域</a:t>
            </a:r>
          </a:p>
          <a:p>
            <a:pPr marL="0" indent="0">
              <a:buFontTx/>
              <a:buNone/>
            </a:pPr>
            <a:r>
              <a:rPr lang="zh-Hans" altLang="en-US" sz="2800" dirty="0">
                <a:solidFill>
                  <a:srgbClr val="D50800"/>
                </a:solidFill>
                <a:latin typeface="+mn-ea"/>
              </a:rPr>
              <a:t>    </a:t>
            </a:r>
            <a:r>
              <a:rPr lang="en-US" altLang="zh-Hans" sz="2800" dirty="0" err="1">
                <a:solidFill>
                  <a:srgbClr val="D50800"/>
                </a:solidFill>
                <a:latin typeface="+mn-ea"/>
              </a:rPr>
              <a:t>int</a:t>
            </a:r>
            <a:r>
              <a:rPr lang="en-US" altLang="zh-Hans" sz="2800" dirty="0">
                <a:solidFill>
                  <a:srgbClr val="D50800"/>
                </a:solidFill>
                <a:latin typeface="+mn-ea"/>
              </a:rPr>
              <a:t> x;    </a:t>
            </a:r>
            <a:r>
              <a:rPr lang="en-US" altLang="zh-Hans" sz="2800" dirty="0">
                <a:solidFill>
                  <a:srgbClr val="2A0200"/>
                </a:solidFill>
                <a:latin typeface="+mn-ea"/>
              </a:rPr>
              <a:t>// </a:t>
            </a:r>
            <a:r>
              <a:rPr lang="zh-Hans" altLang="en-US" sz="2800" dirty="0">
                <a:solidFill>
                  <a:srgbClr val="2A0200"/>
                </a:solidFill>
                <a:latin typeface="+mn-ea"/>
              </a:rPr>
              <a:t>正确，与类中的</a:t>
            </a:r>
            <a:r>
              <a:rPr lang="en-US" altLang="zh-Hans" sz="2800" dirty="0">
                <a:solidFill>
                  <a:srgbClr val="2A0200"/>
                </a:solidFill>
                <a:latin typeface="+mn-ea"/>
              </a:rPr>
              <a:t>x</a:t>
            </a:r>
            <a:r>
              <a:rPr lang="zh-Hans" altLang="en-US" sz="2800" dirty="0">
                <a:solidFill>
                  <a:srgbClr val="2A0200"/>
                </a:solidFill>
                <a:latin typeface="+mn-ea"/>
              </a:rPr>
              <a:t>属于不同的范围</a:t>
            </a:r>
          </a:p>
          <a:p>
            <a:pPr marL="0" indent="0">
              <a:buFontTx/>
              <a:buNone/>
            </a:pPr>
            <a:endParaRPr lang="zh-Hans" altLang="en-US" dirty="0"/>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9B741639-99E2-3F47-9368-A60B6537C702}" type="slidenum">
              <a:rPr lang="en-US" altLang="zh-Hans" sz="1200">
                <a:solidFill>
                  <a:srgbClr val="FF5050"/>
                </a:solidFill>
                <a:effectLst>
                  <a:outerShdw blurRad="38100" dist="38100" dir="2700000" algn="tl">
                    <a:srgbClr val="C0C0C0"/>
                  </a:outerShdw>
                </a:effectLst>
              </a:rPr>
              <a:pPr algn="r" eaLnBrk="1" hangingPunct="1"/>
              <a:t>34</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99368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r>
              <a:rPr lang="zh-Hans" altLang="en-US" b="1"/>
              <a:t>类作用域</a:t>
            </a:r>
            <a:endParaRPr lang="zh-Hans" altLang="en-US"/>
          </a:p>
        </p:txBody>
      </p:sp>
      <p:sp>
        <p:nvSpPr>
          <p:cNvPr id="3" name="内容占位符 2"/>
          <p:cNvSpPr>
            <a:spLocks noGrp="1"/>
          </p:cNvSpPr>
          <p:nvPr>
            <p:ph idx="4294967295"/>
          </p:nvPr>
        </p:nvSpPr>
        <p:spPr>
          <a:xfrm>
            <a:off x="457200" y="1437130"/>
            <a:ext cx="8027987" cy="4608512"/>
          </a:xfrm>
        </p:spPr>
        <p:txBody>
          <a:bodyPr/>
          <a:lstStyle/>
          <a:p>
            <a:pPr>
              <a:lnSpc>
                <a:spcPct val="150000"/>
              </a:lnSpc>
            </a:pPr>
            <a:r>
              <a:rPr lang="zh-Hans" altLang="en-US" sz="2800" b="1" dirty="0">
                <a:solidFill>
                  <a:srgbClr val="3333FF"/>
                </a:solidFill>
                <a:latin typeface="宋体" charset="0"/>
                <a:ea typeface="宋体" charset="0"/>
              </a:rPr>
              <a:t>成员名限定</a:t>
            </a:r>
            <a:r>
              <a:rPr lang="zh-Hans" altLang="en-US" sz="2800" b="1" dirty="0">
                <a:solidFill>
                  <a:srgbClr val="2A0200"/>
                </a:solidFill>
                <a:latin typeface="宋体" charset="0"/>
                <a:ea typeface="宋体" charset="0"/>
              </a:rPr>
              <a:t>：类中一个成员名字可以使用类名和作用域运算符来显式指定</a:t>
            </a:r>
          </a:p>
          <a:p>
            <a:pPr>
              <a:lnSpc>
                <a:spcPct val="150000"/>
              </a:lnSpc>
            </a:pPr>
            <a:r>
              <a:rPr lang="zh-Hans" altLang="en-US" sz="2800" b="1" dirty="0">
                <a:solidFill>
                  <a:srgbClr val="2A0200"/>
                </a:solidFill>
                <a:latin typeface="宋体" charset="0"/>
                <a:ea typeface="宋体" charset="0"/>
              </a:rPr>
              <a:t>类作用域包含了类中成员函数的作用域</a:t>
            </a:r>
          </a:p>
          <a:p>
            <a:endParaRPr lang="zh-Hans" altLang="en-US"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F3F1C9E7-7C22-B745-A58C-98F5C7ABEA2A}" type="slidenum">
              <a:rPr lang="en-US" altLang="zh-Hans" sz="1200">
                <a:solidFill>
                  <a:srgbClr val="FF5050"/>
                </a:solidFill>
                <a:effectLst>
                  <a:outerShdw blurRad="38100" dist="38100" dir="2700000" algn="tl">
                    <a:srgbClr val="C0C0C0"/>
                  </a:outerShdw>
                </a:effectLst>
              </a:rPr>
              <a:pPr algn="r" eaLnBrk="1" hangingPunct="1"/>
              <a:t>35</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2026929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45BDC11-FC59-B74F-B51E-111E3567CA19}" type="slidenum">
              <a:rPr lang="en-US" altLang="zh-Hans">
                <a:solidFill>
                  <a:srgbClr val="FF5050"/>
                </a:solidFill>
              </a:rPr>
              <a:pPr eaLnBrk="1" hangingPunct="1"/>
              <a:t>36</a:t>
            </a:fld>
            <a:endParaRPr lang="en-US" altLang="zh-Hans">
              <a:solidFill>
                <a:srgbClr val="FF5050"/>
              </a:solidFill>
            </a:endParaRPr>
          </a:p>
        </p:txBody>
      </p:sp>
      <p:sp>
        <p:nvSpPr>
          <p:cNvPr id="33795" name="矩形 2"/>
          <p:cNvSpPr>
            <a:spLocks noGrp="1" noChangeArrowheads="1"/>
          </p:cNvSpPr>
          <p:nvPr>
            <p:ph type="title"/>
          </p:nvPr>
        </p:nvSpPr>
        <p:spPr>
          <a:xfrm>
            <a:off x="220662" y="70520"/>
            <a:ext cx="6192838" cy="838200"/>
          </a:xfrm>
        </p:spPr>
        <p:txBody>
          <a:bodyPr>
            <a:normAutofit fontScale="90000"/>
          </a:bodyPr>
          <a:lstStyle/>
          <a:p>
            <a:pPr eaLnBrk="1" hangingPunct="1"/>
            <a:r>
              <a:rPr lang="en-US" altLang="zh-Hans" b="1" dirty="0">
                <a:solidFill>
                  <a:srgbClr val="C00000"/>
                </a:solidFill>
              </a:rPr>
              <a:t>4</a:t>
            </a:r>
            <a:r>
              <a:rPr lang="zh-Hans" altLang="en-US" b="1" dirty="0">
                <a:solidFill>
                  <a:srgbClr val="C00000"/>
                </a:solidFill>
              </a:rPr>
              <a:t>、对象的概念和定义方法</a:t>
            </a:r>
            <a:r>
              <a:rPr lang="zh-Hans" altLang="en-US" dirty="0">
                <a:solidFill>
                  <a:srgbClr val="C00000"/>
                </a:solidFill>
              </a:rPr>
              <a:t> </a:t>
            </a:r>
          </a:p>
        </p:txBody>
      </p:sp>
      <p:sp>
        <p:nvSpPr>
          <p:cNvPr id="33796" name="矩形 3"/>
          <p:cNvSpPr>
            <a:spLocks noChangeArrowheads="1"/>
          </p:cNvSpPr>
          <p:nvPr/>
        </p:nvSpPr>
        <p:spPr bwMode="auto">
          <a:xfrm>
            <a:off x="179388" y="1052513"/>
            <a:ext cx="8785225"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数据类型为类的变量称为类实例、类对象或对象实例</a:t>
            </a:r>
          </a:p>
          <a:p>
            <a:pPr eaLnBrk="1" hangingPunct="1"/>
            <a:r>
              <a:rPr lang="zh-Hans" altLang="en-US" dirty="0">
                <a:solidFill>
                  <a:srgbClr val="000000"/>
                </a:solidFill>
              </a:rPr>
              <a:t>类对象和一般变量一样，在定义时分配内存。为每个</a:t>
            </a:r>
            <a:endParaRPr lang="en-US" altLang="zh-Hans" dirty="0">
              <a:solidFill>
                <a:srgbClr val="000000"/>
              </a:solidFill>
            </a:endParaRPr>
          </a:p>
          <a:p>
            <a:pPr marL="0" indent="0" eaLnBrk="1" hangingPunct="1">
              <a:buNone/>
            </a:pPr>
            <a:r>
              <a:rPr lang="en-US" altLang="zh-Hans" dirty="0">
                <a:solidFill>
                  <a:srgbClr val="000000"/>
                </a:solidFill>
              </a:rPr>
              <a:t>    </a:t>
            </a:r>
            <a:r>
              <a:rPr lang="zh-Hans" altLang="en-US" dirty="0">
                <a:solidFill>
                  <a:srgbClr val="000000"/>
                </a:solidFill>
              </a:rPr>
              <a:t>类对象分配的内存中存放着每个类对象的数据成员的</a:t>
            </a:r>
            <a:endParaRPr lang="en-US" altLang="zh-Hans" dirty="0">
              <a:solidFill>
                <a:srgbClr val="000000"/>
              </a:solidFill>
            </a:endParaRPr>
          </a:p>
          <a:p>
            <a:pPr marL="0" indent="0" eaLnBrk="1" hangingPunct="1">
              <a:buNone/>
            </a:pPr>
            <a:r>
              <a:rPr lang="en-US" altLang="zh-Hans" dirty="0">
                <a:solidFill>
                  <a:srgbClr val="000000"/>
                </a:solidFill>
              </a:rPr>
              <a:t>    </a:t>
            </a:r>
            <a:r>
              <a:rPr lang="zh-Hans" altLang="en-US" dirty="0">
                <a:solidFill>
                  <a:srgbClr val="000000"/>
                </a:solidFill>
              </a:rPr>
              <a:t>值</a:t>
            </a:r>
          </a:p>
          <a:p>
            <a:pPr eaLnBrk="1" hangingPunct="1"/>
            <a:r>
              <a:rPr lang="zh-Hans" altLang="en-US" dirty="0">
                <a:solidFill>
                  <a:srgbClr val="000000"/>
                </a:solidFill>
              </a:rPr>
              <a:t>类对象定义的格式为：</a:t>
            </a:r>
            <a:endParaRPr lang="zh-Hans" altLang="en-US" i="1" dirty="0">
              <a:solidFill>
                <a:srgbClr val="000000"/>
              </a:solidFill>
            </a:endParaRPr>
          </a:p>
          <a:p>
            <a:pPr eaLnBrk="1" hangingPunct="1">
              <a:buFontTx/>
              <a:buNone/>
            </a:pPr>
            <a:r>
              <a:rPr lang="zh-Hans" altLang="en-US" i="1" dirty="0">
                <a:solidFill>
                  <a:srgbClr val="000000"/>
                </a:solidFill>
              </a:rPr>
              <a:t>       类名  </a:t>
            </a:r>
            <a:r>
              <a:rPr lang="en-US" altLang="zh-Hans" i="1" dirty="0">
                <a:solidFill>
                  <a:srgbClr val="000000"/>
                </a:solidFill>
              </a:rPr>
              <a:t>      </a:t>
            </a:r>
            <a:r>
              <a:rPr lang="zh-Hans" altLang="en-US" i="1" dirty="0">
                <a:solidFill>
                  <a:srgbClr val="000000"/>
                </a:solidFill>
              </a:rPr>
              <a:t>类对象名列表；</a:t>
            </a:r>
          </a:p>
          <a:p>
            <a:pPr eaLnBrk="1" hangingPunct="1">
              <a:buFontTx/>
              <a:buNone/>
            </a:pPr>
            <a:r>
              <a:rPr lang="en-US" altLang="zh-Hans" i="1" dirty="0">
                <a:solidFill>
                  <a:srgbClr val="000000"/>
                </a:solidFill>
              </a:rPr>
              <a:t>   </a:t>
            </a:r>
            <a:r>
              <a:rPr lang="zh-Hans" altLang="en-US" i="1" dirty="0">
                <a:solidFill>
                  <a:srgbClr val="000000"/>
                </a:solidFill>
              </a:rPr>
              <a:t> </a:t>
            </a:r>
            <a:r>
              <a:rPr lang="en-US" altLang="zh-Hans" i="1" dirty="0">
                <a:solidFill>
                  <a:srgbClr val="000000"/>
                </a:solidFill>
              </a:rPr>
              <a:t>   </a:t>
            </a:r>
            <a:r>
              <a:rPr lang="zh-Hans" altLang="en-US" i="1" dirty="0">
                <a:solidFill>
                  <a:srgbClr val="FF0000"/>
                </a:solidFill>
              </a:rPr>
              <a:t>例</a:t>
            </a:r>
            <a:r>
              <a:rPr lang="en-US" altLang="zh-Hans" dirty="0">
                <a:solidFill>
                  <a:srgbClr val="FF0000"/>
                </a:solidFill>
              </a:rPr>
              <a:t>:</a:t>
            </a:r>
          </a:p>
          <a:p>
            <a:pPr eaLnBrk="1" hangingPunct="1">
              <a:buFontTx/>
              <a:buNone/>
            </a:pPr>
            <a:r>
              <a:rPr lang="en-US" altLang="zh-Hans" i="1" dirty="0">
                <a:solidFill>
                  <a:srgbClr val="000000"/>
                </a:solidFill>
              </a:rPr>
              <a:t>        </a:t>
            </a:r>
            <a:r>
              <a:rPr lang="en-US" altLang="zh-Hans" sz="2400" i="1" dirty="0" err="1">
                <a:solidFill>
                  <a:srgbClr val="000000"/>
                </a:solidFill>
              </a:rPr>
              <a:t>CStudent</a:t>
            </a:r>
            <a:r>
              <a:rPr lang="en-US" altLang="zh-Hans" sz="2400" i="1" dirty="0">
                <a:solidFill>
                  <a:srgbClr val="000000"/>
                </a:solidFill>
              </a:rPr>
              <a:t>  s1, s2;</a:t>
            </a:r>
            <a:r>
              <a:rPr lang="en-US" altLang="zh-Hans" dirty="0">
                <a:solidFill>
                  <a:srgbClr val="000000"/>
                </a:solidFill>
              </a:rPr>
              <a:t> </a:t>
            </a:r>
          </a:p>
        </p:txBody>
      </p:sp>
      <p:sp>
        <p:nvSpPr>
          <p:cNvPr id="33797" name="矩形 78"/>
          <p:cNvSpPr>
            <a:spLocks noChangeArrowheads="1"/>
          </p:cNvSpPr>
          <p:nvPr/>
        </p:nvSpPr>
        <p:spPr bwMode="auto">
          <a:xfrm>
            <a:off x="0" y="1685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798" name="自选图形 79"/>
          <p:cNvSpPr>
            <a:spLocks noChangeAspect="1" noChangeArrowheads="1" noTextEdit="1"/>
          </p:cNvSpPr>
          <p:nvPr/>
        </p:nvSpPr>
        <p:spPr bwMode="auto">
          <a:xfrm>
            <a:off x="4678363" y="2405063"/>
            <a:ext cx="44656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ans" altLang="en-US"/>
          </a:p>
        </p:txBody>
      </p:sp>
      <p:sp>
        <p:nvSpPr>
          <p:cNvPr id="33799" name="矩形 81"/>
          <p:cNvSpPr>
            <a:spLocks noChangeArrowheads="1"/>
          </p:cNvSpPr>
          <p:nvPr/>
        </p:nvSpPr>
        <p:spPr bwMode="auto">
          <a:xfrm>
            <a:off x="9210675" y="6584950"/>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00" name="组合 84"/>
          <p:cNvGrpSpPr>
            <a:grpSpLocks/>
          </p:cNvGrpSpPr>
          <p:nvPr/>
        </p:nvGrpSpPr>
        <p:grpSpPr bwMode="auto">
          <a:xfrm>
            <a:off x="5102225" y="5021263"/>
            <a:ext cx="1620838" cy="1598612"/>
            <a:chOff x="3214" y="2901"/>
            <a:chExt cx="1021" cy="1007"/>
          </a:xfrm>
        </p:grpSpPr>
        <p:sp>
          <p:nvSpPr>
            <p:cNvPr id="33858" name="椭圆 82"/>
            <p:cNvSpPr>
              <a:spLocks noChangeArrowheads="1"/>
            </p:cNvSpPr>
            <p:nvPr/>
          </p:nvSpPr>
          <p:spPr bwMode="auto">
            <a:xfrm>
              <a:off x="3214" y="2901"/>
              <a:ext cx="1021" cy="1007"/>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9" name="椭圆 83"/>
            <p:cNvSpPr>
              <a:spLocks noChangeArrowheads="1"/>
            </p:cNvSpPr>
            <p:nvPr/>
          </p:nvSpPr>
          <p:spPr bwMode="auto">
            <a:xfrm>
              <a:off x="3214" y="2901"/>
              <a:ext cx="1021" cy="1007"/>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01" name="矩形 85"/>
          <p:cNvSpPr>
            <a:spLocks noChangeArrowheads="1"/>
          </p:cNvSpPr>
          <p:nvPr/>
        </p:nvSpPr>
        <p:spPr bwMode="auto">
          <a:xfrm>
            <a:off x="52927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张三</a:t>
            </a:r>
            <a:endParaRPr lang="zh-Hans" altLang="en-US" sz="1600">
              <a:solidFill>
                <a:srgbClr val="000000"/>
              </a:solidFill>
              <a:ea typeface="宋体" charset="0"/>
            </a:endParaRPr>
          </a:p>
        </p:txBody>
      </p:sp>
      <p:sp>
        <p:nvSpPr>
          <p:cNvPr id="33802" name="矩形 86"/>
          <p:cNvSpPr>
            <a:spLocks noChangeArrowheads="1"/>
          </p:cNvSpPr>
          <p:nvPr/>
        </p:nvSpPr>
        <p:spPr bwMode="auto">
          <a:xfrm>
            <a:off x="5740400"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03" name="矩形 87"/>
          <p:cNvSpPr>
            <a:spLocks noChangeArrowheads="1"/>
          </p:cNvSpPr>
          <p:nvPr/>
        </p:nvSpPr>
        <p:spPr bwMode="auto">
          <a:xfrm>
            <a:off x="5724525"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2000121</a:t>
            </a:r>
            <a:endParaRPr lang="en-US" altLang="zh-Hans" sz="1600">
              <a:solidFill>
                <a:srgbClr val="000000"/>
              </a:solidFill>
              <a:ea typeface="宋体" charset="0"/>
            </a:endParaRPr>
          </a:p>
        </p:txBody>
      </p:sp>
      <p:sp>
        <p:nvSpPr>
          <p:cNvPr id="33804" name="矩形 88"/>
          <p:cNvSpPr>
            <a:spLocks noChangeArrowheads="1"/>
          </p:cNvSpPr>
          <p:nvPr/>
        </p:nvSpPr>
        <p:spPr bwMode="auto">
          <a:xfrm>
            <a:off x="6359525" y="53086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5" name="矩形 89"/>
          <p:cNvSpPr>
            <a:spLocks noChangeArrowheads="1"/>
          </p:cNvSpPr>
          <p:nvPr/>
        </p:nvSpPr>
        <p:spPr bwMode="auto">
          <a:xfrm>
            <a:off x="536416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06" name="矩形 90"/>
          <p:cNvSpPr>
            <a:spLocks noChangeArrowheads="1"/>
          </p:cNvSpPr>
          <p:nvPr/>
        </p:nvSpPr>
        <p:spPr bwMode="auto">
          <a:xfrm>
            <a:off x="5518150"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4800</a:t>
            </a:r>
            <a:endParaRPr lang="en-US" altLang="zh-Hans" sz="1600">
              <a:solidFill>
                <a:srgbClr val="000000"/>
              </a:solidFill>
              <a:ea typeface="宋体" charset="0"/>
            </a:endParaRPr>
          </a:p>
        </p:txBody>
      </p:sp>
      <p:sp>
        <p:nvSpPr>
          <p:cNvPr id="33807" name="矩形 91"/>
          <p:cNvSpPr>
            <a:spLocks noChangeArrowheads="1"/>
          </p:cNvSpPr>
          <p:nvPr/>
        </p:nvSpPr>
        <p:spPr bwMode="auto">
          <a:xfrm>
            <a:off x="5829300" y="53736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08" name="矩形 92"/>
          <p:cNvSpPr>
            <a:spLocks noChangeArrowheads="1"/>
          </p:cNvSpPr>
          <p:nvPr/>
        </p:nvSpPr>
        <p:spPr bwMode="auto">
          <a:xfrm>
            <a:off x="5441950" y="55435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23</a:t>
            </a:r>
            <a:endParaRPr lang="en-US" altLang="zh-Hans" sz="1600">
              <a:solidFill>
                <a:srgbClr val="000000"/>
              </a:solidFill>
              <a:ea typeface="宋体" charset="0"/>
            </a:endParaRPr>
          </a:p>
        </p:txBody>
      </p:sp>
      <p:sp>
        <p:nvSpPr>
          <p:cNvPr id="33809" name="矩形 93"/>
          <p:cNvSpPr>
            <a:spLocks noChangeArrowheads="1"/>
          </p:cNvSpPr>
          <p:nvPr/>
        </p:nvSpPr>
        <p:spPr bwMode="auto">
          <a:xfrm>
            <a:off x="5667375" y="56515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10" name="矩形 95"/>
          <p:cNvSpPr>
            <a:spLocks noChangeArrowheads="1"/>
          </p:cNvSpPr>
          <p:nvPr/>
        </p:nvSpPr>
        <p:spPr bwMode="auto">
          <a:xfrm>
            <a:off x="5432425" y="573405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11" name="矩形 96"/>
          <p:cNvSpPr>
            <a:spLocks noChangeArrowheads="1"/>
          </p:cNvSpPr>
          <p:nvPr/>
        </p:nvSpPr>
        <p:spPr bwMode="auto">
          <a:xfrm>
            <a:off x="6283325" y="5994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2" name="矩形 97"/>
          <p:cNvSpPr>
            <a:spLocks noChangeArrowheads="1"/>
          </p:cNvSpPr>
          <p:nvPr/>
        </p:nvSpPr>
        <p:spPr bwMode="auto">
          <a:xfrm>
            <a:off x="5432425" y="6021388"/>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13" name="矩形 98"/>
          <p:cNvSpPr>
            <a:spLocks noChangeArrowheads="1"/>
          </p:cNvSpPr>
          <p:nvPr/>
        </p:nvSpPr>
        <p:spPr bwMode="auto">
          <a:xfrm>
            <a:off x="6359525" y="61626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14" name="矩形 99"/>
          <p:cNvSpPr>
            <a:spLocks noChangeArrowheads="1"/>
          </p:cNvSpPr>
          <p:nvPr/>
        </p:nvSpPr>
        <p:spPr bwMode="auto">
          <a:xfrm>
            <a:off x="6477000" y="2446338"/>
            <a:ext cx="11430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15" name="矩形 100"/>
          <p:cNvSpPr>
            <a:spLocks noChangeArrowheads="1"/>
          </p:cNvSpPr>
          <p:nvPr/>
        </p:nvSpPr>
        <p:spPr bwMode="auto">
          <a:xfrm>
            <a:off x="6227763" y="2492375"/>
            <a:ext cx="165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2000">
                <a:solidFill>
                  <a:srgbClr val="000000"/>
                </a:solidFill>
                <a:latin typeface="宋体" charset="0"/>
                <a:ea typeface="宋体" charset="0"/>
              </a:rPr>
              <a:t>类</a:t>
            </a:r>
            <a:r>
              <a:rPr lang="en-US" altLang="zh-Hans" sz="2000">
                <a:solidFill>
                  <a:srgbClr val="000000"/>
                </a:solidFill>
                <a:latin typeface="宋体" charset="0"/>
                <a:ea typeface="宋体" charset="0"/>
              </a:rPr>
              <a:t>CStudent</a:t>
            </a:r>
            <a:endParaRPr lang="en-US" altLang="zh-Hans" sz="2000">
              <a:solidFill>
                <a:schemeClr val="tx1"/>
              </a:solidFill>
              <a:ea typeface="宋体" charset="0"/>
            </a:endParaRPr>
          </a:p>
        </p:txBody>
      </p:sp>
      <p:sp>
        <p:nvSpPr>
          <p:cNvPr id="33816" name="矩形 103"/>
          <p:cNvSpPr>
            <a:spLocks noChangeArrowheads="1"/>
          </p:cNvSpPr>
          <p:nvPr/>
        </p:nvSpPr>
        <p:spPr bwMode="auto">
          <a:xfrm>
            <a:off x="7494588" y="254317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Times New Roman" charset="0"/>
                <a:ea typeface="宋体" charset="0"/>
              </a:rPr>
              <a:t> </a:t>
            </a:r>
            <a:endParaRPr lang="en-US" altLang="zh-Hans" sz="1800">
              <a:solidFill>
                <a:schemeClr val="tx1"/>
              </a:solidFill>
              <a:ea typeface="宋体" charset="0"/>
            </a:endParaRPr>
          </a:p>
        </p:txBody>
      </p:sp>
      <p:grpSp>
        <p:nvGrpSpPr>
          <p:cNvPr id="33817" name="组合 106"/>
          <p:cNvGrpSpPr>
            <a:grpSpLocks/>
          </p:cNvGrpSpPr>
          <p:nvPr/>
        </p:nvGrpSpPr>
        <p:grpSpPr bwMode="auto">
          <a:xfrm>
            <a:off x="6218238" y="2846388"/>
            <a:ext cx="1541462" cy="1731962"/>
            <a:chOff x="3917" y="1531"/>
            <a:chExt cx="971" cy="1091"/>
          </a:xfrm>
        </p:grpSpPr>
        <p:sp>
          <p:nvSpPr>
            <p:cNvPr id="33856" name="任意多边形 104"/>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solidFill>
              <a:srgbClr val="FFFFFF"/>
            </a:solidFill>
            <a:ln w="0">
              <a:solidFill>
                <a:srgbClr val="000000"/>
              </a:solidFill>
              <a:prstDash val="solid"/>
              <a:round/>
              <a:headEnd/>
              <a:tailEnd/>
            </a:ln>
          </p:spPr>
          <p:txBody>
            <a:bodyPr/>
            <a:lstStyle/>
            <a:p>
              <a:endParaRPr lang="zh-Hans" altLang="en-US"/>
            </a:p>
          </p:txBody>
        </p:sp>
        <p:sp>
          <p:nvSpPr>
            <p:cNvPr id="33857" name="任意多边形 105"/>
            <p:cNvSpPr>
              <a:spLocks/>
            </p:cNvSpPr>
            <p:nvPr/>
          </p:nvSpPr>
          <p:spPr bwMode="auto">
            <a:xfrm>
              <a:off x="3917" y="1531"/>
              <a:ext cx="971" cy="1091"/>
            </a:xfrm>
            <a:custGeom>
              <a:avLst/>
              <a:gdLst>
                <a:gd name="T0" fmla="*/ 0 w 12000"/>
                <a:gd name="T1" fmla="*/ 0 h 13500"/>
                <a:gd name="T2" fmla="*/ 0 w 12000"/>
                <a:gd name="T3" fmla="*/ 0 h 13500"/>
                <a:gd name="T4" fmla="*/ 0 w 12000"/>
                <a:gd name="T5" fmla="*/ 0 h 13500"/>
                <a:gd name="T6" fmla="*/ 0 w 12000"/>
                <a:gd name="T7" fmla="*/ 0 h 13500"/>
                <a:gd name="T8" fmla="*/ 0 w 12000"/>
                <a:gd name="T9" fmla="*/ 0 h 13500"/>
                <a:gd name="T10" fmla="*/ 0 w 12000"/>
                <a:gd name="T11" fmla="*/ 0 h 13500"/>
                <a:gd name="T12" fmla="*/ 0 w 12000"/>
                <a:gd name="T13" fmla="*/ 0 h 13500"/>
                <a:gd name="T14" fmla="*/ 0 w 12000"/>
                <a:gd name="T15" fmla="*/ 0 h 13500"/>
                <a:gd name="T16" fmla="*/ 0 w 12000"/>
                <a:gd name="T17" fmla="*/ 0 h 13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0"/>
                <a:gd name="T28" fmla="*/ 0 h 13500"/>
                <a:gd name="T29" fmla="*/ 12000 w 12000"/>
                <a:gd name="T30" fmla="*/ 13500 h 13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0" h="13500">
                  <a:moveTo>
                    <a:pt x="2000" y="0"/>
                  </a:moveTo>
                  <a:cubicBezTo>
                    <a:pt x="896" y="0"/>
                    <a:pt x="0" y="895"/>
                    <a:pt x="0" y="2000"/>
                  </a:cubicBezTo>
                  <a:lnTo>
                    <a:pt x="0" y="11500"/>
                  </a:lnTo>
                  <a:cubicBezTo>
                    <a:pt x="0" y="12604"/>
                    <a:pt x="896" y="13500"/>
                    <a:pt x="2000" y="13500"/>
                  </a:cubicBezTo>
                  <a:lnTo>
                    <a:pt x="10000" y="13500"/>
                  </a:lnTo>
                  <a:cubicBezTo>
                    <a:pt x="11105" y="13500"/>
                    <a:pt x="12000" y="12604"/>
                    <a:pt x="12000" y="11500"/>
                  </a:cubicBezTo>
                  <a:lnTo>
                    <a:pt x="12000" y="2000"/>
                  </a:lnTo>
                  <a:cubicBezTo>
                    <a:pt x="12000" y="895"/>
                    <a:pt x="11105" y="0"/>
                    <a:pt x="10000" y="0"/>
                  </a:cubicBezTo>
                  <a:lnTo>
                    <a:pt x="2000" y="0"/>
                  </a:ln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Hans" altLang="en-US"/>
            </a:p>
          </p:txBody>
        </p:sp>
      </p:grpSp>
      <p:sp>
        <p:nvSpPr>
          <p:cNvPr id="33818" name="矩形 107"/>
          <p:cNvSpPr>
            <a:spLocks noChangeArrowheads="1"/>
          </p:cNvSpPr>
          <p:nvPr/>
        </p:nvSpPr>
        <p:spPr bwMode="auto">
          <a:xfrm>
            <a:off x="6413500" y="2852738"/>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private:</a:t>
            </a:r>
            <a:endParaRPr lang="en-US" altLang="zh-Hans" sz="1600">
              <a:solidFill>
                <a:schemeClr val="tx1"/>
              </a:solidFill>
              <a:ea typeface="宋体" charset="0"/>
            </a:endParaRPr>
          </a:p>
        </p:txBody>
      </p:sp>
      <p:sp>
        <p:nvSpPr>
          <p:cNvPr id="33819" name="矩形 108"/>
          <p:cNvSpPr>
            <a:spLocks noChangeArrowheads="1"/>
          </p:cNvSpPr>
          <p:nvPr/>
        </p:nvSpPr>
        <p:spPr bwMode="auto">
          <a:xfrm>
            <a:off x="7035800" y="30400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b="1"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0" name="矩形 109"/>
          <p:cNvSpPr>
            <a:spLocks noChangeArrowheads="1"/>
          </p:cNvSpPr>
          <p:nvPr/>
        </p:nvSpPr>
        <p:spPr bwMode="auto">
          <a:xfrm>
            <a:off x="6413500" y="3257550"/>
            <a:ext cx="152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1" name="矩形 110"/>
          <p:cNvSpPr>
            <a:spLocks noChangeArrowheads="1"/>
          </p:cNvSpPr>
          <p:nvPr/>
        </p:nvSpPr>
        <p:spPr bwMode="auto">
          <a:xfrm>
            <a:off x="6569075" y="29972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name,id</a:t>
            </a:r>
            <a:endParaRPr lang="en-US" altLang="zh-Hans" sz="1600">
              <a:solidFill>
                <a:srgbClr val="000000"/>
              </a:solidFill>
              <a:ea typeface="宋体" charset="0"/>
            </a:endParaRPr>
          </a:p>
        </p:txBody>
      </p:sp>
      <p:sp>
        <p:nvSpPr>
          <p:cNvPr id="33822" name="矩形 112"/>
          <p:cNvSpPr>
            <a:spLocks noChangeArrowheads="1"/>
          </p:cNvSpPr>
          <p:nvPr/>
        </p:nvSpPr>
        <p:spPr bwMode="auto">
          <a:xfrm>
            <a:off x="6364288" y="32131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fee_paid</a:t>
            </a:r>
            <a:endParaRPr lang="en-US" altLang="zh-Hans" sz="1600">
              <a:solidFill>
                <a:srgbClr val="000000"/>
              </a:solidFill>
              <a:ea typeface="宋体" charset="0"/>
            </a:endParaRPr>
          </a:p>
        </p:txBody>
      </p:sp>
      <p:sp>
        <p:nvSpPr>
          <p:cNvPr id="33823" name="矩形 114"/>
          <p:cNvSpPr>
            <a:spLocks noChangeArrowheads="1"/>
          </p:cNvSpPr>
          <p:nvPr/>
        </p:nvSpPr>
        <p:spPr bwMode="auto">
          <a:xfrm>
            <a:off x="6372225" y="34290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credit</a:t>
            </a:r>
            <a:endParaRPr lang="en-US" altLang="zh-Hans" sz="1600">
              <a:solidFill>
                <a:srgbClr val="000000"/>
              </a:solidFill>
              <a:ea typeface="宋体" charset="0"/>
            </a:endParaRPr>
          </a:p>
        </p:txBody>
      </p:sp>
      <p:sp>
        <p:nvSpPr>
          <p:cNvPr id="33824" name="矩形 116"/>
          <p:cNvSpPr>
            <a:spLocks noChangeArrowheads="1"/>
          </p:cNvSpPr>
          <p:nvPr/>
        </p:nvSpPr>
        <p:spPr bwMode="auto">
          <a:xfrm>
            <a:off x="6413500" y="364490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b="1" i="1">
                <a:solidFill>
                  <a:srgbClr val="000000"/>
                </a:solidFill>
                <a:latin typeface="宋体" charset="0"/>
                <a:ea typeface="宋体" charset="0"/>
              </a:rPr>
              <a:t>public:</a:t>
            </a:r>
            <a:endParaRPr lang="en-US" altLang="zh-Hans" sz="1600">
              <a:solidFill>
                <a:schemeClr val="tx1"/>
              </a:solidFill>
              <a:ea typeface="宋体" charset="0"/>
            </a:endParaRPr>
          </a:p>
        </p:txBody>
      </p:sp>
      <p:sp>
        <p:nvSpPr>
          <p:cNvPr id="33825" name="矩形 118"/>
          <p:cNvSpPr>
            <a:spLocks noChangeArrowheads="1"/>
          </p:cNvSpPr>
          <p:nvPr/>
        </p:nvSpPr>
        <p:spPr bwMode="auto">
          <a:xfrm>
            <a:off x="6413500" y="3860800"/>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payFee</a:t>
            </a:r>
            <a:endParaRPr lang="en-US" altLang="zh-Hans" sz="1600">
              <a:solidFill>
                <a:schemeClr val="tx1"/>
              </a:solidFill>
              <a:ea typeface="宋体" charset="0"/>
            </a:endParaRPr>
          </a:p>
        </p:txBody>
      </p:sp>
      <p:sp>
        <p:nvSpPr>
          <p:cNvPr id="33826" name="矩形 119"/>
          <p:cNvSpPr>
            <a:spLocks noChangeArrowheads="1"/>
          </p:cNvSpPr>
          <p:nvPr/>
        </p:nvSpPr>
        <p:spPr bwMode="auto">
          <a:xfrm>
            <a:off x="7418388" y="403701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7" name="矩形 120"/>
          <p:cNvSpPr>
            <a:spLocks noChangeArrowheads="1"/>
          </p:cNvSpPr>
          <p:nvPr/>
        </p:nvSpPr>
        <p:spPr bwMode="auto">
          <a:xfrm>
            <a:off x="6300788" y="4149725"/>
            <a:ext cx="142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i="1">
                <a:solidFill>
                  <a:srgbClr val="000000"/>
                </a:solidFill>
                <a:latin typeface="宋体" charset="0"/>
                <a:ea typeface="宋体" charset="0"/>
              </a:rPr>
              <a:t>  attendCourse</a:t>
            </a:r>
            <a:endParaRPr lang="en-US" altLang="zh-Hans" sz="1600">
              <a:solidFill>
                <a:schemeClr val="tx1"/>
              </a:solidFill>
              <a:ea typeface="宋体" charset="0"/>
            </a:endParaRPr>
          </a:p>
        </p:txBody>
      </p:sp>
      <p:sp>
        <p:nvSpPr>
          <p:cNvPr id="33828" name="矩形 121"/>
          <p:cNvSpPr>
            <a:spLocks noChangeArrowheads="1"/>
          </p:cNvSpPr>
          <p:nvPr/>
        </p:nvSpPr>
        <p:spPr bwMode="auto">
          <a:xfrm>
            <a:off x="7494588" y="420528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i="1">
                <a:solidFill>
                  <a:srgbClr val="000000"/>
                </a:solidFill>
                <a:latin typeface="宋体" charset="0"/>
                <a:ea typeface="宋体" charset="0"/>
              </a:rPr>
              <a:t> </a:t>
            </a:r>
            <a:endParaRPr lang="en-US" altLang="zh-Hans" sz="1800">
              <a:solidFill>
                <a:schemeClr val="tx1"/>
              </a:solidFill>
              <a:ea typeface="宋体" charset="0"/>
            </a:endParaRPr>
          </a:p>
        </p:txBody>
      </p:sp>
      <p:sp>
        <p:nvSpPr>
          <p:cNvPr id="33829" name="任意多边形 122"/>
          <p:cNvSpPr>
            <a:spLocks noEditPoints="1"/>
          </p:cNvSpPr>
          <p:nvPr/>
        </p:nvSpPr>
        <p:spPr bwMode="auto">
          <a:xfrm>
            <a:off x="4786313" y="61118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30" name="任意多边形 123"/>
          <p:cNvSpPr>
            <a:spLocks noEditPoints="1"/>
          </p:cNvSpPr>
          <p:nvPr/>
        </p:nvSpPr>
        <p:spPr bwMode="auto">
          <a:xfrm>
            <a:off x="4797425" y="6224588"/>
            <a:ext cx="601663"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grpSp>
        <p:nvGrpSpPr>
          <p:cNvPr id="33831" name="组合 126"/>
          <p:cNvGrpSpPr>
            <a:grpSpLocks/>
          </p:cNvGrpSpPr>
          <p:nvPr/>
        </p:nvGrpSpPr>
        <p:grpSpPr bwMode="auto">
          <a:xfrm>
            <a:off x="7440613" y="5033963"/>
            <a:ext cx="1619250" cy="1600200"/>
            <a:chOff x="4687" y="2909"/>
            <a:chExt cx="1020" cy="1008"/>
          </a:xfrm>
        </p:grpSpPr>
        <p:sp>
          <p:nvSpPr>
            <p:cNvPr id="33854" name="椭圆 124"/>
            <p:cNvSpPr>
              <a:spLocks noChangeArrowheads="1"/>
            </p:cNvSpPr>
            <p:nvPr/>
          </p:nvSpPr>
          <p:spPr bwMode="auto">
            <a:xfrm>
              <a:off x="4687" y="2909"/>
              <a:ext cx="1020" cy="1008"/>
            </a:xfrm>
            <a:prstGeom prst="ellipse">
              <a:avLst/>
            </a:prstGeom>
            <a:solidFill>
              <a:srgbClr val="FFFFFF"/>
            </a:solidFill>
            <a:ln w="0">
              <a:solidFill>
                <a:srgbClr val="000000"/>
              </a:solidFill>
              <a:round/>
              <a:headEnd/>
              <a:tailEnd/>
            </a:ln>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5" name="椭圆 125"/>
            <p:cNvSpPr>
              <a:spLocks noChangeArrowheads="1"/>
            </p:cNvSpPr>
            <p:nvPr/>
          </p:nvSpPr>
          <p:spPr bwMode="auto">
            <a:xfrm>
              <a:off x="4687" y="2909"/>
              <a:ext cx="1020" cy="1008"/>
            </a:xfrm>
            <a:prstGeom prst="ellipse">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grpSp>
      <p:sp>
        <p:nvSpPr>
          <p:cNvPr id="33832" name="矩形 127"/>
          <p:cNvSpPr>
            <a:spLocks noChangeArrowheads="1"/>
          </p:cNvSpPr>
          <p:nvPr/>
        </p:nvSpPr>
        <p:spPr bwMode="auto">
          <a:xfrm>
            <a:off x="7667625" y="51577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李四</a:t>
            </a:r>
            <a:endParaRPr lang="zh-Hans" altLang="en-US" sz="1600">
              <a:solidFill>
                <a:srgbClr val="000000"/>
              </a:solidFill>
              <a:ea typeface="宋体" charset="0"/>
            </a:endParaRPr>
          </a:p>
        </p:txBody>
      </p:sp>
      <p:sp>
        <p:nvSpPr>
          <p:cNvPr id="33833" name="矩形 128"/>
          <p:cNvSpPr>
            <a:spLocks noChangeArrowheads="1"/>
          </p:cNvSpPr>
          <p:nvPr/>
        </p:nvSpPr>
        <p:spPr bwMode="auto">
          <a:xfrm>
            <a:off x="8080375"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a:t>
            </a:r>
            <a:endParaRPr lang="en-US" altLang="zh-Hans" sz="1800">
              <a:solidFill>
                <a:schemeClr val="tx1"/>
              </a:solidFill>
              <a:ea typeface="宋体" charset="0"/>
            </a:endParaRPr>
          </a:p>
        </p:txBody>
      </p:sp>
      <p:sp>
        <p:nvSpPr>
          <p:cNvPr id="33834" name="矩形 129"/>
          <p:cNvSpPr>
            <a:spLocks noChangeArrowheads="1"/>
          </p:cNvSpPr>
          <p:nvPr/>
        </p:nvSpPr>
        <p:spPr bwMode="auto">
          <a:xfrm>
            <a:off x="8101013" y="5157788"/>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2000131</a:t>
            </a:r>
            <a:endParaRPr lang="en-US" altLang="zh-Hans" sz="1600">
              <a:solidFill>
                <a:srgbClr val="000000"/>
              </a:solidFill>
              <a:ea typeface="宋体" charset="0"/>
            </a:endParaRPr>
          </a:p>
        </p:txBody>
      </p:sp>
      <p:sp>
        <p:nvSpPr>
          <p:cNvPr id="33835" name="矩形 130"/>
          <p:cNvSpPr>
            <a:spLocks noChangeArrowheads="1"/>
          </p:cNvSpPr>
          <p:nvPr/>
        </p:nvSpPr>
        <p:spPr bwMode="auto">
          <a:xfrm>
            <a:off x="8697913" y="53244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999999"/>
                </a:solidFill>
                <a:latin typeface="宋体" charset="0"/>
                <a:ea typeface="宋体" charset="0"/>
              </a:rPr>
              <a:t> </a:t>
            </a:r>
            <a:endParaRPr lang="en-US" altLang="zh-Hans" sz="1800">
              <a:solidFill>
                <a:schemeClr val="tx1"/>
              </a:solidFill>
              <a:ea typeface="宋体" charset="0"/>
            </a:endParaRPr>
          </a:p>
        </p:txBody>
      </p:sp>
      <p:sp>
        <p:nvSpPr>
          <p:cNvPr id="33836" name="矩形 131"/>
          <p:cNvSpPr>
            <a:spLocks noChangeArrowheads="1"/>
          </p:cNvSpPr>
          <p:nvPr/>
        </p:nvSpPr>
        <p:spPr bwMode="auto">
          <a:xfrm>
            <a:off x="7770813" y="53736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600">
                <a:solidFill>
                  <a:srgbClr val="000000"/>
                </a:solidFill>
                <a:latin typeface="宋体" charset="0"/>
                <a:ea typeface="宋体" charset="0"/>
              </a:rPr>
              <a:t>￥</a:t>
            </a:r>
            <a:endParaRPr lang="zh-Hans" altLang="en-US" sz="1600">
              <a:solidFill>
                <a:srgbClr val="000000"/>
              </a:solidFill>
              <a:ea typeface="宋体" charset="0"/>
            </a:endParaRPr>
          </a:p>
        </p:txBody>
      </p:sp>
      <p:sp>
        <p:nvSpPr>
          <p:cNvPr id="33837" name="矩形 132"/>
          <p:cNvSpPr>
            <a:spLocks noChangeArrowheads="1"/>
          </p:cNvSpPr>
          <p:nvPr/>
        </p:nvSpPr>
        <p:spPr bwMode="auto">
          <a:xfrm>
            <a:off x="7926388" y="5373688"/>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4500</a:t>
            </a:r>
            <a:endParaRPr lang="en-US" altLang="zh-Hans" sz="1600">
              <a:solidFill>
                <a:srgbClr val="000000"/>
              </a:solidFill>
              <a:ea typeface="宋体" charset="0"/>
            </a:endParaRPr>
          </a:p>
        </p:txBody>
      </p:sp>
      <p:sp>
        <p:nvSpPr>
          <p:cNvPr id="33838" name="矩形 133"/>
          <p:cNvSpPr>
            <a:spLocks noChangeArrowheads="1"/>
          </p:cNvSpPr>
          <p:nvPr/>
        </p:nvSpPr>
        <p:spPr bwMode="auto">
          <a:xfrm>
            <a:off x="8235950" y="549433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 </a:t>
            </a:r>
            <a:endParaRPr lang="en-US" altLang="zh-Hans" sz="1600">
              <a:solidFill>
                <a:srgbClr val="000000"/>
              </a:solidFill>
              <a:ea typeface="宋体" charset="0"/>
            </a:endParaRPr>
          </a:p>
        </p:txBody>
      </p:sp>
      <p:sp>
        <p:nvSpPr>
          <p:cNvPr id="33839" name="矩形 134"/>
          <p:cNvSpPr>
            <a:spLocks noChangeArrowheads="1"/>
          </p:cNvSpPr>
          <p:nvPr/>
        </p:nvSpPr>
        <p:spPr bwMode="auto">
          <a:xfrm>
            <a:off x="7850188" y="5589588"/>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18</a:t>
            </a:r>
            <a:endParaRPr lang="en-US" altLang="zh-Hans" sz="1600">
              <a:solidFill>
                <a:srgbClr val="000000"/>
              </a:solidFill>
              <a:ea typeface="宋体" charset="0"/>
            </a:endParaRPr>
          </a:p>
        </p:txBody>
      </p:sp>
      <p:sp>
        <p:nvSpPr>
          <p:cNvPr id="33840" name="矩形 137"/>
          <p:cNvSpPr>
            <a:spLocks noChangeArrowheads="1"/>
          </p:cNvSpPr>
          <p:nvPr/>
        </p:nvSpPr>
        <p:spPr bwMode="auto">
          <a:xfrm>
            <a:off x="7770813" y="5805488"/>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payFee</a:t>
            </a:r>
            <a:endParaRPr lang="en-US" altLang="zh-Hans" sz="1600">
              <a:solidFill>
                <a:srgbClr val="000000"/>
              </a:solidFill>
              <a:ea typeface="宋体" charset="0"/>
            </a:endParaRPr>
          </a:p>
        </p:txBody>
      </p:sp>
      <p:sp>
        <p:nvSpPr>
          <p:cNvPr id="33841" name="矩形 138"/>
          <p:cNvSpPr>
            <a:spLocks noChangeArrowheads="1"/>
          </p:cNvSpPr>
          <p:nvPr/>
        </p:nvSpPr>
        <p:spPr bwMode="auto">
          <a:xfrm>
            <a:off x="8621713" y="60071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2" name="矩形 139"/>
          <p:cNvSpPr>
            <a:spLocks noChangeArrowheads="1"/>
          </p:cNvSpPr>
          <p:nvPr/>
        </p:nvSpPr>
        <p:spPr bwMode="auto">
          <a:xfrm>
            <a:off x="7770813" y="609282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600">
                <a:solidFill>
                  <a:srgbClr val="000000"/>
                </a:solidFill>
                <a:latin typeface="宋体" charset="0"/>
                <a:ea typeface="宋体" charset="0"/>
              </a:rPr>
              <a:t>attendCourse</a:t>
            </a:r>
            <a:endParaRPr lang="en-US" altLang="zh-Hans" sz="1600">
              <a:solidFill>
                <a:srgbClr val="000000"/>
              </a:solidFill>
              <a:ea typeface="宋体" charset="0"/>
            </a:endParaRPr>
          </a:p>
        </p:txBody>
      </p:sp>
      <p:sp>
        <p:nvSpPr>
          <p:cNvPr id="33843" name="矩形 140"/>
          <p:cNvSpPr>
            <a:spLocks noChangeArrowheads="1"/>
          </p:cNvSpPr>
          <p:nvPr/>
        </p:nvSpPr>
        <p:spPr bwMode="auto">
          <a:xfrm>
            <a:off x="8697913" y="6175375"/>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44" name="任意多边形 141"/>
          <p:cNvSpPr>
            <a:spLocks noEditPoints="1"/>
          </p:cNvSpPr>
          <p:nvPr/>
        </p:nvSpPr>
        <p:spPr bwMode="auto">
          <a:xfrm>
            <a:off x="7124700" y="6124575"/>
            <a:ext cx="603250" cy="182563"/>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5" name="任意多边形 142"/>
          <p:cNvSpPr>
            <a:spLocks noEditPoints="1"/>
          </p:cNvSpPr>
          <p:nvPr/>
        </p:nvSpPr>
        <p:spPr bwMode="auto">
          <a:xfrm>
            <a:off x="7134225" y="6237288"/>
            <a:ext cx="603250" cy="182562"/>
          </a:xfrm>
          <a:custGeom>
            <a:avLst/>
            <a:gdLst>
              <a:gd name="T0" fmla="*/ 2147483647 w 4692"/>
              <a:gd name="T1" fmla="*/ 2147483647 h 1427"/>
              <a:gd name="T2" fmla="*/ 2147483647 w 4692"/>
              <a:gd name="T3" fmla="*/ 2147483647 h 1427"/>
              <a:gd name="T4" fmla="*/ 2147483647 w 4692"/>
              <a:gd name="T5" fmla="*/ 2147483647 h 1427"/>
              <a:gd name="T6" fmla="*/ 2147483647 w 4692"/>
              <a:gd name="T7" fmla="*/ 2147483647 h 1427"/>
              <a:gd name="T8" fmla="*/ 2147483647 w 4692"/>
              <a:gd name="T9" fmla="*/ 2147483647 h 1427"/>
              <a:gd name="T10" fmla="*/ 2147483647 w 4692"/>
              <a:gd name="T11" fmla="*/ 2147483647 h 1427"/>
              <a:gd name="T12" fmla="*/ 2147483647 w 4692"/>
              <a:gd name="T13" fmla="*/ 2147483647 h 1427"/>
              <a:gd name="T14" fmla="*/ 2147483647 w 4692"/>
              <a:gd name="T15" fmla="*/ 2147483647 h 1427"/>
              <a:gd name="T16" fmla="*/ 2147483647 w 4692"/>
              <a:gd name="T17" fmla="*/ 2147483647 h 1427"/>
              <a:gd name="T18" fmla="*/ 2147483647 w 4692"/>
              <a:gd name="T19" fmla="*/ 2147483647 h 1427"/>
              <a:gd name="T20" fmla="*/ 2147483647 w 4692"/>
              <a:gd name="T21" fmla="*/ 2147483647 h 1427"/>
              <a:gd name="T22" fmla="*/ 2147483647 w 4692"/>
              <a:gd name="T23" fmla="*/ 2147483647 h 1427"/>
              <a:gd name="T24" fmla="*/ 2147483647 w 4692"/>
              <a:gd name="T25" fmla="*/ 2147483647 h 1427"/>
              <a:gd name="T26" fmla="*/ 2147483647 w 4692"/>
              <a:gd name="T27" fmla="*/ 2147483647 h 1427"/>
              <a:gd name="T28" fmla="*/ 2147483647 w 4692"/>
              <a:gd name="T29" fmla="*/ 2147483647 h 1427"/>
              <a:gd name="T30" fmla="*/ 2147483647 w 4692"/>
              <a:gd name="T31" fmla="*/ 2147483647 h 1427"/>
              <a:gd name="T32" fmla="*/ 2147483647 w 4692"/>
              <a:gd name="T33" fmla="*/ 2147483647 h 14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2"/>
              <a:gd name="T52" fmla="*/ 0 h 1427"/>
              <a:gd name="T53" fmla="*/ 4692 w 4692"/>
              <a:gd name="T54" fmla="*/ 1427 h 14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2" h="1427">
                <a:moveTo>
                  <a:pt x="44" y="1323"/>
                </a:moveTo>
                <a:lnTo>
                  <a:pt x="4584" y="283"/>
                </a:lnTo>
                <a:cubicBezTo>
                  <a:pt x="4611" y="277"/>
                  <a:pt x="4638" y="294"/>
                  <a:pt x="4644" y="321"/>
                </a:cubicBezTo>
                <a:cubicBezTo>
                  <a:pt x="4650" y="347"/>
                  <a:pt x="4633" y="374"/>
                  <a:pt x="4606" y="380"/>
                </a:cubicBezTo>
                <a:lnTo>
                  <a:pt x="66" y="1421"/>
                </a:lnTo>
                <a:cubicBezTo>
                  <a:pt x="39" y="1427"/>
                  <a:pt x="13" y="1410"/>
                  <a:pt x="6" y="1383"/>
                </a:cubicBezTo>
                <a:cubicBezTo>
                  <a:pt x="0" y="1356"/>
                  <a:pt x="17" y="1330"/>
                  <a:pt x="44" y="1323"/>
                </a:cubicBezTo>
                <a:close/>
                <a:moveTo>
                  <a:pt x="3726" y="8"/>
                </a:moveTo>
                <a:lnTo>
                  <a:pt x="4692" y="310"/>
                </a:lnTo>
                <a:lnTo>
                  <a:pt x="3954" y="1002"/>
                </a:lnTo>
                <a:cubicBezTo>
                  <a:pt x="3934" y="1021"/>
                  <a:pt x="3902" y="1020"/>
                  <a:pt x="3883" y="999"/>
                </a:cubicBezTo>
                <a:cubicBezTo>
                  <a:pt x="3864" y="979"/>
                  <a:pt x="3865" y="948"/>
                  <a:pt x="3885" y="929"/>
                </a:cubicBezTo>
                <a:lnTo>
                  <a:pt x="4561" y="295"/>
                </a:lnTo>
                <a:lnTo>
                  <a:pt x="4580" y="379"/>
                </a:lnTo>
                <a:lnTo>
                  <a:pt x="3696" y="103"/>
                </a:lnTo>
                <a:cubicBezTo>
                  <a:pt x="3670" y="95"/>
                  <a:pt x="3655" y="67"/>
                  <a:pt x="3663" y="41"/>
                </a:cubicBezTo>
                <a:cubicBezTo>
                  <a:pt x="3672" y="14"/>
                  <a:pt x="3700" y="0"/>
                  <a:pt x="3726" y="8"/>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6" name="任意多边形 143"/>
          <p:cNvSpPr>
            <a:spLocks noEditPoints="1"/>
          </p:cNvSpPr>
          <p:nvPr/>
        </p:nvSpPr>
        <p:spPr bwMode="auto">
          <a:xfrm>
            <a:off x="6302375" y="4589463"/>
            <a:ext cx="668338" cy="457200"/>
          </a:xfrm>
          <a:custGeom>
            <a:avLst/>
            <a:gdLst>
              <a:gd name="T0" fmla="*/ 2147483647 w 5211"/>
              <a:gd name="T1" fmla="*/ 2147483647 h 3564"/>
              <a:gd name="T2" fmla="*/ 2147483647 w 5211"/>
              <a:gd name="T3" fmla="*/ 2147483647 h 3564"/>
              <a:gd name="T4" fmla="*/ 2147483647 w 5211"/>
              <a:gd name="T5" fmla="*/ 2147483647 h 3564"/>
              <a:gd name="T6" fmla="*/ 2147483647 w 5211"/>
              <a:gd name="T7" fmla="*/ 2147483647 h 3564"/>
              <a:gd name="T8" fmla="*/ 2147483647 w 5211"/>
              <a:gd name="T9" fmla="*/ 2147483647 h 3564"/>
              <a:gd name="T10" fmla="*/ 2147483647 w 5211"/>
              <a:gd name="T11" fmla="*/ 2147483647 h 3564"/>
              <a:gd name="T12" fmla="*/ 2147483647 w 5211"/>
              <a:gd name="T13" fmla="*/ 2147483647 h 3564"/>
              <a:gd name="T14" fmla="*/ 2147483647 w 5211"/>
              <a:gd name="T15" fmla="*/ 2147483647 h 3564"/>
              <a:gd name="T16" fmla="*/ 0 w 5211"/>
              <a:gd name="T17" fmla="*/ 2147483647 h 3564"/>
              <a:gd name="T18" fmla="*/ 2147483647 w 5211"/>
              <a:gd name="T19" fmla="*/ 2147483647 h 3564"/>
              <a:gd name="T20" fmla="*/ 2147483647 w 5211"/>
              <a:gd name="T21" fmla="*/ 2147483647 h 3564"/>
              <a:gd name="T22" fmla="*/ 2147483647 w 5211"/>
              <a:gd name="T23" fmla="*/ 2147483647 h 3564"/>
              <a:gd name="T24" fmla="*/ 2147483647 w 5211"/>
              <a:gd name="T25" fmla="*/ 2147483647 h 3564"/>
              <a:gd name="T26" fmla="*/ 2147483647 w 5211"/>
              <a:gd name="T27" fmla="*/ 2147483647 h 3564"/>
              <a:gd name="T28" fmla="*/ 2147483647 w 5211"/>
              <a:gd name="T29" fmla="*/ 2147483647 h 3564"/>
              <a:gd name="T30" fmla="*/ 2147483647 w 5211"/>
              <a:gd name="T31" fmla="*/ 2147483647 h 3564"/>
              <a:gd name="T32" fmla="*/ 2147483647 w 5211"/>
              <a:gd name="T33" fmla="*/ 2147483647 h 35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1"/>
              <a:gd name="T52" fmla="*/ 0 h 3564"/>
              <a:gd name="T53" fmla="*/ 5211 w 5211"/>
              <a:gd name="T54" fmla="*/ 3564 h 35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1" h="3564">
                <a:moveTo>
                  <a:pt x="5183" y="98"/>
                </a:moveTo>
                <a:lnTo>
                  <a:pt x="110" y="3549"/>
                </a:lnTo>
                <a:cubicBezTo>
                  <a:pt x="87" y="3564"/>
                  <a:pt x="56" y="3558"/>
                  <a:pt x="40" y="3535"/>
                </a:cubicBezTo>
                <a:cubicBezTo>
                  <a:pt x="25" y="3512"/>
                  <a:pt x="31" y="3481"/>
                  <a:pt x="54" y="3466"/>
                </a:cubicBezTo>
                <a:lnTo>
                  <a:pt x="5126" y="16"/>
                </a:lnTo>
                <a:cubicBezTo>
                  <a:pt x="5149" y="0"/>
                  <a:pt x="5180" y="6"/>
                  <a:pt x="5196" y="29"/>
                </a:cubicBezTo>
                <a:cubicBezTo>
                  <a:pt x="5211" y="52"/>
                  <a:pt x="5205" y="83"/>
                  <a:pt x="5183" y="98"/>
                </a:cubicBezTo>
                <a:close/>
                <a:moveTo>
                  <a:pt x="1009" y="3493"/>
                </a:moveTo>
                <a:lnTo>
                  <a:pt x="0" y="3563"/>
                </a:lnTo>
                <a:lnTo>
                  <a:pt x="436" y="2650"/>
                </a:lnTo>
                <a:cubicBezTo>
                  <a:pt x="447" y="2625"/>
                  <a:pt x="477" y="2614"/>
                  <a:pt x="502" y="2626"/>
                </a:cubicBezTo>
                <a:cubicBezTo>
                  <a:pt x="527" y="2638"/>
                  <a:pt x="538" y="2668"/>
                  <a:pt x="526" y="2693"/>
                </a:cubicBezTo>
                <a:lnTo>
                  <a:pt x="127" y="3529"/>
                </a:lnTo>
                <a:lnTo>
                  <a:pt x="78" y="3457"/>
                </a:lnTo>
                <a:lnTo>
                  <a:pt x="1002" y="3393"/>
                </a:lnTo>
                <a:cubicBezTo>
                  <a:pt x="1030" y="3391"/>
                  <a:pt x="1054" y="3412"/>
                  <a:pt x="1055" y="3440"/>
                </a:cubicBezTo>
                <a:cubicBezTo>
                  <a:pt x="1057" y="3467"/>
                  <a:pt x="1037" y="3491"/>
                  <a:pt x="1009" y="3493"/>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7" name="任意多边形 144"/>
          <p:cNvSpPr>
            <a:spLocks noEditPoints="1"/>
          </p:cNvSpPr>
          <p:nvPr/>
        </p:nvSpPr>
        <p:spPr bwMode="auto">
          <a:xfrm>
            <a:off x="7007225" y="4589463"/>
            <a:ext cx="749300" cy="484187"/>
          </a:xfrm>
          <a:custGeom>
            <a:avLst/>
            <a:gdLst>
              <a:gd name="T0" fmla="*/ 2147483647 w 5823"/>
              <a:gd name="T1" fmla="*/ 2147483647 h 3770"/>
              <a:gd name="T2" fmla="*/ 2147483647 w 5823"/>
              <a:gd name="T3" fmla="*/ 2147483647 h 3770"/>
              <a:gd name="T4" fmla="*/ 2147483647 w 5823"/>
              <a:gd name="T5" fmla="*/ 2147483647 h 3770"/>
              <a:gd name="T6" fmla="*/ 2147483647 w 5823"/>
              <a:gd name="T7" fmla="*/ 2147483647 h 3770"/>
              <a:gd name="T8" fmla="*/ 2147483647 w 5823"/>
              <a:gd name="T9" fmla="*/ 2147483647 h 3770"/>
              <a:gd name="T10" fmla="*/ 2147483647 w 5823"/>
              <a:gd name="T11" fmla="*/ 2147483647 h 3770"/>
              <a:gd name="T12" fmla="*/ 2147483647 w 5823"/>
              <a:gd name="T13" fmla="*/ 2147483647 h 3770"/>
              <a:gd name="T14" fmla="*/ 2147483647 w 5823"/>
              <a:gd name="T15" fmla="*/ 2147483647 h 3770"/>
              <a:gd name="T16" fmla="*/ 2147483647 w 5823"/>
              <a:gd name="T17" fmla="*/ 2147483647 h 3770"/>
              <a:gd name="T18" fmla="*/ 2147483647 w 5823"/>
              <a:gd name="T19" fmla="*/ 2147483647 h 3770"/>
              <a:gd name="T20" fmla="*/ 2147483647 w 5823"/>
              <a:gd name="T21" fmla="*/ 2147483647 h 3770"/>
              <a:gd name="T22" fmla="*/ 2147483647 w 5823"/>
              <a:gd name="T23" fmla="*/ 2147483647 h 3770"/>
              <a:gd name="T24" fmla="*/ 2147483647 w 5823"/>
              <a:gd name="T25" fmla="*/ 2147483647 h 3770"/>
              <a:gd name="T26" fmla="*/ 2147483647 w 5823"/>
              <a:gd name="T27" fmla="*/ 2147483647 h 3770"/>
              <a:gd name="T28" fmla="*/ 2147483647 w 5823"/>
              <a:gd name="T29" fmla="*/ 2147483647 h 3770"/>
              <a:gd name="T30" fmla="*/ 2147483647 w 5823"/>
              <a:gd name="T31" fmla="*/ 2147483647 h 3770"/>
              <a:gd name="T32" fmla="*/ 2147483647 w 5823"/>
              <a:gd name="T33" fmla="*/ 2147483647 h 37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23"/>
              <a:gd name="T52" fmla="*/ 0 h 3770"/>
              <a:gd name="T53" fmla="*/ 5823 w 5823"/>
              <a:gd name="T54" fmla="*/ 3770 h 37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23" h="3770">
                <a:moveTo>
                  <a:pt x="85" y="15"/>
                </a:moveTo>
                <a:lnTo>
                  <a:pt x="5767" y="3671"/>
                </a:lnTo>
                <a:cubicBezTo>
                  <a:pt x="5790" y="3686"/>
                  <a:pt x="5797" y="3717"/>
                  <a:pt x="5782" y="3740"/>
                </a:cubicBezTo>
                <a:cubicBezTo>
                  <a:pt x="5767" y="3763"/>
                  <a:pt x="5736" y="3770"/>
                  <a:pt x="5713" y="3755"/>
                </a:cubicBezTo>
                <a:lnTo>
                  <a:pt x="30" y="99"/>
                </a:lnTo>
                <a:cubicBezTo>
                  <a:pt x="7" y="84"/>
                  <a:pt x="0" y="53"/>
                  <a:pt x="15" y="30"/>
                </a:cubicBezTo>
                <a:cubicBezTo>
                  <a:pt x="30" y="7"/>
                  <a:pt x="61" y="0"/>
                  <a:pt x="85" y="15"/>
                </a:cubicBezTo>
                <a:close/>
                <a:moveTo>
                  <a:pt x="5364" y="2865"/>
                </a:moveTo>
                <a:lnTo>
                  <a:pt x="5823" y="3767"/>
                </a:lnTo>
                <a:lnTo>
                  <a:pt x="4812" y="3722"/>
                </a:lnTo>
                <a:cubicBezTo>
                  <a:pt x="4785" y="3721"/>
                  <a:pt x="4763" y="3698"/>
                  <a:pt x="4765" y="3670"/>
                </a:cubicBezTo>
                <a:cubicBezTo>
                  <a:pt x="4766" y="3643"/>
                  <a:pt x="4789" y="3621"/>
                  <a:pt x="4817" y="3623"/>
                </a:cubicBezTo>
                <a:lnTo>
                  <a:pt x="5742" y="3663"/>
                </a:lnTo>
                <a:lnTo>
                  <a:pt x="5695" y="3736"/>
                </a:lnTo>
                <a:lnTo>
                  <a:pt x="5275" y="2910"/>
                </a:lnTo>
                <a:cubicBezTo>
                  <a:pt x="5262" y="2886"/>
                  <a:pt x="5272" y="2856"/>
                  <a:pt x="5297" y="2843"/>
                </a:cubicBezTo>
                <a:cubicBezTo>
                  <a:pt x="5321" y="2830"/>
                  <a:pt x="5352" y="2840"/>
                  <a:pt x="5364" y="2865"/>
                </a:cubicBezTo>
                <a:close/>
              </a:path>
            </a:pathLst>
          </a:custGeom>
          <a:solidFill>
            <a:srgbClr val="000000"/>
          </a:solidFill>
          <a:ln w="1588" cap="flat">
            <a:solidFill>
              <a:srgbClr val="000000"/>
            </a:solidFill>
            <a:prstDash val="solid"/>
            <a:bevel/>
            <a:headEnd/>
            <a:tailEnd/>
          </a:ln>
        </p:spPr>
        <p:txBody>
          <a:bodyPr/>
          <a:lstStyle/>
          <a:p>
            <a:endParaRPr lang="zh-Hans" altLang="en-US"/>
          </a:p>
        </p:txBody>
      </p:sp>
      <p:sp>
        <p:nvSpPr>
          <p:cNvPr id="33848" name="矩形 152"/>
          <p:cNvSpPr>
            <a:spLocks noChangeArrowheads="1"/>
          </p:cNvSpPr>
          <p:nvPr/>
        </p:nvSpPr>
        <p:spPr bwMode="auto">
          <a:xfrm>
            <a:off x="7658100" y="6403975"/>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400">
                <a:solidFill>
                  <a:srgbClr val="000000"/>
                </a:solidFill>
                <a:latin typeface="宋体" charset="0"/>
                <a:ea typeface="宋体" charset="0"/>
              </a:rPr>
              <a:t> </a:t>
            </a:r>
            <a:endParaRPr lang="en-US" altLang="zh-Hans" sz="1800">
              <a:solidFill>
                <a:schemeClr val="tx1"/>
              </a:solidFill>
              <a:ea typeface="宋体" charset="0"/>
            </a:endParaRPr>
          </a:p>
        </p:txBody>
      </p:sp>
      <p:sp>
        <p:nvSpPr>
          <p:cNvPr id="33849" name="矩形 153"/>
          <p:cNvSpPr>
            <a:spLocks noChangeArrowheads="1"/>
          </p:cNvSpPr>
          <p:nvPr/>
        </p:nvSpPr>
        <p:spPr bwMode="auto">
          <a:xfrm>
            <a:off x="4986338" y="4614863"/>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0" name="矩形 154"/>
          <p:cNvSpPr>
            <a:spLocks noChangeArrowheads="1"/>
          </p:cNvSpPr>
          <p:nvPr/>
        </p:nvSpPr>
        <p:spPr bwMode="auto">
          <a:xfrm>
            <a:off x="5292725" y="47244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s1</a:t>
            </a:r>
            <a:endParaRPr lang="en-US" altLang="zh-Hans" sz="1800">
              <a:solidFill>
                <a:schemeClr val="tx1"/>
              </a:solidFill>
              <a:ea typeface="宋体" charset="0"/>
            </a:endParaRPr>
          </a:p>
        </p:txBody>
      </p:sp>
      <p:sp>
        <p:nvSpPr>
          <p:cNvPr id="33851" name="矩形 157"/>
          <p:cNvSpPr>
            <a:spLocks noChangeArrowheads="1"/>
          </p:cNvSpPr>
          <p:nvPr/>
        </p:nvSpPr>
        <p:spPr bwMode="auto">
          <a:xfrm>
            <a:off x="5767388" y="47291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en-US" altLang="zh-Hans" sz="1200">
                <a:solidFill>
                  <a:srgbClr val="000000"/>
                </a:solidFill>
                <a:latin typeface="宋体" charset="0"/>
                <a:ea typeface="宋体" charset="0"/>
              </a:rPr>
              <a:t> </a:t>
            </a:r>
            <a:endParaRPr lang="en-US" altLang="zh-Hans" sz="1800">
              <a:solidFill>
                <a:schemeClr val="tx1"/>
              </a:solidFill>
              <a:ea typeface="宋体" charset="0"/>
            </a:endParaRPr>
          </a:p>
        </p:txBody>
      </p:sp>
      <p:sp>
        <p:nvSpPr>
          <p:cNvPr id="33852" name="矩形 158"/>
          <p:cNvSpPr>
            <a:spLocks noChangeArrowheads="1"/>
          </p:cNvSpPr>
          <p:nvPr/>
        </p:nvSpPr>
        <p:spPr bwMode="auto">
          <a:xfrm>
            <a:off x="7980363" y="4622800"/>
            <a:ext cx="1077912"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endParaRPr lang="zh-Hans" altLang="en-US" sz="1800">
              <a:solidFill>
                <a:schemeClr val="tx1"/>
              </a:solidFill>
              <a:ea typeface="宋体" charset="0"/>
            </a:endParaRPr>
          </a:p>
        </p:txBody>
      </p:sp>
      <p:sp>
        <p:nvSpPr>
          <p:cNvPr id="33853" name="矩形 159"/>
          <p:cNvSpPr>
            <a:spLocks noChangeArrowheads="1"/>
          </p:cNvSpPr>
          <p:nvPr/>
        </p:nvSpPr>
        <p:spPr bwMode="auto">
          <a:xfrm>
            <a:off x="8104188" y="4724400"/>
            <a:ext cx="715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spcBef>
                <a:spcPct val="0"/>
              </a:spcBef>
              <a:buClrTx/>
              <a:buFontTx/>
              <a:buNone/>
            </a:pPr>
            <a:r>
              <a:rPr lang="zh-Hans" altLang="en-US" sz="1200">
                <a:solidFill>
                  <a:srgbClr val="000000"/>
                </a:solidFill>
                <a:latin typeface="宋体" charset="0"/>
                <a:ea typeface="宋体" charset="0"/>
              </a:rPr>
              <a:t>类对象</a:t>
            </a:r>
            <a:r>
              <a:rPr lang="en-US" altLang="zh-Hans" sz="1200">
                <a:solidFill>
                  <a:srgbClr val="000000"/>
                </a:solidFill>
                <a:latin typeface="宋体" charset="0"/>
                <a:ea typeface="宋体" charset="0"/>
              </a:rPr>
              <a:t>s2</a:t>
            </a:r>
            <a:endParaRPr lang="en-US" altLang="zh-Hans" sz="1800">
              <a:solidFill>
                <a:schemeClr val="tx1"/>
              </a:solidFill>
              <a:ea typeface="宋体" charset="0"/>
            </a:endParaRPr>
          </a:p>
        </p:txBody>
      </p:sp>
    </p:spTree>
    <p:extLst>
      <p:ext uri="{BB962C8B-B14F-4D97-AF65-F5344CB8AC3E}">
        <p14:creationId xmlns:p14="http://schemas.microsoft.com/office/powerpoint/2010/main" val="989230775"/>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ED5582B-C446-4C57-A9B9-135BC54FFF47}" type="slidenum">
              <a:rPr lang="en-US" altLang="zh-CN" sz="1200">
                <a:solidFill>
                  <a:srgbClr val="FF5050"/>
                </a:solidFill>
                <a:ea typeface="宋体" charset="-122"/>
              </a:rPr>
              <a:pPr/>
              <a:t>37</a:t>
            </a:fld>
            <a:endParaRPr lang="en-US" altLang="zh-CN" sz="1200">
              <a:solidFill>
                <a:srgbClr val="FF5050"/>
              </a:solidFill>
              <a:ea typeface="宋体" charset="-122"/>
            </a:endParaRPr>
          </a:p>
        </p:txBody>
      </p:sp>
      <p:sp>
        <p:nvSpPr>
          <p:cNvPr id="19458" name="矩形 2"/>
          <p:cNvSpPr>
            <a:spLocks noGrp="1" noChangeArrowheads="1"/>
          </p:cNvSpPr>
          <p:nvPr>
            <p:ph type="title"/>
          </p:nvPr>
        </p:nvSpPr>
        <p:spPr>
          <a:xfrm>
            <a:off x="1692275" y="116632"/>
            <a:ext cx="6192838" cy="838200"/>
          </a:xfrm>
        </p:spPr>
        <p:txBody>
          <a:bodyPr/>
          <a:lstStyle/>
          <a:p>
            <a:pPr eaLnBrk="1" hangingPunct="1"/>
            <a:r>
              <a:rPr lang="zh-CN" altLang="en-US" b="1" dirty="0"/>
              <a:t>类成员的访问权限控制</a:t>
            </a:r>
            <a:r>
              <a:rPr lang="zh-CN" altLang="en-US" dirty="0"/>
              <a:t> </a:t>
            </a:r>
          </a:p>
        </p:txBody>
      </p:sp>
      <p:sp>
        <p:nvSpPr>
          <p:cNvPr id="19459" name="矩形 3"/>
          <p:cNvSpPr>
            <a:spLocks noChangeArrowheads="1"/>
          </p:cNvSpPr>
          <p:nvPr/>
        </p:nvSpPr>
        <p:spPr bwMode="auto">
          <a:xfrm>
            <a:off x="179512" y="1196801"/>
            <a:ext cx="84963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公有成员：</a:t>
            </a:r>
            <a:r>
              <a:rPr lang="en-US" altLang="zh-CN" sz="2800" dirty="0">
                <a:solidFill>
                  <a:srgbClr val="000000"/>
                </a:solidFill>
                <a:latin typeface="宋体" charset="-122"/>
              </a:rPr>
              <a:t>public</a:t>
            </a:r>
            <a:r>
              <a:rPr lang="zh-CN" altLang="en-US" sz="2800" dirty="0">
                <a:solidFill>
                  <a:srgbClr val="000000"/>
                </a:solidFill>
                <a:latin typeface="宋体" charset="-122"/>
              </a:rPr>
              <a:t>成员，一般是成员函数，用于定义类的外部接口，在程序中的任何部分都可以访问。</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私有成员：</a:t>
            </a:r>
            <a:r>
              <a:rPr lang="en-US" altLang="zh-CN" sz="2800" dirty="0">
                <a:solidFill>
                  <a:srgbClr val="000000"/>
                </a:solidFill>
                <a:latin typeface="宋体" charset="-122"/>
              </a:rPr>
              <a:t>private</a:t>
            </a:r>
            <a:r>
              <a:rPr lang="zh-CN" altLang="en-US" sz="2800" dirty="0">
                <a:solidFill>
                  <a:srgbClr val="000000"/>
                </a:solidFill>
                <a:latin typeface="宋体" charset="-122"/>
              </a:rPr>
              <a:t>成员，一般是数据成员，只能被类自身的成员函数访问。</a:t>
            </a:r>
            <a:r>
              <a:rPr lang="zh-CN" altLang="en-US" sz="2800" dirty="0">
                <a:solidFill>
                  <a:srgbClr val="FF0000"/>
                </a:solidFill>
                <a:latin typeface="宋体" charset="-122"/>
              </a:rPr>
              <a:t>类成员在默认情况下是私有的。</a:t>
            </a:r>
          </a:p>
          <a:p>
            <a:pPr marL="342900" indent="-342900" eaLnBrk="1" hangingPunct="1">
              <a:spcBef>
                <a:spcPts val="600"/>
              </a:spcBef>
              <a:spcAft>
                <a:spcPts val="600"/>
              </a:spcAft>
              <a:buClr>
                <a:srgbClr val="FF5050"/>
              </a:buClr>
              <a:buFontTx/>
              <a:buChar char="•"/>
            </a:pPr>
            <a:r>
              <a:rPr lang="zh-CN" altLang="en-US" sz="2800" dirty="0">
                <a:solidFill>
                  <a:srgbClr val="000000"/>
                </a:solidFill>
                <a:latin typeface="宋体" charset="-122"/>
              </a:rPr>
              <a:t>保护成员：</a:t>
            </a:r>
            <a:r>
              <a:rPr lang="en-US" altLang="zh-CN" sz="2800" dirty="0">
                <a:solidFill>
                  <a:srgbClr val="000000"/>
                </a:solidFill>
                <a:latin typeface="宋体" charset="-122"/>
              </a:rPr>
              <a:t>protected</a:t>
            </a:r>
            <a:r>
              <a:rPr lang="zh-CN" altLang="en-US" sz="2800" dirty="0">
                <a:solidFill>
                  <a:srgbClr val="000000"/>
                </a:solidFill>
                <a:latin typeface="宋体" charset="-122"/>
              </a:rPr>
              <a:t>成员，可以被该类的成员函数、以及该类的直接或间接子类的成员函数所访问。</a:t>
            </a:r>
          </a:p>
        </p:txBody>
      </p:sp>
    </p:spTree>
    <p:extLst>
      <p:ext uri="{BB962C8B-B14F-4D97-AF65-F5344CB8AC3E}">
        <p14:creationId xmlns:p14="http://schemas.microsoft.com/office/powerpoint/2010/main" val="189918590"/>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C04D51C-C15A-5846-A8FC-57794691A0B8}" type="slidenum">
              <a:rPr lang="en-US" altLang="zh-Hans">
                <a:solidFill>
                  <a:srgbClr val="FF5050"/>
                </a:solidFill>
              </a:rPr>
              <a:pPr eaLnBrk="1" hangingPunct="1"/>
              <a:t>38</a:t>
            </a:fld>
            <a:endParaRPr lang="en-US" altLang="zh-Hans">
              <a:solidFill>
                <a:srgbClr val="FF5050"/>
              </a:solidFill>
            </a:endParaRPr>
          </a:p>
        </p:txBody>
      </p:sp>
      <p:sp>
        <p:nvSpPr>
          <p:cNvPr id="35843" name="矩形 2"/>
          <p:cNvSpPr>
            <a:spLocks noGrp="1" noChangeArrowheads="1"/>
          </p:cNvSpPr>
          <p:nvPr>
            <p:ph type="title"/>
          </p:nvPr>
        </p:nvSpPr>
        <p:spPr>
          <a:xfrm>
            <a:off x="395536" y="116632"/>
            <a:ext cx="6192838" cy="838200"/>
          </a:xfrm>
        </p:spPr>
        <p:txBody>
          <a:bodyPr/>
          <a:lstStyle/>
          <a:p>
            <a:pPr eaLnBrk="1" hangingPunct="1"/>
            <a:r>
              <a:rPr lang="zh-Hans" altLang="en-US" b="1" dirty="0"/>
              <a:t>对象成员的访问方法</a:t>
            </a:r>
            <a:endParaRPr lang="zh-Hans" altLang="en-US" dirty="0"/>
          </a:p>
        </p:txBody>
      </p:sp>
      <p:sp>
        <p:nvSpPr>
          <p:cNvPr id="35844" name="矩形 3"/>
          <p:cNvSpPr>
            <a:spLocks noChangeArrowheads="1"/>
          </p:cNvSpPr>
          <p:nvPr/>
        </p:nvSpPr>
        <p:spPr bwMode="auto">
          <a:xfrm>
            <a:off x="250825" y="1052513"/>
            <a:ext cx="84963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一个类的成员函数可以访问该类的所有成员（数据或其他成员函数），此时只需直接给出要访问的成员名</a:t>
            </a:r>
            <a:r>
              <a:rPr lang="en-US" altLang="zh-Hans" dirty="0">
                <a:solidFill>
                  <a:srgbClr val="000000"/>
                </a:solidFill>
              </a:rPr>
              <a:t>(</a:t>
            </a:r>
            <a:r>
              <a:rPr lang="zh-Hans" altLang="en-US" dirty="0">
                <a:solidFill>
                  <a:srgbClr val="000000"/>
                </a:solidFill>
              </a:rPr>
              <a:t>数据变量名或函数名</a:t>
            </a:r>
            <a:r>
              <a:rPr lang="en-US" altLang="zh-Hans" dirty="0">
                <a:solidFill>
                  <a:srgbClr val="000000"/>
                </a:solidFill>
              </a:rPr>
              <a:t>)</a:t>
            </a:r>
            <a:r>
              <a:rPr lang="zh-Hans" altLang="en-US" dirty="0">
                <a:solidFill>
                  <a:srgbClr val="000000"/>
                </a:solidFill>
              </a:rPr>
              <a:t>即可。</a:t>
            </a:r>
          </a:p>
          <a:p>
            <a:pPr eaLnBrk="1" hangingPunct="1"/>
            <a:r>
              <a:rPr lang="zh-Hans" altLang="en-US" dirty="0">
                <a:solidFill>
                  <a:srgbClr val="000000"/>
                </a:solidFill>
              </a:rPr>
              <a:t>一个类的成员函数也可访问其他类的公有成员</a:t>
            </a:r>
            <a:r>
              <a:rPr lang="en-US" altLang="zh-Hans" dirty="0">
                <a:solidFill>
                  <a:srgbClr val="000000"/>
                </a:solidFill>
              </a:rPr>
              <a:t>(</a:t>
            </a:r>
            <a:r>
              <a:rPr lang="zh-Hans" altLang="en-US" dirty="0">
                <a:solidFill>
                  <a:srgbClr val="000000"/>
                </a:solidFill>
              </a:rPr>
              <a:t>数据或成员函数），此时须在被访问或调用的成员变量名或函数名前用</a:t>
            </a:r>
            <a:r>
              <a:rPr lang="en-US" altLang="zh-Hans" dirty="0">
                <a:solidFill>
                  <a:srgbClr val="000000"/>
                </a:solidFill>
              </a:rPr>
              <a:t>&lt;</a:t>
            </a:r>
            <a:r>
              <a:rPr lang="zh-Hans" altLang="en-US" dirty="0">
                <a:solidFill>
                  <a:srgbClr val="000000"/>
                </a:solidFill>
              </a:rPr>
              <a:t>类名</a:t>
            </a:r>
            <a:r>
              <a:rPr lang="en-US" altLang="zh-Hans" dirty="0">
                <a:solidFill>
                  <a:srgbClr val="000000"/>
                </a:solidFill>
              </a:rPr>
              <a:t>&gt;::</a:t>
            </a:r>
            <a:r>
              <a:rPr lang="zh-Hans" altLang="en-US" dirty="0">
                <a:solidFill>
                  <a:srgbClr val="000000"/>
                </a:solidFill>
              </a:rPr>
              <a:t>作用域运算符指定被访问的成员所属的类。</a:t>
            </a:r>
          </a:p>
          <a:p>
            <a:pPr eaLnBrk="1" hangingPunct="1"/>
            <a:r>
              <a:rPr lang="zh-Hans" altLang="en-US" dirty="0">
                <a:solidFill>
                  <a:srgbClr val="000000"/>
                </a:solidFill>
              </a:rPr>
              <a:t>一个类的成员函数还可访问全局变量和非成员函数），此时只须在被访问的变量名或函数名前用</a:t>
            </a:r>
            <a:r>
              <a:rPr lang="en-US" altLang="zh-Hans" dirty="0">
                <a:solidFill>
                  <a:srgbClr val="000000"/>
                </a:solidFill>
              </a:rPr>
              <a:t>::</a:t>
            </a:r>
            <a:r>
              <a:rPr lang="zh-Hans" altLang="en-US" dirty="0">
                <a:solidFill>
                  <a:srgbClr val="000000"/>
                </a:solidFill>
              </a:rPr>
              <a:t>作用域运算符即可。</a:t>
            </a:r>
          </a:p>
        </p:txBody>
      </p:sp>
    </p:spTree>
    <p:extLst>
      <p:ext uri="{BB962C8B-B14F-4D97-AF65-F5344CB8AC3E}">
        <p14:creationId xmlns:p14="http://schemas.microsoft.com/office/powerpoint/2010/main" val="1233114544"/>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1B383E3-C1EB-B44B-A561-4EE52D85EA7F}" type="slidenum">
              <a:rPr lang="en-US" altLang="zh-Hans">
                <a:solidFill>
                  <a:srgbClr val="FF5050"/>
                </a:solidFill>
              </a:rPr>
              <a:pPr eaLnBrk="1" hangingPunct="1"/>
              <a:t>39</a:t>
            </a:fld>
            <a:endParaRPr lang="en-US" altLang="zh-Hans">
              <a:solidFill>
                <a:srgbClr val="FF5050"/>
              </a:solidFill>
            </a:endParaRPr>
          </a:p>
        </p:txBody>
      </p:sp>
      <p:sp>
        <p:nvSpPr>
          <p:cNvPr id="36867" name="矩形 2"/>
          <p:cNvSpPr>
            <a:spLocks noGrp="1" noChangeArrowheads="1"/>
          </p:cNvSpPr>
          <p:nvPr>
            <p:ph type="title"/>
          </p:nvPr>
        </p:nvSpPr>
        <p:spPr>
          <a:xfrm>
            <a:off x="395386" y="332656"/>
            <a:ext cx="6192838" cy="838200"/>
          </a:xfrm>
        </p:spPr>
        <p:txBody>
          <a:bodyPr/>
          <a:lstStyle/>
          <a:p>
            <a:pPr eaLnBrk="1" hangingPunct="1"/>
            <a:r>
              <a:rPr lang="zh-Hans" altLang="en-US" b="1" dirty="0"/>
              <a:t>对象成员的访问格式</a:t>
            </a:r>
            <a:r>
              <a:rPr lang="zh-Hans" altLang="en-US" dirty="0"/>
              <a:t> </a:t>
            </a:r>
          </a:p>
        </p:txBody>
      </p:sp>
      <p:sp>
        <p:nvSpPr>
          <p:cNvPr id="36868" name="矩形 3"/>
          <p:cNvSpPr>
            <a:spLocks noChangeArrowheads="1"/>
          </p:cNvSpPr>
          <p:nvPr/>
        </p:nvSpPr>
        <p:spPr bwMode="auto">
          <a:xfrm>
            <a:off x="395288" y="1557338"/>
            <a:ext cx="8243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要访问某个类对象的</a:t>
            </a:r>
            <a:r>
              <a:rPr lang="zh-Hans" altLang="en-US">
                <a:solidFill>
                  <a:srgbClr val="0000FF"/>
                </a:solidFill>
              </a:rPr>
              <a:t>公有数据成员</a:t>
            </a:r>
            <a:r>
              <a:rPr lang="zh-Hans" altLang="en-US">
                <a:solidFill>
                  <a:srgbClr val="000000"/>
                </a:solidFill>
              </a:rPr>
              <a:t>的值，可以用该类对象名或指向该类对象的指针名来直接访问</a:t>
            </a:r>
          </a:p>
          <a:p>
            <a:pPr eaLnBrk="1" hangingPunct="1"/>
            <a:r>
              <a:rPr lang="zh-Hans" altLang="en-US">
                <a:solidFill>
                  <a:srgbClr val="000000"/>
                </a:solidFill>
              </a:rPr>
              <a:t>要访问某个类对象的</a:t>
            </a:r>
            <a:r>
              <a:rPr lang="zh-Hans" altLang="en-US">
                <a:solidFill>
                  <a:srgbClr val="0000FF"/>
                </a:solidFill>
              </a:rPr>
              <a:t>私有数据成员</a:t>
            </a:r>
            <a:r>
              <a:rPr lang="zh-Hans" altLang="en-US">
                <a:solidFill>
                  <a:srgbClr val="000000"/>
                </a:solidFill>
              </a:rPr>
              <a:t>的值，可以用该类对象名或指向该类对象的指针名来调用该类对象所属类的</a:t>
            </a:r>
            <a:r>
              <a:rPr lang="zh-Hans" altLang="en-US">
                <a:solidFill>
                  <a:srgbClr val="0000FF"/>
                </a:solidFill>
              </a:rPr>
              <a:t>公有成员函数</a:t>
            </a:r>
            <a:r>
              <a:rPr lang="zh-Hans" altLang="en-US">
                <a:solidFill>
                  <a:srgbClr val="000000"/>
                </a:solidFill>
              </a:rPr>
              <a:t>来实现。这个类对象又称为目标对象</a:t>
            </a:r>
          </a:p>
        </p:txBody>
      </p:sp>
    </p:spTree>
    <p:extLst>
      <p:ext uri="{BB962C8B-B14F-4D97-AF65-F5344CB8AC3E}">
        <p14:creationId xmlns:p14="http://schemas.microsoft.com/office/powerpoint/2010/main" val="163825354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idx="1"/>
          </p:nvPr>
        </p:nvSpPr>
        <p:spPr>
          <a:xfrm>
            <a:off x="251520" y="908720"/>
            <a:ext cx="8229600" cy="4525962"/>
          </a:xfrm>
        </p:spPr>
        <p:txBody>
          <a:bodyPr/>
          <a:lstStyle/>
          <a:p>
            <a:pPr eaLnBrk="1" hangingPunct="1"/>
            <a:r>
              <a:rPr lang="zh-Hans" altLang="en-US" sz="2800" dirty="0"/>
              <a:t>自顶向下、逐步求精</a:t>
            </a:r>
          </a:p>
          <a:p>
            <a:pPr lvl="1" eaLnBrk="1" hangingPunct="1"/>
            <a:r>
              <a:rPr lang="zh-Hans" altLang="en-US" sz="2800" dirty="0"/>
              <a:t>每个大于</a:t>
            </a:r>
            <a:r>
              <a:rPr lang="en-US" altLang="zh-Hans" sz="2800" dirty="0"/>
              <a:t>2</a:t>
            </a:r>
            <a:r>
              <a:rPr lang="zh-Hans" altLang="en-US" sz="2800" dirty="0"/>
              <a:t>的偶数</a:t>
            </a:r>
            <a:r>
              <a:rPr lang="en-US" altLang="zh-Hans" sz="2800" dirty="0"/>
              <a:t>n</a:t>
            </a:r>
            <a:r>
              <a:rPr lang="zh-Hans" altLang="en-US" sz="2800" dirty="0"/>
              <a:t>能否分解成两个素数之和；</a:t>
            </a:r>
          </a:p>
          <a:p>
            <a:pPr lvl="1" eaLnBrk="1" hangingPunct="1"/>
            <a:r>
              <a:rPr lang="zh-Hans" altLang="en-US" sz="2800" dirty="0"/>
              <a:t>选一个小于</a:t>
            </a:r>
            <a:r>
              <a:rPr lang="en-US" altLang="zh-Hans" sz="2800" dirty="0"/>
              <a:t>n</a:t>
            </a:r>
            <a:r>
              <a:rPr lang="zh-Hans" altLang="en-US" sz="2800" dirty="0"/>
              <a:t>的素数</a:t>
            </a:r>
            <a:r>
              <a:rPr lang="en-US" altLang="zh-Hans" sz="2800" dirty="0"/>
              <a:t>x</a:t>
            </a:r>
            <a:r>
              <a:rPr lang="zh-Hans" altLang="en-US" sz="2800" dirty="0"/>
              <a:t>，判断</a:t>
            </a:r>
            <a:r>
              <a:rPr lang="en-US" altLang="zh-Hans" sz="2800" dirty="0"/>
              <a:t>n-x</a:t>
            </a:r>
            <a:r>
              <a:rPr lang="zh-Hans" altLang="en-US" sz="2800" dirty="0"/>
              <a:t>是否为素数；</a:t>
            </a:r>
          </a:p>
          <a:p>
            <a:pPr lvl="1" eaLnBrk="1" hangingPunct="1"/>
            <a:r>
              <a:rPr lang="zh-Hans" altLang="en-US" sz="2800" dirty="0"/>
              <a:t>怎样判断一个数是素数；</a:t>
            </a:r>
          </a:p>
          <a:p>
            <a:pPr eaLnBrk="1" hangingPunct="1"/>
            <a:r>
              <a:rPr lang="zh-Hans" altLang="en-US" sz="2800" dirty="0"/>
              <a:t>模块化设计、结构化编码</a:t>
            </a:r>
          </a:p>
          <a:p>
            <a:pPr lvl="1" eaLnBrk="1" hangingPunct="1"/>
            <a:r>
              <a:rPr lang="zh-Hans" altLang="en-US" sz="2800" dirty="0"/>
              <a:t>用函数模块实现各个小功能；</a:t>
            </a:r>
          </a:p>
          <a:p>
            <a:pPr lvl="1" eaLnBrk="1" hangingPunct="1"/>
            <a:r>
              <a:rPr lang="zh-Hans" altLang="en-US" sz="2800" dirty="0"/>
              <a:t>主函数模块</a:t>
            </a:r>
            <a:r>
              <a:rPr lang="en-US" altLang="zh-Hans" sz="2800" dirty="0"/>
              <a:t>main</a:t>
            </a:r>
            <a:r>
              <a:rPr lang="zh-Hans" altLang="en-US" sz="2800" dirty="0"/>
              <a:t>按照程序设计逻辑顺序直接调用各个函数模块，实现程序功能；</a:t>
            </a:r>
          </a:p>
        </p:txBody>
      </p:sp>
      <p:sp>
        <p:nvSpPr>
          <p:cNvPr id="1331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15FBE8A8-A974-A546-B64D-AEA5AD780B2B}" type="slidenum">
              <a:rPr kumimoji="0" lang="zh-Hans" altLang="en-US" sz="1000"/>
              <a:pPr algn="ctr" eaLnBrk="1" hangingPunct="1"/>
              <a:t>4</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dissolve">
                                      <p:cBhvr>
                                        <p:cTn id="7" dur="500"/>
                                        <p:tgtEl>
                                          <p:spTgt spid="532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dissolve">
                                      <p:cBhvr>
                                        <p:cTn id="12" dur="500"/>
                                        <p:tgtEl>
                                          <p:spTgt spid="532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dissolve">
                                      <p:cBhvr>
                                        <p:cTn id="17" dur="500"/>
                                        <p:tgtEl>
                                          <p:spTgt spid="532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2483">
                                            <p:txEl>
                                              <p:pRg st="4" end="4"/>
                                            </p:txEl>
                                          </p:spTgt>
                                        </p:tgtEl>
                                        <p:attrNameLst>
                                          <p:attrName>style.visibility</p:attrName>
                                        </p:attrNameLst>
                                      </p:cBhvr>
                                      <p:to>
                                        <p:strVal val="visible"/>
                                      </p:to>
                                    </p:set>
                                    <p:animEffect transition="in" filter="dissolve">
                                      <p:cBhvr>
                                        <p:cTn id="22" dur="500"/>
                                        <p:tgtEl>
                                          <p:spTgt spid="53248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32483">
                                            <p:txEl>
                                              <p:pRg st="5" end="5"/>
                                            </p:txEl>
                                          </p:spTgt>
                                        </p:tgtEl>
                                        <p:attrNameLst>
                                          <p:attrName>style.visibility</p:attrName>
                                        </p:attrNameLst>
                                      </p:cBhvr>
                                      <p:to>
                                        <p:strVal val="visible"/>
                                      </p:to>
                                    </p:set>
                                    <p:animEffect transition="in" filter="dissolve">
                                      <p:cBhvr>
                                        <p:cTn id="25" dur="500"/>
                                        <p:tgtEl>
                                          <p:spTgt spid="53248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32483">
                                            <p:txEl>
                                              <p:pRg st="6" end="6"/>
                                            </p:txEl>
                                          </p:spTgt>
                                        </p:tgtEl>
                                        <p:attrNameLst>
                                          <p:attrName>style.visibility</p:attrName>
                                        </p:attrNameLst>
                                      </p:cBhvr>
                                      <p:to>
                                        <p:strVal val="visible"/>
                                      </p:to>
                                    </p:set>
                                    <p:animEffect transition="in" filter="dissolve">
                                      <p:cBhvr>
                                        <p:cTn id="30" dur="500"/>
                                        <p:tgtEl>
                                          <p:spTgt spid="532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2027238"/>
            <a:ext cx="5834063" cy="3849687"/>
          </a:xfrm>
          <a:noFill/>
        </p:spPr>
      </p:pic>
      <p:sp>
        <p:nvSpPr>
          <p:cNvPr id="399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DD5A6F-7FB3-5244-9B20-545803A440CE}" type="slidenum">
              <a:rPr kumimoji="0" lang="zh-Hans" altLang="en-US" sz="1000"/>
              <a:pPr algn="ctr" eaLnBrk="1" hangingPunct="1"/>
              <a:t>40</a:t>
            </a:fld>
            <a:endParaRPr kumimoji="0" lang="en-US" altLang="zh-Hans" sz="1000"/>
          </a:p>
        </p:txBody>
      </p:sp>
      <p:sp>
        <p:nvSpPr>
          <p:cNvPr id="33796"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a:t>总的来看，访问方式可以如图解释</a:t>
            </a:r>
          </a:p>
        </p:txBody>
      </p:sp>
    </p:spTree>
    <p:extLst>
      <p:ext uri="{BB962C8B-B14F-4D97-AF65-F5344CB8AC3E}">
        <p14:creationId xmlns:p14="http://schemas.microsoft.com/office/powerpoint/2010/main" val="35492759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2C84E8D-A1AA-8940-90B5-D0DBDC212FB4}" type="slidenum">
              <a:rPr lang="en-US" altLang="zh-Hans">
                <a:solidFill>
                  <a:srgbClr val="FF5050"/>
                </a:solidFill>
              </a:rPr>
              <a:pPr eaLnBrk="1" hangingPunct="1"/>
              <a:t>41</a:t>
            </a:fld>
            <a:endParaRPr lang="en-US" altLang="zh-Hans">
              <a:solidFill>
                <a:srgbClr val="FF5050"/>
              </a:solidFill>
            </a:endParaRPr>
          </a:p>
        </p:txBody>
      </p:sp>
      <p:sp>
        <p:nvSpPr>
          <p:cNvPr id="37891" name="矩形 2"/>
          <p:cNvSpPr>
            <a:spLocks noGrp="1" noChangeArrowheads="1"/>
          </p:cNvSpPr>
          <p:nvPr>
            <p:ph type="title"/>
          </p:nvPr>
        </p:nvSpPr>
        <p:spPr>
          <a:xfrm>
            <a:off x="534987" y="214313"/>
            <a:ext cx="6192838" cy="838200"/>
          </a:xfrm>
        </p:spPr>
        <p:txBody>
          <a:bodyPr/>
          <a:lstStyle/>
          <a:p>
            <a:pPr eaLnBrk="1" hangingPunct="1"/>
            <a:r>
              <a:rPr lang="zh-Hans" altLang="en-US" b="1" dirty="0"/>
              <a:t>对象成员的访问格式</a:t>
            </a:r>
            <a:r>
              <a:rPr lang="zh-Hans" altLang="en-US" dirty="0"/>
              <a:t> </a:t>
            </a:r>
          </a:p>
        </p:txBody>
      </p:sp>
      <p:sp>
        <p:nvSpPr>
          <p:cNvPr id="16388" name="矩形 3"/>
          <p:cNvSpPr>
            <a:spLocks noChangeArrowheads="1"/>
          </p:cNvSpPr>
          <p:nvPr/>
        </p:nvSpPr>
        <p:spPr bwMode="auto">
          <a:xfrm>
            <a:off x="611560" y="1124745"/>
            <a:ext cx="7812087" cy="4032448"/>
          </a:xfrm>
          <a:prstGeom prst="rect">
            <a:avLst/>
          </a:prstGeom>
          <a:noFill/>
          <a:ln>
            <a:noFill/>
          </a:ln>
          <a:effec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dirty="0">
                <a:solidFill>
                  <a:srgbClr val="000000"/>
                </a:solidFill>
                <a:ea typeface="隶书" charset="0"/>
              </a:rPr>
              <a:t>用对象名来访问对象数据成员和调用成员函数的格式为：</a:t>
            </a:r>
            <a:endParaRPr lang="zh-Hans" altLang="en-US" sz="2800" i="1" dirty="0">
              <a:solidFill>
                <a:srgbClr val="000000"/>
              </a:solidFill>
              <a:ea typeface="隶书" charset="0"/>
            </a:endParaRPr>
          </a:p>
          <a:p>
            <a:pPr eaLnBrk="1" hangingPunct="1">
              <a:lnSpc>
                <a:spcPct val="80000"/>
              </a:lnSpc>
              <a:spcBef>
                <a:spcPct val="20000"/>
              </a:spcBef>
              <a:buClr>
                <a:srgbClr val="FF5050"/>
              </a:buClr>
            </a:pPr>
            <a:r>
              <a:rPr lang="zh-Hans" altLang="en-US" sz="2800" i="1" dirty="0">
                <a:solidFill>
                  <a:srgbClr val="0000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数据成员名</a:t>
            </a:r>
            <a:endParaRPr lang="en-US" altLang="zh-Hans" sz="2800" i="1" dirty="0">
              <a:solidFill>
                <a:srgbClr val="D50800"/>
              </a:solidFill>
              <a:ea typeface="隶书" charset="0"/>
            </a:endParaRPr>
          </a:p>
          <a:p>
            <a:pPr eaLnBrk="1" hangingPunct="1">
              <a:lnSpc>
                <a:spcPct val="80000"/>
              </a:lnSpc>
              <a:spcBef>
                <a:spcPct val="20000"/>
              </a:spcBef>
              <a:buClr>
                <a:srgbClr val="FF5050"/>
              </a:buClr>
            </a:pPr>
            <a:r>
              <a:rPr lang="en-US" altLang="zh-Hans" sz="2800" i="1" dirty="0">
                <a:solidFill>
                  <a:srgbClr val="D50800"/>
                </a:solidFill>
                <a:ea typeface="隶书" charset="0"/>
              </a:rPr>
              <a:t>            </a:t>
            </a:r>
            <a:r>
              <a:rPr lang="zh-Hans" altLang="en-US" sz="2800" i="1" dirty="0">
                <a:solidFill>
                  <a:srgbClr val="D50800"/>
                </a:solidFill>
                <a:ea typeface="隶书" charset="0"/>
              </a:rPr>
              <a:t>对象名</a:t>
            </a:r>
            <a:r>
              <a:rPr lang="en-US" altLang="zh-Hans" sz="2800" i="1" dirty="0">
                <a:solidFill>
                  <a:srgbClr val="D50800"/>
                </a:solidFill>
                <a:ea typeface="隶书" charset="0"/>
              </a:rPr>
              <a:t>.</a:t>
            </a:r>
            <a:r>
              <a:rPr lang="zh-Hans" altLang="en-US" sz="2800" i="1" dirty="0">
                <a:solidFill>
                  <a:srgbClr val="D50800"/>
                </a:solidFill>
                <a:ea typeface="隶书" charset="0"/>
              </a:rPr>
              <a:t>成员函数名</a:t>
            </a:r>
            <a:r>
              <a:rPr lang="en-US" altLang="zh-Hans" sz="2800" i="1" dirty="0">
                <a:solidFill>
                  <a:srgbClr val="D50800"/>
                </a:solidFill>
                <a:ea typeface="隶书" charset="0"/>
              </a:rPr>
              <a:t>(</a:t>
            </a:r>
            <a:r>
              <a:rPr lang="zh-Hans" altLang="en-US" sz="2800" i="1" dirty="0">
                <a:solidFill>
                  <a:srgbClr val="D50800"/>
                </a:solidFill>
                <a:ea typeface="隶书" charset="0"/>
              </a:rPr>
              <a:t>参数表</a:t>
            </a:r>
            <a:r>
              <a:rPr lang="en-US" altLang="zh-Hans" sz="2800" i="1" dirty="0">
                <a:solidFill>
                  <a:srgbClr val="D50800"/>
                </a:solidFill>
                <a:ea typeface="隶书" charset="0"/>
              </a:rPr>
              <a:t>)</a:t>
            </a:r>
          </a:p>
          <a:p>
            <a:pPr eaLnBrk="1" hangingPunct="1">
              <a:lnSpc>
                <a:spcPct val="80000"/>
              </a:lnSpc>
              <a:spcBef>
                <a:spcPct val="20000"/>
              </a:spcBef>
              <a:buClr>
                <a:srgbClr val="FF5050"/>
              </a:buClr>
            </a:pPr>
            <a:r>
              <a:rPr lang="zh-Hans" altLang="en-US" sz="2800" dirty="0">
                <a:solidFill>
                  <a:srgbClr val="2A0200"/>
                </a:solidFill>
              </a:rPr>
              <a:t>例：</a:t>
            </a:r>
            <a:r>
              <a:rPr lang="en-US" altLang="zh-Hans" sz="2800" dirty="0" err="1">
                <a:solidFill>
                  <a:srgbClr val="2A0200"/>
                </a:solidFill>
              </a:rPr>
              <a:t>angle.increment</a:t>
            </a:r>
            <a:r>
              <a:rPr lang="en-US" altLang="zh-Hans" sz="2800" dirty="0">
                <a:solidFill>
                  <a:srgbClr val="2A0200"/>
                </a:solidFill>
              </a:rPr>
              <a:t>( );</a:t>
            </a:r>
          </a:p>
          <a:p>
            <a:pPr eaLnBrk="1" hangingPunct="1">
              <a:lnSpc>
                <a:spcPct val="80000"/>
              </a:lnSpc>
              <a:spcBef>
                <a:spcPct val="20000"/>
              </a:spcBef>
              <a:buClr>
                <a:srgbClr val="FF5050"/>
              </a:buClr>
            </a:pPr>
            <a:endParaRPr lang="en-US" altLang="zh-Hans" sz="2800" dirty="0">
              <a:solidFill>
                <a:srgbClr val="D50800"/>
              </a:solidFill>
              <a:ea typeface="隶书" charset="0"/>
            </a:endParaRPr>
          </a:p>
          <a:p>
            <a:pPr eaLnBrk="1" hangingPunct="1">
              <a:lnSpc>
                <a:spcPct val="80000"/>
              </a:lnSpc>
              <a:spcBef>
                <a:spcPct val="20000"/>
              </a:spcBef>
              <a:buClr>
                <a:srgbClr val="FF5050"/>
              </a:buClr>
            </a:pPr>
            <a:endParaRPr lang="en-US" altLang="zh-Hans" sz="2800" i="1" dirty="0">
              <a:solidFill>
                <a:srgbClr val="D50800"/>
              </a:solidFill>
              <a:ea typeface="隶书" charset="0"/>
            </a:endParaRPr>
          </a:p>
        </p:txBody>
      </p:sp>
    </p:spTree>
    <p:extLst>
      <p:ext uri="{BB962C8B-B14F-4D97-AF65-F5344CB8AC3E}">
        <p14:creationId xmlns:p14="http://schemas.microsoft.com/office/powerpoint/2010/main" val="263043320"/>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598200708"/>
              </p:ext>
            </p:extLst>
          </p:nvPr>
        </p:nvGraphicFramePr>
        <p:xfrm>
          <a:off x="323528" y="476673"/>
          <a:ext cx="8496945" cy="5188760"/>
        </p:xfrm>
        <a:graphic>
          <a:graphicData uri="http://schemas.openxmlformats.org/drawingml/2006/table">
            <a:tbl>
              <a:tblPr/>
              <a:tblGrid>
                <a:gridCol w="2520280">
                  <a:extLst>
                    <a:ext uri="{9D8B030D-6E8A-4147-A177-3AD203B41FA5}">
                      <a16:colId xmlns:a16="http://schemas.microsoft.com/office/drawing/2014/main" val="20000"/>
                    </a:ext>
                  </a:extLst>
                </a:gridCol>
                <a:gridCol w="1525389">
                  <a:extLst>
                    <a:ext uri="{9D8B030D-6E8A-4147-A177-3AD203B41FA5}">
                      <a16:colId xmlns:a16="http://schemas.microsoft.com/office/drawing/2014/main" val="20001"/>
                    </a:ext>
                  </a:extLst>
                </a:gridCol>
                <a:gridCol w="2363043">
                  <a:extLst>
                    <a:ext uri="{9D8B030D-6E8A-4147-A177-3AD203B41FA5}">
                      <a16:colId xmlns:a16="http://schemas.microsoft.com/office/drawing/2014/main" val="20002"/>
                    </a:ext>
                  </a:extLst>
                </a:gridCol>
                <a:gridCol w="2088233">
                  <a:extLst>
                    <a:ext uri="{9D8B030D-6E8A-4147-A177-3AD203B41FA5}">
                      <a16:colId xmlns:a16="http://schemas.microsoft.com/office/drawing/2014/main" val="20003"/>
                    </a:ext>
                  </a:extLst>
                </a:gridCol>
              </a:tblGrid>
              <a:tr h="1084336">
                <a:tc gridSpan="4">
                  <a:txBody>
                    <a:bodyPr/>
                    <a:lstStyle/>
                    <a:p>
                      <a:pPr algn="ctr" fontAlgn="ctr"/>
                      <a:r>
                        <a:rPr lang="zh-Hans" altLang="en-US" sz="3600" b="0" i="0" u="none" strike="noStrike" dirty="0">
                          <a:solidFill>
                            <a:srgbClr val="FF0000"/>
                          </a:solidFill>
                          <a:effectLst/>
                          <a:latin typeface="宋体 (正文)" charset="0"/>
                        </a:rPr>
                        <a:t>访问控制，不包含友元和继承</a:t>
                      </a: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Hans" altLang="en-US"/>
                    </a:p>
                  </a:txBody>
                  <a:tcPr/>
                </a:tc>
                <a:tc hMerge="1">
                  <a:txBody>
                    <a:bodyPr/>
                    <a:lstStyle/>
                    <a:p>
                      <a:endParaRPr lang="zh-Hans" altLang="en-US"/>
                    </a:p>
                  </a:txBody>
                  <a:tcPr/>
                </a:tc>
                <a:tc hMerge="1">
                  <a:txBody>
                    <a:bodyPr/>
                    <a:lstStyle/>
                    <a:p>
                      <a:endParaRPr lang="zh-Hans" altLang="en-US"/>
                    </a:p>
                  </a:txBody>
                  <a:tcPr/>
                </a:tc>
                <a:extLst>
                  <a:ext uri="{0D108BD9-81ED-4DB2-BD59-A6C34878D82A}">
                    <a16:rowId xmlns:a16="http://schemas.microsoft.com/office/drawing/2014/main" val="10000"/>
                  </a:ext>
                </a:extLst>
              </a:tr>
              <a:tr h="809571">
                <a:tc>
                  <a:txBody>
                    <a:bodyPr/>
                    <a:lstStyle/>
                    <a:p>
                      <a:pPr algn="l"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类内函数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类外函数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9571">
                <a:tc>
                  <a:txBody>
                    <a:bodyPr/>
                    <a:lstStyle/>
                    <a:p>
                      <a:pPr algn="ctr" fontAlgn="b"/>
                      <a:r>
                        <a:rPr lang="en-US" altLang="zh-Hans" sz="2800" b="0" i="0" u="none" strike="noStrike" dirty="0">
                          <a:solidFill>
                            <a:schemeClr val="accent2">
                              <a:lumMod val="75000"/>
                            </a:schemeClr>
                          </a:solidFill>
                          <a:effectLst/>
                          <a:latin typeface="宋体 (正文)" charset="0"/>
                        </a:rPr>
                        <a:t>private</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09571">
                <a:tc>
                  <a:txBody>
                    <a:bodyPr/>
                    <a:lstStyle/>
                    <a:p>
                      <a:pPr algn="ctr" fontAlgn="b"/>
                      <a:r>
                        <a:rPr lang="en-US" altLang="zh-Hans" sz="2800" b="0" i="0" u="none" strike="noStrike" dirty="0">
                          <a:solidFill>
                            <a:srgbClr val="000000"/>
                          </a:solidFill>
                          <a:effectLst/>
                          <a:latin typeface="宋体 (正文)" charset="0"/>
                        </a:rPr>
                        <a:t>protected</a:t>
                      </a:r>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rgbClr val="000000"/>
                          </a:solidFill>
                          <a:effectLst/>
                          <a:latin typeface="宋体 (正文)" charset="0"/>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9946">
                <a:tc>
                  <a:txBody>
                    <a:bodyPr/>
                    <a:lstStyle/>
                    <a:p>
                      <a:pPr algn="ctr" fontAlgn="b"/>
                      <a:r>
                        <a:rPr lang="en-US" altLang="zh-Hans" sz="2800" b="0" i="0" u="none" strike="noStrike" dirty="0">
                          <a:solidFill>
                            <a:schemeClr val="accent2">
                              <a:lumMod val="75000"/>
                            </a:schemeClr>
                          </a:solidFill>
                          <a:effectLst/>
                          <a:latin typeface="宋体 (正文)" charset="0"/>
                        </a:rPr>
                        <a:t>public</a:t>
                      </a:r>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对象</a:t>
                      </a:r>
                      <a:r>
                        <a:rPr lang="en-US" altLang="zh-Hans" sz="2800" b="0" i="0" u="none" strike="noStrike" dirty="0">
                          <a:solidFill>
                            <a:schemeClr val="accent2">
                              <a:lumMod val="75000"/>
                            </a:schemeClr>
                          </a:solidFill>
                          <a:effectLst/>
                          <a:latin typeface="宋体 (正文)" charset="0"/>
                        </a:rPr>
                        <a:t>.</a:t>
                      </a:r>
                      <a:r>
                        <a:rPr lang="zh-Hans" altLang="en-US" sz="2800" b="0" i="0" u="none" strike="noStrike" dirty="0">
                          <a:solidFill>
                            <a:schemeClr val="accent2">
                              <a:lumMod val="75000"/>
                            </a:schemeClr>
                          </a:solidFill>
                          <a:effectLst/>
                          <a:latin typeface="宋体 (正文)" charset="0"/>
                        </a:rPr>
                        <a:t>成员（非静态成员）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Hans" altLang="en-US" sz="2800" b="0" i="0" u="none" strike="noStrike" dirty="0">
                          <a:solidFill>
                            <a:schemeClr val="accent2">
                              <a:lumMod val="75000"/>
                            </a:schemeClr>
                          </a:solidFill>
                          <a:effectLst/>
                          <a:latin typeface="宋体 (正文)" charset="0"/>
                        </a:rPr>
                        <a:t>类名</a:t>
                      </a:r>
                      <a:r>
                        <a:rPr lang="en-US" altLang="zh-Hans" sz="2800" b="0" i="0" u="none" strike="noStrike" dirty="0">
                          <a:solidFill>
                            <a:schemeClr val="accent2">
                              <a:lumMod val="75000"/>
                            </a:schemeClr>
                          </a:solidFill>
                          <a:effectLst/>
                          <a:latin typeface="宋体 (正文)" charset="0"/>
                        </a:rPr>
                        <a:t>::</a:t>
                      </a:r>
                      <a:r>
                        <a:rPr lang="zh-Hans" altLang="en-US" sz="2800" b="0" i="0" u="none" strike="noStrike" dirty="0">
                          <a:solidFill>
                            <a:schemeClr val="accent2">
                              <a:lumMod val="75000"/>
                            </a:schemeClr>
                          </a:solidFill>
                          <a:effectLst/>
                          <a:latin typeface="宋体 (正文)" charset="0"/>
                        </a:rPr>
                        <a:t>成员（静态成员）</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9571">
                <a:tc>
                  <a:txBody>
                    <a:bodyPr/>
                    <a:lstStyle/>
                    <a:p>
                      <a:pPr algn="ctr" fontAlgn="b"/>
                      <a:r>
                        <a:rPr lang="zh-Hans" altLang="en-US" sz="2800" b="0" i="0" u="none" strike="noStrike" dirty="0">
                          <a:solidFill>
                            <a:schemeClr val="accent2">
                              <a:lumMod val="75000"/>
                            </a:schemeClr>
                          </a:solidFill>
                          <a:effectLst/>
                          <a:latin typeface="宋体 (正文)" charset="0"/>
                        </a:rPr>
                        <a:t>全局数据或函数</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Hans" sz="2800" b="0" i="0" u="none" strike="noStrike" dirty="0">
                          <a:solidFill>
                            <a:schemeClr val="accent2">
                              <a:lumMod val="75000"/>
                            </a:schemeClr>
                          </a:solidFill>
                          <a:effectLst/>
                          <a:latin typeface="宋体 (正文)" charset="0"/>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文本框 7"/>
          <p:cNvSpPr txBox="1"/>
          <p:nvPr/>
        </p:nvSpPr>
        <p:spPr>
          <a:xfrm>
            <a:off x="2411759" y="5733256"/>
            <a:ext cx="6408713" cy="461665"/>
          </a:xfrm>
          <a:prstGeom prst="rect">
            <a:avLst/>
          </a:prstGeom>
          <a:noFill/>
        </p:spPr>
        <p:txBody>
          <a:bodyPr wrap="square" rtlCol="0">
            <a:spAutoFit/>
          </a:bodyPr>
          <a:lstStyle/>
          <a:p>
            <a:r>
              <a:rPr kumimoji="1" lang="zh-Hans" altLang="en-US" b="1" dirty="0"/>
              <a:t>静态数据成员声明、初始化在所有函数外。</a:t>
            </a:r>
          </a:p>
        </p:txBody>
      </p:sp>
    </p:spTree>
    <p:extLst>
      <p:ext uri="{BB962C8B-B14F-4D97-AF65-F5344CB8AC3E}">
        <p14:creationId xmlns:p14="http://schemas.microsoft.com/office/powerpoint/2010/main" val="435889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088" y="981075"/>
            <a:ext cx="8316912" cy="5688013"/>
          </a:xfrm>
        </p:spPr>
        <p:txBody>
          <a:bodyPr/>
          <a:lstStyle/>
          <a:p>
            <a:pPr marL="0" indent="0">
              <a:buFontTx/>
              <a:buNone/>
              <a:defRPr/>
            </a:pPr>
            <a:r>
              <a:rPr lang="en-US" altLang="zh-Hans" dirty="0"/>
              <a:t>person per1,per2,per3;</a:t>
            </a:r>
          </a:p>
          <a:p>
            <a:pPr marL="0" indent="0">
              <a:buFontTx/>
              <a:buNone/>
              <a:defRPr/>
            </a:pPr>
            <a:endParaRPr lang="en-US" altLang="zh-Hans" dirty="0"/>
          </a:p>
          <a:p>
            <a:pPr marL="0" indent="0">
              <a:buFontTx/>
              <a:buNone/>
              <a:defRPr/>
            </a:pPr>
            <a:r>
              <a:rPr lang="en-US" altLang="zh-Hans" dirty="0"/>
              <a:t>per1.Register(</a:t>
            </a:r>
            <a:r>
              <a:rPr lang="en-US" altLang="zh-Hans" dirty="0" err="1"/>
              <a:t>str,ag,c</a:t>
            </a:r>
            <a:r>
              <a:rPr lang="en-US" altLang="zh-Hans" dirty="0"/>
              <a:t>);</a:t>
            </a:r>
          </a:p>
          <a:p>
            <a:pPr marL="0" indent="0">
              <a:buFontTx/>
              <a:buNone/>
              <a:defRPr/>
            </a:pPr>
            <a:r>
              <a:rPr lang="en-US" altLang="zh-Hans" dirty="0"/>
              <a:t>per2.Register("</a:t>
            </a:r>
            <a:r>
              <a:rPr lang="en-US" altLang="zh-Hans" dirty="0" err="1"/>
              <a:t>zhang</a:t>
            </a:r>
            <a:r>
              <a:rPr lang="en-US" altLang="zh-Hans" dirty="0"/>
              <a:t>", 22, 'f');</a:t>
            </a:r>
          </a:p>
          <a:p>
            <a:pPr marL="0" indent="0">
              <a:buFontTx/>
              <a:buNone/>
              <a:defRPr/>
            </a:pPr>
            <a:r>
              <a:rPr lang="en-US" altLang="zh-Hans" dirty="0"/>
              <a:t>per3.Register("zhou",23,'m');</a:t>
            </a:r>
          </a:p>
          <a:p>
            <a:pPr marL="0" indent="0">
              <a:buFontTx/>
              <a:buNone/>
              <a:defRPr/>
            </a:pPr>
            <a:r>
              <a:rPr lang="en-US" altLang="zh-Hans" dirty="0"/>
              <a:t>per3.Getname(</a:t>
            </a:r>
            <a:r>
              <a:rPr lang="en-US" altLang="zh-Hans" dirty="0" err="1"/>
              <a:t>str</a:t>
            </a:r>
            <a:r>
              <a:rPr lang="en-US" altLang="zh-Hans" dirty="0"/>
              <a:t>);</a:t>
            </a:r>
          </a:p>
          <a:p>
            <a:pPr marL="0" indent="0">
              <a:buFontTx/>
              <a:buNone/>
              <a:defRPr/>
            </a:pPr>
            <a:endParaRPr lang="en-US" altLang="zh-Hans" dirty="0"/>
          </a:p>
          <a:p>
            <a:pPr>
              <a:defRPr/>
            </a:pPr>
            <a:endParaRPr lang="en-US" altLang="zh-Hans" dirty="0"/>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2B1F0FF-BB7A-CD44-BEA8-996949252EFD}" type="slidenum">
              <a:rPr lang="en-US" altLang="zh-Hans">
                <a:solidFill>
                  <a:srgbClr val="FF5050"/>
                </a:solidFill>
              </a:rPr>
              <a:pPr eaLnBrk="1" hangingPunct="1"/>
              <a:t>43</a:t>
            </a:fld>
            <a:endParaRPr lang="en-US" altLang="zh-Hans">
              <a:solidFill>
                <a:srgbClr val="FF5050"/>
              </a:solidFill>
            </a:endParaRPr>
          </a:p>
        </p:txBody>
      </p:sp>
    </p:spTree>
    <p:extLst>
      <p:ext uri="{BB962C8B-B14F-4D97-AF65-F5344CB8AC3E}">
        <p14:creationId xmlns:p14="http://schemas.microsoft.com/office/powerpoint/2010/main" val="1038828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44</a:t>
            </a:fld>
            <a:endParaRPr lang="en-US" altLang="zh-Hans">
              <a:solidFill>
                <a:srgbClr val="FF5050"/>
              </a:solidFill>
            </a:endParaRPr>
          </a:p>
        </p:txBody>
      </p:sp>
      <p:sp>
        <p:nvSpPr>
          <p:cNvPr id="39939" name="矩形 2"/>
          <p:cNvSpPr>
            <a:spLocks noGrp="1" noChangeArrowheads="1"/>
          </p:cNvSpPr>
          <p:nvPr>
            <p:ph type="title"/>
          </p:nvPr>
        </p:nvSpPr>
        <p:spPr>
          <a:xfrm>
            <a:off x="1692275" y="0"/>
            <a:ext cx="6192838" cy="838200"/>
          </a:xfrm>
        </p:spPr>
        <p:txBody>
          <a:bodyPr/>
          <a:lstStyle/>
          <a:p>
            <a:pPr eaLnBrk="1" hangingPunct="1"/>
            <a:r>
              <a:rPr lang="zh-Hans" altLang="en-US" b="1"/>
              <a:t>对象成员的访问格式</a:t>
            </a:r>
            <a:r>
              <a:rPr lang="zh-Hans" altLang="en-US"/>
              <a:t> </a:t>
            </a:r>
          </a:p>
        </p:txBody>
      </p:sp>
      <p:sp>
        <p:nvSpPr>
          <p:cNvPr id="39940" name="矩形 3"/>
          <p:cNvSpPr>
            <a:spLocks noChangeArrowheads="1"/>
          </p:cNvSpPr>
          <p:nvPr/>
        </p:nvSpPr>
        <p:spPr bwMode="auto">
          <a:xfrm>
            <a:off x="539750" y="1052513"/>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dirty="0">
                <a:solidFill>
                  <a:srgbClr val="000000"/>
                </a:solidFill>
              </a:rPr>
              <a:t>用对象指针来访问对象数据和调用成员函数的格式为：</a:t>
            </a:r>
            <a:endParaRPr lang="zh-Hans" altLang="en-US" i="1" dirty="0">
              <a:solidFill>
                <a:srgbClr val="000000"/>
              </a:solidFill>
            </a:endParaRPr>
          </a:p>
          <a:p>
            <a:pPr eaLnBrk="1" hangingPunct="1">
              <a:lnSpc>
                <a:spcPct val="80000"/>
              </a:lnSpc>
              <a:buFontTx/>
              <a:buNone/>
            </a:pPr>
            <a:r>
              <a:rPr lang="zh-Hans" altLang="en-US" i="1" dirty="0">
                <a:solidFill>
                  <a:srgbClr val="D50800"/>
                </a:solidFill>
              </a:rPr>
              <a:t>             对象指针名</a:t>
            </a:r>
            <a:r>
              <a:rPr lang="en-US" altLang="zh-Hans" i="1" dirty="0">
                <a:solidFill>
                  <a:srgbClr val="D50800"/>
                </a:solidFill>
              </a:rPr>
              <a:t>-&gt;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-&gt;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a:solidFill>
                  <a:srgbClr val="D50800"/>
                </a:solidFill>
              </a:rPr>
              <a:t>)</a:t>
            </a:r>
          </a:p>
          <a:p>
            <a:pPr eaLnBrk="1" hangingPunct="1">
              <a:lnSpc>
                <a:spcPct val="80000"/>
              </a:lnSpc>
              <a:buFontTx/>
              <a:buNone/>
            </a:pPr>
            <a:r>
              <a:rPr lang="en-US" altLang="zh-Hans" i="1" dirty="0">
                <a:solidFill>
                  <a:srgbClr val="000000"/>
                </a:solidFill>
              </a:rPr>
              <a:t>    </a:t>
            </a:r>
            <a:r>
              <a:rPr lang="zh-Hans" altLang="en-US" i="1" dirty="0">
                <a:solidFill>
                  <a:srgbClr val="000000"/>
                </a:solidFill>
              </a:rPr>
              <a:t>或：</a:t>
            </a:r>
          </a:p>
          <a:p>
            <a:pPr eaLnBrk="1" hangingPunct="1">
              <a:lnSpc>
                <a:spcPct val="80000"/>
              </a:lnSpc>
              <a:buFontTx/>
              <a:buNone/>
            </a:pPr>
            <a:r>
              <a:rPr lang="zh-Hans" altLang="en-US" i="1" dirty="0">
                <a:solidFill>
                  <a:srgbClr val="D50800"/>
                </a:solidFill>
              </a:rPr>
              <a:t>             </a:t>
            </a:r>
            <a:r>
              <a:rPr lang="en-US" altLang="zh-Hans" i="1" dirty="0">
                <a:solidFill>
                  <a:srgbClr val="D50800"/>
                </a:solidFill>
              </a:rPr>
              <a:t>(*</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数据成员名</a:t>
            </a:r>
            <a:endParaRPr lang="en-US" altLang="zh-Hans" i="1" dirty="0">
              <a:solidFill>
                <a:srgbClr val="D50800"/>
              </a:solidFill>
            </a:endParaRPr>
          </a:p>
          <a:p>
            <a:pPr eaLnBrk="1" hangingPunct="1">
              <a:lnSpc>
                <a:spcPct val="80000"/>
              </a:lnSpc>
              <a:buFontTx/>
              <a:buNone/>
            </a:pPr>
            <a:r>
              <a:rPr lang="en-US" altLang="zh-Hans" i="1" dirty="0">
                <a:solidFill>
                  <a:srgbClr val="D50800"/>
                </a:solidFill>
              </a:rPr>
              <a:t>             (*</a:t>
            </a:r>
            <a:r>
              <a:rPr lang="zh-Hans" altLang="en-US" i="1" dirty="0">
                <a:solidFill>
                  <a:srgbClr val="D50800"/>
                </a:solidFill>
              </a:rPr>
              <a:t>对象指针名</a:t>
            </a:r>
            <a:r>
              <a:rPr lang="en-US" altLang="zh-Hans" i="1" dirty="0">
                <a:solidFill>
                  <a:srgbClr val="D50800"/>
                </a:solidFill>
              </a:rPr>
              <a:t>).</a:t>
            </a:r>
            <a:r>
              <a:rPr lang="zh-Hans" altLang="en-US" i="1" dirty="0">
                <a:solidFill>
                  <a:srgbClr val="D50800"/>
                </a:solidFill>
              </a:rPr>
              <a:t>成员函数名</a:t>
            </a:r>
            <a:r>
              <a:rPr lang="en-US" altLang="zh-Hans" i="1" dirty="0">
                <a:solidFill>
                  <a:srgbClr val="D50800"/>
                </a:solidFill>
              </a:rPr>
              <a:t>(</a:t>
            </a:r>
            <a:r>
              <a:rPr lang="zh-Hans" altLang="en-US" i="1" dirty="0">
                <a:solidFill>
                  <a:srgbClr val="D50800"/>
                </a:solidFill>
              </a:rPr>
              <a:t>参数表</a:t>
            </a:r>
            <a:r>
              <a:rPr lang="en-US" altLang="zh-Hans" i="1" dirty="0">
                <a:solidFill>
                  <a:srgbClr val="D50800"/>
                </a:solidFill>
              </a:rPr>
              <a:t>)</a:t>
            </a:r>
          </a:p>
        </p:txBody>
      </p:sp>
    </p:spTree>
    <p:extLst>
      <p:ext uri="{BB962C8B-B14F-4D97-AF65-F5344CB8AC3E}">
        <p14:creationId xmlns:p14="http://schemas.microsoft.com/office/powerpoint/2010/main" val="173506518"/>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045CB0-CDC0-7249-AAC1-F75F028B4369}" type="slidenum">
              <a:rPr lang="en-US" altLang="zh-Hans">
                <a:solidFill>
                  <a:srgbClr val="FF5050"/>
                </a:solidFill>
              </a:rPr>
              <a:pPr eaLnBrk="1" hangingPunct="1"/>
              <a:t>45</a:t>
            </a:fld>
            <a:endParaRPr lang="en-US" altLang="zh-Hans">
              <a:solidFill>
                <a:srgbClr val="FF5050"/>
              </a:solidFill>
            </a:endParaRPr>
          </a:p>
        </p:txBody>
      </p:sp>
      <p:sp>
        <p:nvSpPr>
          <p:cNvPr id="39940" name="矩形 3"/>
          <p:cNvSpPr>
            <a:spLocks noChangeArrowheads="1"/>
          </p:cNvSpPr>
          <p:nvPr/>
        </p:nvSpPr>
        <p:spPr bwMode="auto">
          <a:xfrm>
            <a:off x="527698" y="404664"/>
            <a:ext cx="80994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lnSpc>
                <a:spcPct val="150000"/>
              </a:lnSpc>
              <a:spcBef>
                <a:spcPct val="0"/>
              </a:spcBef>
              <a:buClrTx/>
              <a:buFont typeface="Wingdings" charset="2"/>
              <a:buNone/>
            </a:pPr>
            <a:r>
              <a:rPr lang="zh-Hans" altLang="en-US" b="1" dirty="0">
                <a:solidFill>
                  <a:srgbClr val="C00000"/>
                </a:solidFill>
                <a:latin typeface="楷体_GB2312" charset="0"/>
                <a:ea typeface="楷体_GB2312" charset="0"/>
              </a:rPr>
              <a:t>例：</a:t>
            </a:r>
            <a:r>
              <a:rPr lang="en-US" altLang="zh-Hans" sz="3200" b="1" dirty="0" err="1">
                <a:solidFill>
                  <a:srgbClr val="2A0200"/>
                </a:solidFill>
                <a:latin typeface="楷体_GB2312" charset="0"/>
                <a:ea typeface="楷体_GB2312" charset="0"/>
              </a:rPr>
              <a:t>Myclass</a:t>
            </a:r>
            <a:r>
              <a:rPr lang="en-US" altLang="zh-Hans" sz="3200" b="1" dirty="0">
                <a:solidFill>
                  <a:srgbClr val="2A0200"/>
                </a:solidFill>
                <a:latin typeface="楷体_GB2312" charset="0"/>
                <a:ea typeface="楷体_GB2312" charset="0"/>
              </a:rPr>
              <a:t> obj1,obj2,*p;</a:t>
            </a:r>
            <a:r>
              <a:rPr lang="en-US" altLang="zh-Hans" sz="3200" b="1" dirty="0">
                <a:solidFill>
                  <a:srgbClr val="2A0200"/>
                </a:solidFill>
                <a:latin typeface="Times New Roman" charset="0"/>
                <a:ea typeface="楷体_GB2312" charset="0"/>
              </a:rPr>
              <a:t>  </a:t>
            </a:r>
            <a:r>
              <a:rPr lang="en-US" altLang="zh-Hans" sz="3200" b="1" dirty="0">
                <a:solidFill>
                  <a:srgbClr val="2A0200"/>
                </a:solidFill>
                <a:latin typeface="楷体_GB2312" charset="0"/>
                <a:ea typeface="楷体_GB2312" charset="0"/>
              </a:rPr>
              <a:t> </a:t>
            </a: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//p</a:t>
            </a:r>
            <a:r>
              <a:rPr lang="zh-Hans" altLang="en-US" sz="3200" b="1" dirty="0">
                <a:solidFill>
                  <a:srgbClr val="2A0200"/>
                </a:solidFill>
                <a:latin typeface="楷体_GB2312" charset="0"/>
                <a:ea typeface="楷体_GB2312" charset="0"/>
              </a:rPr>
              <a:t>是指向类</a:t>
            </a:r>
            <a:r>
              <a:rPr lang="en-US" altLang="zh-Hans" sz="3200" b="1" dirty="0" err="1">
                <a:solidFill>
                  <a:srgbClr val="2A0200"/>
                </a:solidFill>
                <a:latin typeface="楷体_GB2312" charset="0"/>
                <a:ea typeface="楷体_GB2312" charset="0"/>
              </a:rPr>
              <a:t>Myclass</a:t>
            </a:r>
            <a:r>
              <a:rPr lang="zh-Hans" altLang="en-US" sz="3200" b="1" dirty="0">
                <a:solidFill>
                  <a:srgbClr val="2A0200"/>
                </a:solidFill>
                <a:latin typeface="楷体_GB2312" charset="0"/>
                <a:ea typeface="楷体_GB2312" charset="0"/>
              </a:rPr>
              <a:t>的指针</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p=&amp;obj1;  //</a:t>
            </a:r>
            <a:r>
              <a:rPr lang="zh-Hans" altLang="en-US" sz="3200" b="1" dirty="0">
                <a:solidFill>
                  <a:srgbClr val="2A0200"/>
                </a:solidFill>
                <a:latin typeface="楷体_GB2312" charset="0"/>
                <a:ea typeface="楷体_GB2312" charset="0"/>
              </a:rPr>
              <a:t>令</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a:t>
            </a:r>
          </a:p>
          <a:p>
            <a:pPr eaLnBrk="1" hangingPunct="1">
              <a:lnSpc>
                <a:spcPct val="150000"/>
              </a:lnSpc>
              <a:spcBef>
                <a:spcPct val="0"/>
              </a:spcBef>
              <a:buClrTx/>
              <a:buFont typeface="Wingdings" charset="2"/>
              <a:buNone/>
            </a:pPr>
            <a:r>
              <a:rPr lang="zh-Hans" altLang="en-US" sz="3200" b="1" dirty="0">
                <a:solidFill>
                  <a:srgbClr val="2A0200"/>
                </a:solidFill>
                <a:latin typeface="楷体_GB2312" charset="0"/>
                <a:ea typeface="楷体_GB2312" charset="0"/>
              </a:rPr>
              <a:t>    </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则：</a:t>
            </a:r>
            <a:r>
              <a:rPr lang="en-US" altLang="zh-Hans" sz="3200" b="1" dirty="0">
                <a:solidFill>
                  <a:srgbClr val="2A0200"/>
                </a:solidFill>
                <a:latin typeface="楷体_GB2312" charset="0"/>
                <a:ea typeface="楷体_GB2312" charset="0"/>
              </a:rPr>
              <a:t>obj1.x</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p-&gt;x</a:t>
            </a:r>
            <a:r>
              <a:rPr lang="zh-Hans" altLang="en-US" sz="3200" b="1" dirty="0">
                <a:solidFill>
                  <a:srgbClr val="2A0200"/>
                </a:solidFill>
                <a:latin typeface="楷体_GB2312" charset="0"/>
                <a:ea typeface="楷体_GB2312" charset="0"/>
              </a:rPr>
              <a:t>等价；</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obj1.getx( )</a:t>
            </a:r>
            <a:r>
              <a:rPr lang="zh-Hans" altLang="en-US" sz="3200" b="1" dirty="0">
                <a:solidFill>
                  <a:srgbClr val="2A0200"/>
                </a:solidFill>
                <a:latin typeface="楷体_GB2312" charset="0"/>
                <a:ea typeface="楷体_GB2312" charset="0"/>
              </a:rPr>
              <a:t>与</a:t>
            </a:r>
            <a:r>
              <a:rPr lang="en-US" altLang="zh-Hans" sz="3200" b="1" dirty="0">
                <a:solidFill>
                  <a:srgbClr val="2A0200"/>
                </a:solidFill>
                <a:latin typeface="楷体_GB2312" charset="0"/>
                <a:ea typeface="楷体_GB2312" charset="0"/>
              </a:rPr>
              <a:t>p-&gt;</a:t>
            </a:r>
            <a:r>
              <a:rPr lang="en-US" altLang="zh-Hans" sz="3200" b="1" dirty="0" err="1">
                <a:solidFill>
                  <a:srgbClr val="2A0200"/>
                </a:solidFill>
                <a:latin typeface="楷体_GB2312" charset="0"/>
                <a:ea typeface="楷体_GB2312" charset="0"/>
              </a:rPr>
              <a:t>getx</a:t>
            </a: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等价</a:t>
            </a:r>
            <a:r>
              <a:rPr lang="zh-Hans" altLang="en-US" sz="3200" b="1" dirty="0">
                <a:solidFill>
                  <a:srgbClr val="2A0200"/>
                </a:solidFill>
                <a:latin typeface="Times New Roman" charset="0"/>
                <a:ea typeface="楷体_GB2312" charset="0"/>
              </a:rPr>
              <a:t> </a:t>
            </a:r>
            <a:r>
              <a:rPr lang="zh-Hans" altLang="en-US" sz="3200" b="1" dirty="0">
                <a:solidFill>
                  <a:srgbClr val="2A0200"/>
                </a:solidFill>
                <a:latin typeface="楷体_GB2312" charset="0"/>
                <a:ea typeface="楷体_GB2312" charset="0"/>
              </a:rPr>
              <a:t> </a:t>
            </a:r>
            <a:endParaRPr lang="en-US" altLang="zh-Hans" sz="3200" b="1" dirty="0">
              <a:solidFill>
                <a:srgbClr val="2A0200"/>
              </a:solidFill>
              <a:latin typeface="楷体_GB2312" charset="0"/>
              <a:ea typeface="楷体_GB2312" charset="0"/>
            </a:endParaRPr>
          </a:p>
          <a:p>
            <a:pPr eaLnBrk="1" hangingPunct="1">
              <a:lnSpc>
                <a:spcPct val="150000"/>
              </a:lnSpc>
              <a:spcBef>
                <a:spcPct val="0"/>
              </a:spcBef>
              <a:buClrTx/>
              <a:buFont typeface="Wingdings" charset="2"/>
              <a:buNone/>
            </a:pPr>
            <a:r>
              <a:rPr lang="en-US" altLang="zh-Hans" sz="3200" b="1" dirty="0">
                <a:solidFill>
                  <a:srgbClr val="2A0200"/>
                </a:solidFill>
                <a:latin typeface="楷体_GB2312" charset="0"/>
                <a:ea typeface="楷体_GB2312" charset="0"/>
              </a:rPr>
              <a:t>        //</a:t>
            </a:r>
            <a:r>
              <a:rPr lang="zh-Hans" altLang="en-US" sz="3200" b="1" dirty="0">
                <a:solidFill>
                  <a:srgbClr val="2A0200"/>
                </a:solidFill>
                <a:latin typeface="楷体_GB2312" charset="0"/>
                <a:ea typeface="楷体_GB2312" charset="0"/>
              </a:rPr>
              <a:t>因</a:t>
            </a:r>
            <a:r>
              <a:rPr lang="en-US" altLang="zh-Hans" sz="3200" b="1" dirty="0">
                <a:solidFill>
                  <a:srgbClr val="2A0200"/>
                </a:solidFill>
                <a:latin typeface="楷体_GB2312" charset="0"/>
                <a:ea typeface="楷体_GB2312" charset="0"/>
              </a:rPr>
              <a:t>p</a:t>
            </a:r>
            <a:r>
              <a:rPr lang="zh-Hans" altLang="en-US" sz="3200" b="1" dirty="0">
                <a:solidFill>
                  <a:srgbClr val="2A0200"/>
                </a:solidFill>
                <a:latin typeface="楷体_GB2312" charset="0"/>
                <a:ea typeface="楷体_GB2312" charset="0"/>
              </a:rPr>
              <a:t>指向</a:t>
            </a:r>
            <a:r>
              <a:rPr lang="en-US" altLang="zh-Hans" sz="3200" b="1" dirty="0">
                <a:solidFill>
                  <a:srgbClr val="2A0200"/>
                </a:solidFill>
                <a:latin typeface="楷体_GB2312" charset="0"/>
                <a:ea typeface="楷体_GB2312" charset="0"/>
              </a:rPr>
              <a:t>obj1 </a:t>
            </a:r>
            <a:endParaRPr lang="zh-Hans" altLang="en-US" sz="3200" b="1" dirty="0">
              <a:solidFill>
                <a:srgbClr val="2A0200"/>
              </a:solidFill>
              <a:latin typeface="楷体_GB2312" charset="0"/>
              <a:ea typeface="楷体_GB2312" charset="0"/>
            </a:endParaRPr>
          </a:p>
        </p:txBody>
      </p:sp>
    </p:spTree>
    <p:extLst>
      <p:ext uri="{BB962C8B-B14F-4D97-AF65-F5344CB8AC3E}">
        <p14:creationId xmlns:p14="http://schemas.microsoft.com/office/powerpoint/2010/main" val="1401943880"/>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Hans" altLang="en-US" b="1"/>
              <a:t>练习</a:t>
            </a:r>
          </a:p>
        </p:txBody>
      </p:sp>
      <p:sp>
        <p:nvSpPr>
          <p:cNvPr id="40963" name="内容占位符 2"/>
          <p:cNvSpPr>
            <a:spLocks noGrp="1"/>
          </p:cNvSpPr>
          <p:nvPr>
            <p:ph idx="1"/>
          </p:nvPr>
        </p:nvSpPr>
        <p:spPr/>
        <p:txBody>
          <a:bodyPr/>
          <a:lstStyle/>
          <a:p>
            <a:r>
              <a:rPr lang="zh-Hans" altLang="en-US" dirty="0"/>
              <a:t>定义一个类</a:t>
            </a:r>
            <a:r>
              <a:rPr lang="en-US" altLang="zh-Hans" dirty="0" err="1"/>
              <a:t>CTollBooth</a:t>
            </a:r>
            <a:r>
              <a:rPr lang="zh-Hans" altLang="en-US" dirty="0"/>
              <a:t>来描述汽车路桥收费过程。</a:t>
            </a:r>
            <a:endParaRPr lang="en-US" altLang="zh-Hans" dirty="0"/>
          </a:p>
          <a:p>
            <a:pPr marL="109537" indent="0">
              <a:buNone/>
            </a:pPr>
            <a:r>
              <a:rPr lang="zh-Hans" altLang="en-US" dirty="0"/>
              <a:t>该类有三个数据成员：收费车辆总数、未收费车辆总数和收费金额。</a:t>
            </a:r>
            <a:endParaRPr lang="en-US" altLang="zh-Hans" dirty="0"/>
          </a:p>
          <a:p>
            <a:pPr marL="109537" indent="0">
              <a:buNone/>
            </a:pPr>
            <a:r>
              <a:rPr lang="en-US" altLang="zh-Hans" dirty="0"/>
              <a:t>   </a:t>
            </a:r>
            <a:r>
              <a:rPr lang="zh-Hans" altLang="en-US" dirty="0"/>
              <a:t>每次对一辆车收费，成员函数</a:t>
            </a:r>
            <a:r>
              <a:rPr lang="en-US" altLang="zh-Hans" dirty="0" err="1"/>
              <a:t>payingCar</a:t>
            </a:r>
            <a:r>
              <a:rPr lang="en-US" altLang="zh-Hans" dirty="0"/>
              <a:t>()</a:t>
            </a:r>
            <a:r>
              <a:rPr lang="zh-Hans" altLang="en-US" dirty="0"/>
              <a:t>对收费车辆总数加</a:t>
            </a:r>
            <a:r>
              <a:rPr lang="en-US" altLang="zh-Hans" dirty="0"/>
              <a:t>1</a:t>
            </a:r>
            <a:r>
              <a:rPr lang="zh-Hans" altLang="en-US" dirty="0"/>
              <a:t>，并相应增加收费金额。对不缴费的车辆，成员函数</a:t>
            </a:r>
            <a:r>
              <a:rPr lang="en-US" altLang="zh-Hans" dirty="0" err="1"/>
              <a:t>noPayCar</a:t>
            </a:r>
            <a:r>
              <a:rPr lang="en-US" altLang="zh-Hans" dirty="0"/>
              <a:t>()</a:t>
            </a:r>
            <a:r>
              <a:rPr lang="zh-Hans" altLang="en-US" dirty="0"/>
              <a:t>对未收费车辆总数加</a:t>
            </a:r>
            <a:r>
              <a:rPr lang="en-US" altLang="zh-Hans" dirty="0"/>
              <a:t>1</a:t>
            </a:r>
            <a:r>
              <a:rPr lang="zh-Hans" altLang="en-US" dirty="0"/>
              <a:t>。成员函数</a:t>
            </a:r>
            <a:r>
              <a:rPr lang="en-US" altLang="zh-Hans" dirty="0"/>
              <a:t>display()</a:t>
            </a:r>
            <a:r>
              <a:rPr lang="zh-Hans" altLang="en-US" dirty="0"/>
              <a:t>显示该类三个数据成员的值（假设每辆过路车收费</a:t>
            </a:r>
            <a:r>
              <a:rPr lang="en-US" altLang="zh-Hans" dirty="0"/>
              <a:t>5</a:t>
            </a:r>
            <a:r>
              <a:rPr lang="zh-Hans" altLang="en-US" dirty="0"/>
              <a:t>元）。</a:t>
            </a:r>
            <a:endParaRPr lang="en-US" altLang="zh-Hans" dirty="0"/>
          </a:p>
          <a:p>
            <a:pPr marL="109537" indent="0">
              <a:buNone/>
            </a:pPr>
            <a:r>
              <a:rPr lang="en-US" altLang="zh-Hans" dirty="0"/>
              <a:t>    </a:t>
            </a:r>
            <a:r>
              <a:rPr lang="zh-Hans" altLang="en-US" dirty="0"/>
              <a:t>编写</a:t>
            </a:r>
            <a:r>
              <a:rPr lang="en-US" altLang="zh-Hans" dirty="0"/>
              <a:t>main()</a:t>
            </a:r>
            <a:r>
              <a:rPr lang="zh-Hans" altLang="en-US" dirty="0"/>
              <a:t>函数测试该类。</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46</a:t>
            </a:fld>
            <a:endParaRPr lang="en-US" altLang="zh-Hans">
              <a:solidFill>
                <a:srgbClr val="FF5050"/>
              </a:solidFill>
            </a:endParaRPr>
          </a:p>
        </p:txBody>
      </p:sp>
    </p:spTree>
    <p:extLst>
      <p:ext uri="{BB962C8B-B14F-4D97-AF65-F5344CB8AC3E}">
        <p14:creationId xmlns:p14="http://schemas.microsoft.com/office/powerpoint/2010/main" val="31797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normAutofit/>
          </a:bodyPr>
          <a:lstStyle/>
          <a:p>
            <a:r>
              <a:rPr lang="zh-CN" altLang="en-US" dirty="0"/>
              <a:t>面向对象基本概念</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dirty="0"/>
              <a:t>对象：</a:t>
            </a:r>
            <a:endParaRPr lang="en-US" altLang="zh-CN" dirty="0"/>
          </a:p>
          <a:p>
            <a:pPr marL="109537" indent="0">
              <a:buNone/>
            </a:pPr>
            <a:r>
              <a:rPr lang="en-US" altLang="zh-CN" dirty="0"/>
              <a:t>  </a:t>
            </a:r>
            <a:r>
              <a:rPr lang="zh-CN" altLang="en-US" dirty="0"/>
              <a:t>①一切皆为对象；②每个对象都是唯一的；</a:t>
            </a:r>
            <a:endParaRPr lang="en-US" altLang="zh-CN" dirty="0"/>
          </a:p>
          <a:p>
            <a:pPr marL="109537" indent="0">
              <a:buNone/>
            </a:pPr>
            <a:r>
              <a:rPr lang="en-US" altLang="zh-CN" dirty="0"/>
              <a:t>  </a:t>
            </a:r>
            <a:r>
              <a:rPr lang="zh-CN" altLang="en-US" dirty="0"/>
              <a:t>③对象都属于某个类；④对象都有属性和行为。</a:t>
            </a:r>
          </a:p>
          <a:p>
            <a:r>
              <a:rPr lang="zh-CN" altLang="en-US" dirty="0"/>
              <a:t>类：类是将一类对象共同的特征抽取出来的结果，</a:t>
            </a:r>
            <a:endParaRPr lang="en-US" altLang="zh-CN" dirty="0"/>
          </a:p>
          <a:p>
            <a:pPr marL="109537" indent="0">
              <a:buNone/>
            </a:pPr>
            <a:r>
              <a:rPr lang="en-US" altLang="zh-CN" dirty="0"/>
              <a:t>  </a:t>
            </a:r>
            <a:r>
              <a:rPr lang="zh-CN" altLang="en-US" dirty="0"/>
              <a:t>是对象的蓝图和模板。</a:t>
            </a:r>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47</a:t>
            </a:fld>
            <a:endParaRPr lang="en-US" altLang="zh-Hans">
              <a:solidFill>
                <a:srgbClr val="FF5050"/>
              </a:solidFill>
            </a:endParaRPr>
          </a:p>
        </p:txBody>
      </p:sp>
    </p:spTree>
    <p:extLst>
      <p:ext uri="{BB962C8B-B14F-4D97-AF65-F5344CB8AC3E}">
        <p14:creationId xmlns:p14="http://schemas.microsoft.com/office/powerpoint/2010/main" val="1123954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p:txBody>
          <a:bodyPr/>
          <a:lstStyle/>
          <a:p>
            <a:r>
              <a:rPr lang="zh-CN" altLang="en-US" b="1" dirty="0"/>
              <a:t>列车司机刹车把火车停住。</a:t>
            </a:r>
            <a:endParaRPr lang="en-US" altLang="zh-CN" b="1" dirty="0"/>
          </a:p>
          <a:p>
            <a:pPr marL="109537" indent="0">
              <a:buNone/>
            </a:pPr>
            <a:r>
              <a:rPr lang="en-US" altLang="zh-CN" b="1" dirty="0"/>
              <a:t>  </a:t>
            </a:r>
            <a:r>
              <a:rPr lang="zh-CN" altLang="en-US" b="1" dirty="0"/>
              <a:t>对象：司机、火车</a:t>
            </a:r>
            <a:endParaRPr lang="en-US" altLang="zh-CN" b="1" dirty="0"/>
          </a:p>
          <a:p>
            <a:pPr marL="109537" indent="0">
              <a:buNone/>
            </a:pPr>
            <a:r>
              <a:rPr lang="en-US" altLang="zh-CN" b="1" dirty="0"/>
              <a:t>  </a:t>
            </a:r>
            <a:r>
              <a:rPr lang="zh-CN" altLang="en-US" b="1" dirty="0"/>
              <a:t>方法：火车有刹车功能</a:t>
            </a:r>
            <a:endParaRPr lang="en-US" altLang="zh-CN" b="1" dirty="0"/>
          </a:p>
          <a:p>
            <a:pPr marL="109537" indent="0">
              <a:buNone/>
            </a:pPr>
            <a:r>
              <a:rPr lang="en-US" altLang="zh-CN" b="1" dirty="0"/>
              <a:t>  </a:t>
            </a:r>
            <a:r>
              <a:rPr lang="zh-CN" altLang="en-US" b="1" dirty="0"/>
              <a:t>对象间关系：</a:t>
            </a:r>
            <a:r>
              <a:rPr lang="zh-CN" altLang="en-US" dirty="0"/>
              <a:t>司机调用火车的刹车方法。</a:t>
            </a:r>
            <a:endParaRPr lang="en-US" altLang="zh-CN" dirty="0"/>
          </a:p>
          <a:p>
            <a:pPr marL="109537" indent="0">
              <a:buNone/>
            </a:pPr>
            <a:endParaRPr lang="en-US" altLang="zh-CN" dirty="0"/>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48</a:t>
            </a:fld>
            <a:endParaRPr lang="en-US" altLang="zh-Hans">
              <a:solidFill>
                <a:srgbClr val="FF5050"/>
              </a:solidFill>
            </a:endParaRPr>
          </a:p>
        </p:txBody>
      </p:sp>
      <p:sp>
        <p:nvSpPr>
          <p:cNvPr id="2" name="矩形 1"/>
          <p:cNvSpPr/>
          <p:nvPr/>
        </p:nvSpPr>
        <p:spPr>
          <a:xfrm>
            <a:off x="4788024" y="5839767"/>
            <a:ext cx="3570208" cy="461665"/>
          </a:xfrm>
          <a:prstGeom prst="rect">
            <a:avLst/>
          </a:prstGeom>
        </p:spPr>
        <p:txBody>
          <a:bodyPr wrap="none">
            <a:spAutoFit/>
          </a:bodyPr>
          <a:lstStyle/>
          <a:p>
            <a:r>
              <a:rPr lang="zh-CN" altLang="en-US" dirty="0"/>
              <a:t>传智博客张孝祥老师视频</a:t>
            </a:r>
          </a:p>
        </p:txBody>
      </p:sp>
    </p:spTree>
    <p:extLst>
      <p:ext uri="{BB962C8B-B14F-4D97-AF65-F5344CB8AC3E}">
        <p14:creationId xmlns:p14="http://schemas.microsoft.com/office/powerpoint/2010/main" val="3809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r>
              <a:rPr lang="zh-CN" altLang="en-US" b="1" dirty="0"/>
              <a:t>两块石头磨成一把石刀 </a:t>
            </a:r>
            <a:r>
              <a:rPr lang="en-US" altLang="zh-CN" b="1" dirty="0"/>
              <a:t>Stone</a:t>
            </a:r>
            <a:r>
              <a:rPr lang="zh-CN" altLang="en-US" b="1" dirty="0"/>
              <a:t>，石刀 </a:t>
            </a:r>
            <a:r>
              <a:rPr lang="en-US" altLang="zh-CN" b="1" dirty="0" err="1"/>
              <a:t>StoneKnife</a:t>
            </a:r>
            <a:r>
              <a:rPr lang="zh-CN" altLang="en-US" b="1" dirty="0"/>
              <a:t>可以砍树 </a:t>
            </a:r>
            <a:r>
              <a:rPr lang="en-US" altLang="zh-CN" b="1" dirty="0"/>
              <a:t>Tree</a:t>
            </a:r>
            <a:r>
              <a:rPr lang="zh-CN" altLang="en-US" b="1" dirty="0"/>
              <a:t>，砍成木材 </a:t>
            </a:r>
            <a:r>
              <a:rPr lang="en-US" altLang="zh-CN" b="1" dirty="0" err="1"/>
              <a:t>Meterial</a:t>
            </a:r>
            <a:r>
              <a:rPr lang="zh-CN" altLang="en-US" b="1" dirty="0"/>
              <a:t>，木材做成椅子</a:t>
            </a:r>
            <a:r>
              <a:rPr lang="en-US" altLang="zh-CN" b="1" dirty="0"/>
              <a:t>Chair</a:t>
            </a:r>
            <a:r>
              <a:rPr lang="zh-CN" altLang="en-US" b="1" dirty="0"/>
              <a:t>。</a:t>
            </a:r>
            <a:endParaRPr lang="en-US" altLang="zh-CN" b="1" dirty="0"/>
          </a:p>
          <a:p>
            <a:pPr marL="109537" indent="0">
              <a:buNone/>
            </a:pPr>
            <a:r>
              <a:rPr lang="en-US" altLang="zh-CN" b="1" dirty="0"/>
              <a:t>   </a:t>
            </a:r>
            <a:r>
              <a:rPr lang="zh-CN" altLang="en-US" b="1" dirty="0"/>
              <a:t>对象：石头、石刀、木材、椅子、树</a:t>
            </a:r>
            <a:endParaRPr lang="en-US" altLang="zh-CN" b="1" dirty="0"/>
          </a:p>
          <a:p>
            <a:pPr marL="109537" indent="0">
              <a:buNone/>
            </a:pPr>
            <a:r>
              <a:rPr lang="zh-CN" altLang="en-US" b="1" dirty="0"/>
              <a:t>   对象间的关系：</a:t>
            </a:r>
            <a:r>
              <a:rPr lang="zh-CN" altLang="en-US" dirty="0"/>
              <a:t>石头和石刀的关系，两个石头磨成</a:t>
            </a:r>
            <a:endParaRPr lang="en-US" altLang="zh-CN" dirty="0"/>
          </a:p>
          <a:p>
            <a:pPr marL="109537" indent="0">
              <a:buNone/>
            </a:pPr>
            <a:r>
              <a:rPr lang="en-US" altLang="zh-CN" dirty="0"/>
              <a:t>   </a:t>
            </a:r>
            <a:r>
              <a:rPr lang="zh-CN" altLang="en-US" dirty="0"/>
              <a:t>了石刀，即最后石头没了，做成了石刀，所以需要</a:t>
            </a:r>
            <a:endParaRPr lang="en-US" altLang="zh-CN" dirty="0"/>
          </a:p>
          <a:p>
            <a:pPr marL="109537" indent="0">
              <a:buNone/>
            </a:pPr>
            <a:r>
              <a:rPr lang="en-US" altLang="zh-CN" dirty="0"/>
              <a:t>    </a:t>
            </a:r>
            <a:r>
              <a:rPr lang="zh-CN" altLang="en-US" dirty="0"/>
              <a:t>一个石刀加工厂。而后面的石刀砍树，把树变成</a:t>
            </a:r>
            <a:endParaRPr lang="en-US" altLang="zh-CN" dirty="0"/>
          </a:p>
          <a:p>
            <a:pPr marL="109537" indent="0">
              <a:buNone/>
            </a:pPr>
            <a:r>
              <a:rPr lang="en-US" altLang="zh-CN" dirty="0"/>
              <a:t>    </a:t>
            </a:r>
            <a:r>
              <a:rPr lang="zh-CN" altLang="en-US" dirty="0"/>
              <a:t>了木材。这个是石刀的功能。木材又做成了椅子</a:t>
            </a:r>
            <a:endParaRPr lang="en-US" altLang="zh-CN" dirty="0"/>
          </a:p>
          <a:p>
            <a:pPr marL="109537" indent="0">
              <a:buNone/>
            </a:pPr>
            <a:r>
              <a:rPr lang="en-US" altLang="zh-CN" dirty="0"/>
              <a:t>    </a:t>
            </a:r>
            <a:r>
              <a:rPr lang="zh-CN" altLang="en-US" dirty="0"/>
              <a:t>，这有跟石头做成了石刀一个道理，需要一个加</a:t>
            </a:r>
            <a:endParaRPr lang="en-US" altLang="zh-CN" dirty="0"/>
          </a:p>
          <a:p>
            <a:pPr marL="109537" indent="0">
              <a:buNone/>
            </a:pPr>
            <a:r>
              <a:rPr lang="en-US" altLang="zh-CN" dirty="0"/>
              <a:t>    </a:t>
            </a:r>
            <a:r>
              <a:rPr lang="zh-CN" altLang="en-US" dirty="0"/>
              <a:t>工厂。</a:t>
            </a:r>
            <a:endParaRPr lang="en-US" altLang="zh-CN" dirty="0"/>
          </a:p>
          <a:p>
            <a:pPr marL="109537" indent="0">
              <a:buNone/>
            </a:pPr>
            <a:endParaRPr lang="en-US" altLang="zh-CN" dirty="0"/>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49</a:t>
            </a:fld>
            <a:endParaRPr lang="en-US" altLang="zh-Hans">
              <a:solidFill>
                <a:srgbClr val="FF5050"/>
              </a:solidFill>
            </a:endParaRPr>
          </a:p>
        </p:txBody>
      </p:sp>
    </p:spTree>
    <p:extLst>
      <p:ext uri="{BB962C8B-B14F-4D97-AF65-F5344CB8AC3E}">
        <p14:creationId xmlns:p14="http://schemas.microsoft.com/office/powerpoint/2010/main" val="17838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a:xfrm>
            <a:off x="323528" y="548680"/>
            <a:ext cx="8640960" cy="4680520"/>
          </a:xfrm>
        </p:spPr>
        <p:txBody>
          <a:bodyPr/>
          <a:lstStyle/>
          <a:p>
            <a:pPr eaLnBrk="1" hangingPunct="1"/>
            <a:r>
              <a:rPr lang="zh-Hans" altLang="en-US" sz="3600" dirty="0">
                <a:solidFill>
                  <a:srgbClr val="0000FF"/>
                </a:solidFill>
              </a:rPr>
              <a:t>衡量面向过程程序设计的指标</a:t>
            </a:r>
            <a:r>
              <a:rPr lang="zh-Hans" altLang="en-US" dirty="0"/>
              <a:t>：</a:t>
            </a:r>
          </a:p>
          <a:p>
            <a:pPr lvl="1" eaLnBrk="1" hangingPunct="1">
              <a:lnSpc>
                <a:spcPct val="150000"/>
              </a:lnSpc>
            </a:pPr>
            <a:r>
              <a:rPr lang="zh-Hans" altLang="en-US" sz="2800" dirty="0"/>
              <a:t>内聚度</a:t>
            </a:r>
          </a:p>
          <a:p>
            <a:pPr lvl="2" eaLnBrk="1" hangingPunct="1">
              <a:lnSpc>
                <a:spcPct val="150000"/>
              </a:lnSpc>
            </a:pPr>
            <a:r>
              <a:rPr lang="zh-Hans" altLang="en-US" sz="2800" dirty="0"/>
              <a:t>指同一个模块中各个步骤之间的关联程度；也就是函数的重用度较高；</a:t>
            </a:r>
          </a:p>
          <a:p>
            <a:pPr lvl="1" eaLnBrk="1" hangingPunct="1">
              <a:lnSpc>
                <a:spcPct val="150000"/>
              </a:lnSpc>
            </a:pPr>
            <a:r>
              <a:rPr lang="zh-Hans" altLang="en-US" sz="2800" dirty="0"/>
              <a:t>耦合度</a:t>
            </a:r>
          </a:p>
          <a:p>
            <a:pPr lvl="2" eaLnBrk="1" hangingPunct="1">
              <a:lnSpc>
                <a:spcPct val="150000"/>
              </a:lnSpc>
            </a:pPr>
            <a:r>
              <a:rPr lang="zh-Hans" altLang="en-US" sz="2800" dirty="0"/>
              <a:t>表示被调用函数与调用函数之间的接口复杂程度；</a:t>
            </a:r>
          </a:p>
          <a:p>
            <a:pPr eaLnBrk="1" hangingPunct="1">
              <a:lnSpc>
                <a:spcPct val="150000"/>
              </a:lnSpc>
            </a:pPr>
            <a:r>
              <a:rPr lang="zh-Hans" altLang="en-US" sz="2800" dirty="0"/>
              <a:t>质量高的程序：</a:t>
            </a:r>
            <a:r>
              <a:rPr lang="zh-Hans" altLang="en-US" sz="2800" b="1" dirty="0">
                <a:solidFill>
                  <a:srgbClr val="FF0000"/>
                </a:solidFill>
              </a:rPr>
              <a:t>内聚度高</a:t>
            </a:r>
            <a:r>
              <a:rPr lang="zh-Hans" altLang="en-US" sz="2800" dirty="0"/>
              <a:t>，</a:t>
            </a:r>
            <a:r>
              <a:rPr lang="zh-Hans" altLang="en-US" sz="2800" b="1" dirty="0">
                <a:solidFill>
                  <a:srgbClr val="FF0000"/>
                </a:solidFill>
              </a:rPr>
              <a:t>耦合度低</a:t>
            </a:r>
            <a:r>
              <a:rPr lang="zh-Hans" altLang="en-US" sz="2800" dirty="0"/>
              <a:t>；</a:t>
            </a:r>
          </a:p>
          <a:p>
            <a:pPr eaLnBrk="1" hangingPunct="1"/>
            <a:endParaRPr lang="zh-Hans" altLang="en-US" dirty="0"/>
          </a:p>
          <a:p>
            <a:pPr eaLnBrk="1" hangingPunct="1">
              <a:buFontTx/>
              <a:buNone/>
            </a:pPr>
            <a:endParaRPr lang="zh-Hans" altLang="en-US" dirty="0"/>
          </a:p>
        </p:txBody>
      </p:sp>
      <p:sp>
        <p:nvSpPr>
          <p:cNvPr id="1433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71B3FBBD-D999-6B4F-B1CC-29DD1E3C26AB}" type="slidenum">
              <a:rPr kumimoji="0" lang="zh-Hans" altLang="en-US" sz="1000"/>
              <a:pPr algn="ctr" eaLnBrk="1" hangingPunct="1"/>
              <a:t>5</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3507">
                                            <p:txEl>
                                              <p:pRg st="5" end="5"/>
                                            </p:txEl>
                                          </p:spTgt>
                                        </p:tgtEl>
                                        <p:attrNameLst>
                                          <p:attrName>style.visibility</p:attrName>
                                        </p:attrNameLst>
                                      </p:cBhvr>
                                      <p:to>
                                        <p:strVal val="visible"/>
                                      </p:to>
                                    </p:set>
                                    <p:animEffect transition="in" filter="dissolve">
                                      <p:cBhvr>
                                        <p:cTn id="7"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面向对象实例分析</a:t>
            </a:r>
            <a:endParaRPr lang="zh-Hans" altLang="en-US" b="1" dirty="0"/>
          </a:p>
        </p:txBody>
      </p:sp>
      <p:sp>
        <p:nvSpPr>
          <p:cNvPr id="40963" name="内容占位符 2"/>
          <p:cNvSpPr>
            <a:spLocks noGrp="1"/>
          </p:cNvSpPr>
          <p:nvPr>
            <p:ph idx="1"/>
          </p:nvPr>
        </p:nvSpPr>
        <p:spPr>
          <a:xfrm>
            <a:off x="389168" y="1375931"/>
            <a:ext cx="8229600" cy="4525962"/>
          </a:xfrm>
        </p:spPr>
        <p:txBody>
          <a:bodyPr/>
          <a:lstStyle/>
          <a:p>
            <a:pPr marL="109537" indent="0">
              <a:buNone/>
            </a:pPr>
            <a:r>
              <a:rPr lang="zh-CN" altLang="en-US" dirty="0"/>
              <a:t>两块石头磨成一把石刀</a:t>
            </a:r>
          </a:p>
          <a:p>
            <a:pPr marL="109537" indent="0">
              <a:buNone/>
            </a:pPr>
            <a:r>
              <a:rPr lang="en-US" altLang="zh-CN" dirty="0" err="1"/>
              <a:t>StoneKnife</a:t>
            </a:r>
            <a:r>
              <a:rPr lang="en-US" altLang="zh-CN" dirty="0"/>
              <a:t> </a:t>
            </a:r>
            <a:r>
              <a:rPr lang="en-US" altLang="zh-CN" dirty="0" err="1"/>
              <a:t>stoneKnife</a:t>
            </a:r>
            <a:r>
              <a:rPr lang="en-US" altLang="zh-CN" dirty="0"/>
              <a:t> =</a:t>
            </a:r>
            <a:r>
              <a:rPr lang="en-US" altLang="zh-CN" dirty="0" err="1"/>
              <a:t>KnifeFactory.createKnife</a:t>
            </a:r>
            <a:r>
              <a:rPr lang="en-US" altLang="zh-CN" dirty="0"/>
              <a:t>(stone); </a:t>
            </a:r>
          </a:p>
          <a:p>
            <a:pPr marL="109537" indent="0">
              <a:buNone/>
            </a:pPr>
            <a:r>
              <a:rPr lang="zh-CN" altLang="en-US" dirty="0"/>
              <a:t>石刀可以砍树，砍成木材</a:t>
            </a:r>
          </a:p>
          <a:p>
            <a:pPr marL="109537" indent="0">
              <a:buNone/>
            </a:pPr>
            <a:r>
              <a:rPr lang="en-US" altLang="zh-CN" dirty="0" err="1"/>
              <a:t>Meterial</a:t>
            </a:r>
            <a:r>
              <a:rPr lang="en-US" altLang="zh-CN" dirty="0"/>
              <a:t> </a:t>
            </a:r>
            <a:r>
              <a:rPr lang="en-US" altLang="zh-CN" dirty="0" err="1"/>
              <a:t>meteial</a:t>
            </a:r>
            <a:r>
              <a:rPr lang="en-US" altLang="zh-CN" dirty="0"/>
              <a:t> = </a:t>
            </a:r>
            <a:r>
              <a:rPr lang="en-US" altLang="zh-CN" dirty="0" err="1"/>
              <a:t>stoneKnife.cut</a:t>
            </a:r>
            <a:r>
              <a:rPr lang="en-US" altLang="zh-CN" dirty="0"/>
              <a:t>(tree); </a:t>
            </a:r>
          </a:p>
          <a:p>
            <a:pPr marL="109537" indent="0">
              <a:buNone/>
            </a:pPr>
            <a:r>
              <a:rPr lang="zh-CN" altLang="en-US" dirty="0"/>
              <a:t>木材做成椅子</a:t>
            </a:r>
          </a:p>
          <a:p>
            <a:pPr marL="109537" indent="0">
              <a:buNone/>
            </a:pPr>
            <a:r>
              <a:rPr lang="en-US" altLang="zh-CN" dirty="0"/>
              <a:t>Chair chair=</a:t>
            </a:r>
            <a:r>
              <a:rPr lang="en-US" altLang="zh-CN" dirty="0" err="1"/>
              <a:t>ChairFactory.makeChair</a:t>
            </a:r>
            <a:r>
              <a:rPr lang="en-US" altLang="zh-CN" dirty="0"/>
              <a:t>(</a:t>
            </a:r>
            <a:r>
              <a:rPr lang="en-US" altLang="zh-CN" dirty="0" err="1"/>
              <a:t>meterial</a:t>
            </a:r>
            <a:r>
              <a:rPr lang="en-US" altLang="zh-CN" dirty="0"/>
              <a:t>);</a:t>
            </a:r>
          </a:p>
          <a:p>
            <a:pPr marL="109537" indent="0">
              <a:buNone/>
            </a:pPr>
            <a:endParaRPr lang="en-US" altLang="zh-CN" b="1" dirty="0"/>
          </a:p>
          <a:p>
            <a:pPr marL="109537" indent="0">
              <a:buNone/>
            </a:pPr>
            <a:r>
              <a:rPr lang="en-US" altLang="zh-CN"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50</a:t>
            </a:fld>
            <a:endParaRPr lang="en-US" altLang="zh-Hans">
              <a:solidFill>
                <a:srgbClr val="FF5050"/>
              </a:solidFill>
            </a:endParaRPr>
          </a:p>
        </p:txBody>
      </p:sp>
    </p:spTree>
    <p:extLst>
      <p:ext uri="{BB962C8B-B14F-4D97-AF65-F5344CB8AC3E}">
        <p14:creationId xmlns:p14="http://schemas.microsoft.com/office/powerpoint/2010/main" val="1358315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2" y="1206499"/>
            <a:ext cx="8229600" cy="4525962"/>
          </a:xfrm>
        </p:spPr>
        <p:txBody>
          <a:bodyPr/>
          <a:lstStyle/>
          <a:p>
            <a:r>
              <a:rPr lang="zh-CN" altLang="en-US" sz="2800" dirty="0"/>
              <a:t>面向过程是分析出解决问题所需要的步骤，然后用函数实现这些步骤，依次调用函数即可。</a:t>
            </a:r>
            <a:endParaRPr lang="en-US" altLang="zh-CN" sz="2800" dirty="0"/>
          </a:p>
          <a:p>
            <a:r>
              <a:rPr lang="zh-CN" altLang="en-US" sz="2800" dirty="0"/>
              <a:t>面向对象是把构成问题事务分解成各个对象，建立对象的目的不是为了完成一个步骤，而是为了描叙某个事物在整个解决问题的步骤中的行为。 </a:t>
            </a:r>
          </a:p>
          <a:p>
            <a:endParaRPr lang="en-US" altLang="zh-CN" sz="2800" dirty="0"/>
          </a:p>
          <a:p>
            <a:pPr marL="109537" indent="0">
              <a:buNone/>
            </a:pPr>
            <a:endParaRPr lang="en-US" altLang="zh-CN" sz="2800" dirty="0"/>
          </a:p>
          <a:p>
            <a:pPr marL="109537" indent="0">
              <a:buNone/>
            </a:pPr>
            <a:endParaRPr lang="en-US" altLang="zh-CN" sz="2800" b="1" dirty="0"/>
          </a:p>
          <a:p>
            <a:pPr marL="109537" indent="0">
              <a:buNone/>
            </a:pPr>
            <a:r>
              <a:rPr lang="en-US" altLang="zh-CN" sz="2800" b="1" dirty="0"/>
              <a:t>  </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51</a:t>
            </a:fld>
            <a:endParaRPr lang="en-US" altLang="zh-Hans">
              <a:solidFill>
                <a:srgbClr val="FF5050"/>
              </a:solidFill>
            </a:endParaRPr>
          </a:p>
        </p:txBody>
      </p:sp>
    </p:spTree>
    <p:extLst>
      <p:ext uri="{BB962C8B-B14F-4D97-AF65-F5344CB8AC3E}">
        <p14:creationId xmlns:p14="http://schemas.microsoft.com/office/powerpoint/2010/main" val="3067681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a:t>以五子棋为例，面向过程的设计思路就是首先分析问题的步骤： </a:t>
            </a:r>
          </a:p>
          <a:p>
            <a:pPr marL="630238" lvl="2" indent="0">
              <a:buNone/>
            </a:pPr>
            <a:r>
              <a:rPr lang="en-US" altLang="zh-CN" sz="2800" dirty="0"/>
              <a:t>1</a:t>
            </a:r>
            <a:r>
              <a:rPr lang="zh-CN" altLang="en-US" sz="2800" dirty="0"/>
              <a:t>、开始游戏，</a:t>
            </a:r>
            <a:r>
              <a:rPr lang="en-US" altLang="zh-CN" sz="2800" dirty="0"/>
              <a:t>2</a:t>
            </a:r>
            <a:r>
              <a:rPr lang="zh-CN" altLang="en-US" sz="2800" dirty="0"/>
              <a:t>、黑子先走，</a:t>
            </a:r>
            <a:r>
              <a:rPr lang="en-US" altLang="zh-CN" sz="2800" dirty="0"/>
              <a:t>3</a:t>
            </a:r>
            <a:r>
              <a:rPr lang="zh-CN" altLang="en-US" sz="2800" dirty="0"/>
              <a:t>、绘制画面，</a:t>
            </a:r>
            <a:endParaRPr lang="en-US" altLang="zh-CN" sz="2800" dirty="0"/>
          </a:p>
          <a:p>
            <a:pPr marL="630238" lvl="2" indent="0">
              <a:buNone/>
            </a:pPr>
            <a:r>
              <a:rPr lang="en-US" altLang="zh-CN" sz="2800" dirty="0"/>
              <a:t>4</a:t>
            </a:r>
            <a:r>
              <a:rPr lang="zh-CN" altLang="en-US" sz="2800" dirty="0"/>
              <a:t>、判断输赢，</a:t>
            </a:r>
            <a:r>
              <a:rPr lang="en-US" altLang="zh-CN" sz="2800" dirty="0"/>
              <a:t>5</a:t>
            </a:r>
            <a:r>
              <a:rPr lang="zh-CN" altLang="en-US" sz="2800" dirty="0"/>
              <a:t>、轮到白子，</a:t>
            </a:r>
            <a:r>
              <a:rPr lang="en-US" altLang="zh-CN" sz="2800" dirty="0"/>
              <a:t>6</a:t>
            </a:r>
            <a:r>
              <a:rPr lang="zh-CN" altLang="en-US" sz="2800" dirty="0"/>
              <a:t>、绘制画面，</a:t>
            </a:r>
            <a:endParaRPr lang="en-US" altLang="zh-CN" sz="2800" dirty="0"/>
          </a:p>
          <a:p>
            <a:pPr marL="630238" lvl="2" indent="0">
              <a:buNone/>
            </a:pPr>
            <a:r>
              <a:rPr lang="en-US" altLang="zh-CN" sz="2800" dirty="0"/>
              <a:t>7</a:t>
            </a:r>
            <a:r>
              <a:rPr lang="zh-CN" altLang="en-US" sz="2800" dirty="0"/>
              <a:t>、判断输赢，</a:t>
            </a:r>
            <a:r>
              <a:rPr lang="en-US" altLang="zh-CN" sz="2800" dirty="0"/>
              <a:t>8</a:t>
            </a:r>
            <a:r>
              <a:rPr lang="zh-CN" altLang="en-US" sz="2800" dirty="0"/>
              <a:t>、返回步骤 </a:t>
            </a:r>
            <a:r>
              <a:rPr lang="en-US" altLang="zh-CN" sz="2800" dirty="0"/>
              <a:t>2</a:t>
            </a:r>
            <a:r>
              <a:rPr lang="zh-CN" altLang="en-US" sz="2800" dirty="0"/>
              <a:t>，</a:t>
            </a:r>
            <a:r>
              <a:rPr lang="en-US" altLang="zh-CN" sz="2800" dirty="0"/>
              <a:t>9</a:t>
            </a:r>
            <a:r>
              <a:rPr lang="zh-CN" altLang="en-US" sz="2800" dirty="0"/>
              <a:t>、输出结果。上面每个步骤用不同函数实现。</a:t>
            </a:r>
            <a:br>
              <a:rPr lang="zh-CN" altLang="en-US" sz="2800" dirty="0"/>
            </a:br>
            <a:r>
              <a:rPr lang="zh-CN" altLang="en-US" sz="2800" dirty="0"/>
              <a:t> </a:t>
            </a:r>
            <a:endParaRPr lang="en-US" altLang="zh-CN" sz="2800" b="1"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52</a:t>
            </a:fld>
            <a:endParaRPr lang="en-US" altLang="zh-Hans">
              <a:solidFill>
                <a:srgbClr val="FF5050"/>
              </a:solidFill>
            </a:endParaRPr>
          </a:p>
        </p:txBody>
      </p:sp>
    </p:spTree>
    <p:extLst>
      <p:ext uri="{BB962C8B-B14F-4D97-AF65-F5344CB8AC3E}">
        <p14:creationId xmlns:p14="http://schemas.microsoft.com/office/powerpoint/2010/main" val="2835581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1520" y="137319"/>
            <a:ext cx="8229600" cy="1143000"/>
          </a:xfrm>
        </p:spPr>
        <p:txBody>
          <a:bodyPr>
            <a:normAutofit/>
          </a:bodyPr>
          <a:lstStyle/>
          <a:p>
            <a:r>
              <a:rPr lang="zh-CN" altLang="en-US" dirty="0"/>
              <a:t>面向对象与面向过程的区别</a:t>
            </a:r>
            <a:endParaRPr lang="zh-Hans" altLang="en-US" b="1" dirty="0"/>
          </a:p>
        </p:txBody>
      </p:sp>
      <p:sp>
        <p:nvSpPr>
          <p:cNvPr id="40963" name="内容占位符 2"/>
          <p:cNvSpPr>
            <a:spLocks noGrp="1"/>
          </p:cNvSpPr>
          <p:nvPr>
            <p:ph idx="1"/>
          </p:nvPr>
        </p:nvSpPr>
        <p:spPr>
          <a:xfrm>
            <a:off x="109701" y="1206499"/>
            <a:ext cx="8537411" cy="4525962"/>
          </a:xfrm>
        </p:spPr>
        <p:txBody>
          <a:bodyPr/>
          <a:lstStyle/>
          <a:p>
            <a:r>
              <a:rPr lang="zh-CN" altLang="en-US" sz="2800" dirty="0"/>
              <a:t>面向对象的设计则是从另外的思路来解决问题。</a:t>
            </a:r>
            <a:endParaRPr lang="en-US" altLang="zh-CN" sz="2800" dirty="0"/>
          </a:p>
          <a:p>
            <a:pPr marL="109537" indent="0">
              <a:buNone/>
            </a:pPr>
            <a:r>
              <a:rPr lang="en-US" altLang="zh-CN" sz="2800" dirty="0"/>
              <a:t>  </a:t>
            </a:r>
            <a:r>
              <a:rPr lang="zh-CN" altLang="en-US" sz="2800" dirty="0"/>
              <a:t>对象：黑白双方（玩家）、棋盘、规则</a:t>
            </a:r>
            <a:endParaRPr lang="en-US" altLang="zh-CN" sz="2800" dirty="0"/>
          </a:p>
          <a:p>
            <a:pPr marL="109537" indent="0">
              <a:buNone/>
            </a:pPr>
            <a:r>
              <a:rPr lang="en-US" altLang="zh-CN" sz="2800" dirty="0"/>
              <a:t>  </a:t>
            </a:r>
            <a:r>
              <a:rPr lang="zh-CN" altLang="en-US" sz="2800" dirty="0"/>
              <a:t>行为：玩家接受用户输入，完成下棋。</a:t>
            </a:r>
            <a:endParaRPr lang="en-US" altLang="zh-CN" sz="2800" dirty="0"/>
          </a:p>
          <a:p>
            <a:pPr marL="109537" indent="0">
              <a:buNone/>
            </a:pPr>
            <a:r>
              <a:rPr lang="en-US" altLang="zh-CN" sz="2800" dirty="0"/>
              <a:t>            </a:t>
            </a:r>
            <a:r>
              <a:rPr lang="zh-CN" altLang="en-US" sz="2800" dirty="0"/>
              <a:t>棋盘根据玩家操作，更新屏幕上的棋盘。</a:t>
            </a:r>
            <a:endParaRPr lang="en-US" altLang="zh-CN" sz="2800" dirty="0"/>
          </a:p>
          <a:p>
            <a:pPr marL="109537" indent="0">
              <a:buNone/>
            </a:pPr>
            <a:r>
              <a:rPr lang="en-US" altLang="zh-CN" sz="2800" dirty="0"/>
              <a:t>            </a:t>
            </a:r>
            <a:r>
              <a:rPr lang="zh-CN" altLang="en-US" sz="2800" dirty="0"/>
              <a:t>规则根据棋盘对棋局进行判定。</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0B43532-DA87-8B40-A479-BF98B645D506}" type="slidenum">
              <a:rPr lang="en-US" altLang="zh-Hans">
                <a:solidFill>
                  <a:srgbClr val="FF5050"/>
                </a:solidFill>
              </a:rPr>
              <a:pPr eaLnBrk="1" hangingPunct="1"/>
              <a:t>53</a:t>
            </a:fld>
            <a:endParaRPr lang="en-US" altLang="zh-Hans">
              <a:solidFill>
                <a:srgbClr val="FF5050"/>
              </a:solidFill>
            </a:endParaRPr>
          </a:p>
        </p:txBody>
      </p:sp>
    </p:spTree>
    <p:extLst>
      <p:ext uri="{BB962C8B-B14F-4D97-AF65-F5344CB8AC3E}">
        <p14:creationId xmlns:p14="http://schemas.microsoft.com/office/powerpoint/2010/main" val="712531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457200" y="44624"/>
            <a:ext cx="8229600" cy="1143000"/>
          </a:xfrm>
        </p:spPr>
        <p:txBody>
          <a:bodyPr/>
          <a:lstStyle/>
          <a:p>
            <a:r>
              <a:rPr lang="zh-Hans" altLang="en-US" b="1" dirty="0"/>
              <a:t>同一类不同对象的存储组织</a:t>
            </a:r>
            <a:endParaRPr lang="zh-Hans" altLang="en-US" dirty="0"/>
          </a:p>
        </p:txBody>
      </p:sp>
      <p:sp>
        <p:nvSpPr>
          <p:cNvPr id="41987" name="内容占位符 2"/>
          <p:cNvSpPr>
            <a:spLocks noGrp="1"/>
          </p:cNvSpPr>
          <p:nvPr>
            <p:ph idx="4294967295"/>
          </p:nvPr>
        </p:nvSpPr>
        <p:spPr>
          <a:xfrm>
            <a:off x="323528" y="1196752"/>
            <a:ext cx="8229600" cy="4525962"/>
          </a:xfrm>
        </p:spPr>
        <p:txBody>
          <a:bodyPr/>
          <a:lstStyle/>
          <a:p>
            <a:r>
              <a:rPr lang="zh-Hans" altLang="en-US" dirty="0">
                <a:solidFill>
                  <a:srgbClr val="000000"/>
                </a:solidFill>
              </a:rPr>
              <a:t>用类去定义对象时，系统会为每一个对象分配存储空间。如果一个类包括了数据和函数，要分别为数据和函数的代码分配存储空间。按理说，如果用同一个类定义了10个对象，那么就需要分别为10个对象的数据和函数代码分配存储单元</a:t>
            </a: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E0756908-3506-4A4D-993D-F02CF9939735}" type="slidenum">
              <a:rPr lang="en-US" altLang="zh-Hans" sz="1200">
                <a:solidFill>
                  <a:srgbClr val="FF5050"/>
                </a:solidFill>
                <a:effectLst>
                  <a:outerShdw blurRad="38100" dist="38100" dir="2700000" algn="tl">
                    <a:srgbClr val="C0C0C0"/>
                  </a:outerShdw>
                </a:effectLst>
              </a:rPr>
              <a:pPr algn="r" eaLnBrk="1" hangingPunct="1"/>
              <a:t>54</a:t>
            </a:fld>
            <a:endParaRPr lang="en-US" altLang="zh-Hans" sz="1200">
              <a:solidFill>
                <a:srgbClr val="FF5050"/>
              </a:solidFill>
              <a:effectLst>
                <a:outerShdw blurRad="38100" dist="38100" dir="2700000" algn="tl">
                  <a:srgbClr val="C0C0C0"/>
                </a:outerShdw>
              </a:effectLst>
            </a:endParaRPr>
          </a:p>
        </p:txBody>
      </p:sp>
      <p:pic>
        <p:nvPicPr>
          <p:cNvPr id="41989" name="图片 4" descr="F:\C++程序设计\tu\tu\图8.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644900"/>
            <a:ext cx="46482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651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4294967295"/>
          </p:nvPr>
        </p:nvSpPr>
        <p:spPr>
          <a:xfrm>
            <a:off x="323850" y="981075"/>
            <a:ext cx="8640763" cy="5688013"/>
          </a:xfrm>
        </p:spPr>
        <p:txBody>
          <a:bodyPr/>
          <a:lstStyle/>
          <a:p>
            <a:r>
              <a:rPr lang="zh-Hans" altLang="en-US" dirty="0">
                <a:solidFill>
                  <a:srgbClr val="000000"/>
                </a:solidFill>
              </a:rPr>
              <a:t>实际，用一段空间存放共同的函数代码段，在调用各对象的函数时，都去调用这个公用的函数代码。</a:t>
            </a:r>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en-US" altLang="zh-Hans" dirty="0">
              <a:solidFill>
                <a:srgbClr val="000000"/>
              </a:solidFill>
            </a:endParaRPr>
          </a:p>
          <a:p>
            <a:endParaRPr lang="zh-Hans" altLang="en-US" dirty="0">
              <a:solidFill>
                <a:srgbClr val="000000"/>
              </a:solidFill>
            </a:endParaRPr>
          </a:p>
          <a:p>
            <a:r>
              <a:rPr lang="zh-Hans" altLang="en-US" dirty="0">
                <a:solidFill>
                  <a:srgbClr val="000000"/>
                </a:solidFill>
              </a:rPr>
              <a:t>显然，这样做会大大节约存储空间。</a:t>
            </a:r>
            <a:endParaRPr lang="en-US" altLang="zh-Hans" dirty="0">
              <a:solidFill>
                <a:srgbClr val="0000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417FF5FF-691F-3943-AA71-EAF10DE5CAEC}" type="slidenum">
              <a:rPr lang="en-US" altLang="zh-Hans" sz="1200">
                <a:solidFill>
                  <a:srgbClr val="FF5050"/>
                </a:solidFill>
                <a:effectLst>
                  <a:outerShdw blurRad="38100" dist="38100" dir="2700000" algn="tl">
                    <a:srgbClr val="C0C0C0"/>
                  </a:outerShdw>
                </a:effectLst>
              </a:rPr>
              <a:pPr algn="r" eaLnBrk="1" hangingPunct="1"/>
              <a:t>55</a:t>
            </a:fld>
            <a:endParaRPr lang="en-US" altLang="zh-Hans" sz="1200">
              <a:solidFill>
                <a:srgbClr val="FF5050"/>
              </a:solidFill>
              <a:effectLst>
                <a:outerShdw blurRad="38100" dist="38100" dir="2700000" algn="tl">
                  <a:srgbClr val="C0C0C0"/>
                </a:outerShdw>
              </a:effectLst>
            </a:endParaRPr>
          </a:p>
        </p:txBody>
      </p:sp>
      <p:pic>
        <p:nvPicPr>
          <p:cNvPr id="43013" name="图片 3" descr="F:\C++程序设计\tu\tu\图8.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852738"/>
            <a:ext cx="5105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302840" y="-27384"/>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a:lstStyle>
          <a:p>
            <a:r>
              <a:rPr kumimoji="0" lang="zh-Hans" altLang="en-US"/>
              <a:t>同一类不同对象的存储组织</a:t>
            </a:r>
            <a:endParaRPr kumimoji="0" lang="zh-Hans" altLang="en-US" dirty="0"/>
          </a:p>
        </p:txBody>
      </p:sp>
    </p:spTree>
    <p:extLst>
      <p:ext uri="{BB962C8B-B14F-4D97-AF65-F5344CB8AC3E}">
        <p14:creationId xmlns:p14="http://schemas.microsoft.com/office/powerpoint/2010/main" val="80329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a:xfrm>
            <a:off x="302840" y="-27384"/>
            <a:ext cx="8229600" cy="1143000"/>
          </a:xfrm>
        </p:spPr>
        <p:txBody>
          <a:bodyPr/>
          <a:lstStyle/>
          <a:p>
            <a:r>
              <a:rPr lang="zh-Hans" altLang="en-US" b="1" dirty="0"/>
              <a:t>同一类不同对象的存储组织</a:t>
            </a:r>
          </a:p>
        </p:txBody>
      </p:sp>
      <p:sp>
        <p:nvSpPr>
          <p:cNvPr id="3" name="内容占位符 2"/>
          <p:cNvSpPr>
            <a:spLocks noGrp="1"/>
          </p:cNvSpPr>
          <p:nvPr>
            <p:ph idx="4294967295"/>
          </p:nvPr>
        </p:nvSpPr>
        <p:spPr>
          <a:xfrm>
            <a:off x="179388" y="981075"/>
            <a:ext cx="8964612" cy="5688013"/>
          </a:xfrm>
        </p:spPr>
        <p:txBody>
          <a:bodyPr/>
          <a:lstStyle/>
          <a:p>
            <a:pPr>
              <a:buFont typeface="Wingdings" charset="2"/>
              <a:buNone/>
            </a:pPr>
            <a:r>
              <a:rPr lang="en-US" altLang="zh-Hans" sz="2800" b="1" dirty="0">
                <a:solidFill>
                  <a:srgbClr val="2A0200"/>
                </a:solidFill>
                <a:ea typeface="宋体" charset="0"/>
              </a:rPr>
              <a:t>1)</a:t>
            </a:r>
            <a:r>
              <a:rPr lang="zh-Hans" altLang="en-US" sz="2800" b="1" dirty="0">
                <a:solidFill>
                  <a:srgbClr val="2A0200"/>
                </a:solidFill>
                <a:ea typeface="宋体" charset="0"/>
              </a:rPr>
              <a:t>类定义中的静态成员分配由该类所有对象共享的存储空间；</a:t>
            </a:r>
          </a:p>
          <a:p>
            <a:pPr>
              <a:buFont typeface="Wingdings" charset="2"/>
              <a:buNone/>
            </a:pPr>
            <a:r>
              <a:rPr lang="en-US" altLang="zh-Hans" sz="2800" b="1" dirty="0">
                <a:solidFill>
                  <a:srgbClr val="2A0200"/>
                </a:solidFill>
                <a:ea typeface="宋体" charset="0"/>
              </a:rPr>
              <a:t>2)</a:t>
            </a:r>
            <a:r>
              <a:rPr lang="zh-Hans" altLang="en-US" sz="2800" b="1" dirty="0">
                <a:solidFill>
                  <a:srgbClr val="2A0200"/>
                </a:solidFill>
                <a:ea typeface="宋体" charset="0"/>
              </a:rPr>
              <a:t>类定义中的非静态成员：</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数据成员</a:t>
            </a:r>
            <a:r>
              <a:rPr lang="en-US" altLang="zh-Hans" sz="2800" b="1" dirty="0">
                <a:solidFill>
                  <a:srgbClr val="2A0200"/>
                </a:solidFill>
                <a:ea typeface="宋体" charset="0"/>
              </a:rPr>
              <a:t>--</a:t>
            </a:r>
            <a:r>
              <a:rPr lang="zh-Hans" altLang="en-US" sz="2800" b="1" dirty="0">
                <a:solidFill>
                  <a:srgbClr val="2A0200"/>
                </a:solidFill>
                <a:ea typeface="宋体" charset="0"/>
              </a:rPr>
              <a:t>各自分配存储空间。</a:t>
            </a:r>
          </a:p>
          <a:p>
            <a:pPr>
              <a:buFont typeface="Wingdings" charset="2"/>
              <a:buNone/>
            </a:pPr>
            <a:r>
              <a:rPr lang="zh-Hans" altLang="en-US" sz="2800" b="1" dirty="0">
                <a:solidFill>
                  <a:srgbClr val="2A0200"/>
                </a:solidFill>
                <a:latin typeface="Times New Roman" charset="0"/>
                <a:ea typeface="宋体" charset="0"/>
              </a:rPr>
              <a:t>  </a:t>
            </a:r>
            <a:r>
              <a:rPr lang="zh-Hans" altLang="en-US" sz="2800" b="1" dirty="0">
                <a:solidFill>
                  <a:srgbClr val="2A0200"/>
                </a:solidFill>
                <a:ea typeface="宋体" charset="0"/>
              </a:rPr>
              <a:t> 成员函数</a:t>
            </a:r>
            <a:r>
              <a:rPr lang="en-US" altLang="zh-Hans" sz="2800" b="1" dirty="0">
                <a:solidFill>
                  <a:srgbClr val="2A0200"/>
                </a:solidFill>
                <a:ea typeface="宋体" charset="0"/>
              </a:rPr>
              <a:t>--</a:t>
            </a:r>
            <a:r>
              <a:rPr lang="zh-Hans" altLang="en-US" sz="2800" b="1" dirty="0">
                <a:solidFill>
                  <a:srgbClr val="2A0200"/>
                </a:solidFill>
                <a:ea typeface="宋体" charset="0"/>
              </a:rPr>
              <a:t>共享同一代码副本，共享存储空间。</a:t>
            </a:r>
          </a:p>
          <a:p>
            <a:pPr>
              <a:buFont typeface="Wingdings" charset="2"/>
              <a:buNone/>
            </a:pPr>
            <a:r>
              <a:rPr lang="zh-Hans" altLang="en-US" sz="2800" b="1" dirty="0">
                <a:solidFill>
                  <a:srgbClr val="2A0200"/>
                </a:solidFill>
                <a:ea typeface="宋体" charset="0"/>
              </a:rPr>
              <a:t>   原因：</a:t>
            </a:r>
            <a:endParaRPr lang="en-US" altLang="zh-Hans" sz="2800" b="1" dirty="0">
              <a:solidFill>
                <a:srgbClr val="2A0200"/>
              </a:solidFill>
              <a:ea typeface="宋体" charset="0"/>
            </a:endParaRPr>
          </a:p>
          <a:p>
            <a:pPr lvl="1"/>
            <a:r>
              <a:rPr lang="zh-Hans" altLang="en-US" sz="2800" b="1" dirty="0">
                <a:solidFill>
                  <a:srgbClr val="2A0200"/>
                </a:solidFill>
                <a:ea typeface="宋体" charset="0"/>
              </a:rPr>
              <a:t>数据成员：描述对象的状态，不同对象可能具有不同的状态 。</a:t>
            </a:r>
            <a:r>
              <a:rPr lang="en-US" altLang="zh-Hans" sz="2800" b="1" dirty="0">
                <a:solidFill>
                  <a:srgbClr val="2A0200"/>
                </a:solidFill>
                <a:ea typeface="宋体" charset="0"/>
              </a:rPr>
              <a:t>(</a:t>
            </a:r>
            <a:r>
              <a:rPr lang="zh-Hans" altLang="en-US" sz="2800" b="1" dirty="0">
                <a:solidFill>
                  <a:srgbClr val="2A0200"/>
                </a:solidFill>
                <a:ea typeface="宋体" charset="0"/>
              </a:rPr>
              <a:t>如人的身高，不同人身高可能就不一样</a:t>
            </a:r>
            <a:r>
              <a:rPr lang="en-US" altLang="zh-Hans" sz="2800" b="1" dirty="0">
                <a:solidFill>
                  <a:srgbClr val="2A0200"/>
                </a:solidFill>
                <a:ea typeface="宋体" charset="0"/>
              </a:rPr>
              <a:t>) </a:t>
            </a:r>
          </a:p>
          <a:p>
            <a:pPr lvl="1"/>
            <a:r>
              <a:rPr lang="zh-Hans" altLang="en-US" sz="2800" b="1" dirty="0">
                <a:solidFill>
                  <a:srgbClr val="2A0200"/>
                </a:solidFill>
                <a:ea typeface="宋体" charset="0"/>
              </a:rPr>
              <a:t>成员函数：作为类对外界提供服务的界面，是对象行为的描述，同一类的对象的行为应该是一致的。 </a:t>
            </a:r>
          </a:p>
          <a:p>
            <a:endParaRPr lang="zh-Hans" altLang="en-US" b="1" dirty="0">
              <a:solidFill>
                <a:srgbClr val="2A0200"/>
              </a:solidFill>
            </a:endParaRPr>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713EC311-03B8-BA43-AF03-BF7885289E4A}" type="slidenum">
              <a:rPr lang="en-US" altLang="zh-Hans" sz="1200">
                <a:solidFill>
                  <a:srgbClr val="FF5050"/>
                </a:solidFill>
                <a:effectLst>
                  <a:outerShdw blurRad="38100" dist="38100" dir="2700000" algn="tl">
                    <a:srgbClr val="C0C0C0"/>
                  </a:outerShdw>
                </a:effectLst>
              </a:rPr>
              <a:pPr algn="r" eaLnBrk="1" hangingPunct="1"/>
              <a:t>56</a:t>
            </a:fld>
            <a:endParaRPr lang="en-US" altLang="zh-Hans" sz="12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578187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Hans" altLang="en-US" b="1"/>
              <a:t>同一类不同对象的存储组织</a:t>
            </a:r>
            <a:endParaRPr lang="zh-Hans" altLang="en-US"/>
          </a:p>
        </p:txBody>
      </p:sp>
      <p:sp>
        <p:nvSpPr>
          <p:cNvPr id="4" name="灯片编号占位符 3"/>
          <p:cNvSpPr txBox="1">
            <a:spLocks noGrp="1"/>
          </p:cNvSpPr>
          <p:nvPr/>
        </p:nvSpPr>
        <p:spPr bwMode="auto">
          <a:xfrm>
            <a:off x="8101013" y="6400800"/>
            <a:ext cx="1042987" cy="457200"/>
          </a:xfrm>
          <a:prstGeom prst="rect">
            <a:avLst/>
          </a:prstGeom>
          <a:noFill/>
        </p:spPr>
        <p:txBody>
          <a:bodyPr anchor="b"/>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r" eaLnBrk="1" hangingPunct="1"/>
            <a:fld id="{29B390B5-2F0B-5F4C-B149-A22B7F9355FE}" type="slidenum">
              <a:rPr lang="en-US" altLang="zh-Hans" sz="1200">
                <a:solidFill>
                  <a:srgbClr val="FF5050"/>
                </a:solidFill>
                <a:effectLst>
                  <a:outerShdw blurRad="38100" dist="38100" dir="2700000" algn="tl">
                    <a:srgbClr val="C0C0C0"/>
                  </a:outerShdw>
                </a:effectLst>
              </a:rPr>
              <a:pPr algn="r" eaLnBrk="1" hangingPunct="1"/>
              <a:t>57</a:t>
            </a:fld>
            <a:endParaRPr lang="en-US" altLang="zh-Hans" sz="1200">
              <a:solidFill>
                <a:srgbClr val="FF5050"/>
              </a:solidFill>
              <a:effectLst>
                <a:outerShdw blurRad="38100" dist="38100" dir="2700000" algn="tl">
                  <a:srgbClr val="C0C0C0"/>
                </a:outerShdw>
              </a:effectLst>
            </a:endParaRPr>
          </a:p>
        </p:txBody>
      </p:sp>
      <p:pic>
        <p:nvPicPr>
          <p:cNvPr id="45060" name="图片 3" descr="6"/>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1438" y="1622425"/>
            <a:ext cx="9037637" cy="3106738"/>
          </a:xfrm>
          <a:noFill/>
        </p:spPr>
      </p:pic>
    </p:spTree>
    <p:extLst>
      <p:ext uri="{BB962C8B-B14F-4D97-AF65-F5344CB8AC3E}">
        <p14:creationId xmlns:p14="http://schemas.microsoft.com/office/powerpoint/2010/main" val="691451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D1EA59F-D776-0B44-8E5A-2A98AA814364}" type="slidenum">
              <a:rPr lang="en-US" altLang="zh-Hans">
                <a:solidFill>
                  <a:srgbClr val="FF5050"/>
                </a:solidFill>
              </a:rPr>
              <a:pPr eaLnBrk="1" hangingPunct="1"/>
              <a:t>58</a:t>
            </a:fld>
            <a:endParaRPr lang="en-US" altLang="zh-Hans">
              <a:solidFill>
                <a:srgbClr val="FF5050"/>
              </a:solidFill>
            </a:endParaRPr>
          </a:p>
        </p:txBody>
      </p:sp>
      <p:sp>
        <p:nvSpPr>
          <p:cNvPr id="46083" name="矩形 2"/>
          <p:cNvSpPr>
            <a:spLocks noGrp="1" noChangeArrowheads="1"/>
          </p:cNvSpPr>
          <p:nvPr>
            <p:ph type="title"/>
          </p:nvPr>
        </p:nvSpPr>
        <p:spPr>
          <a:xfrm>
            <a:off x="395386" y="116632"/>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6084"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b="1">
                <a:solidFill>
                  <a:srgbClr val="000000"/>
                </a:solidFill>
              </a:rPr>
              <a:t>用对象名来调用类成员函数时</a:t>
            </a:r>
            <a:r>
              <a:rPr lang="en-US" altLang="zh-Hans" b="1">
                <a:solidFill>
                  <a:srgbClr val="000000"/>
                </a:solidFill>
              </a:rPr>
              <a:t>,</a:t>
            </a:r>
            <a:r>
              <a:rPr lang="zh-Hans" altLang="en-US" b="1">
                <a:solidFill>
                  <a:srgbClr val="000000"/>
                </a:solidFill>
              </a:rPr>
              <a:t>成员函数的参数列表中不应出现要操作的目标对象</a:t>
            </a:r>
          </a:p>
          <a:p>
            <a:pPr eaLnBrk="1" hangingPunct="1">
              <a:buFontTx/>
              <a:buNone/>
            </a:pPr>
            <a:r>
              <a:rPr lang="zh-Hans" altLang="en-US" b="1">
                <a:solidFill>
                  <a:srgbClr val="000000"/>
                </a:solidFill>
              </a:rPr>
              <a:t>           </a:t>
            </a:r>
            <a:r>
              <a:rPr lang="zh-Hans" altLang="en-US" b="1">
                <a:solidFill>
                  <a:srgbClr val="3333FF"/>
                </a:solidFill>
              </a:rPr>
              <a:t>如</a:t>
            </a:r>
            <a:r>
              <a:rPr lang="en-US" altLang="zh-Hans" b="1">
                <a:solidFill>
                  <a:srgbClr val="3333FF"/>
                </a:solidFill>
              </a:rPr>
              <a:t>: s1.set(</a:t>
            </a:r>
            <a:r>
              <a:rPr kumimoji="1" lang="en-US" altLang="zh-Hans" b="1">
                <a:solidFill>
                  <a:srgbClr val="3333FF"/>
                </a:solidFill>
              </a:rPr>
              <a:t>“</a:t>
            </a:r>
            <a:r>
              <a:rPr kumimoji="1" lang="zh-Hans" altLang="en-US" b="1">
                <a:solidFill>
                  <a:srgbClr val="3333FF"/>
                </a:solidFill>
              </a:rPr>
              <a:t>张三</a:t>
            </a:r>
            <a:r>
              <a:rPr kumimoji="1" lang="en-US" altLang="zh-Hans" b="1">
                <a:solidFill>
                  <a:srgbClr val="3333FF"/>
                </a:solidFill>
              </a:rPr>
              <a:t>”, 2000121,</a:t>
            </a:r>
            <a:r>
              <a:rPr kumimoji="1" lang="en-US" altLang="zh-Hans" b="1">
                <a:solidFill>
                  <a:schemeClr val="accent1"/>
                </a:solidFill>
              </a:rPr>
              <a:t>s1</a:t>
            </a:r>
            <a:r>
              <a:rPr kumimoji="1" lang="en-US" altLang="zh-Hans" b="1">
                <a:solidFill>
                  <a:srgbClr val="3333FF"/>
                </a:solidFill>
              </a:rPr>
              <a:t>);  //s1</a:t>
            </a:r>
            <a:r>
              <a:rPr kumimoji="1" lang="zh-Hans" altLang="en-US" b="1">
                <a:solidFill>
                  <a:srgbClr val="3333FF"/>
                </a:solidFill>
              </a:rPr>
              <a:t>不应出现</a:t>
            </a:r>
            <a:endParaRPr lang="zh-Hans" altLang="en-US" b="1">
              <a:solidFill>
                <a:srgbClr val="3333FF"/>
              </a:solidFill>
            </a:endParaRPr>
          </a:p>
          <a:p>
            <a:pPr eaLnBrk="1" hangingPunct="1"/>
            <a:r>
              <a:rPr lang="zh-Hans" altLang="en-US" b="1">
                <a:solidFill>
                  <a:srgbClr val="000000"/>
                </a:solidFill>
              </a:rPr>
              <a:t>这是因为</a:t>
            </a:r>
            <a:r>
              <a:rPr lang="en-US" altLang="zh-Hans" b="1">
                <a:solidFill>
                  <a:srgbClr val="000000"/>
                </a:solidFill>
              </a:rPr>
              <a:t>C++</a:t>
            </a:r>
            <a:r>
              <a:rPr lang="zh-Hans" altLang="en-US" b="1">
                <a:solidFill>
                  <a:srgbClr val="000000"/>
                </a:solidFill>
              </a:rPr>
              <a:t>在一个类的各个成员函数中提供一个隐藏的名为</a:t>
            </a:r>
            <a:r>
              <a:rPr lang="en-US" altLang="zh-Hans" b="1">
                <a:solidFill>
                  <a:srgbClr val="000000"/>
                </a:solidFill>
              </a:rPr>
              <a:t>this</a:t>
            </a:r>
            <a:r>
              <a:rPr lang="zh-Hans" altLang="en-US" b="1">
                <a:solidFill>
                  <a:srgbClr val="000000"/>
                </a:solidFill>
              </a:rPr>
              <a:t>的特殊形式指针参数。该指针指向调用该成员函数的当前对象</a:t>
            </a:r>
            <a:r>
              <a:rPr lang="en-US" altLang="zh-Hans" b="1">
                <a:solidFill>
                  <a:srgbClr val="000000"/>
                </a:solidFill>
              </a:rPr>
              <a:t>.</a:t>
            </a:r>
          </a:p>
          <a:p>
            <a:pPr eaLnBrk="1" hangingPunct="1"/>
            <a:endParaRPr lang="en-US" altLang="zh-Hans" b="1">
              <a:solidFill>
                <a:srgbClr val="000000"/>
              </a:solidFill>
            </a:endParaRPr>
          </a:p>
          <a:p>
            <a:pPr eaLnBrk="1" hangingPunct="1">
              <a:lnSpc>
                <a:spcPct val="90000"/>
              </a:lnSpc>
            </a:pPr>
            <a:r>
              <a:rPr lang="zh-Hans" altLang="en-US" b="1">
                <a:solidFill>
                  <a:srgbClr val="000000"/>
                </a:solidFill>
              </a:rPr>
              <a:t>不同对象调用同一成员函数，如何保证成员函数不会错误地访问另一对象？ </a:t>
            </a:r>
          </a:p>
          <a:p>
            <a:pPr eaLnBrk="1" hangingPunct="1">
              <a:lnSpc>
                <a:spcPct val="90000"/>
              </a:lnSpc>
              <a:buFontTx/>
              <a:buNone/>
            </a:pPr>
            <a:r>
              <a:rPr lang="en-US" altLang="zh-Hans" b="1">
                <a:solidFill>
                  <a:srgbClr val="3333FF"/>
                </a:solidFill>
              </a:rPr>
              <a:t>           C++</a:t>
            </a:r>
            <a:r>
              <a:rPr lang="zh-Hans" altLang="en-US" b="1">
                <a:solidFill>
                  <a:srgbClr val="3333FF"/>
                </a:solidFill>
              </a:rPr>
              <a:t>通过为成员函数设置</a:t>
            </a:r>
            <a:r>
              <a:rPr lang="en-US" altLang="zh-Hans" b="1">
                <a:solidFill>
                  <a:srgbClr val="3333FF"/>
                </a:solidFill>
              </a:rPr>
              <a:t>this</a:t>
            </a:r>
            <a:r>
              <a:rPr lang="zh-Hans" altLang="en-US" b="1">
                <a:solidFill>
                  <a:srgbClr val="3333FF"/>
                </a:solidFill>
              </a:rPr>
              <a:t>指针来解决。 </a:t>
            </a:r>
          </a:p>
          <a:p>
            <a:pPr eaLnBrk="1" hangingPunct="1"/>
            <a:endParaRPr lang="zh-Hans" altLang="en-US" b="1">
              <a:solidFill>
                <a:srgbClr val="000000"/>
              </a:solidFill>
            </a:endParaRPr>
          </a:p>
        </p:txBody>
      </p:sp>
    </p:spTree>
    <p:extLst>
      <p:ext uri="{BB962C8B-B14F-4D97-AF65-F5344CB8AC3E}">
        <p14:creationId xmlns:p14="http://schemas.microsoft.com/office/powerpoint/2010/main" val="1578716908"/>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Hans" b="1" dirty="0"/>
              <a:t>6. this</a:t>
            </a:r>
            <a:r>
              <a:rPr lang="zh-Hans" altLang="en-US" b="1" dirty="0"/>
              <a:t>指针</a:t>
            </a:r>
            <a:r>
              <a:rPr lang="zh-Hans" altLang="en-US" dirty="0"/>
              <a:t> </a:t>
            </a:r>
          </a:p>
        </p:txBody>
      </p:sp>
      <p:sp>
        <p:nvSpPr>
          <p:cNvPr id="47107" name="内容占位符 2"/>
          <p:cNvSpPr>
            <a:spLocks noGrp="1"/>
          </p:cNvSpPr>
          <p:nvPr>
            <p:ph idx="1"/>
          </p:nvPr>
        </p:nvSpPr>
        <p:spPr>
          <a:xfrm>
            <a:off x="0" y="1639342"/>
            <a:ext cx="8964488" cy="4525962"/>
          </a:xfrm>
        </p:spPr>
        <p:txBody>
          <a:bodyPr/>
          <a:lstStyle/>
          <a:p>
            <a:pPr lvl="1">
              <a:lnSpc>
                <a:spcPct val="150000"/>
              </a:lnSpc>
            </a:pPr>
            <a:r>
              <a:rPr lang="en-US" altLang="zh-Hans" sz="2800" b="1" dirty="0">
                <a:solidFill>
                  <a:srgbClr val="000000"/>
                </a:solidFill>
                <a:ea typeface="宋体" charset="0"/>
              </a:rPr>
              <a:t>C++</a:t>
            </a:r>
            <a:r>
              <a:rPr lang="zh-Hans" altLang="en-US" sz="2800" b="1" dirty="0">
                <a:solidFill>
                  <a:srgbClr val="000000"/>
                </a:solidFill>
                <a:ea typeface="宋体" charset="0"/>
              </a:rPr>
              <a:t>编译对类的成员函数进行编译时，自动为每一个成员函数设置一个</a:t>
            </a:r>
            <a:r>
              <a:rPr lang="en-US" altLang="zh-Hans" sz="2800" b="1" dirty="0">
                <a:solidFill>
                  <a:srgbClr val="000000"/>
                </a:solidFill>
                <a:ea typeface="宋体" charset="0"/>
              </a:rPr>
              <a:t>this</a:t>
            </a:r>
            <a:r>
              <a:rPr lang="zh-Hans" altLang="en-US" sz="2800" b="1" dirty="0">
                <a:solidFill>
                  <a:srgbClr val="000000"/>
                </a:solidFill>
                <a:ea typeface="宋体" charset="0"/>
              </a:rPr>
              <a:t>指针。</a:t>
            </a:r>
          </a:p>
          <a:p>
            <a:pPr lvl="1">
              <a:lnSpc>
                <a:spcPct val="150000"/>
              </a:lnSpc>
            </a:pPr>
            <a:r>
              <a:rPr lang="zh-Hans" altLang="en-US" sz="2800" b="1" dirty="0">
                <a:solidFill>
                  <a:srgbClr val="000000"/>
                </a:solidFill>
                <a:ea typeface="宋体" charset="0"/>
              </a:rPr>
              <a:t>该指针的功能是：当一个对象调用一个成员函数时，这个成员函数的</a:t>
            </a:r>
            <a:r>
              <a:rPr lang="en-US" altLang="zh-Hans" sz="2800" b="1" dirty="0">
                <a:solidFill>
                  <a:srgbClr val="000000"/>
                </a:solidFill>
                <a:ea typeface="宋体" charset="0"/>
              </a:rPr>
              <a:t>this</a:t>
            </a:r>
            <a:r>
              <a:rPr lang="zh-Hans" altLang="en-US" sz="2800" b="1" dirty="0">
                <a:solidFill>
                  <a:srgbClr val="000000"/>
                </a:solidFill>
                <a:ea typeface="宋体" charset="0"/>
              </a:rPr>
              <a:t>指针就指向调用这一个成员函数的对象。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4F5818E-513C-674E-AF6F-4681CB76B2AA}" type="slidenum">
              <a:rPr lang="en-US" altLang="zh-Hans">
                <a:solidFill>
                  <a:srgbClr val="FF5050"/>
                </a:solidFill>
              </a:rPr>
              <a:pPr eaLnBrk="1" hangingPunct="1"/>
              <a:t>59</a:t>
            </a:fld>
            <a:endParaRPr lang="en-US" altLang="zh-Hans">
              <a:solidFill>
                <a:srgbClr val="FF5050"/>
              </a:solidFill>
            </a:endParaRPr>
          </a:p>
        </p:txBody>
      </p:sp>
    </p:spTree>
    <p:extLst>
      <p:ext uri="{BB962C8B-B14F-4D97-AF65-F5344CB8AC3E}">
        <p14:creationId xmlns:p14="http://schemas.microsoft.com/office/powerpoint/2010/main" val="6229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684213" y="4292601"/>
            <a:ext cx="8135937" cy="1728688"/>
          </a:xfrm>
          <a:solidFill>
            <a:srgbClr val="FFFF00"/>
          </a:solidFill>
        </p:spPr>
        <p:txBody>
          <a:bodyPr/>
          <a:lstStyle/>
          <a:p>
            <a:pPr eaLnBrk="1" hangingPunct="1">
              <a:lnSpc>
                <a:spcPct val="80000"/>
              </a:lnSpc>
            </a:pPr>
            <a:r>
              <a:rPr lang="zh-Hans" altLang="en-US" sz="2400" b="1" dirty="0"/>
              <a:t>大型程序中，有很多全局数据和全局函数，这</a:t>
            </a:r>
          </a:p>
          <a:p>
            <a:pPr eaLnBrk="1" hangingPunct="1">
              <a:lnSpc>
                <a:spcPct val="80000"/>
              </a:lnSpc>
              <a:buFontTx/>
              <a:buNone/>
            </a:pPr>
            <a:r>
              <a:rPr lang="zh-Hans" altLang="en-US" sz="2400" b="1" dirty="0"/>
              <a:t>导致了函数和数据之间数目巨大的</a:t>
            </a:r>
            <a:r>
              <a:rPr lang="zh-Hans" altLang="en-US" sz="2400" b="1" dirty="0">
                <a:solidFill>
                  <a:srgbClr val="FF3300"/>
                </a:solidFill>
              </a:rPr>
              <a:t>潜在连接</a:t>
            </a:r>
            <a:r>
              <a:rPr lang="zh-Hans" altLang="en-US" sz="2400" b="1" dirty="0"/>
              <a:t>！</a:t>
            </a:r>
          </a:p>
          <a:p>
            <a:pPr eaLnBrk="1" hangingPunct="1">
              <a:lnSpc>
                <a:spcPct val="80000"/>
              </a:lnSpc>
              <a:buFontTx/>
              <a:buNone/>
            </a:pPr>
            <a:endParaRPr lang="zh-Hans" altLang="en-US" sz="2400" b="1" dirty="0"/>
          </a:p>
          <a:p>
            <a:pPr eaLnBrk="1" hangingPunct="1">
              <a:lnSpc>
                <a:spcPct val="80000"/>
              </a:lnSpc>
            </a:pPr>
            <a:r>
              <a:rPr lang="zh-Hans" altLang="en-US" sz="2400" b="1" dirty="0">
                <a:solidFill>
                  <a:schemeClr val="accent2"/>
                </a:solidFill>
              </a:rPr>
              <a:t>若全局数据有所改动，可能会导致所有访问这个数据的全部函数的重写</a:t>
            </a:r>
            <a:r>
              <a:rPr lang="zh-Hans" altLang="en-US" sz="2400" b="1" dirty="0"/>
              <a:t>．</a:t>
            </a:r>
          </a:p>
        </p:txBody>
      </p:sp>
      <p:grpSp>
        <p:nvGrpSpPr>
          <p:cNvPr id="19460" name="Group 4"/>
          <p:cNvGrpSpPr>
            <a:grpSpLocks/>
          </p:cNvGrpSpPr>
          <p:nvPr/>
        </p:nvGrpSpPr>
        <p:grpSpPr bwMode="auto">
          <a:xfrm>
            <a:off x="827584" y="1412776"/>
            <a:ext cx="6913563" cy="2289175"/>
            <a:chOff x="748" y="834"/>
            <a:chExt cx="4629" cy="2547"/>
          </a:xfrm>
        </p:grpSpPr>
        <p:sp>
          <p:nvSpPr>
            <p:cNvPr id="19462" name="Oval 5"/>
            <p:cNvSpPr>
              <a:spLocks noChangeArrowheads="1"/>
            </p:cNvSpPr>
            <p:nvPr/>
          </p:nvSpPr>
          <p:spPr bwMode="auto">
            <a:xfrm>
              <a:off x="848"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3" name="Oval 6"/>
            <p:cNvSpPr>
              <a:spLocks noChangeArrowheads="1"/>
            </p:cNvSpPr>
            <p:nvPr/>
          </p:nvSpPr>
          <p:spPr bwMode="auto">
            <a:xfrm>
              <a:off x="2436" y="878"/>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4" name="Oval 7"/>
            <p:cNvSpPr>
              <a:spLocks noChangeArrowheads="1"/>
            </p:cNvSpPr>
            <p:nvPr/>
          </p:nvSpPr>
          <p:spPr bwMode="auto">
            <a:xfrm>
              <a:off x="3932" y="834"/>
              <a:ext cx="1280" cy="680"/>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Hans" altLang="en-US" sz="2400">
                  <a:latin typeface="Times New Roman" charset="0"/>
                </a:rPr>
                <a:t>全局数据</a:t>
              </a:r>
            </a:p>
          </p:txBody>
        </p:sp>
        <p:sp>
          <p:nvSpPr>
            <p:cNvPr id="19465" name="Rectangle 8"/>
            <p:cNvSpPr>
              <a:spLocks noChangeArrowheads="1"/>
            </p:cNvSpPr>
            <p:nvPr/>
          </p:nvSpPr>
          <p:spPr bwMode="auto">
            <a:xfrm>
              <a:off x="748"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6" name="Rectangle 9"/>
            <p:cNvSpPr>
              <a:spLocks noChangeArrowheads="1"/>
            </p:cNvSpPr>
            <p:nvPr/>
          </p:nvSpPr>
          <p:spPr bwMode="auto">
            <a:xfrm>
              <a:off x="1972" y="1650"/>
              <a:ext cx="956"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7" name="Rectangle 10"/>
            <p:cNvSpPr>
              <a:spLocks noChangeArrowheads="1"/>
            </p:cNvSpPr>
            <p:nvPr/>
          </p:nvSpPr>
          <p:spPr bwMode="auto">
            <a:xfrm>
              <a:off x="3198" y="1650"/>
              <a:ext cx="955"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8" name="Rectangle 11"/>
            <p:cNvSpPr>
              <a:spLocks noChangeArrowheads="1"/>
            </p:cNvSpPr>
            <p:nvPr/>
          </p:nvSpPr>
          <p:spPr bwMode="auto">
            <a:xfrm>
              <a:off x="4423"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a:latin typeface="Times New Roman" charset="0"/>
              </a:endParaRPr>
            </a:p>
            <a:p>
              <a:pPr algn="ctr" eaLnBrk="1" hangingPunct="1"/>
              <a:r>
                <a:rPr kumimoji="1" lang="zh-Hans" altLang="en-US" sz="2400">
                  <a:latin typeface="Times New Roman" charset="0"/>
                </a:rPr>
                <a:t>函数</a:t>
              </a:r>
            </a:p>
            <a:p>
              <a:pPr algn="ctr" eaLnBrk="1" hangingPunct="1"/>
              <a:endParaRPr kumimoji="1" lang="zh-Hans" altLang="en-US" sz="2400">
                <a:latin typeface="Times New Roman" charset="0"/>
              </a:endParaRPr>
            </a:p>
            <a:p>
              <a:pPr algn="ctr" eaLnBrk="1" hangingPunct="1"/>
              <a:endParaRPr kumimoji="1" lang="en-US" altLang="zh-Hans" sz="2400">
                <a:latin typeface="Times New Roman" charset="0"/>
              </a:endParaRPr>
            </a:p>
          </p:txBody>
        </p:sp>
        <p:sp>
          <p:nvSpPr>
            <p:cNvPr id="19469"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0"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1"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2"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6"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39936" y="380566"/>
            <a:ext cx="691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Hans" altLang="en-US" sz="2400" b="1" dirty="0">
                <a:solidFill>
                  <a:schemeClr val="accent2"/>
                </a:solidFill>
                <a:latin typeface="Times New Roman" charset="0"/>
              </a:rPr>
              <a:t>结构化程序</a:t>
            </a:r>
            <a:r>
              <a:rPr lang="zh-Hans" altLang="en-US" sz="2400" b="1" dirty="0">
                <a:latin typeface="Times New Roman" charset="0"/>
              </a:rPr>
              <a:t>设计的范型和缺点</a:t>
            </a:r>
          </a:p>
        </p:txBody>
      </p:sp>
    </p:spTree>
    <p:extLst>
      <p:ext uri="{BB962C8B-B14F-4D97-AF65-F5344CB8AC3E}">
        <p14:creationId xmlns:p14="http://schemas.microsoft.com/office/powerpoint/2010/main" val="1434433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 calcmode="lin" valueType="num">
                                      <p:cBhvr additive="base">
                                        <p:cTn id="17"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F24ED05-3598-9E49-8825-57D50CF55157}" type="slidenum">
              <a:rPr lang="en-US" altLang="zh-Hans">
                <a:solidFill>
                  <a:srgbClr val="FF5050"/>
                </a:solidFill>
              </a:rPr>
              <a:pPr eaLnBrk="1" hangingPunct="1"/>
              <a:t>60</a:t>
            </a:fld>
            <a:endParaRPr lang="en-US" altLang="zh-Hans">
              <a:solidFill>
                <a:srgbClr val="FF5050"/>
              </a:solidFill>
            </a:endParaRPr>
          </a:p>
        </p:txBody>
      </p:sp>
      <p:sp>
        <p:nvSpPr>
          <p:cNvPr id="48131" name="矩形 2"/>
          <p:cNvSpPr>
            <a:spLocks noGrp="1" noChangeArrowheads="1"/>
          </p:cNvSpPr>
          <p:nvPr>
            <p:ph type="title"/>
          </p:nvPr>
        </p:nvSpPr>
        <p:spPr>
          <a:xfrm>
            <a:off x="251520" y="142528"/>
            <a:ext cx="6192838" cy="838200"/>
          </a:xfrm>
        </p:spPr>
        <p:txBody>
          <a:bodyPr/>
          <a:lstStyle/>
          <a:p>
            <a:pPr eaLnBrk="1" hangingPunct="1"/>
            <a:r>
              <a:rPr lang="en-US" altLang="zh-Hans" b="1" dirty="0"/>
              <a:t>this</a:t>
            </a:r>
            <a:r>
              <a:rPr lang="zh-Hans" altLang="en-US" b="1" dirty="0"/>
              <a:t>指针</a:t>
            </a:r>
            <a:r>
              <a:rPr lang="zh-Hans" altLang="en-US" dirty="0"/>
              <a:t> </a:t>
            </a:r>
          </a:p>
        </p:txBody>
      </p:sp>
      <p:sp>
        <p:nvSpPr>
          <p:cNvPr id="48132" name="矩形 3"/>
          <p:cNvSpPr>
            <a:spLocks noChangeArrowheads="1"/>
          </p:cNvSpPr>
          <p:nvPr/>
        </p:nvSpPr>
        <p:spPr bwMode="auto">
          <a:xfrm>
            <a:off x="179388" y="1052513"/>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Char char="•"/>
              <a:defRPr sz="2800">
                <a:solidFill>
                  <a:schemeClr val="bg2"/>
                </a:solidFill>
                <a:latin typeface="Arial" charset="0"/>
                <a:ea typeface="隶书" charset="0"/>
              </a:defRPr>
            </a:lvl1pPr>
            <a:lvl2pPr marL="742950" indent="-285750" eaLnBrk="0" hangingPunct="0">
              <a:spcBef>
                <a:spcPct val="20000"/>
              </a:spcBef>
              <a:buClr>
                <a:srgbClr val="FF5050"/>
              </a:buClr>
              <a:buChar char="–"/>
              <a:defRPr sz="2400">
                <a:solidFill>
                  <a:schemeClr val="bg2"/>
                </a:solidFill>
                <a:latin typeface="Arial" charset="0"/>
                <a:ea typeface="隶书" charset="0"/>
              </a:defRPr>
            </a:lvl2pPr>
            <a:lvl3pPr marL="1143000" indent="-228600" eaLnBrk="0" hangingPunct="0">
              <a:spcBef>
                <a:spcPct val="20000"/>
              </a:spcBef>
              <a:buClr>
                <a:srgbClr val="FF5050"/>
              </a:buClr>
              <a:buChar char="•"/>
              <a:defRPr sz="2000">
                <a:solidFill>
                  <a:schemeClr val="bg2"/>
                </a:solidFill>
                <a:latin typeface="Arial" charset="0"/>
                <a:ea typeface="隶书" charset="0"/>
              </a:defRPr>
            </a:lvl3pPr>
            <a:lvl4pPr marL="1600200" indent="-228600" eaLnBrk="0" hangingPunct="0">
              <a:spcBef>
                <a:spcPct val="20000"/>
              </a:spcBef>
              <a:buClr>
                <a:srgbClr val="FF5050"/>
              </a:buClr>
              <a:buChar char="–"/>
              <a:defRPr>
                <a:solidFill>
                  <a:schemeClr val="bg2"/>
                </a:solidFill>
                <a:latin typeface="Arial" charset="0"/>
                <a:ea typeface="隶书" charset="0"/>
              </a:defRPr>
            </a:lvl4pPr>
            <a:lvl5pPr marL="2057400" indent="-228600" eaLnBrk="0" hangingPunct="0">
              <a:spcBef>
                <a:spcPct val="20000"/>
              </a:spcBef>
              <a:buClr>
                <a:srgbClr val="FF5050"/>
              </a:buClr>
              <a:buChar char="•"/>
              <a:defRPr sz="1600">
                <a:solidFill>
                  <a:schemeClr val="bg2"/>
                </a:solidFill>
                <a:latin typeface="Arial" charset="0"/>
                <a:ea typeface="隶书" charset="0"/>
              </a:defRPr>
            </a:lvl5pPr>
            <a:lvl6pPr marL="25146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6pPr>
            <a:lvl7pPr marL="29718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7pPr>
            <a:lvl8pPr marL="34290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8pPr>
            <a:lvl9pPr marL="3886200" indent="-228600" eaLnBrk="0" fontAlgn="base" hangingPunct="0">
              <a:spcBef>
                <a:spcPct val="20000"/>
              </a:spcBef>
              <a:spcAft>
                <a:spcPct val="0"/>
              </a:spcAft>
              <a:buClr>
                <a:srgbClr val="FF5050"/>
              </a:buClr>
              <a:buChar char="•"/>
              <a:defRPr sz="1600">
                <a:solidFill>
                  <a:schemeClr val="bg2"/>
                </a:solidFill>
                <a:latin typeface="Arial" charset="0"/>
                <a:ea typeface="隶书" charset="0"/>
              </a:defRPr>
            </a:lvl9pPr>
          </a:lstStyle>
          <a:p>
            <a:pPr eaLnBrk="1" hangingPunct="1"/>
            <a:r>
              <a:rPr lang="zh-Hans" altLang="en-US">
                <a:solidFill>
                  <a:srgbClr val="000000"/>
                </a:solidFill>
              </a:rPr>
              <a:t>如</a:t>
            </a:r>
            <a:r>
              <a:rPr lang="en-US" altLang="zh-Hans">
                <a:solidFill>
                  <a:srgbClr val="000000"/>
                </a:solidFill>
              </a:rPr>
              <a:t>CStudent</a:t>
            </a:r>
            <a:r>
              <a:rPr lang="zh-Hans" altLang="en-US">
                <a:solidFill>
                  <a:srgbClr val="000000"/>
                </a:solidFill>
              </a:rPr>
              <a:t>类中的</a:t>
            </a:r>
            <a:r>
              <a:rPr kumimoji="1" lang="en-US" altLang="zh-Hans">
                <a:solidFill>
                  <a:srgbClr val="000000"/>
                </a:solidFill>
              </a:rPr>
              <a:t>void set(char *p_name, unsigned long id_val)</a:t>
            </a:r>
            <a:r>
              <a:rPr kumimoji="1" lang="zh-Hans" altLang="en-US">
                <a:solidFill>
                  <a:srgbClr val="000000"/>
                </a:solidFill>
              </a:rPr>
              <a:t>成员函数定义了</a:t>
            </a:r>
            <a:r>
              <a:rPr kumimoji="1" lang="en-US" altLang="zh-Hans">
                <a:solidFill>
                  <a:srgbClr val="000000"/>
                </a:solidFill>
              </a:rPr>
              <a:t>2</a:t>
            </a:r>
            <a:r>
              <a:rPr kumimoji="1" lang="zh-Hans" altLang="en-US">
                <a:solidFill>
                  <a:srgbClr val="000000"/>
                </a:solidFill>
              </a:rPr>
              <a:t>个形参</a:t>
            </a:r>
            <a:r>
              <a:rPr kumimoji="1" lang="en-US" altLang="zh-Hans">
                <a:solidFill>
                  <a:srgbClr val="000000"/>
                </a:solidFill>
              </a:rPr>
              <a:t>,</a:t>
            </a:r>
            <a:r>
              <a:rPr kumimoji="1" lang="zh-Hans" altLang="en-US">
                <a:solidFill>
                  <a:srgbClr val="000000"/>
                </a:solidFill>
              </a:rPr>
              <a:t>实际上有</a:t>
            </a:r>
            <a:r>
              <a:rPr kumimoji="1" lang="en-US" altLang="zh-Hans">
                <a:solidFill>
                  <a:srgbClr val="000000"/>
                </a:solidFill>
              </a:rPr>
              <a:t>3</a:t>
            </a:r>
            <a:r>
              <a:rPr kumimoji="1" lang="zh-Hans" altLang="en-US">
                <a:solidFill>
                  <a:srgbClr val="000000"/>
                </a:solidFill>
              </a:rPr>
              <a:t>个形参</a:t>
            </a:r>
            <a:r>
              <a:rPr kumimoji="1" lang="en-US" altLang="zh-Hans">
                <a:solidFill>
                  <a:srgbClr val="000000"/>
                </a:solidFill>
              </a:rPr>
              <a:t>:</a:t>
            </a:r>
          </a:p>
          <a:p>
            <a:pPr eaLnBrk="1" hangingPunct="1">
              <a:buFontTx/>
              <a:buNone/>
            </a:pPr>
            <a:r>
              <a:rPr kumimoji="1" lang="en-US" altLang="zh-Hans" sz="2400">
                <a:solidFill>
                  <a:srgbClr val="3333FF"/>
                </a:solidFill>
              </a:rPr>
              <a:t>  void set(char *p_name, unsigned long id_val, CStudent *this)</a:t>
            </a:r>
          </a:p>
          <a:p>
            <a:pPr eaLnBrk="1" hangingPunct="1">
              <a:buFontTx/>
              <a:buNone/>
            </a:pPr>
            <a:r>
              <a:rPr lang="en-US" altLang="zh-Hans">
                <a:solidFill>
                  <a:srgbClr val="000000"/>
                </a:solidFill>
              </a:rPr>
              <a:t>     </a:t>
            </a:r>
            <a:r>
              <a:rPr lang="zh-Hans" altLang="en-US">
                <a:solidFill>
                  <a:srgbClr val="000000"/>
                </a:solidFill>
              </a:rPr>
              <a:t>当</a:t>
            </a:r>
            <a:r>
              <a:rPr lang="en-US" altLang="zh-Hans">
                <a:solidFill>
                  <a:srgbClr val="000000"/>
                </a:solidFill>
              </a:rPr>
              <a:t>s1.set(</a:t>
            </a:r>
            <a:r>
              <a:rPr kumimoji="1" lang="en-US" altLang="zh-Hans">
                <a:solidFill>
                  <a:srgbClr val="000000"/>
                </a:solidFill>
              </a:rPr>
              <a:t>“</a:t>
            </a:r>
            <a:r>
              <a:rPr kumimoji="1" lang="zh-Hans" altLang="en-US">
                <a:solidFill>
                  <a:srgbClr val="000000"/>
                </a:solidFill>
              </a:rPr>
              <a:t>张三</a:t>
            </a:r>
            <a:r>
              <a:rPr kumimoji="1" lang="en-US" altLang="zh-Hans">
                <a:solidFill>
                  <a:srgbClr val="000000"/>
                </a:solidFill>
              </a:rPr>
              <a:t>”, 2000121);</a:t>
            </a:r>
            <a:r>
              <a:rPr lang="zh-Hans" altLang="en-US">
                <a:solidFill>
                  <a:srgbClr val="000000"/>
                </a:solidFill>
              </a:rPr>
              <a:t>用对象名</a:t>
            </a:r>
            <a:r>
              <a:rPr lang="en-US" altLang="zh-Hans">
                <a:solidFill>
                  <a:srgbClr val="000000"/>
                </a:solidFill>
              </a:rPr>
              <a:t>s1</a:t>
            </a:r>
            <a:r>
              <a:rPr lang="zh-Hans" altLang="en-US">
                <a:solidFill>
                  <a:srgbClr val="000000"/>
                </a:solidFill>
              </a:rPr>
              <a:t>调用</a:t>
            </a:r>
            <a:r>
              <a:rPr lang="en-US" altLang="zh-Hans">
                <a:solidFill>
                  <a:srgbClr val="000000"/>
                </a:solidFill>
              </a:rPr>
              <a:t>set()</a:t>
            </a:r>
            <a:r>
              <a:rPr lang="zh-Hans" altLang="en-US">
                <a:solidFill>
                  <a:srgbClr val="000000"/>
                </a:solidFill>
              </a:rPr>
              <a:t>时</a:t>
            </a:r>
            <a:r>
              <a:rPr lang="en-US" altLang="zh-Hans">
                <a:solidFill>
                  <a:srgbClr val="000000"/>
                </a:solidFill>
              </a:rPr>
              <a:t>,</a:t>
            </a:r>
            <a:r>
              <a:rPr kumimoji="1" lang="zh-Hans" altLang="en-US">
                <a:solidFill>
                  <a:srgbClr val="000000"/>
                </a:solidFill>
              </a:rPr>
              <a:t>形参</a:t>
            </a:r>
            <a:r>
              <a:rPr kumimoji="1" lang="en-US" altLang="zh-Hans">
                <a:solidFill>
                  <a:srgbClr val="000000"/>
                </a:solidFill>
              </a:rPr>
              <a:t>p_name</a:t>
            </a:r>
            <a:r>
              <a:rPr kumimoji="1" lang="zh-Hans" altLang="en-US">
                <a:solidFill>
                  <a:srgbClr val="000000"/>
                </a:solidFill>
              </a:rPr>
              <a:t>指向字符串“张三”</a:t>
            </a:r>
            <a:r>
              <a:rPr kumimoji="1" lang="en-US" altLang="zh-Hans">
                <a:solidFill>
                  <a:srgbClr val="000000"/>
                </a:solidFill>
              </a:rPr>
              <a:t>,</a:t>
            </a:r>
            <a:r>
              <a:rPr kumimoji="1" lang="zh-Hans" altLang="en-US">
                <a:solidFill>
                  <a:srgbClr val="000000"/>
                </a:solidFill>
              </a:rPr>
              <a:t>实参</a:t>
            </a:r>
            <a:r>
              <a:rPr kumimoji="1" lang="en-US" altLang="zh-Hans">
                <a:solidFill>
                  <a:srgbClr val="000000"/>
                </a:solidFill>
              </a:rPr>
              <a:t>2000121</a:t>
            </a:r>
            <a:r>
              <a:rPr kumimoji="1" lang="zh-Hans" altLang="en-US">
                <a:solidFill>
                  <a:srgbClr val="000000"/>
                </a:solidFill>
              </a:rPr>
              <a:t>的值拷贝给形参</a:t>
            </a:r>
            <a:r>
              <a:rPr kumimoji="1" lang="en-US" altLang="zh-Hans">
                <a:solidFill>
                  <a:srgbClr val="000000"/>
                </a:solidFill>
              </a:rPr>
              <a:t>id_val,</a:t>
            </a:r>
            <a:r>
              <a:rPr kumimoji="1" lang="zh-Hans" altLang="en-US">
                <a:solidFill>
                  <a:srgbClr val="000000"/>
                </a:solidFill>
              </a:rPr>
              <a:t>隐含的形参</a:t>
            </a:r>
            <a:r>
              <a:rPr kumimoji="1" lang="en-US" altLang="zh-Hans">
                <a:solidFill>
                  <a:srgbClr val="000000"/>
                </a:solidFill>
              </a:rPr>
              <a:t>this</a:t>
            </a:r>
            <a:r>
              <a:rPr kumimoji="1" lang="zh-Hans" altLang="en-US">
                <a:solidFill>
                  <a:srgbClr val="000000"/>
                </a:solidFill>
              </a:rPr>
              <a:t>指针指向</a:t>
            </a:r>
            <a:r>
              <a:rPr kumimoji="1" lang="en-US" altLang="zh-Hans">
                <a:solidFill>
                  <a:srgbClr val="000000"/>
                </a:solidFill>
              </a:rPr>
              <a:t>s1</a:t>
            </a:r>
            <a:r>
              <a:rPr kumimoji="1" lang="zh-Hans" altLang="en-US">
                <a:solidFill>
                  <a:srgbClr val="000000"/>
                </a:solidFill>
              </a:rPr>
              <a:t>。在函数体对数据成员的访问就是对</a:t>
            </a:r>
            <a:r>
              <a:rPr kumimoji="1" lang="en-US" altLang="zh-Hans">
                <a:solidFill>
                  <a:srgbClr val="000000"/>
                </a:solidFill>
              </a:rPr>
              <a:t>s1</a:t>
            </a:r>
            <a:r>
              <a:rPr kumimoji="1" lang="zh-Hans" altLang="en-US">
                <a:solidFill>
                  <a:srgbClr val="000000"/>
                </a:solidFill>
              </a:rPr>
              <a:t>对象数据成员的访问</a:t>
            </a:r>
            <a:endParaRPr lang="zh-Hans" altLang="en-US">
              <a:solidFill>
                <a:srgbClr val="000000"/>
              </a:solidFill>
            </a:endParaRPr>
          </a:p>
          <a:p>
            <a:pPr eaLnBrk="1" hangingPunct="1"/>
            <a:r>
              <a:rPr lang="zh-Hans" altLang="en-US">
                <a:solidFill>
                  <a:srgbClr val="000000"/>
                </a:solidFill>
              </a:rPr>
              <a:t>成员函数中的成员数据名直接表示的就是目标对象的数据成员，也可以通过</a:t>
            </a:r>
            <a:r>
              <a:rPr lang="en-US" altLang="zh-Hans">
                <a:solidFill>
                  <a:srgbClr val="000000"/>
                </a:solidFill>
              </a:rPr>
              <a:t>this</a:t>
            </a:r>
            <a:r>
              <a:rPr lang="zh-Hans" altLang="en-US">
                <a:solidFill>
                  <a:srgbClr val="000000"/>
                </a:solidFill>
              </a:rPr>
              <a:t>指针用</a:t>
            </a:r>
            <a:r>
              <a:rPr lang="en-US" altLang="zh-Hans" i="1">
                <a:solidFill>
                  <a:srgbClr val="FF5050"/>
                </a:solidFill>
              </a:rPr>
              <a:t>this-&gt;</a:t>
            </a:r>
            <a:r>
              <a:rPr lang="zh-Hans" altLang="en-US" i="1">
                <a:solidFill>
                  <a:srgbClr val="FF5050"/>
                </a:solidFill>
              </a:rPr>
              <a:t>数据成员名</a:t>
            </a:r>
            <a:r>
              <a:rPr lang="zh-Hans" altLang="en-US">
                <a:solidFill>
                  <a:srgbClr val="000000"/>
                </a:solidFill>
              </a:rPr>
              <a:t>来表示目标对象的数据成员</a:t>
            </a:r>
          </a:p>
        </p:txBody>
      </p:sp>
    </p:spTree>
    <p:extLst>
      <p:ext uri="{BB962C8B-B14F-4D97-AF65-F5344CB8AC3E}">
        <p14:creationId xmlns:p14="http://schemas.microsoft.com/office/powerpoint/2010/main" val="2000033062"/>
      </p:ext>
    </p:extLst>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229600" cy="5530428"/>
          </a:xfrm>
        </p:spPr>
        <p:txBody>
          <a:bodyPr/>
          <a:lstStyle/>
          <a:p>
            <a:pPr marL="0" indent="0">
              <a:buFontTx/>
              <a:buNone/>
              <a:defRPr/>
            </a:pPr>
            <a:r>
              <a:rPr lang="en-US" altLang="zh-Hans" sz="2400" b="1" dirty="0">
                <a:latin typeface="宋体" pitchFamily="2" charset="-122"/>
              </a:rPr>
              <a:t>#include "</a:t>
            </a:r>
            <a:r>
              <a:rPr lang="en-US" altLang="zh-Hans" sz="2400" b="1" dirty="0" err="1">
                <a:latin typeface="宋体" pitchFamily="2" charset="-122"/>
              </a:rPr>
              <a:t>iostream.h</a:t>
            </a:r>
            <a:r>
              <a:rPr lang="en-US" altLang="zh-Hans" sz="2400" b="1" dirty="0">
                <a:latin typeface="宋体" pitchFamily="2" charset="-122"/>
              </a:rPr>
              <a:t>"</a:t>
            </a:r>
          </a:p>
          <a:p>
            <a:pPr marL="0" indent="0">
              <a:buFontTx/>
              <a:buNone/>
              <a:defRPr/>
            </a:pPr>
            <a:r>
              <a:rPr lang="en-US" altLang="zh-Hans" sz="2400" b="1" dirty="0">
                <a:latin typeface="宋体" pitchFamily="2" charset="-122"/>
              </a:rPr>
              <a:t>#include "</a:t>
            </a:r>
            <a:r>
              <a:rPr lang="en-US" altLang="zh-Hans" sz="2400" b="1" dirty="0" err="1">
                <a:latin typeface="宋体" pitchFamily="2" charset="-122"/>
              </a:rPr>
              <a:t>string.h</a:t>
            </a:r>
            <a:r>
              <a:rPr lang="en-US" altLang="zh-Hans" sz="2400" b="1" dirty="0">
                <a:latin typeface="宋体" pitchFamily="2" charset="-122"/>
              </a:rPr>
              <a:t>"</a:t>
            </a:r>
          </a:p>
          <a:p>
            <a:pPr marL="0" indent="0">
              <a:buFontTx/>
              <a:buNone/>
              <a:defRPr/>
            </a:pPr>
            <a:r>
              <a:rPr lang="en-US" altLang="zh-Hans" sz="2400" b="1" dirty="0">
                <a:latin typeface="宋体" pitchFamily="2" charset="-122"/>
              </a:rPr>
              <a:t>class person</a:t>
            </a:r>
          </a:p>
          <a:p>
            <a:pPr marL="0" indent="0">
              <a:buFontTx/>
              <a:buNone/>
              <a:defRPr/>
            </a:pPr>
            <a:r>
              <a:rPr lang="en-US" altLang="zh-Hans" sz="2400" b="1" dirty="0">
                <a:latin typeface="宋体" pitchFamily="2" charset="-122"/>
              </a:rPr>
              <a:t>  { private :</a:t>
            </a:r>
          </a:p>
          <a:p>
            <a:pPr marL="0" indent="0">
              <a:buFontTx/>
              <a:buNone/>
              <a:defRPr/>
            </a:pPr>
            <a:r>
              <a:rPr lang="en-US" altLang="zh-Hans" sz="2400" b="1" dirty="0">
                <a:latin typeface="宋体" pitchFamily="2" charset="-122"/>
              </a:rPr>
              <a:t>     </a:t>
            </a:r>
            <a:r>
              <a:rPr lang="en-US" altLang="zh-Hans" sz="2400" b="1" dirty="0" err="1">
                <a:latin typeface="宋体" pitchFamily="2" charset="-122"/>
              </a:rPr>
              <a:t>int</a:t>
            </a:r>
            <a:r>
              <a:rPr lang="en-US" altLang="zh-Hans" sz="2400" b="1" dirty="0">
                <a:latin typeface="宋体" pitchFamily="2" charset="-122"/>
              </a:rPr>
              <a:t> no;</a:t>
            </a:r>
          </a:p>
          <a:p>
            <a:pPr marL="0" indent="0">
              <a:buFontTx/>
              <a:buNone/>
              <a:defRPr/>
            </a:pPr>
            <a:r>
              <a:rPr lang="en-US" altLang="zh-Hans" sz="2400" b="1" dirty="0">
                <a:latin typeface="宋体" pitchFamily="2" charset="-122"/>
              </a:rPr>
              <a:t>     char name[8];</a:t>
            </a:r>
          </a:p>
          <a:p>
            <a:pPr marL="0" indent="0">
              <a:buFontTx/>
              <a:buNone/>
              <a:defRPr/>
            </a:pPr>
            <a:r>
              <a:rPr lang="en-US" altLang="zh-Hans" sz="2400" b="1" dirty="0">
                <a:latin typeface="宋体" pitchFamily="2" charset="-122"/>
              </a:rPr>
              <a:t>    public :</a:t>
            </a:r>
          </a:p>
          <a:p>
            <a:pPr marL="0" indent="0">
              <a:buFontTx/>
              <a:buNone/>
              <a:defRPr/>
            </a:pPr>
            <a:r>
              <a:rPr lang="en-US" altLang="zh-Hans" sz="2400" b="1" dirty="0">
                <a:latin typeface="宋体" pitchFamily="2" charset="-122"/>
              </a:rPr>
              <a:t>     void </a:t>
            </a:r>
            <a:r>
              <a:rPr lang="en-US" altLang="zh-Hans" sz="2400" b="1" dirty="0" err="1">
                <a:latin typeface="宋体" pitchFamily="2" charset="-122"/>
              </a:rPr>
              <a:t>setno</a:t>
            </a:r>
            <a:r>
              <a:rPr lang="en-US" altLang="zh-Hans" sz="2400" b="1" dirty="0">
                <a:latin typeface="宋体" pitchFamily="2" charset="-122"/>
              </a:rPr>
              <a:t>(</a:t>
            </a:r>
            <a:r>
              <a:rPr lang="en-US" altLang="zh-Hans" sz="2400" b="1" dirty="0" err="1">
                <a:latin typeface="宋体" pitchFamily="2" charset="-122"/>
              </a:rPr>
              <a:t>int</a:t>
            </a:r>
            <a:r>
              <a:rPr lang="en-US" altLang="zh-Hans" sz="2400" b="1" dirty="0">
                <a:latin typeface="宋体" pitchFamily="2" charset="-122"/>
              </a:rPr>
              <a:t> no, char name[])</a:t>
            </a:r>
          </a:p>
          <a:p>
            <a:pPr marL="0" indent="0">
              <a:buFontTx/>
              <a:buNone/>
              <a:defRPr/>
            </a:pPr>
            <a:r>
              <a:rPr lang="en-US" altLang="zh-Hans" sz="2400" b="1" dirty="0">
                <a:latin typeface="宋体" pitchFamily="2" charset="-122"/>
              </a:rPr>
              <a:t>     </a:t>
            </a:r>
            <a:r>
              <a:rPr lang="en-US" altLang="zh-Hans" sz="2400" b="1" dirty="0">
                <a:solidFill>
                  <a:srgbClr val="FF0066"/>
                </a:solidFill>
                <a:latin typeface="宋体" pitchFamily="2" charset="-122"/>
              </a:rPr>
              <a:t> {this-&gt;no</a:t>
            </a:r>
            <a:r>
              <a:rPr lang="en-US" altLang="zh-Hans" sz="2400" b="1" dirty="0">
                <a:latin typeface="宋体" pitchFamily="2" charset="-122"/>
              </a:rPr>
              <a:t>=no</a:t>
            </a:r>
            <a:r>
              <a:rPr lang="en-US" altLang="zh-Hans" sz="2400" b="1" dirty="0">
                <a:solidFill>
                  <a:srgbClr val="FF0066"/>
                </a:solidFill>
                <a:latin typeface="宋体" pitchFamily="2" charset="-122"/>
              </a:rPr>
              <a:t>; //</a:t>
            </a:r>
            <a:r>
              <a:rPr lang="zh-Hans" altLang="en-US" sz="2400" b="1" dirty="0">
                <a:solidFill>
                  <a:srgbClr val="FF0066"/>
                </a:solidFill>
                <a:latin typeface="宋体" pitchFamily="2" charset="-122"/>
              </a:rPr>
              <a:t>与</a:t>
            </a:r>
            <a:r>
              <a:rPr lang="en-US" altLang="zh-Hans" sz="2400" b="1" dirty="0">
                <a:solidFill>
                  <a:srgbClr val="FF0066"/>
                </a:solidFill>
                <a:latin typeface="宋体" pitchFamily="2" charset="-122"/>
              </a:rPr>
              <a:t>person::no=no;</a:t>
            </a:r>
            <a:r>
              <a:rPr lang="zh-Hans" altLang="en-US" sz="2400" b="1" dirty="0">
                <a:solidFill>
                  <a:srgbClr val="FF0066"/>
                </a:solidFill>
                <a:latin typeface="宋体" pitchFamily="2" charset="-122"/>
              </a:rPr>
              <a:t>等价</a:t>
            </a:r>
          </a:p>
          <a:p>
            <a:pPr marL="0" indent="0">
              <a:buFontTx/>
              <a:buNone/>
              <a:defRPr/>
            </a:pPr>
            <a:r>
              <a:rPr lang="zh-Hans" altLang="en-US" sz="2400" b="1" dirty="0">
                <a:solidFill>
                  <a:srgbClr val="FF0066"/>
                </a:solidFill>
                <a:latin typeface="宋体" pitchFamily="2" charset="-122"/>
              </a:rPr>
              <a:t>       </a:t>
            </a:r>
            <a:r>
              <a:rPr lang="en-US" altLang="zh-Hans" sz="2400" b="1" dirty="0" err="1">
                <a:solidFill>
                  <a:srgbClr val="FF0066"/>
                </a:solidFill>
                <a:latin typeface="宋体" pitchFamily="2" charset="-122"/>
              </a:rPr>
              <a:t>strcpy</a:t>
            </a:r>
            <a:r>
              <a:rPr lang="en-US" altLang="zh-Hans" sz="2400" b="1" dirty="0">
                <a:solidFill>
                  <a:srgbClr val="FF0066"/>
                </a:solidFill>
                <a:latin typeface="宋体" pitchFamily="2" charset="-122"/>
              </a:rPr>
              <a:t>(this-&gt;</a:t>
            </a:r>
            <a:r>
              <a:rPr lang="en-US" altLang="zh-Hans" sz="2400" b="1" dirty="0" err="1">
                <a:solidFill>
                  <a:srgbClr val="FF0066"/>
                </a:solidFill>
                <a:latin typeface="宋体" pitchFamily="2" charset="-122"/>
              </a:rPr>
              <a:t>name</a:t>
            </a:r>
            <a:r>
              <a:rPr lang="en-US" altLang="zh-Hans" sz="2400" b="1" dirty="0" err="1">
                <a:latin typeface="宋体" pitchFamily="2" charset="-122"/>
              </a:rPr>
              <a:t>,name</a:t>
            </a:r>
            <a:r>
              <a:rPr lang="en-US" altLang="zh-Hans" sz="2400" b="1" dirty="0">
                <a:solidFill>
                  <a:srgbClr val="FF0066"/>
                </a:solidFill>
                <a:latin typeface="宋体" pitchFamily="2" charset="-122"/>
              </a:rPr>
              <a:t>);}</a:t>
            </a:r>
          </a:p>
          <a:p>
            <a:pPr marL="0" indent="0">
              <a:buFontTx/>
              <a:buNone/>
              <a:defRPr/>
            </a:pPr>
            <a:r>
              <a:rPr lang="en-US" altLang="zh-Hans" sz="2400" dirty="0"/>
              <a:t>         </a:t>
            </a:r>
            <a:r>
              <a:rPr lang="en-US" altLang="zh-Hans" sz="2400" dirty="0" err="1"/>
              <a:t>int</a:t>
            </a:r>
            <a:r>
              <a:rPr lang="en-US" altLang="zh-Hans" sz="2400" dirty="0"/>
              <a:t> </a:t>
            </a:r>
            <a:r>
              <a:rPr lang="en-US" altLang="zh-Hans" sz="2400" dirty="0" err="1"/>
              <a:t>Getno</a:t>
            </a:r>
            <a:r>
              <a:rPr lang="en-US" altLang="zh-Hans" sz="2400" dirty="0"/>
              <a:t>()  {return no;}</a:t>
            </a:r>
          </a:p>
          <a:p>
            <a:pPr marL="0" indent="0">
              <a:buFontTx/>
              <a:buNone/>
              <a:defRPr/>
            </a:pPr>
            <a:r>
              <a:rPr lang="en-US" altLang="zh-Hans" sz="2400" dirty="0"/>
              <a:t>         void </a:t>
            </a:r>
            <a:r>
              <a:rPr lang="en-US" altLang="zh-Hans" sz="2400" dirty="0" err="1"/>
              <a:t>Getname</a:t>
            </a:r>
            <a:r>
              <a:rPr lang="en-US" altLang="zh-Hans" sz="2400" dirty="0"/>
              <a:t>(char *name) {</a:t>
            </a:r>
            <a:r>
              <a:rPr lang="en-US" altLang="zh-Hans" sz="2400" dirty="0" err="1"/>
              <a:t>strcpy</a:t>
            </a:r>
            <a:r>
              <a:rPr lang="en-US" altLang="zh-Hans" sz="2400" dirty="0"/>
              <a:t>(</a:t>
            </a:r>
            <a:r>
              <a:rPr lang="en-US" altLang="zh-Hans" sz="2400" dirty="0" err="1"/>
              <a:t>name,</a:t>
            </a:r>
            <a:r>
              <a:rPr lang="en-US" altLang="zh-Hans" sz="2400" b="1" dirty="0" err="1">
                <a:solidFill>
                  <a:srgbClr val="FF0066"/>
                </a:solidFill>
              </a:rPr>
              <a:t>this</a:t>
            </a:r>
            <a:r>
              <a:rPr lang="en-US" altLang="zh-Hans" sz="2400" b="1" dirty="0">
                <a:solidFill>
                  <a:srgbClr val="FF0066"/>
                </a:solidFill>
              </a:rPr>
              <a:t>-</a:t>
            </a:r>
            <a:r>
              <a:rPr lang="en-US" altLang="zh-Hans" sz="2400" dirty="0"/>
              <a:t>&gt;name);}</a:t>
            </a:r>
          </a:p>
          <a:p>
            <a:pPr marL="0" indent="0">
              <a:buFontTx/>
              <a:buNone/>
              <a:defRPr/>
            </a:pPr>
            <a:r>
              <a:rPr lang="en-US" altLang="zh-Hans" sz="2400" dirty="0"/>
              <a:t>};</a:t>
            </a:r>
          </a:p>
          <a:p>
            <a:pPr>
              <a:defRPr/>
            </a:pPr>
            <a:endParaRPr lang="zh-Hans" altLang="en-US"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3B10CAE-2451-EF47-BD00-33A35B012DC8}" type="slidenum">
              <a:rPr lang="en-US" altLang="zh-Hans">
                <a:solidFill>
                  <a:srgbClr val="FF5050"/>
                </a:solidFill>
              </a:rPr>
              <a:pPr eaLnBrk="1" hangingPunct="1"/>
              <a:t>61</a:t>
            </a:fld>
            <a:endParaRPr lang="en-US" altLang="zh-Hans">
              <a:solidFill>
                <a:srgbClr val="FF5050"/>
              </a:solidFill>
            </a:endParaRPr>
          </a:p>
        </p:txBody>
      </p:sp>
    </p:spTree>
    <p:extLst>
      <p:ext uri="{BB962C8B-B14F-4D97-AF65-F5344CB8AC3E}">
        <p14:creationId xmlns:p14="http://schemas.microsoft.com/office/powerpoint/2010/main" val="1933084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D860F54-D2E6-2E45-A681-42B7081C3944}" type="slidenum">
              <a:rPr lang="en-US" altLang="zh-Hans">
                <a:solidFill>
                  <a:srgbClr val="FF5050"/>
                </a:solidFill>
              </a:rPr>
              <a:pPr eaLnBrk="1" hangingPunct="1"/>
              <a:t>62</a:t>
            </a:fld>
            <a:endParaRPr lang="en-US" altLang="zh-Hans">
              <a:solidFill>
                <a:srgbClr val="FF5050"/>
              </a:solidFill>
            </a:endParaRPr>
          </a:p>
        </p:txBody>
      </p:sp>
      <p:sp>
        <p:nvSpPr>
          <p:cNvPr id="50179" name="矩形 2"/>
          <p:cNvSpPr>
            <a:spLocks noGrp="1" noChangeArrowheads="1"/>
          </p:cNvSpPr>
          <p:nvPr>
            <p:ph type="title"/>
          </p:nvPr>
        </p:nvSpPr>
        <p:spPr>
          <a:xfrm>
            <a:off x="107504" y="0"/>
            <a:ext cx="6192838" cy="838200"/>
          </a:xfrm>
        </p:spPr>
        <p:txBody>
          <a:bodyPr>
            <a:normAutofit fontScale="90000"/>
          </a:bodyPr>
          <a:lstStyle/>
          <a:p>
            <a:pPr eaLnBrk="1" hangingPunct="1"/>
            <a:r>
              <a:rPr lang="en-US" altLang="zh-Hans" b="1" dirty="0"/>
              <a:t>7.const</a:t>
            </a:r>
            <a:r>
              <a:rPr lang="zh-Hans" altLang="en-US" b="1" dirty="0"/>
              <a:t>关键字修饰成员函数</a:t>
            </a:r>
            <a:r>
              <a:rPr lang="zh-Hans" altLang="en-US" dirty="0"/>
              <a:t> </a:t>
            </a:r>
          </a:p>
        </p:txBody>
      </p:sp>
      <p:sp>
        <p:nvSpPr>
          <p:cNvPr id="19460" name="矩形 3"/>
          <p:cNvSpPr>
            <a:spLocks noChangeArrowheads="1"/>
          </p:cNvSpPr>
          <p:nvPr/>
        </p:nvSpPr>
        <p:spPr bwMode="auto">
          <a:xfrm>
            <a:off x="250825" y="1123950"/>
            <a:ext cx="8496300" cy="3960813"/>
          </a:xfrm>
          <a:prstGeom prst="rect">
            <a:avLst/>
          </a:prstGeom>
          <a:noFill/>
          <a:ln>
            <a:noFill/>
          </a:ln>
          <a:effectLst/>
        </p:spPr>
        <p:txBody>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spcBef>
                <a:spcPct val="20000"/>
              </a:spcBef>
              <a:buClr>
                <a:srgbClr val="FF5050"/>
              </a:buClr>
              <a:buFontTx/>
              <a:buChar char="•"/>
            </a:pPr>
            <a:r>
              <a:rPr lang="zh-Hans" altLang="en-US" sz="2800">
                <a:solidFill>
                  <a:srgbClr val="000000"/>
                </a:solidFill>
                <a:ea typeface="隶书" charset="0"/>
              </a:rPr>
              <a:t>把</a:t>
            </a:r>
            <a:r>
              <a:rPr lang="en-US" altLang="zh-Hans" sz="2800">
                <a:solidFill>
                  <a:srgbClr val="000000"/>
                </a:solidFill>
                <a:ea typeface="隶书" charset="0"/>
              </a:rPr>
              <a:t>const</a:t>
            </a:r>
            <a:r>
              <a:rPr lang="zh-Hans" altLang="en-US" sz="2800">
                <a:solidFill>
                  <a:srgbClr val="000000"/>
                </a:solidFill>
                <a:ea typeface="隶书" charset="0"/>
              </a:rPr>
              <a:t>关键字加到一个类的成员函数函数头参数列表的闭圆括号</a:t>
            </a:r>
            <a:r>
              <a:rPr lang="en-US" altLang="zh-Hans" sz="2800">
                <a:solidFill>
                  <a:srgbClr val="000000"/>
                </a:solidFill>
                <a:ea typeface="隶书" charset="0"/>
              </a:rPr>
              <a:t>’)’</a:t>
            </a:r>
            <a:r>
              <a:rPr lang="zh-Hans" altLang="en-US" sz="2800">
                <a:solidFill>
                  <a:srgbClr val="000000"/>
                </a:solidFill>
                <a:ea typeface="隶书" charset="0"/>
              </a:rPr>
              <a:t>与函数体的开花括号</a:t>
            </a:r>
            <a:r>
              <a:rPr lang="en-US" altLang="zh-Hans" sz="2800">
                <a:solidFill>
                  <a:srgbClr val="000000"/>
                </a:solidFill>
                <a:ea typeface="隶书" charset="0"/>
              </a:rPr>
              <a:t>’{’</a:t>
            </a:r>
            <a:r>
              <a:rPr lang="zh-Hans" altLang="en-US" sz="2800">
                <a:solidFill>
                  <a:srgbClr val="000000"/>
                </a:solidFill>
                <a:ea typeface="隶书" charset="0"/>
              </a:rPr>
              <a:t>之间，表示所修饰的成员函数不会在消息调用中修改目标对象的状态 </a:t>
            </a:r>
            <a:endParaRPr lang="en-US" altLang="zh-Hans" sz="2800">
              <a:solidFill>
                <a:srgbClr val="000000"/>
              </a:solidFill>
              <a:ea typeface="隶书" charset="0"/>
            </a:endParaRPr>
          </a:p>
          <a:p>
            <a:pPr eaLnBrk="1" hangingPunct="1">
              <a:spcBef>
                <a:spcPct val="20000"/>
              </a:spcBef>
              <a:buClr>
                <a:srgbClr val="FF5050"/>
              </a:buClr>
            </a:pPr>
            <a:r>
              <a:rPr lang="en-US" altLang="zh-Hans" sz="2800" b="1">
                <a:solidFill>
                  <a:srgbClr val="3333FF"/>
                </a:solidFill>
              </a:rPr>
              <a:t>        &lt;</a:t>
            </a:r>
            <a:r>
              <a:rPr lang="zh-Hans" altLang="en-US" sz="2800" b="1">
                <a:solidFill>
                  <a:srgbClr val="3333FF"/>
                </a:solidFill>
              </a:rPr>
              <a:t>返回数据类型</a:t>
            </a:r>
            <a:r>
              <a:rPr lang="en-US" altLang="zh-Hans" sz="2800" b="1">
                <a:solidFill>
                  <a:srgbClr val="3333FF"/>
                </a:solidFill>
              </a:rPr>
              <a:t>&gt; </a:t>
            </a:r>
            <a:r>
              <a:rPr lang="zh-Hans" altLang="en-US" sz="2800" b="1">
                <a:solidFill>
                  <a:srgbClr val="3333FF"/>
                </a:solidFill>
              </a:rPr>
              <a:t>函数名</a:t>
            </a:r>
            <a:r>
              <a:rPr lang="en-US" altLang="zh-Hans" sz="2800" b="1">
                <a:solidFill>
                  <a:srgbClr val="3333FF"/>
                </a:solidFill>
              </a:rPr>
              <a:t>( )  const  { </a:t>
            </a:r>
            <a:r>
              <a:rPr lang="zh-Hans" altLang="en-US" sz="2800" b="1">
                <a:solidFill>
                  <a:srgbClr val="3333FF"/>
                </a:solidFill>
              </a:rPr>
              <a:t>函数体</a:t>
            </a:r>
            <a:r>
              <a:rPr lang="en-US" altLang="zh-Hans" sz="2800" b="1">
                <a:solidFill>
                  <a:srgbClr val="3333FF"/>
                </a:solidFill>
              </a:rPr>
              <a:t>}</a:t>
            </a:r>
          </a:p>
          <a:p>
            <a:pPr eaLnBrk="1" hangingPunct="1">
              <a:spcBef>
                <a:spcPct val="20000"/>
              </a:spcBef>
              <a:buClr>
                <a:srgbClr val="FF5050"/>
              </a:buClr>
            </a:pPr>
            <a:r>
              <a:rPr lang="en-US" altLang="zh-Hans" sz="2800" b="1">
                <a:solidFill>
                  <a:srgbClr val="3333FF"/>
                </a:solidFill>
              </a:rPr>
              <a:t>        &lt;</a:t>
            </a:r>
            <a:r>
              <a:rPr lang="zh-Hans" altLang="en-US" sz="2800" b="1">
                <a:solidFill>
                  <a:srgbClr val="3333FF"/>
                </a:solidFill>
              </a:rPr>
              <a:t>返回数据类型</a:t>
            </a:r>
            <a:r>
              <a:rPr lang="en-US" altLang="zh-Hans" sz="2800" b="1">
                <a:solidFill>
                  <a:srgbClr val="3333FF"/>
                </a:solidFill>
              </a:rPr>
              <a:t>&gt; </a:t>
            </a:r>
            <a:r>
              <a:rPr lang="zh-Hans" altLang="en-US" sz="2800" b="1">
                <a:solidFill>
                  <a:srgbClr val="3333FF"/>
                </a:solidFill>
              </a:rPr>
              <a:t>函数名</a:t>
            </a:r>
            <a:r>
              <a:rPr lang="en-US" altLang="zh-Hans" sz="2800" b="1">
                <a:solidFill>
                  <a:srgbClr val="3333FF"/>
                </a:solidFill>
              </a:rPr>
              <a:t>( ) const;</a:t>
            </a:r>
          </a:p>
          <a:p>
            <a:pPr eaLnBrk="1" hangingPunct="1">
              <a:spcBef>
                <a:spcPct val="20000"/>
              </a:spcBef>
              <a:buClr>
                <a:srgbClr val="FF5050"/>
              </a:buClr>
              <a:buFontTx/>
              <a:buChar char="•"/>
            </a:pPr>
            <a:endParaRPr lang="zh-Hans" altLang="en-US" sz="2000">
              <a:solidFill>
                <a:srgbClr val="000000"/>
              </a:solidFill>
              <a:ea typeface="隶书" charset="0"/>
            </a:endParaRPr>
          </a:p>
          <a:p>
            <a:pPr eaLnBrk="1" hangingPunct="1">
              <a:spcBef>
                <a:spcPct val="20000"/>
              </a:spcBef>
              <a:buClr>
                <a:srgbClr val="FF5050"/>
              </a:buClr>
              <a:buFontTx/>
              <a:buChar char="•"/>
            </a:pPr>
            <a:r>
              <a:rPr lang="zh-Hans" altLang="en-US" sz="2800">
                <a:solidFill>
                  <a:srgbClr val="000000"/>
                </a:solidFill>
                <a:ea typeface="隶书" charset="0"/>
              </a:rPr>
              <a:t>程序设计人员通过将成员函数修饰为</a:t>
            </a:r>
            <a:r>
              <a:rPr lang="en-US" altLang="zh-Hans" sz="2800">
                <a:solidFill>
                  <a:srgbClr val="000000"/>
                </a:solidFill>
                <a:ea typeface="隶书" charset="0"/>
              </a:rPr>
              <a:t>const</a:t>
            </a:r>
            <a:r>
              <a:rPr lang="zh-Hans" altLang="en-US" sz="2800">
                <a:solidFill>
                  <a:srgbClr val="000000"/>
                </a:solidFill>
                <a:ea typeface="隶书" charset="0"/>
              </a:rPr>
              <a:t>的，使得程序的维护人员和编写调用该成员函数代码的程序员无需查看成员函数的代码就可以知道该成员函数不会修改调用这个成员函数的目标对象的状态，有助于信息隐藏和封装</a:t>
            </a:r>
          </a:p>
        </p:txBody>
      </p:sp>
    </p:spTree>
    <p:extLst>
      <p:ext uri="{BB962C8B-B14F-4D97-AF65-F5344CB8AC3E}">
        <p14:creationId xmlns:p14="http://schemas.microsoft.com/office/powerpoint/2010/main" val="87522686"/>
      </p:ext>
    </p:extLst>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Hans" b="1" dirty="0"/>
              <a:t>8. </a:t>
            </a:r>
            <a:r>
              <a:rPr lang="zh-Hans" altLang="en-US" b="1" dirty="0"/>
              <a:t>对象的生存期 </a:t>
            </a:r>
          </a:p>
        </p:txBody>
      </p:sp>
      <p:sp>
        <p:nvSpPr>
          <p:cNvPr id="51203" name="内容占位符 2"/>
          <p:cNvSpPr>
            <a:spLocks noGrp="1"/>
          </p:cNvSpPr>
          <p:nvPr>
            <p:ph idx="1"/>
          </p:nvPr>
        </p:nvSpPr>
        <p:spPr>
          <a:xfrm>
            <a:off x="395288" y="1268413"/>
            <a:ext cx="8497887" cy="5256212"/>
          </a:xfrm>
        </p:spPr>
        <p:txBody>
          <a:bodyPr/>
          <a:lstStyle/>
          <a:p>
            <a:pPr>
              <a:lnSpc>
                <a:spcPct val="150000"/>
              </a:lnSpc>
            </a:pPr>
            <a:r>
              <a:rPr lang="zh-Hans" altLang="en-US" b="1" dirty="0">
                <a:solidFill>
                  <a:srgbClr val="000000"/>
                </a:solidFill>
                <a:ea typeface="宋体" charset="0"/>
              </a:rPr>
              <a:t>对象的生存期概念与变量生存期概念一样，由对象声明决定。其中各个数据成员的生存期由对象生存期决定，对象存在时它就存在，对象被撤消时它就被撤消。</a:t>
            </a:r>
          </a:p>
          <a:p>
            <a:pPr>
              <a:lnSpc>
                <a:spcPct val="150000"/>
              </a:lnSpc>
            </a:pPr>
            <a:endParaRPr lang="zh-Hans" altLang="en-US" b="1" dirty="0">
              <a:solidFill>
                <a:srgbClr val="000000"/>
              </a:solidFill>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F06A199-E18A-F14A-AEDA-0291A09D5FB7}" type="slidenum">
              <a:rPr lang="en-US" altLang="zh-Hans">
                <a:solidFill>
                  <a:srgbClr val="FF5050"/>
                </a:solidFill>
              </a:rPr>
              <a:pPr eaLnBrk="1" hangingPunct="1"/>
              <a:t>63</a:t>
            </a:fld>
            <a:endParaRPr lang="en-US" altLang="zh-Hans">
              <a:solidFill>
                <a:srgbClr val="FF5050"/>
              </a:solidFill>
            </a:endParaRPr>
          </a:p>
        </p:txBody>
      </p:sp>
    </p:spTree>
    <p:extLst>
      <p:ext uri="{BB962C8B-B14F-4D97-AF65-F5344CB8AC3E}">
        <p14:creationId xmlns:p14="http://schemas.microsoft.com/office/powerpoint/2010/main" val="1597848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58824" y="44624"/>
            <a:ext cx="8229600" cy="1143000"/>
          </a:xfrm>
        </p:spPr>
        <p:txBody>
          <a:bodyPr/>
          <a:lstStyle/>
          <a:p>
            <a:r>
              <a:rPr lang="zh-Hans" altLang="en-US" b="1"/>
              <a:t>对象的生存期 </a:t>
            </a:r>
            <a:endParaRPr lang="zh-Hans" altLang="en-US"/>
          </a:p>
        </p:txBody>
      </p:sp>
      <p:sp>
        <p:nvSpPr>
          <p:cNvPr id="52227" name="内容占位符 2"/>
          <p:cNvSpPr>
            <a:spLocks noGrp="1"/>
          </p:cNvSpPr>
          <p:nvPr>
            <p:ph idx="1"/>
          </p:nvPr>
        </p:nvSpPr>
        <p:spPr>
          <a:xfrm>
            <a:off x="323850" y="1052513"/>
            <a:ext cx="8569325" cy="5329237"/>
          </a:xfrm>
        </p:spPr>
        <p:txBody>
          <a:bodyPr/>
          <a:lstStyle/>
          <a:p>
            <a:pPr>
              <a:lnSpc>
                <a:spcPct val="120000"/>
              </a:lnSpc>
            </a:pPr>
            <a:r>
              <a:rPr lang="zh-Hans" altLang="en-US" b="1">
                <a:ea typeface="宋体" charset="0"/>
              </a:rPr>
              <a:t>不同存储类型的对象生存期也不同，按生存期的不同对象可分为如下三种：</a:t>
            </a:r>
          </a:p>
          <a:p>
            <a:pPr>
              <a:lnSpc>
                <a:spcPct val="120000"/>
              </a:lnSpc>
              <a:buFont typeface="Wingdings" charset="2"/>
              <a:buNone/>
            </a:pPr>
            <a:r>
              <a:rPr lang="en-US" altLang="zh-Hans" b="1">
                <a:ea typeface="宋体" charset="0"/>
              </a:rPr>
              <a:t>1.</a:t>
            </a:r>
            <a:r>
              <a:rPr lang="zh-Hans" altLang="en-US" b="1">
                <a:ea typeface="宋体" charset="0"/>
              </a:rPr>
              <a:t>局部对象：当对象被定义时，该对象被创建，当程序退出定义该对象所在的函数体或程序块时，释放该对象。</a:t>
            </a:r>
          </a:p>
          <a:p>
            <a:pPr>
              <a:lnSpc>
                <a:spcPct val="120000"/>
              </a:lnSpc>
              <a:buFont typeface="Wingdings" charset="2"/>
              <a:buNone/>
            </a:pPr>
            <a:r>
              <a:rPr lang="en-US" altLang="zh-Hans" b="1">
                <a:ea typeface="宋体" charset="0"/>
              </a:rPr>
              <a:t>2.</a:t>
            </a:r>
            <a:r>
              <a:rPr lang="zh-Hans" altLang="en-US" b="1">
                <a:ea typeface="宋体" charset="0"/>
              </a:rPr>
              <a:t>静态对象：当程序第一次执行所定义的静态对象时，该对象被创建，当程序结束时，该对象被释放。</a:t>
            </a:r>
          </a:p>
          <a:p>
            <a:pPr>
              <a:lnSpc>
                <a:spcPct val="120000"/>
              </a:lnSpc>
              <a:buFont typeface="Wingdings" charset="2"/>
              <a:buNone/>
            </a:pPr>
            <a:r>
              <a:rPr lang="en-US" altLang="zh-Hans" b="1">
                <a:ea typeface="宋体" charset="0"/>
              </a:rPr>
              <a:t>3.</a:t>
            </a:r>
            <a:r>
              <a:rPr lang="zh-Hans" altLang="en-US" b="1">
                <a:ea typeface="宋体" charset="0"/>
              </a:rPr>
              <a:t>全局对象：当程序开始时，创建该对象，当程序结束时释放该对象。</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C0C7D4E-1DC8-A146-BB87-8E61FE681D52}" type="slidenum">
              <a:rPr lang="en-US" altLang="zh-Hans">
                <a:solidFill>
                  <a:srgbClr val="FF5050"/>
                </a:solidFill>
              </a:rPr>
              <a:pPr eaLnBrk="1" hangingPunct="1"/>
              <a:t>64</a:t>
            </a:fld>
            <a:endParaRPr lang="en-US" altLang="zh-Hans">
              <a:solidFill>
                <a:srgbClr val="FF5050"/>
              </a:solidFill>
            </a:endParaRPr>
          </a:p>
        </p:txBody>
      </p:sp>
    </p:spTree>
    <p:extLst>
      <p:ext uri="{BB962C8B-B14F-4D97-AF65-F5344CB8AC3E}">
        <p14:creationId xmlns:p14="http://schemas.microsoft.com/office/powerpoint/2010/main" val="574596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zh-Hans" altLang="en-US" sz="2400"/>
              <a:t>创建电视机类，定义电视机变量</a:t>
            </a:r>
            <a:r>
              <a:rPr lang="en-US" altLang="zh-Hans" sz="2400"/>
              <a:t>A</a:t>
            </a:r>
            <a:r>
              <a:rPr lang="zh-Hans" altLang="en-US" sz="2400"/>
              <a:t>和</a:t>
            </a:r>
            <a:r>
              <a:rPr lang="en-US" altLang="zh-Hans" sz="2400"/>
              <a:t>B</a:t>
            </a:r>
          </a:p>
          <a:p>
            <a:pPr eaLnBrk="1" hangingPunct="1"/>
            <a:endParaRPr lang="zh-Hans" altLang="en-US" sz="2400"/>
          </a:p>
          <a:p>
            <a:pPr eaLnBrk="1" hangingPunct="1"/>
            <a:r>
              <a:rPr lang="zh-Hans" altLang="en-US" sz="2400"/>
              <a:t>电视机</a:t>
            </a:r>
          </a:p>
          <a:p>
            <a:pPr lvl="1" eaLnBrk="1" hangingPunct="1">
              <a:buFontTx/>
              <a:buNone/>
            </a:pPr>
            <a:r>
              <a:rPr lang="zh-Hans" altLang="en-US" sz="2400"/>
              <a:t>属性：频道，颜色，亮度，音量，状态</a:t>
            </a:r>
          </a:p>
          <a:p>
            <a:pPr lvl="1" eaLnBrk="1" hangingPunct="1">
              <a:buFontTx/>
              <a:buNone/>
            </a:pPr>
            <a:r>
              <a:rPr lang="zh-Hans" altLang="en-US" sz="2400"/>
              <a:t>方法：增加亮度，减少亮度</a:t>
            </a:r>
          </a:p>
          <a:p>
            <a:pPr lvl="1" eaLnBrk="1" hangingPunct="1">
              <a:buFontTx/>
              <a:buNone/>
            </a:pPr>
            <a:r>
              <a:rPr lang="zh-Hans" altLang="en-US" sz="2400"/>
              <a:t>          增加音量，降低音量</a:t>
            </a:r>
          </a:p>
          <a:p>
            <a:pPr lvl="1" eaLnBrk="1" hangingPunct="1">
              <a:buFontTx/>
              <a:buNone/>
            </a:pPr>
            <a:r>
              <a:rPr lang="zh-Hans" altLang="en-US" sz="2400"/>
              <a:t>          向上一个频道，向下一个频道</a:t>
            </a:r>
          </a:p>
          <a:p>
            <a:pPr lvl="1" eaLnBrk="1" hangingPunct="1">
              <a:buFontTx/>
              <a:buNone/>
            </a:pPr>
            <a:r>
              <a:rPr lang="zh-Hans" altLang="en-US" sz="2400"/>
              <a:t>          跳到指定频道</a:t>
            </a:r>
          </a:p>
          <a:p>
            <a:pPr lvl="1" eaLnBrk="1" hangingPunct="1">
              <a:buFontTx/>
              <a:buNone/>
            </a:pPr>
            <a:r>
              <a:rPr lang="zh-Hans" altLang="en-US" sz="2400"/>
              <a:t>          设置颜色</a:t>
            </a:r>
          </a:p>
        </p:txBody>
      </p:sp>
      <p:sp>
        <p:nvSpPr>
          <p:cNvPr id="4608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E1AB7403-5F3A-E64A-ABEA-686215E24495}" type="slidenum">
              <a:rPr kumimoji="0" lang="zh-Hans" altLang="en-US" sz="1000"/>
              <a:pPr algn="ctr" eaLnBrk="1" hangingPunct="1"/>
              <a:t>65</a:t>
            </a:fld>
            <a:endParaRPr kumimoji="0" lang="en-US" altLang="zh-Hans" sz="1000"/>
          </a:p>
        </p:txBody>
      </p:sp>
      <p:sp>
        <p:nvSpPr>
          <p:cNvPr id="39940" name="Rectangle 2"/>
          <p:cNvSpPr>
            <a:spLocks noGrp="1" noChangeArrowheads="1"/>
          </p:cNvSpPr>
          <p:nvPr>
            <p:ph type="title"/>
          </p:nvPr>
        </p:nvSpPr>
        <p:spPr/>
        <p:txBody>
          <a:bodyPr>
            <a:scene3d>
              <a:camera prst="orthographicFront"/>
              <a:lightRig rig="soft" dir="t"/>
            </a:scene3d>
          </a:bodyPr>
          <a:lstStyle/>
          <a:p>
            <a:pPr eaLnBrk="1" fontAlgn="auto" hangingPunct="1">
              <a:spcAft>
                <a:spcPts val="0"/>
              </a:spcAft>
              <a:defRPr/>
            </a:pPr>
            <a:r>
              <a:rPr lang="zh-Hans" altLang="en-US" dirty="0"/>
              <a:t>练习</a:t>
            </a:r>
            <a:r>
              <a:rPr lang="en-US" altLang="zh-Hans" dirty="0"/>
              <a:t>1</a:t>
            </a:r>
            <a:endParaRPr lang="zh-Han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74848" y="1481138"/>
            <a:ext cx="8229600" cy="4525962"/>
          </a:xfrm>
        </p:spPr>
        <p:txBody>
          <a:bodyPr/>
          <a:lstStyle/>
          <a:p>
            <a:pPr eaLnBrk="1" hangingPunct="1"/>
            <a:r>
              <a:rPr lang="zh-CN" altLang="en-US" sz="2800" dirty="0"/>
              <a:t>问题的引入：</a:t>
            </a:r>
          </a:p>
          <a:p>
            <a:pPr lvl="1" eaLnBrk="1" hangingPunct="1"/>
            <a:r>
              <a:rPr lang="zh-CN" altLang="en-US" sz="2800" dirty="0"/>
              <a:t>对象的数据成员反映了该对象的内部状态。但在类声明中，我们无法用表达式初始化这些数据成员，因此数据成员的初始值是不确定的。这导致我们声明一个对象时，该对象的初始状态是不确定。</a:t>
            </a:r>
          </a:p>
          <a:p>
            <a:pPr lvl="1" eaLnBrk="1" hangingPunct="1"/>
            <a:r>
              <a:rPr lang="en-US" altLang="zh-CN" sz="2800" dirty="0"/>
              <a:t>1)</a:t>
            </a:r>
            <a:r>
              <a:rPr lang="zh-CN" altLang="en-US" sz="2800" dirty="0"/>
              <a:t>普通变量的初始化方法</a:t>
            </a:r>
          </a:p>
          <a:p>
            <a:pPr lvl="1" eaLnBrk="1" hangingPunct="1"/>
            <a:r>
              <a:rPr lang="en-US" altLang="zh-CN" sz="2800" dirty="0"/>
              <a:t>2)</a:t>
            </a:r>
            <a:r>
              <a:rPr lang="zh-CN" altLang="en-US" sz="2800" dirty="0"/>
              <a:t>类的封闭机制</a:t>
            </a:r>
          </a:p>
          <a:p>
            <a:pPr lvl="1" eaLnBrk="1" hangingPunct="1"/>
            <a:r>
              <a:rPr lang="en-US" altLang="zh-CN" sz="2800" dirty="0"/>
              <a:t>3)</a:t>
            </a:r>
            <a:r>
              <a:rPr lang="zh-CN" altLang="en-US" sz="2800" dirty="0"/>
              <a:t>对象中数据成员的初始化 </a:t>
            </a:r>
          </a:p>
        </p:txBody>
      </p:sp>
      <p:sp>
        <p:nvSpPr>
          <p:cNvPr id="54275"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622B2751-CB81-4DF2-A73E-4C9BE5304942}" type="slidenum">
              <a:rPr kumimoji="0" lang="zh-CN" altLang="en-US" sz="1000" smtClean="0"/>
              <a:pPr algn="ctr" eaLnBrk="1" hangingPunct="1"/>
              <a:t>66</a:t>
            </a:fld>
            <a:endParaRPr kumimoji="0" lang="en-US" altLang="zh-CN" sz="1000"/>
          </a:p>
        </p:txBody>
      </p:sp>
      <p:sp>
        <p:nvSpPr>
          <p:cNvPr id="48132" name="Rectangle 2"/>
          <p:cNvSpPr>
            <a:spLocks noGrp="1" noChangeArrowheads="1"/>
          </p:cNvSpPr>
          <p:nvPr>
            <p:ph type="title"/>
          </p:nvPr>
        </p:nvSpPr>
        <p:spPr>
          <a:xfrm>
            <a:off x="323528" y="188640"/>
            <a:ext cx="8229600" cy="1143000"/>
          </a:xfrm>
        </p:spPr>
        <p:txBody>
          <a:bodyPr/>
          <a:lstStyle/>
          <a:p>
            <a:pPr eaLnBrk="1" fontAlgn="auto" hangingPunct="1">
              <a:spcAft>
                <a:spcPts val="0"/>
              </a:spcAft>
              <a:defRPr/>
            </a:pPr>
            <a:r>
              <a:rPr lang="en-US" altLang="zh-CN" dirty="0"/>
              <a:t>9. </a:t>
            </a:r>
            <a:r>
              <a:rPr lang="zh-CN" altLang="en-US" dirty="0"/>
              <a:t>对象的初始化和对象的撤消 </a:t>
            </a:r>
          </a:p>
        </p:txBody>
      </p:sp>
    </p:spTree>
    <p:extLst>
      <p:ext uri="{BB962C8B-B14F-4D97-AF65-F5344CB8AC3E}">
        <p14:creationId xmlns:p14="http://schemas.microsoft.com/office/powerpoint/2010/main" val="189256627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51520" y="404664"/>
            <a:ext cx="8229600" cy="4525962"/>
          </a:xfrm>
        </p:spPr>
        <p:txBody>
          <a:bodyPr/>
          <a:lstStyle/>
          <a:p>
            <a:pPr eaLnBrk="1" hangingPunct="1"/>
            <a:r>
              <a:rPr lang="zh-CN" altLang="en-US" sz="2800" dirty="0"/>
              <a:t>普通变量的初始化方法</a:t>
            </a:r>
          </a:p>
          <a:p>
            <a:pPr lvl="1" eaLnBrk="1" hangingPunct="1"/>
            <a:r>
              <a:rPr lang="zh-CN" altLang="en-US" sz="2800" dirty="0">
                <a:solidFill>
                  <a:srgbClr val="FF0000"/>
                </a:solidFill>
              </a:rPr>
              <a:t>隐式初始化</a:t>
            </a:r>
            <a:r>
              <a:rPr lang="zh-CN" altLang="en-US" sz="2800" dirty="0"/>
              <a:t>：如全局变量</a:t>
            </a:r>
            <a:r>
              <a:rPr lang="en-US" altLang="zh-CN" sz="2800" dirty="0"/>
              <a:t>/</a:t>
            </a:r>
            <a:r>
              <a:rPr lang="zh-CN" altLang="en-US" sz="2800" dirty="0"/>
              <a:t>静态变量，如不给出显式的初始化表达式，就默认为初值为</a:t>
            </a:r>
            <a:r>
              <a:rPr lang="en-US" altLang="zh-CN" sz="2800" dirty="0"/>
              <a:t>0</a:t>
            </a:r>
            <a:r>
              <a:rPr lang="zh-CN" altLang="en-US" sz="2800" dirty="0"/>
              <a:t>。 </a:t>
            </a:r>
            <a:endParaRPr lang="en-US" altLang="zh-CN" sz="2800" dirty="0"/>
          </a:p>
          <a:p>
            <a:pPr lvl="1" eaLnBrk="1" hangingPunct="1"/>
            <a:endParaRPr lang="zh-CN" altLang="en-US" sz="2800" dirty="0"/>
          </a:p>
          <a:p>
            <a:pPr lvl="1" eaLnBrk="1" hangingPunct="1"/>
            <a:r>
              <a:rPr lang="zh-CN" altLang="en-US" sz="2800" dirty="0">
                <a:solidFill>
                  <a:srgbClr val="FF0000"/>
                </a:solidFill>
              </a:rPr>
              <a:t>显式初始化</a:t>
            </a:r>
            <a:r>
              <a:rPr lang="zh-CN" altLang="en-US" sz="2800" dirty="0"/>
              <a:t>：如局部变量，如给出显示初始化表达式，则以表达式值为初值；否则，计算机不专门对它进行初始化，初始值为随机值。 </a:t>
            </a:r>
          </a:p>
        </p:txBody>
      </p:sp>
      <p:sp>
        <p:nvSpPr>
          <p:cNvPr id="55299"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C6372DEC-96EC-46EA-BE46-10D8F1F769D1}" type="slidenum">
              <a:rPr kumimoji="0" lang="zh-CN" altLang="en-US" sz="1000" smtClean="0"/>
              <a:pPr algn="ctr" eaLnBrk="1" hangingPunct="1"/>
              <a:t>67</a:t>
            </a:fld>
            <a:endParaRPr kumimoji="0" lang="en-US" altLang="zh-CN" sz="1000"/>
          </a:p>
        </p:txBody>
      </p:sp>
    </p:spTree>
    <p:extLst>
      <p:ext uri="{BB962C8B-B14F-4D97-AF65-F5344CB8AC3E}">
        <p14:creationId xmlns:p14="http://schemas.microsoft.com/office/powerpoint/2010/main" val="43489686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23528" y="620688"/>
            <a:ext cx="8229600" cy="4525962"/>
          </a:xfrm>
        </p:spPr>
        <p:txBody>
          <a:bodyPr/>
          <a:lstStyle/>
          <a:p>
            <a:pPr eaLnBrk="1" hangingPunct="1"/>
            <a:r>
              <a:rPr lang="zh-CN" altLang="en-US" sz="2800" dirty="0"/>
              <a:t>类的封闭机制</a:t>
            </a:r>
          </a:p>
          <a:p>
            <a:pPr lvl="1" eaLnBrk="1" hangingPunct="1"/>
            <a:r>
              <a:rPr lang="zh-CN" altLang="en-US" sz="2800" dirty="0"/>
              <a:t>类外的程序不能直接访问类中数据成员</a:t>
            </a:r>
            <a:r>
              <a:rPr lang="en-US" altLang="zh-CN" sz="2800" dirty="0"/>
              <a:t>(</a:t>
            </a:r>
            <a:r>
              <a:rPr lang="zh-CN" altLang="en-US" sz="2800" dirty="0"/>
              <a:t>除非把数据成员定义为公有数据成员</a:t>
            </a:r>
            <a:r>
              <a:rPr lang="en-US" altLang="zh-CN" sz="2800" dirty="0"/>
              <a:t>)</a:t>
            </a:r>
            <a:r>
              <a:rPr lang="zh-CN" altLang="en-US" sz="2800" dirty="0"/>
              <a:t>，要通过类所提供的函数成员才能访问。 </a:t>
            </a:r>
            <a:endParaRPr lang="en-US" altLang="zh-CN" sz="2800" dirty="0"/>
          </a:p>
          <a:p>
            <a:pPr lvl="1" eaLnBrk="1" hangingPunct="1"/>
            <a:endParaRPr lang="zh-CN" altLang="en-US" sz="2800" dirty="0"/>
          </a:p>
          <a:p>
            <a:pPr lvl="1" eaLnBrk="1" hangingPunct="1"/>
            <a:r>
              <a:rPr lang="zh-CN" altLang="en-US" sz="2800" dirty="0"/>
              <a:t>既然定义为类的数据成员，一般都考虑安全性和保密性，所以类的数据成员极少定义为</a:t>
            </a:r>
            <a:r>
              <a:rPr lang="en-US" altLang="zh-CN" sz="2800" dirty="0">
                <a:solidFill>
                  <a:srgbClr val="0000FF"/>
                </a:solidFill>
              </a:rPr>
              <a:t>public</a:t>
            </a:r>
            <a:r>
              <a:rPr lang="zh-CN" altLang="en-US" sz="2800" dirty="0"/>
              <a:t>，否则就没必要把它放入类中了。 </a:t>
            </a:r>
          </a:p>
        </p:txBody>
      </p:sp>
      <p:sp>
        <p:nvSpPr>
          <p:cNvPr id="5632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2241262B-3A18-498C-B0D2-D17E3E144021}" type="slidenum">
              <a:rPr kumimoji="0" lang="zh-CN" altLang="en-US" sz="1000" smtClean="0"/>
              <a:pPr algn="ctr" eaLnBrk="1" hangingPunct="1"/>
              <a:t>68</a:t>
            </a:fld>
            <a:endParaRPr kumimoji="0" lang="en-US" altLang="zh-CN" sz="1000"/>
          </a:p>
        </p:txBody>
      </p:sp>
    </p:spTree>
    <p:extLst>
      <p:ext uri="{BB962C8B-B14F-4D97-AF65-F5344CB8AC3E}">
        <p14:creationId xmlns:p14="http://schemas.microsoft.com/office/powerpoint/2010/main" val="366498655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323528" y="404664"/>
            <a:ext cx="8712968" cy="5256584"/>
          </a:xfrm>
        </p:spPr>
        <p:txBody>
          <a:bodyPr/>
          <a:lstStyle/>
          <a:p>
            <a:pPr eaLnBrk="1" hangingPunct="1"/>
            <a:r>
              <a:rPr lang="zh-CN" altLang="en-US" sz="2800" dirty="0">
                <a:solidFill>
                  <a:srgbClr val="0000FF"/>
                </a:solidFill>
              </a:rPr>
              <a:t>对象中数据成员的初始化</a:t>
            </a:r>
          </a:p>
          <a:p>
            <a:pPr lvl="1" eaLnBrk="1" hangingPunct="1"/>
            <a:r>
              <a:rPr lang="zh-CN" altLang="en-US" sz="2800" dirty="0"/>
              <a:t>可以用两种形式对对象中的数据成员进行初始化： </a:t>
            </a:r>
          </a:p>
          <a:p>
            <a:pPr lvl="1" eaLnBrk="1" hangingPunct="1"/>
            <a:r>
              <a:rPr lang="zh-CN" altLang="en-US" sz="2800" dirty="0"/>
              <a:t>①</a:t>
            </a:r>
            <a:r>
              <a:rPr lang="zh-CN" altLang="en-US" sz="2800" dirty="0">
                <a:solidFill>
                  <a:srgbClr val="FF0000"/>
                </a:solidFill>
              </a:rPr>
              <a:t>方式</a:t>
            </a:r>
            <a:r>
              <a:rPr lang="en-US" altLang="zh-CN" sz="2800" dirty="0">
                <a:solidFill>
                  <a:srgbClr val="FF0000"/>
                </a:solidFill>
              </a:rPr>
              <a:t>1</a:t>
            </a:r>
            <a:r>
              <a:rPr lang="zh-CN" altLang="en-US" sz="2800" dirty="0"/>
              <a:t>：先声明对象，再调用对象中相关成员函数对其数据成员进行初始化。 </a:t>
            </a:r>
          </a:p>
          <a:p>
            <a:pPr marL="630238" lvl="2" indent="0" eaLnBrk="1" hangingPunct="1">
              <a:buNone/>
            </a:pPr>
            <a:endParaRPr lang="en-US" altLang="zh-CN" sz="2800" dirty="0"/>
          </a:p>
          <a:p>
            <a:pPr lvl="1" eaLnBrk="1" hangingPunct="1"/>
            <a:r>
              <a:rPr lang="en-US" altLang="zh-CN" sz="2800" dirty="0"/>
              <a:t>②</a:t>
            </a:r>
            <a:r>
              <a:rPr lang="zh-CN" altLang="en-US" sz="2800" dirty="0">
                <a:solidFill>
                  <a:srgbClr val="FF0000"/>
                </a:solidFill>
              </a:rPr>
              <a:t>方式</a:t>
            </a:r>
            <a:r>
              <a:rPr lang="en-US" altLang="zh-CN" sz="2800" dirty="0">
                <a:solidFill>
                  <a:srgbClr val="FF0000"/>
                </a:solidFill>
              </a:rPr>
              <a:t>2</a:t>
            </a:r>
            <a:r>
              <a:rPr lang="zh-CN" altLang="en-US" sz="2800" dirty="0"/>
              <a:t>：希望能设立一种机制，使得在进行对象创建时，它就能自动对所创建的对象的数据成员进行初始化</a:t>
            </a:r>
            <a:r>
              <a:rPr lang="en-US" altLang="zh-CN" sz="2800" dirty="0"/>
              <a:t>(</a:t>
            </a:r>
            <a:r>
              <a:rPr lang="zh-CN" altLang="en-US" sz="2800" dirty="0"/>
              <a:t>采用构造函数</a:t>
            </a:r>
            <a:r>
              <a:rPr lang="en-US" altLang="zh-CN" sz="2800" dirty="0"/>
              <a:t>!)</a:t>
            </a:r>
            <a:r>
              <a:rPr lang="zh-CN" altLang="en-US" sz="2800" dirty="0"/>
              <a:t>。 </a:t>
            </a:r>
          </a:p>
        </p:txBody>
      </p:sp>
      <p:sp>
        <p:nvSpPr>
          <p:cNvPr id="57347"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776D4EA4-7BE9-4C6A-B264-FF5D4AB4CB86}" type="slidenum">
              <a:rPr kumimoji="0" lang="zh-CN" altLang="en-US" sz="1000" smtClean="0"/>
              <a:pPr algn="ctr" eaLnBrk="1" hangingPunct="1"/>
              <a:t>69</a:t>
            </a:fld>
            <a:endParaRPr kumimoji="0" lang="en-US" altLang="zh-CN" sz="1000"/>
          </a:p>
        </p:txBody>
      </p:sp>
    </p:spTree>
    <p:extLst>
      <p:ext uri="{BB962C8B-B14F-4D97-AF65-F5344CB8AC3E}">
        <p14:creationId xmlns:p14="http://schemas.microsoft.com/office/powerpoint/2010/main" val="12176104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a:xfrm>
            <a:off x="179512" y="404664"/>
            <a:ext cx="8856984" cy="5760640"/>
          </a:xfrm>
        </p:spPr>
        <p:txBody>
          <a:bodyPr/>
          <a:lstStyle/>
          <a:p>
            <a:pPr eaLnBrk="1" hangingPunct="1"/>
            <a:r>
              <a:rPr lang="zh-Hans" altLang="en-US" sz="2800" dirty="0">
                <a:solidFill>
                  <a:srgbClr val="0000FF"/>
                </a:solidFill>
              </a:rPr>
              <a:t>结构化程序设计的缺点</a:t>
            </a:r>
            <a:r>
              <a:rPr lang="zh-Hans" altLang="en-US" sz="2800" dirty="0"/>
              <a:t>：</a:t>
            </a:r>
          </a:p>
          <a:p>
            <a:pPr lvl="1" eaLnBrk="1" hangingPunct="1"/>
            <a:r>
              <a:rPr lang="zh-Hans" altLang="en-US" sz="2800" dirty="0"/>
              <a:t>程序设计以功能为中心</a:t>
            </a:r>
            <a:r>
              <a:rPr lang="en-US" altLang="zh-Hans" sz="2800" dirty="0"/>
              <a:t>(</a:t>
            </a:r>
            <a:r>
              <a:rPr lang="zh-Hans" altLang="en-US" sz="2800" dirty="0"/>
              <a:t>而不是以数据为中心</a:t>
            </a:r>
            <a:r>
              <a:rPr lang="en-US" altLang="zh-Hans" sz="2800" dirty="0"/>
              <a:t>)</a:t>
            </a:r>
            <a:r>
              <a:rPr lang="zh-Hans" altLang="en-US" sz="2800" dirty="0"/>
              <a:t>、按步骤来进行。程序由一组相互协作的函数组成；</a:t>
            </a:r>
          </a:p>
          <a:p>
            <a:pPr lvl="1" eaLnBrk="1" hangingPunct="1"/>
            <a:r>
              <a:rPr lang="zh-Hans" altLang="en-US" sz="2800" dirty="0"/>
              <a:t>数据与处理数据的函数之间是分离的；</a:t>
            </a:r>
          </a:p>
          <a:p>
            <a:pPr lvl="1" eaLnBrk="1" hangingPunct="1"/>
            <a:r>
              <a:rPr lang="zh-Hans" altLang="en-US" sz="2800" dirty="0"/>
              <a:t>很难同时做到高内聚低耦合；</a:t>
            </a:r>
          </a:p>
          <a:p>
            <a:pPr lvl="1" eaLnBrk="1" hangingPunct="1"/>
            <a:r>
              <a:rPr lang="zh-Hans" altLang="en-US" sz="2800" dirty="0"/>
              <a:t>大型软件的编写比较复杂，软件开发和维护的费用比较高</a:t>
            </a:r>
            <a:r>
              <a:rPr lang="en-US" altLang="zh-Hans" sz="2800" dirty="0"/>
              <a:t>——</a:t>
            </a:r>
            <a:r>
              <a:rPr lang="zh-Hans" altLang="en-US" sz="2800" dirty="0"/>
              <a:t>软件危机问题；</a:t>
            </a:r>
            <a:endParaRPr lang="en-US" altLang="zh-Hans" sz="2800" dirty="0"/>
          </a:p>
          <a:p>
            <a:pPr lvl="1" eaLnBrk="1" hangingPunct="1">
              <a:buFont typeface="Verdana" charset="0"/>
              <a:buNone/>
            </a:pPr>
            <a:endParaRPr lang="en-US" altLang="zh-Hans" sz="2800" dirty="0"/>
          </a:p>
          <a:p>
            <a:pPr lvl="1" eaLnBrk="1" hangingPunct="1">
              <a:buFont typeface="Verdana" charset="0"/>
              <a:buNone/>
            </a:pPr>
            <a:r>
              <a:rPr lang="en-US" altLang="zh-Hans" sz="2800" dirty="0"/>
              <a:t>  </a:t>
            </a:r>
          </a:p>
        </p:txBody>
      </p:sp>
      <p:sp>
        <p:nvSpPr>
          <p:cNvPr id="15363" name="灯片编号占位符 4"/>
          <p:cNvSpPr>
            <a:spLocks noGrp="1"/>
          </p:cNvSpPr>
          <p:nvPr>
            <p:ph type="sldNum" sz="quarter" idx="12"/>
          </p:nvPr>
        </p:nvSpPr>
        <p:spPr bwMode="auto">
          <a:xfrm>
            <a:off x="3352800" y="63246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fld id="{D0944CC8-285F-5546-B277-C3F7121FA3BC}" type="slidenum">
              <a:rPr kumimoji="0" lang="zh-Hans" altLang="en-US" sz="1000"/>
              <a:pPr algn="ctr" eaLnBrk="1" hangingPunct="1"/>
              <a:t>7</a:t>
            </a:fld>
            <a:endParaRPr kumimoji="0" lang="en-US" altLang="zh-Hans"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dissolve">
                                      <p:cBhvr>
                                        <p:cTn id="7" dur="500"/>
                                        <p:tgtEl>
                                          <p:spTgt spid="535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5555">
                                            <p:txEl>
                                              <p:pRg st="2" end="2"/>
                                            </p:txEl>
                                          </p:spTgt>
                                        </p:tgtEl>
                                        <p:attrNameLst>
                                          <p:attrName>style.visibility</p:attrName>
                                        </p:attrNameLst>
                                      </p:cBhvr>
                                      <p:to>
                                        <p:strVal val="visible"/>
                                      </p:to>
                                    </p:set>
                                    <p:animEffect transition="in" filter="dissolve">
                                      <p:cBhvr>
                                        <p:cTn id="12" dur="500"/>
                                        <p:tgtEl>
                                          <p:spTgt spid="535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5555">
                                            <p:txEl>
                                              <p:pRg st="3" end="3"/>
                                            </p:txEl>
                                          </p:spTgt>
                                        </p:tgtEl>
                                        <p:attrNameLst>
                                          <p:attrName>style.visibility</p:attrName>
                                        </p:attrNameLst>
                                      </p:cBhvr>
                                      <p:to>
                                        <p:strVal val="visible"/>
                                      </p:to>
                                    </p:set>
                                    <p:animEffect transition="in" filter="dissolve">
                                      <p:cBhvr>
                                        <p:cTn id="17" dur="500"/>
                                        <p:tgtEl>
                                          <p:spTgt spid="535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5555">
                                            <p:txEl>
                                              <p:pRg st="4" end="4"/>
                                            </p:txEl>
                                          </p:spTgt>
                                        </p:tgtEl>
                                        <p:attrNameLst>
                                          <p:attrName>style.visibility</p:attrName>
                                        </p:attrNameLst>
                                      </p:cBhvr>
                                      <p:to>
                                        <p:strVal val="visible"/>
                                      </p:to>
                                    </p:set>
                                    <p:animEffect transition="in" filter="dissolve">
                                      <p:cBhvr>
                                        <p:cTn id="22" dur="500"/>
                                        <p:tgtEl>
                                          <p:spTgt spid="535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35555">
                                            <p:txEl>
                                              <p:pRg st="6" end="6"/>
                                            </p:txEl>
                                          </p:spTgt>
                                        </p:tgtEl>
                                        <p:attrNameLst>
                                          <p:attrName>style.visibility</p:attrName>
                                        </p:attrNameLst>
                                      </p:cBhvr>
                                      <p:to>
                                        <p:strVal val="visible"/>
                                      </p:to>
                                    </p:set>
                                    <p:animEffect transition="in" filter="dissolve">
                                      <p:cBhvr>
                                        <p:cTn id="27" dur="500"/>
                                        <p:tgtEl>
                                          <p:spTgt spid="535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a:t>构造函数</a:t>
            </a:r>
          </a:p>
        </p:txBody>
      </p:sp>
      <p:sp>
        <p:nvSpPr>
          <p:cNvPr id="38914" name="内容占位符 2"/>
          <p:cNvSpPr>
            <a:spLocks noGrp="1"/>
          </p:cNvSpPr>
          <p:nvPr>
            <p:ph idx="1"/>
          </p:nvPr>
        </p:nvSpPr>
        <p:spPr>
          <a:xfrm>
            <a:off x="457200" y="1481138"/>
            <a:ext cx="8507288" cy="4525962"/>
          </a:xfrm>
        </p:spPr>
        <p:txBody>
          <a:bodyPr/>
          <a:lstStyle/>
          <a:p>
            <a:pPr>
              <a:lnSpc>
                <a:spcPct val="110000"/>
              </a:lnSpc>
            </a:pPr>
            <a:r>
              <a:rPr lang="zh-CN" altLang="en-US" sz="2800" dirty="0"/>
              <a:t>构造函数是类的特殊成员函数，用于在声明类的对象时对其数据成员进行初始化。</a:t>
            </a:r>
            <a:endParaRPr lang="en-US" altLang="zh-CN" sz="2800" dirty="0"/>
          </a:p>
          <a:p>
            <a:pPr>
              <a:lnSpc>
                <a:spcPct val="110000"/>
              </a:lnSpc>
            </a:pPr>
            <a:r>
              <a:rPr lang="zh-CN" altLang="en-US" sz="2800" dirty="0"/>
              <a:t>构造函数的名字必须与类名同名，参数根据需要可有可无。</a:t>
            </a:r>
            <a:endParaRPr lang="en-US" altLang="zh-CN" sz="2800" dirty="0"/>
          </a:p>
          <a:p>
            <a:pPr>
              <a:lnSpc>
                <a:spcPct val="110000"/>
              </a:lnSpc>
            </a:pPr>
            <a:r>
              <a:rPr lang="zh-CN" altLang="en-US" sz="2800" dirty="0"/>
              <a:t>不能为构造函数指定返回值类型，</a:t>
            </a:r>
            <a:r>
              <a:rPr lang="en-US" altLang="zh-CN" sz="2800" dirty="0"/>
              <a:t>void</a:t>
            </a:r>
            <a:r>
              <a:rPr lang="zh-CN" altLang="en-US" sz="2800" dirty="0"/>
              <a:t>也不可以。</a:t>
            </a:r>
            <a:endParaRPr lang="en-US" altLang="zh-CN" sz="2800" dirty="0"/>
          </a:p>
          <a:p>
            <a:pPr>
              <a:lnSpc>
                <a:spcPct val="110000"/>
              </a:lnSpc>
            </a:pPr>
            <a:r>
              <a:rPr lang="zh-CN" altLang="en-US" sz="2800" dirty="0"/>
              <a:t>构造函数应被声明为公有函数。</a:t>
            </a:r>
            <a:endParaRPr lang="en-US" altLang="zh-CN" sz="2800" dirty="0"/>
          </a:p>
          <a:p>
            <a:pPr>
              <a:lnSpc>
                <a:spcPct val="110000"/>
              </a:lnSpc>
            </a:pPr>
            <a:r>
              <a:rPr lang="zh-CN" altLang="en-US" sz="2800" dirty="0"/>
              <a:t>构造函数在创建类的对象时被系统自动调用，在程序的其他部分不能调用。</a:t>
            </a: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9EE046C6-3C72-478A-9F5F-7A4FF5B4995E}" type="slidenum">
              <a:rPr lang="en-US" altLang="zh-CN" sz="1200">
                <a:solidFill>
                  <a:srgbClr val="FF5050"/>
                </a:solidFill>
                <a:ea typeface="宋体" pitchFamily="2" charset="-122"/>
              </a:rPr>
              <a:pPr/>
              <a:t>70</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638617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493713" y="766"/>
            <a:ext cx="8229600" cy="856484"/>
          </a:xfrm>
        </p:spPr>
        <p:txBody>
          <a:bodyPr>
            <a:normAutofit/>
          </a:bodyPr>
          <a:lstStyle/>
          <a:p>
            <a:r>
              <a:rPr lang="zh-CN" altLang="en-US" dirty="0"/>
              <a:t>含无参构造函数的</a:t>
            </a:r>
            <a:r>
              <a:rPr lang="en-US" altLang="zh-CN" dirty="0" err="1"/>
              <a:t>CTollBooth</a:t>
            </a:r>
            <a:r>
              <a:rPr lang="zh-CN" altLang="en-US" dirty="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E1FF87-0986-456F-A3F1-4405D48709F7}" type="slidenum">
              <a:rPr lang="en-US" altLang="zh-CN" sz="1200">
                <a:solidFill>
                  <a:srgbClr val="FF5050"/>
                </a:solidFill>
                <a:ea typeface="宋体" pitchFamily="2" charset="-122"/>
              </a:rPr>
              <a:pPr/>
              <a:t>71</a:t>
            </a:fld>
            <a:endParaRPr lang="en-US" altLang="zh-CN" sz="1200">
              <a:solidFill>
                <a:srgbClr val="FF5050"/>
              </a:solidFill>
              <a:ea typeface="宋体" pitchFamily="2" charset="-122"/>
            </a:endParaRPr>
          </a:p>
        </p:txBody>
      </p:sp>
      <p:sp>
        <p:nvSpPr>
          <p:cNvPr id="3" name="矩形 2"/>
          <p:cNvSpPr/>
          <p:nvPr/>
        </p:nvSpPr>
        <p:spPr>
          <a:xfrm>
            <a:off x="179512" y="911617"/>
            <a:ext cx="4572000" cy="4893647"/>
          </a:xfrm>
          <a:prstGeom prst="rect">
            <a:avLst/>
          </a:prstGeom>
        </p:spPr>
        <p:txBody>
          <a:bodyPr>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
        <p:nvSpPr>
          <p:cNvPr id="8" name="矩形 7"/>
          <p:cNvSpPr/>
          <p:nvPr/>
        </p:nvSpPr>
        <p:spPr>
          <a:xfrm>
            <a:off x="4104456" y="3429000"/>
            <a:ext cx="3635896" cy="2677656"/>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a:t>
            </a:r>
            <a:r>
              <a:rPr lang="en-US" altLang="zh-CN" dirty="0" err="1">
                <a:ea typeface="宋体" charset="-122"/>
              </a:rPr>
              <a:t>CTollBooth</a:t>
            </a:r>
            <a:r>
              <a:rPr lang="en-US" altLang="zh-CN" dirty="0">
                <a:ea typeface="宋体" charset="-122"/>
              </a:rPr>
              <a:t>::total;</a:t>
            </a:r>
          </a:p>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0;</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0;</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0;</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2294288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992" y="621308"/>
            <a:ext cx="9144000" cy="5688012"/>
          </a:xfrm>
        </p:spPr>
        <p:txBody>
          <a:bodyPr/>
          <a:lstStyle/>
          <a:p>
            <a:r>
              <a:rPr lang="zh-CN" altLang="en-US" dirty="0"/>
              <a:t>如果类声明时没有声明任何构造函数，则编译器会自动为其生成一个无参构造函数，以供生成对象时调用。</a:t>
            </a:r>
            <a:endParaRPr lang="en-US" altLang="zh-CN" dirty="0"/>
          </a:p>
          <a:p>
            <a:r>
              <a:rPr lang="zh-CN" altLang="en-US" dirty="0"/>
              <a:t>如果类声明时声明了有参构造函数，则编译器不再为其提供无参构造函数。</a:t>
            </a:r>
            <a:endParaRPr lang="en-US" altLang="zh-CN" dirty="0"/>
          </a:p>
          <a:p>
            <a:endParaRPr lang="en-US" altLang="zh-CN" dirty="0"/>
          </a:p>
          <a:p>
            <a:r>
              <a:rPr lang="zh-CN" altLang="en-US" dirty="0"/>
              <a:t>无参构造函数在类声明时有括号，</a:t>
            </a:r>
            <a:r>
              <a:rPr lang="zh-CN" altLang="en-US" dirty="0">
                <a:solidFill>
                  <a:srgbClr val="FF0000"/>
                </a:solidFill>
              </a:rPr>
              <a:t>在声明对象时应省略括号</a:t>
            </a:r>
            <a:r>
              <a:rPr lang="zh-CN" altLang="en-US" dirty="0"/>
              <a:t>。</a:t>
            </a:r>
            <a:endParaRPr lang="en-US" altLang="zh-CN" dirty="0"/>
          </a:p>
          <a:p>
            <a:r>
              <a:rPr lang="zh-CN" altLang="en-US" dirty="0"/>
              <a:t>与普通函数一样，构造函数也可以定义为内联函数，可以带默认参数，也可以重载。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F5FEC50-667C-4703-ABE6-159480816B1B}" type="slidenum">
              <a:rPr lang="en-US" altLang="zh-CN" sz="1200">
                <a:solidFill>
                  <a:srgbClr val="FF5050"/>
                </a:solidFill>
                <a:ea typeface="宋体" pitchFamily="2" charset="-122"/>
              </a:rPr>
              <a:pPr/>
              <a:t>72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862538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93713" y="0"/>
            <a:ext cx="8229600" cy="857250"/>
          </a:xfrm>
        </p:spPr>
        <p:txBody>
          <a:bodyPr>
            <a:normAutofit/>
          </a:bodyPr>
          <a:lstStyle/>
          <a:p>
            <a:r>
              <a:rPr lang="zh-CN" altLang="en-US" dirty="0"/>
              <a:t>含有参构造函数的</a:t>
            </a:r>
            <a:r>
              <a:rPr lang="en-US" altLang="zh-CN" dirty="0" err="1"/>
              <a:t>CTollBooth</a:t>
            </a:r>
            <a:r>
              <a:rPr lang="zh-CN" altLang="en-US" dirty="0"/>
              <a:t>类</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053E6376-09C3-49D2-8A30-AB21BF103BB4}" type="slidenum">
              <a:rPr lang="en-US" altLang="zh-CN" sz="1200">
                <a:solidFill>
                  <a:srgbClr val="FF5050"/>
                </a:solidFill>
                <a:ea typeface="宋体" pitchFamily="2" charset="-122"/>
              </a:rPr>
              <a:pPr/>
              <a:t>73</a:t>
            </a:fld>
            <a:endParaRPr lang="en-US" altLang="zh-CN" sz="1200">
              <a:solidFill>
                <a:srgbClr val="FF5050"/>
              </a:solidFill>
              <a:ea typeface="宋体" pitchFamily="2" charset="-122"/>
            </a:endParaRPr>
          </a:p>
        </p:txBody>
      </p:sp>
      <p:sp>
        <p:nvSpPr>
          <p:cNvPr id="7" name="矩形 6"/>
          <p:cNvSpPr/>
          <p:nvPr/>
        </p:nvSpPr>
        <p:spPr>
          <a:xfrm>
            <a:off x="179512" y="911617"/>
            <a:ext cx="4968552" cy="4893647"/>
          </a:xfrm>
          <a:prstGeom prst="rect">
            <a:avLst/>
          </a:prstGeom>
        </p:spPr>
        <p:txBody>
          <a:bodyPr wrap="square">
            <a:spAutoFit/>
          </a:bodyPr>
          <a:lstStyle/>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
        <p:nvSpPr>
          <p:cNvPr id="8" name="矩形 7"/>
          <p:cNvSpPr/>
          <p:nvPr/>
        </p:nvSpPr>
        <p:spPr>
          <a:xfrm>
            <a:off x="3347864" y="3573016"/>
            <a:ext cx="5796136" cy="2677656"/>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a:t>
            </a:r>
            <a:r>
              <a:rPr lang="en-US" altLang="zh-CN" dirty="0" err="1">
                <a:ea typeface="宋体" charset="-122"/>
              </a:rPr>
              <a:t>CTollBooth</a:t>
            </a:r>
            <a:r>
              <a:rPr lang="en-US" altLang="zh-CN" dirty="0">
                <a:ea typeface="宋体" charset="-122"/>
              </a:rPr>
              <a:t>::total = 10;</a:t>
            </a:r>
          </a:p>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no;</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24966091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302840" y="-162272"/>
            <a:ext cx="8229600" cy="1143000"/>
          </a:xfrm>
        </p:spPr>
        <p:txBody>
          <a:bodyPr/>
          <a:lstStyle/>
          <a:p>
            <a:r>
              <a:rPr lang="zh-CN" altLang="en-US" dirty="0"/>
              <a:t>构造函数的重载</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36E6FE6-4948-4B5C-8A09-54845279745C}" type="slidenum">
              <a:rPr lang="en-US" altLang="zh-CN" sz="1200">
                <a:solidFill>
                  <a:srgbClr val="FF5050"/>
                </a:solidFill>
                <a:ea typeface="宋体" pitchFamily="2" charset="-122"/>
              </a:rPr>
              <a:pPr/>
              <a:t>74</a:t>
            </a:fld>
            <a:endParaRPr lang="en-US" altLang="zh-CN" sz="1200">
              <a:solidFill>
                <a:srgbClr val="FF5050"/>
              </a:solidFill>
              <a:ea typeface="宋体" pitchFamily="2" charset="-122"/>
            </a:endParaRPr>
          </a:p>
        </p:txBody>
      </p:sp>
      <p:sp>
        <p:nvSpPr>
          <p:cNvPr id="6" name="矩形 5"/>
          <p:cNvSpPr/>
          <p:nvPr/>
        </p:nvSpPr>
        <p:spPr>
          <a:xfrm>
            <a:off x="179512" y="911617"/>
            <a:ext cx="8856984" cy="6001643"/>
          </a:xfrm>
          <a:prstGeom prst="rect">
            <a:avLst/>
          </a:prstGeom>
        </p:spPr>
        <p:txBody>
          <a:bodyPr wrap="square">
            <a:spAutoFit/>
          </a:bodyPr>
          <a:lstStyle/>
          <a:p>
            <a:pPr>
              <a:buFontTx/>
              <a:buNone/>
            </a:pPr>
            <a:r>
              <a:rPr lang="en-US" altLang="zh-CN" dirty="0">
                <a:solidFill>
                  <a:srgbClr val="FF0000"/>
                </a:solidFill>
                <a:ea typeface="宋体" charset="-122"/>
              </a:rPr>
              <a:t>//</a:t>
            </a:r>
            <a:r>
              <a:rPr lang="en-US" altLang="zh-CN" dirty="0" err="1">
                <a:solidFill>
                  <a:srgbClr val="FF0000"/>
                </a:solidFill>
                <a:ea typeface="宋体" charset="-122"/>
              </a:rPr>
              <a:t>CTollBooth.h</a:t>
            </a:r>
            <a:endParaRPr lang="en-US" altLang="zh-CN" dirty="0">
              <a:solidFill>
                <a:srgbClr val="FF0000"/>
              </a:solidFill>
              <a:ea typeface="宋体" charset="-122"/>
            </a:endParaRPr>
          </a:p>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solidFill>
                  <a:srgbClr val="FF0000"/>
                </a:solidFill>
                <a:ea typeface="宋体" charset="-122"/>
              </a:rPr>
              <a:t>     </a:t>
            </a:r>
            <a:r>
              <a:rPr lang="en-US" altLang="zh-CN" dirty="0" err="1">
                <a:solidFill>
                  <a:srgbClr val="FF0000"/>
                </a:solidFill>
                <a:ea typeface="宋体" charset="-122"/>
              </a:rPr>
              <a:t>CTollBooth</a:t>
            </a:r>
            <a:r>
              <a:rPr lang="en-US" altLang="zh-CN" dirty="0">
                <a:solidFill>
                  <a:srgbClr val="FF0000"/>
                </a:solidFill>
                <a:ea typeface="宋体" charset="-122"/>
              </a:rPr>
              <a:t>(){};</a:t>
            </a:r>
          </a:p>
          <a:p>
            <a:pPr>
              <a:buFontTx/>
              <a:buNone/>
            </a:pPr>
            <a:r>
              <a:rPr lang="en-US" altLang="zh-CN" dirty="0">
                <a:solidFill>
                  <a:srgbClr val="FF0000"/>
                </a:solidFill>
                <a:ea typeface="宋体" charset="-122"/>
              </a:rPr>
              <a:t>     </a:t>
            </a:r>
            <a:r>
              <a:rPr lang="en-US" altLang="zh-CN" dirty="0" err="1">
                <a:solidFill>
                  <a:srgbClr val="FF0000"/>
                </a:solidFill>
                <a:ea typeface="宋体" charset="-122"/>
              </a:rPr>
              <a:t>CTollBooth</a:t>
            </a:r>
            <a:r>
              <a:rPr lang="en-US" altLang="zh-CN" dirty="0">
                <a:solidFill>
                  <a:srgbClr val="FF0000"/>
                </a:solidFill>
                <a:ea typeface="宋体" charset="-122"/>
              </a:rPr>
              <a:t>(</a:t>
            </a:r>
            <a:r>
              <a:rPr lang="en-US" altLang="zh-CN" dirty="0" err="1">
                <a:solidFill>
                  <a:srgbClr val="FF0000"/>
                </a:solidFill>
                <a:ea typeface="宋体" charset="-122"/>
              </a:rPr>
              <a:t>int</a:t>
            </a:r>
            <a:r>
              <a:rPr lang="en-US" altLang="zh-CN" dirty="0">
                <a:solidFill>
                  <a:srgbClr val="FF0000"/>
                </a:solidFill>
                <a:ea typeface="宋体" charset="-122"/>
              </a:rPr>
              <a:t> </a:t>
            </a:r>
            <a:r>
              <a:rPr lang="en-US" altLang="zh-CN" dirty="0" err="1">
                <a:solidFill>
                  <a:srgbClr val="FF0000"/>
                </a:solidFill>
                <a:ea typeface="宋体" charset="-122"/>
              </a:rPr>
              <a:t>t,int</a:t>
            </a:r>
            <a:r>
              <a:rPr lang="en-US" altLang="zh-CN" dirty="0">
                <a:solidFill>
                  <a:srgbClr val="FF0000"/>
                </a:solidFill>
                <a:ea typeface="宋体" charset="-122"/>
              </a:rPr>
              <a:t> </a:t>
            </a:r>
            <a:r>
              <a:rPr lang="en-US" altLang="zh-CN" dirty="0" err="1">
                <a:solidFill>
                  <a:srgbClr val="FF0000"/>
                </a:solidFill>
                <a:ea typeface="宋体" charset="-122"/>
              </a:rPr>
              <a:t>no,int</a:t>
            </a:r>
            <a:r>
              <a:rPr lang="en-US" altLang="zh-CN" dirty="0">
                <a:solidFill>
                  <a:srgbClr val="FF0000"/>
                </a:solidFill>
                <a:ea typeface="宋体" charset="-122"/>
              </a:rPr>
              <a:t> </a:t>
            </a:r>
            <a:r>
              <a:rPr lang="en-US" altLang="zh-CN" dirty="0" err="1">
                <a:solidFill>
                  <a:srgbClr val="FF0000"/>
                </a:solidFill>
                <a:ea typeface="宋体" charset="-122"/>
              </a:rPr>
              <a:t>pf</a:t>
            </a:r>
            <a:r>
              <a:rPr lang="en-US" altLang="zh-CN" dirty="0">
                <a:solidFill>
                  <a:srgbClr val="FF0000"/>
                </a:solidFill>
                <a:ea typeface="宋体" charset="-122"/>
              </a:rPr>
              <a:t>=5)   </a:t>
            </a:r>
            <a:r>
              <a:rPr lang="en-US" altLang="zh-CN" sz="2000" dirty="0">
                <a:solidFill>
                  <a:srgbClr val="FF0000"/>
                </a:solidFill>
                <a:ea typeface="宋体" charset="-122"/>
              </a:rPr>
              <a:t>//</a:t>
            </a:r>
            <a:r>
              <a:rPr lang="zh-CN" altLang="en-US" sz="2000" dirty="0">
                <a:solidFill>
                  <a:srgbClr val="FF0000"/>
                </a:solidFill>
                <a:ea typeface="宋体" charset="-122"/>
              </a:rPr>
              <a:t>内联函数</a:t>
            </a:r>
            <a:r>
              <a:rPr lang="en-US" altLang="zh-CN" sz="2000" dirty="0">
                <a:solidFill>
                  <a:srgbClr val="FF0000"/>
                </a:solidFill>
                <a:ea typeface="宋体" charset="-122"/>
              </a:rPr>
              <a:t>,</a:t>
            </a:r>
            <a:r>
              <a:rPr lang="zh-CN" altLang="en-US" sz="2000" dirty="0">
                <a:solidFill>
                  <a:srgbClr val="FF0000"/>
                </a:solidFill>
                <a:ea typeface="宋体" charset="-122"/>
              </a:rPr>
              <a:t>重载函数</a:t>
            </a:r>
            <a:r>
              <a:rPr lang="en-US" altLang="zh-CN" sz="2000" dirty="0">
                <a:solidFill>
                  <a:srgbClr val="FF0000"/>
                </a:solidFill>
                <a:ea typeface="宋体" charset="-122"/>
              </a:rPr>
              <a:t>,</a:t>
            </a:r>
            <a:r>
              <a:rPr lang="zh-CN" altLang="en-US" sz="2000" dirty="0">
                <a:solidFill>
                  <a:srgbClr val="FF0000"/>
                </a:solidFill>
                <a:ea typeface="宋体" charset="-122"/>
              </a:rPr>
              <a:t>带默认参数</a:t>
            </a:r>
            <a:endParaRPr lang="en-US" altLang="zh-CN" sz="2000" dirty="0">
              <a:solidFill>
                <a:srgbClr val="FF0000"/>
              </a:solidFill>
              <a:ea typeface="宋体" charset="-122"/>
            </a:endParaRPr>
          </a:p>
          <a:p>
            <a:pPr>
              <a:buFontTx/>
              <a:buNone/>
            </a:pPr>
            <a:r>
              <a:rPr lang="en-US" altLang="zh-CN" dirty="0">
                <a:solidFill>
                  <a:srgbClr val="FF0000"/>
                </a:solidFill>
                <a:ea typeface="宋体" charset="-122"/>
              </a:rPr>
              <a:t>     {</a:t>
            </a:r>
            <a:r>
              <a:rPr lang="en-US" altLang="zh-CN" dirty="0" err="1">
                <a:solidFill>
                  <a:srgbClr val="FF0000"/>
                </a:solidFill>
                <a:ea typeface="宋体" charset="-122"/>
              </a:rPr>
              <a:t>ourtotal</a:t>
            </a:r>
            <a:r>
              <a:rPr lang="en-US" altLang="zh-CN" dirty="0">
                <a:solidFill>
                  <a:srgbClr val="FF0000"/>
                </a:solidFill>
                <a:ea typeface="宋体" charset="-122"/>
              </a:rPr>
              <a:t> = t; </a:t>
            </a:r>
            <a:r>
              <a:rPr lang="en-US" altLang="zh-CN" dirty="0" err="1">
                <a:solidFill>
                  <a:srgbClr val="FF0000"/>
                </a:solidFill>
                <a:ea typeface="宋体" charset="-122"/>
              </a:rPr>
              <a:t>nopaytotal</a:t>
            </a:r>
            <a:r>
              <a:rPr lang="en-US" altLang="zh-CN" dirty="0">
                <a:solidFill>
                  <a:srgbClr val="FF0000"/>
                </a:solidFill>
                <a:ea typeface="宋体" charset="-122"/>
              </a:rPr>
              <a:t> = no; </a:t>
            </a:r>
            <a:r>
              <a:rPr lang="en-US" altLang="zh-CN" dirty="0" err="1">
                <a:solidFill>
                  <a:srgbClr val="FF0000"/>
                </a:solidFill>
                <a:ea typeface="宋体" charset="-122"/>
              </a:rPr>
              <a:t>payfee</a:t>
            </a:r>
            <a:r>
              <a:rPr lang="en-US" altLang="zh-CN" dirty="0">
                <a:solidFill>
                  <a:srgbClr val="FF0000"/>
                </a:solidFill>
                <a:ea typeface="宋体" charset="-122"/>
              </a:rPr>
              <a:t> = </a:t>
            </a:r>
            <a:r>
              <a:rPr lang="en-US" altLang="zh-CN" dirty="0" err="1">
                <a:solidFill>
                  <a:srgbClr val="FF0000"/>
                </a:solidFill>
                <a:ea typeface="宋体" charset="-122"/>
              </a:rPr>
              <a:t>pf</a:t>
            </a:r>
            <a:r>
              <a:rPr lang="en-US" altLang="zh-CN" dirty="0">
                <a:solidFill>
                  <a:srgbClr val="FF0000"/>
                </a:solidFill>
                <a:ea typeface="宋体" charset="-122"/>
              </a:rPr>
              <a:t>;};</a:t>
            </a:r>
          </a:p>
          <a:p>
            <a:pPr>
              <a:buFontTx/>
              <a:buNone/>
            </a:pPr>
            <a:r>
              <a:rPr lang="en-US" altLang="zh-CN" dirty="0">
                <a:ea typeface="宋体" charset="-122"/>
              </a:rPr>
              <a:t>     void </a:t>
            </a:r>
            <a:r>
              <a:rPr lang="en-US" altLang="zh-CN" dirty="0" err="1">
                <a:ea typeface="宋体" charset="-122"/>
              </a:rPr>
              <a:t>PayingCar</a:t>
            </a:r>
            <a:r>
              <a:rPr lang="en-US" altLang="zh-CN" dirty="0">
                <a:ea typeface="宋体" charset="-122"/>
              </a:rPr>
              <a:t>();</a:t>
            </a:r>
          </a:p>
          <a:p>
            <a:pPr>
              <a:buFontTx/>
              <a:buNone/>
            </a:pPr>
            <a:r>
              <a:rPr lang="en-US" altLang="zh-CN" dirty="0">
                <a:ea typeface="宋体" charset="-122"/>
              </a:rPr>
              <a:t>     void </a:t>
            </a:r>
            <a:r>
              <a:rPr lang="en-US" altLang="zh-CN" dirty="0" err="1">
                <a:ea typeface="宋体" charset="-122"/>
              </a:rPr>
              <a:t>noPayCar</a:t>
            </a:r>
            <a:r>
              <a:rPr lang="en-US" altLang="zh-CN" dirty="0">
                <a:ea typeface="宋体" charset="-122"/>
              </a:rPr>
              <a:t>();</a:t>
            </a:r>
          </a:p>
          <a:p>
            <a:pPr>
              <a:buFontTx/>
              <a:buNone/>
            </a:pPr>
            <a:r>
              <a:rPr lang="en-US" altLang="zh-CN" dirty="0">
                <a:ea typeface="宋体" charset="-122"/>
              </a:rPr>
              <a:t>     void display();</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solidFill>
                  <a:schemeClr val="accent1"/>
                </a:solidFill>
                <a:ea typeface="宋体" charset="-122"/>
              </a:rPr>
              <a:t>     static</a:t>
            </a:r>
            <a:r>
              <a:rPr lang="en-US" altLang="zh-CN" dirty="0">
                <a:ea typeface="宋体" charset="-122"/>
              </a:rPr>
              <a:t> </a:t>
            </a:r>
            <a:r>
              <a:rPr lang="en-US" altLang="zh-CN" dirty="0" err="1">
                <a:ea typeface="宋体" charset="-122"/>
              </a:rPr>
              <a:t>int</a:t>
            </a:r>
            <a:r>
              <a:rPr lang="en-US" altLang="zh-CN" dirty="0">
                <a:ea typeface="宋体" charset="-122"/>
              </a:rPr>
              <a:t> total;	</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3224643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251520" y="116632"/>
            <a:ext cx="8229600" cy="1143000"/>
          </a:xfrm>
        </p:spPr>
        <p:txBody>
          <a:bodyPr/>
          <a:lstStyle/>
          <a:p>
            <a:r>
              <a:rPr lang="zh-CN" altLang="en-US" dirty="0"/>
              <a:t>构造函数的调用</a:t>
            </a:r>
          </a:p>
        </p:txBody>
      </p:sp>
      <p:sp>
        <p:nvSpPr>
          <p:cNvPr id="44034" name="内容占位符 2"/>
          <p:cNvSpPr>
            <a:spLocks noGrp="1"/>
          </p:cNvSpPr>
          <p:nvPr>
            <p:ph idx="1"/>
          </p:nvPr>
        </p:nvSpPr>
        <p:spPr>
          <a:xfrm>
            <a:off x="323528" y="1196752"/>
            <a:ext cx="8568952" cy="4525962"/>
          </a:xfrm>
        </p:spPr>
        <p:txBody>
          <a:bodyPr/>
          <a:lstStyle/>
          <a:p>
            <a:pPr indent="-6350">
              <a:buFontTx/>
              <a:buNone/>
            </a:pPr>
            <a:r>
              <a:rPr lang="en-US" altLang="zh-CN" dirty="0" err="1"/>
              <a:t>int</a:t>
            </a:r>
            <a:r>
              <a:rPr lang="en-US" altLang="zh-CN" dirty="0"/>
              <a:t> main( )</a:t>
            </a:r>
          </a:p>
          <a:p>
            <a:pPr indent="-6350">
              <a:buFontTx/>
              <a:buNone/>
            </a:pPr>
            <a:r>
              <a:rPr lang="en-US" altLang="zh-CN" dirty="0"/>
              <a:t>{</a:t>
            </a:r>
          </a:p>
          <a:p>
            <a:pPr indent="-6350">
              <a:buFontTx/>
              <a:buNone/>
            </a:pPr>
            <a:r>
              <a:rPr lang="en-US" altLang="zh-CN" dirty="0"/>
              <a:t>   </a:t>
            </a:r>
            <a:r>
              <a:rPr lang="en-US" altLang="zh-CN" dirty="0" err="1"/>
              <a:t>CTollBoth</a:t>
            </a:r>
            <a:r>
              <a:rPr lang="en-US" altLang="zh-CN" dirty="0"/>
              <a:t>  TollBoth1;          	//</a:t>
            </a:r>
            <a:r>
              <a:rPr lang="zh-CN" altLang="en-US" dirty="0"/>
              <a:t>没有给实参 </a:t>
            </a:r>
          </a:p>
          <a:p>
            <a:pPr indent="-6350">
              <a:buFontTx/>
              <a:buNone/>
            </a:pPr>
            <a:r>
              <a:rPr lang="en-US" altLang="zh-CN" dirty="0"/>
              <a:t>   </a:t>
            </a:r>
            <a:r>
              <a:rPr lang="en-US" altLang="zh-CN" dirty="0" err="1"/>
              <a:t>CTollBoth</a:t>
            </a:r>
            <a:r>
              <a:rPr lang="en-US" altLang="zh-CN" dirty="0"/>
              <a:t>  TollBoth2(0,0);    //</a:t>
            </a:r>
            <a:r>
              <a:rPr lang="zh-CN" altLang="en-US" dirty="0"/>
              <a:t>只给定</a:t>
            </a:r>
            <a:r>
              <a:rPr lang="en-US" altLang="zh-CN" dirty="0"/>
              <a:t>2</a:t>
            </a:r>
            <a:r>
              <a:rPr lang="zh-CN" altLang="en-US" dirty="0"/>
              <a:t>个实参</a:t>
            </a:r>
          </a:p>
          <a:p>
            <a:pPr indent="-6350">
              <a:buFontTx/>
              <a:buNone/>
            </a:pPr>
            <a:r>
              <a:rPr lang="en-US" altLang="zh-CN" dirty="0"/>
              <a:t>   </a:t>
            </a:r>
            <a:r>
              <a:rPr lang="en-US" altLang="zh-CN" dirty="0" err="1"/>
              <a:t>CTollBoth</a:t>
            </a:r>
            <a:r>
              <a:rPr lang="en-US" altLang="zh-CN" dirty="0"/>
              <a:t>  TollBoth3(1,5,10);     //</a:t>
            </a:r>
            <a:r>
              <a:rPr lang="zh-CN" altLang="en-US" dirty="0"/>
              <a:t>给定</a:t>
            </a:r>
            <a:r>
              <a:rPr lang="en-US" altLang="zh-CN" dirty="0"/>
              <a:t>3</a:t>
            </a:r>
            <a:r>
              <a:rPr lang="zh-CN" altLang="en-US" dirty="0"/>
              <a:t>个实参</a:t>
            </a:r>
          </a:p>
          <a:p>
            <a:pPr indent="-6350">
              <a:buFontTx/>
              <a:buNone/>
            </a:pPr>
            <a:r>
              <a:rPr lang="en-US" altLang="zh-CN" dirty="0"/>
              <a:t>	   return 0;</a:t>
            </a:r>
          </a:p>
          <a:p>
            <a:pPr indent="-6350">
              <a:buFontTx/>
              <a:buNone/>
            </a:pPr>
            <a:r>
              <a:rPr lang="en-US" altLang="zh-CN" dirty="0"/>
              <a:t>}</a:t>
            </a:r>
            <a:endParaRPr lang="zh-CN" altLang="en-US" dirty="0"/>
          </a:p>
          <a:p>
            <a:pPr indent="-6350"/>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276617E2-F2B8-4230-B164-D524039D2D4F}" type="slidenum">
              <a:rPr lang="en-US" altLang="zh-CN" sz="1200">
                <a:solidFill>
                  <a:srgbClr val="FF5050"/>
                </a:solidFill>
                <a:ea typeface="宋体" pitchFamily="2" charset="-122"/>
              </a:rPr>
              <a:pPr/>
              <a:t>75</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990465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30832" y="-99392"/>
            <a:ext cx="8229600" cy="1143000"/>
          </a:xfrm>
        </p:spPr>
        <p:txBody>
          <a:bodyPr/>
          <a:lstStyle/>
          <a:p>
            <a:r>
              <a:rPr lang="zh-CN" altLang="en-US" dirty="0"/>
              <a:t>用参数初始化表对数据成员初始化</a:t>
            </a:r>
          </a:p>
        </p:txBody>
      </p:sp>
      <p:sp>
        <p:nvSpPr>
          <p:cNvPr id="46083" name="内容占位符 2"/>
          <p:cNvSpPr>
            <a:spLocks noGrp="1"/>
          </p:cNvSpPr>
          <p:nvPr>
            <p:ph idx="1"/>
          </p:nvPr>
        </p:nvSpPr>
        <p:spPr>
          <a:xfrm>
            <a:off x="179388" y="981075"/>
            <a:ext cx="9178925" cy="5688013"/>
          </a:xfrm>
          <a:noFill/>
        </p:spPr>
        <p:txBody>
          <a:bodyPr/>
          <a:lstStyle/>
          <a:p>
            <a:pPr>
              <a:buFontTx/>
              <a:buNone/>
            </a:pPr>
            <a:r>
              <a:rPr lang="zh-CN" altLang="en-US" dirty="0"/>
              <a:t>不在函数体内对数据成员初始化，而是在函数首部实现。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5D382C3-B284-42D8-8FDB-0361DAFC1EFF}" type="slidenum">
              <a:rPr lang="en-US" altLang="zh-CN" sz="1200">
                <a:solidFill>
                  <a:srgbClr val="FF5050"/>
                </a:solidFill>
                <a:ea typeface="宋体" pitchFamily="2" charset="-122"/>
              </a:rPr>
              <a:pPr/>
              <a:t>76</a:t>
            </a:fld>
            <a:endParaRPr lang="en-US" altLang="zh-CN" sz="1200">
              <a:solidFill>
                <a:srgbClr val="FF5050"/>
              </a:solidFill>
              <a:ea typeface="宋体" pitchFamily="2" charset="-122"/>
            </a:endParaRPr>
          </a:p>
        </p:txBody>
      </p:sp>
      <p:sp>
        <p:nvSpPr>
          <p:cNvPr id="7" name="矩形 6"/>
          <p:cNvSpPr/>
          <p:nvPr/>
        </p:nvSpPr>
        <p:spPr>
          <a:xfrm>
            <a:off x="460147" y="1556792"/>
            <a:ext cx="5796136" cy="2308324"/>
          </a:xfrm>
          <a:prstGeom prst="rect">
            <a:avLst/>
          </a:prstGeom>
          <a:ln w="38100">
            <a:solidFill>
              <a:schemeClr val="accent2"/>
            </a:solidFill>
          </a:ln>
        </p:spPr>
        <p:txBody>
          <a:bodyPr wrap="square">
            <a:spAutoFit/>
          </a:bodyPr>
          <a:lstStyle/>
          <a:p>
            <a:pPr>
              <a:buFontTx/>
              <a:buNone/>
            </a:pP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p>
          <a:p>
            <a:pPr>
              <a:buFontTx/>
              <a:buNone/>
            </a:pPr>
            <a:r>
              <a:rPr lang="en-US" altLang="zh-CN" dirty="0">
                <a:ea typeface="宋体" charset="-122"/>
              </a:rPr>
              <a:t>{</a:t>
            </a: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no;</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
        <p:nvSpPr>
          <p:cNvPr id="2" name="下箭头 1"/>
          <p:cNvSpPr/>
          <p:nvPr/>
        </p:nvSpPr>
        <p:spPr>
          <a:xfrm>
            <a:off x="2987824" y="3884366"/>
            <a:ext cx="432048" cy="42798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23528" y="4312346"/>
            <a:ext cx="8712968" cy="830997"/>
          </a:xfrm>
          <a:prstGeom prst="rect">
            <a:avLst/>
          </a:prstGeom>
          <a:noFill/>
        </p:spPr>
        <p:txBody>
          <a:bodyPr wrap="square" rtlCol="0">
            <a:spAutoFit/>
          </a:bodyPr>
          <a:lstStyle/>
          <a:p>
            <a:r>
              <a:rPr lang="en-US" altLang="zh-CN" dirty="0" err="1"/>
              <a:t>CTollBooth</a:t>
            </a:r>
            <a:r>
              <a:rPr lang="en-US" altLang="zh-CN" dirty="0"/>
              <a:t>(</a:t>
            </a:r>
            <a:r>
              <a:rPr lang="en-US" altLang="zh-CN" dirty="0" err="1"/>
              <a:t>int</a:t>
            </a:r>
            <a:r>
              <a:rPr lang="en-US" altLang="zh-CN" dirty="0"/>
              <a:t> </a:t>
            </a:r>
            <a:r>
              <a:rPr lang="en-US" altLang="zh-CN" dirty="0" err="1"/>
              <a:t>t,int</a:t>
            </a:r>
            <a:r>
              <a:rPr lang="en-US" altLang="zh-CN" dirty="0"/>
              <a:t> </a:t>
            </a:r>
            <a:r>
              <a:rPr lang="en-US" altLang="zh-CN" dirty="0" err="1"/>
              <a:t>no,int</a:t>
            </a:r>
            <a:r>
              <a:rPr lang="en-US" altLang="zh-CN" dirty="0"/>
              <a:t> </a:t>
            </a:r>
            <a:r>
              <a:rPr lang="en-US" altLang="zh-CN" dirty="0" err="1"/>
              <a:t>pf</a:t>
            </a:r>
            <a:r>
              <a:rPr lang="en-US" altLang="zh-CN" dirty="0"/>
              <a:t>):</a:t>
            </a:r>
            <a:r>
              <a:rPr lang="en-US" altLang="zh-CN" dirty="0" err="1"/>
              <a:t>ourtotal</a:t>
            </a:r>
            <a:r>
              <a:rPr lang="en-US" altLang="zh-CN" dirty="0"/>
              <a:t>(t),</a:t>
            </a:r>
            <a:r>
              <a:rPr lang="en-US" altLang="zh-CN" dirty="0" err="1"/>
              <a:t>nopaytotal</a:t>
            </a:r>
            <a:r>
              <a:rPr lang="en-US" altLang="zh-CN" dirty="0"/>
              <a:t>(no),</a:t>
            </a:r>
          </a:p>
          <a:p>
            <a:r>
              <a:rPr lang="en-US" altLang="zh-CN" dirty="0"/>
              <a:t>                                          </a:t>
            </a:r>
            <a:r>
              <a:rPr lang="en-US" altLang="zh-CN" dirty="0" err="1"/>
              <a:t>payfee</a:t>
            </a:r>
            <a:r>
              <a:rPr lang="en-US" altLang="zh-CN" dirty="0"/>
              <a:t>(</a:t>
            </a:r>
            <a:r>
              <a:rPr lang="en-US" altLang="zh-CN" dirty="0" err="1"/>
              <a:t>pf</a:t>
            </a:r>
            <a:r>
              <a:rPr lang="en-US" altLang="zh-CN" dirty="0"/>
              <a:t>){}</a:t>
            </a:r>
            <a:endParaRPr lang="zh-CN" altLang="en-US" dirty="0"/>
          </a:p>
        </p:txBody>
      </p:sp>
      <p:sp>
        <p:nvSpPr>
          <p:cNvPr id="8" name="矩形 7"/>
          <p:cNvSpPr/>
          <p:nvPr/>
        </p:nvSpPr>
        <p:spPr>
          <a:xfrm>
            <a:off x="460147" y="5445224"/>
            <a:ext cx="5378395" cy="507831"/>
          </a:xfrm>
          <a:prstGeom prst="rect">
            <a:avLst/>
          </a:prstGeom>
        </p:spPr>
        <p:txBody>
          <a:bodyPr wrap="none">
            <a:spAutoFit/>
          </a:bodyPr>
          <a:lstStyle/>
          <a:p>
            <a:r>
              <a:rPr lang="zh-CN" altLang="en-US" sz="2700" dirty="0">
                <a:latin typeface="+mn-lt"/>
                <a:ea typeface="+mn-ea"/>
              </a:rPr>
              <a:t>注意：这种写法仅限于构造函数。</a:t>
            </a:r>
          </a:p>
        </p:txBody>
      </p:sp>
    </p:spTree>
    <p:extLst>
      <p:ext uri="{BB962C8B-B14F-4D97-AF65-F5344CB8AC3E}">
        <p14:creationId xmlns:p14="http://schemas.microsoft.com/office/powerpoint/2010/main" val="23170461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230832" y="125760"/>
            <a:ext cx="8229600" cy="1143000"/>
          </a:xfrm>
        </p:spPr>
        <p:txBody>
          <a:bodyPr/>
          <a:lstStyle/>
          <a:p>
            <a:r>
              <a:rPr lang="zh-CN" altLang="en-US" dirty="0"/>
              <a:t>析构函数</a:t>
            </a:r>
          </a:p>
        </p:txBody>
      </p:sp>
      <p:sp>
        <p:nvSpPr>
          <p:cNvPr id="47106" name="内容占位符 2"/>
          <p:cNvSpPr>
            <a:spLocks noGrp="1"/>
          </p:cNvSpPr>
          <p:nvPr>
            <p:ph idx="1"/>
          </p:nvPr>
        </p:nvSpPr>
        <p:spPr>
          <a:xfrm>
            <a:off x="251520" y="1268760"/>
            <a:ext cx="8229600" cy="4525962"/>
          </a:xfrm>
        </p:spPr>
        <p:txBody>
          <a:bodyPr/>
          <a:lstStyle/>
          <a:p>
            <a:r>
              <a:rPr lang="zh-CN" altLang="en-US" dirty="0">
                <a:solidFill>
                  <a:srgbClr val="000000"/>
                </a:solidFill>
                <a:latin typeface="楷体" pitchFamily="49" charset="-122"/>
                <a:ea typeface="楷体" pitchFamily="49" charset="-122"/>
              </a:rPr>
              <a:t>析构函数是类的另一特殊成员函数，用于在对象终止时由</a:t>
            </a:r>
            <a:r>
              <a:rPr lang="zh-CN" altLang="en-US" dirty="0">
                <a:solidFill>
                  <a:schemeClr val="accent1"/>
                </a:solidFill>
                <a:latin typeface="楷体" pitchFamily="49" charset="-122"/>
                <a:ea typeface="楷体" pitchFamily="49" charset="-122"/>
              </a:rPr>
              <a:t>系统自动调用</a:t>
            </a:r>
            <a:r>
              <a:rPr lang="zh-CN" altLang="en-US" dirty="0">
                <a:solidFill>
                  <a:srgbClr val="000000"/>
                </a:solidFill>
                <a:latin typeface="楷体" pitchFamily="49" charset="-122"/>
                <a:ea typeface="楷体" pitchFamily="49" charset="-122"/>
              </a:rPr>
              <a:t>，以释放分配给对象的内存。</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析构函数的函数名应为类名前加“</a:t>
            </a:r>
            <a:r>
              <a:rPr lang="en-US" altLang="zh-CN" dirty="0">
                <a:solidFill>
                  <a:srgbClr val="000000"/>
                </a:solidFill>
                <a:latin typeface="楷体" pitchFamily="49" charset="-122"/>
                <a:ea typeface="楷体" pitchFamily="49" charset="-122"/>
                <a:sym typeface="Symbol" pitchFamily="18" charset="2"/>
              </a:rPr>
              <a:t></a:t>
            </a:r>
            <a:r>
              <a:rPr lang="zh-CN" altLang="en-US" dirty="0">
                <a:solidFill>
                  <a:srgbClr val="000000"/>
                </a:solidFill>
                <a:latin typeface="楷体" pitchFamily="49" charset="-122"/>
                <a:ea typeface="楷体" pitchFamily="49" charset="-122"/>
              </a:rPr>
              <a:t>”。</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析构函数没有参数，也不能指定返回值类型。</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一个类只能声明一个析构函数。</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析构函数也是公有的成员函数。</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如果类中没有声明，则编译器会自动提供一个带空函数体的析构函数。</a:t>
            </a:r>
            <a:endParaRPr lang="en-US" altLang="zh-CN" dirty="0">
              <a:solidFill>
                <a:srgbClr val="000000"/>
              </a:solidFill>
              <a:latin typeface="楷体" pitchFamily="49" charset="-122"/>
              <a:ea typeface="楷体" pitchFamily="49" charset="-122"/>
            </a:endParaRPr>
          </a:p>
          <a:p>
            <a:r>
              <a:rPr lang="zh-CN" altLang="en-US" dirty="0">
                <a:solidFill>
                  <a:srgbClr val="000000"/>
                </a:solidFill>
                <a:latin typeface="楷体" pitchFamily="49" charset="-122"/>
                <a:ea typeface="楷体" pitchFamily="49" charset="-122"/>
              </a:rPr>
              <a:t>析构函数一般做一些清理的工作：</a:t>
            </a:r>
            <a:endParaRPr lang="en-US" altLang="zh-CN" dirty="0">
              <a:solidFill>
                <a:srgbClr val="000000"/>
              </a:solidFill>
              <a:latin typeface="楷体" pitchFamily="49" charset="-122"/>
              <a:ea typeface="楷体" pitchFamily="49" charset="-122"/>
            </a:endParaRPr>
          </a:p>
          <a:p>
            <a:pPr lvl="1">
              <a:lnSpc>
                <a:spcPct val="90000"/>
              </a:lnSpc>
              <a:buFontTx/>
              <a:buNone/>
            </a:pPr>
            <a:r>
              <a:rPr lang="en-US" altLang="zh-CN" sz="2800" dirty="0"/>
              <a:t>Test::~Test( )	</a:t>
            </a:r>
            <a:endParaRPr lang="zh-CN" altLang="en-US" sz="2800" dirty="0"/>
          </a:p>
          <a:p>
            <a:pPr lvl="1">
              <a:lnSpc>
                <a:spcPct val="90000"/>
              </a:lnSpc>
              <a:buFontTx/>
              <a:buNone/>
            </a:pPr>
            <a:r>
              <a:rPr lang="en-US" altLang="zh-CN" sz="2800" dirty="0"/>
              <a:t>{ </a:t>
            </a:r>
            <a:r>
              <a:rPr lang="en-US" altLang="zh-CN" sz="2800" dirty="0" err="1"/>
              <a:t>cout</a:t>
            </a:r>
            <a:r>
              <a:rPr lang="en-US" altLang="zh-CN" sz="2800" dirty="0"/>
              <a:t>&lt;&lt;"\</a:t>
            </a:r>
            <a:r>
              <a:rPr lang="en-US" altLang="zh-CN" sz="2800" dirty="0" err="1"/>
              <a:t>nDestructor</a:t>
            </a:r>
            <a:r>
              <a:rPr lang="en-US" altLang="zh-CN" sz="2800" dirty="0"/>
              <a:t> is active.\n"; }</a:t>
            </a:r>
          </a:p>
          <a:p>
            <a:endParaRPr lang="en-US" altLang="zh-CN" dirty="0">
              <a:solidFill>
                <a:srgbClr val="000000"/>
              </a:solidFill>
              <a:latin typeface="楷体" pitchFamily="49" charset="-122"/>
              <a:ea typeface="楷体" pitchFamily="49" charset="-122"/>
            </a:endParaRPr>
          </a:p>
          <a:p>
            <a:endParaRPr lang="en-US" altLang="zh-CN" dirty="0">
              <a:solidFill>
                <a:srgbClr val="000000"/>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48BE61-4440-4339-9AC8-F71991887DB7}" type="slidenum">
              <a:rPr lang="en-US" altLang="zh-CN" sz="1200">
                <a:solidFill>
                  <a:srgbClr val="FF5050"/>
                </a:solidFill>
                <a:ea typeface="宋体" pitchFamily="2" charset="-122"/>
              </a:rPr>
              <a:pPr/>
              <a:t>77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8056234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000125" y="0"/>
            <a:ext cx="7345363" cy="823913"/>
          </a:xfrm>
        </p:spPr>
        <p:txBody>
          <a:bodyPr/>
          <a:lstStyle/>
          <a:p>
            <a:r>
              <a:rPr lang="zh-CN" altLang="en-US" dirty="0"/>
              <a:t>析构函数的执行</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7CE9C9A-B654-4410-8FF0-7A5E4723D996}" type="slidenum">
              <a:rPr lang="en-US" altLang="zh-CN" sz="1200">
                <a:solidFill>
                  <a:srgbClr val="FF5050"/>
                </a:solidFill>
                <a:ea typeface="宋体" pitchFamily="2" charset="-122"/>
              </a:rPr>
              <a:pPr/>
              <a:t>78</a:t>
            </a:fld>
            <a:endParaRPr lang="en-US" altLang="zh-CN" sz="1200">
              <a:solidFill>
                <a:srgbClr val="FF5050"/>
              </a:solidFill>
              <a:ea typeface="宋体" pitchFamily="2" charset="-122"/>
            </a:endParaRPr>
          </a:p>
        </p:txBody>
      </p:sp>
      <p:sp>
        <p:nvSpPr>
          <p:cNvPr id="7" name="内容占位符 2"/>
          <p:cNvSpPr>
            <a:spLocks noGrp="1"/>
          </p:cNvSpPr>
          <p:nvPr>
            <p:ph idx="1"/>
          </p:nvPr>
        </p:nvSpPr>
        <p:spPr>
          <a:xfrm>
            <a:off x="0" y="642938"/>
            <a:ext cx="6084168" cy="6215062"/>
          </a:xfrm>
          <a:solidFill>
            <a:schemeClr val="bg1"/>
          </a:solidFill>
          <a:ln>
            <a:solidFill>
              <a:srgbClr val="00B050"/>
            </a:solidFill>
            <a:prstDash val="sysDot"/>
            <a:miter lim="800000"/>
            <a:headEnd/>
            <a:tailEnd/>
          </a:ln>
        </p:spPr>
        <p:txBody>
          <a:bodyPr/>
          <a:lstStyle/>
          <a:p>
            <a:pPr>
              <a:buFontTx/>
              <a:buNone/>
            </a:pPr>
            <a:r>
              <a:rPr lang="en-US" altLang="zh-CN" sz="2400" dirty="0"/>
              <a:t>#include&lt;</a:t>
            </a:r>
            <a:r>
              <a:rPr lang="en-US" altLang="zh-CN" sz="2400" dirty="0" err="1"/>
              <a:t>iostream</a:t>
            </a:r>
            <a:r>
              <a:rPr lang="en-US" altLang="zh-CN" sz="2400" dirty="0"/>
              <a:t>&gt;</a:t>
            </a:r>
          </a:p>
          <a:p>
            <a:pPr>
              <a:buFontTx/>
              <a:buNone/>
            </a:pPr>
            <a:r>
              <a:rPr lang="en-US" altLang="zh-CN" sz="2400" dirty="0"/>
              <a:t>using namespace </a:t>
            </a:r>
            <a:r>
              <a:rPr lang="en-US" altLang="zh-CN" sz="2400" dirty="0" err="1"/>
              <a:t>std</a:t>
            </a:r>
            <a:r>
              <a:rPr lang="en-US" altLang="zh-CN" sz="2400" dirty="0"/>
              <a:t>;</a:t>
            </a:r>
          </a:p>
          <a:p>
            <a:pPr>
              <a:buFontTx/>
              <a:buNone/>
            </a:pPr>
            <a:r>
              <a:rPr lang="en-US" altLang="zh-CN" sz="2400" dirty="0"/>
              <a:t>class A</a:t>
            </a:r>
          </a:p>
          <a:p>
            <a:pPr>
              <a:buFontTx/>
              <a:buNone/>
            </a:pPr>
            <a:r>
              <a:rPr lang="en-US" altLang="zh-CN" sz="2400" dirty="0"/>
              <a:t>{</a:t>
            </a:r>
          </a:p>
          <a:p>
            <a:pPr>
              <a:buFontTx/>
              <a:buNone/>
            </a:pPr>
            <a:r>
              <a:rPr lang="en-US" altLang="zh-CN" sz="2400" dirty="0"/>
              <a:t>public:</a:t>
            </a:r>
          </a:p>
          <a:p>
            <a:pPr>
              <a:buFontTx/>
              <a:buNone/>
            </a:pPr>
            <a:r>
              <a:rPr lang="en-US" altLang="zh-CN" sz="2400" dirty="0"/>
              <a:t>	A()</a:t>
            </a:r>
          </a:p>
          <a:p>
            <a:pPr>
              <a:buFontTx/>
              <a:buNone/>
            </a:pPr>
            <a:r>
              <a:rPr lang="en-US" altLang="zh-CN" sz="2400" dirty="0"/>
              <a:t>	{</a:t>
            </a:r>
          </a:p>
          <a:p>
            <a:pPr>
              <a:buFontTx/>
              <a:buNone/>
            </a:pPr>
            <a:r>
              <a:rPr lang="en-US" altLang="zh-CN" sz="2400" dirty="0"/>
              <a:t>		</a:t>
            </a:r>
            <a:r>
              <a:rPr lang="en-US" altLang="zh-CN" sz="2400" dirty="0" err="1"/>
              <a:t>cout</a:t>
            </a:r>
            <a:r>
              <a:rPr lang="en-US" altLang="zh-CN" sz="2400" dirty="0"/>
              <a:t>&lt;&lt;"A() is called"&lt;&lt;</a:t>
            </a:r>
            <a:r>
              <a:rPr lang="en-US" altLang="zh-CN" sz="2400" dirty="0" err="1"/>
              <a:t>endl</a:t>
            </a:r>
            <a:r>
              <a:rPr lang="en-US" altLang="zh-CN" sz="2400" dirty="0"/>
              <a:t>;</a:t>
            </a:r>
          </a:p>
          <a:p>
            <a:pPr>
              <a:buFontTx/>
              <a:buNone/>
            </a:pPr>
            <a:r>
              <a:rPr lang="en-US" altLang="zh-CN" sz="2400" dirty="0"/>
              <a:t>	}</a:t>
            </a:r>
          </a:p>
          <a:p>
            <a:pPr>
              <a:buFontTx/>
              <a:buNone/>
            </a:pPr>
            <a:r>
              <a:rPr lang="en-US" altLang="zh-CN" sz="2400" dirty="0"/>
              <a:t>	~A()</a:t>
            </a:r>
          </a:p>
          <a:p>
            <a:pPr>
              <a:buFontTx/>
              <a:buNone/>
            </a:pPr>
            <a:r>
              <a:rPr lang="en-US" altLang="zh-CN" sz="2400" dirty="0"/>
              <a:t>	{</a:t>
            </a:r>
          </a:p>
          <a:p>
            <a:pPr>
              <a:buFontTx/>
              <a:buNone/>
            </a:pPr>
            <a:r>
              <a:rPr lang="en-US" altLang="zh-CN" sz="2400" dirty="0"/>
              <a:t>		</a:t>
            </a:r>
            <a:r>
              <a:rPr lang="en-US" altLang="zh-CN" sz="2400" dirty="0" err="1"/>
              <a:t>cout</a:t>
            </a:r>
            <a:r>
              <a:rPr lang="en-US" altLang="zh-CN" sz="2400" dirty="0"/>
              <a:t>&lt;&lt;"~A() is called"&lt;&lt;</a:t>
            </a:r>
            <a:r>
              <a:rPr lang="en-US" altLang="zh-CN" sz="2400" dirty="0" err="1"/>
              <a:t>endl</a:t>
            </a:r>
            <a:r>
              <a:rPr lang="en-US" altLang="zh-CN" sz="2400" dirty="0"/>
              <a:t>;</a:t>
            </a:r>
          </a:p>
          <a:p>
            <a:pPr>
              <a:buFontTx/>
              <a:buNone/>
            </a:pPr>
            <a:r>
              <a:rPr lang="en-US" altLang="zh-CN" sz="2400" dirty="0"/>
              <a:t>	}</a:t>
            </a:r>
          </a:p>
          <a:p>
            <a:pPr>
              <a:buFontTx/>
              <a:buNone/>
            </a:pPr>
            <a:r>
              <a:rPr lang="en-US" altLang="zh-CN" sz="2400" dirty="0"/>
              <a:t>};</a:t>
            </a:r>
            <a:endParaRPr lang="en-US" altLang="zh-CN" dirty="0"/>
          </a:p>
          <a:p>
            <a:pPr lvl="1">
              <a:buFontTx/>
              <a:buNone/>
            </a:pPr>
            <a:endParaRPr lang="en-US" altLang="zh-CN" dirty="0"/>
          </a:p>
        </p:txBody>
      </p:sp>
      <p:sp>
        <p:nvSpPr>
          <p:cNvPr id="8" name="内容占位符 2"/>
          <p:cNvSpPr txBox="1">
            <a:spLocks/>
          </p:cNvSpPr>
          <p:nvPr/>
        </p:nvSpPr>
        <p:spPr bwMode="auto">
          <a:xfrm>
            <a:off x="5652120" y="714375"/>
            <a:ext cx="3491880" cy="2786063"/>
          </a:xfrm>
          <a:prstGeom prst="rect">
            <a:avLst/>
          </a:prstGeom>
          <a:solidFill>
            <a:schemeClr val="bg1"/>
          </a:solidFill>
          <a:ln w="9525">
            <a:solidFill>
              <a:srgbClr val="3333FF"/>
            </a:solidFill>
            <a:prstDash val="solid"/>
            <a:miter lim="800000"/>
            <a:headEnd/>
            <a:tailEnd/>
          </a:ln>
        </p:spPr>
        <p:txBody>
          <a:bodyPr/>
          <a:lstStyle/>
          <a:p>
            <a:pPr marL="742950" lvl="1" indent="-285750">
              <a:spcBef>
                <a:spcPct val="20000"/>
              </a:spcBef>
              <a:buClr>
                <a:srgbClr val="FF5050"/>
              </a:buClr>
              <a:defRPr/>
            </a:pPr>
            <a:endParaRPr lang="en-US" altLang="zh-Hans" sz="2400" kern="0" dirty="0">
              <a:latin typeface="Times New Roman" pitchFamily="18" charset="0"/>
            </a:endParaRPr>
          </a:p>
          <a:p>
            <a:pPr marL="285750" indent="-285750">
              <a:spcBef>
                <a:spcPct val="20000"/>
              </a:spcBef>
              <a:buClr>
                <a:srgbClr val="FF5050"/>
              </a:buClr>
              <a:defRPr/>
            </a:pPr>
            <a:r>
              <a:rPr lang="en-US" altLang="zh-Hans" sz="2400" kern="0" dirty="0" err="1">
                <a:latin typeface="Times New Roman" pitchFamily="18" charset="0"/>
              </a:rPr>
              <a:t>int</a:t>
            </a:r>
            <a:r>
              <a:rPr lang="en-US" altLang="zh-Hans" sz="2400" kern="0" dirty="0">
                <a:latin typeface="Times New Roman" pitchFamily="18" charset="0"/>
              </a:rPr>
              <a:t> main()</a:t>
            </a:r>
          </a:p>
          <a:p>
            <a:pPr marL="285750" indent="-285750">
              <a:spcBef>
                <a:spcPct val="20000"/>
              </a:spcBef>
              <a:buClr>
                <a:srgbClr val="FF5050"/>
              </a:buClr>
              <a:defRPr/>
            </a:pP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 </a:t>
            </a:r>
            <a:r>
              <a:rPr lang="en-US" altLang="zh-Hans" sz="2400" kern="0" dirty="0" err="1">
                <a:latin typeface="Times New Roman" pitchFamily="18" charset="0"/>
              </a:rPr>
              <a:t>a</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	</a:t>
            </a:r>
            <a:r>
              <a:rPr lang="en-US" altLang="zh-Hans" sz="2400" kern="0" dirty="0" err="1">
                <a:latin typeface="Times New Roman" pitchFamily="18" charset="0"/>
              </a:rPr>
              <a:t>cout</a:t>
            </a:r>
            <a:r>
              <a:rPr lang="en-US" altLang="zh-Hans" sz="2400" kern="0" dirty="0">
                <a:latin typeface="Times New Roman" pitchFamily="18" charset="0"/>
              </a:rPr>
              <a:t>&lt;&lt;"Program is processing!"&lt;&lt;</a:t>
            </a:r>
            <a:r>
              <a:rPr lang="en-US" altLang="zh-Hans" sz="2400" kern="0" dirty="0" err="1">
                <a:latin typeface="Times New Roman" pitchFamily="18" charset="0"/>
              </a:rPr>
              <a:t>endl</a:t>
            </a:r>
            <a:r>
              <a:rPr lang="en-US" altLang="zh-Hans" sz="2400" kern="0" dirty="0">
                <a:latin typeface="Times New Roman" pitchFamily="18" charset="0"/>
              </a:rPr>
              <a:t>;</a:t>
            </a:r>
          </a:p>
          <a:p>
            <a:pPr marL="285750" indent="-285750">
              <a:spcBef>
                <a:spcPct val="20000"/>
              </a:spcBef>
              <a:buClr>
                <a:srgbClr val="FF5050"/>
              </a:buClr>
              <a:defRPr/>
            </a:pPr>
            <a:r>
              <a:rPr lang="en-US" altLang="zh-Hans" sz="2400" kern="0" dirty="0">
                <a:latin typeface="Times New Roman" pitchFamily="18" charset="0"/>
              </a:rPr>
              <a:t>}</a:t>
            </a:r>
            <a:endParaRPr lang="zh-Hans" altLang="en-US" sz="2400" kern="0" dirty="0">
              <a:latin typeface="Times New Roman" pitchFamily="18" charset="0"/>
            </a:endParaRPr>
          </a:p>
        </p:txBody>
      </p:sp>
    </p:spTree>
    <p:extLst>
      <p:ext uri="{BB962C8B-B14F-4D97-AF65-F5344CB8AC3E}">
        <p14:creationId xmlns:p14="http://schemas.microsoft.com/office/powerpoint/2010/main" val="26376049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251520" y="10391"/>
            <a:ext cx="8229600" cy="1143000"/>
          </a:xfrm>
        </p:spPr>
        <p:txBody>
          <a:bodyPr/>
          <a:lstStyle/>
          <a:p>
            <a:r>
              <a:rPr lang="zh-CN" altLang="en-US" dirty="0"/>
              <a:t>调用构造函数和析构函数的顺序</a:t>
            </a:r>
          </a:p>
        </p:txBody>
      </p:sp>
      <p:sp>
        <p:nvSpPr>
          <p:cNvPr id="49154" name="内容占位符 2"/>
          <p:cNvSpPr>
            <a:spLocks noGrp="1"/>
          </p:cNvSpPr>
          <p:nvPr>
            <p:ph idx="1"/>
          </p:nvPr>
        </p:nvSpPr>
        <p:spPr>
          <a:xfrm>
            <a:off x="0" y="1169988"/>
            <a:ext cx="4357688" cy="5688012"/>
          </a:xfrm>
        </p:spPr>
        <p:txBody>
          <a:bodyPr/>
          <a:lstStyle/>
          <a:p>
            <a:pPr marL="336550" indent="0">
              <a:spcBef>
                <a:spcPts val="600"/>
              </a:spcBef>
              <a:spcAft>
                <a:spcPts val="600"/>
              </a:spcAft>
              <a:buFontTx/>
              <a:buNone/>
            </a:pPr>
            <a:r>
              <a:rPr lang="zh-CN" altLang="en-US" sz="3200" dirty="0">
                <a:latin typeface="楷体" pitchFamily="49" charset="-122"/>
                <a:ea typeface="楷体" pitchFamily="49" charset="-122"/>
              </a:rPr>
              <a:t>在一般情况下，调用析构函数的次序正好与调用构造函数的次序相反： 最先被调用的构造函数，其对应的(同一对象中的)析构函数最后被调用，而最后被调用的构造函数，其对应的析构函数最先被调用。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6B7DB245-0718-47B3-B072-090B38080CEE}" type="slidenum">
              <a:rPr lang="en-US" altLang="zh-CN" sz="1200">
                <a:solidFill>
                  <a:srgbClr val="FF5050"/>
                </a:solidFill>
                <a:ea typeface="宋体" pitchFamily="2" charset="-122"/>
              </a:rPr>
              <a:pPr/>
              <a:t>79</a:t>
            </a:fld>
            <a:endParaRPr lang="en-US" altLang="zh-CN" sz="1200">
              <a:solidFill>
                <a:srgbClr val="FF5050"/>
              </a:solidFill>
              <a:ea typeface="宋体" pitchFamily="2" charset="-122"/>
            </a:endParaRPr>
          </a:p>
        </p:txBody>
      </p:sp>
      <p:pic>
        <p:nvPicPr>
          <p:cNvPr id="49156" name="图片 1027" descr="F:\C++程序设计\tu\tu\图9.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071563"/>
            <a:ext cx="3976687"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65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853891" y="2944307"/>
            <a:ext cx="6598429" cy="2135485"/>
            <a:chOff x="821" y="812"/>
            <a:chExt cx="4418" cy="2376"/>
          </a:xfrm>
        </p:grpSpPr>
        <p:sp>
          <p:nvSpPr>
            <p:cNvPr id="19462" name="Oval 5"/>
            <p:cNvSpPr>
              <a:spLocks noChangeArrowheads="1"/>
            </p:cNvSpPr>
            <p:nvPr/>
          </p:nvSpPr>
          <p:spPr bwMode="auto">
            <a:xfrm>
              <a:off x="821"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人事档案</a:t>
              </a:r>
              <a:endParaRPr kumimoji="1" lang="zh-Hans" altLang="en-US" sz="2400" dirty="0">
                <a:latin typeface="Times New Roman" charset="0"/>
              </a:endParaRPr>
            </a:p>
          </p:txBody>
        </p:sp>
        <p:sp>
          <p:nvSpPr>
            <p:cNvPr id="19463" name="Oval 6"/>
            <p:cNvSpPr>
              <a:spLocks noChangeArrowheads="1"/>
            </p:cNvSpPr>
            <p:nvPr/>
          </p:nvSpPr>
          <p:spPr bwMode="auto">
            <a:xfrm>
              <a:off x="2409" y="856"/>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财务报表</a:t>
              </a:r>
              <a:endParaRPr kumimoji="1" lang="zh-Hans" altLang="en-US" sz="2400" dirty="0">
                <a:latin typeface="Times New Roman" charset="0"/>
              </a:endParaRPr>
            </a:p>
          </p:txBody>
        </p:sp>
        <p:sp>
          <p:nvSpPr>
            <p:cNvPr id="19464" name="Oval 7"/>
            <p:cNvSpPr>
              <a:spLocks noChangeArrowheads="1"/>
            </p:cNvSpPr>
            <p:nvPr/>
          </p:nvSpPr>
          <p:spPr bwMode="auto">
            <a:xfrm>
              <a:off x="3905" y="812"/>
              <a:ext cx="1334" cy="723"/>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r>
                <a:rPr kumimoji="1" lang="zh-CN" altLang="en-US" sz="2400" dirty="0">
                  <a:latin typeface="Times New Roman" charset="0"/>
                </a:rPr>
                <a:t>销售数据</a:t>
              </a:r>
              <a:endParaRPr kumimoji="1" lang="zh-Hans" altLang="en-US" sz="2400" dirty="0">
                <a:latin typeface="Times New Roman" charset="0"/>
              </a:endParaRPr>
            </a:p>
          </p:txBody>
        </p:sp>
        <p:sp>
          <p:nvSpPr>
            <p:cNvPr id="19466" name="Rectangle 9"/>
            <p:cNvSpPr>
              <a:spLocks noChangeArrowheads="1"/>
            </p:cNvSpPr>
            <p:nvPr/>
          </p:nvSpPr>
          <p:spPr bwMode="auto">
            <a:xfrm>
              <a:off x="2629" y="1852"/>
              <a:ext cx="956"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财务经理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7" name="Rectangle 10"/>
            <p:cNvSpPr>
              <a:spLocks noChangeArrowheads="1"/>
            </p:cNvSpPr>
            <p:nvPr/>
          </p:nvSpPr>
          <p:spPr bwMode="auto">
            <a:xfrm>
              <a:off x="4050" y="1844"/>
              <a:ext cx="1083" cy="1336"/>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销售经理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19469" name="Line 12"/>
            <p:cNvSpPr>
              <a:spLocks noChangeShapeType="1"/>
            </p:cNvSpPr>
            <p:nvPr/>
          </p:nvSpPr>
          <p:spPr bwMode="auto">
            <a:xfrm flipH="1" flipV="1">
              <a:off x="2066" y="1339"/>
              <a:ext cx="2125" cy="559"/>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0" name="Line 13"/>
            <p:cNvSpPr>
              <a:spLocks noChangeShapeType="1"/>
            </p:cNvSpPr>
            <p:nvPr/>
          </p:nvSpPr>
          <p:spPr bwMode="auto">
            <a:xfrm flipH="1" flipV="1">
              <a:off x="3062" y="1434"/>
              <a:ext cx="0" cy="45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1" name="Line 14"/>
            <p:cNvSpPr>
              <a:spLocks noChangeShapeType="1"/>
            </p:cNvSpPr>
            <p:nvPr/>
          </p:nvSpPr>
          <p:spPr bwMode="auto">
            <a:xfrm flipV="1">
              <a:off x="3316" y="1389"/>
              <a:ext cx="952" cy="54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2" name="Line 15"/>
            <p:cNvSpPr>
              <a:spLocks noChangeShapeType="1"/>
            </p:cNvSpPr>
            <p:nvPr/>
          </p:nvSpPr>
          <p:spPr bwMode="auto">
            <a:xfrm flipH="1" flipV="1">
              <a:off x="1930" y="1339"/>
              <a:ext cx="931" cy="549"/>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nchor="ctr">
              <a:spAutoFit/>
            </a:bodyPr>
            <a:lstStyle/>
            <a:p>
              <a:endParaRPr lang="zh-Hans" altLang="en-US"/>
            </a:p>
          </p:txBody>
        </p:sp>
        <p:sp>
          <p:nvSpPr>
            <p:cNvPr id="1947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4" name="Line 17"/>
            <p:cNvSpPr>
              <a:spLocks noChangeShapeType="1"/>
            </p:cNvSpPr>
            <p:nvPr/>
          </p:nvSpPr>
          <p:spPr bwMode="auto">
            <a:xfrm flipH="1" flipV="1">
              <a:off x="4715" y="1434"/>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endParaRPr lang="zh-Hans" altLang="en-US"/>
            </a:p>
          </p:txBody>
        </p:sp>
        <p:sp>
          <p:nvSpPr>
            <p:cNvPr id="19475" name="Line 18"/>
            <p:cNvSpPr>
              <a:spLocks noChangeShapeType="1"/>
            </p:cNvSpPr>
            <p:nvPr/>
          </p:nvSpPr>
          <p:spPr bwMode="auto">
            <a:xfrm flipH="1" flipV="1">
              <a:off x="1383" y="1389"/>
              <a:ext cx="1316" cy="499"/>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dirty="0">
                <a:highlight>
                  <a:srgbClr val="FFFF00"/>
                </a:highlight>
              </a:endParaRPr>
            </a:p>
          </p:txBody>
        </p:sp>
        <p:sp>
          <p:nvSpPr>
            <p:cNvPr id="19476" name="Line 19"/>
            <p:cNvSpPr>
              <a:spLocks noChangeShapeType="1"/>
            </p:cNvSpPr>
            <p:nvPr/>
          </p:nvSpPr>
          <p:spPr bwMode="auto">
            <a:xfrm flipV="1">
              <a:off x="1930" y="1344"/>
              <a:ext cx="2311" cy="54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a:p>
          </p:txBody>
        </p:sp>
      </p:grpSp>
      <p:sp>
        <p:nvSpPr>
          <p:cNvPr id="19461" name="Text Box 20"/>
          <p:cNvSpPr txBox="1">
            <a:spLocks noChangeArrowheads="1"/>
          </p:cNvSpPr>
          <p:nvPr/>
        </p:nvSpPr>
        <p:spPr bwMode="auto">
          <a:xfrm>
            <a:off x="443916" y="1268760"/>
            <a:ext cx="85205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eaLnBrk="1" hangingPunct="1">
              <a:spcBef>
                <a:spcPct val="50000"/>
              </a:spcBef>
            </a:pPr>
            <a:r>
              <a:rPr lang="zh-CN" altLang="en-US" b="1" dirty="0">
                <a:latin typeface="Times New Roman" charset="0"/>
              </a:rPr>
              <a:t>企业每个部门有自己的数据：人事档案、财务报表、销售数据。</a:t>
            </a:r>
            <a:endParaRPr lang="en-US" altLang="zh-CN" b="1" dirty="0">
              <a:latin typeface="Times New Roman" charset="0"/>
            </a:endParaRPr>
          </a:p>
          <a:p>
            <a:pPr eaLnBrk="1" hangingPunct="1">
              <a:spcBef>
                <a:spcPct val="50000"/>
              </a:spcBef>
            </a:pPr>
            <a:r>
              <a:rPr lang="zh-CN" altLang="en-US" b="1" dirty="0">
                <a:latin typeface="Times New Roman" charset="0"/>
              </a:rPr>
              <a:t>结构化程序设计如下访问数据方式：</a:t>
            </a:r>
            <a:endParaRPr lang="zh-Hans" altLang="en-US" b="1" dirty="0">
              <a:latin typeface="Times New Roman" charset="0"/>
            </a:endParaRPr>
          </a:p>
        </p:txBody>
      </p:sp>
      <p:sp>
        <p:nvSpPr>
          <p:cNvPr id="20" name="Rectangle 9"/>
          <p:cNvSpPr>
            <a:spLocks noChangeArrowheads="1"/>
          </p:cNvSpPr>
          <p:nvPr/>
        </p:nvSpPr>
        <p:spPr bwMode="auto">
          <a:xfrm>
            <a:off x="1285896" y="3956221"/>
            <a:ext cx="1427818" cy="120097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eaLnBrk="0" hangingPunct="0">
              <a:defRPr>
                <a:solidFill>
                  <a:schemeClr val="tx1"/>
                </a:solidFill>
                <a:latin typeface="Lucida Sans Unicode" charset="0"/>
                <a:ea typeface="宋体" charset="0"/>
              </a:defRPr>
            </a:lvl1pPr>
            <a:lvl2pPr marL="742950" indent="-285750" eaLnBrk="0" hangingPunct="0">
              <a:defRPr>
                <a:solidFill>
                  <a:schemeClr val="tx1"/>
                </a:solidFill>
                <a:latin typeface="Lucida Sans Unicode" charset="0"/>
                <a:ea typeface="宋体" charset="0"/>
              </a:defRPr>
            </a:lvl2pPr>
            <a:lvl3pPr marL="1143000" indent="-228600" eaLnBrk="0" hangingPunct="0">
              <a:defRPr>
                <a:solidFill>
                  <a:schemeClr val="tx1"/>
                </a:solidFill>
                <a:latin typeface="Lucida Sans Unicode" charset="0"/>
                <a:ea typeface="宋体" charset="0"/>
              </a:defRPr>
            </a:lvl3pPr>
            <a:lvl4pPr marL="1600200" indent="-228600" eaLnBrk="0" hangingPunct="0">
              <a:defRPr>
                <a:solidFill>
                  <a:schemeClr val="tx1"/>
                </a:solidFill>
                <a:latin typeface="Lucida Sans Unicode" charset="0"/>
                <a:ea typeface="宋体" charset="0"/>
              </a:defRPr>
            </a:lvl4pPr>
            <a:lvl5pPr marL="2057400" indent="-228600" eaLnBrk="0" hangingPunct="0">
              <a:defRPr>
                <a:solidFill>
                  <a:schemeClr val="tx1"/>
                </a:solidFill>
                <a:latin typeface="Lucida Sans Unicode" charset="0"/>
                <a:ea typeface="宋体" charset="0"/>
              </a:defRPr>
            </a:lvl5pPr>
            <a:lvl6pPr marL="2514600" indent="-228600" eaLnBrk="0" fontAlgn="base" hangingPunct="0">
              <a:spcBef>
                <a:spcPct val="0"/>
              </a:spcBef>
              <a:spcAft>
                <a:spcPct val="0"/>
              </a:spcAft>
              <a:defRPr>
                <a:solidFill>
                  <a:schemeClr val="tx1"/>
                </a:solidFill>
                <a:latin typeface="Lucida Sans Unicode" charset="0"/>
                <a:ea typeface="宋体" charset="0"/>
              </a:defRPr>
            </a:lvl6pPr>
            <a:lvl7pPr marL="2971800" indent="-228600" eaLnBrk="0" fontAlgn="base" hangingPunct="0">
              <a:spcBef>
                <a:spcPct val="0"/>
              </a:spcBef>
              <a:spcAft>
                <a:spcPct val="0"/>
              </a:spcAft>
              <a:defRPr>
                <a:solidFill>
                  <a:schemeClr val="tx1"/>
                </a:solidFill>
                <a:latin typeface="Lucida Sans Unicode" charset="0"/>
                <a:ea typeface="宋体" charset="0"/>
              </a:defRPr>
            </a:lvl7pPr>
            <a:lvl8pPr marL="3429000" indent="-228600" eaLnBrk="0" fontAlgn="base" hangingPunct="0">
              <a:spcBef>
                <a:spcPct val="0"/>
              </a:spcBef>
              <a:spcAft>
                <a:spcPct val="0"/>
              </a:spcAft>
              <a:defRPr>
                <a:solidFill>
                  <a:schemeClr val="tx1"/>
                </a:solidFill>
                <a:latin typeface="Lucida Sans Unicode" charset="0"/>
                <a:ea typeface="宋体" charset="0"/>
              </a:defRPr>
            </a:lvl8pPr>
            <a:lvl9pPr marL="3886200" indent="-228600" eaLnBrk="0" fontAlgn="base" hangingPunct="0">
              <a:spcBef>
                <a:spcPct val="0"/>
              </a:spcBef>
              <a:spcAft>
                <a:spcPct val="0"/>
              </a:spcAft>
              <a:defRPr>
                <a:solidFill>
                  <a:schemeClr val="tx1"/>
                </a:solidFill>
                <a:latin typeface="Lucida Sans Unicode" charset="0"/>
                <a:ea typeface="宋体" charset="0"/>
              </a:defRPr>
            </a:lvl9pPr>
          </a:lstStyle>
          <a:p>
            <a:pPr algn="ctr" eaLnBrk="1" hangingPunct="1"/>
            <a:endParaRPr kumimoji="1" lang="en-US" altLang="zh-Hans" sz="2400" dirty="0">
              <a:latin typeface="Times New Roman" charset="0"/>
            </a:endParaRPr>
          </a:p>
          <a:p>
            <a:pPr algn="ctr" eaLnBrk="1" hangingPunct="1"/>
            <a:r>
              <a:rPr kumimoji="1" lang="zh-CN" altLang="en-US" sz="2400" dirty="0">
                <a:latin typeface="Times New Roman" charset="0"/>
              </a:rPr>
              <a:t>人事经理</a:t>
            </a:r>
            <a:endParaRPr kumimoji="1" lang="zh-Hans" altLang="en-US" sz="2400" dirty="0">
              <a:latin typeface="Times New Roman" charset="0"/>
            </a:endParaRPr>
          </a:p>
          <a:p>
            <a:pPr algn="ctr" eaLnBrk="1" hangingPunct="1"/>
            <a:endParaRPr kumimoji="1" lang="en-US" altLang="zh-Hans" sz="2400" dirty="0">
              <a:latin typeface="Times New Roman" charset="0"/>
            </a:endParaRPr>
          </a:p>
        </p:txBody>
      </p:sp>
      <p:sp>
        <p:nvSpPr>
          <p:cNvPr id="21" name="Line 18"/>
          <p:cNvSpPr>
            <a:spLocks noChangeShapeType="1"/>
          </p:cNvSpPr>
          <p:nvPr/>
        </p:nvSpPr>
        <p:spPr bwMode="auto">
          <a:xfrm flipH="1" flipV="1">
            <a:off x="1595825" y="3532105"/>
            <a:ext cx="97432" cy="419727"/>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92075" tIns="46038" rIns="92075" bIns="46038" anchor="ctr">
            <a:spAutoFit/>
          </a:bodyPr>
          <a:lstStyle/>
          <a:p>
            <a:endParaRPr lang="zh-Hans" altLang="en-US" dirty="0">
              <a:highlight>
                <a:srgbClr val="FFFF00"/>
              </a:highlight>
            </a:endParaRPr>
          </a:p>
        </p:txBody>
      </p:sp>
    </p:spTree>
    <p:extLst>
      <p:ext uri="{BB962C8B-B14F-4D97-AF65-F5344CB8AC3E}">
        <p14:creationId xmlns:p14="http://schemas.microsoft.com/office/powerpoint/2010/main" val="308513859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251520" y="0"/>
            <a:ext cx="8229600" cy="1143000"/>
          </a:xfrm>
        </p:spPr>
        <p:txBody>
          <a:bodyPr/>
          <a:lstStyle/>
          <a:p>
            <a:r>
              <a:rPr lang="zh-CN" altLang="en-US" dirty="0"/>
              <a:t>练习：下面程序的输出是什么？</a:t>
            </a:r>
          </a:p>
        </p:txBody>
      </p:sp>
      <p:sp>
        <p:nvSpPr>
          <p:cNvPr id="50178" name="内容占位符 2"/>
          <p:cNvSpPr>
            <a:spLocks noGrp="1"/>
          </p:cNvSpPr>
          <p:nvPr>
            <p:ph idx="1"/>
          </p:nvPr>
        </p:nvSpPr>
        <p:spPr>
          <a:xfrm>
            <a:off x="0" y="928688"/>
            <a:ext cx="4643438" cy="5688012"/>
          </a:xfrm>
          <a:ln>
            <a:solidFill>
              <a:schemeClr val="bg1"/>
            </a:solidFill>
            <a:prstDash val="sysDash"/>
            <a:miter lim="800000"/>
            <a:headEnd/>
            <a:tailEnd/>
          </a:ln>
        </p:spPr>
        <p:txBody>
          <a:bodyPr/>
          <a:lstStyle/>
          <a:p>
            <a:pPr>
              <a:buFontTx/>
              <a:buNone/>
            </a:pPr>
            <a:r>
              <a:rPr lang="en-US" altLang="zh-CN" sz="2000" b="1" dirty="0"/>
              <a:t>#include&lt;</a:t>
            </a:r>
            <a:r>
              <a:rPr lang="en-US" altLang="zh-CN" sz="2000" b="1" dirty="0" err="1"/>
              <a:t>iostream.h</a:t>
            </a:r>
            <a:r>
              <a:rPr lang="en-US" altLang="zh-CN" sz="2000" b="1" dirty="0"/>
              <a:t>&gt;</a:t>
            </a:r>
          </a:p>
          <a:p>
            <a:pPr>
              <a:buFontTx/>
              <a:buNone/>
            </a:pPr>
            <a:r>
              <a:rPr lang="en-US" altLang="zh-CN" sz="2000" b="1" dirty="0"/>
              <a:t>class Test{</a:t>
            </a:r>
          </a:p>
          <a:p>
            <a:pPr>
              <a:buFontTx/>
              <a:buNone/>
            </a:pPr>
            <a:r>
              <a:rPr lang="en-US" altLang="zh-CN" sz="2000" b="1" dirty="0"/>
              <a:t>private:</a:t>
            </a:r>
          </a:p>
          <a:p>
            <a:pPr>
              <a:buFontTx/>
              <a:buNone/>
            </a:pPr>
            <a:r>
              <a:rPr lang="en-US" altLang="zh-CN" sz="2000" b="1" dirty="0"/>
              <a:t>	</a:t>
            </a:r>
            <a:r>
              <a:rPr lang="en-US" altLang="zh-CN" sz="2000" b="1" dirty="0" err="1"/>
              <a:t>int</a:t>
            </a:r>
            <a:r>
              <a:rPr lang="en-US" altLang="zh-CN" sz="2000" b="1" dirty="0"/>
              <a:t> n;</a:t>
            </a:r>
          </a:p>
          <a:p>
            <a:pPr>
              <a:buFontTx/>
              <a:buNone/>
            </a:pPr>
            <a:r>
              <a:rPr lang="en-US" altLang="zh-CN" sz="2000" b="1" dirty="0"/>
              <a:t>	float f;</a:t>
            </a:r>
          </a:p>
          <a:p>
            <a:pPr>
              <a:lnSpc>
                <a:spcPct val="90000"/>
              </a:lnSpc>
              <a:buFontTx/>
              <a:buNone/>
            </a:pPr>
            <a:r>
              <a:rPr lang="en-US" altLang="zh-CN" sz="2000" b="1" dirty="0"/>
              <a:t> public:</a:t>
            </a:r>
          </a:p>
          <a:p>
            <a:pPr>
              <a:lnSpc>
                <a:spcPct val="90000"/>
              </a:lnSpc>
              <a:buFontTx/>
              <a:buNone/>
            </a:pPr>
            <a:r>
              <a:rPr lang="en-US" altLang="zh-CN" sz="2000" b="1" dirty="0"/>
              <a:t>	Test( );	//</a:t>
            </a:r>
            <a:r>
              <a:rPr lang="zh-CN" altLang="en-US" sz="2000" b="1" dirty="0"/>
              <a:t>构造函数</a:t>
            </a:r>
            <a:r>
              <a:rPr lang="en-US" altLang="zh-CN" sz="2000" b="1" dirty="0"/>
              <a:t>1</a:t>
            </a:r>
          </a:p>
          <a:p>
            <a:pPr>
              <a:lnSpc>
                <a:spcPct val="90000"/>
              </a:lnSpc>
              <a:buFontTx/>
              <a:buNone/>
            </a:pPr>
            <a:r>
              <a:rPr lang="en-US" altLang="zh-CN" sz="2000" b="1" dirty="0"/>
              <a:t>	Test(</a:t>
            </a:r>
            <a:r>
              <a:rPr lang="en-US" altLang="zh-CN" sz="2000" b="1" dirty="0" err="1"/>
              <a:t>int</a:t>
            </a:r>
            <a:r>
              <a:rPr lang="en-US" altLang="zh-CN" sz="2000" b="1" dirty="0"/>
              <a:t> N, float F);	//</a:t>
            </a:r>
            <a:r>
              <a:rPr lang="zh-CN" altLang="en-US" sz="2000" b="1" dirty="0"/>
              <a:t>构造函数</a:t>
            </a:r>
            <a:r>
              <a:rPr lang="en-US" altLang="zh-CN" sz="2000" b="1" dirty="0"/>
              <a:t>2</a:t>
            </a:r>
          </a:p>
          <a:p>
            <a:pPr>
              <a:lnSpc>
                <a:spcPct val="90000"/>
              </a:lnSpc>
              <a:buFontTx/>
              <a:buNone/>
            </a:pPr>
            <a:r>
              <a:rPr lang="en-US" altLang="zh-CN" sz="2000" b="1" dirty="0"/>
              <a:t>	</a:t>
            </a:r>
            <a:r>
              <a:rPr lang="en-US" altLang="zh-CN" sz="2000" b="1" dirty="0" err="1"/>
              <a:t>int</a:t>
            </a:r>
            <a:r>
              <a:rPr lang="en-US" altLang="zh-CN" sz="2000" b="1" dirty="0"/>
              <a:t> </a:t>
            </a:r>
            <a:r>
              <a:rPr lang="en-US" altLang="zh-CN" sz="2000" b="1" dirty="0" err="1"/>
              <a:t>getint</a:t>
            </a:r>
            <a:r>
              <a:rPr lang="en-US" altLang="zh-CN" sz="2000" b="1" dirty="0"/>
              <a:t>( ) { return n; }</a:t>
            </a:r>
          </a:p>
          <a:p>
            <a:pPr>
              <a:lnSpc>
                <a:spcPct val="90000"/>
              </a:lnSpc>
              <a:buFontTx/>
              <a:buNone/>
            </a:pPr>
            <a:r>
              <a:rPr lang="en-US" altLang="zh-CN" sz="2000" b="1" dirty="0"/>
              <a:t>	float </a:t>
            </a:r>
            <a:r>
              <a:rPr lang="en-US" altLang="zh-CN" sz="2000" b="1" dirty="0" err="1"/>
              <a:t>getfloat</a:t>
            </a:r>
            <a:r>
              <a:rPr lang="en-US" altLang="zh-CN" sz="2000" b="1" dirty="0"/>
              <a:t>( ) { return f; }</a:t>
            </a:r>
          </a:p>
          <a:p>
            <a:pPr>
              <a:lnSpc>
                <a:spcPct val="90000"/>
              </a:lnSpc>
              <a:buFontTx/>
              <a:buNone/>
            </a:pPr>
            <a:r>
              <a:rPr lang="en-US" altLang="zh-CN" sz="2000" b="1" dirty="0"/>
              <a:t>	~Test( );	//</a:t>
            </a:r>
            <a:r>
              <a:rPr lang="zh-CN" altLang="en-US" sz="2000" b="1" dirty="0"/>
              <a:t>析构函数</a:t>
            </a:r>
          </a:p>
          <a:p>
            <a:pPr>
              <a:lnSpc>
                <a:spcPct val="90000"/>
              </a:lnSpc>
              <a:buFontTx/>
              <a:buNone/>
            </a:pPr>
            <a:r>
              <a:rPr lang="en-US" altLang="zh-CN" sz="2000" b="1" dirty="0"/>
              <a:t>};</a:t>
            </a:r>
          </a:p>
          <a:p>
            <a:pPr>
              <a:buFontTx/>
              <a:buNone/>
            </a:pPr>
            <a:endParaRPr lang="zh-CN" altLang="en-US" b="1"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13BD11D-4001-4C7A-88AC-0BEBB91C1F5F}" type="slidenum">
              <a:rPr lang="en-US" altLang="zh-CN" sz="1200">
                <a:solidFill>
                  <a:srgbClr val="FF5050"/>
                </a:solidFill>
                <a:ea typeface="宋体" pitchFamily="2" charset="-122"/>
              </a:rPr>
              <a:pPr/>
              <a:t>80</a:t>
            </a:fld>
            <a:endParaRPr lang="en-US" altLang="zh-CN" sz="1200">
              <a:solidFill>
                <a:srgbClr val="FF5050"/>
              </a:solidFill>
              <a:ea typeface="宋体" pitchFamily="2" charset="-122"/>
            </a:endParaRPr>
          </a:p>
        </p:txBody>
      </p:sp>
      <p:sp>
        <p:nvSpPr>
          <p:cNvPr id="50180" name="内容占位符 2"/>
          <p:cNvSpPr txBox="1">
            <a:spLocks/>
          </p:cNvSpPr>
          <p:nvPr/>
        </p:nvSpPr>
        <p:spPr bwMode="auto">
          <a:xfrm>
            <a:off x="4500563" y="928688"/>
            <a:ext cx="4643437" cy="5688012"/>
          </a:xfrm>
          <a:prstGeom prst="rect">
            <a:avLst/>
          </a:prstGeom>
          <a:solidFill>
            <a:schemeClr val="bg1"/>
          </a:solidFill>
          <a:ln w="9525">
            <a:solidFill>
              <a:schemeClr val="bg1"/>
            </a:solidFill>
            <a:prstDash val="sysDash"/>
            <a:miter lim="800000"/>
            <a:headEnd/>
            <a:tailEnd/>
          </a:ln>
        </p:spPr>
        <p:txBody>
          <a:bodyPr/>
          <a:lstStyle>
            <a:lvl1pPr>
              <a:defRPr sz="2800">
                <a:solidFill>
                  <a:schemeClr val="bg2"/>
                </a:solidFill>
                <a:latin typeface="Arial" charset="0"/>
                <a:ea typeface="隶书" pitchFamily="49" charset="-122"/>
              </a:defRPr>
            </a:lvl1pPr>
            <a:lvl2pPr marL="342900" indent="-342900">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n=0; f=0.0;</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a:t>
            </a:r>
            <a:r>
              <a:rPr lang="en-US" altLang="zh-CN" sz="2000" b="1" dirty="0" err="1">
                <a:solidFill>
                  <a:schemeClr val="tx1"/>
                </a:solidFill>
                <a:latin typeface="Times New Roman" pitchFamily="18" charset="0"/>
                <a:ea typeface="宋体" pitchFamily="2" charset="-122"/>
              </a:rPr>
              <a:t>int</a:t>
            </a:r>
            <a:r>
              <a:rPr lang="en-US" altLang="zh-CN" sz="2000" b="1" dirty="0">
                <a:solidFill>
                  <a:schemeClr val="tx1"/>
                </a:solidFill>
                <a:latin typeface="Times New Roman" pitchFamily="18" charset="0"/>
                <a:ea typeface="宋体" pitchFamily="2" charset="-122"/>
              </a:rPr>
              <a:t> N, float F)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n=N; f=F;</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nN</a:t>
            </a:r>
            <a:r>
              <a:rPr lang="en-US" altLang="zh-CN" sz="2000" b="1" dirty="0">
                <a:solidFill>
                  <a:schemeClr val="tx1"/>
                </a:solidFill>
                <a:latin typeface="Times New Roman" pitchFamily="18" charset="0"/>
                <a:ea typeface="宋体" pitchFamily="2" charset="-122"/>
              </a:rPr>
              <a:t>="&lt;&lt;n&lt;&lt;"\</a:t>
            </a:r>
            <a:r>
              <a:rPr lang="en-US" altLang="zh-CN" sz="2000" b="1" dirty="0" err="1">
                <a:solidFill>
                  <a:schemeClr val="tx1"/>
                </a:solidFill>
                <a:latin typeface="Times New Roman" pitchFamily="18" charset="0"/>
                <a:ea typeface="宋体" pitchFamily="2" charset="-122"/>
              </a:rPr>
              <a:t>tF</a:t>
            </a:r>
            <a:r>
              <a:rPr lang="en-US" altLang="zh-CN" sz="2000" b="1" dirty="0">
                <a:solidFill>
                  <a:schemeClr val="tx1"/>
                </a:solidFill>
                <a:latin typeface="Times New Roman" pitchFamily="18" charset="0"/>
                <a:ea typeface="宋体" pitchFamily="2" charset="-122"/>
              </a:rPr>
              <a:t>="&lt;&lt;f&lt;&lt;</a:t>
            </a:r>
            <a:r>
              <a:rPr lang="en-US" altLang="zh-CN" sz="2000" b="1" dirty="0" err="1">
                <a:solidFill>
                  <a:schemeClr val="tx1"/>
                </a:solidFill>
                <a:latin typeface="Times New Roman" pitchFamily="18" charset="0"/>
                <a:ea typeface="宋体" pitchFamily="2" charset="-122"/>
              </a:rPr>
              <a:t>endl</a:t>
            </a:r>
            <a:r>
              <a:rPr lang="en-US" altLang="zh-CN" sz="2000" b="1" dirty="0">
                <a:solidFill>
                  <a:schemeClr val="tx1"/>
                </a:solidFill>
                <a:latin typeface="Times New Roman" pitchFamily="18" charset="0"/>
                <a:ea typeface="宋体" pitchFamily="2" charset="-122"/>
              </a:rPr>
              <a:t>;}</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Test::~Test( )	</a:t>
            </a:r>
            <a:endParaRPr lang="zh-CN" altLang="en-US"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a:t>
            </a:r>
            <a:r>
              <a:rPr lang="en-US" altLang="zh-CN" sz="2000" b="1" dirty="0" err="1">
                <a:solidFill>
                  <a:schemeClr val="tx1"/>
                </a:solidFill>
                <a:latin typeface="Times New Roman" pitchFamily="18" charset="0"/>
                <a:ea typeface="宋体" pitchFamily="2" charset="-122"/>
              </a:rPr>
              <a:t>nDestructor</a:t>
            </a:r>
            <a:r>
              <a:rPr lang="en-US" altLang="zh-CN" sz="2000" b="1" dirty="0">
                <a:solidFill>
                  <a:schemeClr val="tx1"/>
                </a:solidFill>
                <a:latin typeface="Times New Roman" pitchFamily="18" charset="0"/>
                <a:ea typeface="宋体" pitchFamily="2" charset="-122"/>
              </a:rPr>
              <a:t> is active.\n"; }</a:t>
            </a:r>
          </a:p>
          <a:p>
            <a:pPr lvl="1">
              <a:lnSpc>
                <a:spcPct val="90000"/>
              </a:lnSpc>
              <a:spcBef>
                <a:spcPct val="20000"/>
              </a:spcBef>
              <a:buClr>
                <a:srgbClr val="FF5050"/>
              </a:buClr>
            </a:pPr>
            <a:endParaRPr lang="en-US" altLang="zh-CN" sz="2000" b="1" dirty="0">
              <a:solidFill>
                <a:schemeClr val="tx1"/>
              </a:solidFill>
              <a:latin typeface="Times New Roman" pitchFamily="18" charset="0"/>
              <a:ea typeface="宋体" pitchFamily="2" charset="-122"/>
            </a:endParaRP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void main( )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Entering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x;  </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  Test y(10,20.5);	//</a:t>
            </a:r>
            <a:r>
              <a:rPr lang="zh-CN" altLang="en-US" sz="2000" b="1" dirty="0">
                <a:solidFill>
                  <a:schemeClr val="tx1"/>
                </a:solidFill>
                <a:latin typeface="Times New Roman" pitchFamily="18" charset="0"/>
                <a:ea typeface="宋体" pitchFamily="2" charset="-122"/>
              </a:rPr>
              <a:t>创建对象</a:t>
            </a:r>
          </a:p>
          <a:p>
            <a:pPr lvl="1">
              <a:lnSpc>
                <a:spcPct val="90000"/>
              </a:lnSpc>
              <a:spcBef>
                <a:spcPct val="20000"/>
              </a:spcBef>
              <a:buClr>
                <a:srgbClr val="FF5050"/>
              </a:buClr>
            </a:pPr>
            <a:r>
              <a:rPr lang="zh-CN" altLang="en-US"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cout</a:t>
            </a:r>
            <a:r>
              <a:rPr lang="en-US" altLang="zh-CN" sz="2000" b="1" dirty="0">
                <a:solidFill>
                  <a:schemeClr val="tx1"/>
                </a:solidFill>
                <a:latin typeface="Times New Roman" pitchFamily="18" charset="0"/>
                <a:ea typeface="宋体" pitchFamily="2" charset="-122"/>
              </a:rPr>
              <a:t>&lt;&lt;"\n... Exiting main ...\n";</a:t>
            </a:r>
          </a:p>
          <a:p>
            <a:pPr lvl="1">
              <a:lnSpc>
                <a:spcPct val="90000"/>
              </a:lnSpc>
              <a:spcBef>
                <a:spcPct val="20000"/>
              </a:spcBef>
              <a:buClr>
                <a:srgbClr val="FF5050"/>
              </a:buClr>
            </a:pPr>
            <a:r>
              <a:rPr lang="en-US" altLang="zh-CN" sz="2000" b="1" dirty="0">
                <a:solidFill>
                  <a:schemeClr val="tx1"/>
                </a:solidFill>
                <a:latin typeface="Times New Roman" pitchFamily="18" charset="0"/>
                <a:ea typeface="宋体" pitchFamily="2" charset="-122"/>
              </a:rPr>
              <a:t>}</a:t>
            </a:r>
          </a:p>
          <a:p>
            <a:pPr marL="342900" indent="-342900">
              <a:spcBef>
                <a:spcPct val="20000"/>
              </a:spcBef>
              <a:buClr>
                <a:srgbClr val="FF5050"/>
              </a:buClr>
            </a:pPr>
            <a:endParaRPr lang="zh-CN" altLang="en-US" b="1" dirty="0">
              <a:latin typeface="Times New Roman" pitchFamily="18" charset="0"/>
              <a:ea typeface="宋体" pitchFamily="2" charset="-122"/>
            </a:endParaRPr>
          </a:p>
        </p:txBody>
      </p:sp>
    </p:spTree>
    <p:extLst>
      <p:ext uri="{BB962C8B-B14F-4D97-AF65-F5344CB8AC3E}">
        <p14:creationId xmlns:p14="http://schemas.microsoft.com/office/powerpoint/2010/main" val="40973256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79512" y="10391"/>
            <a:ext cx="8229600" cy="826321"/>
          </a:xfrm>
        </p:spPr>
        <p:txBody>
          <a:bodyPr/>
          <a:lstStyle/>
          <a:p>
            <a:r>
              <a:rPr lang="zh-CN" altLang="en-US" dirty="0"/>
              <a:t>练习</a:t>
            </a:r>
            <a:r>
              <a:rPr lang="en-US" altLang="zh-CN" dirty="0"/>
              <a:t>2</a:t>
            </a:r>
            <a:endParaRPr lang="zh-CN" altLang="en-US" dirty="0"/>
          </a:p>
        </p:txBody>
      </p:sp>
      <p:sp>
        <p:nvSpPr>
          <p:cNvPr id="54274" name="Rectangle 3"/>
          <p:cNvSpPr>
            <a:spLocks noGrp="1" noChangeArrowheads="1"/>
          </p:cNvSpPr>
          <p:nvPr>
            <p:ph type="body" idx="1"/>
          </p:nvPr>
        </p:nvSpPr>
        <p:spPr>
          <a:xfrm>
            <a:off x="90488" y="908050"/>
            <a:ext cx="8963025" cy="5688013"/>
          </a:xfrm>
        </p:spPr>
        <p:txBody>
          <a:bodyPr/>
          <a:lstStyle/>
          <a:p>
            <a:pPr marL="0" indent="0">
              <a:lnSpc>
                <a:spcPct val="80000"/>
              </a:lnSpc>
              <a:buFontTx/>
              <a:buNone/>
            </a:pPr>
            <a:r>
              <a:rPr lang="en-US" altLang="zh-CN" dirty="0">
                <a:latin typeface="Arial" charset="0"/>
                <a:ea typeface="隶书" pitchFamily="49" charset="-122"/>
              </a:rPr>
              <a:t>    </a:t>
            </a:r>
            <a:r>
              <a:rPr lang="zh-CN" altLang="en-US" dirty="0">
                <a:latin typeface="华文宋体" pitchFamily="2" charset="-122"/>
                <a:ea typeface="华文宋体" pitchFamily="2" charset="-122"/>
              </a:rPr>
              <a:t>下面是一个计数器的定义，请完成该类的实现。</a:t>
            </a:r>
          </a:p>
          <a:p>
            <a:pPr marL="914400" lvl="1" indent="-457200">
              <a:lnSpc>
                <a:spcPct val="80000"/>
              </a:lnSpc>
              <a:buFontTx/>
              <a:buNone/>
            </a:pPr>
            <a:r>
              <a:rPr lang="en-US" altLang="zh-CN" sz="2800" dirty="0">
                <a:latin typeface="Arial" charset="0"/>
                <a:ea typeface="隶书" pitchFamily="49" charset="-122"/>
              </a:rPr>
              <a:t>class Counter</a:t>
            </a:r>
          </a:p>
          <a:p>
            <a:pPr marL="914400" lvl="1" indent="-457200">
              <a:lnSpc>
                <a:spcPct val="80000"/>
              </a:lnSpc>
              <a:buFontTx/>
              <a:buNone/>
            </a:pP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a:t>
            </a:r>
            <a:r>
              <a:rPr lang="en-US" altLang="zh-CN" sz="2800" dirty="0" err="1">
                <a:latin typeface="Arial" charset="0"/>
                <a:ea typeface="隶书" pitchFamily="49" charset="-122"/>
              </a:rPr>
              <a:t>int</a:t>
            </a:r>
            <a:r>
              <a:rPr lang="en-US" altLang="zh-CN" sz="2800" dirty="0">
                <a:latin typeface="Arial" charset="0"/>
                <a:ea typeface="隶书" pitchFamily="49" charset="-122"/>
              </a:rPr>
              <a:t> count;</a:t>
            </a:r>
          </a:p>
          <a:p>
            <a:pPr marL="914400" lvl="1" indent="-457200">
              <a:lnSpc>
                <a:spcPct val="80000"/>
              </a:lnSpc>
              <a:buFontTx/>
              <a:buNone/>
            </a:pPr>
            <a:r>
              <a:rPr lang="en-US" altLang="zh-CN" sz="2800" dirty="0">
                <a:latin typeface="Arial" charset="0"/>
                <a:ea typeface="隶书" pitchFamily="49" charset="-122"/>
              </a:rPr>
              <a:t>public:</a:t>
            </a:r>
          </a:p>
          <a:p>
            <a:pPr marL="914400" lvl="1" indent="-457200">
              <a:lnSpc>
                <a:spcPct val="80000"/>
              </a:lnSpc>
              <a:buFontTx/>
              <a:buNone/>
            </a:pPr>
            <a:r>
              <a:rPr lang="en-US" altLang="zh-CN" sz="2800" dirty="0">
                <a:latin typeface="Arial" charset="0"/>
                <a:ea typeface="隶书" pitchFamily="49" charset="-122"/>
              </a:rPr>
              <a:t>	Counter();</a:t>
            </a:r>
          </a:p>
          <a:p>
            <a:pPr marL="914400" lvl="1" indent="-457200">
              <a:lnSpc>
                <a:spcPct val="80000"/>
              </a:lnSpc>
              <a:buFontTx/>
              <a:buNone/>
            </a:pPr>
            <a:r>
              <a:rPr lang="en-US" altLang="zh-CN" sz="2800" dirty="0">
                <a:latin typeface="Arial" charset="0"/>
                <a:ea typeface="隶书" pitchFamily="49" charset="-122"/>
              </a:rPr>
              <a:t>	Counter(</a:t>
            </a:r>
            <a:r>
              <a:rPr lang="en-US" altLang="zh-CN" sz="2800" dirty="0" err="1">
                <a:latin typeface="Arial" charset="0"/>
                <a:ea typeface="隶书" pitchFamily="49" charset="-122"/>
              </a:rPr>
              <a:t>int</a:t>
            </a:r>
            <a:r>
              <a:rPr lang="en-US" altLang="zh-CN" sz="2800" dirty="0">
                <a:latin typeface="Arial" charset="0"/>
                <a:ea typeface="隶书" pitchFamily="49" charset="-122"/>
              </a:rPr>
              <a:t> </a:t>
            </a:r>
            <a:r>
              <a:rPr lang="en-US" altLang="zh-CN" sz="2800" dirty="0" err="1">
                <a:latin typeface="Arial" charset="0"/>
                <a:ea typeface="隶书" pitchFamily="49" charset="-122"/>
              </a:rPr>
              <a:t>num</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a:t>
            </a:r>
            <a:r>
              <a:rPr lang="en-US" altLang="zh-CN" sz="2800" dirty="0" err="1">
                <a:latin typeface="Arial" charset="0"/>
                <a:ea typeface="隶书" pitchFamily="49" charset="-122"/>
              </a:rPr>
              <a:t>countDown</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a:t>
            </a:r>
            <a:r>
              <a:rPr lang="en-US" altLang="zh-CN" sz="2800" dirty="0" err="1">
                <a:latin typeface="Arial" charset="0"/>
                <a:ea typeface="隶书" pitchFamily="49" charset="-122"/>
              </a:rPr>
              <a:t>countUp</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a:t>
            </a:r>
            <a:r>
              <a:rPr lang="en-US" altLang="zh-CN" sz="2800" dirty="0" err="1">
                <a:latin typeface="Arial" charset="0"/>
                <a:ea typeface="隶书" pitchFamily="49" charset="-122"/>
              </a:rPr>
              <a:t>int</a:t>
            </a:r>
            <a:r>
              <a:rPr lang="en-US" altLang="zh-CN" sz="2800" dirty="0">
                <a:latin typeface="Arial" charset="0"/>
                <a:ea typeface="隶书" pitchFamily="49" charset="-122"/>
              </a:rPr>
              <a:t> </a:t>
            </a:r>
            <a:r>
              <a:rPr lang="en-US" altLang="zh-CN" sz="2800" dirty="0" err="1">
                <a:latin typeface="Arial" charset="0"/>
                <a:ea typeface="隶书" pitchFamily="49" charset="-122"/>
              </a:rPr>
              <a:t>getCount</a:t>
            </a:r>
            <a:r>
              <a:rPr lang="en-US" altLang="zh-CN" sz="2800" dirty="0">
                <a:latin typeface="Arial" charset="0"/>
                <a:ea typeface="隶书" pitchFamily="49" charset="-122"/>
              </a:rPr>
              <a:t>();</a:t>
            </a:r>
          </a:p>
          <a:p>
            <a:pPr marL="914400" lvl="1" indent="-457200">
              <a:lnSpc>
                <a:spcPct val="80000"/>
              </a:lnSpc>
              <a:buFontTx/>
              <a:buNone/>
            </a:pPr>
            <a:r>
              <a:rPr lang="en-US" altLang="zh-CN" sz="2800" dirty="0">
                <a:latin typeface="Arial" charset="0"/>
                <a:ea typeface="隶书" pitchFamily="49" charset="-122"/>
              </a:rPr>
              <a:t>	void print();</a:t>
            </a:r>
          </a:p>
          <a:p>
            <a:pPr marL="914400" lvl="1" indent="-457200">
              <a:lnSpc>
                <a:spcPct val="80000"/>
              </a:lnSpc>
              <a:buFontTx/>
              <a:buNone/>
            </a:pPr>
            <a:r>
              <a:rPr lang="en-US" altLang="zh-CN" sz="2800" dirty="0">
                <a:latin typeface="Arial" charset="0"/>
                <a:ea typeface="隶书" pitchFamily="49" charset="-122"/>
              </a:rPr>
              <a:t>	~Counter();</a:t>
            </a:r>
          </a:p>
          <a:p>
            <a:pPr marL="914400" lvl="1" indent="-457200">
              <a:lnSpc>
                <a:spcPct val="80000"/>
              </a:lnSpc>
              <a:buFontTx/>
              <a:buNone/>
            </a:pPr>
            <a:r>
              <a:rPr lang="en-US" altLang="zh-CN" sz="2800" dirty="0">
                <a:latin typeface="Arial" charset="0"/>
                <a:ea typeface="隶书" pitchFamily="49" charset="-122"/>
              </a:rPr>
              <a:t>};</a:t>
            </a:r>
            <a:endParaRPr lang="zh-CN" altLang="en-US" sz="2800" dirty="0">
              <a:latin typeface="Arial" charset="0"/>
              <a:ea typeface="隶书" pitchFamily="49" charset="-122"/>
            </a:endParaRPr>
          </a:p>
        </p:txBody>
      </p:sp>
      <p:sp>
        <p:nvSpPr>
          <p:cNvPr id="2" name="灯片编号占位符 1"/>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50097619-1BBC-470D-AEC3-267D1B432ABF}" type="slidenum">
              <a:rPr lang="en-US" altLang="zh-CN" sz="1200">
                <a:solidFill>
                  <a:srgbClr val="FF5050"/>
                </a:solidFill>
                <a:ea typeface="宋体" pitchFamily="2" charset="-122"/>
              </a:rPr>
              <a:pPr/>
              <a:t>81</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4191933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323528" y="34273"/>
            <a:ext cx="8229600" cy="1143000"/>
          </a:xfrm>
        </p:spPr>
        <p:txBody>
          <a:bodyPr/>
          <a:lstStyle/>
          <a:p>
            <a:r>
              <a:rPr lang="zh-CN" altLang="en-US" dirty="0"/>
              <a:t>练习</a:t>
            </a:r>
          </a:p>
        </p:txBody>
      </p:sp>
      <p:sp>
        <p:nvSpPr>
          <p:cNvPr id="56322" name="内容占位符 2"/>
          <p:cNvSpPr>
            <a:spLocks noGrp="1"/>
          </p:cNvSpPr>
          <p:nvPr>
            <p:ph idx="1"/>
          </p:nvPr>
        </p:nvSpPr>
        <p:spPr>
          <a:xfrm>
            <a:off x="374848" y="1052736"/>
            <a:ext cx="8229600" cy="5184576"/>
          </a:xfrm>
        </p:spPr>
        <p:txBody>
          <a:bodyPr/>
          <a:lstStyle/>
          <a:p>
            <a:pPr marL="0" indent="0">
              <a:lnSpc>
                <a:spcPct val="120000"/>
              </a:lnSpc>
              <a:buFontTx/>
              <a:buNone/>
            </a:pPr>
            <a:r>
              <a:rPr lang="en-US" altLang="zh-CN" dirty="0">
                <a:latin typeface="Arial" charset="0"/>
                <a:ea typeface="隶书" pitchFamily="49" charset="-122"/>
              </a:rPr>
              <a:t>3.</a:t>
            </a:r>
            <a:r>
              <a:rPr lang="zh-CN" altLang="en-US" sz="3200" dirty="0">
                <a:latin typeface="Arial" charset="0"/>
                <a:ea typeface="隶书" pitchFamily="49" charset="-122"/>
              </a:rPr>
              <a:t>编写一个名为</a:t>
            </a:r>
            <a:r>
              <a:rPr lang="en-US" altLang="zh-CN" sz="3200" dirty="0">
                <a:latin typeface="Arial" charset="0"/>
                <a:ea typeface="隶书" pitchFamily="49" charset="-122"/>
              </a:rPr>
              <a:t>Person</a:t>
            </a:r>
            <a:r>
              <a:rPr lang="zh-CN" altLang="en-US" sz="3200" dirty="0">
                <a:latin typeface="Arial" charset="0"/>
                <a:ea typeface="隶书" pitchFamily="49" charset="-122"/>
              </a:rPr>
              <a:t>的类，表示人的名字和地址。使用</a:t>
            </a:r>
            <a:r>
              <a:rPr lang="en-US" altLang="zh-CN" sz="3200" dirty="0">
                <a:latin typeface="Arial" charset="0"/>
                <a:ea typeface="隶书" pitchFamily="49" charset="-122"/>
              </a:rPr>
              <a:t>string</a:t>
            </a:r>
            <a:r>
              <a:rPr lang="zh-CN" altLang="en-US" sz="3200" dirty="0">
                <a:latin typeface="Arial" charset="0"/>
                <a:ea typeface="隶书" pitchFamily="49" charset="-122"/>
              </a:rPr>
              <a:t>来保存每个元素。</a:t>
            </a:r>
          </a:p>
          <a:p>
            <a:pPr marL="0" indent="0">
              <a:lnSpc>
                <a:spcPct val="120000"/>
              </a:lnSpc>
              <a:buFontTx/>
              <a:buNone/>
            </a:pPr>
            <a:r>
              <a:rPr lang="en-US" altLang="zh-CN" sz="3200" dirty="0">
                <a:latin typeface="Arial" charset="0"/>
                <a:ea typeface="隶书" pitchFamily="49" charset="-122"/>
              </a:rPr>
              <a:t>4.</a:t>
            </a:r>
            <a:r>
              <a:rPr lang="zh-CN" altLang="en-US" sz="3200" dirty="0">
                <a:latin typeface="Arial" charset="0"/>
                <a:ea typeface="隶书" pitchFamily="49" charset="-122"/>
              </a:rPr>
              <a:t>求方程</a:t>
            </a:r>
            <a:r>
              <a:rPr lang="en-US" altLang="zh-CN" sz="3200" dirty="0">
                <a:latin typeface="Arial" charset="0"/>
                <a:ea typeface="隶书" pitchFamily="49" charset="-122"/>
              </a:rPr>
              <a:t>2X</a:t>
            </a:r>
            <a:r>
              <a:rPr lang="en-US" altLang="zh-CN" sz="3200" baseline="30000" dirty="0">
                <a:latin typeface="Arial" charset="0"/>
                <a:ea typeface="隶书" pitchFamily="49" charset="-122"/>
              </a:rPr>
              <a:t>2</a:t>
            </a:r>
            <a:r>
              <a:rPr lang="en-US" altLang="zh-CN" sz="3200" dirty="0">
                <a:latin typeface="Arial" charset="0"/>
                <a:ea typeface="隶书" pitchFamily="49" charset="-122"/>
              </a:rPr>
              <a:t>+3X+7=0</a:t>
            </a:r>
            <a:r>
              <a:rPr lang="zh-CN" altLang="en-US" sz="3200" dirty="0">
                <a:latin typeface="Arial" charset="0"/>
                <a:ea typeface="隶书" pitchFamily="49" charset="-122"/>
              </a:rPr>
              <a:t>的根。</a:t>
            </a:r>
          </a:p>
          <a:p>
            <a:pPr marL="0" indent="0">
              <a:lnSpc>
                <a:spcPct val="120000"/>
              </a:lnSpc>
              <a:buFontTx/>
              <a:buNone/>
            </a:pPr>
            <a:r>
              <a:rPr lang="en-US" altLang="zh-CN" sz="3200" dirty="0">
                <a:latin typeface="Arial" charset="0"/>
                <a:ea typeface="隶书" pitchFamily="49" charset="-122"/>
              </a:rPr>
              <a:t>5.</a:t>
            </a:r>
            <a:r>
              <a:rPr lang="zh-CN" altLang="en-US" sz="3200" dirty="0">
                <a:latin typeface="Arial" charset="0"/>
                <a:ea typeface="隶书" pitchFamily="49" charset="-122"/>
              </a:rPr>
              <a:t>编写一个复数类，能实现加、减运算，能输出复数的信息。</a:t>
            </a:r>
          </a:p>
          <a:p>
            <a:pPr marL="0" indent="0">
              <a:lnSpc>
                <a:spcPct val="120000"/>
              </a:lnSpc>
              <a:buFontTx/>
              <a:buNone/>
            </a:pPr>
            <a:r>
              <a:rPr lang="en-US" altLang="zh-CN" sz="3200" dirty="0">
                <a:latin typeface="Arial" charset="0"/>
                <a:ea typeface="隶书" pitchFamily="49" charset="-122"/>
              </a:rPr>
              <a:t>6.</a:t>
            </a:r>
            <a:r>
              <a:rPr lang="zh-CN" altLang="en-US" sz="3200" dirty="0">
                <a:latin typeface="Arial" charset="0"/>
                <a:ea typeface="隶书" pitchFamily="49" charset="-122"/>
              </a:rPr>
              <a:t>编写一个分数，能实现加、减运算，能输出信息（如</a:t>
            </a:r>
            <a:r>
              <a:rPr lang="en-US" altLang="zh-CN" sz="3200" dirty="0">
                <a:latin typeface="Arial" charset="0"/>
                <a:ea typeface="隶书" pitchFamily="49" charset="-122"/>
              </a:rPr>
              <a:t>5/7</a:t>
            </a:r>
            <a:r>
              <a:rPr lang="zh-CN" altLang="en-US" sz="3200" dirty="0">
                <a:latin typeface="Arial" charset="0"/>
                <a:ea typeface="隶书" pitchFamily="49" charset="-122"/>
              </a:rPr>
              <a:t>）。</a:t>
            </a:r>
          </a:p>
          <a:p>
            <a:pPr marL="0" indent="0">
              <a:lnSpc>
                <a:spcPct val="120000"/>
              </a:lnSpc>
              <a:buFontTx/>
              <a:buNone/>
            </a:pPr>
            <a:r>
              <a:rPr lang="en-US" altLang="zh-CN" sz="3200" dirty="0">
                <a:latin typeface="Arial" charset="0"/>
                <a:ea typeface="隶书" pitchFamily="49" charset="-122"/>
              </a:rPr>
              <a:t>7.</a:t>
            </a:r>
            <a:r>
              <a:rPr lang="zh-CN" altLang="en-US" sz="3200" dirty="0">
                <a:latin typeface="Arial" charset="0"/>
                <a:ea typeface="隶书" pitchFamily="49" charset="-122"/>
              </a:rPr>
              <a:t>建立一个栈类。</a:t>
            </a:r>
          </a:p>
          <a:p>
            <a:pPr marL="0" indent="0">
              <a:lnSpc>
                <a:spcPct val="120000"/>
              </a:lnSpc>
              <a:buFontTx/>
              <a:buNone/>
            </a:pPr>
            <a:endParaRPr lang="zh-CN" altLang="en-US" sz="3200" dirty="0">
              <a:latin typeface="Arial" charset="0"/>
              <a:ea typeface="隶书" pitchFamily="49" charset="-122"/>
            </a:endParaRPr>
          </a:p>
          <a:p>
            <a:pPr marL="0" indent="0"/>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1388B6C-7064-4B4C-B8CA-011D33FDBB9C}" type="slidenum">
              <a:rPr lang="en-US" altLang="zh-CN" sz="1200">
                <a:solidFill>
                  <a:srgbClr val="FF5050"/>
                </a:solidFill>
                <a:ea typeface="宋体" pitchFamily="2" charset="-122"/>
              </a:rPr>
              <a:pPr/>
              <a:t>82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746726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395536" y="0"/>
            <a:ext cx="8229600" cy="1143000"/>
          </a:xfrm>
        </p:spPr>
        <p:txBody>
          <a:bodyPr/>
          <a:lstStyle/>
          <a:p>
            <a:r>
              <a:rPr lang="zh-CN" altLang="en-US" dirty="0"/>
              <a:t>拷贝构造函数</a:t>
            </a:r>
          </a:p>
        </p:txBody>
      </p:sp>
      <p:sp>
        <p:nvSpPr>
          <p:cNvPr id="58370" name="内容占位符 2"/>
          <p:cNvSpPr>
            <a:spLocks noGrp="1"/>
          </p:cNvSpPr>
          <p:nvPr>
            <p:ph idx="1"/>
          </p:nvPr>
        </p:nvSpPr>
        <p:spPr>
          <a:xfrm>
            <a:off x="179388" y="936451"/>
            <a:ext cx="8964612" cy="5876925"/>
          </a:xfrm>
        </p:spPr>
        <p:txBody>
          <a:bodyPr/>
          <a:lstStyle/>
          <a:p>
            <a:r>
              <a:rPr lang="zh-CN" altLang="en-US" b="1" dirty="0">
                <a:solidFill>
                  <a:srgbClr val="000000"/>
                </a:solidFill>
                <a:latin typeface="华文宋体" pitchFamily="2" charset="-122"/>
                <a:ea typeface="华文宋体" pitchFamily="2" charset="-122"/>
              </a:rPr>
              <a:t>拷贝构造函数（复制构造函数），是类的一个公有成员函数。</a:t>
            </a:r>
            <a:endParaRPr lang="en-US" altLang="zh-CN" b="1" dirty="0">
              <a:solidFill>
                <a:srgbClr val="000000"/>
              </a:solidFill>
              <a:latin typeface="华文宋体" pitchFamily="2" charset="-122"/>
              <a:ea typeface="华文宋体" pitchFamily="2" charset="-122"/>
            </a:endParaRPr>
          </a:p>
          <a:p>
            <a:r>
              <a:rPr lang="zh-CN" altLang="en-US" b="1" dirty="0">
                <a:solidFill>
                  <a:srgbClr val="000000"/>
                </a:solidFill>
                <a:latin typeface="华文宋体" pitchFamily="2" charset="-122"/>
                <a:ea typeface="华文宋体" pitchFamily="2" charset="-122"/>
              </a:rPr>
              <a:t>它的函数名与构造函数相同，但它只有一个参数，即同类的一个对象的引用。</a:t>
            </a:r>
            <a:endParaRPr lang="en-US" altLang="zh-CN" b="1" dirty="0">
              <a:solidFill>
                <a:srgbClr val="000000"/>
              </a:solidFill>
              <a:latin typeface="华文宋体" pitchFamily="2" charset="-122"/>
              <a:ea typeface="华文宋体" pitchFamily="2" charset="-122"/>
            </a:endParaRPr>
          </a:p>
          <a:p>
            <a:endParaRPr lang="en-US" altLang="zh-CN" dirty="0">
              <a:solidFill>
                <a:srgbClr val="000000"/>
              </a:solidFill>
              <a:latin typeface="楷体" pitchFamily="49" charset="-122"/>
              <a:ea typeface="楷体" pitchFamily="49" charset="-122"/>
            </a:endParaRPr>
          </a:p>
          <a:p>
            <a:pPr>
              <a:buFontTx/>
              <a:buNone/>
            </a:pPr>
            <a:r>
              <a:rPr lang="en-US" altLang="zh-CN" dirty="0">
                <a:solidFill>
                  <a:srgbClr val="000000"/>
                </a:solidFill>
                <a:latin typeface="楷体" pitchFamily="49" charset="-122"/>
                <a:ea typeface="楷体" pitchFamily="49" charset="-122"/>
              </a:rPr>
              <a:t>	</a:t>
            </a:r>
            <a:r>
              <a:rPr lang="en-US" altLang="zh-CN" dirty="0" err="1">
                <a:solidFill>
                  <a:srgbClr val="000000"/>
                </a:solidFill>
                <a:latin typeface="楷体" pitchFamily="49" charset="-122"/>
                <a:ea typeface="楷体" pitchFamily="49" charset="-122"/>
              </a:rPr>
              <a:t>CTollBooth</a:t>
            </a:r>
            <a:r>
              <a:rPr lang="en-US" altLang="zh-CN" dirty="0"/>
              <a:t>(){};				//</a:t>
            </a:r>
            <a:r>
              <a:rPr lang="zh-CN" altLang="en-US" dirty="0"/>
              <a:t>构造函数</a:t>
            </a:r>
            <a:endParaRPr lang="en-US" altLang="zh-CN" dirty="0"/>
          </a:p>
          <a:p>
            <a:pPr>
              <a:buNone/>
            </a:pPr>
            <a:r>
              <a:rPr lang="en-US" altLang="zh-CN" dirty="0"/>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a:t>
            </a:r>
            <a:r>
              <a:rPr lang="zh-CN" altLang="en-US" dirty="0">
                <a:ea typeface="宋体" charset="-122"/>
              </a:rPr>
              <a:t>；</a:t>
            </a:r>
            <a:r>
              <a:rPr lang="en-US" altLang="zh-CN" dirty="0">
                <a:ea typeface="宋体" charset="-122"/>
              </a:rPr>
              <a:t>/</a:t>
            </a:r>
            <a:r>
              <a:rPr lang="en-US" altLang="zh-CN" dirty="0"/>
              <a:t>/</a:t>
            </a:r>
            <a:r>
              <a:rPr lang="zh-CN" altLang="en-US" dirty="0"/>
              <a:t>构造函数</a:t>
            </a:r>
            <a:endParaRPr lang="en-US" altLang="zh-CN" dirty="0"/>
          </a:p>
          <a:p>
            <a:pPr>
              <a:buFontTx/>
              <a:buNone/>
            </a:pPr>
            <a:r>
              <a:rPr lang="en-US" altLang="zh-CN" dirty="0">
                <a:solidFill>
                  <a:srgbClr val="000000"/>
                </a:solidFill>
                <a:ea typeface="楷体" pitchFamily="49" charset="-122"/>
              </a:rPr>
              <a:t>	</a:t>
            </a:r>
            <a:r>
              <a:rPr lang="en-US" altLang="zh-CN" dirty="0" err="1">
                <a:solidFill>
                  <a:srgbClr val="000000"/>
                </a:solidFill>
                <a:ea typeface="楷体" pitchFamily="49" charset="-122"/>
              </a:rPr>
              <a:t>CTollBooth</a:t>
            </a:r>
            <a:r>
              <a:rPr lang="en-US" altLang="zh-CN" dirty="0">
                <a:solidFill>
                  <a:srgbClr val="000000"/>
                </a:solidFill>
                <a:ea typeface="楷体" pitchFamily="49" charset="-122"/>
              </a:rPr>
              <a:t>(</a:t>
            </a:r>
            <a:r>
              <a:rPr lang="en-US" altLang="zh-CN" dirty="0" err="1">
                <a:solidFill>
                  <a:srgbClr val="000000"/>
                </a:solidFill>
                <a:ea typeface="楷体" pitchFamily="49" charset="-122"/>
              </a:rPr>
              <a:t>CTollBooth</a:t>
            </a:r>
            <a:r>
              <a:rPr lang="en-US" altLang="zh-CN" dirty="0">
                <a:solidFill>
                  <a:srgbClr val="FF0000"/>
                </a:solidFill>
              </a:rPr>
              <a:t> &amp;</a:t>
            </a:r>
            <a:r>
              <a:rPr lang="en-US" altLang="zh-CN" dirty="0" err="1">
                <a:solidFill>
                  <a:srgbClr val="FF0000"/>
                </a:solidFill>
              </a:rPr>
              <a:t>t_booth</a:t>
            </a:r>
            <a:r>
              <a:rPr lang="en-US" altLang="zh-CN" dirty="0">
                <a:solidFill>
                  <a:srgbClr val="FF0000"/>
                </a:solidFill>
              </a:rPr>
              <a:t>) //</a:t>
            </a:r>
            <a:r>
              <a:rPr lang="zh-CN" altLang="en-US" dirty="0">
                <a:solidFill>
                  <a:srgbClr val="FF0000"/>
                </a:solidFill>
              </a:rPr>
              <a:t>拷贝构造函数</a:t>
            </a:r>
            <a:endParaRPr lang="en-US" altLang="zh-CN" dirty="0">
              <a:solidFill>
                <a:srgbClr val="FF0000"/>
              </a:solidFill>
            </a:endParaRPr>
          </a:p>
          <a:p>
            <a:pPr>
              <a:buFontTx/>
              <a:buNone/>
            </a:pPr>
            <a:r>
              <a:rPr lang="en-US" altLang="zh-CN" dirty="0"/>
              <a:t>	{</a:t>
            </a:r>
          </a:p>
          <a:p>
            <a:pPr>
              <a:buFontTx/>
              <a:buNone/>
            </a:pPr>
            <a:r>
              <a:rPr lang="en-US" altLang="zh-CN" dirty="0"/>
              <a:t>		</a:t>
            </a:r>
            <a:r>
              <a:rPr lang="en-US" altLang="zh-CN" dirty="0" err="1"/>
              <a:t>ourtotal</a:t>
            </a:r>
            <a:r>
              <a:rPr lang="en-US" altLang="zh-CN" dirty="0"/>
              <a:t> = </a:t>
            </a:r>
            <a:r>
              <a:rPr lang="en-US" altLang="zh-CN" dirty="0" err="1"/>
              <a:t>t_booth.ourtotal</a:t>
            </a:r>
            <a:r>
              <a:rPr lang="en-US" altLang="zh-CN" dirty="0"/>
              <a:t>;</a:t>
            </a:r>
          </a:p>
          <a:p>
            <a:pPr>
              <a:buFontTx/>
              <a:buNone/>
            </a:pPr>
            <a:r>
              <a:rPr lang="en-US" altLang="zh-CN" dirty="0"/>
              <a:t>		</a:t>
            </a:r>
            <a:r>
              <a:rPr lang="en-US" altLang="zh-CN" dirty="0" err="1"/>
              <a:t>nopaytotal</a:t>
            </a:r>
            <a:r>
              <a:rPr lang="en-US" altLang="zh-CN" dirty="0"/>
              <a:t> = </a:t>
            </a:r>
            <a:r>
              <a:rPr lang="en-US" altLang="zh-CN" dirty="0" err="1"/>
              <a:t>t_booth.nopaytotal</a:t>
            </a:r>
            <a:r>
              <a:rPr lang="en-US" altLang="zh-CN" dirty="0"/>
              <a:t>;</a:t>
            </a:r>
          </a:p>
          <a:p>
            <a:pPr>
              <a:buFontTx/>
              <a:buNone/>
            </a:pPr>
            <a:r>
              <a:rPr lang="en-US" altLang="zh-CN" dirty="0"/>
              <a:t>        </a:t>
            </a:r>
            <a:r>
              <a:rPr lang="en-US" altLang="zh-CN" dirty="0" err="1"/>
              <a:t>payfee</a:t>
            </a:r>
            <a:r>
              <a:rPr lang="en-US" altLang="zh-CN" dirty="0"/>
              <a:t> = </a:t>
            </a:r>
            <a:r>
              <a:rPr lang="en-US" altLang="zh-CN" dirty="0" err="1"/>
              <a:t>t_booth.payfee</a:t>
            </a:r>
            <a:r>
              <a:rPr lang="en-US" altLang="zh-CN" dirty="0"/>
              <a:t>;</a:t>
            </a:r>
          </a:p>
          <a:p>
            <a:pPr>
              <a:buFontTx/>
              <a:buNone/>
            </a:pPr>
            <a:r>
              <a:rPr lang="en-US" altLang="zh-CN" dirty="0"/>
              <a:t>	};</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CFAE40C7-0EF9-4586-A15E-4D368AE42647}" type="slidenum">
              <a:rPr lang="en-US" altLang="zh-CN" sz="1200">
                <a:solidFill>
                  <a:srgbClr val="FF5050"/>
                </a:solidFill>
                <a:ea typeface="宋体" pitchFamily="2" charset="-122"/>
              </a:rPr>
              <a:pPr/>
              <a:t>83</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0492828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179512" y="620688"/>
            <a:ext cx="8964488" cy="4525962"/>
          </a:xfrm>
        </p:spPr>
        <p:txBody>
          <a:bodyPr/>
          <a:lstStyle/>
          <a:p>
            <a:r>
              <a:rPr lang="zh-CN" altLang="en-US" b="1" dirty="0">
                <a:solidFill>
                  <a:srgbClr val="000000"/>
                </a:solidFill>
                <a:latin typeface="华文宋体" pitchFamily="2" charset="-122"/>
                <a:ea typeface="华文宋体" pitchFamily="2" charset="-122"/>
              </a:rPr>
              <a:t>在创建对象时，当使用一个已知的对象来初始化另一个对象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复制对象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时，系统会自动隐式地调用拷贝构造函数。</a:t>
            </a:r>
            <a:endParaRPr lang="en-US" altLang="zh-CN" b="1" dirty="0">
              <a:solidFill>
                <a:srgbClr val="000000"/>
              </a:solidFill>
              <a:latin typeface="华文宋体" pitchFamily="2" charset="-122"/>
              <a:ea typeface="华文宋体" pitchFamily="2" charset="-122"/>
            </a:endParaRPr>
          </a:p>
          <a:p>
            <a:endParaRPr lang="en-US" altLang="zh-CN" dirty="0">
              <a:solidFill>
                <a:srgbClr val="000000"/>
              </a:solidFill>
              <a:latin typeface="楷体" pitchFamily="49" charset="-122"/>
              <a:ea typeface="楷体" pitchFamily="49" charset="-122"/>
            </a:endParaRPr>
          </a:p>
          <a:p>
            <a:pPr lvl="1">
              <a:buFontTx/>
              <a:buNone/>
            </a:pPr>
            <a:r>
              <a:rPr lang="en-US" altLang="zh-CN" sz="2800" dirty="0" err="1"/>
              <a:t>CTollBooth</a:t>
            </a:r>
            <a:r>
              <a:rPr lang="en-US" altLang="zh-CN" sz="2800" dirty="0"/>
              <a:t> TollBooth1(2,3,10); //</a:t>
            </a:r>
            <a:r>
              <a:rPr lang="zh-CN" altLang="en-US" sz="2800" dirty="0"/>
              <a:t>调用构造函数</a:t>
            </a:r>
            <a:endParaRPr lang="en-US" altLang="zh-CN" sz="2800" dirty="0"/>
          </a:p>
          <a:p>
            <a:pPr lvl="1">
              <a:buFontTx/>
              <a:buNone/>
            </a:pPr>
            <a:r>
              <a:rPr lang="en-US" altLang="zh-CN" sz="2800" dirty="0" err="1"/>
              <a:t>CTollBooth</a:t>
            </a:r>
            <a:r>
              <a:rPr lang="en-US" altLang="zh-CN" sz="2800" dirty="0"/>
              <a:t> TollBooth2(TollBooth1);</a:t>
            </a:r>
          </a:p>
          <a:p>
            <a:pPr lvl="1">
              <a:buFontTx/>
              <a:buNone/>
            </a:pPr>
            <a:r>
              <a:rPr lang="en-US" altLang="zh-CN" sz="2800" dirty="0"/>
              <a:t>	//</a:t>
            </a:r>
            <a:r>
              <a:rPr lang="zh-CN" altLang="en-US" sz="2800" dirty="0"/>
              <a:t>调用拷贝构造函数</a:t>
            </a:r>
          </a:p>
          <a:p>
            <a:pPr>
              <a:buFontTx/>
              <a:buNone/>
            </a:pPr>
            <a:endParaRPr lang="en-US" altLang="zh-CN" dirty="0">
              <a:solidFill>
                <a:srgbClr val="000000"/>
              </a:solidFill>
              <a:latin typeface="楷体" pitchFamily="49" charset="-122"/>
              <a:ea typeface="楷体" pitchFamily="49" charset="-122"/>
            </a:endParaRP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9EAC6AD-E615-4A04-8F51-54C7AAE9152C}" type="slidenum">
              <a:rPr lang="en-US" altLang="zh-CN" sz="1200">
                <a:solidFill>
                  <a:srgbClr val="FF5050"/>
                </a:solidFill>
                <a:ea typeface="宋体" pitchFamily="2" charset="-122"/>
              </a:rPr>
              <a:pPr/>
              <a:t>84</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1002426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85</a:t>
            </a:fld>
            <a:endParaRPr lang="en-US" altLang="zh-CN" sz="1200">
              <a:solidFill>
                <a:srgbClr val="FF5050"/>
              </a:solidFill>
              <a:ea typeface="宋体" pitchFamily="2" charset="-122"/>
            </a:endParaRPr>
          </a:p>
        </p:txBody>
      </p:sp>
      <p:sp>
        <p:nvSpPr>
          <p:cNvPr id="7" name="矩形 6"/>
          <p:cNvSpPr/>
          <p:nvPr/>
        </p:nvSpPr>
        <p:spPr>
          <a:xfrm>
            <a:off x="179512" y="911617"/>
            <a:ext cx="8856984" cy="6001643"/>
          </a:xfrm>
          <a:prstGeom prst="rect">
            <a:avLst/>
          </a:prstGeom>
        </p:spPr>
        <p:txBody>
          <a:bodyPr wrap="square">
            <a:spAutoFit/>
          </a:bodyPr>
          <a:lstStyle/>
          <a:p>
            <a:pPr>
              <a:buFontTx/>
              <a:buNone/>
            </a:pPr>
            <a:r>
              <a:rPr lang="en-US" altLang="zh-CN" dirty="0">
                <a:solidFill>
                  <a:srgbClr val="FF0000"/>
                </a:solidFill>
                <a:ea typeface="宋体" charset="-122"/>
              </a:rPr>
              <a:t>//</a:t>
            </a:r>
            <a:r>
              <a:rPr lang="en-US" altLang="zh-CN" dirty="0" err="1">
                <a:solidFill>
                  <a:srgbClr val="FF0000"/>
                </a:solidFill>
                <a:ea typeface="宋体" charset="-122"/>
              </a:rPr>
              <a:t>CTollBooth.h</a:t>
            </a:r>
            <a:endParaRPr lang="en-US" altLang="zh-CN" dirty="0">
              <a:solidFill>
                <a:srgbClr val="FF0000"/>
              </a:solidFill>
              <a:ea typeface="宋体" charset="-122"/>
            </a:endParaRPr>
          </a:p>
          <a:p>
            <a:pPr>
              <a:buFontTx/>
              <a:buNone/>
            </a:pPr>
            <a:r>
              <a:rPr lang="en-US" altLang="zh-CN" dirty="0">
                <a:ea typeface="宋体" charset="-122"/>
              </a:rPr>
              <a:t>class </a:t>
            </a:r>
            <a:r>
              <a:rPr lang="en-US" altLang="zh-CN" dirty="0" err="1">
                <a:ea typeface="宋体" charset="-122"/>
              </a:rPr>
              <a:t>CTollBooth</a:t>
            </a:r>
            <a:endParaRPr lang="en-US" altLang="zh-CN" dirty="0">
              <a:ea typeface="宋体" charset="-122"/>
            </a:endParaRPr>
          </a:p>
          <a:p>
            <a:pPr>
              <a:buFontTx/>
              <a:buNone/>
            </a:pPr>
            <a:r>
              <a:rPr lang="en-US" altLang="zh-CN" dirty="0">
                <a:ea typeface="宋体" charset="-122"/>
              </a:rPr>
              <a:t>{</a:t>
            </a:r>
          </a:p>
          <a:p>
            <a:pPr>
              <a:buFontTx/>
              <a:buNone/>
            </a:pPr>
            <a:r>
              <a:rPr lang="en-US" altLang="zh-CN" dirty="0">
                <a:ea typeface="宋体" charset="-122"/>
              </a:rPr>
              <a:t>public:				</a:t>
            </a:r>
          </a:p>
          <a:p>
            <a:pPr>
              <a:buFontTx/>
              <a:buNone/>
            </a:pPr>
            <a:r>
              <a:rPr lang="en-US" altLang="zh-CN" dirty="0">
                <a:solidFill>
                  <a:srgbClr val="FF0000"/>
                </a:solidFill>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int</a:t>
            </a:r>
            <a:r>
              <a:rPr lang="en-US" altLang="zh-CN" dirty="0">
                <a:ea typeface="宋体" charset="-122"/>
              </a:rPr>
              <a:t> </a:t>
            </a:r>
            <a:r>
              <a:rPr lang="en-US" altLang="zh-CN" dirty="0" err="1">
                <a:ea typeface="宋体" charset="-122"/>
              </a:rPr>
              <a:t>t,int</a:t>
            </a:r>
            <a:r>
              <a:rPr lang="en-US" altLang="zh-CN" dirty="0">
                <a:ea typeface="宋体" charset="-122"/>
              </a:rPr>
              <a:t> </a:t>
            </a:r>
            <a:r>
              <a:rPr lang="en-US" altLang="zh-CN" dirty="0" err="1">
                <a:ea typeface="宋体" charset="-122"/>
              </a:rPr>
              <a:t>no,int</a:t>
            </a:r>
            <a:r>
              <a:rPr lang="en-US" altLang="zh-CN" dirty="0">
                <a:ea typeface="宋体" charset="-122"/>
              </a:rPr>
              <a:t> </a:t>
            </a:r>
            <a:r>
              <a:rPr lang="en-US" altLang="zh-CN" dirty="0" err="1">
                <a:ea typeface="宋体" charset="-122"/>
              </a:rPr>
              <a:t>pf</a:t>
            </a:r>
            <a:r>
              <a:rPr lang="en-US" altLang="zh-CN" dirty="0">
                <a:ea typeface="宋体" charset="-122"/>
              </a:rPr>
              <a:t>=5)   </a:t>
            </a:r>
            <a:r>
              <a:rPr lang="en-US" altLang="zh-CN" sz="2000" dirty="0">
                <a:ea typeface="宋体" charset="-122"/>
              </a:rPr>
              <a:t>//</a:t>
            </a:r>
            <a:r>
              <a:rPr lang="zh-CN" altLang="en-US" sz="2000" dirty="0">
                <a:ea typeface="宋体" charset="-122"/>
              </a:rPr>
              <a:t>内联函数</a:t>
            </a:r>
            <a:r>
              <a:rPr lang="en-US" altLang="zh-CN" sz="2000" dirty="0">
                <a:ea typeface="宋体" charset="-122"/>
              </a:rPr>
              <a:t>,</a:t>
            </a:r>
            <a:r>
              <a:rPr lang="zh-CN" altLang="en-US" sz="2000" dirty="0">
                <a:ea typeface="宋体" charset="-122"/>
              </a:rPr>
              <a:t>重载函数</a:t>
            </a:r>
            <a:r>
              <a:rPr lang="en-US" altLang="zh-CN" sz="2000" dirty="0">
                <a:ea typeface="宋体" charset="-122"/>
              </a:rPr>
              <a:t>,</a:t>
            </a:r>
            <a:r>
              <a:rPr lang="zh-CN" altLang="en-US" sz="2000" dirty="0">
                <a:ea typeface="宋体" charset="-122"/>
              </a:rPr>
              <a:t>带默认参数</a:t>
            </a:r>
            <a:endParaRPr lang="en-US" altLang="zh-CN" sz="2000" dirty="0">
              <a:ea typeface="宋体" charset="-122"/>
            </a:endParaRPr>
          </a:p>
          <a:p>
            <a:pPr>
              <a:buFontTx/>
              <a:buNone/>
            </a:pPr>
            <a:r>
              <a:rPr lang="en-US" altLang="zh-CN" dirty="0">
                <a:ea typeface="宋体" charset="-122"/>
              </a:rPr>
              <a:t>     {</a:t>
            </a:r>
            <a:r>
              <a:rPr lang="en-US" altLang="zh-CN" dirty="0" err="1">
                <a:ea typeface="宋体" charset="-122"/>
              </a:rPr>
              <a:t>ourtotal</a:t>
            </a:r>
            <a:r>
              <a:rPr lang="en-US" altLang="zh-CN" dirty="0">
                <a:ea typeface="宋体" charset="-122"/>
              </a:rPr>
              <a:t> = t; </a:t>
            </a:r>
            <a:r>
              <a:rPr lang="en-US" altLang="zh-CN" dirty="0" err="1">
                <a:ea typeface="宋体" charset="-122"/>
              </a:rPr>
              <a:t>nopaytotal</a:t>
            </a:r>
            <a:r>
              <a:rPr lang="en-US" altLang="zh-CN" dirty="0">
                <a:ea typeface="宋体" charset="-122"/>
              </a:rPr>
              <a:t> = no; </a:t>
            </a:r>
            <a:r>
              <a:rPr lang="en-US" altLang="zh-CN" dirty="0" err="1">
                <a:ea typeface="宋体" charset="-122"/>
              </a:rPr>
              <a:t>payfee</a:t>
            </a:r>
            <a:r>
              <a:rPr lang="en-US" altLang="zh-CN" dirty="0">
                <a:ea typeface="宋体" charset="-122"/>
              </a:rPr>
              <a:t> = </a:t>
            </a:r>
            <a:r>
              <a:rPr lang="en-US" altLang="zh-CN" dirty="0" err="1">
                <a:ea typeface="宋体" charset="-122"/>
              </a:rPr>
              <a:t>pf</a:t>
            </a:r>
            <a:r>
              <a:rPr lang="en-US" altLang="zh-CN" dirty="0">
                <a:ea typeface="宋体" charset="-122"/>
              </a:rPr>
              <a:t>;</a:t>
            </a:r>
          </a:p>
          <a:p>
            <a:pPr>
              <a:buFontTx/>
              <a:buNone/>
            </a:pPr>
            <a:r>
              <a:rPr lang="en-US" altLang="zh-CN" dirty="0">
                <a:ea typeface="宋体" charset="-122"/>
              </a:rPr>
              <a:t>       </a:t>
            </a:r>
            <a:r>
              <a:rPr lang="en-US" altLang="zh-CN" dirty="0" err="1">
                <a:ea typeface="宋体" charset="-122"/>
              </a:rPr>
              <a:t>cout</a:t>
            </a:r>
            <a:r>
              <a:rPr lang="en-US" altLang="zh-CN" dirty="0">
                <a:ea typeface="宋体" charset="-122"/>
              </a:rPr>
              <a:t>&lt;&lt;“</a:t>
            </a:r>
            <a:r>
              <a:rPr lang="zh-CN" altLang="en-US" dirty="0">
                <a:ea typeface="宋体" charset="-122"/>
              </a:rPr>
              <a:t>调用构造函数</a:t>
            </a:r>
            <a:r>
              <a:rPr lang="en-US" altLang="zh-CN" dirty="0">
                <a:ea typeface="宋体" charset="-122"/>
              </a:rPr>
              <a:t>”&lt;&lt;</a:t>
            </a:r>
            <a:r>
              <a:rPr lang="en-US" altLang="zh-CN" dirty="0" err="1">
                <a:ea typeface="宋体" charset="-122"/>
              </a:rPr>
              <a:t>endl</a:t>
            </a:r>
            <a:r>
              <a:rPr lang="en-US" altLang="zh-CN" dirty="0">
                <a:ea typeface="宋体" charset="-122"/>
              </a:rPr>
              <a:t>;};</a:t>
            </a:r>
          </a:p>
          <a:p>
            <a:pPr>
              <a:buFontTx/>
              <a:buNone/>
            </a:pPr>
            <a:r>
              <a:rPr lang="en-US" altLang="zh-CN" dirty="0">
                <a:ea typeface="宋体" charset="-122"/>
              </a:rPr>
              <a:t>     </a:t>
            </a:r>
          </a:p>
          <a:p>
            <a:pPr>
              <a:buFontTx/>
              <a:buNone/>
            </a:pPr>
            <a:r>
              <a:rPr lang="en-US" altLang="zh-CN" dirty="0">
                <a:ea typeface="宋体" charset="-122"/>
              </a:rPr>
              <a:t>     </a:t>
            </a:r>
            <a:r>
              <a:rPr lang="en-US" altLang="zh-CN" dirty="0" err="1">
                <a:ea typeface="宋体" charset="-122"/>
              </a:rPr>
              <a:t>CTollBooth</a:t>
            </a:r>
            <a:r>
              <a:rPr lang="en-US" altLang="zh-CN" dirty="0">
                <a:ea typeface="宋体" charset="-122"/>
              </a:rPr>
              <a:t>(</a:t>
            </a:r>
            <a:r>
              <a:rPr lang="en-US" altLang="zh-CN" dirty="0" err="1">
                <a:ea typeface="宋体" charset="-122"/>
              </a:rPr>
              <a:t>CTollBooth</a:t>
            </a:r>
            <a:r>
              <a:rPr lang="en-US" altLang="zh-CN" dirty="0">
                <a:ea typeface="宋体" charset="-122"/>
              </a:rPr>
              <a:t> &amp;</a:t>
            </a:r>
            <a:r>
              <a:rPr lang="en-US" altLang="zh-CN" dirty="0" err="1">
                <a:ea typeface="宋体" charset="-122"/>
              </a:rPr>
              <a:t>t_booth</a:t>
            </a:r>
            <a:r>
              <a:rPr lang="en-US" altLang="zh-CN" dirty="0">
                <a:ea typeface="宋体" charset="-122"/>
              </a:rPr>
              <a:t>) //</a:t>
            </a:r>
            <a:r>
              <a:rPr lang="zh-CN" altLang="en-US" dirty="0">
                <a:ea typeface="宋体" charset="-122"/>
              </a:rPr>
              <a:t>拷贝构造函数</a:t>
            </a:r>
            <a:endParaRPr lang="en-US" altLang="zh-CN" dirty="0">
              <a:ea typeface="宋体" charset="-122"/>
            </a:endParaRPr>
          </a:p>
          <a:p>
            <a:pPr>
              <a:buFontTx/>
              <a:buNone/>
            </a:pPr>
            <a:r>
              <a:rPr lang="en-US" altLang="zh-CN" dirty="0">
                <a:ea typeface="宋体" charset="-122"/>
              </a:rPr>
              <a:t>     {   </a:t>
            </a:r>
            <a:r>
              <a:rPr lang="en-US" altLang="zh-CN" dirty="0" err="1">
                <a:ea typeface="宋体" charset="-122"/>
              </a:rPr>
              <a:t>ourtotal</a:t>
            </a:r>
            <a:r>
              <a:rPr lang="en-US" altLang="zh-CN" dirty="0">
                <a:ea typeface="宋体" charset="-122"/>
              </a:rPr>
              <a:t> = </a:t>
            </a:r>
            <a:r>
              <a:rPr lang="en-US" altLang="zh-CN" dirty="0" err="1">
                <a:ea typeface="宋体" charset="-122"/>
              </a:rPr>
              <a:t>t_booth.ourtotal</a:t>
            </a:r>
            <a:r>
              <a:rPr lang="en-US" altLang="zh-CN" dirty="0">
                <a:ea typeface="宋体" charset="-122"/>
              </a:rPr>
              <a:t>; </a:t>
            </a:r>
          </a:p>
          <a:p>
            <a:pPr>
              <a:buFontTx/>
              <a:buNone/>
            </a:pPr>
            <a:r>
              <a:rPr lang="en-US" altLang="zh-CN" dirty="0">
                <a:ea typeface="宋体" charset="-122"/>
              </a:rPr>
              <a:t>	</a:t>
            </a:r>
            <a:r>
              <a:rPr lang="en-US" altLang="zh-CN" dirty="0" err="1">
                <a:ea typeface="宋体" charset="-122"/>
              </a:rPr>
              <a:t>nopaytotal</a:t>
            </a:r>
            <a:r>
              <a:rPr lang="en-US" altLang="zh-CN" dirty="0">
                <a:ea typeface="宋体" charset="-122"/>
              </a:rPr>
              <a:t> = </a:t>
            </a:r>
            <a:r>
              <a:rPr lang="en-US" altLang="zh-CN" dirty="0" err="1">
                <a:ea typeface="宋体" charset="-122"/>
              </a:rPr>
              <a:t>t_booth.nopaytotal</a:t>
            </a:r>
            <a:r>
              <a:rPr lang="en-US" altLang="zh-CN" dirty="0">
                <a:ea typeface="宋体" charset="-122"/>
              </a:rPr>
              <a:t>;    </a:t>
            </a:r>
          </a:p>
          <a:p>
            <a:pPr>
              <a:buFontTx/>
              <a:buNone/>
            </a:pPr>
            <a:r>
              <a:rPr lang="en-US" altLang="zh-CN" dirty="0">
                <a:ea typeface="宋体" charset="-122"/>
              </a:rPr>
              <a:t>          </a:t>
            </a:r>
            <a:r>
              <a:rPr lang="en-US" altLang="zh-CN" dirty="0" err="1">
                <a:ea typeface="宋体" charset="-122"/>
              </a:rPr>
              <a:t>payfee</a:t>
            </a:r>
            <a:r>
              <a:rPr lang="en-US" altLang="zh-CN" dirty="0">
                <a:ea typeface="宋体" charset="-122"/>
              </a:rPr>
              <a:t>=</a:t>
            </a:r>
            <a:r>
              <a:rPr lang="en-US" altLang="zh-CN" dirty="0" err="1">
                <a:ea typeface="宋体" charset="-122"/>
              </a:rPr>
              <a:t>t_booth.payfee</a:t>
            </a:r>
            <a:r>
              <a:rPr lang="en-US" altLang="zh-CN" dirty="0">
                <a:ea typeface="宋体" charset="-122"/>
              </a:rPr>
              <a:t>; </a:t>
            </a:r>
          </a:p>
          <a:p>
            <a:pPr>
              <a:buFontTx/>
              <a:buNone/>
            </a:pPr>
            <a:r>
              <a:rPr lang="en-US" altLang="zh-CN" dirty="0">
                <a:ea typeface="宋体" charset="-122"/>
              </a:rPr>
              <a:t>          </a:t>
            </a:r>
            <a:r>
              <a:rPr lang="en-US" altLang="zh-CN" dirty="0" err="1">
                <a:ea typeface="宋体" charset="-122"/>
              </a:rPr>
              <a:t>cout</a:t>
            </a:r>
            <a:r>
              <a:rPr lang="en-US" altLang="zh-CN" dirty="0">
                <a:ea typeface="宋体" charset="-122"/>
              </a:rPr>
              <a:t>&lt;&lt;“</a:t>
            </a:r>
            <a:r>
              <a:rPr lang="zh-CN" altLang="en-US" dirty="0">
                <a:ea typeface="宋体" charset="-122"/>
              </a:rPr>
              <a:t>调用拷贝构造函数</a:t>
            </a:r>
            <a:r>
              <a:rPr lang="en-US" altLang="zh-CN" dirty="0">
                <a:ea typeface="宋体" charset="-122"/>
              </a:rPr>
              <a:t>”&lt;&lt;</a:t>
            </a:r>
            <a:r>
              <a:rPr lang="en-US" altLang="zh-CN" dirty="0" err="1">
                <a:ea typeface="宋体" charset="-122"/>
              </a:rPr>
              <a:t>endl</a:t>
            </a:r>
            <a:r>
              <a:rPr lang="en-US" altLang="zh-CN" dirty="0">
                <a:ea typeface="宋体" charset="-122"/>
              </a:rPr>
              <a:t>;  };</a:t>
            </a:r>
          </a:p>
          <a:p>
            <a:pPr>
              <a:buFontTx/>
              <a:buNone/>
            </a:pPr>
            <a:r>
              <a:rPr lang="en-US" altLang="zh-CN" dirty="0">
                <a:ea typeface="宋体" charset="-122"/>
              </a:rPr>
              <a:t>private:			</a:t>
            </a:r>
          </a:p>
          <a:p>
            <a:pPr>
              <a:buFontTx/>
              <a:buNone/>
            </a:pP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ourtotal</a:t>
            </a: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nopaytotal</a:t>
            </a:r>
            <a:r>
              <a:rPr lang="en-US" altLang="zh-CN" dirty="0">
                <a:ea typeface="宋体" charset="-122"/>
              </a:rPr>
              <a:t>;       </a:t>
            </a:r>
            <a:r>
              <a:rPr lang="en-US" altLang="zh-CN" dirty="0" err="1">
                <a:ea typeface="宋体" charset="-122"/>
              </a:rPr>
              <a:t>int</a:t>
            </a:r>
            <a:r>
              <a:rPr lang="en-US" altLang="zh-CN" dirty="0">
                <a:ea typeface="宋体" charset="-122"/>
              </a:rPr>
              <a:t> </a:t>
            </a:r>
            <a:r>
              <a:rPr lang="en-US" altLang="zh-CN" dirty="0" err="1">
                <a:ea typeface="宋体" charset="-122"/>
              </a:rPr>
              <a:t>payfee</a:t>
            </a:r>
            <a:r>
              <a:rPr lang="en-US" altLang="zh-CN" dirty="0">
                <a:ea typeface="宋体" charset="-122"/>
              </a:rPr>
              <a:t>;</a:t>
            </a:r>
          </a:p>
          <a:p>
            <a:pPr>
              <a:buFontTx/>
              <a:buNone/>
            </a:pPr>
            <a:r>
              <a:rPr lang="en-US" altLang="zh-CN" dirty="0">
                <a:ea typeface="宋体" charset="-122"/>
              </a:rPr>
              <a:t>};    </a:t>
            </a:r>
            <a:endParaRPr lang="zh-CN" altLang="en-US" dirty="0">
              <a:ea typeface="宋体" charset="-122"/>
            </a:endParaRPr>
          </a:p>
        </p:txBody>
      </p:sp>
    </p:spTree>
    <p:extLst>
      <p:ext uri="{BB962C8B-B14F-4D97-AF65-F5344CB8AC3E}">
        <p14:creationId xmlns:p14="http://schemas.microsoft.com/office/powerpoint/2010/main" val="4182077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504" y="-99392"/>
            <a:ext cx="8229600" cy="1143000"/>
          </a:xfrm>
        </p:spPr>
        <p:txBody>
          <a:bodyPr/>
          <a:lstStyle/>
          <a:p>
            <a:r>
              <a:rPr lang="zh-CN" altLang="en-US" dirty="0"/>
              <a:t>拷贝构造函数的使用</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897C00D6-26E4-423D-A25C-322F9AAC4B07}" type="slidenum">
              <a:rPr lang="en-US" altLang="zh-CN" sz="1200">
                <a:solidFill>
                  <a:srgbClr val="FF5050"/>
                </a:solidFill>
                <a:ea typeface="宋体" pitchFamily="2" charset="-122"/>
              </a:rPr>
              <a:pPr/>
              <a:t>86</a:t>
            </a:fld>
            <a:endParaRPr lang="en-US" altLang="zh-CN" sz="1200">
              <a:solidFill>
                <a:srgbClr val="FF5050"/>
              </a:solidFill>
              <a:ea typeface="宋体" pitchFamily="2" charset="-122"/>
            </a:endParaRPr>
          </a:p>
        </p:txBody>
      </p:sp>
      <p:sp>
        <p:nvSpPr>
          <p:cNvPr id="7" name="矩形 6"/>
          <p:cNvSpPr/>
          <p:nvPr/>
        </p:nvSpPr>
        <p:spPr>
          <a:xfrm>
            <a:off x="179512" y="911617"/>
            <a:ext cx="8856984" cy="3416320"/>
          </a:xfrm>
          <a:prstGeom prst="rect">
            <a:avLst/>
          </a:prstGeom>
        </p:spPr>
        <p:txBody>
          <a:bodyPr wrap="square">
            <a:spAutoFit/>
          </a:bodyPr>
          <a:lstStyle/>
          <a:p>
            <a:pPr>
              <a:buFontTx/>
              <a:buNone/>
            </a:pPr>
            <a:r>
              <a:rPr lang="en-US" altLang="zh-CN" dirty="0" err="1">
                <a:ea typeface="宋体" charset="-122"/>
              </a:rPr>
              <a:t>int</a:t>
            </a:r>
            <a:r>
              <a:rPr lang="en-US" altLang="zh-CN" dirty="0">
                <a:ea typeface="宋体" charset="-122"/>
              </a:rPr>
              <a:t> main()</a:t>
            </a:r>
          </a:p>
          <a:p>
            <a:pPr>
              <a:buFontTx/>
              <a:buNone/>
            </a:pPr>
            <a:r>
              <a:rPr lang="en-US" altLang="zh-CN" dirty="0">
                <a:ea typeface="宋体" charset="-122"/>
              </a:rPr>
              <a:t>{</a:t>
            </a:r>
          </a:p>
          <a:p>
            <a:pPr lvl="1">
              <a:buFontTx/>
              <a:buNone/>
            </a:pPr>
            <a:r>
              <a:rPr lang="en-US" altLang="zh-CN" sz="2800" dirty="0" err="1"/>
              <a:t>CTollBooth</a:t>
            </a:r>
            <a:r>
              <a:rPr lang="en-US" altLang="zh-CN" sz="2800" dirty="0"/>
              <a:t> TollBooth1(2,3,10); //</a:t>
            </a:r>
            <a:r>
              <a:rPr lang="zh-CN" altLang="en-US" sz="2800" dirty="0"/>
              <a:t>调用构造函数</a:t>
            </a:r>
            <a:endParaRPr lang="en-US" altLang="zh-CN" sz="2800" dirty="0"/>
          </a:p>
          <a:p>
            <a:pPr lvl="1">
              <a:buFontTx/>
              <a:buNone/>
            </a:pPr>
            <a:r>
              <a:rPr lang="en-US" altLang="zh-CN" sz="2800" dirty="0" err="1"/>
              <a:t>CTollBooth</a:t>
            </a:r>
            <a:r>
              <a:rPr lang="en-US" altLang="zh-CN" sz="2800" dirty="0"/>
              <a:t> TollBooth2(TollBooth1);</a:t>
            </a:r>
          </a:p>
          <a:p>
            <a:pPr lvl="1">
              <a:buFontTx/>
              <a:buNone/>
            </a:pPr>
            <a:r>
              <a:rPr lang="en-US" altLang="zh-CN" sz="2800" dirty="0"/>
              <a:t>                             //</a:t>
            </a:r>
            <a:r>
              <a:rPr lang="zh-CN" altLang="en-US" sz="2800" dirty="0"/>
              <a:t>调用拷贝构造函数</a:t>
            </a:r>
            <a:endParaRPr lang="en-US" altLang="zh-CN" sz="2800" dirty="0"/>
          </a:p>
          <a:p>
            <a:pPr lvl="1">
              <a:buFontTx/>
              <a:buNone/>
            </a:pPr>
            <a:endParaRPr lang="en-US" altLang="zh-CN" sz="2800" dirty="0"/>
          </a:p>
          <a:p>
            <a:pPr lvl="1">
              <a:buFontTx/>
              <a:buNone/>
            </a:pPr>
            <a:r>
              <a:rPr lang="en-US" altLang="zh-CN" sz="2800" dirty="0"/>
              <a:t>return 0;</a:t>
            </a:r>
          </a:p>
          <a:p>
            <a:pPr marL="0" lvl="1">
              <a:buFontTx/>
              <a:buNone/>
            </a:pPr>
            <a:r>
              <a:rPr lang="en-US" altLang="zh-CN" sz="2800" dirty="0"/>
              <a:t>}</a:t>
            </a:r>
          </a:p>
        </p:txBody>
      </p:sp>
    </p:spTree>
    <p:extLst>
      <p:ext uri="{BB962C8B-B14F-4D97-AF65-F5344CB8AC3E}">
        <p14:creationId xmlns:p14="http://schemas.microsoft.com/office/powerpoint/2010/main" val="34007113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158824" y="476672"/>
            <a:ext cx="8877672" cy="4525962"/>
          </a:xfrm>
        </p:spPr>
        <p:txBody>
          <a:bodyPr/>
          <a:lstStyle/>
          <a:p>
            <a:pPr>
              <a:lnSpc>
                <a:spcPct val="120000"/>
              </a:lnSpc>
            </a:pPr>
            <a:r>
              <a:rPr lang="zh-CN" altLang="en-US" b="1" dirty="0">
                <a:solidFill>
                  <a:srgbClr val="000000"/>
                </a:solidFill>
                <a:latin typeface="华文宋体" pitchFamily="2" charset="-122"/>
                <a:ea typeface="华文宋体" pitchFamily="2" charset="-122"/>
              </a:rPr>
              <a:t>如果一个类没有定义拷贝构造函数，</a:t>
            </a:r>
            <a:r>
              <a:rPr lang="en-US" altLang="zh-CN" b="1" dirty="0">
                <a:solidFill>
                  <a:srgbClr val="000000"/>
                </a:solidFill>
                <a:latin typeface="华文宋体" pitchFamily="2" charset="-122"/>
                <a:ea typeface="华文宋体" pitchFamily="2" charset="-122"/>
              </a:rPr>
              <a:t>C++</a:t>
            </a:r>
            <a:r>
              <a:rPr lang="zh-CN" altLang="en-US" b="1" dirty="0">
                <a:solidFill>
                  <a:srgbClr val="000000"/>
                </a:solidFill>
                <a:latin typeface="华文宋体" pitchFamily="2" charset="-122"/>
                <a:ea typeface="华文宋体" pitchFamily="2" charset="-122"/>
              </a:rPr>
              <a:t>会提供一个缺省的拷贝构造函数，将源对象中的数据成员值逐个拷贝到目标对象中。</a:t>
            </a:r>
          </a:p>
          <a:p>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EA135CDA-FBFB-43D8-BA53-45178F2205E4}" type="slidenum">
              <a:rPr lang="en-US" altLang="zh-CN" sz="1200">
                <a:solidFill>
                  <a:srgbClr val="FF5050"/>
                </a:solidFill>
                <a:ea typeface="宋体" pitchFamily="2" charset="-122"/>
              </a:rPr>
              <a:pPr/>
              <a:t>87</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2199895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457200" y="-99392"/>
            <a:ext cx="8229600" cy="1143000"/>
          </a:xfrm>
        </p:spPr>
        <p:txBody>
          <a:bodyPr/>
          <a:lstStyle/>
          <a:p>
            <a:r>
              <a:rPr lang="zh-CN" altLang="en-US" dirty="0"/>
              <a:t>浅拷贝与深拷贝</a:t>
            </a:r>
          </a:p>
        </p:txBody>
      </p:sp>
      <p:sp>
        <p:nvSpPr>
          <p:cNvPr id="62466" name="内容占位符 2"/>
          <p:cNvSpPr>
            <a:spLocks noGrp="1"/>
          </p:cNvSpPr>
          <p:nvPr>
            <p:ph idx="1"/>
          </p:nvPr>
        </p:nvSpPr>
        <p:spPr>
          <a:xfrm>
            <a:off x="179388" y="785813"/>
            <a:ext cx="8964612" cy="5688012"/>
          </a:xfrm>
        </p:spPr>
        <p:txBody>
          <a:bodyPr/>
          <a:lstStyle/>
          <a:p>
            <a:pPr>
              <a:lnSpc>
                <a:spcPct val="120000"/>
              </a:lnSpc>
            </a:pPr>
            <a:r>
              <a:rPr lang="zh-CN" altLang="en-US" b="1" dirty="0">
                <a:solidFill>
                  <a:srgbClr val="000000"/>
                </a:solidFill>
                <a:latin typeface="华文宋体" pitchFamily="2" charset="-122"/>
                <a:ea typeface="华文宋体" pitchFamily="2" charset="-122"/>
              </a:rPr>
              <a:t>浅拷贝</a:t>
            </a:r>
            <a:r>
              <a:rPr lang="zh-CN" altLang="en-US" dirty="0">
                <a:solidFill>
                  <a:srgbClr val="000000"/>
                </a:solidFill>
                <a:latin typeface="华文宋体" pitchFamily="2" charset="-122"/>
                <a:ea typeface="华文宋体" pitchFamily="2" charset="-122"/>
              </a:rPr>
              <a:t>：简单地将作为实参的对象的每个数据成员复制给新声明的对象的相应数据成员。</a:t>
            </a:r>
            <a:endParaRPr lang="en-US" altLang="zh-CN" dirty="0">
              <a:solidFill>
                <a:srgbClr val="000000"/>
              </a:solidFill>
              <a:latin typeface="华文宋体" pitchFamily="2" charset="-122"/>
              <a:ea typeface="华文宋体" pitchFamily="2" charset="-122"/>
            </a:endParaRPr>
          </a:p>
          <a:p>
            <a:pPr>
              <a:lnSpc>
                <a:spcPct val="120000"/>
              </a:lnSpc>
            </a:pPr>
            <a:r>
              <a:rPr lang="zh-CN" altLang="en-US" dirty="0">
                <a:solidFill>
                  <a:srgbClr val="000000"/>
                </a:solidFill>
                <a:latin typeface="华文宋体" pitchFamily="2" charset="-122"/>
                <a:ea typeface="华文宋体" pitchFamily="2" charset="-122"/>
              </a:rPr>
              <a:t>系统提供的缺省拷贝构造函数就是使用浅拷贝。</a:t>
            </a:r>
            <a:endParaRPr lang="en-US" altLang="zh-CN" dirty="0">
              <a:solidFill>
                <a:srgbClr val="000000"/>
              </a:solidFill>
              <a:latin typeface="华文宋体" pitchFamily="2" charset="-122"/>
              <a:ea typeface="华文宋体" pitchFamily="2" charset="-122"/>
            </a:endParaRPr>
          </a:p>
          <a:p>
            <a:pPr>
              <a:buFontTx/>
              <a:buNone/>
            </a:pPr>
            <a:endParaRPr lang="en-US" altLang="zh-CN" dirty="0"/>
          </a:p>
          <a:p>
            <a:pPr>
              <a:buFontTx/>
              <a:buNone/>
            </a:pPr>
            <a:r>
              <a:rPr lang="en-US" altLang="zh-CN" dirty="0"/>
              <a:t> 	</a:t>
            </a:r>
            <a:r>
              <a:rPr lang="en-US" altLang="zh-CN" dirty="0" err="1"/>
              <a:t>CTollBooth</a:t>
            </a:r>
            <a:r>
              <a:rPr lang="en-US" altLang="zh-CN" dirty="0"/>
              <a:t> TollBooth2(TollBooth1);</a:t>
            </a:r>
            <a:endParaRPr lang="zh-CN" altLang="en-US" dirty="0">
              <a:solidFill>
                <a:srgbClr val="000000"/>
              </a:solidFill>
              <a:latin typeface="楷体" pitchFamily="49" charset="-122"/>
              <a:ea typeface="楷体" pitchFamily="49" charset="-122"/>
            </a:endParaRP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488D6F3D-1840-4CD2-BAAF-6414E72B9401}" type="slidenum">
              <a:rPr lang="en-US" altLang="zh-CN" sz="1200">
                <a:solidFill>
                  <a:srgbClr val="FF5050"/>
                </a:solidFill>
                <a:ea typeface="宋体" pitchFamily="2" charset="-122"/>
              </a:rPr>
              <a:pPr/>
              <a:t>88</a:t>
            </a:fld>
            <a:endParaRPr lang="en-US" altLang="zh-CN" sz="1200">
              <a:solidFill>
                <a:srgbClr val="FF5050"/>
              </a:solidFill>
              <a:ea typeface="宋体" pitchFamily="2" charset="-122"/>
            </a:endParaRPr>
          </a:p>
        </p:txBody>
      </p:sp>
      <p:grpSp>
        <p:nvGrpSpPr>
          <p:cNvPr id="62468" name="组合 13"/>
          <p:cNvGrpSpPr>
            <a:grpSpLocks/>
          </p:cNvGrpSpPr>
          <p:nvPr/>
        </p:nvGrpSpPr>
        <p:grpSpPr bwMode="auto">
          <a:xfrm>
            <a:off x="1500188" y="3786188"/>
            <a:ext cx="2143128" cy="2643187"/>
            <a:chOff x="1500166" y="3786190"/>
            <a:chExt cx="2143140" cy="2643206"/>
          </a:xfrm>
          <a:noFill/>
        </p:grpSpPr>
        <p:sp>
          <p:nvSpPr>
            <p:cNvPr id="5" name="圆角矩形 4"/>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6" name="圆角矩形 5"/>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8" name="直接连接符 7"/>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8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62484" name="TextBox 11"/>
            <p:cNvSpPr txBox="1">
              <a:spLocks noChangeArrowheads="1"/>
            </p:cNvSpPr>
            <p:nvPr/>
          </p:nvSpPr>
          <p:spPr bwMode="auto">
            <a:xfrm>
              <a:off x="1714480" y="4857760"/>
              <a:ext cx="1819739" cy="646336"/>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ourtotal</a:t>
              </a:r>
              <a:r>
                <a:rPr lang="en-US" altLang="zh-CN" sz="1800" dirty="0">
                  <a:solidFill>
                    <a:schemeClr val="tx1"/>
                  </a:solidFill>
                  <a:ea typeface="宋体" pitchFamily="2" charset="-122"/>
                </a:rPr>
                <a:t>=2</a:t>
              </a:r>
            </a:p>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nopaytotal</a:t>
              </a:r>
              <a:r>
                <a:rPr lang="en-US" altLang="zh-CN" sz="1800" dirty="0">
                  <a:solidFill>
                    <a:schemeClr val="tx1"/>
                  </a:solidFill>
                  <a:ea typeface="宋体" pitchFamily="2" charset="-122"/>
                </a:rPr>
                <a:t>=3</a:t>
              </a:r>
              <a:endParaRPr lang="zh-CN" altLang="en-US" sz="1800" dirty="0">
                <a:solidFill>
                  <a:schemeClr val="tx1"/>
                </a:solidFill>
                <a:ea typeface="宋体" pitchFamily="2" charset="-122"/>
              </a:endParaRPr>
            </a:p>
          </p:txBody>
        </p:sp>
        <p:sp>
          <p:nvSpPr>
            <p:cNvPr id="62485" name="TextBox 12"/>
            <p:cNvSpPr txBox="1">
              <a:spLocks noChangeArrowheads="1"/>
            </p:cNvSpPr>
            <p:nvPr/>
          </p:nvSpPr>
          <p:spPr bwMode="auto">
            <a:xfrm>
              <a:off x="2248570" y="5593818"/>
              <a:ext cx="646331" cy="369332"/>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62469" name="组合 14"/>
          <p:cNvGrpSpPr>
            <a:grpSpLocks/>
          </p:cNvGrpSpPr>
          <p:nvPr/>
        </p:nvGrpSpPr>
        <p:grpSpPr bwMode="auto">
          <a:xfrm>
            <a:off x="5357813" y="3786188"/>
            <a:ext cx="2143127" cy="2643187"/>
            <a:chOff x="1500166" y="3786190"/>
            <a:chExt cx="2143140" cy="2643206"/>
          </a:xfrm>
        </p:grpSpPr>
        <p:sp>
          <p:nvSpPr>
            <p:cNvPr id="16" name="圆角矩形 1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17" name="圆角矩形 1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18" name="直接连接符 1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75"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62477"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62478"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cxnSp>
        <p:nvCxnSpPr>
          <p:cNvPr id="24" name="直接箭头连接符 23"/>
          <p:cNvCxnSpPr/>
          <p:nvPr/>
        </p:nvCxnSpPr>
        <p:spPr>
          <a:xfrm>
            <a:off x="3143250" y="5000625"/>
            <a:ext cx="278606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43250" y="5357813"/>
            <a:ext cx="2786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984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6AB6CF2-A9DB-42D8-A422-5A786AEB57F5}" type="slidenum">
              <a:rPr lang="en-US" altLang="zh-CN" sz="1200">
                <a:solidFill>
                  <a:srgbClr val="FF5050"/>
                </a:solidFill>
                <a:ea typeface="宋体" pitchFamily="2" charset="-122"/>
              </a:rPr>
              <a:pPr/>
              <a:t>89</a:t>
            </a:fld>
            <a:endParaRPr lang="en-US" altLang="zh-CN" sz="1200">
              <a:solidFill>
                <a:srgbClr val="FF5050"/>
              </a:solidFill>
              <a:ea typeface="宋体" pitchFamily="2" charset="-122"/>
            </a:endParaRPr>
          </a:p>
        </p:txBody>
      </p:sp>
      <p:sp>
        <p:nvSpPr>
          <p:cNvPr id="6" name="内容占位符 2"/>
          <p:cNvSpPr>
            <a:spLocks noGrp="1"/>
          </p:cNvSpPr>
          <p:nvPr>
            <p:ph idx="1"/>
          </p:nvPr>
        </p:nvSpPr>
        <p:spPr>
          <a:xfrm>
            <a:off x="0" y="0"/>
            <a:ext cx="9144000" cy="6858000"/>
          </a:xfrm>
          <a:noFill/>
        </p:spPr>
        <p:txBody>
          <a:bodyPr/>
          <a:lstStyle/>
          <a:p>
            <a:r>
              <a:rPr lang="zh-CN" altLang="en-US" sz="2400" dirty="0"/>
              <a:t>考虑下面的情况，当浅拷贝遇到指针</a:t>
            </a:r>
            <a:endParaRPr lang="en-US" altLang="zh-CN" sz="2400" dirty="0"/>
          </a:p>
          <a:p>
            <a:pPr>
              <a:buFontTx/>
              <a:buNone/>
            </a:pPr>
            <a:r>
              <a:rPr lang="en-US" altLang="zh-CN" sz="2400" b="1" dirty="0"/>
              <a:t>class </a:t>
            </a:r>
            <a:r>
              <a:rPr lang="en-US" altLang="zh-CN" sz="2400" b="1" dirty="0" err="1"/>
              <a:t>CTollBooth</a:t>
            </a:r>
            <a:r>
              <a:rPr lang="en-US" altLang="zh-CN" sz="2400" b="1" dirty="0"/>
              <a:t>{</a:t>
            </a:r>
          </a:p>
          <a:p>
            <a:pPr>
              <a:buFontTx/>
              <a:buNone/>
            </a:pPr>
            <a:r>
              <a:rPr lang="en-US" altLang="zh-CN" sz="2400" b="1" dirty="0"/>
              <a:t>public:								</a:t>
            </a:r>
          </a:p>
          <a:p>
            <a:pPr>
              <a:buFontTx/>
              <a:buNone/>
            </a:pPr>
            <a:r>
              <a:rPr lang="en-US" altLang="zh-CN" sz="2400" b="1" dirty="0"/>
              <a:t>	</a:t>
            </a:r>
            <a:r>
              <a:rPr lang="en-US" altLang="zh-CN" sz="2400" b="1" dirty="0" err="1"/>
              <a:t>CTollBooth</a:t>
            </a:r>
            <a:r>
              <a:rPr lang="en-US" altLang="zh-CN" sz="2400" b="1" dirty="0"/>
              <a:t>(){};</a:t>
            </a:r>
          </a:p>
          <a:p>
            <a:pPr>
              <a:buFontTx/>
              <a:buNone/>
            </a:pPr>
            <a:r>
              <a:rPr lang="en-US" altLang="zh-CN" sz="2400" b="1" dirty="0"/>
              <a:t>	</a:t>
            </a:r>
            <a:r>
              <a:rPr lang="en-US" altLang="zh-CN" sz="2400" b="1" dirty="0" err="1"/>
              <a:t>CTollBooth</a:t>
            </a:r>
            <a:r>
              <a:rPr lang="en-US" altLang="zh-CN" sz="2400" b="1" dirty="0"/>
              <a:t>(</a:t>
            </a:r>
            <a:r>
              <a:rPr lang="en-US" altLang="zh-CN" sz="2400" b="1" dirty="0" err="1"/>
              <a:t>int</a:t>
            </a:r>
            <a:r>
              <a:rPr lang="en-US" altLang="zh-CN" sz="2400" b="1" dirty="0"/>
              <a:t> </a:t>
            </a:r>
            <a:r>
              <a:rPr lang="en-US" altLang="zh-CN" sz="2400" b="1" dirty="0" err="1"/>
              <a:t>t,int</a:t>
            </a:r>
            <a:r>
              <a:rPr lang="en-US" altLang="zh-CN" sz="2400" b="1" dirty="0"/>
              <a:t> </a:t>
            </a:r>
            <a:r>
              <a:rPr lang="en-US" altLang="zh-CN" sz="2400" b="1" dirty="0" err="1"/>
              <a:t>no,int</a:t>
            </a:r>
            <a:r>
              <a:rPr lang="en-US" altLang="zh-CN" sz="2400" b="1" dirty="0"/>
              <a:t> </a:t>
            </a:r>
            <a:r>
              <a:rPr lang="en-US" altLang="zh-CN" sz="2400" b="1" dirty="0" err="1"/>
              <a:t>pf</a:t>
            </a:r>
            <a:r>
              <a:rPr lang="en-US" altLang="zh-CN" sz="2400" b="1" dirty="0"/>
              <a:t>)</a:t>
            </a:r>
          </a:p>
          <a:p>
            <a:pPr>
              <a:buFontTx/>
              <a:buNone/>
            </a:pPr>
            <a:r>
              <a:rPr lang="en-US" altLang="zh-CN" sz="2400" b="1" dirty="0"/>
              <a:t>	{	</a:t>
            </a:r>
            <a:r>
              <a:rPr lang="en-US" altLang="zh-CN" sz="2400" b="1" dirty="0" err="1">
                <a:solidFill>
                  <a:schemeClr val="accent2"/>
                </a:solidFill>
              </a:rPr>
              <a:t>ourtotal</a:t>
            </a:r>
            <a:r>
              <a:rPr lang="en-US" altLang="zh-CN" sz="2400" b="1" dirty="0">
                <a:solidFill>
                  <a:schemeClr val="accent2"/>
                </a:solidFill>
              </a:rPr>
              <a:t> = new</a:t>
            </a:r>
            <a:endParaRPr lang="en-US" altLang="zh-CN" sz="2400" b="1" dirty="0">
              <a:solidFill>
                <a:schemeClr val="accent1"/>
              </a:solidFill>
            </a:endParaRPr>
          </a:p>
          <a:p>
            <a:pPr>
              <a:buFontTx/>
              <a:buNone/>
            </a:pPr>
            <a:r>
              <a:rPr lang="en-US" altLang="zh-CN" sz="2400" b="1" dirty="0">
                <a:solidFill>
                  <a:schemeClr val="accent1"/>
                </a:solidFill>
              </a:rPr>
              <a:t>		*</a:t>
            </a:r>
            <a:r>
              <a:rPr lang="en-US" altLang="zh-CN" sz="2400" b="1" dirty="0" err="1">
                <a:solidFill>
                  <a:schemeClr val="accent1"/>
                </a:solidFill>
              </a:rPr>
              <a:t>ourtotal</a:t>
            </a:r>
            <a:r>
              <a:rPr lang="en-US" altLang="zh-CN" sz="2400" b="1" dirty="0">
                <a:solidFill>
                  <a:schemeClr val="accent1"/>
                </a:solidFill>
              </a:rPr>
              <a:t> = t</a:t>
            </a:r>
            <a:r>
              <a:rPr lang="en-US" altLang="zh-CN" sz="2400" b="1" dirty="0"/>
              <a:t>; </a:t>
            </a:r>
            <a:r>
              <a:rPr lang="en-US" altLang="zh-CN" sz="2400" b="1" dirty="0" err="1"/>
              <a:t>nopaytotal</a:t>
            </a:r>
            <a:r>
              <a:rPr lang="en-US" altLang="zh-CN" sz="2400" b="1" dirty="0"/>
              <a:t> =no; </a:t>
            </a:r>
            <a:r>
              <a:rPr lang="en-US" altLang="zh-CN" sz="2400" b="1" dirty="0" err="1"/>
              <a:t>payfee</a:t>
            </a:r>
            <a:r>
              <a:rPr lang="en-US" altLang="zh-CN" sz="2400" b="1" dirty="0"/>
              <a:t> = </a:t>
            </a:r>
            <a:r>
              <a:rPr lang="en-US" altLang="zh-CN" sz="2400" b="1" dirty="0" err="1"/>
              <a:t>pf</a:t>
            </a:r>
            <a:r>
              <a:rPr lang="en-US" altLang="zh-CN" sz="2400" b="1" dirty="0"/>
              <a:t>;	 }</a:t>
            </a:r>
          </a:p>
          <a:p>
            <a:pPr>
              <a:buFontTx/>
              <a:buNone/>
            </a:pPr>
            <a:r>
              <a:rPr lang="en-US" altLang="zh-CN" sz="2400" b="1" dirty="0"/>
              <a:t>	</a:t>
            </a:r>
            <a:r>
              <a:rPr lang="en-US" altLang="zh-CN" sz="2400" b="1" dirty="0" err="1"/>
              <a:t>CTollBooth</a:t>
            </a:r>
            <a:r>
              <a:rPr lang="en-US" altLang="zh-CN" sz="2400" b="1" dirty="0"/>
              <a:t>(</a:t>
            </a:r>
            <a:r>
              <a:rPr lang="en-US" altLang="zh-CN" sz="2400" b="1" dirty="0" err="1"/>
              <a:t>CTollBooth</a:t>
            </a:r>
            <a:r>
              <a:rPr lang="en-US" altLang="zh-CN" sz="2400" b="1" dirty="0"/>
              <a:t>  &amp;tollbooth)//</a:t>
            </a:r>
            <a:r>
              <a:rPr lang="zh-CN" altLang="en-US" sz="2400" b="1" dirty="0"/>
              <a:t>缺省的拷贝构造函数</a:t>
            </a:r>
            <a:endParaRPr lang="en-US" altLang="zh-CN" sz="2400" b="1" dirty="0"/>
          </a:p>
          <a:p>
            <a:pPr>
              <a:buFontTx/>
              <a:buNone/>
            </a:pPr>
            <a:r>
              <a:rPr lang="en-US" altLang="zh-CN" sz="2400" b="1" dirty="0"/>
              <a:t>	{	</a:t>
            </a:r>
            <a:r>
              <a:rPr lang="en-US" altLang="zh-CN" sz="2400" b="1" dirty="0" err="1"/>
              <a:t>ourtotal</a:t>
            </a:r>
            <a:r>
              <a:rPr lang="en-US" altLang="zh-CN" sz="2400" b="1" dirty="0"/>
              <a:t> = </a:t>
            </a:r>
            <a:r>
              <a:rPr lang="en-US" altLang="zh-CN" sz="2400" b="1" dirty="0" err="1"/>
              <a:t>tollbooth.ourtotal</a:t>
            </a:r>
            <a:r>
              <a:rPr lang="en-US" altLang="zh-CN" sz="2400" b="1" dirty="0"/>
              <a:t>;	</a:t>
            </a:r>
          </a:p>
          <a:p>
            <a:pPr>
              <a:buFontTx/>
              <a:buNone/>
            </a:pPr>
            <a:r>
              <a:rPr lang="en-US" altLang="zh-CN" sz="2400" b="1" dirty="0"/>
              <a:t>		……	};</a:t>
            </a:r>
          </a:p>
          <a:p>
            <a:pPr>
              <a:buFontTx/>
              <a:buNone/>
            </a:pPr>
            <a:r>
              <a:rPr lang="en-US" altLang="zh-CN" sz="2400" b="1" dirty="0"/>
              <a:t>	</a:t>
            </a:r>
            <a:r>
              <a:rPr lang="en-US" altLang="zh-CN" sz="2000" b="1" dirty="0"/>
              <a:t>…………</a:t>
            </a:r>
            <a:endParaRPr lang="en-US" altLang="zh-CN" sz="2400" b="1" dirty="0"/>
          </a:p>
          <a:p>
            <a:pPr>
              <a:buFontTx/>
              <a:buNone/>
            </a:pPr>
            <a:r>
              <a:rPr lang="en-US" altLang="zh-CN" sz="2400" b="1" dirty="0"/>
              <a:t>private:							</a:t>
            </a:r>
          </a:p>
          <a:p>
            <a:pPr>
              <a:buFontTx/>
              <a:buNone/>
            </a:pPr>
            <a:r>
              <a:rPr lang="en-US" altLang="zh-CN" sz="2400" b="1" dirty="0"/>
              <a:t>	</a:t>
            </a:r>
            <a:r>
              <a:rPr lang="en-US" altLang="zh-CN" sz="2400" b="1" dirty="0" err="1"/>
              <a:t>int</a:t>
            </a:r>
            <a:r>
              <a:rPr lang="en-US" altLang="zh-CN" sz="2400" b="1" dirty="0"/>
              <a:t> *</a:t>
            </a:r>
            <a:r>
              <a:rPr lang="en-US" altLang="zh-CN" sz="2400" b="1" dirty="0" err="1"/>
              <a:t>ourtotal</a:t>
            </a:r>
            <a:r>
              <a:rPr lang="en-US" altLang="zh-CN" sz="2400" b="1" dirty="0"/>
              <a:t>;						</a:t>
            </a:r>
          </a:p>
          <a:p>
            <a:pPr>
              <a:buFontTx/>
              <a:buNone/>
            </a:pPr>
            <a:r>
              <a:rPr lang="en-US" altLang="zh-CN" sz="2400" b="1" dirty="0"/>
              <a:t>	</a:t>
            </a:r>
            <a:r>
              <a:rPr lang="en-US" altLang="zh-CN" sz="2400" b="1" dirty="0" err="1"/>
              <a:t>int</a:t>
            </a:r>
            <a:r>
              <a:rPr lang="en-US" altLang="zh-CN" sz="2400" b="1" dirty="0"/>
              <a:t> </a:t>
            </a:r>
            <a:r>
              <a:rPr lang="en-US" altLang="zh-CN" sz="2400" b="1" dirty="0" err="1"/>
              <a:t>nopaytotal</a:t>
            </a:r>
            <a:r>
              <a:rPr lang="en-US" altLang="zh-CN" sz="2400" b="1" dirty="0"/>
              <a:t>;	</a:t>
            </a:r>
          </a:p>
          <a:p>
            <a:pPr>
              <a:buFontTx/>
              <a:buNone/>
            </a:pPr>
            <a:r>
              <a:rPr lang="en-US" altLang="zh-CN" sz="2400" b="1" dirty="0"/>
              <a:t>   </a:t>
            </a:r>
            <a:r>
              <a:rPr lang="en-US" altLang="zh-CN" sz="2400" b="1" dirty="0" err="1"/>
              <a:t>int</a:t>
            </a:r>
            <a:r>
              <a:rPr lang="en-US" altLang="zh-CN" sz="2400" b="1" dirty="0"/>
              <a:t> </a:t>
            </a:r>
            <a:r>
              <a:rPr lang="en-US" altLang="zh-CN" sz="2400" b="1" dirty="0" err="1"/>
              <a:t>payfee</a:t>
            </a:r>
            <a:r>
              <a:rPr lang="en-US" altLang="zh-CN" sz="2400" b="1" dirty="0"/>
              <a:t>;				};</a:t>
            </a:r>
            <a:endParaRPr lang="zh-CN" altLang="en-US" sz="2400" b="1" dirty="0"/>
          </a:p>
        </p:txBody>
      </p:sp>
    </p:spTree>
    <p:extLst>
      <p:ext uri="{BB962C8B-B14F-4D97-AF65-F5344CB8AC3E}">
        <p14:creationId xmlns:p14="http://schemas.microsoft.com/office/powerpoint/2010/main" val="319257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sz="half" idx="1"/>
          </p:nvPr>
        </p:nvSpPr>
        <p:spPr>
          <a:xfrm>
            <a:off x="250824" y="404664"/>
            <a:ext cx="7921576" cy="5906666"/>
          </a:xfrm>
        </p:spPr>
        <p:txBody>
          <a:bodyPr/>
          <a:lstStyle/>
          <a:p>
            <a:pPr marL="392113" lvl="1" indent="0" eaLnBrk="1" hangingPunct="1">
              <a:buNone/>
            </a:pPr>
            <a:r>
              <a:rPr lang="zh-CN" altLang="en-US" sz="2400" dirty="0"/>
              <a:t>实际中：</a:t>
            </a:r>
            <a:endParaRPr lang="en-US" altLang="zh-Hans" sz="2400" dirty="0"/>
          </a:p>
          <a:p>
            <a:pPr lvl="1" eaLnBrk="1" hangingPunct="1"/>
            <a:r>
              <a:rPr lang="zh-Hans" altLang="en-US" sz="2400" dirty="0"/>
              <a:t>每个部门的数据不对外公开</a:t>
            </a:r>
          </a:p>
          <a:p>
            <a:pPr lvl="1" eaLnBrk="1" hangingPunct="1"/>
            <a:r>
              <a:rPr lang="zh-Hans" altLang="en-US" sz="2400" dirty="0"/>
              <a:t>部门之间通过发送消息获取对方的数据</a:t>
            </a:r>
          </a:p>
          <a:p>
            <a:pPr eaLnBrk="1" hangingPunct="1"/>
            <a:endParaRPr lang="en-US" altLang="zh-Hans" sz="2400" dirty="0"/>
          </a:p>
          <a:p>
            <a:pPr eaLnBrk="1" hangingPunct="1"/>
            <a:r>
              <a:rPr lang="zh-Hans" altLang="en-US" sz="2400" dirty="0"/>
              <a:t>虚线表示数据流，实线表示消息流</a:t>
            </a:r>
          </a:p>
        </p:txBody>
      </p:sp>
      <p:graphicFrame>
        <p:nvGraphicFramePr>
          <p:cNvPr id="1026" name="Object 2"/>
          <p:cNvGraphicFramePr>
            <a:graphicFrameLocks noGrp="1" noChangeAspect="1"/>
          </p:cNvGraphicFramePr>
          <p:nvPr>
            <p:ph sz="half" idx="2"/>
            <p:extLst>
              <p:ext uri="{D42A27DB-BD31-4B8C-83A1-F6EECF244321}">
                <p14:modId xmlns:p14="http://schemas.microsoft.com/office/powerpoint/2010/main" val="77045628"/>
              </p:ext>
            </p:extLst>
          </p:nvPr>
        </p:nvGraphicFramePr>
        <p:xfrm>
          <a:off x="2447416" y="2420888"/>
          <a:ext cx="4859337" cy="3706812"/>
        </p:xfrm>
        <a:graphic>
          <a:graphicData uri="http://schemas.openxmlformats.org/presentationml/2006/ole">
            <mc:AlternateContent xmlns:mc="http://schemas.openxmlformats.org/markup-compatibility/2006">
              <mc:Choice xmlns:v="urn:schemas-microsoft-com:vml" Requires="v">
                <p:oleObj name="Picture" r:id="rId2" imgW="3238560" imgH="2469600" progId="Word.Picture.8">
                  <p:embed/>
                </p:oleObj>
              </mc:Choice>
              <mc:Fallback>
                <p:oleObj name="Picture" r:id="rId2" imgW="3238560" imgH="2469600"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b="12466"/>
                      <a:stretch>
                        <a:fillRect/>
                      </a:stretch>
                    </p:blipFill>
                    <p:spPr bwMode="auto">
                      <a:xfrm>
                        <a:off x="2447416" y="2420888"/>
                        <a:ext cx="4859337"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fld id="{90E18202-9478-DA46-BC79-386186B4B5DE}" type="slidenum">
              <a:rPr kumimoji="0" lang="zh-Hans" altLang="en-US" sz="1000"/>
              <a:pPr eaLnBrk="1" hangingPunct="1"/>
              <a:t>9</a:t>
            </a:fld>
            <a:endParaRPr kumimoji="0" lang="en-US" altLang="zh-Hans" sz="1000"/>
          </a:p>
        </p:txBody>
      </p:sp>
    </p:spTree>
    <p:extLst>
      <p:ext uri="{BB962C8B-B14F-4D97-AF65-F5344CB8AC3E}">
        <p14:creationId xmlns:p14="http://schemas.microsoft.com/office/powerpoint/2010/main" val="4795497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79512" y="99392"/>
            <a:ext cx="9144000" cy="6858000"/>
          </a:xfrm>
          <a:noFill/>
        </p:spPr>
        <p:txBody>
          <a:bodyPr/>
          <a:lstStyle/>
          <a:p>
            <a:pPr>
              <a:buFontTx/>
              <a:buNone/>
            </a:pPr>
            <a:r>
              <a:rPr lang="en-US" altLang="zh-CN" sz="2000" dirty="0" err="1"/>
              <a:t>CTollBooth</a:t>
            </a:r>
            <a:r>
              <a:rPr lang="en-US" altLang="zh-CN" sz="2000" dirty="0"/>
              <a:t>(</a:t>
            </a:r>
            <a:r>
              <a:rPr lang="en-US" altLang="zh-CN" sz="2000" dirty="0" err="1"/>
              <a:t>CTollBooth</a:t>
            </a:r>
            <a:r>
              <a:rPr lang="en-US" altLang="zh-CN" sz="2000" dirty="0"/>
              <a:t>  &amp;tollbooth)//</a:t>
            </a:r>
            <a:r>
              <a:rPr lang="zh-CN" altLang="en-US" sz="2000" dirty="0"/>
              <a:t>缺省的拷贝构造函数</a:t>
            </a:r>
            <a:endParaRPr lang="en-US" altLang="zh-CN" sz="2000" dirty="0"/>
          </a:p>
          <a:p>
            <a:pPr>
              <a:buFontTx/>
              <a:buNone/>
            </a:pPr>
            <a:r>
              <a:rPr lang="en-US" altLang="zh-CN" sz="2000" dirty="0" err="1"/>
              <a:t>ourtotal</a:t>
            </a:r>
            <a:r>
              <a:rPr lang="en-US" altLang="zh-CN" sz="2000" dirty="0"/>
              <a:t> = </a:t>
            </a:r>
            <a:r>
              <a:rPr lang="en-US" altLang="zh-CN" sz="2000" dirty="0" err="1"/>
              <a:t>tollbooth.ourtotal</a:t>
            </a:r>
            <a:r>
              <a:rPr lang="en-US" altLang="zh-CN" sz="2000" dirty="0"/>
              <a:t>;	</a:t>
            </a:r>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a:buFontTx/>
              <a:buNone/>
            </a:pPr>
            <a:endParaRPr lang="en-US" altLang="zh-CN" b="1" dirty="0"/>
          </a:p>
          <a:p>
            <a:pPr marL="0" indent="109538">
              <a:buFontTx/>
              <a:buNone/>
            </a:pPr>
            <a:r>
              <a:rPr lang="en-US" altLang="zh-CN" sz="2000" b="1" dirty="0"/>
              <a:t>//</a:t>
            </a:r>
            <a:r>
              <a:rPr lang="zh-CN" altLang="en-US" sz="2000" b="1" dirty="0"/>
              <a:t>缺省的拷贝构造函数</a:t>
            </a:r>
            <a:r>
              <a:rPr lang="en-US" altLang="zh-CN" sz="2000" b="1" dirty="0"/>
              <a:t>				//</a:t>
            </a:r>
            <a:r>
              <a:rPr lang="zh-CN" altLang="en-US" sz="2000" b="1" dirty="0"/>
              <a:t>自定义的拷贝构造 </a:t>
            </a:r>
            <a:endParaRPr lang="en-US" altLang="zh-CN" sz="2000" b="1" dirty="0"/>
          </a:p>
          <a:p>
            <a:pPr marL="0" indent="109538">
              <a:buFontTx/>
              <a:buNone/>
            </a:pPr>
            <a:r>
              <a:rPr lang="en-US" altLang="zh-CN" sz="2000" b="1" dirty="0"/>
              <a:t> </a:t>
            </a:r>
            <a:r>
              <a:rPr lang="en-US" altLang="zh-CN" sz="2000" b="1" dirty="0" err="1"/>
              <a:t>CTollBooth</a:t>
            </a:r>
            <a:r>
              <a:rPr lang="en-US" altLang="zh-CN" sz="2000" b="1" dirty="0"/>
              <a:t>(</a:t>
            </a:r>
            <a:r>
              <a:rPr lang="en-US" altLang="zh-CN" sz="2000" b="1" dirty="0" err="1"/>
              <a:t>CTollBooth</a:t>
            </a:r>
            <a:r>
              <a:rPr lang="en-US" altLang="zh-CN" sz="2000" b="1" dirty="0"/>
              <a:t> &amp;tollbooth)          </a:t>
            </a:r>
            <a:r>
              <a:rPr lang="en-US" altLang="zh-CN" sz="2000" b="1" dirty="0" err="1"/>
              <a:t>CTollBooth</a:t>
            </a:r>
            <a:r>
              <a:rPr lang="en-US" altLang="zh-CN" sz="2000" b="1" dirty="0"/>
              <a:t>(</a:t>
            </a:r>
            <a:r>
              <a:rPr lang="en-US" altLang="zh-CN" sz="2000" b="1" dirty="0" err="1"/>
              <a:t>CTollBooth</a:t>
            </a:r>
            <a:r>
              <a:rPr lang="en-US" altLang="zh-CN" sz="2000" b="1" dirty="0"/>
              <a:t> </a:t>
            </a:r>
          </a:p>
          <a:p>
            <a:pPr marL="0" indent="109538">
              <a:buFontTx/>
              <a:buNone/>
            </a:pPr>
            <a:r>
              <a:rPr lang="en-US" altLang="zh-CN" sz="2000" b="1" dirty="0"/>
              <a:t>                                                                                &amp;</a:t>
            </a:r>
            <a:r>
              <a:rPr lang="en-US" altLang="zh-CN" sz="2000" b="1" dirty="0" err="1"/>
              <a:t>toolbooth</a:t>
            </a:r>
            <a:r>
              <a:rPr lang="en-US" altLang="zh-CN" sz="2000" b="1" dirty="0"/>
              <a:t>)	</a:t>
            </a:r>
          </a:p>
          <a:p>
            <a:pPr>
              <a:buFontTx/>
              <a:buNone/>
            </a:pPr>
            <a:r>
              <a:rPr lang="en-US" altLang="zh-CN" sz="2000" b="1" dirty="0"/>
              <a:t> {     </a:t>
            </a:r>
            <a:r>
              <a:rPr lang="en-US" altLang="zh-CN" sz="2000" b="1" dirty="0" err="1"/>
              <a:t>ourtotal</a:t>
            </a:r>
            <a:r>
              <a:rPr lang="en-US" altLang="zh-CN" sz="2000" b="1" dirty="0"/>
              <a:t> = </a:t>
            </a:r>
            <a:r>
              <a:rPr lang="en-US" altLang="zh-CN" sz="2000" b="1" dirty="0" err="1"/>
              <a:t>tollbooth.ourtotal</a:t>
            </a:r>
            <a:r>
              <a:rPr lang="en-US" altLang="zh-CN" sz="2000" b="1" dirty="0"/>
              <a:t>;  	         { </a:t>
            </a:r>
            <a:r>
              <a:rPr lang="en-US" altLang="zh-CN" sz="2000" b="1" dirty="0" err="1"/>
              <a:t>outtotal</a:t>
            </a:r>
            <a:r>
              <a:rPr lang="en-US" altLang="zh-CN" sz="2000" b="1" dirty="0"/>
              <a:t> = new </a:t>
            </a:r>
            <a:r>
              <a:rPr lang="en-US" altLang="zh-CN" sz="2000" b="1" dirty="0" err="1"/>
              <a:t>int</a:t>
            </a:r>
            <a:r>
              <a:rPr lang="en-US" altLang="zh-CN" sz="2000" b="1" dirty="0"/>
              <a:t>;</a:t>
            </a:r>
          </a:p>
          <a:p>
            <a:pPr>
              <a:buFontTx/>
              <a:buNone/>
            </a:pPr>
            <a:r>
              <a:rPr lang="en-US" altLang="zh-CN" sz="2000" b="1" dirty="0"/>
              <a:t>	    </a:t>
            </a:r>
            <a:r>
              <a:rPr lang="en-US" altLang="zh-CN" sz="2000" b="1" dirty="0" err="1"/>
              <a:t>nopaytotal</a:t>
            </a:r>
            <a:r>
              <a:rPr lang="en-US" altLang="zh-CN" sz="2000" b="1" dirty="0"/>
              <a:t> = </a:t>
            </a:r>
            <a:r>
              <a:rPr lang="en-US" altLang="zh-CN" sz="2000" b="1" dirty="0" err="1"/>
              <a:t>tollbooth.nopaytotal</a:t>
            </a:r>
            <a:r>
              <a:rPr lang="en-US" altLang="zh-CN" sz="2000" b="1" dirty="0"/>
              <a:t>;       </a:t>
            </a:r>
            <a:r>
              <a:rPr lang="en-US" altLang="zh-CN" sz="2000" b="1" dirty="0" err="1"/>
              <a:t>outtotal</a:t>
            </a:r>
            <a:r>
              <a:rPr lang="en-US" altLang="zh-CN" sz="2000" b="1" dirty="0"/>
              <a:t>=</a:t>
            </a:r>
          </a:p>
          <a:p>
            <a:pPr>
              <a:buFontTx/>
              <a:buNone/>
            </a:pPr>
            <a:r>
              <a:rPr lang="en-US" altLang="zh-CN" sz="2000" b="1" dirty="0"/>
              <a:t>       ……                                                         </a:t>
            </a:r>
            <a:r>
              <a:rPr lang="en-US" altLang="zh-CN" sz="2000" b="1" dirty="0" err="1"/>
              <a:t>toolbooth.getourtotal</a:t>
            </a:r>
            <a:r>
              <a:rPr lang="en-US" altLang="zh-CN" sz="2000" b="1" dirty="0"/>
              <a:t>();</a:t>
            </a:r>
          </a:p>
          <a:p>
            <a:pPr>
              <a:buFontTx/>
              <a:buNone/>
            </a:pPr>
            <a:r>
              <a:rPr lang="en-US" altLang="zh-CN" sz="2000" b="1" dirty="0"/>
              <a:t> };						            …… };</a:t>
            </a:r>
            <a:endParaRPr lang="en-US" altLang="zh-CN" sz="2400" dirty="0"/>
          </a:p>
          <a:p>
            <a:pPr>
              <a:buFontTx/>
              <a:buNone/>
            </a:pPr>
            <a:r>
              <a:rPr lang="en-US" altLang="zh-CN" dirty="0"/>
              <a:t>			</a:t>
            </a:r>
          </a:p>
          <a:p>
            <a:pPr>
              <a:buFontTx/>
              <a:buNone/>
            </a:pPr>
            <a:r>
              <a:rPr lang="en-US" altLang="zh-CN" dirty="0"/>
              <a:t>	</a:t>
            </a:r>
          </a:p>
          <a:p>
            <a:pPr>
              <a:buFontTx/>
              <a:buNone/>
            </a:pPr>
            <a:endParaRPr lang="en-US" altLang="zh-CN" dirty="0"/>
          </a:p>
          <a:p>
            <a:pPr>
              <a:buFontTx/>
              <a:buNone/>
            </a:pPr>
            <a:endParaRPr lang="zh-CN" altLang="en-US"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DBDAA5BF-C7AF-4B8F-91E2-56CCEF238248}" type="slidenum">
              <a:rPr lang="en-US" altLang="zh-CN" sz="1200">
                <a:solidFill>
                  <a:srgbClr val="FF5050"/>
                </a:solidFill>
                <a:ea typeface="宋体" pitchFamily="2" charset="-122"/>
              </a:rPr>
              <a:pPr/>
              <a:t>90</a:t>
            </a:fld>
            <a:endParaRPr lang="en-US" altLang="zh-CN" sz="1200">
              <a:solidFill>
                <a:srgbClr val="FF5050"/>
              </a:solidFill>
              <a:ea typeface="宋体" pitchFamily="2" charset="-122"/>
            </a:endParaRPr>
          </a:p>
        </p:txBody>
      </p:sp>
      <p:sp>
        <p:nvSpPr>
          <p:cNvPr id="22" name="矩形 21"/>
          <p:cNvSpPr/>
          <p:nvPr/>
        </p:nvSpPr>
        <p:spPr>
          <a:xfrm>
            <a:off x="3857624" y="3146103"/>
            <a:ext cx="1074415" cy="642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Hans" dirty="0">
                <a:solidFill>
                  <a:schemeClr val="tx1"/>
                </a:solidFill>
              </a:rPr>
              <a:t>2</a:t>
            </a:r>
            <a:endParaRPr lang="zh-Hans" altLang="en-US" sz="2400" dirty="0">
              <a:solidFill>
                <a:schemeClr val="tx1"/>
              </a:solidFill>
            </a:endParaRPr>
          </a:p>
        </p:txBody>
      </p:sp>
      <p:cxnSp>
        <p:nvCxnSpPr>
          <p:cNvPr id="28" name="直接箭头连接符 27"/>
          <p:cNvCxnSpPr/>
          <p:nvPr/>
        </p:nvCxnSpPr>
        <p:spPr>
          <a:xfrm>
            <a:off x="2915816" y="2179414"/>
            <a:ext cx="941809" cy="89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788024" y="1978000"/>
            <a:ext cx="1026400" cy="109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组合 13"/>
          <p:cNvGrpSpPr>
            <a:grpSpLocks/>
          </p:cNvGrpSpPr>
          <p:nvPr/>
        </p:nvGrpSpPr>
        <p:grpSpPr bwMode="auto">
          <a:xfrm>
            <a:off x="1170985" y="857821"/>
            <a:ext cx="2143128" cy="2643187"/>
            <a:chOff x="1500166" y="3786190"/>
            <a:chExt cx="2143140" cy="2643206"/>
          </a:xfrm>
          <a:noFill/>
        </p:grpSpPr>
        <p:sp>
          <p:nvSpPr>
            <p:cNvPr id="26" name="圆角矩形 25"/>
            <p:cNvSpPr/>
            <p:nvPr/>
          </p:nvSpPr>
          <p:spPr>
            <a:xfrm>
              <a:off x="1500166" y="3786190"/>
              <a:ext cx="2143140" cy="264320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27" name="圆角矩形 26"/>
            <p:cNvSpPr/>
            <p:nvPr/>
          </p:nvSpPr>
          <p:spPr>
            <a:xfrm>
              <a:off x="1643042" y="4000504"/>
              <a:ext cx="1857388" cy="2286016"/>
            </a:xfrm>
            <a:prstGeom prst="round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29" name="直接连接符 28"/>
            <p:cNvCxnSpPr/>
            <p:nvPr/>
          </p:nvCxnSpPr>
          <p:spPr>
            <a:xfrm>
              <a:off x="1643042" y="4643446"/>
              <a:ext cx="1857388" cy="158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8"/>
            <p:cNvSpPr txBox="1">
              <a:spLocks noChangeArrowheads="1"/>
            </p:cNvSpPr>
            <p:nvPr/>
          </p:nvSpPr>
          <p:spPr bwMode="auto">
            <a:xfrm>
              <a:off x="2071670" y="4143380"/>
              <a:ext cx="1261957" cy="369335"/>
            </a:xfrm>
            <a:prstGeom prst="rect">
              <a:avLst/>
            </a:prstGeom>
            <a:solidFill>
              <a:srgbClr val="FFFFFF"/>
            </a:solid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TollBooth1</a:t>
              </a:r>
              <a:endParaRPr lang="zh-CN" altLang="en-US" sz="1800" dirty="0">
                <a:solidFill>
                  <a:schemeClr val="tx1"/>
                </a:solidFill>
                <a:ea typeface="宋体" pitchFamily="2" charset="-122"/>
              </a:endParaRPr>
            </a:p>
          </p:txBody>
        </p:sp>
        <p:sp>
          <p:nvSpPr>
            <p:cNvPr id="33" name="TextBox 11"/>
            <p:cNvSpPr txBox="1">
              <a:spLocks noChangeArrowheads="1"/>
            </p:cNvSpPr>
            <p:nvPr/>
          </p:nvSpPr>
          <p:spPr bwMode="auto">
            <a:xfrm>
              <a:off x="1714480" y="4857760"/>
              <a:ext cx="1819739" cy="646336"/>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zh-CN" altLang="en-US" sz="1800" dirty="0">
                  <a:solidFill>
                    <a:schemeClr val="tx1"/>
                  </a:solidFill>
                  <a:ea typeface="宋体" pitchFamily="2" charset="-122"/>
                </a:rPr>
                <a:t>*</a:t>
              </a:r>
              <a:r>
                <a:rPr lang="en-US" altLang="zh-CN" sz="1800" dirty="0" err="1">
                  <a:solidFill>
                    <a:schemeClr val="tx1"/>
                  </a:solidFill>
                  <a:ea typeface="宋体" pitchFamily="2" charset="-122"/>
                </a:rPr>
                <a:t>ourtotal</a:t>
              </a:r>
              <a:r>
                <a:rPr lang="en-US" altLang="zh-CN" sz="1800" dirty="0">
                  <a:solidFill>
                    <a:schemeClr val="tx1"/>
                  </a:solidFill>
                  <a:ea typeface="宋体" pitchFamily="2" charset="-122"/>
                </a:rPr>
                <a:t>=2</a:t>
              </a:r>
            </a:p>
            <a:p>
              <a:pPr eaLnBrk="1" hangingPunct="1"/>
              <a:r>
                <a:rPr lang="en-US" altLang="zh-CN" sz="1800" dirty="0" err="1">
                  <a:solidFill>
                    <a:schemeClr val="tx1"/>
                  </a:solidFill>
                  <a:ea typeface="宋体" pitchFamily="2" charset="-122"/>
                </a:rPr>
                <a:t>int</a:t>
              </a:r>
              <a:r>
                <a:rPr lang="en-US" altLang="zh-CN" sz="1800" dirty="0">
                  <a:solidFill>
                    <a:schemeClr val="tx1"/>
                  </a:solidFill>
                  <a:ea typeface="宋体" pitchFamily="2" charset="-122"/>
                </a:rPr>
                <a:t> </a:t>
              </a:r>
              <a:r>
                <a:rPr lang="en-US" altLang="zh-CN" sz="1800" dirty="0" err="1">
                  <a:solidFill>
                    <a:schemeClr val="tx1"/>
                  </a:solidFill>
                  <a:ea typeface="宋体" pitchFamily="2" charset="-122"/>
                </a:rPr>
                <a:t>nopaytotal</a:t>
              </a:r>
              <a:r>
                <a:rPr lang="en-US" altLang="zh-CN" sz="1800" dirty="0">
                  <a:solidFill>
                    <a:schemeClr val="tx1"/>
                  </a:solidFill>
                  <a:ea typeface="宋体" pitchFamily="2" charset="-122"/>
                </a:rPr>
                <a:t>=3</a:t>
              </a:r>
              <a:endParaRPr lang="zh-CN" altLang="en-US" sz="1800" dirty="0">
                <a:solidFill>
                  <a:schemeClr val="tx1"/>
                </a:solidFill>
                <a:ea typeface="宋体" pitchFamily="2" charset="-122"/>
              </a:endParaRPr>
            </a:p>
          </p:txBody>
        </p:sp>
        <p:sp>
          <p:nvSpPr>
            <p:cNvPr id="34" name="TextBox 12"/>
            <p:cNvSpPr txBox="1">
              <a:spLocks noChangeArrowheads="1"/>
            </p:cNvSpPr>
            <p:nvPr/>
          </p:nvSpPr>
          <p:spPr bwMode="auto">
            <a:xfrm>
              <a:off x="2248570" y="5593818"/>
              <a:ext cx="646331" cy="369332"/>
            </a:xfrm>
            <a:prstGeom prst="rect">
              <a:avLst/>
            </a:prstGeom>
            <a:grpFill/>
            <a:ln w="9525">
              <a:noFill/>
              <a:miter lim="800000"/>
              <a:headEnd/>
              <a:tailEnd/>
            </a:ln>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grpSp>
        <p:nvGrpSpPr>
          <p:cNvPr id="35" name="组合 14"/>
          <p:cNvGrpSpPr>
            <a:grpSpLocks/>
          </p:cNvGrpSpPr>
          <p:nvPr/>
        </p:nvGrpSpPr>
        <p:grpSpPr bwMode="auto">
          <a:xfrm>
            <a:off x="5028610" y="620688"/>
            <a:ext cx="2143127" cy="2643187"/>
            <a:chOff x="1500166" y="3786190"/>
            <a:chExt cx="2143140" cy="2643206"/>
          </a:xfrm>
        </p:grpSpPr>
        <p:sp>
          <p:nvSpPr>
            <p:cNvPr id="36" name="圆角矩形 35"/>
            <p:cNvSpPr/>
            <p:nvPr/>
          </p:nvSpPr>
          <p:spPr>
            <a:xfrm>
              <a:off x="1500166" y="3786190"/>
              <a:ext cx="2143140" cy="264320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sp>
          <p:nvSpPr>
            <p:cNvPr id="37" name="圆角矩形 36"/>
            <p:cNvSpPr/>
            <p:nvPr/>
          </p:nvSpPr>
          <p:spPr>
            <a:xfrm>
              <a:off x="1643042" y="4000504"/>
              <a:ext cx="1857388" cy="22860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Hans" altLang="en-US"/>
            </a:p>
          </p:txBody>
        </p:sp>
        <p:cxnSp>
          <p:nvCxnSpPr>
            <p:cNvPr id="38" name="直接连接符 37"/>
            <p:cNvCxnSpPr/>
            <p:nvPr/>
          </p:nvCxnSpPr>
          <p:spPr>
            <a:xfrm>
              <a:off x="1643042" y="4643446"/>
              <a:ext cx="185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18"/>
            <p:cNvSpPr txBox="1">
              <a:spLocks noChangeArrowheads="1"/>
            </p:cNvSpPr>
            <p:nvPr/>
          </p:nvSpPr>
          <p:spPr bwMode="auto">
            <a:xfrm>
              <a:off x="2071670" y="4143380"/>
              <a:ext cx="1261957" cy="3693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dirty="0">
                  <a:solidFill>
                    <a:schemeClr val="tx1"/>
                  </a:solidFill>
                  <a:ea typeface="宋体" pitchFamily="2" charset="-122"/>
                </a:rPr>
                <a:t>TollBooth2</a:t>
              </a:r>
              <a:endParaRPr lang="zh-CN" altLang="en-US" sz="1800" dirty="0">
                <a:solidFill>
                  <a:schemeClr val="tx1"/>
                </a:solidFill>
                <a:ea typeface="宋体" pitchFamily="2" charset="-122"/>
              </a:endParaRPr>
            </a:p>
          </p:txBody>
        </p:sp>
        <p:sp>
          <p:nvSpPr>
            <p:cNvPr id="40" name="TextBox 20"/>
            <p:cNvSpPr txBox="1">
              <a:spLocks noChangeArrowheads="1"/>
            </p:cNvSpPr>
            <p:nvPr/>
          </p:nvSpPr>
          <p:spPr bwMode="auto">
            <a:xfrm>
              <a:off x="2143108" y="4857760"/>
              <a:ext cx="1249068" cy="6463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zh-CN" altLang="en-US" sz="1800" dirty="0">
                  <a:solidFill>
                    <a:schemeClr val="tx1"/>
                  </a:solidFill>
                  <a:ea typeface="宋体" pitchFamily="2" charset="-122"/>
                </a:rPr>
                <a:t>*</a:t>
              </a:r>
              <a:r>
                <a:rPr lang="en-US" altLang="zh-CN" sz="1800" dirty="0" err="1">
                  <a:solidFill>
                    <a:schemeClr val="tx1"/>
                  </a:solidFill>
                  <a:ea typeface="宋体" pitchFamily="2" charset="-122"/>
                </a:rPr>
                <a:t>outtotal</a:t>
              </a:r>
              <a:endParaRPr lang="en-US" altLang="zh-CN" sz="1800" dirty="0">
                <a:solidFill>
                  <a:schemeClr val="tx1"/>
                </a:solidFill>
                <a:ea typeface="宋体" pitchFamily="2" charset="-122"/>
              </a:endParaRPr>
            </a:p>
            <a:p>
              <a:pPr eaLnBrk="1" hangingPunct="1"/>
              <a:r>
                <a:rPr lang="en-US" altLang="zh-CN" sz="1800" dirty="0" err="1">
                  <a:solidFill>
                    <a:schemeClr val="tx1"/>
                  </a:solidFill>
                  <a:ea typeface="宋体" pitchFamily="2" charset="-122"/>
                </a:rPr>
                <a:t>nopaytotal</a:t>
              </a:r>
              <a:endParaRPr lang="zh-CN" altLang="en-US" sz="1800" dirty="0">
                <a:solidFill>
                  <a:schemeClr val="tx1"/>
                </a:solidFill>
                <a:ea typeface="宋体" pitchFamily="2" charset="-122"/>
              </a:endParaRPr>
            </a:p>
          </p:txBody>
        </p:sp>
        <p:sp>
          <p:nvSpPr>
            <p:cNvPr id="41" name="TextBox 21"/>
            <p:cNvSpPr txBox="1">
              <a:spLocks noChangeArrowheads="1"/>
            </p:cNvSpPr>
            <p:nvPr/>
          </p:nvSpPr>
          <p:spPr bwMode="auto">
            <a:xfrm>
              <a:off x="2285984" y="5589255"/>
              <a:ext cx="64633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eaLnBrk="1" hangingPunct="1"/>
              <a:r>
                <a:rPr lang="en-US" altLang="zh-CN" sz="1800" b="1" dirty="0">
                  <a:solidFill>
                    <a:schemeClr val="tx1"/>
                  </a:solidFill>
                  <a:ea typeface="宋体" pitchFamily="2" charset="-122"/>
                </a:rPr>
                <a:t>……</a:t>
              </a:r>
              <a:endParaRPr lang="zh-CN" altLang="en-US" sz="1800" b="1" dirty="0">
                <a:solidFill>
                  <a:schemeClr val="tx1"/>
                </a:solidFill>
                <a:ea typeface="宋体" pitchFamily="2" charset="-122"/>
              </a:endParaRPr>
            </a:p>
          </p:txBody>
        </p:sp>
      </p:grpSp>
    </p:spTree>
    <p:extLst>
      <p:ext uri="{BB962C8B-B14F-4D97-AF65-F5344CB8AC3E}">
        <p14:creationId xmlns:p14="http://schemas.microsoft.com/office/powerpoint/2010/main" val="569512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07504" y="476672"/>
            <a:ext cx="8229600" cy="4525962"/>
          </a:xfrm>
        </p:spPr>
        <p:txBody>
          <a:bodyPr/>
          <a:lstStyle/>
          <a:p>
            <a:pPr>
              <a:lnSpc>
                <a:spcPct val="120000"/>
              </a:lnSpc>
            </a:pPr>
            <a:r>
              <a:rPr lang="zh-CN" altLang="en-US" b="1" dirty="0"/>
              <a:t>深拷贝</a:t>
            </a:r>
            <a:r>
              <a:rPr lang="zh-CN" altLang="en-US" dirty="0"/>
              <a:t>：为对象中的指针成员</a:t>
            </a:r>
            <a:r>
              <a:rPr lang="zh-CN" altLang="en-US" dirty="0">
                <a:solidFill>
                  <a:srgbClr val="FF0000"/>
                </a:solidFill>
              </a:rPr>
              <a:t>申请必要的内存</a:t>
            </a:r>
            <a:r>
              <a:rPr lang="zh-CN" altLang="en-US" dirty="0"/>
              <a:t>，在成功获得内存空间后，再把被复制对象的指针所指向的内存中的值拷贝到新申请的内存中。</a:t>
            </a:r>
            <a:endParaRPr lang="en-US" altLang="zh-CN" dirty="0"/>
          </a:p>
          <a:p>
            <a:pPr>
              <a:lnSpc>
                <a:spcPct val="120000"/>
              </a:lnSpc>
            </a:pPr>
            <a:r>
              <a:rPr lang="zh-CN" altLang="en-US" dirty="0"/>
              <a:t>当类的数据成员中包含指针时，应该自定义拷贝构造函数，实现深拷贝，以避免虚指针的出现。</a:t>
            </a:r>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1F17C1B9-77E0-4907-A468-849167F35667}" type="slidenum">
              <a:rPr lang="en-US" altLang="zh-CN" sz="1200">
                <a:solidFill>
                  <a:srgbClr val="FF5050"/>
                </a:solidFill>
                <a:ea typeface="宋体" pitchFamily="2" charset="-122"/>
              </a:rPr>
              <a:pPr/>
              <a:t>91</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35375095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4808" y="-171400"/>
            <a:ext cx="8229600" cy="1143000"/>
          </a:xfrm>
        </p:spPr>
        <p:txBody>
          <a:bodyPr/>
          <a:lstStyle/>
          <a:p>
            <a:r>
              <a:rPr lang="zh-CN" altLang="en-US" sz="3200" dirty="0"/>
              <a:t>拷贝构造函数在什么情况下被调用？</a:t>
            </a:r>
          </a:p>
        </p:txBody>
      </p:sp>
      <p:sp>
        <p:nvSpPr>
          <p:cNvPr id="66562" name="内容占位符 2"/>
          <p:cNvSpPr>
            <a:spLocks noGrp="1"/>
          </p:cNvSpPr>
          <p:nvPr>
            <p:ph idx="1"/>
          </p:nvPr>
        </p:nvSpPr>
        <p:spPr>
          <a:xfrm>
            <a:off x="0" y="785813"/>
            <a:ext cx="9144000" cy="5688012"/>
          </a:xfrm>
        </p:spPr>
        <p:txBody>
          <a:bodyPr/>
          <a:lstStyle/>
          <a:p>
            <a:pPr marL="0" indent="0">
              <a:buNone/>
            </a:pPr>
            <a:r>
              <a:rPr lang="en-US" altLang="zh-CN" sz="2400" dirty="0"/>
              <a:t>1. </a:t>
            </a:r>
            <a:r>
              <a:rPr lang="zh-CN" altLang="en-US" sz="2400" dirty="0"/>
              <a:t>当使用一个已有的对象初始化建立新对象时</a:t>
            </a:r>
            <a:endParaRPr lang="en-US" altLang="zh-CN" sz="2400" dirty="0"/>
          </a:p>
          <a:p>
            <a:pPr marL="457200" indent="-457200">
              <a:buFontTx/>
              <a:buNone/>
            </a:pPr>
            <a:r>
              <a:rPr lang="en-US" altLang="zh-CN" sz="2400" dirty="0"/>
              <a:t>    </a:t>
            </a:r>
            <a:r>
              <a:rPr lang="en-US" altLang="zh-CN" sz="2400" dirty="0" err="1"/>
              <a:t>CTollBooth</a:t>
            </a:r>
            <a:r>
              <a:rPr lang="en-US" altLang="zh-CN" sz="2400" dirty="0"/>
              <a:t> TollBooth2(TollBooth1);</a:t>
            </a:r>
          </a:p>
          <a:p>
            <a:pPr marL="457200" indent="-457200">
              <a:buNone/>
            </a:pPr>
            <a:r>
              <a:rPr lang="en-US" altLang="zh-CN" sz="2400" dirty="0"/>
              <a:t>     </a:t>
            </a:r>
            <a:r>
              <a:rPr lang="en-US" altLang="zh-CN" sz="2400" dirty="0" err="1"/>
              <a:t>CTollBooth</a:t>
            </a:r>
            <a:r>
              <a:rPr lang="en-US" altLang="zh-CN" sz="2400" dirty="0"/>
              <a:t> TollBooth3=TollBooth1;</a:t>
            </a:r>
          </a:p>
          <a:p>
            <a:pPr marL="457200" indent="-457200">
              <a:buFontTx/>
              <a:buNone/>
            </a:pPr>
            <a:endParaRPr lang="en-US" altLang="zh-CN" sz="2400" dirty="0"/>
          </a:p>
          <a:p>
            <a:pPr marL="0" indent="0">
              <a:buNone/>
            </a:pPr>
            <a:r>
              <a:rPr lang="en-US" altLang="zh-CN" sz="2400" dirty="0"/>
              <a:t>2. </a:t>
            </a:r>
            <a:r>
              <a:rPr lang="zh-CN" altLang="en-US" sz="2400" dirty="0"/>
              <a:t>当函数的参数为类的对象时</a:t>
            </a:r>
            <a:endParaRPr lang="en-US" altLang="zh-CN" sz="2400" dirty="0"/>
          </a:p>
          <a:p>
            <a:pPr marL="457200" indent="-457200">
              <a:buFontTx/>
              <a:buNone/>
            </a:pPr>
            <a:r>
              <a:rPr lang="en-US" altLang="zh-CN" sz="2400" dirty="0"/>
              <a:t>    void fun(</a:t>
            </a:r>
            <a:r>
              <a:rPr lang="en-US" altLang="zh-CN" sz="2400" dirty="0" err="1"/>
              <a:t>CTollBooth</a:t>
            </a:r>
            <a:r>
              <a:rPr lang="en-US" altLang="zh-CN" sz="2400" dirty="0"/>
              <a:t> </a:t>
            </a:r>
            <a:r>
              <a:rPr lang="en-US" altLang="zh-CN" sz="2400" dirty="0" err="1"/>
              <a:t>TollBooth</a:t>
            </a:r>
            <a:r>
              <a:rPr lang="en-US" altLang="zh-CN" sz="2400" dirty="0"/>
              <a:t>)</a:t>
            </a:r>
          </a:p>
          <a:p>
            <a:pPr marL="457200" indent="-457200">
              <a:buFontTx/>
              <a:buNone/>
            </a:pPr>
            <a:r>
              <a:rPr lang="zh-CN" altLang="en-US" sz="2400" dirty="0"/>
              <a:t>    在调用时将实参对象传递给形参时，需要建立一个实参的副本，</a:t>
            </a:r>
            <a:endParaRPr lang="en-US" altLang="zh-CN" sz="2400" dirty="0"/>
          </a:p>
          <a:p>
            <a:pPr marL="457200" indent="-457200">
              <a:buFontTx/>
              <a:buNone/>
            </a:pPr>
            <a:r>
              <a:rPr lang="en-US" altLang="zh-CN" sz="2400" dirty="0"/>
              <a:t>    </a:t>
            </a:r>
            <a:r>
              <a:rPr lang="zh-CN" altLang="en-US" sz="2400" dirty="0"/>
              <a:t>系统将调用拷贝构造函数来实现。</a:t>
            </a:r>
            <a:endParaRPr lang="en-US" altLang="zh-CN" sz="2400" dirty="0"/>
          </a:p>
          <a:p>
            <a:pPr marL="457200" indent="-457200">
              <a:buFontTx/>
              <a:buNone/>
            </a:pPr>
            <a:endParaRPr lang="en-US" altLang="zh-CN" sz="2400" dirty="0"/>
          </a:p>
          <a:p>
            <a:pPr marL="0" indent="0">
              <a:buNone/>
            </a:pPr>
            <a:r>
              <a:rPr lang="en-US" altLang="zh-CN" sz="2400" dirty="0"/>
              <a:t>3. </a:t>
            </a:r>
            <a:r>
              <a:rPr lang="zh-CN" altLang="en-US" sz="2400" dirty="0"/>
              <a:t>当函数的返回值是类的对象时</a:t>
            </a:r>
            <a:endParaRPr lang="en-US" altLang="zh-CN" sz="2400" dirty="0"/>
          </a:p>
          <a:p>
            <a:pPr marL="457200" indent="-457200">
              <a:buFontTx/>
              <a:buNone/>
            </a:pPr>
            <a:r>
              <a:rPr lang="en-US" altLang="zh-CN" sz="2400" dirty="0"/>
              <a:t>    </a:t>
            </a:r>
            <a:r>
              <a:rPr lang="en-US" altLang="zh-CN" sz="2400" dirty="0" err="1"/>
              <a:t>CTollBooth</a:t>
            </a:r>
            <a:r>
              <a:rPr lang="en-US" altLang="zh-CN" sz="2400" dirty="0"/>
              <a:t> fun()</a:t>
            </a:r>
          </a:p>
          <a:p>
            <a:pPr marL="457200" indent="-457200">
              <a:buFontTx/>
              <a:buNone/>
            </a:pPr>
            <a:r>
              <a:rPr lang="en-US" altLang="zh-CN" sz="2400" dirty="0"/>
              <a:t>     {    </a:t>
            </a:r>
            <a:r>
              <a:rPr lang="en-US" altLang="zh-CN" sz="2400" dirty="0" err="1"/>
              <a:t>CTollBooth</a:t>
            </a:r>
            <a:r>
              <a:rPr lang="en-US" altLang="zh-CN" sz="2400" dirty="0"/>
              <a:t> </a:t>
            </a:r>
            <a:r>
              <a:rPr lang="en-US" altLang="zh-CN" sz="2400" dirty="0" err="1"/>
              <a:t>TollBooth</a:t>
            </a:r>
            <a:r>
              <a:rPr lang="en-US" altLang="zh-CN" sz="2400" dirty="0"/>
              <a:t>(1,2);</a:t>
            </a:r>
          </a:p>
          <a:p>
            <a:pPr marL="457200" indent="-457200">
              <a:buFontTx/>
              <a:buNone/>
            </a:pPr>
            <a:r>
              <a:rPr lang="en-US" altLang="zh-CN" sz="2400" dirty="0"/>
              <a:t>          return </a:t>
            </a:r>
            <a:r>
              <a:rPr lang="en-US" altLang="zh-CN" sz="2400" dirty="0" err="1"/>
              <a:t>TollBooth</a:t>
            </a:r>
            <a:r>
              <a:rPr lang="en-US" altLang="zh-CN" sz="2400" dirty="0"/>
              <a:t>;</a:t>
            </a:r>
          </a:p>
          <a:p>
            <a:pPr marL="457200" indent="-457200">
              <a:buFontTx/>
              <a:buNone/>
            </a:pPr>
            <a:r>
              <a:rPr lang="en-US" altLang="zh-CN" sz="2400" dirty="0"/>
              <a:t>     }</a:t>
            </a:r>
          </a:p>
          <a:p>
            <a:pPr marL="457200" indent="-457200">
              <a:buFontTx/>
              <a:buNone/>
            </a:pPr>
            <a:r>
              <a:rPr lang="zh-CN" altLang="en-US" sz="2400" dirty="0"/>
              <a:t>     系统将建立</a:t>
            </a:r>
            <a:r>
              <a:rPr lang="en-US" altLang="zh-CN" sz="2400" dirty="0" err="1"/>
              <a:t>TollBooth</a:t>
            </a:r>
            <a:r>
              <a:rPr lang="zh-CN" altLang="en-US" sz="2400" dirty="0"/>
              <a:t>的一个副本，将它返回给主调函数。</a:t>
            </a:r>
            <a:endParaRPr lang="en-US" altLang="zh-CN" sz="2400"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BDFC5084-25B0-4A84-88ED-A9A7BD75DF7C}" type="slidenum">
              <a:rPr lang="en-US" altLang="zh-CN" sz="1200">
                <a:solidFill>
                  <a:srgbClr val="FF5050"/>
                </a:solidFill>
                <a:ea typeface="宋体" pitchFamily="2" charset="-122"/>
              </a:rPr>
              <a:pPr/>
              <a:t>92</a:t>
            </a:fld>
            <a:endParaRPr lang="en-US" altLang="zh-CN" sz="1200">
              <a:solidFill>
                <a:srgbClr val="FF5050"/>
              </a:solidFill>
              <a:ea typeface="宋体" pitchFamily="2" charset="-122"/>
            </a:endParaRPr>
          </a:p>
        </p:txBody>
      </p:sp>
    </p:spTree>
    <p:extLst>
      <p:ext uri="{BB962C8B-B14F-4D97-AF65-F5344CB8AC3E}">
        <p14:creationId xmlns:p14="http://schemas.microsoft.com/office/powerpoint/2010/main" val="10357718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971550" y="0"/>
            <a:ext cx="7345363" cy="620713"/>
          </a:xfrm>
        </p:spPr>
        <p:txBody>
          <a:bodyPr/>
          <a:lstStyle/>
          <a:p>
            <a:r>
              <a:rPr lang="zh-CN" altLang="en-US" sz="3200" dirty="0"/>
              <a:t>返回对象与返回引用</a:t>
            </a:r>
          </a:p>
        </p:txBody>
      </p:sp>
      <p:sp>
        <p:nvSpPr>
          <p:cNvPr id="67586" name="内容占位符 2"/>
          <p:cNvSpPr>
            <a:spLocks noGrp="1"/>
          </p:cNvSpPr>
          <p:nvPr>
            <p:ph idx="1"/>
          </p:nvPr>
        </p:nvSpPr>
        <p:spPr>
          <a:xfrm>
            <a:off x="31750" y="549275"/>
            <a:ext cx="9144000" cy="6215063"/>
          </a:xfrm>
          <a:noFill/>
        </p:spPr>
        <p:txBody>
          <a:bodyPr/>
          <a:lstStyle/>
          <a:p>
            <a:pPr>
              <a:buFontTx/>
              <a:buNone/>
            </a:pPr>
            <a:r>
              <a:rPr lang="en-US" altLang="zh-CN" sz="2000" dirty="0"/>
              <a:t>#include&lt;</a:t>
            </a:r>
            <a:r>
              <a:rPr lang="en-US" altLang="zh-CN" sz="2000" dirty="0" err="1"/>
              <a:t>iostream.h</a:t>
            </a:r>
            <a:r>
              <a:rPr lang="en-US" altLang="zh-CN" sz="2000" dirty="0"/>
              <a:t>&gt;</a:t>
            </a:r>
          </a:p>
          <a:p>
            <a:pPr>
              <a:buFontTx/>
              <a:buNone/>
            </a:pPr>
            <a:r>
              <a:rPr lang="en-US" altLang="zh-CN" sz="2000" dirty="0"/>
              <a:t>class A</a:t>
            </a:r>
          </a:p>
          <a:p>
            <a:pPr>
              <a:buFontTx/>
              <a:buNone/>
            </a:pPr>
            <a:r>
              <a:rPr lang="en-US" altLang="zh-CN" sz="2000" dirty="0"/>
              <a:t>{</a:t>
            </a:r>
          </a:p>
          <a:p>
            <a:pPr>
              <a:buFontTx/>
              <a:buNone/>
            </a:pPr>
            <a:r>
              <a:rPr lang="en-US" altLang="zh-CN" sz="2000" dirty="0"/>
              <a:t>public:</a:t>
            </a:r>
          </a:p>
          <a:p>
            <a:pPr>
              <a:buFontTx/>
              <a:buNone/>
            </a:pPr>
            <a:r>
              <a:rPr lang="en-US" altLang="zh-CN" sz="2000" dirty="0"/>
              <a:t>	A()		{</a:t>
            </a:r>
            <a:r>
              <a:rPr lang="en-US" altLang="zh-CN" sz="2000" dirty="0" err="1"/>
              <a:t>cout</a:t>
            </a:r>
            <a:r>
              <a:rPr lang="en-US" altLang="zh-CN" sz="2000" dirty="0"/>
              <a:t>&lt;&lt;"</a:t>
            </a:r>
            <a:r>
              <a:rPr lang="zh-CN" altLang="en-US" sz="2000" dirty="0"/>
              <a:t>调用构造函数</a:t>
            </a:r>
            <a:r>
              <a:rPr lang="en-US" altLang="zh-CN" sz="2000" dirty="0"/>
              <a:t>"&lt;&lt;</a:t>
            </a:r>
            <a:r>
              <a:rPr lang="en-US" altLang="zh-CN" sz="2000" dirty="0" err="1"/>
              <a:t>endl</a:t>
            </a:r>
            <a:r>
              <a:rPr lang="en-US" altLang="zh-CN" sz="2000" dirty="0"/>
              <a:t>;}</a:t>
            </a:r>
          </a:p>
          <a:p>
            <a:pPr>
              <a:buFontTx/>
              <a:buNone/>
            </a:pPr>
            <a:r>
              <a:rPr lang="en-US" altLang="zh-CN" sz="2000" dirty="0"/>
              <a:t>	A(</a:t>
            </a:r>
            <a:r>
              <a:rPr lang="en-US" altLang="zh-CN" sz="2000" dirty="0" err="1"/>
              <a:t>const</a:t>
            </a:r>
            <a:r>
              <a:rPr lang="en-US" altLang="zh-CN" sz="2000" dirty="0"/>
              <a:t> A&amp; a){</a:t>
            </a:r>
            <a:r>
              <a:rPr lang="en-US" altLang="zh-CN" sz="2000" dirty="0" err="1"/>
              <a:t>cout</a:t>
            </a:r>
            <a:r>
              <a:rPr lang="en-US" altLang="zh-CN" sz="2000" dirty="0"/>
              <a:t>&lt;&lt;"</a:t>
            </a:r>
            <a:r>
              <a:rPr lang="zh-CN" altLang="en-US" sz="2000" dirty="0"/>
              <a:t>调用拷贝构造函数</a:t>
            </a:r>
            <a:r>
              <a:rPr lang="en-US" altLang="zh-CN" sz="2000" dirty="0"/>
              <a:t>"&lt;&lt;</a:t>
            </a:r>
            <a:r>
              <a:rPr lang="en-US" altLang="zh-CN" sz="2000" dirty="0" err="1"/>
              <a:t>endl</a:t>
            </a:r>
            <a:r>
              <a:rPr lang="en-US" altLang="zh-CN" sz="2000" dirty="0"/>
              <a:t>;}</a:t>
            </a:r>
          </a:p>
          <a:p>
            <a:pPr>
              <a:buFontTx/>
              <a:buNone/>
            </a:pPr>
            <a:r>
              <a:rPr lang="en-US" altLang="zh-CN" sz="2000" dirty="0"/>
              <a:t>	~A()		{</a:t>
            </a:r>
            <a:r>
              <a:rPr lang="en-US" altLang="zh-CN" sz="2000" dirty="0" err="1"/>
              <a:t>cout</a:t>
            </a:r>
            <a:r>
              <a:rPr lang="en-US" altLang="zh-CN" sz="2000" dirty="0"/>
              <a:t>&lt;&lt;"</a:t>
            </a:r>
            <a:r>
              <a:rPr lang="zh-CN" altLang="en-US" sz="2000" dirty="0"/>
              <a:t>调用析构函数</a:t>
            </a:r>
            <a:r>
              <a:rPr lang="en-US" altLang="zh-CN" sz="2000" dirty="0"/>
              <a:t>"&lt;&lt;</a:t>
            </a:r>
            <a:r>
              <a:rPr lang="en-US" altLang="zh-CN" sz="2000" dirty="0" err="1"/>
              <a:t>endl</a:t>
            </a:r>
            <a:r>
              <a:rPr lang="en-US" altLang="zh-CN" sz="2000" dirty="0"/>
              <a:t>;}</a:t>
            </a:r>
          </a:p>
          <a:p>
            <a:pPr>
              <a:buFontTx/>
              <a:buNone/>
            </a:pPr>
            <a:r>
              <a:rPr lang="en-US" altLang="zh-CN" sz="2000" dirty="0"/>
              <a:t>};</a:t>
            </a:r>
          </a:p>
          <a:p>
            <a:pPr>
              <a:buFontTx/>
              <a:buNone/>
            </a:pPr>
            <a:r>
              <a:rPr lang="en-US" altLang="zh-CN" sz="2000" dirty="0"/>
              <a:t>A 	fun1(A a){</a:t>
            </a:r>
          </a:p>
          <a:p>
            <a:pPr>
              <a:buFontTx/>
              <a:buNone/>
            </a:pPr>
            <a:r>
              <a:rPr lang="en-US" altLang="zh-CN" sz="2000" dirty="0"/>
              <a:t>	</a:t>
            </a:r>
            <a:r>
              <a:rPr lang="en-US" altLang="zh-CN" sz="2000" dirty="0" err="1"/>
              <a:t>cout</a:t>
            </a:r>
            <a:r>
              <a:rPr lang="en-US" altLang="zh-CN" sz="2000" dirty="0"/>
              <a:t>&lt;&lt;"</a:t>
            </a:r>
            <a:r>
              <a:rPr lang="zh-CN" altLang="en-US" sz="2000" dirty="0"/>
              <a:t>返回对象</a:t>
            </a:r>
            <a:r>
              <a:rPr lang="en-US" altLang="zh-CN" sz="2000" dirty="0"/>
              <a:t>"&lt;&lt;</a:t>
            </a:r>
            <a:r>
              <a:rPr lang="en-US" altLang="zh-CN" sz="2000" dirty="0" err="1"/>
              <a:t>endl</a:t>
            </a:r>
            <a:r>
              <a:rPr lang="en-US" altLang="zh-CN" sz="2000" dirty="0"/>
              <a:t>;</a:t>
            </a:r>
          </a:p>
          <a:p>
            <a:pPr>
              <a:buFontTx/>
              <a:buNone/>
            </a:pPr>
            <a:r>
              <a:rPr lang="en-US" altLang="zh-CN" sz="2000" dirty="0"/>
              <a:t>	return a;</a:t>
            </a:r>
          </a:p>
          <a:p>
            <a:pPr>
              <a:buFontTx/>
              <a:buNone/>
            </a:pPr>
            <a:r>
              <a:rPr lang="en-US" altLang="zh-CN" sz="2000" dirty="0"/>
              <a:t>}</a:t>
            </a:r>
          </a:p>
          <a:p>
            <a:pPr>
              <a:buFontTx/>
              <a:buNone/>
            </a:pPr>
            <a:r>
              <a:rPr lang="en-US" altLang="zh-CN" sz="2000" dirty="0"/>
              <a:t>A&amp; fun2(A&amp; a){</a:t>
            </a:r>
          </a:p>
          <a:p>
            <a:pPr>
              <a:buFontTx/>
              <a:buNone/>
            </a:pPr>
            <a:r>
              <a:rPr lang="en-US" altLang="zh-CN" sz="2000" dirty="0"/>
              <a:t>	</a:t>
            </a:r>
            <a:r>
              <a:rPr lang="en-US" altLang="zh-CN" sz="2000" dirty="0" err="1"/>
              <a:t>cout</a:t>
            </a:r>
            <a:r>
              <a:rPr lang="en-US" altLang="zh-CN" sz="2000" dirty="0"/>
              <a:t>&lt;&lt;"</a:t>
            </a:r>
            <a:r>
              <a:rPr lang="zh-CN" altLang="en-US" sz="2000" dirty="0"/>
              <a:t>返回引用</a:t>
            </a:r>
            <a:r>
              <a:rPr lang="en-US" altLang="zh-CN" sz="2000" dirty="0"/>
              <a:t>"&lt;&lt;</a:t>
            </a:r>
            <a:r>
              <a:rPr lang="en-US" altLang="zh-CN" sz="2000" dirty="0" err="1"/>
              <a:t>endl</a:t>
            </a:r>
            <a:r>
              <a:rPr lang="en-US" altLang="zh-CN" sz="2000" dirty="0"/>
              <a:t>;</a:t>
            </a:r>
          </a:p>
          <a:p>
            <a:pPr>
              <a:buFontTx/>
              <a:buNone/>
            </a:pPr>
            <a:r>
              <a:rPr lang="en-US" altLang="zh-CN" sz="2000" dirty="0"/>
              <a:t>	return a;</a:t>
            </a:r>
          </a:p>
          <a:p>
            <a:pPr>
              <a:buFontTx/>
              <a:buNone/>
            </a:pPr>
            <a:r>
              <a:rPr lang="en-US" altLang="zh-CN" sz="2000" dirty="0"/>
              <a:t>}</a:t>
            </a:r>
            <a:endParaRPr lang="zh-CN" altLang="en-US" sz="2000" dirty="0"/>
          </a:p>
        </p:txBody>
      </p:sp>
      <p:sp>
        <p:nvSpPr>
          <p:cNvPr id="4" name="灯片编号占位符 3"/>
          <p:cNvSpPr>
            <a:spLocks noGrp="1"/>
          </p:cNvSpPr>
          <p:nvPr>
            <p:ph type="sldNum" sz="quarter" idx="10"/>
          </p:nvPr>
        </p:nvSpPr>
        <p:spPr/>
        <p:txBody>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fld id="{31566DCB-79C9-4307-8368-071D3913CD6C}" type="slidenum">
              <a:rPr lang="en-US" altLang="zh-CN" sz="1200">
                <a:solidFill>
                  <a:srgbClr val="FF5050"/>
                </a:solidFill>
                <a:ea typeface="宋体" pitchFamily="2" charset="-122"/>
              </a:rPr>
              <a:pPr/>
              <a:t>93</a:t>
            </a:fld>
            <a:endParaRPr lang="en-US" altLang="zh-CN" sz="1200">
              <a:solidFill>
                <a:srgbClr val="FF5050"/>
              </a:solidFill>
              <a:ea typeface="宋体" pitchFamily="2" charset="-122"/>
            </a:endParaRPr>
          </a:p>
        </p:txBody>
      </p:sp>
      <p:sp>
        <p:nvSpPr>
          <p:cNvPr id="5" name="内容占位符 2"/>
          <p:cNvSpPr txBox="1">
            <a:spLocks/>
          </p:cNvSpPr>
          <p:nvPr/>
        </p:nvSpPr>
        <p:spPr bwMode="auto">
          <a:xfrm>
            <a:off x="4419600" y="3169493"/>
            <a:ext cx="4714875" cy="3571875"/>
          </a:xfrm>
          <a:prstGeom prst="rect">
            <a:avLst/>
          </a:prstGeom>
          <a:noFill/>
          <a:ln w="25400">
            <a:solidFill>
              <a:schemeClr val="tx1"/>
            </a:solidFill>
            <a:prstDash val="solid"/>
            <a:miter lim="800000"/>
            <a:headEnd/>
            <a:tailEnd/>
          </a:ln>
        </p:spPr>
        <p:txBody>
          <a:bodyPr/>
          <a:lstStyle/>
          <a:p>
            <a:pPr marL="285750" indent="-285750">
              <a:spcBef>
                <a:spcPct val="20000"/>
              </a:spcBef>
              <a:buClr>
                <a:srgbClr val="FF5050"/>
              </a:buClr>
              <a:defRPr/>
            </a:pPr>
            <a:r>
              <a:rPr lang="en-US" altLang="zh-Hans" sz="2000" kern="0" dirty="0" err="1">
                <a:latin typeface="Times New Roman" pitchFamily="18" charset="0"/>
              </a:rPr>
              <a:t>int</a:t>
            </a:r>
            <a:r>
              <a:rPr lang="en-US" altLang="zh-Hans" sz="2000" kern="0" dirty="0">
                <a:latin typeface="Times New Roman" pitchFamily="18" charset="0"/>
              </a:rPr>
              <a:t> main()</a:t>
            </a:r>
          </a:p>
          <a:p>
            <a:pPr marL="285750" indent="-285750">
              <a:spcBef>
                <a:spcPct val="20000"/>
              </a:spcBef>
              <a:buClr>
                <a:srgbClr val="FF5050"/>
              </a:buClr>
              <a:defRPr/>
            </a:pP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 </a:t>
            </a:r>
            <a:r>
              <a:rPr lang="en-US" altLang="zh-Hans" sz="2000" kern="0" dirty="0" err="1">
                <a:latin typeface="Times New Roman" pitchFamily="18" charset="0"/>
              </a:rPr>
              <a:t>a</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fun1(a);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fun2(a);</a:t>
            </a:r>
          </a:p>
          <a:p>
            <a:pPr marL="285750" indent="-285750">
              <a:spcBef>
                <a:spcPct val="20000"/>
              </a:spcBef>
              <a:buClr>
                <a:srgbClr val="FF5050"/>
              </a:buClr>
              <a:defRPr/>
            </a:pPr>
            <a:r>
              <a:rPr lang="en-US" altLang="zh-Hans" sz="2000" kern="0" dirty="0">
                <a:latin typeface="Times New Roman" pitchFamily="18" charset="0"/>
              </a:rPr>
              <a:t>	</a:t>
            </a:r>
            <a:r>
              <a:rPr lang="en-US" altLang="zh-Hans" sz="2000" kern="0" dirty="0" err="1">
                <a:latin typeface="Times New Roman" pitchFamily="18" charset="0"/>
              </a:rPr>
              <a:t>cout</a:t>
            </a:r>
            <a:r>
              <a:rPr lang="en-US" altLang="zh-Hans" sz="2000" kern="0" dirty="0">
                <a:latin typeface="Times New Roman" pitchFamily="18" charset="0"/>
              </a:rPr>
              <a:t>&lt;&lt;"-----------"&lt;&lt;</a:t>
            </a:r>
            <a:r>
              <a:rPr lang="en-US" altLang="zh-Hans" sz="2000" kern="0" dirty="0" err="1">
                <a:latin typeface="Times New Roman" pitchFamily="18" charset="0"/>
              </a:rPr>
              <a:t>endl</a:t>
            </a:r>
            <a:r>
              <a:rPr lang="en-US" altLang="zh-Hans" sz="2000" kern="0" dirty="0">
                <a:latin typeface="Times New Roman" pitchFamily="18" charset="0"/>
              </a:rPr>
              <a:t>;</a:t>
            </a:r>
          </a:p>
          <a:p>
            <a:pPr marL="285750" indent="-285750">
              <a:spcBef>
                <a:spcPct val="20000"/>
              </a:spcBef>
              <a:buClr>
                <a:srgbClr val="FF5050"/>
              </a:buClr>
              <a:defRPr/>
            </a:pPr>
            <a:r>
              <a:rPr lang="en-US" altLang="zh-Hans" sz="2000" kern="0" dirty="0">
                <a:latin typeface="Times New Roman" pitchFamily="18" charset="0"/>
              </a:rPr>
              <a:t>    return 0;</a:t>
            </a:r>
          </a:p>
          <a:p>
            <a:pPr marL="285750" indent="-285750">
              <a:spcBef>
                <a:spcPct val="20000"/>
              </a:spcBef>
              <a:buClr>
                <a:srgbClr val="FF5050"/>
              </a:buClr>
              <a:defRPr/>
            </a:pPr>
            <a:r>
              <a:rPr lang="en-US" altLang="zh-Hans" sz="2000" kern="0" dirty="0">
                <a:latin typeface="Times New Roman" pitchFamily="18" charset="0"/>
              </a:rPr>
              <a:t>}</a:t>
            </a:r>
            <a:endParaRPr lang="zh-Hans" altLang="en-US" sz="2000" kern="0" dirty="0">
              <a:latin typeface="Times New Roman" pitchFamily="18" charset="0"/>
            </a:endParaRPr>
          </a:p>
        </p:txBody>
      </p:sp>
    </p:spTree>
    <p:extLst>
      <p:ext uri="{BB962C8B-B14F-4D97-AF65-F5344CB8AC3E}">
        <p14:creationId xmlns:p14="http://schemas.microsoft.com/office/powerpoint/2010/main" val="2256409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746A323-40BC-4172-AE08-F22801921AB9}" type="slidenum">
              <a:rPr lang="en-US" altLang="zh-CN" smtClean="0">
                <a:solidFill>
                  <a:srgbClr val="FF5050"/>
                </a:solidFill>
              </a:rPr>
              <a:pPr>
                <a:defRPr/>
              </a:pPr>
              <a:t>94</a:t>
            </a:fld>
            <a:endParaRPr lang="en-US" altLang="zh-CN">
              <a:solidFill>
                <a:srgbClr val="FF5050"/>
              </a:solidFill>
            </a:endParaRPr>
          </a:p>
        </p:txBody>
      </p:sp>
      <p:sp>
        <p:nvSpPr>
          <p:cNvPr id="76803" name="矩形 2"/>
          <p:cNvSpPr>
            <a:spLocks noGrp="1" noChangeArrowheads="1"/>
          </p:cNvSpPr>
          <p:nvPr>
            <p:ph type="title"/>
          </p:nvPr>
        </p:nvSpPr>
        <p:spPr>
          <a:xfrm>
            <a:off x="1692275" y="0"/>
            <a:ext cx="6192838" cy="838200"/>
          </a:xfrm>
        </p:spPr>
        <p:txBody>
          <a:bodyPr/>
          <a:lstStyle/>
          <a:p>
            <a:pPr eaLnBrk="1" hangingPunct="1"/>
            <a:r>
              <a:rPr lang="zh-CN" altLang="en-US" b="1"/>
              <a:t>随堂练习</a:t>
            </a:r>
            <a:r>
              <a:rPr lang="zh-CN" altLang="en-US"/>
              <a:t> </a:t>
            </a:r>
          </a:p>
        </p:txBody>
      </p:sp>
      <p:sp>
        <p:nvSpPr>
          <p:cNvPr id="76804" name="矩形 3"/>
          <p:cNvSpPr>
            <a:spLocks noChangeArrowheads="1"/>
          </p:cNvSpPr>
          <p:nvPr/>
        </p:nvSpPr>
        <p:spPr bwMode="auto">
          <a:xfrm>
            <a:off x="0" y="785813"/>
            <a:ext cx="82867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r>
              <a:rPr lang="zh-CN" altLang="en-US" sz="2400">
                <a:solidFill>
                  <a:srgbClr val="000000"/>
                </a:solidFill>
                <a:latin typeface="Times New Roman" panose="02020603050405020304" pitchFamily="18" charset="0"/>
                <a:ea typeface="宋体" panose="02010600030101010101" pitchFamily="2" charset="-122"/>
              </a:rPr>
              <a:t>判断下列程序运行的输出结果</a:t>
            </a:r>
            <a:r>
              <a:rPr lang="en-US" altLang="zh-CN" sz="2400">
                <a:solidFill>
                  <a:srgbClr val="000000"/>
                </a:solidFill>
                <a:latin typeface="Times New Roman" panose="02020603050405020304" pitchFamily="18" charset="0"/>
                <a:ea typeface="宋体" panose="02010600030101010101" pitchFamily="2" charset="-122"/>
              </a:rPr>
              <a:t>:</a:t>
            </a:r>
            <a:br>
              <a:rPr lang="en-US" altLang="zh-CN" sz="24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#include &lt;iostream&gt;</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using namespace std;</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class CX</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private:</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int n;</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public:</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CX(int nn) { n = nn; cout &lt;&lt; "one argument constructor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CX(const CX &amp;r) { n = r.n; cout &lt;&lt; "copy constructor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~CX() { cout &lt;&lt; "destructor called" &lt;&lt; endl;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void g(CX x)</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  }</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void main()</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a:p>
            <a:pPr eaLnBrk="1" hangingPunct="1">
              <a:buFontTx/>
              <a:buNone/>
            </a:pPr>
            <a:r>
              <a:rPr lang="en-US" altLang="zh-CN" sz="2000">
                <a:solidFill>
                  <a:srgbClr val="000000"/>
                </a:solidFill>
                <a:latin typeface="Times New Roman" panose="02020603050405020304" pitchFamily="18" charset="0"/>
                <a:ea typeface="宋体" panose="02010600030101010101" pitchFamily="2" charset="-122"/>
              </a:rPr>
              <a:t>      CX xobj(100);</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     g(xobj);</a:t>
            </a:r>
            <a:br>
              <a:rPr lang="en-US" altLang="zh-CN" sz="2000">
                <a:solidFill>
                  <a:srgbClr val="000000"/>
                </a:solidFill>
                <a:latin typeface="Times New Roman" panose="02020603050405020304" pitchFamily="18" charset="0"/>
                <a:ea typeface="宋体" panose="02010600030101010101" pitchFamily="2" charset="-122"/>
              </a:rPr>
            </a:br>
            <a:r>
              <a:rPr lang="en-US" altLang="zh-CN" sz="2000">
                <a:solidFill>
                  <a:srgbClr val="000000"/>
                </a:solidFill>
                <a:latin typeface="Times New Roman" panose="02020603050405020304" pitchFamily="18" charset="0"/>
                <a:ea typeface="宋体" panose="02010600030101010101" pitchFamily="2" charset="-122"/>
              </a:rPr>
              <a:t>}</a:t>
            </a:r>
          </a:p>
        </p:txBody>
      </p:sp>
      <p:sp>
        <p:nvSpPr>
          <p:cNvPr id="76805" name="矩形 4"/>
          <p:cNvSpPr>
            <a:spLocks noChangeArrowheads="1"/>
          </p:cNvSpPr>
          <p:nvPr/>
        </p:nvSpPr>
        <p:spPr bwMode="auto">
          <a:xfrm>
            <a:off x="4286250" y="4357688"/>
            <a:ext cx="4608513" cy="2305050"/>
          </a:xfrm>
          <a:prstGeom prst="rect">
            <a:avLst/>
          </a:prstGeom>
          <a:noFill/>
          <a:ln w="9525">
            <a:solidFill>
              <a:srgbClr val="00B05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90000"/>
              </a:lnSpc>
              <a:spcBef>
                <a:spcPct val="0"/>
              </a:spcBef>
              <a:buFontTx/>
              <a:buNone/>
            </a:pPr>
            <a:endParaRPr lang="en-US" altLang="zh-CN" sz="2000">
              <a:solidFill>
                <a:srgbClr val="000000"/>
              </a:solidFill>
              <a:latin typeface="Times New Roman" panose="02020603050405020304" pitchFamily="18" charset="0"/>
              <a:ea typeface="宋体" panose="02010600030101010101" pitchFamily="2" charset="-122"/>
            </a:endParaRPr>
          </a:p>
          <a:p>
            <a:pPr eaLnBrk="1" hangingPunct="1">
              <a:lnSpc>
                <a:spcPct val="90000"/>
              </a:lnSpc>
              <a:spcBef>
                <a:spcPct val="0"/>
              </a:spcBef>
              <a:buFontTx/>
              <a:buNone/>
            </a:pPr>
            <a:r>
              <a:rPr lang="zh-CN" altLang="en-US" sz="2000">
                <a:solidFill>
                  <a:srgbClr val="000000"/>
                </a:solidFill>
                <a:latin typeface="Times New Roman" panose="02020603050405020304" pitchFamily="18" charset="0"/>
                <a:ea typeface="宋体" panose="02010600030101010101" pitchFamily="2" charset="-122"/>
              </a:rPr>
              <a:t>当程序中的全局函数</a:t>
            </a:r>
            <a:r>
              <a:rPr lang="en-US" altLang="zh-CN" sz="2000">
                <a:solidFill>
                  <a:srgbClr val="000000"/>
                </a:solidFill>
                <a:latin typeface="Times New Roman" panose="02020603050405020304" pitchFamily="18" charset="0"/>
                <a:ea typeface="宋体" panose="02010600030101010101" pitchFamily="2" charset="-122"/>
              </a:rPr>
              <a:t>g()</a:t>
            </a:r>
            <a:r>
              <a:rPr lang="zh-CN" altLang="en-US" sz="2000">
                <a:solidFill>
                  <a:srgbClr val="000000"/>
                </a:solidFill>
                <a:latin typeface="Times New Roman" panose="02020603050405020304" pitchFamily="18" charset="0"/>
                <a:ea typeface="宋体" panose="02010600030101010101" pitchFamily="2" charset="-122"/>
              </a:rPr>
              <a:t>分别改为下列形</a:t>
            </a:r>
          </a:p>
          <a:p>
            <a:pPr eaLnBrk="1" hangingPunct="1">
              <a:lnSpc>
                <a:spcPct val="90000"/>
              </a:lnSpc>
              <a:spcBef>
                <a:spcPct val="0"/>
              </a:spcBef>
              <a:spcAft>
                <a:spcPct val="20000"/>
              </a:spcAft>
              <a:buFontTx/>
              <a:buNone/>
            </a:pPr>
            <a:r>
              <a:rPr lang="zh-CN" altLang="en-US" sz="2000">
                <a:solidFill>
                  <a:srgbClr val="000000"/>
                </a:solidFill>
                <a:latin typeface="Times New Roman" panose="02020603050405020304" pitchFamily="18" charset="0"/>
                <a:ea typeface="宋体" panose="02010600030101010101" pitchFamily="2" charset="-122"/>
              </a:rPr>
              <a:t>式时</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程序运行的输出结果会怎样</a:t>
            </a:r>
            <a:r>
              <a:rPr lang="en-US" altLang="zh-CN" sz="2000">
                <a:solidFill>
                  <a:srgbClr val="000000"/>
                </a:solidFill>
                <a:latin typeface="Times New Roman" panose="02020603050405020304" pitchFamily="18" charset="0"/>
                <a:ea typeface="宋体" panose="02010600030101010101" pitchFamily="2" charset="-122"/>
              </a:rPr>
              <a:t>?</a:t>
            </a:r>
          </a:p>
          <a:p>
            <a:pPr eaLnBrk="1" hangingPunct="1">
              <a:spcBef>
                <a:spcPct val="0"/>
              </a:spcBef>
              <a:buFontTx/>
              <a:buNone/>
            </a:pPr>
            <a:r>
              <a:rPr lang="en-US" altLang="zh-CN" sz="1600">
                <a:solidFill>
                  <a:srgbClr val="000000"/>
                </a:solidFill>
                <a:latin typeface="Times New Roman" panose="02020603050405020304" pitchFamily="18" charset="0"/>
                <a:ea typeface="宋体" panose="02010600030101010101" pitchFamily="2" charset="-122"/>
              </a:rPr>
              <a:t>      1. void g(CX &amp;r_x)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2. CX g(CX x) { return 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3. CX g(CX &amp;r_x) { return r_x ;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4. CX &amp;g(CX &amp;r_x) { return r_x; }</a:t>
            </a:r>
            <a:br>
              <a:rPr lang="en-US" altLang="zh-CN" sz="1600">
                <a:solidFill>
                  <a:srgbClr val="000000"/>
                </a:solidFill>
                <a:latin typeface="Times New Roman" panose="02020603050405020304" pitchFamily="18" charset="0"/>
                <a:ea typeface="宋体" panose="02010600030101010101" pitchFamily="2" charset="-122"/>
              </a:rPr>
            </a:br>
            <a:r>
              <a:rPr lang="en-US" altLang="zh-CN" sz="1600">
                <a:solidFill>
                  <a:srgbClr val="000000"/>
                </a:solidFill>
                <a:latin typeface="Times New Roman" panose="02020603050405020304" pitchFamily="18" charset="0"/>
                <a:ea typeface="宋体" panose="02010600030101010101" pitchFamily="2" charset="-122"/>
              </a:rPr>
              <a:t>5. CX &amp;g(CX x) { return x; }</a:t>
            </a:r>
          </a:p>
        </p:txBody>
      </p:sp>
    </p:spTree>
    <p:extLst>
      <p:ext uri="{BB962C8B-B14F-4D97-AF65-F5344CB8AC3E}">
        <p14:creationId xmlns:p14="http://schemas.microsoft.com/office/powerpoint/2010/main" val="3978447288"/>
      </p:ext>
    </p:extLst>
  </p:cSld>
  <p:clrMapOvr>
    <a:masterClrMapping/>
  </p:clrMapOvr>
  <p:transition>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 </a:t>
            </a:r>
            <a:r>
              <a:rPr lang="zh-CN" altLang="en-US" dirty="0"/>
              <a:t>可以直接调用构造函数产生无名对象。</a:t>
            </a:r>
            <a:endParaRPr lang="en-US" altLang="zh-CN" dirty="0"/>
          </a:p>
          <a:p>
            <a:r>
              <a:rPr lang="en-US" altLang="zh-CN" dirty="0"/>
              <a:t> </a:t>
            </a:r>
            <a:r>
              <a:rPr lang="zh-CN" altLang="en-US" dirty="0"/>
              <a:t>无名对象可以用来作为</a:t>
            </a:r>
            <a:endParaRPr lang="en-US" altLang="zh-CN" dirty="0"/>
          </a:p>
          <a:p>
            <a:pPr lvl="1"/>
            <a:r>
              <a:rPr lang="zh-CN" altLang="en-US" dirty="0">
                <a:solidFill>
                  <a:srgbClr val="FF0000"/>
                </a:solidFill>
              </a:rPr>
              <a:t>拷贝构造一个新对象</a:t>
            </a:r>
            <a:endParaRPr lang="en-US" altLang="zh-CN" dirty="0">
              <a:solidFill>
                <a:srgbClr val="FF0000"/>
              </a:solidFill>
            </a:endParaRPr>
          </a:p>
          <a:p>
            <a:pPr lvl="1"/>
            <a:r>
              <a:rPr lang="zh-CN" altLang="en-US" dirty="0">
                <a:solidFill>
                  <a:srgbClr val="FF0000"/>
                </a:solidFill>
              </a:rPr>
              <a:t>初始化一个引用申明</a:t>
            </a:r>
            <a:endParaRPr lang="en-US" altLang="zh-CN" dirty="0">
              <a:solidFill>
                <a:srgbClr val="FF0000"/>
              </a:solidFill>
            </a:endParaRPr>
          </a:p>
          <a:p>
            <a:pPr lvl="1"/>
            <a:r>
              <a:rPr lang="zh-CN" altLang="en-US" dirty="0">
                <a:solidFill>
                  <a:srgbClr val="FF0000"/>
                </a:solidFill>
              </a:rPr>
              <a:t>实参</a:t>
            </a:r>
            <a:endParaRPr lang="en-US" altLang="zh-CN" dirty="0">
              <a:solidFill>
                <a:srgbClr val="FF0000"/>
              </a:solidFill>
            </a:endParaRPr>
          </a:p>
          <a:p>
            <a:pPr lvl="1"/>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无名对象</a:t>
            </a:r>
          </a:p>
        </p:txBody>
      </p:sp>
      <p:sp>
        <p:nvSpPr>
          <p:cNvPr id="4" name="文本框 3"/>
          <p:cNvSpPr txBox="1"/>
          <p:nvPr/>
        </p:nvSpPr>
        <p:spPr>
          <a:xfrm>
            <a:off x="5076056" y="1915616"/>
            <a:ext cx="2638671" cy="4154984"/>
          </a:xfrm>
          <a:prstGeom prst="rect">
            <a:avLst/>
          </a:prstGeom>
          <a:noFill/>
        </p:spPr>
        <p:txBody>
          <a:bodyPr wrap="none" rtlCol="0">
            <a:spAutoFit/>
          </a:bodyPr>
          <a:lstStyle/>
          <a:p>
            <a:r>
              <a:rPr lang="en-US" altLang="zh-CN" sz="2000" dirty="0"/>
              <a:t>class student</a:t>
            </a:r>
          </a:p>
          <a:p>
            <a:r>
              <a:rPr lang="en-US" altLang="zh-CN" sz="2000" dirty="0"/>
              <a:t>{</a:t>
            </a:r>
          </a:p>
          <a:p>
            <a:r>
              <a:rPr lang="en-US" altLang="zh-CN" sz="2000" dirty="0"/>
              <a:t>public:</a:t>
            </a:r>
          </a:p>
          <a:p>
            <a:r>
              <a:rPr lang="en-US" altLang="zh-CN" sz="2000" dirty="0"/>
              <a:t>    student(char *n){</a:t>
            </a:r>
          </a:p>
          <a:p>
            <a:r>
              <a:rPr lang="en-US" altLang="zh-CN" sz="2000" dirty="0"/>
              <a:t>        </a:t>
            </a:r>
            <a:r>
              <a:rPr lang="en-US" altLang="zh-CN" sz="2000" dirty="0" err="1"/>
              <a:t>strcpy</a:t>
            </a:r>
            <a:r>
              <a:rPr lang="en-US" altLang="zh-CN" sz="2000" dirty="0"/>
              <a:t>(</a:t>
            </a:r>
            <a:r>
              <a:rPr lang="en-US" altLang="zh-CN" sz="2000" dirty="0" err="1"/>
              <a:t>name,n</a:t>
            </a:r>
            <a:r>
              <a:rPr lang="en-US" altLang="zh-CN" sz="2000" dirty="0"/>
              <a:t>);</a:t>
            </a:r>
          </a:p>
          <a:p>
            <a:r>
              <a:rPr lang="en-US" altLang="zh-CN" sz="2000" dirty="0"/>
              <a:t>    }</a:t>
            </a:r>
          </a:p>
          <a:p>
            <a:r>
              <a:rPr lang="en-US" altLang="zh-CN" sz="2000" dirty="0"/>
              <a:t>private:</a:t>
            </a:r>
          </a:p>
          <a:p>
            <a:r>
              <a:rPr lang="en-US" altLang="zh-CN" sz="2000" dirty="0"/>
              <a:t>    char name[20];</a:t>
            </a:r>
          </a:p>
          <a:p>
            <a:r>
              <a:rPr lang="en-US" altLang="zh-CN" sz="2000" dirty="0"/>
              <a:t>};</a:t>
            </a:r>
          </a:p>
          <a:p>
            <a:r>
              <a:rPr lang="en-US" altLang="zh-CN" sz="2000" dirty="0"/>
              <a:t>void </a:t>
            </a:r>
            <a:r>
              <a:rPr lang="en-US" altLang="zh-CN" sz="2000" dirty="0" err="1"/>
              <a:t>fn</a:t>
            </a:r>
            <a:r>
              <a:rPr lang="en-US" altLang="zh-CN" sz="2000" dirty="0"/>
              <a:t>()</a:t>
            </a:r>
          </a:p>
          <a:p>
            <a:r>
              <a:rPr lang="en-US" altLang="zh-CN" sz="2000" dirty="0"/>
              <a:t>{</a:t>
            </a:r>
          </a:p>
          <a:p>
            <a:r>
              <a:rPr lang="en-US" altLang="zh-CN" sz="2000" dirty="0"/>
              <a:t>    student("randy");</a:t>
            </a:r>
          </a:p>
          <a:p>
            <a:r>
              <a:rPr lang="en-US" altLang="zh-CN" sz="2000" dirty="0"/>
              <a:t>}</a:t>
            </a:r>
            <a:endParaRPr lang="zh-CN" altLang="en-US" sz="2000" dirty="0"/>
          </a:p>
        </p:txBody>
      </p:sp>
    </p:spTree>
    <p:extLst>
      <p:ext uri="{BB962C8B-B14F-4D97-AF65-F5344CB8AC3E}">
        <p14:creationId xmlns:p14="http://schemas.microsoft.com/office/powerpoint/2010/main" val="2175912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179512" y="188640"/>
            <a:ext cx="8229600" cy="1143000"/>
          </a:xfrm>
        </p:spPr>
        <p:txBody>
          <a:bodyPr/>
          <a:lstStyle/>
          <a:p>
            <a:r>
              <a:rPr lang="zh-CN" altLang="en-US" dirty="0"/>
              <a:t>复合类</a:t>
            </a:r>
          </a:p>
        </p:txBody>
      </p:sp>
      <p:sp>
        <p:nvSpPr>
          <p:cNvPr id="102403" name="内容占位符 2"/>
          <p:cNvSpPr>
            <a:spLocks noGrp="1"/>
          </p:cNvSpPr>
          <p:nvPr>
            <p:ph idx="1"/>
          </p:nvPr>
        </p:nvSpPr>
        <p:spPr>
          <a:xfrm>
            <a:off x="179512" y="1196752"/>
            <a:ext cx="8784976" cy="4525962"/>
          </a:xfrm>
        </p:spPr>
        <p:txBody>
          <a:bodyPr/>
          <a:lstStyle/>
          <a:p>
            <a:pPr>
              <a:buFontTx/>
              <a:buNone/>
            </a:pPr>
            <a:r>
              <a:rPr lang="zh-CN" altLang="en-US" b="1" dirty="0">
                <a:solidFill>
                  <a:srgbClr val="000000"/>
                </a:solidFill>
                <a:latin typeface="华文宋体" pitchFamily="2" charset="-122"/>
                <a:ea typeface="华文宋体" pitchFamily="2" charset="-122"/>
              </a:rPr>
              <a:t>复合类是指以其他类的对象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不能是复合类本身的对象</a:t>
            </a:r>
            <a:r>
              <a:rPr lang="en-US" altLang="zh-CN" b="1" dirty="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作为其数据成员或成员函数的参数的类。</a:t>
            </a:r>
            <a:endParaRPr lang="en-US" altLang="zh-CN" b="1" dirty="0">
              <a:solidFill>
                <a:srgbClr val="000000"/>
              </a:solidFill>
              <a:latin typeface="华文宋体" pitchFamily="2" charset="-122"/>
              <a:ea typeface="华文宋体" pitchFamily="2" charset="-122"/>
            </a:endParaRP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a:t>
            </a:r>
          </a:p>
          <a:p>
            <a:pPr lvl="1">
              <a:buFontTx/>
              <a:buNone/>
            </a:pPr>
            <a:r>
              <a:rPr lang="en-US" altLang="zh-CN" sz="2700" b="1" dirty="0">
                <a:solidFill>
                  <a:srgbClr val="000000"/>
                </a:solidFill>
                <a:latin typeface="华文宋体" pitchFamily="2" charset="-122"/>
                <a:ea typeface="华文宋体" pitchFamily="2" charset="-122"/>
              </a:rPr>
              <a:t>class </a:t>
            </a:r>
            <a:r>
              <a:rPr lang="en-US" altLang="zh-CN" sz="2700" b="1" dirty="0" err="1">
                <a:solidFill>
                  <a:srgbClr val="000000"/>
                </a:solidFill>
                <a:latin typeface="华文宋体" pitchFamily="2" charset="-122"/>
                <a:ea typeface="华文宋体" pitchFamily="2" charset="-122"/>
              </a:rPr>
              <a:t>CComputer</a:t>
            </a:r>
            <a:r>
              <a:rPr lang="en-US" altLang="zh-CN" sz="2700" b="1" dirty="0">
                <a:solidFill>
                  <a:srgbClr val="000000"/>
                </a:solidFill>
                <a:latin typeface="华文宋体" pitchFamily="2" charset="-122"/>
                <a:ea typeface="华文宋体" pitchFamily="2" charset="-122"/>
              </a:rPr>
              <a:t>{ </a:t>
            </a:r>
          </a:p>
          <a:p>
            <a:pPr lvl="1">
              <a:buFontTx/>
              <a:buNone/>
            </a:pPr>
            <a:r>
              <a:rPr lang="en-US" altLang="zh-CN" sz="2700" b="1" dirty="0">
                <a:solidFill>
                  <a:srgbClr val="000000"/>
                </a:solidFill>
                <a:latin typeface="华文宋体" pitchFamily="2" charset="-122"/>
                <a:ea typeface="华文宋体" pitchFamily="2" charset="-122"/>
              </a:rPr>
              <a:t>	private :</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CHost</a:t>
            </a:r>
            <a:r>
              <a:rPr lang="en-US" altLang="zh-CN" sz="2700" b="1" dirty="0">
                <a:solidFill>
                  <a:srgbClr val="000000"/>
                </a:solidFill>
                <a:latin typeface="华文宋体" pitchFamily="2" charset="-122"/>
                <a:ea typeface="华文宋体" pitchFamily="2" charset="-122"/>
              </a:rPr>
              <a:t>  	host;</a:t>
            </a:r>
          </a:p>
          <a:p>
            <a:pPr lvl="1">
              <a:buFontTx/>
              <a:buNone/>
            </a:pPr>
            <a:r>
              <a:rPr lang="en-US" altLang="zh-CN" sz="2700" b="1" dirty="0">
                <a:solidFill>
                  <a:srgbClr val="000000"/>
                </a:solidFill>
                <a:latin typeface="华文宋体" pitchFamily="2" charset="-122"/>
                <a:ea typeface="华文宋体" pitchFamily="2" charset="-122"/>
              </a:rPr>
              <a:t>		</a:t>
            </a:r>
            <a:r>
              <a:rPr lang="en-US" altLang="zh-CN" sz="2700" b="1" dirty="0" err="1">
                <a:solidFill>
                  <a:srgbClr val="000000"/>
                </a:solidFill>
                <a:latin typeface="华文宋体" pitchFamily="2" charset="-122"/>
                <a:ea typeface="华文宋体" pitchFamily="2" charset="-122"/>
              </a:rPr>
              <a:t>CPeripheral</a:t>
            </a:r>
            <a:r>
              <a:rPr lang="en-US" altLang="zh-CN" sz="2700" b="1" dirty="0">
                <a:solidFill>
                  <a:srgbClr val="000000"/>
                </a:solidFill>
                <a:latin typeface="华文宋体" pitchFamily="2" charset="-122"/>
                <a:ea typeface="华文宋体" pitchFamily="2" charset="-122"/>
              </a:rPr>
              <a:t>	peripheral;</a:t>
            </a:r>
          </a:p>
          <a:p>
            <a:pPr lvl="1">
              <a:buFontTx/>
              <a:buNone/>
            </a:pPr>
            <a:r>
              <a:rPr lang="en-US" altLang="zh-CN" sz="2700" b="1" dirty="0">
                <a:solidFill>
                  <a:srgbClr val="000000"/>
                </a:solidFill>
                <a:latin typeface="华文宋体" pitchFamily="2" charset="-122"/>
                <a:ea typeface="华文宋体" pitchFamily="2" charset="-122"/>
              </a:rPr>
              <a:t>	…		}	  </a:t>
            </a:r>
          </a:p>
          <a:p>
            <a:endParaRPr lang="zh-CN" altLang="en-US" b="1" dirty="0">
              <a:solidFill>
                <a:srgbClr val="000000"/>
              </a:solidFill>
              <a:latin typeface="华文宋体" pitchFamily="2" charset="-122"/>
              <a:ea typeface="华文宋体" pitchFamily="2" charset="-122"/>
            </a:endParaRP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1E9E0E32-7E40-4DF2-9B40-B9F20C3C6936}" type="slidenum">
              <a:rPr lang="en-US" altLang="zh-Hans" smtClean="0">
                <a:solidFill>
                  <a:srgbClr val="FF5050"/>
                </a:solidFill>
              </a:rPr>
              <a:pPr eaLnBrk="1" hangingPunct="1">
                <a:defRPr/>
              </a:pPr>
              <a:t>96</a:t>
            </a:fld>
            <a:endParaRPr lang="en-US" altLang="zh-Hans">
              <a:solidFill>
                <a:srgbClr val="FF5050"/>
              </a:solidFill>
            </a:endParaRPr>
          </a:p>
        </p:txBody>
      </p:sp>
    </p:spTree>
    <p:extLst>
      <p:ext uri="{BB962C8B-B14F-4D97-AF65-F5344CB8AC3E}">
        <p14:creationId xmlns:p14="http://schemas.microsoft.com/office/powerpoint/2010/main" val="14528663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179388" y="90487"/>
            <a:ext cx="7345363" cy="823913"/>
          </a:xfrm>
        </p:spPr>
        <p:txBody>
          <a:bodyPr/>
          <a:lstStyle/>
          <a:p>
            <a:r>
              <a:rPr lang="zh-CN" altLang="en-US" dirty="0"/>
              <a:t>复合类的对象的初始化 </a:t>
            </a:r>
          </a:p>
        </p:txBody>
      </p:sp>
      <p:sp>
        <p:nvSpPr>
          <p:cNvPr id="103427" name="内容占位符 2"/>
          <p:cNvSpPr>
            <a:spLocks noGrp="1"/>
          </p:cNvSpPr>
          <p:nvPr>
            <p:ph idx="1"/>
          </p:nvPr>
        </p:nvSpPr>
        <p:spPr>
          <a:xfrm>
            <a:off x="156692" y="1059814"/>
            <a:ext cx="8964612" cy="5688013"/>
          </a:xfrm>
        </p:spPr>
        <p:txBody>
          <a:bodyPr/>
          <a:lstStyle/>
          <a:p>
            <a:pPr>
              <a:buFontTx/>
              <a:buNone/>
            </a:pPr>
            <a:r>
              <a:rPr lang="en-US" altLang="zh-CN" dirty="0">
                <a:solidFill>
                  <a:srgbClr val="000000"/>
                </a:solidFill>
                <a:latin typeface="楷体" panose="02010609060101010101" pitchFamily="49" charset="-122"/>
                <a:ea typeface="楷体" panose="02010609060101010101" pitchFamily="49" charset="-122"/>
              </a:rPr>
              <a:t>①</a:t>
            </a:r>
            <a:r>
              <a:rPr lang="zh-CN" altLang="en-US" dirty="0">
                <a:solidFill>
                  <a:srgbClr val="000000"/>
                </a:solidFill>
                <a:latin typeface="楷体" panose="02010609060101010101" pitchFamily="49" charset="-122"/>
                <a:ea typeface="楷体" panose="02010609060101010101" pitchFamily="49" charset="-122"/>
              </a:rPr>
              <a:t>先对对象成员进行初始化（调用该类的构造函数）</a:t>
            </a:r>
          </a:p>
          <a:p>
            <a:pPr>
              <a:buFontTx/>
              <a:buNone/>
            </a:pPr>
            <a:r>
              <a:rPr lang="en-US" altLang="zh-CN" dirty="0">
                <a:solidFill>
                  <a:srgbClr val="000000"/>
                </a:solidFill>
                <a:latin typeface="楷体" panose="02010609060101010101" pitchFamily="49" charset="-122"/>
                <a:ea typeface="楷体" panose="02010609060101010101" pitchFamily="49" charset="-122"/>
              </a:rPr>
              <a:t>②</a:t>
            </a:r>
            <a:r>
              <a:rPr lang="zh-CN" altLang="en-US" dirty="0">
                <a:solidFill>
                  <a:srgbClr val="000000"/>
                </a:solidFill>
                <a:latin typeface="楷体" panose="02010609060101010101" pitchFamily="49" charset="-122"/>
                <a:ea typeface="楷体" panose="02010609060101010101" pitchFamily="49" charset="-122"/>
              </a:rPr>
              <a:t>再对类中其他非对象成员的成员进行初始化；</a:t>
            </a:r>
            <a:endParaRPr lang="en-US" altLang="zh-CN" dirty="0">
              <a:solidFill>
                <a:srgbClr val="000000"/>
              </a:solidFill>
              <a:latin typeface="楷体" panose="02010609060101010101" pitchFamily="49" charset="-122"/>
              <a:ea typeface="楷体" panose="02010609060101010101" pitchFamily="49" charset="-122"/>
            </a:endParaRPr>
          </a:p>
          <a:p>
            <a:pPr>
              <a:buFontTx/>
              <a:buNone/>
            </a:pPr>
            <a:endParaRPr lang="en-US" altLang="zh-CN" dirty="0">
              <a:solidFill>
                <a:srgbClr val="000000"/>
              </a:solidFill>
              <a:latin typeface="楷体" panose="02010609060101010101" pitchFamily="49" charset="-122"/>
              <a:ea typeface="楷体" panose="02010609060101010101" pitchFamily="49" charset="-122"/>
            </a:endParaRPr>
          </a:p>
          <a:p>
            <a:pPr>
              <a:buFontTx/>
              <a:buNone/>
            </a:pP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复合类的构造函数应定义为如下形式</a:t>
            </a:r>
            <a:r>
              <a:rPr lang="en-US" altLang="zh-CN" dirty="0">
                <a:solidFill>
                  <a:srgbClr val="000000"/>
                </a:solidFill>
                <a:latin typeface="楷体" panose="02010609060101010101" pitchFamily="49" charset="-122"/>
                <a:ea typeface="楷体" panose="02010609060101010101" pitchFamily="49" charset="-122"/>
              </a:rPr>
              <a:t>:</a:t>
            </a:r>
          </a:p>
          <a:p>
            <a:pPr>
              <a:buFontTx/>
              <a:buNone/>
            </a:pPr>
            <a:endParaRPr lang="en-US" altLang="zh-CN" sz="2000" dirty="0">
              <a:solidFill>
                <a:srgbClr val="000000"/>
              </a:solidFill>
              <a:latin typeface="楷体" panose="02010609060101010101" pitchFamily="49" charset="-122"/>
              <a:ea typeface="楷体" panose="02010609060101010101" pitchFamily="49" charset="-122"/>
            </a:endParaRPr>
          </a:p>
          <a:p>
            <a:pPr>
              <a:buFontTx/>
              <a:buNone/>
            </a:pPr>
            <a:r>
              <a:rPr lang="zh-CN" altLang="en-US" sz="2200" b="1" dirty="0">
                <a:solidFill>
                  <a:schemeClr val="accent1"/>
                </a:solidFill>
                <a:latin typeface="楷体" panose="02010609060101010101" pitchFamily="49" charset="-122"/>
                <a:ea typeface="楷体" panose="02010609060101010101" pitchFamily="49" charset="-122"/>
              </a:rPr>
              <a:t>类名</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类名</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1(</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2(</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r>
              <a:rPr lang="zh-CN" altLang="en-US" sz="2200" b="1" dirty="0">
                <a:solidFill>
                  <a:schemeClr val="accent1"/>
                </a:solidFill>
                <a:latin typeface="楷体" panose="02010609060101010101" pitchFamily="49" charset="-122"/>
                <a:ea typeface="楷体" panose="02010609060101010101" pitchFamily="49" charset="-122"/>
              </a:rPr>
              <a:t>对象</a:t>
            </a:r>
            <a:r>
              <a:rPr lang="en-US" altLang="zh-CN" sz="2200" b="1" dirty="0">
                <a:solidFill>
                  <a:schemeClr val="accent1"/>
                </a:solidFill>
                <a:latin typeface="楷体" panose="02010609060101010101" pitchFamily="49" charset="-122"/>
                <a:ea typeface="楷体" panose="02010609060101010101" pitchFamily="49" charset="-122"/>
              </a:rPr>
              <a:t>n(</a:t>
            </a:r>
            <a:r>
              <a:rPr lang="zh-CN" altLang="en-US" sz="2200" b="1" dirty="0">
                <a:solidFill>
                  <a:schemeClr val="accent1"/>
                </a:solidFill>
                <a:latin typeface="楷体" panose="02010609060101010101" pitchFamily="49" charset="-122"/>
                <a:ea typeface="楷体" panose="02010609060101010101" pitchFamily="49" charset="-122"/>
              </a:rPr>
              <a:t>形参表</a:t>
            </a: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r>
              <a:rPr lang="en-US" altLang="zh-CN" sz="2200" b="1" dirty="0">
                <a:solidFill>
                  <a:schemeClr val="accent1"/>
                </a:solidFill>
                <a:latin typeface="楷体" panose="02010609060101010101" pitchFamily="49" charset="-122"/>
                <a:ea typeface="楷体" panose="02010609060101010101" pitchFamily="49" charset="-122"/>
              </a:rPr>
              <a:t>		</a:t>
            </a:r>
            <a:r>
              <a:rPr lang="zh-CN" altLang="en-US" sz="2200" b="1" dirty="0">
                <a:solidFill>
                  <a:schemeClr val="accent1"/>
                </a:solidFill>
                <a:latin typeface="楷体" panose="02010609060101010101" pitchFamily="49" charset="-122"/>
                <a:ea typeface="楷体" panose="02010609060101010101" pitchFamily="49" charset="-122"/>
              </a:rPr>
              <a:t>函数体</a:t>
            </a:r>
            <a:endParaRPr lang="en-US" altLang="zh-CN" sz="2200" b="1" dirty="0">
              <a:solidFill>
                <a:schemeClr val="accent1"/>
              </a:solidFill>
              <a:latin typeface="楷体" panose="02010609060101010101" pitchFamily="49" charset="-122"/>
              <a:ea typeface="楷体" panose="02010609060101010101" pitchFamily="49" charset="-122"/>
            </a:endParaRPr>
          </a:p>
          <a:p>
            <a:pPr>
              <a:buFontTx/>
              <a:buNone/>
            </a:pPr>
            <a:r>
              <a:rPr lang="en-US" altLang="zh-CN" sz="2200" b="1" dirty="0">
                <a:solidFill>
                  <a:schemeClr val="accent1"/>
                </a:solidFill>
                <a:latin typeface="楷体" panose="02010609060101010101" pitchFamily="49" charset="-122"/>
                <a:ea typeface="楷体" panose="02010609060101010101" pitchFamily="49" charset="-122"/>
              </a:rPr>
              <a:t>}</a:t>
            </a:r>
          </a:p>
          <a:p>
            <a:pPr>
              <a:buFontTx/>
              <a:buNone/>
            </a:pPr>
            <a:endParaRPr lang="zh-CN" altLang="en-US" dirty="0">
              <a:solidFill>
                <a:srgbClr val="000000"/>
              </a:solidFill>
              <a:latin typeface="楷体" panose="02010609060101010101" pitchFamily="49" charset="-122"/>
              <a:ea typeface="楷体" panose="02010609060101010101" pitchFamily="49" charset="-122"/>
            </a:endParaRPr>
          </a:p>
          <a:p>
            <a:endParaRPr lang="zh-CN" altLang="en-US" sz="3200" dirty="0"/>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9128CE5A-8954-4ECD-BEC8-8600653F4522}" type="slidenum">
              <a:rPr lang="en-US" altLang="zh-Hans" smtClean="0">
                <a:solidFill>
                  <a:srgbClr val="FF5050"/>
                </a:solidFill>
              </a:rPr>
              <a:pPr eaLnBrk="1" hangingPunct="1">
                <a:defRPr/>
              </a:pPr>
              <a:t>97</a:t>
            </a:fld>
            <a:endParaRPr lang="en-US" altLang="zh-Hans">
              <a:solidFill>
                <a:srgbClr val="FF5050"/>
              </a:solidFill>
            </a:endParaRPr>
          </a:p>
        </p:txBody>
      </p:sp>
    </p:spTree>
    <p:extLst>
      <p:ext uri="{BB962C8B-B14F-4D97-AF65-F5344CB8AC3E}">
        <p14:creationId xmlns:p14="http://schemas.microsoft.com/office/powerpoint/2010/main" val="17988502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251520" y="260648"/>
            <a:ext cx="8229600" cy="1143000"/>
          </a:xfrm>
        </p:spPr>
        <p:txBody>
          <a:bodyPr/>
          <a:lstStyle/>
          <a:p>
            <a:r>
              <a:rPr lang="zh-CN" altLang="en-US" b="1" dirty="0"/>
              <a:t>复合类</a:t>
            </a:r>
            <a:r>
              <a:rPr lang="zh-CN" altLang="en-US" dirty="0"/>
              <a:t> </a:t>
            </a:r>
          </a:p>
        </p:txBody>
      </p:sp>
      <p:sp>
        <p:nvSpPr>
          <p:cNvPr id="104451" name="内容占位符 2"/>
          <p:cNvSpPr>
            <a:spLocks noGrp="1"/>
          </p:cNvSpPr>
          <p:nvPr>
            <p:ph idx="1"/>
          </p:nvPr>
        </p:nvSpPr>
        <p:spPr>
          <a:xfrm>
            <a:off x="395536" y="1403369"/>
            <a:ext cx="8229600" cy="4525962"/>
          </a:xfrm>
        </p:spPr>
        <p:txBody>
          <a:bodyPr/>
          <a:lstStyle/>
          <a:p>
            <a:pPr>
              <a:lnSpc>
                <a:spcPct val="120000"/>
              </a:lnSpc>
              <a:buFont typeface="Wingdings" panose="05000000000000000000" pitchFamily="2" charset="2"/>
              <a:buNone/>
            </a:pPr>
            <a:r>
              <a:rPr lang="zh-CN" altLang="en-US" sz="3200" b="1" dirty="0">
                <a:solidFill>
                  <a:srgbClr val="3333FF"/>
                </a:solidFill>
                <a:latin typeface="楷体" panose="02010609060101010101" pitchFamily="49" charset="-122"/>
                <a:ea typeface="楷体" panose="02010609060101010101" pitchFamily="49" charset="-122"/>
              </a:rPr>
              <a:t>对类中的包含的对象成员进行初始化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①</a:t>
            </a:r>
            <a:r>
              <a:rPr lang="zh-CN" altLang="en-US" b="1" dirty="0">
                <a:solidFill>
                  <a:srgbClr val="000000"/>
                </a:solidFill>
                <a:latin typeface="楷体" panose="02010609060101010101" pitchFamily="49" charset="-122"/>
                <a:ea typeface="楷体" panose="02010609060101010101" pitchFamily="49" charset="-122"/>
              </a:rPr>
              <a:t>不能通过简单赋值来完成对对象成员的初始化；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②</a:t>
            </a:r>
            <a:r>
              <a:rPr lang="zh-CN" altLang="en-US" b="1" dirty="0">
                <a:solidFill>
                  <a:srgbClr val="000000"/>
                </a:solidFill>
                <a:latin typeface="楷体" panose="02010609060101010101" pitchFamily="49" charset="-122"/>
                <a:ea typeface="楷体" panose="02010609060101010101" pitchFamily="49" charset="-122"/>
              </a:rPr>
              <a:t>不能在类定义中直接调用对象成员对应的类的构造函数来进行初始化</a:t>
            </a:r>
            <a:r>
              <a:rPr lang="en-US" altLang="zh-CN" b="1" dirty="0">
                <a:solidFill>
                  <a:srgbClr val="000000"/>
                </a:solidFill>
                <a:latin typeface="楷体" panose="02010609060101010101" pitchFamily="49" charset="-122"/>
                <a:ea typeface="楷体" panose="02010609060101010101" pitchFamily="49" charset="-122"/>
              </a:rPr>
              <a:t>;</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③</a:t>
            </a:r>
            <a:r>
              <a:rPr lang="zh-CN" altLang="en-US" b="1" dirty="0">
                <a:solidFill>
                  <a:srgbClr val="000000"/>
                </a:solidFill>
                <a:latin typeface="楷体" panose="02010609060101010101" pitchFamily="49" charset="-122"/>
                <a:ea typeface="楷体" panose="02010609060101010101" pitchFamily="49" charset="-122"/>
              </a:rPr>
              <a:t>只能在类的构造函数的定义（初始化列表）中分别引用对象成员所属类的构造函数来进行初始化；</a:t>
            </a:r>
          </a:p>
          <a:p>
            <a:pPr>
              <a:lnSpc>
                <a:spcPct val="120000"/>
              </a:lnSpc>
              <a:buFont typeface="Wingdings" panose="05000000000000000000" pitchFamily="2" charset="2"/>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a:solidFill>
                  <a:srgbClr val="000000"/>
                </a:solidFill>
                <a:latin typeface="楷体" panose="02010609060101010101" pitchFamily="49" charset="-122"/>
                <a:ea typeface="楷体" panose="02010609060101010101" pitchFamily="49" charset="-122"/>
              </a:rPr>
              <a:t>④</a:t>
            </a:r>
            <a:r>
              <a:rPr lang="zh-CN" altLang="en-US" b="1" dirty="0">
                <a:solidFill>
                  <a:srgbClr val="000000"/>
                </a:solidFill>
                <a:latin typeface="楷体" panose="02010609060101010101" pitchFamily="49" charset="-122"/>
                <a:ea typeface="楷体" panose="02010609060101010101" pitchFamily="49" charset="-122"/>
              </a:rPr>
              <a:t>如果对象成员所对应类的构造函数需要提供参数时，必须在类定义构造函数的参数表中提供。</a:t>
            </a:r>
          </a:p>
        </p:txBody>
      </p:sp>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962D30E-286B-4065-863E-438B1B932CFE}" type="slidenum">
              <a:rPr lang="en-US" altLang="zh-Hans" smtClean="0">
                <a:solidFill>
                  <a:srgbClr val="FF5050"/>
                </a:solidFill>
              </a:rPr>
              <a:pPr eaLnBrk="1" hangingPunct="1">
                <a:defRPr/>
              </a:pPr>
              <a:t>98</a:t>
            </a:fld>
            <a:endParaRPr lang="en-US" altLang="zh-Hans">
              <a:solidFill>
                <a:srgbClr val="FF5050"/>
              </a:solidFill>
            </a:endParaRPr>
          </a:p>
        </p:txBody>
      </p:sp>
    </p:spTree>
    <p:extLst>
      <p:ext uri="{BB962C8B-B14F-4D97-AF65-F5344CB8AC3E}">
        <p14:creationId xmlns:p14="http://schemas.microsoft.com/office/powerpoint/2010/main" val="23992495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fld id="{7EBE2433-0321-488A-9AD5-DCC189FEBD02}" type="slidenum">
              <a:rPr lang="en-US" altLang="zh-Hans" smtClean="0">
                <a:solidFill>
                  <a:srgbClr val="FF5050"/>
                </a:solidFill>
              </a:rPr>
              <a:pPr eaLnBrk="1" hangingPunct="1">
                <a:defRPr/>
              </a:pPr>
              <a:t>99</a:t>
            </a:fld>
            <a:endParaRPr lang="en-US" altLang="zh-Hans">
              <a:solidFill>
                <a:srgbClr val="FF5050"/>
              </a:solidFill>
            </a:endParaRPr>
          </a:p>
        </p:txBody>
      </p:sp>
      <p:sp>
        <p:nvSpPr>
          <p:cNvPr id="105475" name="矩形 2"/>
          <p:cNvSpPr>
            <a:spLocks noGrp="1" noChangeArrowheads="1"/>
          </p:cNvSpPr>
          <p:nvPr>
            <p:ph type="title"/>
          </p:nvPr>
        </p:nvSpPr>
        <p:spPr>
          <a:xfrm>
            <a:off x="193637" y="142875"/>
            <a:ext cx="6192838" cy="838200"/>
          </a:xfrm>
        </p:spPr>
        <p:txBody>
          <a:bodyPr/>
          <a:lstStyle/>
          <a:p>
            <a:pPr eaLnBrk="1" hangingPunct="1"/>
            <a:r>
              <a:rPr lang="zh-CN" altLang="en-US" b="1" dirty="0"/>
              <a:t>复合类</a:t>
            </a:r>
            <a:r>
              <a:rPr lang="zh-CN" altLang="en-US" dirty="0"/>
              <a:t> </a:t>
            </a:r>
          </a:p>
        </p:txBody>
      </p:sp>
      <p:sp>
        <p:nvSpPr>
          <p:cNvPr id="105476" name="矩形 3"/>
          <p:cNvSpPr>
            <a:spLocks noChangeArrowheads="1"/>
          </p:cNvSpPr>
          <p:nvPr/>
        </p:nvSpPr>
        <p:spPr bwMode="auto">
          <a:xfrm>
            <a:off x="179388" y="981075"/>
            <a:ext cx="856932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Char char="•"/>
              <a:defRPr sz="2800">
                <a:solidFill>
                  <a:schemeClr val="bg2"/>
                </a:solidFill>
                <a:latin typeface="Arial" panose="020B0604020202020204" pitchFamily="34" charset="0"/>
                <a:ea typeface="隶书" panose="02010509060101010101" pitchFamily="49" charset="-122"/>
              </a:defRPr>
            </a:lvl1pPr>
            <a:lvl2pPr marL="742950" indent="-285750">
              <a:spcBef>
                <a:spcPct val="20000"/>
              </a:spcBef>
              <a:buClr>
                <a:srgbClr val="FF5050"/>
              </a:buClr>
              <a:buChar char="–"/>
              <a:defRPr sz="2400">
                <a:solidFill>
                  <a:schemeClr val="bg2"/>
                </a:solidFill>
                <a:latin typeface="Arial" panose="020B0604020202020204" pitchFamily="34" charset="0"/>
                <a:ea typeface="隶书" panose="02010509060101010101" pitchFamily="49" charset="-122"/>
              </a:defRPr>
            </a:lvl2pPr>
            <a:lvl3pPr marL="11430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3pPr>
            <a:lvl4pPr marL="1600200" indent="-228600">
              <a:spcBef>
                <a:spcPct val="20000"/>
              </a:spcBef>
              <a:buClr>
                <a:srgbClr val="FF5050"/>
              </a:buClr>
              <a:buChar char="–"/>
              <a:defRPr sz="2000">
                <a:solidFill>
                  <a:schemeClr val="bg2"/>
                </a:solidFill>
                <a:latin typeface="Arial" panose="020B0604020202020204" pitchFamily="34" charset="0"/>
                <a:ea typeface="隶书" panose="02010509060101010101" pitchFamily="49" charset="-122"/>
              </a:defRPr>
            </a:lvl4pPr>
            <a:lvl5pPr marL="2057400" indent="-228600">
              <a:spcBef>
                <a:spcPct val="20000"/>
              </a:spcBef>
              <a:buClr>
                <a:srgbClr val="FF5050"/>
              </a:buClr>
              <a:buChar char="•"/>
              <a:defRPr sz="1600">
                <a:solidFill>
                  <a:schemeClr val="bg2"/>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rgbClr val="FF5050"/>
              </a:buClr>
              <a:buChar char="•"/>
              <a:defRPr sz="1600">
                <a:solidFill>
                  <a:schemeClr val="bg2"/>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3200" b="1" dirty="0">
                <a:solidFill>
                  <a:srgbClr val="3333FF"/>
                </a:solidFill>
                <a:latin typeface="楷体" panose="02010609060101010101" pitchFamily="49" charset="-122"/>
                <a:ea typeface="楷体" panose="02010609060101010101" pitchFamily="49" charset="-122"/>
              </a:rPr>
              <a:t>复合类类对象的子对象初始化</a:t>
            </a:r>
            <a:r>
              <a:rPr lang="en-US" altLang="zh-CN" sz="3200" b="1" dirty="0">
                <a:solidFill>
                  <a:srgbClr val="3333FF"/>
                </a:solidFill>
                <a:latin typeface="楷体" panose="02010609060101010101" pitchFamily="49" charset="-122"/>
                <a:ea typeface="楷体" panose="02010609060101010101" pitchFamily="49" charset="-122"/>
              </a:rPr>
              <a:t>:</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不能在复合类的构造函数内直接对子对象数据成员赋值初始化</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若子对象类未定义构造函数、或定义有无参的构造函数，则可在复合类的构造函数内调用子对象的公有成员函数来初始化子对象数据成员</a:t>
            </a:r>
          </a:p>
          <a:p>
            <a:pPr lvl="1" eaLnBrk="1" hangingPunct="1">
              <a:lnSpc>
                <a:spcPct val="120000"/>
              </a:lnSpc>
            </a:pPr>
            <a:r>
              <a:rPr lang="zh-CN" altLang="en-US" sz="2800" b="1" dirty="0">
                <a:solidFill>
                  <a:srgbClr val="000000"/>
                </a:solidFill>
                <a:latin typeface="楷体" panose="02010609060101010101" pitchFamily="49" charset="-122"/>
                <a:ea typeface="楷体" panose="02010609060101010101" pitchFamily="49" charset="-122"/>
              </a:rPr>
              <a:t>在复合类的构造函数函数头用包含子对象名的成员初始化列表来调用复合类子对象的构造函数实现子对象的初始化</a:t>
            </a:r>
          </a:p>
        </p:txBody>
      </p:sp>
    </p:spTree>
    <p:extLst>
      <p:ext uri="{BB962C8B-B14F-4D97-AF65-F5344CB8AC3E}">
        <p14:creationId xmlns:p14="http://schemas.microsoft.com/office/powerpoint/2010/main" val="678367078"/>
      </p:ext>
    </p:extLst>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4780</TotalTime>
  <Words>14205</Words>
  <Application>Microsoft Office PowerPoint</Application>
  <PresentationFormat>全屏显示(4:3)</PresentationFormat>
  <Paragraphs>1880</Paragraphs>
  <Slides>145</Slides>
  <Notes>27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62" baseType="lpstr">
      <vt:lpstr>黑体</vt:lpstr>
      <vt:lpstr>华文宋体</vt:lpstr>
      <vt:lpstr>楷体</vt:lpstr>
      <vt:lpstr>楷体_GB2312</vt:lpstr>
      <vt:lpstr>宋体</vt:lpstr>
      <vt:lpstr>宋体 (正文)</vt:lpstr>
      <vt:lpstr>Arial</vt:lpstr>
      <vt:lpstr>Calibri</vt:lpstr>
      <vt:lpstr>Lucida Sans Unicode</vt:lpstr>
      <vt:lpstr>Tahoma</vt:lpstr>
      <vt:lpstr>Times New Roman</vt:lpstr>
      <vt:lpstr>Verdana</vt:lpstr>
      <vt:lpstr>Wingdings</vt:lpstr>
      <vt:lpstr>Wingdings 2</vt:lpstr>
      <vt:lpstr>Wingdings 3</vt:lpstr>
      <vt:lpstr>聚合</vt:lpstr>
      <vt:lpstr>Picture</vt:lpstr>
      <vt:lpstr>面向对象程序设计</vt:lpstr>
      <vt:lpstr>第11章 、第13章  </vt:lpstr>
      <vt:lpstr>1、面向过程和面向对象设计方法简介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2、C＋＋语言的特点</vt:lpstr>
      <vt:lpstr>PowerPoint 演示文稿</vt:lpstr>
      <vt:lpstr>从结构到类( From Structure to Class ) </vt:lpstr>
      <vt:lpstr>3、类的概念 </vt:lpstr>
      <vt:lpstr>PowerPoint 演示文稿</vt:lpstr>
      <vt:lpstr>类定义常见的两形式</vt:lpstr>
      <vt:lpstr>PowerPoint 演示文稿</vt:lpstr>
      <vt:lpstr>类定义举例</vt:lpstr>
      <vt:lpstr>类的界面与实现的分离 </vt:lpstr>
      <vt:lpstr>    </vt:lpstr>
      <vt:lpstr>类界面与类实现分离举例</vt:lpstr>
      <vt:lpstr>PowerPoint 演示文稿</vt:lpstr>
      <vt:lpstr>类界面与类实现分离的程序结构</vt:lpstr>
      <vt:lpstr>PowerPoint 演示文稿</vt:lpstr>
      <vt:lpstr>PowerPoint 演示文稿</vt:lpstr>
      <vt:lpstr>PowerPoint 演示文稿</vt:lpstr>
      <vt:lpstr>新结构下避免类的重复声明</vt:lpstr>
      <vt:lpstr>新结构下避免类的重复声明</vt:lpstr>
      <vt:lpstr>类定义实例</vt:lpstr>
      <vt:lpstr>类作用域</vt:lpstr>
      <vt:lpstr>类作用域</vt:lpstr>
      <vt:lpstr>4、对象的概念和定义方法 </vt:lpstr>
      <vt:lpstr>类成员的访问权限控制 </vt:lpstr>
      <vt:lpstr>对象成员的访问方法</vt:lpstr>
      <vt:lpstr>对象成员的访问格式 </vt:lpstr>
      <vt:lpstr>总的来看，访问方式可以如图解释</vt:lpstr>
      <vt:lpstr>对象成员的访问格式 </vt:lpstr>
      <vt:lpstr>PowerPoint 演示文稿</vt:lpstr>
      <vt:lpstr>PowerPoint 演示文稿</vt:lpstr>
      <vt:lpstr>对象成员的访问格式 </vt:lpstr>
      <vt:lpstr>PowerPoint 演示文稿</vt:lpstr>
      <vt:lpstr>练习</vt:lpstr>
      <vt:lpstr>面向对象基本概念</vt:lpstr>
      <vt:lpstr>面向对象实例分析</vt:lpstr>
      <vt:lpstr>面向对象实例分析</vt:lpstr>
      <vt:lpstr>面向对象实例分析</vt:lpstr>
      <vt:lpstr>面向对象与面向过程的区别</vt:lpstr>
      <vt:lpstr>面向对象与面向过程的区别</vt:lpstr>
      <vt:lpstr>面向对象与面向过程的区别</vt:lpstr>
      <vt:lpstr>同一类不同对象的存储组织</vt:lpstr>
      <vt:lpstr>PowerPoint 演示文稿</vt:lpstr>
      <vt:lpstr>同一类不同对象的存储组织</vt:lpstr>
      <vt:lpstr>同一类不同对象的存储组织</vt:lpstr>
      <vt:lpstr>this指针 </vt:lpstr>
      <vt:lpstr>6. this指针 </vt:lpstr>
      <vt:lpstr>this指针 </vt:lpstr>
      <vt:lpstr>PowerPoint 演示文稿</vt:lpstr>
      <vt:lpstr>7.const关键字修饰成员函数 </vt:lpstr>
      <vt:lpstr>8. 对象的生存期 </vt:lpstr>
      <vt:lpstr>对象的生存期 </vt:lpstr>
      <vt:lpstr>练习1</vt:lpstr>
      <vt:lpstr>9. 对象的初始化和对象的撤消 </vt:lpstr>
      <vt:lpstr>PowerPoint 演示文稿</vt:lpstr>
      <vt:lpstr>PowerPoint 演示文稿</vt:lpstr>
      <vt:lpstr>PowerPoint 演示文稿</vt:lpstr>
      <vt:lpstr>构造函数</vt:lpstr>
      <vt:lpstr>含无参构造函数的CTollBooth类</vt:lpstr>
      <vt:lpstr>PowerPoint 演示文稿</vt:lpstr>
      <vt:lpstr>含有参构造函数的CTollBooth类</vt:lpstr>
      <vt:lpstr>构造函数的重载</vt:lpstr>
      <vt:lpstr>构造函数的调用</vt:lpstr>
      <vt:lpstr>用参数初始化表对数据成员初始化</vt:lpstr>
      <vt:lpstr>析构函数</vt:lpstr>
      <vt:lpstr>析构函数的执行</vt:lpstr>
      <vt:lpstr>调用构造函数和析构函数的顺序</vt:lpstr>
      <vt:lpstr>练习：下面程序的输出是什么？</vt:lpstr>
      <vt:lpstr>练习2</vt:lpstr>
      <vt:lpstr>练习</vt:lpstr>
      <vt:lpstr>拷贝构造函数</vt:lpstr>
      <vt:lpstr>PowerPoint 演示文稿</vt:lpstr>
      <vt:lpstr>拷贝构造函数的使用</vt:lpstr>
      <vt:lpstr>拷贝构造函数的使用</vt:lpstr>
      <vt:lpstr>PowerPoint 演示文稿</vt:lpstr>
      <vt:lpstr>浅拷贝与深拷贝</vt:lpstr>
      <vt:lpstr>PowerPoint 演示文稿</vt:lpstr>
      <vt:lpstr>PowerPoint 演示文稿</vt:lpstr>
      <vt:lpstr>PowerPoint 演示文稿</vt:lpstr>
      <vt:lpstr>拷贝构造函数在什么情况下被调用？</vt:lpstr>
      <vt:lpstr>返回对象与返回引用</vt:lpstr>
      <vt:lpstr>随堂练习 </vt:lpstr>
      <vt:lpstr>无名对象</vt:lpstr>
      <vt:lpstr>复合类</vt:lpstr>
      <vt:lpstr>复合类的对象的初始化 </vt:lpstr>
      <vt:lpstr>复合类 </vt:lpstr>
      <vt:lpstr>复合类 </vt:lpstr>
      <vt:lpstr>PowerPoint 演示文稿</vt:lpstr>
      <vt:lpstr>PowerPoint 演示文稿</vt:lpstr>
      <vt:lpstr>复合类 </vt:lpstr>
      <vt:lpstr>复合类构造举例</vt:lpstr>
      <vt:lpstr>PowerPoint 演示文稿</vt:lpstr>
      <vt:lpstr>PowerPoint 演示文稿</vt:lpstr>
      <vt:lpstr>PowerPoint 演示文稿</vt:lpstr>
      <vt:lpstr>PowerPoint 演示文稿</vt:lpstr>
      <vt:lpstr>随堂练习</vt:lpstr>
      <vt:lpstr>课后思考</vt:lpstr>
      <vt:lpstr>解1</vt:lpstr>
      <vt:lpstr>解2</vt:lpstr>
      <vt:lpstr>对象的赋值</vt:lpstr>
      <vt:lpstr>练习</vt:lpstr>
      <vt:lpstr>对象的动态建立与释放</vt:lpstr>
      <vt:lpstr>对象数组</vt:lpstr>
      <vt:lpstr>PowerPoint 演示文稿</vt:lpstr>
      <vt:lpstr>对象指针数组的应用</vt:lpstr>
      <vt:lpstr>对象数组初始化 </vt:lpstr>
      <vt:lpstr>对象数组初始化 </vt:lpstr>
      <vt:lpstr>对象数组初始化 </vt:lpstr>
      <vt:lpstr>对象数组初始化 </vt:lpstr>
      <vt:lpstr>CodeBlocks支持C++11特性的设置</vt:lpstr>
      <vt:lpstr>dev支持C++11特性的设置</vt:lpstr>
      <vt:lpstr>静态成员</vt:lpstr>
      <vt:lpstr>静态数据成员</vt:lpstr>
      <vt:lpstr>静态数据成员的初始化</vt:lpstr>
      <vt:lpstr>静态成员函数</vt:lpstr>
      <vt:lpstr>PowerPoint 演示文稿</vt:lpstr>
      <vt:lpstr>静态成员的使用</vt:lpstr>
      <vt:lpstr>同一类不同对象的存储组织</vt:lpstr>
      <vt:lpstr>同一类不同对象的存储组织</vt:lpstr>
      <vt:lpstr>静态数据成员常用的场合</vt:lpstr>
      <vt:lpstr>静态成员函数的使用例子：计算学生的平均分</vt:lpstr>
      <vt:lpstr>PowerPoint 演示文稿</vt:lpstr>
      <vt:lpstr>练习</vt:lpstr>
      <vt:lpstr>友元</vt:lpstr>
      <vt:lpstr>友元函数</vt:lpstr>
      <vt:lpstr>将普通函数声明为友元函数</vt:lpstr>
      <vt:lpstr>将另一个类的成员函数声明为友元</vt:lpstr>
      <vt:lpstr>友元类 </vt:lpstr>
      <vt:lpstr>关于友元的说明 </vt:lpstr>
      <vt:lpstr>例子：友元函数</vt:lpstr>
      <vt:lpstr>例子：友元类</vt:lpstr>
      <vt:lpstr>PowerPoint 演示文稿</vt:lpstr>
      <vt:lpstr>PowerPoint 演示文稿</vt:lpstr>
    </vt:vector>
  </TitlesOfParts>
  <Company>Home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复合数据类型</dc:title>
  <dc:creator>Lin</dc:creator>
  <cp:lastModifiedBy>li yanhong</cp:lastModifiedBy>
  <cp:revision>294</cp:revision>
  <dcterms:created xsi:type="dcterms:W3CDTF">2004-04-04T05:08:18Z</dcterms:created>
  <dcterms:modified xsi:type="dcterms:W3CDTF">2023-03-19T14:27:33Z</dcterms:modified>
</cp:coreProperties>
</file>